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99" r:id="rId3"/>
    <p:sldId id="312" r:id="rId4"/>
    <p:sldId id="318" r:id="rId5"/>
    <p:sldId id="319" r:id="rId6"/>
    <p:sldId id="335" r:id="rId7"/>
    <p:sldId id="336" r:id="rId8"/>
    <p:sldId id="296" r:id="rId9"/>
    <p:sldId id="313" r:id="rId10"/>
    <p:sldId id="323" r:id="rId11"/>
    <p:sldId id="324" r:id="rId12"/>
    <p:sldId id="329" r:id="rId13"/>
    <p:sldId id="332" r:id="rId14"/>
    <p:sldId id="333" r:id="rId15"/>
    <p:sldId id="338" r:id="rId16"/>
    <p:sldId id="307" r:id="rId17"/>
    <p:sldId id="334" r:id="rId18"/>
    <p:sldId id="337"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60"/>
    <a:srgbClr val="0000FF"/>
    <a:srgbClr val="FFE699"/>
    <a:srgbClr val="FF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31" autoAdjust="0"/>
    <p:restoredTop sz="94434" autoAdjust="0"/>
  </p:normalViewPr>
  <p:slideViewPr>
    <p:cSldViewPr>
      <p:cViewPr varScale="1">
        <p:scale>
          <a:sx n="71" d="100"/>
          <a:sy n="71" d="100"/>
        </p:scale>
        <p:origin x="14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1D78F97-5D1B-4A42-8AC9-1B4DB28D5149}" type="datetimeFigureOut">
              <a:rPr kumimoji="1" lang="ja-JP" altLang="en-US" smtClean="0"/>
              <a:t>2022/7/14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990935D4-ED70-486E-9DDB-303544693F68}" type="slidenum">
              <a:rPr kumimoji="1" lang="ja-JP" altLang="en-US" smtClean="0"/>
              <a:t>‹#›</a:t>
            </a:fld>
            <a:endParaRPr kumimoji="1" lang="ja-JP" altLang="en-US"/>
          </a:p>
        </p:txBody>
      </p:sp>
    </p:spTree>
    <p:extLst>
      <p:ext uri="{BB962C8B-B14F-4D97-AF65-F5344CB8AC3E}">
        <p14:creationId xmlns:p14="http://schemas.microsoft.com/office/powerpoint/2010/main" val="4073621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0935D4-ED70-486E-9DDB-303544693F68}" type="slidenum">
              <a:rPr kumimoji="1" lang="ja-JP" altLang="en-US" smtClean="0"/>
              <a:t>2</a:t>
            </a:fld>
            <a:endParaRPr kumimoji="1" lang="ja-JP" altLang="en-US"/>
          </a:p>
        </p:txBody>
      </p:sp>
    </p:spTree>
    <p:extLst>
      <p:ext uri="{BB962C8B-B14F-4D97-AF65-F5344CB8AC3E}">
        <p14:creationId xmlns:p14="http://schemas.microsoft.com/office/powerpoint/2010/main" val="6431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0935D4-ED70-486E-9DDB-303544693F68}" type="slidenum">
              <a:rPr kumimoji="1" lang="ja-JP" altLang="en-US" smtClean="0"/>
              <a:t>3</a:t>
            </a:fld>
            <a:endParaRPr kumimoji="1" lang="ja-JP" altLang="en-US"/>
          </a:p>
        </p:txBody>
      </p:sp>
    </p:spTree>
    <p:extLst>
      <p:ext uri="{BB962C8B-B14F-4D97-AF65-F5344CB8AC3E}">
        <p14:creationId xmlns:p14="http://schemas.microsoft.com/office/powerpoint/2010/main" val="138871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0935D4-ED70-486E-9DDB-303544693F68}" type="slidenum">
              <a:rPr kumimoji="1" lang="ja-JP" altLang="en-US" smtClean="0"/>
              <a:t>8</a:t>
            </a:fld>
            <a:endParaRPr kumimoji="1" lang="ja-JP" altLang="en-US"/>
          </a:p>
        </p:txBody>
      </p:sp>
    </p:spTree>
    <p:extLst>
      <p:ext uri="{BB962C8B-B14F-4D97-AF65-F5344CB8AC3E}">
        <p14:creationId xmlns:p14="http://schemas.microsoft.com/office/powerpoint/2010/main" val="152131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0935D4-ED70-486E-9DDB-303544693F68}" type="slidenum">
              <a:rPr kumimoji="1" lang="ja-JP" altLang="en-US" smtClean="0"/>
              <a:t>9</a:t>
            </a:fld>
            <a:endParaRPr kumimoji="1" lang="ja-JP" altLang="en-US"/>
          </a:p>
        </p:txBody>
      </p:sp>
    </p:spTree>
    <p:extLst>
      <p:ext uri="{BB962C8B-B14F-4D97-AF65-F5344CB8AC3E}">
        <p14:creationId xmlns:p14="http://schemas.microsoft.com/office/powerpoint/2010/main" val="96452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0935D4-ED70-486E-9DDB-303544693F68}" type="slidenum">
              <a:rPr kumimoji="1" lang="ja-JP" altLang="en-US" smtClean="0"/>
              <a:t>15</a:t>
            </a:fld>
            <a:endParaRPr kumimoji="1" lang="ja-JP" altLang="en-US"/>
          </a:p>
        </p:txBody>
      </p:sp>
    </p:spTree>
    <p:extLst>
      <p:ext uri="{BB962C8B-B14F-4D97-AF65-F5344CB8AC3E}">
        <p14:creationId xmlns:p14="http://schemas.microsoft.com/office/powerpoint/2010/main" val="339376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7D37DD-BD37-40B8-9C53-A39D04FC94B6}" type="datetime1">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28443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66D206-C61A-4E2A-9B11-EE6B5C345A17}" type="datetime1">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02857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537E44-A863-4241-979F-E921DD054252}" type="datetime1">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97974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995B97-BE18-479A-8040-465CBAEFCC79}" type="datetime1">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41913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BD6156-703E-4D53-801E-C64FCBD10507}" type="datetime1">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14259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CC96155-D9CB-49EC-B5D9-C158C1793C65}" type="datetime1">
              <a:rPr kumimoji="1" lang="ja-JP" altLang="en-US" smtClean="0"/>
              <a:t>2022/7/14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41076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1C9051B-F911-42C3-B9A2-61026E698ED4}" type="datetime1">
              <a:rPr kumimoji="1" lang="ja-JP" altLang="en-US" smtClean="0"/>
              <a:t>2022/7/14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57127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2D5D311-A255-48F8-B6D9-B5FE67356B87}" type="datetime1">
              <a:rPr kumimoji="1" lang="ja-JP" altLang="en-US" smtClean="0"/>
              <a:t>2022/7/14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07361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DCD8B3-C53D-4D0A-8B34-4FC272C4CDFF}" type="datetime1">
              <a:rPr kumimoji="1" lang="ja-JP" altLang="en-US" smtClean="0"/>
              <a:t>2022/7/14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45693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DD3212-907A-4532-8BD3-3A53D33824D0}" type="datetime1">
              <a:rPr kumimoji="1" lang="ja-JP" altLang="en-US" smtClean="0"/>
              <a:t>2022/7/14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186639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76E6CF-93B6-4019-A42B-96097361A12C}" type="datetime1">
              <a:rPr kumimoji="1" lang="ja-JP" altLang="en-US" smtClean="0"/>
              <a:t>2022/7/14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19279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39FC0-0BE3-489D-B5C0-C3F01FA4DD8D}" type="datetime1">
              <a:rPr kumimoji="1" lang="ja-JP" altLang="en-US" smtClean="0"/>
              <a:t>2022/7/14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13540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第３回</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ビュースポット</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おおさかの選定</a:t>
            </a:r>
          </a:p>
        </p:txBody>
      </p:sp>
      <p:sp>
        <p:nvSpPr>
          <p:cNvPr id="6" name="テキスト ボックス 5"/>
          <p:cNvSpPr txBox="1"/>
          <p:nvPr/>
        </p:nvSpPr>
        <p:spPr>
          <a:xfrm>
            <a:off x="7689954" y="105975"/>
            <a:ext cx="1200691" cy="400110"/>
          </a:xfrm>
          <a:prstGeom prst="rect">
            <a:avLst/>
          </a:prstGeom>
          <a:solidFill>
            <a:schemeClr val="bg1"/>
          </a:solidFill>
          <a:ln w="19050">
            <a:solidFill>
              <a:schemeClr val="tx1"/>
            </a:solidFill>
          </a:ln>
        </p:spPr>
        <p:txBody>
          <a:bodyPr wrap="square" rtlCol="0">
            <a:spAutoFit/>
          </a:bodyPr>
          <a:lstStyle/>
          <a:p>
            <a:pPr lvl="0" algn="ctr"/>
            <a:r>
              <a:rPr kumimoji="1" lang="ja-JP" altLang="en-US" sz="2000" dirty="0">
                <a:solidFill>
                  <a:prstClr val="black"/>
                </a:solidFill>
                <a:latin typeface="ＭＳ Ｐゴシック" panose="020B0600070205080204" pitchFamily="50" charset="-128"/>
              </a:rPr>
              <a:t>資料２</a:t>
            </a:r>
            <a:endParaRPr kumimoji="1" lang="en-US" altLang="ja-JP" sz="2000" dirty="0">
              <a:solidFill>
                <a:prstClr val="black"/>
              </a:solidFill>
              <a:latin typeface="ＭＳ Ｐゴシック" panose="020B0600070205080204" pitchFamily="50" charset="-128"/>
            </a:endParaRPr>
          </a:p>
        </p:txBody>
      </p:sp>
      <p:sp>
        <p:nvSpPr>
          <p:cNvPr id="13" name="テキスト ボックス 12"/>
          <p:cNvSpPr txBox="1"/>
          <p:nvPr/>
        </p:nvSpPr>
        <p:spPr>
          <a:xfrm>
            <a:off x="1473239" y="3060249"/>
            <a:ext cx="6197529" cy="584775"/>
          </a:xfrm>
          <a:prstGeom prst="rect">
            <a:avLst/>
          </a:prstGeom>
          <a:noFill/>
        </p:spPr>
        <p:txBody>
          <a:bodyPr wrap="none" rtlCol="0">
            <a:spAutoFit/>
          </a:bodyPr>
          <a:lstStyle/>
          <a:p>
            <a:pPr algn="ctr"/>
            <a:r>
              <a:rPr lang="ja-JP" altLang="en-US" sz="3200" b="1" dirty="0" smtClean="0">
                <a:latin typeface="Meiryo UI" panose="020B0604030504040204" pitchFamily="50" charset="-128"/>
                <a:ea typeface="Meiryo UI" panose="020B0604030504040204" pitchFamily="50" charset="-128"/>
              </a:rPr>
              <a:t>第３回ビュースポット</a:t>
            </a:r>
            <a:r>
              <a:rPr lang="ja-JP" altLang="en-US" sz="3200" b="1" dirty="0">
                <a:latin typeface="Meiryo UI" panose="020B0604030504040204" pitchFamily="50" charset="-128"/>
                <a:ea typeface="Meiryo UI" panose="020B0604030504040204" pitchFamily="50" charset="-128"/>
              </a:rPr>
              <a:t>おおさかの選定</a:t>
            </a:r>
            <a:endParaRPr kumimoji="1" lang="en-US" altLang="ja-JP" sz="32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a:t>
            </a:fld>
            <a:endParaRPr kumimoji="1" lang="ja-JP" altLang="en-US"/>
          </a:p>
        </p:txBody>
      </p:sp>
    </p:spTree>
    <p:extLst>
      <p:ext uri="{BB962C8B-B14F-4D97-AF65-F5344CB8AC3E}">
        <p14:creationId xmlns:p14="http://schemas.microsoft.com/office/powerpoint/2010/main" val="978817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46C031-966E-4038-9346-23188B81EBE2}"/>
              </a:ext>
            </a:extLst>
          </p:cNvPr>
          <p:cNvPicPr>
            <a:picLocks noChangeAspect="1"/>
          </p:cNvPicPr>
          <p:nvPr/>
        </p:nvPicPr>
        <p:blipFill>
          <a:blip r:embed="rId2"/>
          <a:stretch>
            <a:fillRect/>
          </a:stretch>
        </p:blipFill>
        <p:spPr>
          <a:xfrm>
            <a:off x="1110444" y="938264"/>
            <a:ext cx="6923112" cy="5053872"/>
          </a:xfrm>
          <a:prstGeom prst="rect">
            <a:avLst/>
          </a:prstGeom>
        </p:spPr>
      </p:pic>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10</a:t>
            </a:fld>
            <a:endParaRPr kumimoji="1" lang="ja-JP" altLang="en-US"/>
          </a:p>
        </p:txBody>
      </p:sp>
      <p:sp>
        <p:nvSpPr>
          <p:cNvPr id="5" name="タイトル 1"/>
          <p:cNvSpPr>
            <a:spLocks noGrp="1"/>
          </p:cNvSpPr>
          <p:nvPr>
            <p:ph type="title"/>
          </p:nvPr>
        </p:nvSpPr>
        <p:spPr>
          <a:xfrm>
            <a:off x="179512" y="44624"/>
            <a:ext cx="8229600" cy="562074"/>
          </a:xfrm>
        </p:spPr>
        <p:txBody>
          <a:bodyPr>
            <a:normAutofit/>
          </a:bodyPr>
          <a:lstStyle/>
          <a:p>
            <a:pPr algn="l"/>
            <a:r>
              <a:rPr lang="en-US" altLang="ja-JP" sz="2000" b="1" u="sng" dirty="0">
                <a:solidFill>
                  <a:prstClr val="black"/>
                </a:solidFill>
                <a:latin typeface="ＭＳ Ｐゴシック" panose="020B0600070205080204" pitchFamily="50" charset="-128"/>
              </a:rPr>
              <a:t>【</a:t>
            </a:r>
            <a:r>
              <a:rPr lang="ja-JP" altLang="en-US" sz="2000" b="1" u="sng" dirty="0" smtClean="0">
                <a:solidFill>
                  <a:prstClr val="black"/>
                </a:solidFill>
                <a:latin typeface="ＭＳ Ｐゴシック" panose="020B0600070205080204" pitchFamily="50" charset="-128"/>
              </a:rPr>
              <a:t>論点３</a:t>
            </a:r>
            <a:r>
              <a:rPr lang="en-US" altLang="ja-JP" sz="2000" b="1" u="sng" dirty="0" smtClean="0">
                <a:solidFill>
                  <a:prstClr val="black"/>
                </a:solidFill>
                <a:latin typeface="ＭＳ Ｐゴシック" panose="020B0600070205080204" pitchFamily="50" charset="-128"/>
              </a:rPr>
              <a:t>】</a:t>
            </a:r>
            <a:r>
              <a:rPr lang="ja-JP" altLang="en-US" sz="2000" b="1" u="sng" dirty="0">
                <a:solidFill>
                  <a:prstClr val="black"/>
                </a:solidFill>
                <a:latin typeface="ＭＳ Ｐゴシック" panose="020B0600070205080204" pitchFamily="50" charset="-128"/>
              </a:rPr>
              <a:t>　近い位置関係にあるビュースポット</a:t>
            </a:r>
            <a:endParaRPr kumimoji="1" lang="ja-JP" altLang="en-US" u="sng" dirty="0"/>
          </a:p>
        </p:txBody>
      </p:sp>
      <p:sp>
        <p:nvSpPr>
          <p:cNvPr id="4" name="正方形/長方形 3"/>
          <p:cNvSpPr/>
          <p:nvPr/>
        </p:nvSpPr>
        <p:spPr>
          <a:xfrm>
            <a:off x="323528" y="476672"/>
            <a:ext cx="7869560" cy="460382"/>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久宝寺寺内町周辺</a:t>
            </a:r>
            <a:endParaRPr lang="en-US" altLang="ja-JP" dirty="0"/>
          </a:p>
        </p:txBody>
      </p:sp>
      <p:sp>
        <p:nvSpPr>
          <p:cNvPr id="26" name="楕円 25">
            <a:extLst>
              <a:ext uri="{FF2B5EF4-FFF2-40B4-BE49-F238E27FC236}">
                <a16:creationId xmlns:a16="http://schemas.microsoft.com/office/drawing/2014/main" id="{B33C7901-D874-46CC-A71D-B285D710A0DB}"/>
              </a:ext>
            </a:extLst>
          </p:cNvPr>
          <p:cNvSpPr/>
          <p:nvPr/>
        </p:nvSpPr>
        <p:spPr>
          <a:xfrm>
            <a:off x="1904301" y="6262478"/>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F3FD8B86-5DAA-4AAF-BED6-1FBFDC1E547E}"/>
              </a:ext>
            </a:extLst>
          </p:cNvPr>
          <p:cNvSpPr/>
          <p:nvPr/>
        </p:nvSpPr>
        <p:spPr>
          <a:xfrm>
            <a:off x="2121716" y="6093296"/>
            <a:ext cx="6122692" cy="415498"/>
          </a:xfrm>
          <a:prstGeom prst="rect">
            <a:avLst/>
          </a:prstGeom>
        </p:spPr>
        <p:txBody>
          <a:bodyPr wrap="square">
            <a:spAutoFit/>
          </a:bodyPr>
          <a:lstStyle/>
          <a:p>
            <a:pPr>
              <a:lnSpc>
                <a:spcPct val="150000"/>
              </a:lnSpc>
            </a:pPr>
            <a:r>
              <a:rPr lang="ja-JP" altLang="en-US" sz="1400" dirty="0"/>
              <a:t>： ビュースポットの</a:t>
            </a:r>
            <a:r>
              <a:rPr lang="ja-JP" altLang="en-US" sz="1400" dirty="0" smtClean="0"/>
              <a:t>位置</a:t>
            </a:r>
            <a:endParaRPr lang="en-US" altLang="ja-JP" sz="1400" dirty="0"/>
          </a:p>
        </p:txBody>
      </p:sp>
      <p:sp>
        <p:nvSpPr>
          <p:cNvPr id="45" name="正方形/長方形 44">
            <a:extLst>
              <a:ext uri="{FF2B5EF4-FFF2-40B4-BE49-F238E27FC236}">
                <a16:creationId xmlns:a16="http://schemas.microsoft.com/office/drawing/2014/main" id="{0455F645-7CF4-43C7-8632-44DF87100314}"/>
              </a:ext>
            </a:extLst>
          </p:cNvPr>
          <p:cNvSpPr/>
          <p:nvPr/>
        </p:nvSpPr>
        <p:spPr>
          <a:xfrm>
            <a:off x="6819256" y="6129300"/>
            <a:ext cx="1589856" cy="317266"/>
          </a:xfrm>
          <a:prstGeom prst="rect">
            <a:avLst/>
          </a:prstGeom>
        </p:spPr>
        <p:txBody>
          <a:bodyPr wrap="square">
            <a:spAutoFit/>
          </a:bodyPr>
          <a:lstStyle/>
          <a:p>
            <a:pPr>
              <a:lnSpc>
                <a:spcPct val="150000"/>
              </a:lnSpc>
            </a:pPr>
            <a:r>
              <a:rPr lang="ja-JP" altLang="en-US" sz="1100" dirty="0"/>
              <a:t>（引用：</a:t>
            </a:r>
            <a:r>
              <a:rPr lang="en-US" altLang="ja-JP" sz="1100" dirty="0"/>
              <a:t>Google</a:t>
            </a:r>
            <a:r>
              <a:rPr lang="ja-JP" altLang="en-US" sz="1100" dirty="0"/>
              <a:t>マップ）</a:t>
            </a:r>
            <a:endParaRPr lang="en-US" altLang="ja-JP" sz="1100" dirty="0"/>
          </a:p>
        </p:txBody>
      </p:sp>
      <p:sp>
        <p:nvSpPr>
          <p:cNvPr id="46" name="楕円 45">
            <a:extLst>
              <a:ext uri="{FF2B5EF4-FFF2-40B4-BE49-F238E27FC236}">
                <a16:creationId xmlns:a16="http://schemas.microsoft.com/office/drawing/2014/main" id="{1483A94B-58A4-41B7-97D2-B4E9E6F24493}"/>
              </a:ext>
            </a:extLst>
          </p:cNvPr>
          <p:cNvSpPr/>
          <p:nvPr/>
        </p:nvSpPr>
        <p:spPr>
          <a:xfrm>
            <a:off x="4229004" y="2708920"/>
            <a:ext cx="109126"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A554AA46-318A-45D4-B862-8D95AD21BB85}"/>
              </a:ext>
            </a:extLst>
          </p:cNvPr>
          <p:cNvSpPr/>
          <p:nvPr/>
        </p:nvSpPr>
        <p:spPr>
          <a:xfrm>
            <a:off x="2483768" y="3604374"/>
            <a:ext cx="109126"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5B5F0BC9-0EA7-4B8B-A736-ECED40BB6223}"/>
              </a:ext>
            </a:extLst>
          </p:cNvPr>
          <p:cNvPicPr>
            <a:picLocks noChangeAspect="1"/>
          </p:cNvPicPr>
          <p:nvPr/>
        </p:nvPicPr>
        <p:blipFill rotWithShape="1">
          <a:blip r:embed="rId3"/>
          <a:srcRect l="92294" t="98915" r="-164" b="-78"/>
          <a:stretch/>
        </p:blipFill>
        <p:spPr>
          <a:xfrm>
            <a:off x="7380312" y="6093296"/>
            <a:ext cx="720080" cy="72008"/>
          </a:xfrm>
          <a:prstGeom prst="rect">
            <a:avLst/>
          </a:prstGeom>
        </p:spPr>
      </p:pic>
      <p:cxnSp>
        <p:nvCxnSpPr>
          <p:cNvPr id="66" name="直線コネクタ 65">
            <a:extLst>
              <a:ext uri="{FF2B5EF4-FFF2-40B4-BE49-F238E27FC236}">
                <a16:creationId xmlns:a16="http://schemas.microsoft.com/office/drawing/2014/main" id="{A4EEBF42-025C-4D13-9CFB-BCB766C9846C}"/>
              </a:ext>
            </a:extLst>
          </p:cNvPr>
          <p:cNvCxnSpPr>
            <a:cxnSpLocks/>
            <a:stCxn id="29" idx="1"/>
            <a:endCxn id="47" idx="4"/>
          </p:cNvCxnSpPr>
          <p:nvPr/>
        </p:nvCxnSpPr>
        <p:spPr>
          <a:xfrm flipH="1" flipV="1">
            <a:off x="2538331" y="3712374"/>
            <a:ext cx="1823673" cy="210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67A34A6D-1272-4C84-B283-00695EE7B607}"/>
              </a:ext>
            </a:extLst>
          </p:cNvPr>
          <p:cNvCxnSpPr>
            <a:cxnSpLocks/>
            <a:stCxn id="30" idx="1"/>
          </p:cNvCxnSpPr>
          <p:nvPr/>
        </p:nvCxnSpPr>
        <p:spPr>
          <a:xfrm flipH="1">
            <a:off x="4291088" y="1778527"/>
            <a:ext cx="1568082" cy="982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4F1A6461-7A2D-4CDD-B966-D2E5356AC5D7}"/>
              </a:ext>
            </a:extLst>
          </p:cNvPr>
          <p:cNvSpPr txBox="1"/>
          <p:nvPr/>
        </p:nvSpPr>
        <p:spPr>
          <a:xfrm>
            <a:off x="5859171" y="634157"/>
            <a:ext cx="2385238" cy="338554"/>
          </a:xfrm>
          <a:prstGeom prst="rect">
            <a:avLst/>
          </a:prstGeom>
          <a:noFill/>
          <a:ln>
            <a:solidFill>
              <a:schemeClr val="tx1"/>
            </a:solidFill>
          </a:ln>
        </p:spPr>
        <p:txBody>
          <a:bodyPr wrap="square" rtlCol="0">
            <a:spAutoFit/>
          </a:bodyPr>
          <a:lstStyle/>
          <a:p>
            <a:r>
              <a:rPr lang="en-US" altLang="ja-JP" sz="1600" b="1" dirty="0" smtClean="0"/>
              <a:t>111</a:t>
            </a:r>
            <a:r>
              <a:rPr lang="ja-JP" altLang="en-US" sz="1600" b="1" dirty="0" smtClean="0"/>
              <a:t>番：顕証寺の桜（７位）</a:t>
            </a:r>
            <a:endParaRPr lang="zh-CN" altLang="en-US" sz="1600" b="1" dirty="0"/>
          </a:p>
        </p:txBody>
      </p:sp>
      <p:pic>
        <p:nvPicPr>
          <p:cNvPr id="29" name="図 1">
            <a:extLst>
              <a:ext uri="{FF2B5EF4-FFF2-40B4-BE49-F238E27FC236}">
                <a16:creationId xmlns:a16="http://schemas.microsoft.com/office/drawing/2014/main" id="{48DDC76C-13A9-46EC-91F5-D9D5BC675A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2004" y="5169317"/>
            <a:ext cx="2273004" cy="128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1">
            <a:extLst>
              <a:ext uri="{FF2B5EF4-FFF2-40B4-BE49-F238E27FC236}">
                <a16:creationId xmlns:a16="http://schemas.microsoft.com/office/drawing/2014/main" id="{9BF86499-82C1-4A6B-A5E6-B2370AD3E1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9170" y="983363"/>
            <a:ext cx="2385238" cy="159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テキスト ボックス 68">
            <a:extLst>
              <a:ext uri="{FF2B5EF4-FFF2-40B4-BE49-F238E27FC236}">
                <a16:creationId xmlns:a16="http://schemas.microsoft.com/office/drawing/2014/main" id="{7991F4C8-B6CD-47B6-93BB-2A2023813DFA}"/>
              </a:ext>
            </a:extLst>
          </p:cNvPr>
          <p:cNvSpPr txBox="1"/>
          <p:nvPr/>
        </p:nvSpPr>
        <p:spPr>
          <a:xfrm>
            <a:off x="4362004" y="4338320"/>
            <a:ext cx="2273004" cy="830997"/>
          </a:xfrm>
          <a:prstGeom prst="rect">
            <a:avLst/>
          </a:prstGeom>
          <a:solidFill>
            <a:schemeClr val="bg1"/>
          </a:solidFill>
          <a:ln>
            <a:solidFill>
              <a:schemeClr val="tx1"/>
            </a:solidFill>
          </a:ln>
        </p:spPr>
        <p:txBody>
          <a:bodyPr wrap="square" rtlCol="0">
            <a:spAutoFit/>
          </a:bodyPr>
          <a:lstStyle/>
          <a:p>
            <a:r>
              <a:rPr lang="en-US" altLang="ja-JP" sz="1600" b="1" dirty="0" smtClean="0"/>
              <a:t>110</a:t>
            </a:r>
            <a:r>
              <a:rPr lang="ja-JP" altLang="en-US" sz="1600" b="1" dirty="0" smtClean="0"/>
              <a:t>番：顕証寺大屋根と</a:t>
            </a:r>
            <a:endParaRPr lang="en-US" altLang="ja-JP" sz="1600" b="1" dirty="0" smtClean="0"/>
          </a:p>
          <a:p>
            <a:r>
              <a:rPr lang="ja-JP" altLang="en-US" sz="1600" b="1" dirty="0"/>
              <a:t>　</a:t>
            </a:r>
            <a:r>
              <a:rPr lang="ja-JP" altLang="en-US" sz="1600" b="1" dirty="0" smtClean="0"/>
              <a:t>　　 歴史的なまちなみ</a:t>
            </a:r>
            <a:endParaRPr lang="en-US" altLang="ja-JP" sz="1600" b="1" dirty="0" smtClean="0"/>
          </a:p>
          <a:p>
            <a:r>
              <a:rPr lang="ja-JP" altLang="en-US" sz="1600" b="1" dirty="0"/>
              <a:t>　</a:t>
            </a:r>
            <a:r>
              <a:rPr lang="ja-JP" altLang="en-US" sz="1600" b="1" dirty="0" smtClean="0"/>
              <a:t>　　     （事前審査２票）</a:t>
            </a:r>
            <a:endParaRPr lang="en-US" altLang="ja-JP" sz="1600" b="1" dirty="0" smtClean="0"/>
          </a:p>
        </p:txBody>
      </p:sp>
    </p:spTree>
    <p:extLst>
      <p:ext uri="{BB962C8B-B14F-4D97-AF65-F5344CB8AC3E}">
        <p14:creationId xmlns:p14="http://schemas.microsoft.com/office/powerpoint/2010/main" val="369261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A20B1E3-4E10-4F3F-91C6-D166596B0858}"/>
              </a:ext>
            </a:extLst>
          </p:cNvPr>
          <p:cNvPicPr>
            <a:picLocks noChangeAspect="1"/>
          </p:cNvPicPr>
          <p:nvPr/>
        </p:nvPicPr>
        <p:blipFill>
          <a:blip r:embed="rId2"/>
          <a:stretch>
            <a:fillRect/>
          </a:stretch>
        </p:blipFill>
        <p:spPr>
          <a:xfrm>
            <a:off x="600564" y="890550"/>
            <a:ext cx="7942873" cy="5244284"/>
          </a:xfrm>
          <a:prstGeom prst="rect">
            <a:avLst/>
          </a:prstGeom>
        </p:spPr>
      </p:pic>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11</a:t>
            </a:fld>
            <a:endParaRPr kumimoji="1" lang="ja-JP" altLang="en-US" dirty="0"/>
          </a:p>
        </p:txBody>
      </p:sp>
      <p:sp>
        <p:nvSpPr>
          <p:cNvPr id="4" name="正方形/長方形 3"/>
          <p:cNvSpPr/>
          <p:nvPr/>
        </p:nvSpPr>
        <p:spPr>
          <a:xfrm>
            <a:off x="323528" y="88298"/>
            <a:ext cx="7869560" cy="460382"/>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妙見山周辺</a:t>
            </a:r>
            <a:endParaRPr lang="en-US" altLang="ja-JP" dirty="0"/>
          </a:p>
        </p:txBody>
      </p:sp>
      <p:sp>
        <p:nvSpPr>
          <p:cNvPr id="85" name="正方形/長方形 84">
            <a:extLst>
              <a:ext uri="{FF2B5EF4-FFF2-40B4-BE49-F238E27FC236}">
                <a16:creationId xmlns:a16="http://schemas.microsoft.com/office/drawing/2014/main" id="{DD53C034-4A62-401D-80E2-80916DE840E8}"/>
              </a:ext>
            </a:extLst>
          </p:cNvPr>
          <p:cNvSpPr/>
          <p:nvPr/>
        </p:nvSpPr>
        <p:spPr>
          <a:xfrm>
            <a:off x="7374632" y="5817568"/>
            <a:ext cx="1589856" cy="317266"/>
          </a:xfrm>
          <a:prstGeom prst="rect">
            <a:avLst/>
          </a:prstGeom>
        </p:spPr>
        <p:txBody>
          <a:bodyPr wrap="square">
            <a:spAutoFit/>
          </a:bodyPr>
          <a:lstStyle/>
          <a:p>
            <a:pPr>
              <a:lnSpc>
                <a:spcPct val="150000"/>
              </a:lnSpc>
            </a:pPr>
            <a:r>
              <a:rPr lang="ja-JP" altLang="en-US" sz="1100" dirty="0"/>
              <a:t>（引用：</a:t>
            </a:r>
            <a:r>
              <a:rPr lang="en-US" altLang="ja-JP" sz="1100" dirty="0"/>
              <a:t>Google</a:t>
            </a:r>
            <a:r>
              <a:rPr lang="ja-JP" altLang="en-US" sz="1100" dirty="0"/>
              <a:t>マップ）</a:t>
            </a:r>
            <a:endParaRPr lang="en-US" altLang="ja-JP" sz="1100" dirty="0"/>
          </a:p>
        </p:txBody>
      </p:sp>
      <p:pic>
        <p:nvPicPr>
          <p:cNvPr id="34" name="図 33">
            <a:extLst>
              <a:ext uri="{FF2B5EF4-FFF2-40B4-BE49-F238E27FC236}">
                <a16:creationId xmlns:a16="http://schemas.microsoft.com/office/drawing/2014/main" id="{191202FD-7409-4E5C-AC8C-42FE5C999D1C}"/>
              </a:ext>
            </a:extLst>
          </p:cNvPr>
          <p:cNvPicPr>
            <a:picLocks noChangeAspect="1"/>
          </p:cNvPicPr>
          <p:nvPr/>
        </p:nvPicPr>
        <p:blipFill rotWithShape="1">
          <a:blip r:embed="rId3"/>
          <a:srcRect l="88426" t="98677" r="675" b="505"/>
          <a:stretch/>
        </p:blipFill>
        <p:spPr>
          <a:xfrm>
            <a:off x="7676256" y="5826046"/>
            <a:ext cx="898297" cy="45719"/>
          </a:xfrm>
          <a:prstGeom prst="rect">
            <a:avLst/>
          </a:prstGeom>
        </p:spPr>
      </p:pic>
      <p:sp>
        <p:nvSpPr>
          <p:cNvPr id="23" name="楕円 22">
            <a:extLst>
              <a:ext uri="{FF2B5EF4-FFF2-40B4-BE49-F238E27FC236}">
                <a16:creationId xmlns:a16="http://schemas.microsoft.com/office/drawing/2014/main" id="{0CAAA476-2DE3-47FF-8D23-68C89709640D}"/>
              </a:ext>
            </a:extLst>
          </p:cNvPr>
          <p:cNvSpPr/>
          <p:nvPr/>
        </p:nvSpPr>
        <p:spPr>
          <a:xfrm>
            <a:off x="6767130" y="2096864"/>
            <a:ext cx="109126"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47FF6D5D-3A44-47C8-A020-563EED549A48}"/>
              </a:ext>
            </a:extLst>
          </p:cNvPr>
          <p:cNvCxnSpPr>
            <a:cxnSpLocks/>
          </p:cNvCxnSpPr>
          <p:nvPr/>
        </p:nvCxnSpPr>
        <p:spPr>
          <a:xfrm flipH="1" flipV="1">
            <a:off x="5687439" y="1404802"/>
            <a:ext cx="1133102" cy="72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AB71808C-0567-4CCE-AC4C-C7D991C1D82A}"/>
              </a:ext>
            </a:extLst>
          </p:cNvPr>
          <p:cNvSpPr/>
          <p:nvPr/>
        </p:nvSpPr>
        <p:spPr>
          <a:xfrm>
            <a:off x="1895872" y="6469561"/>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a:extLst>
              <a:ext uri="{FF2B5EF4-FFF2-40B4-BE49-F238E27FC236}">
                <a16:creationId xmlns:a16="http://schemas.microsoft.com/office/drawing/2014/main" id="{C834880A-2F29-4E4F-83D1-770AD94335DA}"/>
              </a:ext>
            </a:extLst>
          </p:cNvPr>
          <p:cNvSpPr/>
          <p:nvPr/>
        </p:nvSpPr>
        <p:spPr>
          <a:xfrm>
            <a:off x="2121716" y="6350362"/>
            <a:ext cx="6122692" cy="318998"/>
          </a:xfrm>
          <a:prstGeom prst="rect">
            <a:avLst/>
          </a:prstGeom>
        </p:spPr>
        <p:txBody>
          <a:bodyPr wrap="square">
            <a:spAutoFit/>
          </a:bodyPr>
          <a:lstStyle/>
          <a:p>
            <a:pPr>
              <a:lnSpc>
                <a:spcPts val="1900"/>
              </a:lnSpc>
            </a:pPr>
            <a:r>
              <a:rPr lang="ja-JP" altLang="en-US" sz="1400" dirty="0"/>
              <a:t>： ビュースポットの位置</a:t>
            </a:r>
            <a:endParaRPr lang="en-US" altLang="ja-JP" sz="1400" dirty="0"/>
          </a:p>
        </p:txBody>
      </p:sp>
      <p:sp>
        <p:nvSpPr>
          <p:cNvPr id="38" name="楕円 37">
            <a:extLst>
              <a:ext uri="{FF2B5EF4-FFF2-40B4-BE49-F238E27FC236}">
                <a16:creationId xmlns:a16="http://schemas.microsoft.com/office/drawing/2014/main" id="{D8A9DE68-03AC-4197-99BA-26257BED4F24}"/>
              </a:ext>
            </a:extLst>
          </p:cNvPr>
          <p:cNvSpPr/>
          <p:nvPr/>
        </p:nvSpPr>
        <p:spPr>
          <a:xfrm>
            <a:off x="4750906" y="5121200"/>
            <a:ext cx="109126"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1">
            <a:extLst>
              <a:ext uri="{FF2B5EF4-FFF2-40B4-BE49-F238E27FC236}">
                <a16:creationId xmlns:a16="http://schemas.microsoft.com/office/drawing/2014/main" id="{6E6956D0-E2BA-44ED-B748-F661C4194B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8257" y="675022"/>
            <a:ext cx="2405499" cy="13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
            <a:extLst>
              <a:ext uri="{FF2B5EF4-FFF2-40B4-BE49-F238E27FC236}">
                <a16:creationId xmlns:a16="http://schemas.microsoft.com/office/drawing/2014/main" id="{C37DA18C-FC9B-47AE-A8AE-2D9D7A98F0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34" y="2847837"/>
            <a:ext cx="2499552" cy="140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線コネクタ 42">
            <a:extLst>
              <a:ext uri="{FF2B5EF4-FFF2-40B4-BE49-F238E27FC236}">
                <a16:creationId xmlns:a16="http://schemas.microsoft.com/office/drawing/2014/main" id="{E6C211B0-C351-4B4F-9BA7-F1F77FC4E51B}"/>
              </a:ext>
            </a:extLst>
          </p:cNvPr>
          <p:cNvCxnSpPr>
            <a:cxnSpLocks/>
            <a:stCxn id="40" idx="3"/>
          </p:cNvCxnSpPr>
          <p:nvPr/>
        </p:nvCxnSpPr>
        <p:spPr>
          <a:xfrm>
            <a:off x="3126886" y="3550751"/>
            <a:ext cx="1698966" cy="162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4F1A6461-7A2D-4CDD-B966-D2E5356AC5D7}"/>
              </a:ext>
            </a:extLst>
          </p:cNvPr>
          <p:cNvSpPr txBox="1"/>
          <p:nvPr/>
        </p:nvSpPr>
        <p:spPr>
          <a:xfrm>
            <a:off x="627334" y="2517640"/>
            <a:ext cx="2499552" cy="338554"/>
          </a:xfrm>
          <a:prstGeom prst="rect">
            <a:avLst/>
          </a:prstGeom>
          <a:solidFill>
            <a:schemeClr val="bg1"/>
          </a:solidFill>
          <a:ln>
            <a:solidFill>
              <a:schemeClr val="tx1"/>
            </a:solidFill>
          </a:ln>
        </p:spPr>
        <p:txBody>
          <a:bodyPr wrap="square" rtlCol="0">
            <a:spAutoFit/>
          </a:bodyPr>
          <a:lstStyle/>
          <a:p>
            <a:r>
              <a:rPr lang="ja-JP" altLang="en-US" sz="1600" b="1" dirty="0" smtClean="0"/>
              <a:t>５１番</a:t>
            </a:r>
            <a:r>
              <a:rPr lang="ja-JP" altLang="en-US" sz="1600" b="1" dirty="0"/>
              <a:t>：星嶺</a:t>
            </a:r>
            <a:r>
              <a:rPr lang="ja-JP" altLang="en-US" sz="1600" b="1" dirty="0" smtClean="0"/>
              <a:t>テラス （５位）</a:t>
            </a:r>
            <a:endParaRPr lang="zh-CN" altLang="en-US" sz="1600" b="1" dirty="0"/>
          </a:p>
        </p:txBody>
      </p:sp>
      <p:sp>
        <p:nvSpPr>
          <p:cNvPr id="24" name="テキスト ボックス 23">
            <a:extLst>
              <a:ext uri="{FF2B5EF4-FFF2-40B4-BE49-F238E27FC236}">
                <a16:creationId xmlns:a16="http://schemas.microsoft.com/office/drawing/2014/main" id="{4F1A6461-7A2D-4CDD-B966-D2E5356AC5D7}"/>
              </a:ext>
            </a:extLst>
          </p:cNvPr>
          <p:cNvSpPr txBox="1"/>
          <p:nvPr/>
        </p:nvSpPr>
        <p:spPr>
          <a:xfrm>
            <a:off x="3378257" y="92703"/>
            <a:ext cx="2405499" cy="584775"/>
          </a:xfrm>
          <a:prstGeom prst="rect">
            <a:avLst/>
          </a:prstGeom>
          <a:solidFill>
            <a:schemeClr val="bg1"/>
          </a:solidFill>
          <a:ln>
            <a:solidFill>
              <a:schemeClr val="tx1"/>
            </a:solidFill>
          </a:ln>
        </p:spPr>
        <p:txBody>
          <a:bodyPr wrap="square" rtlCol="0">
            <a:spAutoFit/>
          </a:bodyPr>
          <a:lstStyle/>
          <a:p>
            <a:r>
              <a:rPr lang="ja-JP" altLang="en-US" sz="1600" b="1" dirty="0" smtClean="0"/>
              <a:t>５０番</a:t>
            </a:r>
            <a:r>
              <a:rPr lang="ja-JP" altLang="en-US" sz="1600" b="1" dirty="0"/>
              <a:t>：能勢妙見さん</a:t>
            </a:r>
            <a:r>
              <a:rPr lang="ja-JP" altLang="en-US" sz="1600" b="1" dirty="0" smtClean="0"/>
              <a:t>の</a:t>
            </a:r>
            <a:endParaRPr lang="en-US" altLang="ja-JP" sz="1600" b="1" dirty="0" smtClean="0"/>
          </a:p>
          <a:p>
            <a:r>
              <a:rPr lang="ja-JP" altLang="en-US" sz="1600" b="1" dirty="0" smtClean="0"/>
              <a:t>　　　　 参道 （６位）</a:t>
            </a:r>
            <a:endParaRPr lang="zh-CN" altLang="en-US" sz="1600" b="1" dirty="0"/>
          </a:p>
        </p:txBody>
      </p:sp>
    </p:spTree>
    <p:extLst>
      <p:ext uri="{BB962C8B-B14F-4D97-AF65-F5344CB8AC3E}">
        <p14:creationId xmlns:p14="http://schemas.microsoft.com/office/powerpoint/2010/main" val="11146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12</a:t>
            </a:fld>
            <a:endParaRPr kumimoji="1" lang="ja-JP" altLang="en-US" dirty="0"/>
          </a:p>
        </p:txBody>
      </p:sp>
      <p:sp>
        <p:nvSpPr>
          <p:cNvPr id="5" name="タイトル 1"/>
          <p:cNvSpPr>
            <a:spLocks noGrp="1"/>
          </p:cNvSpPr>
          <p:nvPr>
            <p:ph type="title"/>
          </p:nvPr>
        </p:nvSpPr>
        <p:spPr>
          <a:xfrm>
            <a:off x="179512" y="31177"/>
            <a:ext cx="9145016" cy="562074"/>
          </a:xfrm>
        </p:spPr>
        <p:txBody>
          <a:bodyPr>
            <a:noAutofit/>
          </a:bodyPr>
          <a:lstStyle/>
          <a:p>
            <a:pPr algn="l"/>
            <a:r>
              <a:rPr lang="en-US" altLang="ja-JP" sz="2000" b="1" u="sng" dirty="0">
                <a:solidFill>
                  <a:prstClr val="black"/>
                </a:solidFill>
                <a:latin typeface="ＭＳ Ｐゴシック" panose="020B0600070205080204" pitchFamily="50" charset="-128"/>
              </a:rPr>
              <a:t>【</a:t>
            </a:r>
            <a:r>
              <a:rPr lang="ja-JP" altLang="en-US" sz="2000" b="1" u="sng" dirty="0" smtClean="0">
                <a:solidFill>
                  <a:prstClr val="black"/>
                </a:solidFill>
                <a:latin typeface="ＭＳ Ｐゴシック" panose="020B0600070205080204" pitchFamily="50" charset="-128"/>
              </a:rPr>
              <a:t>論点４</a:t>
            </a:r>
            <a:r>
              <a:rPr lang="en-US" altLang="ja-JP" sz="2000" b="1" u="sng" dirty="0" smtClean="0">
                <a:solidFill>
                  <a:prstClr val="black"/>
                </a:solidFill>
                <a:latin typeface="ＭＳ Ｐゴシック" panose="020B0600070205080204" pitchFamily="50" charset="-128"/>
              </a:rPr>
              <a:t>】</a:t>
            </a:r>
            <a:r>
              <a:rPr lang="ja-JP" altLang="en-US" sz="2000" b="1" u="sng" dirty="0">
                <a:solidFill>
                  <a:prstClr val="black"/>
                </a:solidFill>
                <a:latin typeface="ＭＳ Ｐゴシック" panose="020B0600070205080204" pitchFamily="50" charset="-128"/>
              </a:rPr>
              <a:t>　</a:t>
            </a:r>
            <a:r>
              <a:rPr lang="ja-JP" altLang="en-US" sz="2000" b="1" u="sng" dirty="0" smtClean="0">
                <a:solidFill>
                  <a:prstClr val="black"/>
                </a:solidFill>
                <a:latin typeface="ＭＳ Ｐゴシック" panose="020B0600070205080204" pitchFamily="50" charset="-128"/>
              </a:rPr>
              <a:t>同一箇所</a:t>
            </a:r>
            <a:r>
              <a:rPr lang="ja-JP" altLang="en-US" sz="2000" b="1" u="sng" dirty="0">
                <a:solidFill>
                  <a:prstClr val="black"/>
                </a:solidFill>
                <a:latin typeface="ＭＳ Ｐゴシック" panose="020B0600070205080204" pitchFamily="50" charset="-128"/>
              </a:rPr>
              <a:t>としてグルーピングしたビュースポット</a:t>
            </a:r>
            <a:endParaRPr kumimoji="1" lang="ja-JP" altLang="en-US" sz="2000" u="sng" dirty="0"/>
          </a:p>
        </p:txBody>
      </p:sp>
      <p:sp>
        <p:nvSpPr>
          <p:cNvPr id="4" name="正方形/長方形 3"/>
          <p:cNvSpPr/>
          <p:nvPr/>
        </p:nvSpPr>
        <p:spPr>
          <a:xfrm>
            <a:off x="323528" y="422619"/>
            <a:ext cx="7869560"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大阪</a:t>
            </a:r>
            <a:r>
              <a:rPr lang="ja-JP" altLang="en-US" dirty="0" err="1"/>
              <a:t>まいしま</a:t>
            </a:r>
            <a:r>
              <a:rPr lang="ja-JP" altLang="en-US" dirty="0" smtClean="0"/>
              <a:t>シーサイドパーク（投票順位：１位）</a:t>
            </a:r>
            <a:endParaRPr lang="en-US" altLang="ja-JP" dirty="0"/>
          </a:p>
        </p:txBody>
      </p:sp>
      <p:graphicFrame>
        <p:nvGraphicFramePr>
          <p:cNvPr id="11" name="表 10">
            <a:extLst>
              <a:ext uri="{FF2B5EF4-FFF2-40B4-BE49-F238E27FC236}">
                <a16:creationId xmlns:a16="http://schemas.microsoft.com/office/drawing/2014/main" id="{DED268F3-AB14-47BA-940F-EBCCBCC88E49}"/>
              </a:ext>
            </a:extLst>
          </p:cNvPr>
          <p:cNvGraphicFramePr>
            <a:graphicFrameLocks noGrp="1"/>
          </p:cNvGraphicFramePr>
          <p:nvPr>
            <p:extLst>
              <p:ext uri="{D42A27DB-BD31-4B8C-83A1-F6EECF244321}">
                <p14:modId xmlns:p14="http://schemas.microsoft.com/office/powerpoint/2010/main" val="3878238779"/>
              </p:ext>
            </p:extLst>
          </p:nvPr>
        </p:nvGraphicFramePr>
        <p:xfrm>
          <a:off x="384385" y="874196"/>
          <a:ext cx="8388000" cy="2736000"/>
        </p:xfrm>
        <a:graphic>
          <a:graphicData uri="http://schemas.openxmlformats.org/drawingml/2006/table">
            <a:tbl>
              <a:tblPr/>
              <a:tblGrid>
                <a:gridCol w="4194000">
                  <a:extLst>
                    <a:ext uri="{9D8B030D-6E8A-4147-A177-3AD203B41FA5}">
                      <a16:colId xmlns:a16="http://schemas.microsoft.com/office/drawing/2014/main" val="20001"/>
                    </a:ext>
                  </a:extLst>
                </a:gridCol>
                <a:gridCol w="4194000">
                  <a:extLst>
                    <a:ext uri="{9D8B030D-6E8A-4147-A177-3AD203B41FA5}">
                      <a16:colId xmlns:a16="http://schemas.microsoft.com/office/drawing/2014/main" val="20002"/>
                    </a:ext>
                  </a:extLst>
                </a:gridCol>
              </a:tblGrid>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12</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13</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（１票）</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2448000">
                <a:tc>
                  <a:txBody>
                    <a:bodyPr/>
                    <a:lstStyle/>
                    <a:p>
                      <a:pPr algn="ctr" fontAlgn="b"/>
                      <a:r>
                        <a:rPr lang="ja-JP" altLang="en-US" sz="1500" b="0" i="0" u="none" strike="noStrike" dirty="0">
                          <a:solidFill>
                            <a:srgbClr val="000000"/>
                          </a:solidFill>
                          <a:effectLst/>
                          <a:latin typeface="游ゴシック" panose="020B0400000000000000" pitchFamily="50" charset="-128"/>
                          <a:ea typeface="+mn-ea"/>
                        </a:rPr>
                        <a:t> </a:t>
                      </a: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50107"/>
                  </a:ext>
                </a:extLst>
              </a:tr>
            </a:tbl>
          </a:graphicData>
        </a:graphic>
      </p:graphicFrame>
      <p:pic>
        <p:nvPicPr>
          <p:cNvPr id="6"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49557"/>
            <a:ext cx="3384376" cy="225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238192"/>
            <a:ext cx="1701265" cy="226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5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13</a:t>
            </a:fld>
            <a:endParaRPr kumimoji="1" lang="ja-JP" altLang="en-US" dirty="0"/>
          </a:p>
        </p:txBody>
      </p:sp>
      <p:sp>
        <p:nvSpPr>
          <p:cNvPr id="4" name="正方形/長方形 3"/>
          <p:cNvSpPr/>
          <p:nvPr/>
        </p:nvSpPr>
        <p:spPr>
          <a:xfrm>
            <a:off x="323528" y="44624"/>
            <a:ext cx="7869560" cy="460382"/>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天保山</a:t>
            </a:r>
            <a:r>
              <a:rPr lang="ja-JP" altLang="en-US" dirty="0" smtClean="0"/>
              <a:t>渡船（投票順位：１位）</a:t>
            </a:r>
            <a:endParaRPr lang="en-US" altLang="ja-JP" dirty="0"/>
          </a:p>
        </p:txBody>
      </p:sp>
      <p:graphicFrame>
        <p:nvGraphicFramePr>
          <p:cNvPr id="11" name="表 10">
            <a:extLst>
              <a:ext uri="{FF2B5EF4-FFF2-40B4-BE49-F238E27FC236}">
                <a16:creationId xmlns:a16="http://schemas.microsoft.com/office/drawing/2014/main" id="{DED268F3-AB14-47BA-940F-EBCCBCC88E49}"/>
              </a:ext>
            </a:extLst>
          </p:cNvPr>
          <p:cNvGraphicFramePr>
            <a:graphicFrameLocks noGrp="1"/>
          </p:cNvGraphicFramePr>
          <p:nvPr>
            <p:extLst>
              <p:ext uri="{D42A27DB-BD31-4B8C-83A1-F6EECF244321}">
                <p14:modId xmlns:p14="http://schemas.microsoft.com/office/powerpoint/2010/main" val="4121341658"/>
              </p:ext>
            </p:extLst>
          </p:nvPr>
        </p:nvGraphicFramePr>
        <p:xfrm>
          <a:off x="384385" y="621296"/>
          <a:ext cx="8388000" cy="2736000"/>
        </p:xfrm>
        <a:graphic>
          <a:graphicData uri="http://schemas.openxmlformats.org/drawingml/2006/table">
            <a:tbl>
              <a:tblPr/>
              <a:tblGrid>
                <a:gridCol w="4194000">
                  <a:extLst>
                    <a:ext uri="{9D8B030D-6E8A-4147-A177-3AD203B41FA5}">
                      <a16:colId xmlns:a16="http://schemas.microsoft.com/office/drawing/2014/main" val="20001"/>
                    </a:ext>
                  </a:extLst>
                </a:gridCol>
                <a:gridCol w="4194000">
                  <a:extLst>
                    <a:ext uri="{9D8B030D-6E8A-4147-A177-3AD203B41FA5}">
                      <a16:colId xmlns:a16="http://schemas.microsoft.com/office/drawing/2014/main" val="20002"/>
                    </a:ext>
                  </a:extLst>
                </a:gridCol>
              </a:tblGrid>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29</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30</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（１票）</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2448000">
                <a:tc>
                  <a:txBody>
                    <a:bodyPr/>
                    <a:lstStyle/>
                    <a:p>
                      <a:pPr algn="ctr" fontAlgn="b"/>
                      <a:r>
                        <a:rPr lang="ja-JP" altLang="en-US" sz="1500" b="0" i="0" u="none" strike="noStrike" dirty="0">
                          <a:solidFill>
                            <a:srgbClr val="000000"/>
                          </a:solidFill>
                          <a:effectLst/>
                          <a:latin typeface="游ゴシック" panose="020B0400000000000000" pitchFamily="50" charset="-128"/>
                          <a:ea typeface="+mn-ea"/>
                        </a:rPr>
                        <a:t> </a:t>
                      </a: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50107"/>
                  </a:ext>
                </a:extLst>
              </a:tr>
            </a:tbl>
          </a:graphicData>
        </a:graphic>
      </p:graphicFrame>
      <p:graphicFrame>
        <p:nvGraphicFramePr>
          <p:cNvPr id="6" name="表 5">
            <a:extLst>
              <a:ext uri="{FF2B5EF4-FFF2-40B4-BE49-F238E27FC236}">
                <a16:creationId xmlns:a16="http://schemas.microsoft.com/office/drawing/2014/main" id="{DED268F3-AB14-47BA-940F-EBCCBCC88E49}"/>
              </a:ext>
            </a:extLst>
          </p:cNvPr>
          <p:cNvGraphicFramePr>
            <a:graphicFrameLocks noGrp="1"/>
          </p:cNvGraphicFramePr>
          <p:nvPr>
            <p:extLst>
              <p:ext uri="{D42A27DB-BD31-4B8C-83A1-F6EECF244321}">
                <p14:modId xmlns:p14="http://schemas.microsoft.com/office/powerpoint/2010/main" val="3095177111"/>
              </p:ext>
            </p:extLst>
          </p:nvPr>
        </p:nvGraphicFramePr>
        <p:xfrm>
          <a:off x="384385" y="3357296"/>
          <a:ext cx="8388000" cy="2736000"/>
        </p:xfrm>
        <a:graphic>
          <a:graphicData uri="http://schemas.openxmlformats.org/drawingml/2006/table">
            <a:tbl>
              <a:tblPr/>
              <a:tblGrid>
                <a:gridCol w="4194000">
                  <a:extLst>
                    <a:ext uri="{9D8B030D-6E8A-4147-A177-3AD203B41FA5}">
                      <a16:colId xmlns:a16="http://schemas.microsoft.com/office/drawing/2014/main" val="20001"/>
                    </a:ext>
                  </a:extLst>
                </a:gridCol>
                <a:gridCol w="4194000">
                  <a:extLst>
                    <a:ext uri="{9D8B030D-6E8A-4147-A177-3AD203B41FA5}">
                      <a16:colId xmlns:a16="http://schemas.microsoft.com/office/drawing/2014/main" val="20002"/>
                    </a:ext>
                  </a:extLst>
                </a:gridCol>
              </a:tblGrid>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31</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2448000">
                <a:tc>
                  <a:txBody>
                    <a:bodyPr/>
                    <a:lstStyle/>
                    <a:p>
                      <a:pPr algn="ctr" fontAlgn="b"/>
                      <a:r>
                        <a:rPr lang="ja-JP" altLang="en-US" sz="1500" b="0" i="0" u="none" strike="noStrike" dirty="0">
                          <a:solidFill>
                            <a:srgbClr val="000000"/>
                          </a:solidFill>
                          <a:effectLst/>
                          <a:latin typeface="游ゴシック" panose="020B0400000000000000" pitchFamily="50" charset="-128"/>
                          <a:ea typeface="+mn-ea"/>
                        </a:rPr>
                        <a:t> </a:t>
                      </a: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50107"/>
                  </a:ext>
                </a:extLst>
              </a:tr>
            </a:tbl>
          </a:graphicData>
        </a:graphic>
      </p:graphicFrame>
      <p:pic>
        <p:nvPicPr>
          <p:cNvPr id="8" name="図 1"/>
          <p:cNvPicPr>
            <a:picLocks noChangeAspect="1"/>
          </p:cNvPicPr>
          <p:nvPr/>
        </p:nvPicPr>
        <p:blipFill>
          <a:blip r:embed="rId2">
            <a:extLst>
              <a:ext uri="{28A0092B-C50C-407E-A947-70E740481C1C}">
                <a14:useLocalDpi xmlns:a14="http://schemas.microsoft.com/office/drawing/2010/main" val="0"/>
              </a:ext>
            </a:extLst>
          </a:blip>
          <a:srcRect l="1779" t="4610" r="52554" b="53931"/>
          <a:stretch>
            <a:fillRect/>
          </a:stretch>
        </p:blipFill>
        <p:spPr bwMode="auto">
          <a:xfrm>
            <a:off x="971600" y="997743"/>
            <a:ext cx="3114056" cy="2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
          <p:cNvPicPr>
            <a:picLocks noChangeAspect="1"/>
          </p:cNvPicPr>
          <p:nvPr/>
        </p:nvPicPr>
        <p:blipFill>
          <a:blip r:embed="rId2">
            <a:extLst>
              <a:ext uri="{28A0092B-C50C-407E-A947-70E740481C1C}">
                <a14:useLocalDpi xmlns:a14="http://schemas.microsoft.com/office/drawing/2010/main" val="0"/>
              </a:ext>
            </a:extLst>
          </a:blip>
          <a:srcRect l="50851" t="4967" r="2631" b="53931"/>
          <a:stretch>
            <a:fillRect/>
          </a:stretch>
        </p:blipFill>
        <p:spPr bwMode="auto">
          <a:xfrm>
            <a:off x="5059788" y="1045369"/>
            <a:ext cx="3132238" cy="2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
          <p:cNvPicPr>
            <a:picLocks noChangeAspect="1"/>
          </p:cNvPicPr>
          <p:nvPr/>
        </p:nvPicPr>
        <p:blipFill>
          <a:blip r:embed="rId2">
            <a:extLst>
              <a:ext uri="{28A0092B-C50C-407E-A947-70E740481C1C}">
                <a14:useLocalDpi xmlns:a14="http://schemas.microsoft.com/office/drawing/2010/main" val="0"/>
              </a:ext>
            </a:extLst>
          </a:blip>
          <a:srcRect l="2063" t="53217" r="52271" b="3894"/>
          <a:stretch>
            <a:fillRect/>
          </a:stretch>
        </p:blipFill>
        <p:spPr bwMode="auto">
          <a:xfrm>
            <a:off x="988677" y="3701623"/>
            <a:ext cx="3096979" cy="23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
          <p:cNvPicPr>
            <a:picLocks noChangeAspect="1"/>
          </p:cNvPicPr>
          <p:nvPr/>
        </p:nvPicPr>
        <p:blipFill>
          <a:blip r:embed="rId2">
            <a:extLst>
              <a:ext uri="{28A0092B-C50C-407E-A947-70E740481C1C}">
                <a14:useLocalDpi xmlns:a14="http://schemas.microsoft.com/office/drawing/2010/main" val="0"/>
              </a:ext>
            </a:extLst>
          </a:blip>
          <a:srcRect l="51418" t="53932" r="2914" b="4251"/>
          <a:stretch>
            <a:fillRect/>
          </a:stretch>
        </p:blipFill>
        <p:spPr bwMode="auto">
          <a:xfrm>
            <a:off x="5068045" y="3740557"/>
            <a:ext cx="3123981" cy="226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7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a:extLst>
              <a:ext uri="{FF2B5EF4-FFF2-40B4-BE49-F238E27FC236}">
                <a16:creationId xmlns:a16="http://schemas.microsoft.com/office/drawing/2014/main" id="{0188961F-E52B-4E5B-A517-D3C93006BC9C}"/>
              </a:ext>
            </a:extLst>
          </p:cNvPr>
          <p:cNvGraphicFramePr>
            <a:graphicFrameLocks noGrp="1"/>
          </p:cNvGraphicFramePr>
          <p:nvPr>
            <p:extLst>
              <p:ext uri="{D42A27DB-BD31-4B8C-83A1-F6EECF244321}">
                <p14:modId xmlns:p14="http://schemas.microsoft.com/office/powerpoint/2010/main" val="2221409796"/>
              </p:ext>
            </p:extLst>
          </p:nvPr>
        </p:nvGraphicFramePr>
        <p:xfrm>
          <a:off x="384385" y="620688"/>
          <a:ext cx="8388000" cy="5616000"/>
        </p:xfrm>
        <a:graphic>
          <a:graphicData uri="http://schemas.openxmlformats.org/drawingml/2006/table">
            <a:tbl>
              <a:tblPr/>
              <a:tblGrid>
                <a:gridCol w="4194000">
                  <a:extLst>
                    <a:ext uri="{9D8B030D-6E8A-4147-A177-3AD203B41FA5}">
                      <a16:colId xmlns:a16="http://schemas.microsoft.com/office/drawing/2014/main" val="20001"/>
                    </a:ext>
                  </a:extLst>
                </a:gridCol>
                <a:gridCol w="4194000">
                  <a:extLst>
                    <a:ext uri="{9D8B030D-6E8A-4147-A177-3AD203B41FA5}">
                      <a16:colId xmlns:a16="http://schemas.microsoft.com/office/drawing/2014/main" val="20002"/>
                    </a:ext>
                  </a:extLst>
                </a:gridCol>
              </a:tblGrid>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：４</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：５</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2520000">
                <a:tc>
                  <a:txBody>
                    <a:bodyPr/>
                    <a:lstStyle/>
                    <a:p>
                      <a:pPr algn="ctr" fontAlgn="b"/>
                      <a:r>
                        <a:rPr lang="ja-JP" altLang="en-US" sz="1500" b="0" i="0" u="none" strike="noStrike" dirty="0">
                          <a:solidFill>
                            <a:srgbClr val="000000"/>
                          </a:solidFill>
                          <a:effectLst/>
                          <a:latin typeface="游ゴシック" panose="020B0400000000000000" pitchFamily="50" charset="-128"/>
                          <a:ea typeface="+mn-ea"/>
                        </a:rPr>
                        <a:t> </a:t>
                      </a: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50107"/>
                  </a:ext>
                </a:extLst>
              </a:tr>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：６（１票）</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l" fontAlgn="ct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2520000">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791585"/>
                  </a:ext>
                </a:extLst>
              </a:tr>
            </a:tbl>
          </a:graphicData>
        </a:graphic>
      </p:graphicFrame>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14</a:t>
            </a:fld>
            <a:endParaRPr kumimoji="1" lang="ja-JP" altLang="en-US" dirty="0"/>
          </a:p>
        </p:txBody>
      </p:sp>
      <p:sp>
        <p:nvSpPr>
          <p:cNvPr id="4" name="正方形/長方形 3"/>
          <p:cNvSpPr/>
          <p:nvPr/>
        </p:nvSpPr>
        <p:spPr>
          <a:xfrm>
            <a:off x="323528" y="88298"/>
            <a:ext cx="7869560"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中之島緑</a:t>
            </a:r>
            <a:r>
              <a:rPr lang="ja-JP" altLang="en-US" dirty="0" smtClean="0"/>
              <a:t>道（投票順位：８位）</a:t>
            </a:r>
            <a:endParaRPr lang="en-US" altLang="ja-JP" dirty="0"/>
          </a:p>
        </p:txBody>
      </p:sp>
      <p:pic>
        <p:nvPicPr>
          <p:cNvPr id="5"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052736"/>
            <a:ext cx="1678301" cy="223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052736"/>
            <a:ext cx="1682434" cy="22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3861048"/>
            <a:ext cx="1659046" cy="221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471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7504" y="3514695"/>
            <a:ext cx="8326796" cy="412934"/>
          </a:xfrm>
          <a:prstGeom prst="rect">
            <a:avLst/>
          </a:prstGeom>
          <a:noFill/>
          <a:ln w="12700">
            <a:noFill/>
          </a:ln>
        </p:spPr>
        <p:txBody>
          <a:bodyPr wrap="square" rtlCol="0">
            <a:spAutoFit/>
          </a:bodyPr>
          <a:lstStyle/>
          <a:p>
            <a:pPr marL="171450" lvl="0">
              <a:lnSpc>
                <a:spcPts val="2500"/>
              </a:lnSpc>
            </a:pPr>
            <a:r>
              <a:rPr lang="ja-JP" altLang="en-US" sz="1600" dirty="0" smtClean="0">
                <a:solidFill>
                  <a:prstClr val="black"/>
                </a:solidFill>
                <a:latin typeface="ＭＳ Ｐゴシック" panose="020B0600070205080204" pitchFamily="50" charset="-128"/>
              </a:rPr>
              <a:t>（</a:t>
            </a:r>
            <a:r>
              <a:rPr lang="en-US" altLang="ja-JP" sz="1600" dirty="0" smtClean="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１</a:t>
            </a:r>
            <a:r>
              <a:rPr lang="ja-JP" altLang="en-US" sz="1600" dirty="0" smtClean="0">
                <a:solidFill>
                  <a:prstClr val="black"/>
                </a:solidFill>
                <a:latin typeface="ＭＳ Ｐゴシック" panose="020B0600070205080204" pitchFamily="50" charset="-128"/>
              </a:rPr>
              <a:t>）</a:t>
            </a:r>
            <a:r>
              <a:rPr lang="en-US" altLang="ja-JP" sz="1600" dirty="0" smtClean="0">
                <a:solidFill>
                  <a:prstClr val="black"/>
                </a:solidFill>
                <a:latin typeface="ＭＳ Ｐゴシック" panose="020B0600070205080204" pitchFamily="50" charset="-128"/>
              </a:rPr>
              <a:t> </a:t>
            </a:r>
            <a:r>
              <a:rPr lang="ja-JP" altLang="en-US" sz="1600" dirty="0">
                <a:solidFill>
                  <a:prstClr val="black"/>
                </a:solidFill>
                <a:latin typeface="ＭＳ Ｐゴシック" panose="020B0600070205080204" pitchFamily="50" charset="-128"/>
              </a:rPr>
              <a:t>「都市景観ビジョン・大阪」における</a:t>
            </a:r>
            <a:r>
              <a:rPr lang="en-US" altLang="ja-JP" sz="1600" u="sng" dirty="0">
                <a:solidFill>
                  <a:prstClr val="black"/>
                </a:solidFill>
                <a:latin typeface="ＭＳ Ｐゴシック" panose="020B0600070205080204" pitchFamily="50" charset="-128"/>
              </a:rPr>
              <a:t> </a:t>
            </a:r>
            <a:r>
              <a:rPr lang="ja-JP" altLang="en-US" sz="1600" u="sng" dirty="0">
                <a:solidFill>
                  <a:prstClr val="black"/>
                </a:solidFill>
                <a:latin typeface="ＭＳ Ｐゴシック" panose="020B0600070205080204" pitchFamily="50" charset="-128"/>
              </a:rPr>
              <a:t>大阪の主な景観上重要な要素</a:t>
            </a:r>
            <a:r>
              <a:rPr lang="en-US" altLang="ja-JP" sz="1600" u="sng" dirty="0">
                <a:solidFill>
                  <a:prstClr val="black"/>
                </a:solidFill>
                <a:latin typeface="ＭＳ Ｐゴシック" panose="020B0600070205080204" pitchFamily="50" charset="-128"/>
              </a:rPr>
              <a:t> </a:t>
            </a:r>
            <a:r>
              <a:rPr lang="ja-JP" altLang="en-US" sz="1600" dirty="0">
                <a:solidFill>
                  <a:prstClr val="black"/>
                </a:solidFill>
                <a:latin typeface="ＭＳ Ｐゴシック" panose="020B0600070205080204" pitchFamily="50" charset="-128"/>
              </a:rPr>
              <a:t>で分類　</a:t>
            </a:r>
            <a:endParaRPr lang="en-US" altLang="ja-JP" sz="1600" dirty="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7057040" y="6485388"/>
            <a:ext cx="2057400" cy="365125"/>
          </a:xfrm>
        </p:spPr>
        <p:txBody>
          <a:bodyPr/>
          <a:lstStyle/>
          <a:p>
            <a:fld id="{8DDB306B-CB1A-4F92-AE18-14C2D5855DBA}" type="slidenum">
              <a:rPr kumimoji="1" lang="ja-JP" altLang="en-US" smtClean="0"/>
              <a:t>15</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418303593"/>
              </p:ext>
            </p:extLst>
          </p:nvPr>
        </p:nvGraphicFramePr>
        <p:xfrm>
          <a:off x="370956" y="620688"/>
          <a:ext cx="8402087" cy="2793686"/>
        </p:xfrm>
        <a:graphic>
          <a:graphicData uri="http://schemas.openxmlformats.org/drawingml/2006/table">
            <a:tbl>
              <a:tblPr firstRow="1" bandRow="1">
                <a:tableStyleId>{616DA210-FB5B-4158-B5E0-FEB733F419BA}</a:tableStyleId>
              </a:tblPr>
              <a:tblGrid>
                <a:gridCol w="1683189">
                  <a:extLst>
                    <a:ext uri="{9D8B030D-6E8A-4147-A177-3AD203B41FA5}">
                      <a16:colId xmlns:a16="http://schemas.microsoft.com/office/drawing/2014/main" val="4216197973"/>
                    </a:ext>
                  </a:extLst>
                </a:gridCol>
                <a:gridCol w="4267486">
                  <a:extLst>
                    <a:ext uri="{9D8B030D-6E8A-4147-A177-3AD203B41FA5}">
                      <a16:colId xmlns:a16="http://schemas.microsoft.com/office/drawing/2014/main" val="341508336"/>
                    </a:ext>
                  </a:extLst>
                </a:gridCol>
                <a:gridCol w="792088">
                  <a:extLst>
                    <a:ext uri="{9D8B030D-6E8A-4147-A177-3AD203B41FA5}">
                      <a16:colId xmlns:a16="http://schemas.microsoft.com/office/drawing/2014/main" val="2139906583"/>
                    </a:ext>
                  </a:extLst>
                </a:gridCol>
                <a:gridCol w="864096">
                  <a:extLst>
                    <a:ext uri="{9D8B030D-6E8A-4147-A177-3AD203B41FA5}">
                      <a16:colId xmlns:a16="http://schemas.microsoft.com/office/drawing/2014/main" val="4065687145"/>
                    </a:ext>
                  </a:extLst>
                </a:gridCol>
                <a:gridCol w="795228">
                  <a:extLst>
                    <a:ext uri="{9D8B030D-6E8A-4147-A177-3AD203B41FA5}">
                      <a16:colId xmlns:a16="http://schemas.microsoft.com/office/drawing/2014/main" val="4044357023"/>
                    </a:ext>
                  </a:extLst>
                </a:gridCol>
              </a:tblGrid>
              <a:tr h="504782">
                <a:tc gridSpan="2">
                  <a:txBody>
                    <a:bodyPr/>
                    <a:lstStyle/>
                    <a:p>
                      <a:endParaRPr kumimoji="1" lang="ja-JP" altLang="en-US" sz="1800" b="0" dirty="0">
                        <a:latin typeface="+mn-ea"/>
                        <a:ea typeface="+mn-ea"/>
                      </a:endParaRPr>
                    </a:p>
                  </a:txBody>
                  <a:tcPr marL="84546" marR="84546" marT="42273" marB="42273">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複数票</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単数票</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合計</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554770598"/>
                  </a:ext>
                </a:extLst>
              </a:tr>
              <a:tr h="504782">
                <a:tc rowSpan="4">
                  <a:txBody>
                    <a:bodyPr/>
                    <a:lstStyle/>
                    <a:p>
                      <a:r>
                        <a:rPr kumimoji="1" lang="ja-JP" altLang="en-US" sz="1600" b="0" dirty="0" smtClean="0">
                          <a:latin typeface="+mn-ea"/>
                          <a:ea typeface="+mn-ea"/>
                        </a:rPr>
                        <a:t>カテゴリー別　（</a:t>
                      </a:r>
                      <a:r>
                        <a:rPr kumimoji="1" lang="en-US" altLang="ja-JP" sz="1600" b="0" dirty="0" smtClean="0">
                          <a:latin typeface="+mn-ea"/>
                          <a:ea typeface="+mn-ea"/>
                        </a:rPr>
                        <a:t>※</a:t>
                      </a:r>
                      <a:r>
                        <a:rPr kumimoji="1" lang="ja-JP" altLang="en-US" sz="1600" b="0" dirty="0" smtClean="0">
                          <a:latin typeface="+mn-ea"/>
                          <a:ea typeface="+mn-ea"/>
                        </a:rPr>
                        <a:t>１）</a:t>
                      </a:r>
                      <a:endParaRPr kumimoji="1" lang="en-US" altLang="ja-JP" sz="1600" b="0" dirty="0" smtClean="0">
                        <a:latin typeface="+mn-ea"/>
                        <a:ea typeface="+mn-ea"/>
                      </a:endParaRPr>
                    </a:p>
                    <a:p>
                      <a:r>
                        <a:rPr kumimoji="1" lang="ja-JP" altLang="en-US" sz="1600" b="0" dirty="0" smtClean="0">
                          <a:latin typeface="+mn-ea"/>
                          <a:ea typeface="+mn-ea"/>
                        </a:rPr>
                        <a:t>（視対象の分類）</a:t>
                      </a:r>
                      <a:endParaRPr kumimoji="1" lang="ja-JP" altLang="en-US" sz="1600" b="0" dirty="0">
                        <a:latin typeface="+mn-ea"/>
                        <a:ea typeface="+mn-ea"/>
                      </a:endParaRPr>
                    </a:p>
                  </a:txBody>
                  <a:tcPr marL="84546" marR="84546" marT="42273" marB="42273">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smtClean="0">
                          <a:latin typeface="+mn-ea"/>
                          <a:ea typeface="+mn-ea"/>
                        </a:rPr>
                        <a:t>地形特性</a:t>
                      </a:r>
                      <a:endParaRPr kumimoji="1" lang="en-US" altLang="ja-JP" sz="1600" b="0" dirty="0" smtClean="0">
                        <a:latin typeface="+mn-ea"/>
                        <a:ea typeface="+mn-ea"/>
                      </a:endParaRPr>
                    </a:p>
                    <a:p>
                      <a:r>
                        <a:rPr kumimoji="1" lang="ja-JP" altLang="en-US" sz="1600" b="0" dirty="0" smtClean="0">
                          <a:latin typeface="+mn-ea"/>
                          <a:ea typeface="+mn-ea"/>
                        </a:rPr>
                        <a:t>（山並み、海岸、平野、中流河川等）</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７</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６</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１３</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880353"/>
                  </a:ext>
                </a:extLst>
              </a:tr>
              <a:tr h="504782">
                <a:tc vMerge="1">
                  <a:txBody>
                    <a:bodyPr/>
                    <a:lstStyle/>
                    <a:p>
                      <a:endParaRPr kumimoji="1" lang="ja-JP" altLang="en-US"/>
                    </a:p>
                  </a:txBody>
                  <a:tcPr/>
                </a:tc>
                <a:tc>
                  <a:txBody>
                    <a:bodyPr/>
                    <a:lstStyle/>
                    <a:p>
                      <a:r>
                        <a:rPr kumimoji="1" lang="ja-JP" altLang="en-US" sz="1600" b="0" dirty="0" smtClean="0">
                          <a:latin typeface="+mn-ea"/>
                          <a:ea typeface="+mn-ea"/>
                        </a:rPr>
                        <a:t>歴史特性</a:t>
                      </a:r>
                      <a:endParaRPr kumimoji="1" lang="en-US" altLang="ja-JP" sz="1600" b="0" dirty="0" smtClean="0">
                        <a:latin typeface="+mn-ea"/>
                        <a:ea typeface="+mn-ea"/>
                      </a:endParaRPr>
                    </a:p>
                    <a:p>
                      <a:r>
                        <a:rPr kumimoji="1" lang="ja-JP" altLang="en-US" sz="1600" b="0" dirty="0" smtClean="0">
                          <a:latin typeface="+mn-ea"/>
                          <a:ea typeface="+mn-ea"/>
                        </a:rPr>
                        <a:t>（歴史的街道、古墳群、寺内町、城郭等）</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５</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１０</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１５</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0049331"/>
                  </a:ext>
                </a:extLst>
              </a:tr>
              <a:tr h="504782">
                <a:tc vMerge="1">
                  <a:txBody>
                    <a:bodyPr/>
                    <a:lstStyle/>
                    <a:p>
                      <a:endParaRPr kumimoji="1" lang="ja-JP" altLang="en-US"/>
                    </a:p>
                  </a:txBody>
                  <a:tcPr/>
                </a:tc>
                <a:tc>
                  <a:txBody>
                    <a:bodyPr/>
                    <a:lstStyle/>
                    <a:p>
                      <a:r>
                        <a:rPr kumimoji="1" lang="ja-JP" altLang="en-US" sz="1600" b="0" dirty="0" smtClean="0">
                          <a:latin typeface="+mn-ea"/>
                          <a:ea typeface="+mn-ea"/>
                        </a:rPr>
                        <a:t>都市・インフラ特性</a:t>
                      </a:r>
                      <a:endParaRPr kumimoji="1" lang="en-US" altLang="ja-JP" sz="1600" b="0" dirty="0" smtClean="0">
                        <a:latin typeface="+mn-ea"/>
                        <a:ea typeface="+mn-ea"/>
                      </a:endParaRPr>
                    </a:p>
                    <a:p>
                      <a:r>
                        <a:rPr kumimoji="1" lang="ja-JP" altLang="en-US" sz="1600" b="0" dirty="0" smtClean="0">
                          <a:latin typeface="+mn-ea"/>
                          <a:ea typeface="+mn-ea"/>
                        </a:rPr>
                        <a:t>（広域幹線道路、鉄軌道、大規模公園、港湾等）</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５</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７</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１２</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3671560"/>
                  </a:ext>
                </a:extLst>
              </a:tr>
              <a:tr h="504782">
                <a:tc vMerge="1">
                  <a:txBody>
                    <a:bodyPr/>
                    <a:lstStyle/>
                    <a:p>
                      <a:endParaRPr kumimoji="1" lang="ja-JP" altLang="en-US"/>
                    </a:p>
                  </a:txBody>
                  <a:tcPr/>
                </a:tc>
                <a:tc>
                  <a:txBody>
                    <a:bodyPr/>
                    <a:lstStyle/>
                    <a:p>
                      <a:r>
                        <a:rPr kumimoji="1" lang="ja-JP" altLang="en-US" sz="1600" b="0" dirty="0" smtClean="0">
                          <a:latin typeface="+mn-ea"/>
                          <a:ea typeface="+mn-ea"/>
                        </a:rPr>
                        <a:t>土地利用特性</a:t>
                      </a:r>
                      <a:endParaRPr kumimoji="1" lang="en-US" altLang="ja-JP" sz="1600" b="0" dirty="0" smtClean="0">
                        <a:latin typeface="+mn-ea"/>
                        <a:ea typeface="+mn-ea"/>
                      </a:endParaRPr>
                    </a:p>
                    <a:p>
                      <a:r>
                        <a:rPr kumimoji="1" lang="ja-JP" altLang="en-US" sz="1600" b="0" dirty="0" smtClean="0">
                          <a:latin typeface="+mn-ea"/>
                          <a:ea typeface="+mn-ea"/>
                        </a:rPr>
                        <a:t>（超高層ビル群、工業用地、大規模建築物等）</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１</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０</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１</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938793"/>
                  </a:ext>
                </a:extLst>
              </a:tr>
            </a:tbl>
          </a:graphicData>
        </a:graphic>
      </p:graphicFrame>
      <p:sp>
        <p:nvSpPr>
          <p:cNvPr id="5" name="タイトル 1"/>
          <p:cNvSpPr>
            <a:spLocks noGrp="1"/>
          </p:cNvSpPr>
          <p:nvPr>
            <p:ph type="title"/>
          </p:nvPr>
        </p:nvSpPr>
        <p:spPr>
          <a:xfrm>
            <a:off x="179512" y="31177"/>
            <a:ext cx="9145016" cy="562074"/>
          </a:xfrm>
        </p:spPr>
        <p:txBody>
          <a:bodyPr>
            <a:noAutofit/>
          </a:bodyPr>
          <a:lstStyle/>
          <a:p>
            <a:pPr algn="l"/>
            <a:r>
              <a:rPr lang="en-US" altLang="ja-JP" sz="2000" b="1" u="sng" dirty="0" smtClean="0">
                <a:solidFill>
                  <a:prstClr val="black"/>
                </a:solidFill>
                <a:latin typeface="ＭＳ Ｐゴシック" panose="020B0600070205080204" pitchFamily="50" charset="-128"/>
              </a:rPr>
              <a:t>【</a:t>
            </a:r>
            <a:r>
              <a:rPr lang="ja-JP" altLang="en-US" sz="2000" b="1" dirty="0">
                <a:solidFill>
                  <a:prstClr val="black"/>
                </a:solidFill>
                <a:latin typeface="ＭＳ Ｐゴシック" panose="020B0600070205080204" pitchFamily="50" charset="-128"/>
              </a:rPr>
              <a:t>参考情報</a:t>
            </a:r>
            <a:r>
              <a:rPr lang="en-US" altLang="ja-JP" sz="2000" b="1" dirty="0" smtClean="0">
                <a:solidFill>
                  <a:prstClr val="black"/>
                </a:solidFill>
                <a:latin typeface="ＭＳ Ｐゴシック" panose="020B0600070205080204" pitchFamily="50" charset="-128"/>
              </a:rPr>
              <a:t>】</a:t>
            </a:r>
            <a:r>
              <a:rPr lang="ja-JP" altLang="en-US" sz="2000" b="1" dirty="0">
                <a:solidFill>
                  <a:prstClr val="black"/>
                </a:solidFill>
                <a:latin typeface="ＭＳ Ｐゴシック" panose="020B0600070205080204" pitchFamily="50" charset="-128"/>
              </a:rPr>
              <a:t>　カテゴリー</a:t>
            </a:r>
            <a:r>
              <a:rPr lang="ja-JP" altLang="en-US" sz="2000" b="1" dirty="0" smtClean="0">
                <a:solidFill>
                  <a:prstClr val="black"/>
                </a:solidFill>
                <a:latin typeface="ＭＳ Ｐゴシック" panose="020B0600070205080204" pitchFamily="50" charset="-128"/>
              </a:rPr>
              <a:t>別の分類</a:t>
            </a:r>
            <a:endParaRPr kumimoji="1" lang="ja-JP" altLang="en-US" sz="2000" dirty="0"/>
          </a:p>
        </p:txBody>
      </p:sp>
    </p:spTree>
    <p:extLst>
      <p:ext uri="{BB962C8B-B14F-4D97-AF65-F5344CB8AC3E}">
        <p14:creationId xmlns:p14="http://schemas.microsoft.com/office/powerpoint/2010/main" val="142776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89384" y="233067"/>
            <a:ext cx="62103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sng" noProof="0" dirty="0">
                <a:latin typeface="Calibri"/>
                <a:ea typeface="ＭＳ Ｐゴシック" panose="020B0600070205080204" pitchFamily="50" charset="-128"/>
              </a:rPr>
              <a:t>留意事項等</a:t>
            </a:r>
            <a:endParaRPr kumimoji="1" lang="ja-JP" altLang="en-US" sz="2000" b="1" i="0" u="sng" strike="noStrike" kern="1200" cap="none" spc="0" normalizeH="0" baseline="0" noProof="0" dirty="0">
              <a:ln>
                <a:noFill/>
              </a:ln>
              <a:effectLst/>
              <a:uLnTx/>
              <a:uFillTx/>
              <a:latin typeface="Calibri"/>
              <a:ea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6948264" y="6390284"/>
            <a:ext cx="2133600" cy="365125"/>
          </a:xfrm>
        </p:spPr>
        <p:txBody>
          <a:bodyPr/>
          <a:lstStyle/>
          <a:p>
            <a:fld id="{5FAB2AA0-22F6-4977-B4AB-6397E15C0039}" type="slidenum">
              <a:rPr kumimoji="1" lang="ja-JP" altLang="en-US" smtClean="0"/>
              <a:t>16</a:t>
            </a:fld>
            <a:endParaRPr kumimoji="1" lang="ja-JP" altLang="en-US" dirty="0"/>
          </a:p>
        </p:txBody>
      </p:sp>
      <p:sp>
        <p:nvSpPr>
          <p:cNvPr id="10" name="正方形/長方形 9"/>
          <p:cNvSpPr/>
          <p:nvPr/>
        </p:nvSpPr>
        <p:spPr>
          <a:xfrm>
            <a:off x="156506" y="579494"/>
            <a:ext cx="8892480" cy="545250"/>
          </a:xfrm>
          <a:prstGeom prst="rect">
            <a:avLst/>
          </a:prstGeom>
        </p:spPr>
        <p:txBody>
          <a:bodyPr wrap="square" lIns="144000" tIns="108000" rIns="144000" bIns="108000">
            <a:spAutoFit/>
          </a:bodyPr>
          <a:lstStyle/>
          <a:p>
            <a:pPr marL="285750" indent="-285750">
              <a:lnSpc>
                <a:spcPct val="150000"/>
              </a:lnSpc>
              <a:buFont typeface="Wingdings" panose="05000000000000000000" pitchFamily="2" charset="2"/>
              <a:buChar char="Ø"/>
            </a:pPr>
            <a:r>
              <a:rPr lang="ja-JP" altLang="en-US" sz="1600" b="1" dirty="0"/>
              <a:t>情報発信を行う際の留意事項（関係者意見）</a:t>
            </a:r>
            <a:endParaRPr lang="en-US" altLang="ja-JP" sz="1600" b="1" dirty="0"/>
          </a:p>
        </p:txBody>
      </p:sp>
      <p:sp>
        <p:nvSpPr>
          <p:cNvPr id="17" name="正方形/長方形 16">
            <a:extLst>
              <a:ext uri="{FF2B5EF4-FFF2-40B4-BE49-F238E27FC236}">
                <a16:creationId xmlns:a16="http://schemas.microsoft.com/office/drawing/2014/main" id="{C22D9368-7D15-44AC-BB6C-54EBEDBB10FA}"/>
              </a:ext>
            </a:extLst>
          </p:cNvPr>
          <p:cNvSpPr/>
          <p:nvPr/>
        </p:nvSpPr>
        <p:spPr>
          <a:xfrm>
            <a:off x="408602" y="979604"/>
            <a:ext cx="8326796" cy="1695437"/>
          </a:xfrm>
          <a:prstGeom prst="rect">
            <a:avLst/>
          </a:prstGeom>
        </p:spPr>
        <p:txBody>
          <a:bodyPr wrap="square" lIns="144000" tIns="108000" rIns="144000" bIns="108000">
            <a:spAutoFit/>
          </a:bodyPr>
          <a:lstStyle/>
          <a:p>
            <a:pPr marL="285750" indent="-285750">
              <a:lnSpc>
                <a:spcPct val="150000"/>
              </a:lnSpc>
              <a:buFont typeface="Wingdings" panose="05000000000000000000" pitchFamily="2" charset="2"/>
              <a:buChar char="n"/>
            </a:pPr>
            <a:r>
              <a:rPr lang="ja-JP" altLang="en-US" sz="1600" dirty="0"/>
              <a:t>　　</a:t>
            </a:r>
            <a:r>
              <a:rPr lang="en-US" altLang="ja-JP" sz="1600" dirty="0" smtClean="0"/>
              <a:t>※</a:t>
            </a:r>
            <a:r>
              <a:rPr lang="ja-JP" altLang="en-US" sz="1600" dirty="0" smtClean="0"/>
              <a:t>番号：５８・５９　（</a:t>
            </a:r>
            <a:r>
              <a:rPr lang="ja-JP" altLang="en-US" sz="1600" dirty="0"/>
              <a:t>千</a:t>
            </a:r>
            <a:r>
              <a:rPr lang="ja-JP" altLang="en-US" sz="1600" dirty="0" smtClean="0"/>
              <a:t>里川土手）</a:t>
            </a:r>
            <a:endParaRPr lang="en-US" altLang="ja-JP" sz="1600" dirty="0"/>
          </a:p>
          <a:p>
            <a:pPr>
              <a:lnSpc>
                <a:spcPct val="150000"/>
              </a:lnSpc>
            </a:pPr>
            <a:r>
              <a:rPr lang="ja-JP" altLang="en-US" sz="1600" dirty="0"/>
              <a:t>　　</a:t>
            </a:r>
            <a:r>
              <a:rPr lang="ja-JP" altLang="en-US" sz="1600" dirty="0" smtClean="0"/>
              <a:t>（</a:t>
            </a:r>
            <a:r>
              <a:rPr lang="ja-JP" altLang="en-US" sz="1600" dirty="0"/>
              <a:t>豊中市</a:t>
            </a:r>
            <a:r>
              <a:rPr lang="ja-JP" altLang="en-US" sz="1600" dirty="0" smtClean="0"/>
              <a:t>意見）</a:t>
            </a:r>
            <a:endParaRPr lang="en-US" altLang="ja-JP" sz="1600" dirty="0" smtClean="0"/>
          </a:p>
          <a:p>
            <a:pPr marL="439738" indent="-439738">
              <a:lnSpc>
                <a:spcPct val="150000"/>
              </a:lnSpc>
            </a:pPr>
            <a:r>
              <a:rPr lang="ja-JP" altLang="en-US" sz="1600" dirty="0"/>
              <a:t>　</a:t>
            </a:r>
            <a:r>
              <a:rPr lang="ja-JP" altLang="en-US" sz="1600" dirty="0" smtClean="0"/>
              <a:t>　　　</a:t>
            </a:r>
            <a:r>
              <a:rPr lang="ja-JP" altLang="en-US" sz="1600" dirty="0"/>
              <a:t>豊中市で情報発信を行う際、写真に風景と共に飛行機等を入れる場合は、航空会社が分からないように撮影することとしています。</a:t>
            </a:r>
            <a:endParaRPr lang="en-US" altLang="ja-JP" sz="1600" dirty="0"/>
          </a:p>
        </p:txBody>
      </p:sp>
      <p:sp>
        <p:nvSpPr>
          <p:cNvPr id="7" name="正方形/長方形 6">
            <a:extLst>
              <a:ext uri="{FF2B5EF4-FFF2-40B4-BE49-F238E27FC236}">
                <a16:creationId xmlns:a16="http://schemas.microsoft.com/office/drawing/2014/main" id="{C22D9368-7D15-44AC-BB6C-54EBEDBB10FA}"/>
              </a:ext>
            </a:extLst>
          </p:cNvPr>
          <p:cNvSpPr/>
          <p:nvPr/>
        </p:nvSpPr>
        <p:spPr>
          <a:xfrm>
            <a:off x="408602" y="4116132"/>
            <a:ext cx="8326796" cy="2803433"/>
          </a:xfrm>
          <a:prstGeom prst="rect">
            <a:avLst/>
          </a:prstGeom>
        </p:spPr>
        <p:txBody>
          <a:bodyPr wrap="square" lIns="144000" tIns="108000" rIns="144000" bIns="108000">
            <a:spAutoFit/>
          </a:bodyPr>
          <a:lstStyle/>
          <a:p>
            <a:pPr marL="285750" indent="-285750">
              <a:lnSpc>
                <a:spcPct val="150000"/>
              </a:lnSpc>
              <a:buFont typeface="Wingdings" panose="05000000000000000000" pitchFamily="2" charset="2"/>
              <a:buChar char="n"/>
            </a:pPr>
            <a:r>
              <a:rPr lang="ja-JP" altLang="en-US" sz="1600" dirty="0"/>
              <a:t>　　</a:t>
            </a:r>
            <a:r>
              <a:rPr lang="en-US" altLang="ja-JP" sz="1600" dirty="0" smtClean="0"/>
              <a:t>※</a:t>
            </a:r>
            <a:r>
              <a:rPr lang="ja-JP" altLang="en-US" sz="1600" dirty="0" smtClean="0"/>
              <a:t>番号：</a:t>
            </a:r>
            <a:r>
              <a:rPr lang="ja-JP" altLang="en-US" sz="1600" dirty="0"/>
              <a:t>６７</a:t>
            </a:r>
            <a:r>
              <a:rPr lang="ja-JP" altLang="en-US" sz="1600" dirty="0" smtClean="0"/>
              <a:t>　（安威川ダム展望広場）</a:t>
            </a:r>
            <a:endParaRPr lang="en-US" altLang="ja-JP" sz="1600" dirty="0"/>
          </a:p>
          <a:p>
            <a:pPr>
              <a:lnSpc>
                <a:spcPct val="150000"/>
              </a:lnSpc>
            </a:pPr>
            <a:r>
              <a:rPr lang="ja-JP" altLang="en-US" sz="1600" dirty="0"/>
              <a:t>　　</a:t>
            </a:r>
            <a:r>
              <a:rPr lang="ja-JP" altLang="en-US" sz="1600" dirty="0" smtClean="0"/>
              <a:t>（</a:t>
            </a:r>
            <a:r>
              <a:rPr lang="ja-JP" altLang="en-US" sz="1600" dirty="0"/>
              <a:t>茨木市</a:t>
            </a:r>
            <a:r>
              <a:rPr lang="ja-JP" altLang="en-US" sz="1600" dirty="0" smtClean="0"/>
              <a:t>意見）</a:t>
            </a:r>
            <a:endParaRPr lang="en-US" altLang="ja-JP" sz="1600" dirty="0" smtClean="0"/>
          </a:p>
          <a:p>
            <a:pPr marL="439738" indent="-439738">
              <a:lnSpc>
                <a:spcPct val="150000"/>
              </a:lnSpc>
            </a:pPr>
            <a:r>
              <a:rPr lang="ja-JP" altLang="en-US" sz="1600" dirty="0"/>
              <a:t>　</a:t>
            </a:r>
            <a:r>
              <a:rPr lang="ja-JP" altLang="en-US" sz="1600" dirty="0" smtClean="0"/>
              <a:t>　　　</a:t>
            </a:r>
            <a:r>
              <a:rPr lang="ja-JP" altLang="en-US" sz="1600" dirty="0"/>
              <a:t>写真の撮影された展望スポットは現在封鎖されており、近場で仮設の展望スポットが設置されています。封鎖が終わる時期につきましては安威川ダム建設事務所にお問い合わせください。</a:t>
            </a:r>
          </a:p>
          <a:p>
            <a:pPr marL="439738" indent="-439738">
              <a:lnSpc>
                <a:spcPct val="150000"/>
              </a:lnSpc>
            </a:pPr>
            <a:r>
              <a:rPr lang="ja-JP" altLang="en-US" sz="1600" dirty="0" smtClean="0"/>
              <a:t>　　　　また、撮影地</a:t>
            </a:r>
            <a:r>
              <a:rPr lang="ja-JP" altLang="en-US" sz="1600" dirty="0"/>
              <a:t>周辺は茨木市による公園やつり橋などの施設整備が計画されており、</a:t>
            </a:r>
            <a:r>
              <a:rPr lang="en-US" altLang="ja-JP" sz="1600" dirty="0"/>
              <a:t>R6</a:t>
            </a:r>
            <a:r>
              <a:rPr lang="ja-JP" altLang="en-US" sz="1600" dirty="0"/>
              <a:t>年度以降供用開始予定です。</a:t>
            </a:r>
            <a:endParaRPr lang="en-US" altLang="ja-JP" sz="1600" dirty="0"/>
          </a:p>
        </p:txBody>
      </p:sp>
      <p:sp>
        <p:nvSpPr>
          <p:cNvPr id="8" name="正方形/長方形 7">
            <a:extLst>
              <a:ext uri="{FF2B5EF4-FFF2-40B4-BE49-F238E27FC236}">
                <a16:creationId xmlns:a16="http://schemas.microsoft.com/office/drawing/2014/main" id="{C22D9368-7D15-44AC-BB6C-54EBEDBB10FA}"/>
              </a:ext>
            </a:extLst>
          </p:cNvPr>
          <p:cNvSpPr/>
          <p:nvPr/>
        </p:nvSpPr>
        <p:spPr>
          <a:xfrm>
            <a:off x="408602" y="2565835"/>
            <a:ext cx="8326796" cy="1695437"/>
          </a:xfrm>
          <a:prstGeom prst="rect">
            <a:avLst/>
          </a:prstGeom>
        </p:spPr>
        <p:txBody>
          <a:bodyPr wrap="square" lIns="144000" tIns="108000" rIns="144000" bIns="108000">
            <a:spAutoFit/>
          </a:bodyPr>
          <a:lstStyle/>
          <a:p>
            <a:pPr marL="285750" indent="-285750">
              <a:lnSpc>
                <a:spcPct val="150000"/>
              </a:lnSpc>
              <a:buFont typeface="Wingdings" panose="05000000000000000000" pitchFamily="2" charset="2"/>
              <a:buChar char="n"/>
            </a:pPr>
            <a:r>
              <a:rPr lang="ja-JP" altLang="en-US" sz="1600" dirty="0"/>
              <a:t>　　</a:t>
            </a:r>
            <a:r>
              <a:rPr lang="en-US" altLang="ja-JP" sz="1600" dirty="0" smtClean="0"/>
              <a:t>※</a:t>
            </a:r>
            <a:r>
              <a:rPr lang="ja-JP" altLang="en-US" sz="1600" dirty="0" smtClean="0"/>
              <a:t>番号：１３９・１４０　（</a:t>
            </a:r>
            <a:r>
              <a:rPr lang="ja-JP" altLang="en-US" sz="1600" dirty="0"/>
              <a:t>久米田池</a:t>
            </a:r>
            <a:r>
              <a:rPr lang="ja-JP" altLang="en-US" sz="1600" dirty="0" smtClean="0"/>
              <a:t>）</a:t>
            </a:r>
            <a:endParaRPr lang="en-US" altLang="ja-JP" sz="1600" dirty="0"/>
          </a:p>
          <a:p>
            <a:pPr>
              <a:lnSpc>
                <a:spcPct val="150000"/>
              </a:lnSpc>
            </a:pPr>
            <a:r>
              <a:rPr lang="ja-JP" altLang="en-US" sz="1600" dirty="0"/>
              <a:t>　　</a:t>
            </a:r>
            <a:r>
              <a:rPr lang="ja-JP" altLang="en-US" sz="1600" dirty="0" smtClean="0"/>
              <a:t>（</a:t>
            </a:r>
            <a:r>
              <a:rPr lang="ja-JP" altLang="en-US" sz="1600" dirty="0"/>
              <a:t>岸和田</a:t>
            </a:r>
            <a:r>
              <a:rPr lang="ja-JP" altLang="en-US" sz="1600" dirty="0" smtClean="0"/>
              <a:t>市意見）</a:t>
            </a:r>
            <a:endParaRPr lang="en-US" altLang="ja-JP" sz="1600" dirty="0" smtClean="0"/>
          </a:p>
          <a:p>
            <a:pPr marL="439738" indent="-439738">
              <a:lnSpc>
                <a:spcPct val="150000"/>
              </a:lnSpc>
            </a:pPr>
            <a:r>
              <a:rPr lang="ja-JP" altLang="en-US" sz="1600" dirty="0"/>
              <a:t>　</a:t>
            </a:r>
            <a:r>
              <a:rPr lang="ja-JP" altLang="en-US" sz="1600" dirty="0" smtClean="0"/>
              <a:t>　　　</a:t>
            </a:r>
            <a:r>
              <a:rPr lang="ja-JP" altLang="en-US" sz="1600" dirty="0"/>
              <a:t>両案件につきまして、いずれも木製で出来ていますので、老朽化に伴う改修工事が必要となる場合が</a:t>
            </a:r>
            <a:r>
              <a:rPr lang="ja-JP" altLang="en-US" sz="1600" dirty="0" smtClean="0"/>
              <a:t>あります（</a:t>
            </a:r>
            <a:r>
              <a:rPr lang="ja-JP" altLang="en-US" sz="1600" dirty="0"/>
              <a:t>時期未定</a:t>
            </a:r>
            <a:r>
              <a:rPr lang="ja-JP" altLang="en-US" sz="1600" dirty="0" smtClean="0"/>
              <a:t>）。</a:t>
            </a:r>
            <a:endParaRPr lang="en-US" altLang="ja-JP" sz="1600" dirty="0"/>
          </a:p>
        </p:txBody>
      </p:sp>
    </p:spTree>
    <p:extLst>
      <p:ext uri="{BB962C8B-B14F-4D97-AF65-F5344CB8AC3E}">
        <p14:creationId xmlns:p14="http://schemas.microsoft.com/office/powerpoint/2010/main" val="515815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8264" y="6390284"/>
            <a:ext cx="2133600" cy="365125"/>
          </a:xfrm>
        </p:spPr>
        <p:txBody>
          <a:bodyPr/>
          <a:lstStyle/>
          <a:p>
            <a:fld id="{5FAB2AA0-22F6-4977-B4AB-6397E15C0039}" type="slidenum">
              <a:rPr kumimoji="1" lang="ja-JP" altLang="en-US" smtClean="0"/>
              <a:t>17</a:t>
            </a:fld>
            <a:endParaRPr kumimoji="1" lang="ja-JP" altLang="en-US" dirty="0"/>
          </a:p>
        </p:txBody>
      </p:sp>
      <p:sp>
        <p:nvSpPr>
          <p:cNvPr id="18" name="テキスト ボックス 17">
            <a:extLst>
              <a:ext uri="{FF2B5EF4-FFF2-40B4-BE49-F238E27FC236}">
                <a16:creationId xmlns:a16="http://schemas.microsoft.com/office/drawing/2014/main" id="{C0940C5E-E60C-4B09-9B2E-C8D3B5587B73}"/>
              </a:ext>
            </a:extLst>
          </p:cNvPr>
          <p:cNvSpPr txBox="1"/>
          <p:nvPr/>
        </p:nvSpPr>
        <p:spPr>
          <a:xfrm>
            <a:off x="434448" y="5601478"/>
            <a:ext cx="8326796" cy="788806"/>
          </a:xfrm>
          <a:prstGeom prst="rect">
            <a:avLst/>
          </a:prstGeom>
          <a:noFill/>
          <a:ln w="12700">
            <a:solidFill>
              <a:schemeClr val="tx1"/>
            </a:solidFill>
          </a:ln>
        </p:spPr>
        <p:txBody>
          <a:bodyPr wrap="square" rtlCol="0">
            <a:spAutoFit/>
          </a:bodyPr>
          <a:lstStyle/>
          <a:p>
            <a:pPr>
              <a:lnSpc>
                <a:spcPct val="150000"/>
              </a:lnSpc>
            </a:pPr>
            <a:r>
              <a:rPr lang="ja-JP" altLang="en-US" sz="1600" dirty="0"/>
              <a:t>事務局案</a:t>
            </a:r>
          </a:p>
          <a:p>
            <a:pPr marL="285750" indent="-285750">
              <a:lnSpc>
                <a:spcPct val="150000"/>
              </a:lnSpc>
              <a:buFont typeface="Wingdings" panose="05000000000000000000" pitchFamily="2" charset="2"/>
              <a:buChar char="Ø"/>
            </a:pPr>
            <a:r>
              <a:rPr lang="ja-JP" altLang="en-US" sz="1600" dirty="0"/>
              <a:t>留意事項に配慮し、関係者と十分に調整した上で情報発信を行う。</a:t>
            </a:r>
            <a:endParaRPr lang="en-US" altLang="ja-JP" sz="1600" dirty="0"/>
          </a:p>
        </p:txBody>
      </p:sp>
      <p:sp>
        <p:nvSpPr>
          <p:cNvPr id="14" name="正方形/長方形 13">
            <a:extLst>
              <a:ext uri="{FF2B5EF4-FFF2-40B4-BE49-F238E27FC236}">
                <a16:creationId xmlns:a16="http://schemas.microsoft.com/office/drawing/2014/main" id="{C22D9368-7D15-44AC-BB6C-54EBEDBB10FA}"/>
              </a:ext>
            </a:extLst>
          </p:cNvPr>
          <p:cNvSpPr/>
          <p:nvPr/>
        </p:nvSpPr>
        <p:spPr>
          <a:xfrm>
            <a:off x="434448" y="2263397"/>
            <a:ext cx="8326796" cy="1326105"/>
          </a:xfrm>
          <a:prstGeom prst="rect">
            <a:avLst/>
          </a:prstGeom>
        </p:spPr>
        <p:txBody>
          <a:bodyPr wrap="square" lIns="144000" tIns="108000" rIns="144000" bIns="108000">
            <a:spAutoFit/>
          </a:bodyPr>
          <a:lstStyle/>
          <a:p>
            <a:pPr marL="285750" indent="-285750">
              <a:lnSpc>
                <a:spcPct val="150000"/>
              </a:lnSpc>
              <a:buFont typeface="Wingdings" panose="05000000000000000000" pitchFamily="2" charset="2"/>
              <a:buChar char="n"/>
            </a:pPr>
            <a:r>
              <a:rPr lang="ja-JP" altLang="en-US" sz="1600" dirty="0"/>
              <a:t>　　</a:t>
            </a:r>
            <a:r>
              <a:rPr lang="en-US" altLang="ja-JP" sz="1600" dirty="0" smtClean="0"/>
              <a:t>※</a:t>
            </a:r>
            <a:r>
              <a:rPr lang="ja-JP" altLang="en-US" sz="1600" dirty="0" smtClean="0"/>
              <a:t>番号：１７３　（大浦ふぁー</a:t>
            </a:r>
            <a:r>
              <a:rPr lang="ja-JP" altLang="en-US" sz="1600" dirty="0" err="1" smtClean="0"/>
              <a:t>む</a:t>
            </a:r>
            <a:r>
              <a:rPr lang="ja-JP" altLang="en-US" sz="1600" dirty="0" smtClean="0"/>
              <a:t>）</a:t>
            </a:r>
            <a:endParaRPr lang="en-US" altLang="ja-JP" sz="1600" dirty="0"/>
          </a:p>
          <a:p>
            <a:pPr>
              <a:lnSpc>
                <a:spcPct val="150000"/>
              </a:lnSpc>
            </a:pPr>
            <a:r>
              <a:rPr lang="ja-JP" altLang="en-US" sz="1600" dirty="0"/>
              <a:t>　　</a:t>
            </a:r>
            <a:r>
              <a:rPr lang="ja-JP" altLang="en-US" sz="1600" dirty="0" smtClean="0"/>
              <a:t>（河南町意見）</a:t>
            </a:r>
            <a:endParaRPr lang="en-US" altLang="ja-JP" sz="1600" dirty="0" smtClean="0"/>
          </a:p>
          <a:p>
            <a:pPr>
              <a:lnSpc>
                <a:spcPct val="150000"/>
              </a:lnSpc>
            </a:pPr>
            <a:r>
              <a:rPr lang="ja-JP" altLang="en-US" sz="1600" dirty="0"/>
              <a:t>　</a:t>
            </a:r>
            <a:r>
              <a:rPr lang="ja-JP" altLang="en-US" sz="1600" dirty="0" smtClean="0"/>
              <a:t>　　　民有地</a:t>
            </a:r>
            <a:r>
              <a:rPr lang="ja-JP" altLang="en-US" sz="1600" dirty="0"/>
              <a:t>である農地への侵入等がないよう周知をお願い</a:t>
            </a:r>
            <a:r>
              <a:rPr lang="ja-JP" altLang="en-US" sz="1600" dirty="0" smtClean="0"/>
              <a:t>します。</a:t>
            </a:r>
            <a:endParaRPr lang="en-US" altLang="ja-JP" sz="1600" dirty="0"/>
          </a:p>
        </p:txBody>
      </p:sp>
      <p:sp>
        <p:nvSpPr>
          <p:cNvPr id="15" name="正方形/長方形 14">
            <a:extLst>
              <a:ext uri="{FF2B5EF4-FFF2-40B4-BE49-F238E27FC236}">
                <a16:creationId xmlns:a16="http://schemas.microsoft.com/office/drawing/2014/main" id="{C22D9368-7D15-44AC-BB6C-54EBEDBB10FA}"/>
              </a:ext>
            </a:extLst>
          </p:cNvPr>
          <p:cNvSpPr/>
          <p:nvPr/>
        </p:nvSpPr>
        <p:spPr>
          <a:xfrm>
            <a:off x="434448" y="198628"/>
            <a:ext cx="8326796" cy="2064769"/>
          </a:xfrm>
          <a:prstGeom prst="rect">
            <a:avLst/>
          </a:prstGeom>
        </p:spPr>
        <p:txBody>
          <a:bodyPr wrap="square" lIns="144000" tIns="108000" rIns="144000" bIns="108000">
            <a:spAutoFit/>
          </a:bodyPr>
          <a:lstStyle/>
          <a:p>
            <a:pPr marL="285750" indent="-285750">
              <a:lnSpc>
                <a:spcPct val="150000"/>
              </a:lnSpc>
              <a:buFont typeface="Wingdings" panose="05000000000000000000" pitchFamily="2" charset="2"/>
              <a:buChar char="n"/>
            </a:pPr>
            <a:r>
              <a:rPr lang="ja-JP" altLang="en-US" sz="1600" dirty="0"/>
              <a:t>　　</a:t>
            </a:r>
            <a:r>
              <a:rPr lang="en-US" altLang="ja-JP" sz="1600" dirty="0" smtClean="0"/>
              <a:t>※</a:t>
            </a:r>
            <a:r>
              <a:rPr lang="ja-JP" altLang="en-US" sz="1600" dirty="0" smtClean="0"/>
              <a:t>番号：</a:t>
            </a:r>
            <a:r>
              <a:rPr lang="ja-JP" altLang="en-US" sz="1600" dirty="0"/>
              <a:t>７３</a:t>
            </a:r>
            <a:r>
              <a:rPr lang="ja-JP" altLang="en-US" sz="1600" dirty="0" smtClean="0"/>
              <a:t>　（調子橋）</a:t>
            </a:r>
            <a:endParaRPr lang="en-US" altLang="ja-JP" sz="1600" dirty="0"/>
          </a:p>
          <a:p>
            <a:pPr>
              <a:lnSpc>
                <a:spcPct val="150000"/>
              </a:lnSpc>
            </a:pPr>
            <a:r>
              <a:rPr lang="ja-JP" altLang="en-US" sz="1600" dirty="0"/>
              <a:t>　　</a:t>
            </a:r>
            <a:r>
              <a:rPr lang="ja-JP" altLang="en-US" sz="1600" dirty="0" smtClean="0"/>
              <a:t>（</a:t>
            </a:r>
            <a:r>
              <a:rPr lang="ja-JP" altLang="en-US" sz="1600" dirty="0"/>
              <a:t>島本</a:t>
            </a:r>
            <a:r>
              <a:rPr lang="ja-JP" altLang="en-US" sz="1600" dirty="0" smtClean="0"/>
              <a:t>町意見）</a:t>
            </a:r>
            <a:endParaRPr lang="en-US" altLang="ja-JP" sz="1600" dirty="0" smtClean="0"/>
          </a:p>
          <a:p>
            <a:pPr marL="439738" indent="-439738">
              <a:lnSpc>
                <a:spcPct val="150000"/>
              </a:lnSpc>
            </a:pPr>
            <a:r>
              <a:rPr lang="ja-JP" altLang="en-US" sz="1600" dirty="0"/>
              <a:t>　</a:t>
            </a:r>
            <a:r>
              <a:rPr lang="ja-JP" altLang="en-US" sz="1600" dirty="0" smtClean="0"/>
              <a:t>　　　</a:t>
            </a:r>
            <a:r>
              <a:rPr lang="ja-JP" altLang="en-US" sz="1600" dirty="0"/>
              <a:t>当該ビュースポットは橋梁であり、また、自動車等の往来があるため、景観を眺める際はご注意ください。</a:t>
            </a:r>
          </a:p>
          <a:p>
            <a:pPr>
              <a:lnSpc>
                <a:spcPct val="150000"/>
              </a:lnSpc>
            </a:pPr>
            <a:r>
              <a:rPr lang="ja-JP" altLang="en-US" sz="1600" dirty="0" smtClean="0"/>
              <a:t>　　　　付近</a:t>
            </a:r>
            <a:r>
              <a:rPr lang="ja-JP" altLang="en-US" sz="1600" dirty="0"/>
              <a:t>に駐車場がないため、お越しの際は公共交通機関を利用してください。</a:t>
            </a:r>
            <a:endParaRPr lang="en-US" altLang="ja-JP" sz="1600" dirty="0"/>
          </a:p>
        </p:txBody>
      </p:sp>
      <p:sp>
        <p:nvSpPr>
          <p:cNvPr id="16" name="正方形/長方形 15">
            <a:extLst>
              <a:ext uri="{FF2B5EF4-FFF2-40B4-BE49-F238E27FC236}">
                <a16:creationId xmlns:a16="http://schemas.microsoft.com/office/drawing/2014/main" id="{C22D9368-7D15-44AC-BB6C-54EBEDBB10FA}"/>
              </a:ext>
            </a:extLst>
          </p:cNvPr>
          <p:cNvSpPr/>
          <p:nvPr/>
        </p:nvSpPr>
        <p:spPr>
          <a:xfrm>
            <a:off x="434448" y="3705809"/>
            <a:ext cx="8326796" cy="1695437"/>
          </a:xfrm>
          <a:prstGeom prst="rect">
            <a:avLst/>
          </a:prstGeom>
        </p:spPr>
        <p:txBody>
          <a:bodyPr wrap="square" lIns="144000" tIns="108000" rIns="144000" bIns="108000">
            <a:spAutoFit/>
          </a:bodyPr>
          <a:lstStyle/>
          <a:p>
            <a:pPr marL="285750" indent="-285750">
              <a:lnSpc>
                <a:spcPct val="150000"/>
              </a:lnSpc>
              <a:buFont typeface="Wingdings" panose="05000000000000000000" pitchFamily="2" charset="2"/>
              <a:buChar char="n"/>
            </a:pPr>
            <a:r>
              <a:rPr lang="ja-JP" altLang="en-US" sz="1600" dirty="0"/>
              <a:t>　　</a:t>
            </a:r>
            <a:r>
              <a:rPr lang="en-US" altLang="ja-JP" sz="1600" dirty="0" smtClean="0"/>
              <a:t>※</a:t>
            </a:r>
            <a:r>
              <a:rPr lang="ja-JP" altLang="en-US" sz="1600" dirty="0" smtClean="0"/>
              <a:t>番号：</a:t>
            </a:r>
            <a:r>
              <a:rPr lang="ja-JP" altLang="en-US" sz="1600" dirty="0"/>
              <a:t>１２９</a:t>
            </a:r>
            <a:r>
              <a:rPr lang="ja-JP" altLang="en-US" sz="1600" dirty="0" smtClean="0"/>
              <a:t>　（</a:t>
            </a:r>
            <a:r>
              <a:rPr lang="zh-TW" altLang="en-US" sz="1600" dirty="0"/>
              <a:t>池上曽根遺跡史跡公園</a:t>
            </a:r>
            <a:r>
              <a:rPr lang="ja-JP" altLang="en-US" sz="1600" dirty="0" smtClean="0"/>
              <a:t>）</a:t>
            </a:r>
            <a:endParaRPr lang="en-US" altLang="ja-JP" sz="1600" dirty="0"/>
          </a:p>
          <a:p>
            <a:pPr>
              <a:lnSpc>
                <a:spcPct val="150000"/>
              </a:lnSpc>
            </a:pPr>
            <a:r>
              <a:rPr lang="ja-JP" altLang="en-US" sz="1600" dirty="0"/>
              <a:t>　　</a:t>
            </a:r>
            <a:r>
              <a:rPr lang="ja-JP" altLang="en-US" sz="1600" dirty="0" smtClean="0"/>
              <a:t>（</a:t>
            </a:r>
            <a:r>
              <a:rPr lang="ja-JP" altLang="en-US" sz="1600" dirty="0"/>
              <a:t>和泉市</a:t>
            </a:r>
            <a:r>
              <a:rPr lang="ja-JP" altLang="en-US" sz="1600" dirty="0" smtClean="0"/>
              <a:t>意見）</a:t>
            </a:r>
            <a:endParaRPr lang="en-US" altLang="ja-JP" sz="1600" dirty="0" smtClean="0"/>
          </a:p>
          <a:p>
            <a:pPr marL="439738" indent="-439738">
              <a:lnSpc>
                <a:spcPct val="150000"/>
              </a:lnSpc>
            </a:pPr>
            <a:r>
              <a:rPr lang="ja-JP" altLang="en-US" sz="1600" dirty="0"/>
              <a:t>　</a:t>
            </a:r>
            <a:r>
              <a:rPr lang="ja-JP" altLang="en-US" sz="1600" dirty="0" smtClean="0"/>
              <a:t>　　　</a:t>
            </a:r>
            <a:r>
              <a:rPr lang="ja-JP" altLang="en-US" sz="1600" dirty="0"/>
              <a:t>令和</a:t>
            </a:r>
            <a:r>
              <a:rPr lang="en-US" altLang="ja-JP" sz="1600" dirty="0"/>
              <a:t>8</a:t>
            </a:r>
            <a:r>
              <a:rPr lang="ja-JP" altLang="en-US" sz="1600" dirty="0"/>
              <a:t>年のリニューアルオープンにむけて、一部修繕や未整備部分の工事にとりかかる予定があり、一時的な立ち入り制限を行う可能性が</a:t>
            </a:r>
            <a:r>
              <a:rPr lang="ja-JP" altLang="en-US" sz="1600" dirty="0" smtClean="0"/>
              <a:t>あります。</a:t>
            </a:r>
            <a:endParaRPr lang="en-US" altLang="ja-JP" sz="1600" dirty="0"/>
          </a:p>
        </p:txBody>
      </p:sp>
    </p:spTree>
    <p:extLst>
      <p:ext uri="{BB962C8B-B14F-4D97-AF65-F5344CB8AC3E}">
        <p14:creationId xmlns:p14="http://schemas.microsoft.com/office/powerpoint/2010/main" val="98087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9384" y="317138"/>
            <a:ext cx="8892480" cy="495108"/>
          </a:xfrm>
          <a:prstGeom prst="rect">
            <a:avLst/>
          </a:prstGeom>
        </p:spPr>
        <p:txBody>
          <a:bodyPr wrap="square" lIns="144000" tIns="108000" rIns="144000" bIns="108000">
            <a:spAutoFit/>
          </a:bodyPr>
          <a:lstStyle/>
          <a:p>
            <a:pPr marL="285750" lvl="0" indent="-285750">
              <a:buFont typeface="Wingdings" panose="05000000000000000000" pitchFamily="2" charset="2"/>
              <a:buChar char="Ø"/>
            </a:pPr>
            <a:r>
              <a:rPr lang="ja-JP" altLang="en-US" b="1" dirty="0"/>
              <a:t>今回選定するビュースポット数について</a:t>
            </a:r>
            <a:endParaRPr lang="en-US" altLang="ja-JP" dirty="0"/>
          </a:p>
        </p:txBody>
      </p:sp>
      <p:sp>
        <p:nvSpPr>
          <p:cNvPr id="2" name="スライド番号プレースホルダー 1"/>
          <p:cNvSpPr>
            <a:spLocks noGrp="1"/>
          </p:cNvSpPr>
          <p:nvPr>
            <p:ph type="sldNum" sz="quarter" idx="12"/>
          </p:nvPr>
        </p:nvSpPr>
        <p:spPr>
          <a:xfrm>
            <a:off x="6948264" y="6390284"/>
            <a:ext cx="2133600" cy="365125"/>
          </a:xfrm>
        </p:spPr>
        <p:txBody>
          <a:bodyPr/>
          <a:lstStyle/>
          <a:p>
            <a:fld id="{5FAB2AA0-22F6-4977-B4AB-6397E15C0039}" type="slidenum">
              <a:rPr kumimoji="1" lang="ja-JP" altLang="en-US" smtClean="0"/>
              <a:t>18</a:t>
            </a:fld>
            <a:endParaRPr kumimoji="1" lang="ja-JP" altLang="en-US" dirty="0"/>
          </a:p>
        </p:txBody>
      </p:sp>
      <p:sp>
        <p:nvSpPr>
          <p:cNvPr id="12" name="正方形/長方形 11"/>
          <p:cNvSpPr/>
          <p:nvPr/>
        </p:nvSpPr>
        <p:spPr>
          <a:xfrm>
            <a:off x="408602" y="812246"/>
            <a:ext cx="8339862" cy="587441"/>
          </a:xfrm>
          <a:prstGeom prst="rect">
            <a:avLst/>
          </a:prstGeom>
        </p:spPr>
        <p:txBody>
          <a:bodyPr wrap="square" lIns="144000" tIns="108000" rIns="144000" bIns="108000">
            <a:spAutoFit/>
          </a:bodyPr>
          <a:lstStyle/>
          <a:p>
            <a:pPr>
              <a:lnSpc>
                <a:spcPct val="150000"/>
              </a:lnSpc>
            </a:pPr>
            <a:r>
              <a:rPr lang="ja-JP" altLang="en-US" sz="1600" dirty="0"/>
              <a:t>事前審査終了時点で推薦されたスポットは</a:t>
            </a:r>
            <a:r>
              <a:rPr lang="en-US" altLang="ja-JP" sz="1600" dirty="0">
                <a:latin typeface="+mn-ea"/>
              </a:rPr>
              <a:t>41</a:t>
            </a:r>
            <a:r>
              <a:rPr lang="ja-JP" altLang="en-US" sz="1600" dirty="0">
                <a:latin typeface="+mn-ea"/>
              </a:rPr>
              <a:t>か</a:t>
            </a:r>
            <a:r>
              <a:rPr lang="ja-JP" altLang="en-US" sz="1600" dirty="0" smtClean="0">
                <a:latin typeface="+mn-ea"/>
              </a:rPr>
              <a:t>所</a:t>
            </a:r>
            <a:r>
              <a:rPr lang="ja-JP" altLang="en-US" sz="1600" dirty="0" smtClean="0"/>
              <a:t>あり、今回はその内の２５か所程度を予定。</a:t>
            </a:r>
            <a:endParaRPr lang="en-US" altLang="ja-JP" sz="1600" dirty="0"/>
          </a:p>
        </p:txBody>
      </p:sp>
    </p:spTree>
    <p:extLst>
      <p:ext uri="{BB962C8B-B14F-4D97-AF65-F5344CB8AC3E}">
        <p14:creationId xmlns:p14="http://schemas.microsoft.com/office/powerpoint/2010/main" val="1566611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08520" y="116632"/>
            <a:ext cx="6768752" cy="400110"/>
          </a:xfrm>
          <a:prstGeom prst="rect">
            <a:avLst/>
          </a:prstGeom>
          <a:noFill/>
        </p:spPr>
        <p:txBody>
          <a:bodyPr wrap="square" rtlCol="0">
            <a:spAutoFit/>
          </a:bodyPr>
          <a:lstStyle/>
          <a:p>
            <a:pPr lvl="0">
              <a:defRPr/>
            </a:pPr>
            <a:r>
              <a:rPr kumimoji="1" lang="ja-JP" altLang="en-US" sz="1800" b="1" i="0" u="none" strike="noStrike" kern="1200" cap="none" spc="0" normalizeH="0" baseline="0" noProof="0" dirty="0">
                <a:ln>
                  <a:noFill/>
                </a:ln>
                <a:effectLst/>
                <a:uLnTx/>
                <a:uFillTx/>
                <a:latin typeface="Calibri"/>
                <a:ea typeface="ＭＳ Ｐゴシック" panose="020B0600070205080204" pitchFamily="50" charset="-128"/>
                <a:cs typeface="+mn-cs"/>
              </a:rPr>
              <a:t>　</a:t>
            </a:r>
            <a:r>
              <a:rPr lang="ja-JP" altLang="en-US" sz="2000" b="1" u="sng" dirty="0"/>
              <a:t>ビュースポットおおさか事前審査の集計結果</a:t>
            </a:r>
            <a:r>
              <a:rPr lang="ja-JP" altLang="en-US" sz="1600" dirty="0"/>
              <a:t>　　</a:t>
            </a:r>
            <a:r>
              <a:rPr lang="ja-JP" altLang="en-US" sz="2000" b="1" u="sng" dirty="0"/>
              <a:t>　</a:t>
            </a:r>
            <a:endParaRPr kumimoji="1" lang="ja-JP" altLang="en-US" sz="2000" b="1" i="0" u="sng" strike="noStrike" kern="1200" cap="none" spc="0" normalizeH="0" baseline="0" noProof="0" dirty="0">
              <a:ln>
                <a:noFill/>
              </a:ln>
              <a:effectLst/>
              <a:uLnTx/>
              <a:uFillTx/>
              <a:latin typeface="Calibri"/>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093162" y="6601051"/>
            <a:ext cx="2133600" cy="365125"/>
          </a:xfrm>
        </p:spPr>
        <p:txBody>
          <a:bodyPr/>
          <a:lstStyle/>
          <a:p>
            <a:fld id="{5FAB2AA0-22F6-4977-B4AB-6397E15C0039}" type="slidenum">
              <a:rPr kumimoji="1" lang="ja-JP" altLang="en-US" smtClean="0"/>
              <a:t>2</a:t>
            </a:fld>
            <a:endParaRPr kumimoji="1" lang="ja-JP" altLang="en-US" dirty="0"/>
          </a:p>
        </p:txBody>
      </p:sp>
      <p:sp>
        <p:nvSpPr>
          <p:cNvPr id="9" name="正方形/長方形 8"/>
          <p:cNvSpPr/>
          <p:nvPr/>
        </p:nvSpPr>
        <p:spPr>
          <a:xfrm>
            <a:off x="7137226" y="804429"/>
            <a:ext cx="1657884" cy="464331"/>
          </a:xfrm>
          <a:prstGeom prst="rect">
            <a:avLst/>
          </a:prstGeom>
        </p:spPr>
        <p:txBody>
          <a:bodyPr wrap="square" lIns="144000" tIns="108000" rIns="144000" bIns="108000">
            <a:spAutoFit/>
          </a:bodyPr>
          <a:lstStyle/>
          <a:p>
            <a:pPr lvl="0" algn="r">
              <a:defRPr/>
            </a:pPr>
            <a:r>
              <a:rPr lang="ja-JP" altLang="en-US" sz="1600" noProof="0" dirty="0">
                <a:solidFill>
                  <a:prstClr val="black"/>
                </a:solidFill>
                <a:latin typeface="ＭＳ Ｐゴシック" panose="020B0600070205080204" pitchFamily="50" charset="-128"/>
              </a:rPr>
              <a:t>得票順　</a:t>
            </a:r>
            <a:r>
              <a:rPr lang="ja-JP" altLang="en-US" sz="1600" dirty="0">
                <a:solidFill>
                  <a:prstClr val="black"/>
                </a:solidFill>
                <a:latin typeface="ＭＳ Ｐゴシック" panose="020B0600070205080204" pitchFamily="50" charset="-128"/>
              </a:rPr>
              <a:t>１／２</a:t>
            </a:r>
            <a:endParaRPr lang="en-US" altLang="ja-JP" sz="1600" noProof="0" dirty="0">
              <a:solidFill>
                <a:prstClr val="black"/>
              </a:solidFill>
              <a:latin typeface="ＭＳ Ｐゴシック" panose="020B0600070205080204" pitchFamily="50" charset="-128"/>
            </a:endParaRPr>
          </a:p>
        </p:txBody>
      </p:sp>
      <p:sp>
        <p:nvSpPr>
          <p:cNvPr id="7" name="正方形/長方形 6"/>
          <p:cNvSpPr/>
          <p:nvPr/>
        </p:nvSpPr>
        <p:spPr>
          <a:xfrm>
            <a:off x="123002" y="804429"/>
            <a:ext cx="4737029" cy="464331"/>
          </a:xfrm>
          <a:prstGeom prst="rect">
            <a:avLst/>
          </a:prstGeom>
        </p:spPr>
        <p:txBody>
          <a:bodyPr wrap="square" lIns="144000" tIns="108000" rIns="144000" bIns="108000">
            <a:spAutoFit/>
          </a:bodyPr>
          <a:lstStyle/>
          <a:p>
            <a:pPr lvl="0">
              <a:defRPr/>
            </a:pPr>
            <a:r>
              <a:rPr lang="ja-JP" altLang="en-US" sz="1600" noProof="0" dirty="0">
                <a:solidFill>
                  <a:prstClr val="black"/>
                </a:solidFill>
                <a:latin typeface="ＭＳ Ｐゴシック" panose="020B0600070205080204" pitchFamily="50" charset="-128"/>
              </a:rPr>
              <a:t>① 複数の投票があったビュースポット ： １</a:t>
            </a:r>
            <a:r>
              <a:rPr lang="ja-JP" altLang="en-US" sz="1600" dirty="0">
                <a:solidFill>
                  <a:prstClr val="black"/>
                </a:solidFill>
                <a:latin typeface="ＭＳ Ｐゴシック" panose="020B0600070205080204" pitchFamily="50" charset="-128"/>
              </a:rPr>
              <a:t>８</a:t>
            </a:r>
            <a:r>
              <a:rPr lang="ja-JP" altLang="en-US" sz="1600" noProof="0" dirty="0">
                <a:solidFill>
                  <a:prstClr val="black"/>
                </a:solidFill>
                <a:latin typeface="ＭＳ Ｐゴシック" panose="020B0600070205080204" pitchFamily="50" charset="-128"/>
              </a:rPr>
              <a:t>件</a:t>
            </a:r>
            <a:endParaRPr lang="en-US" altLang="ja-JP" sz="1600" noProof="0" dirty="0">
              <a:solidFill>
                <a:prstClr val="black"/>
              </a:solidFill>
              <a:latin typeface="ＭＳ Ｐゴシック" panose="020B060007020508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509317178"/>
              </p:ext>
            </p:extLst>
          </p:nvPr>
        </p:nvGraphicFramePr>
        <p:xfrm>
          <a:off x="395536" y="1556447"/>
          <a:ext cx="8352929" cy="4292583"/>
        </p:xfrm>
        <a:graphic>
          <a:graphicData uri="http://schemas.openxmlformats.org/drawingml/2006/table">
            <a:tbl>
              <a:tblPr/>
              <a:tblGrid>
                <a:gridCol w="243834">
                  <a:extLst>
                    <a:ext uri="{9D8B030D-6E8A-4147-A177-3AD203B41FA5}">
                      <a16:colId xmlns:a16="http://schemas.microsoft.com/office/drawing/2014/main" val="698049313"/>
                    </a:ext>
                  </a:extLst>
                </a:gridCol>
                <a:gridCol w="378585">
                  <a:extLst>
                    <a:ext uri="{9D8B030D-6E8A-4147-A177-3AD203B41FA5}">
                      <a16:colId xmlns:a16="http://schemas.microsoft.com/office/drawing/2014/main" val="151363781"/>
                    </a:ext>
                  </a:extLst>
                </a:gridCol>
                <a:gridCol w="274313">
                  <a:extLst>
                    <a:ext uri="{9D8B030D-6E8A-4147-A177-3AD203B41FA5}">
                      <a16:colId xmlns:a16="http://schemas.microsoft.com/office/drawing/2014/main" val="1528206862"/>
                    </a:ext>
                  </a:extLst>
                </a:gridCol>
                <a:gridCol w="274313">
                  <a:extLst>
                    <a:ext uri="{9D8B030D-6E8A-4147-A177-3AD203B41FA5}">
                      <a16:colId xmlns:a16="http://schemas.microsoft.com/office/drawing/2014/main" val="3189572041"/>
                    </a:ext>
                  </a:extLst>
                </a:gridCol>
                <a:gridCol w="275918">
                  <a:extLst>
                    <a:ext uri="{9D8B030D-6E8A-4147-A177-3AD203B41FA5}">
                      <a16:colId xmlns:a16="http://schemas.microsoft.com/office/drawing/2014/main" val="1934259448"/>
                    </a:ext>
                  </a:extLst>
                </a:gridCol>
                <a:gridCol w="1738924">
                  <a:extLst>
                    <a:ext uri="{9D8B030D-6E8A-4147-A177-3AD203B41FA5}">
                      <a16:colId xmlns:a16="http://schemas.microsoft.com/office/drawing/2014/main" val="1554354067"/>
                    </a:ext>
                  </a:extLst>
                </a:gridCol>
                <a:gridCol w="1738924">
                  <a:extLst>
                    <a:ext uri="{9D8B030D-6E8A-4147-A177-3AD203B41FA5}">
                      <a16:colId xmlns:a16="http://schemas.microsoft.com/office/drawing/2014/main" val="1319275423"/>
                    </a:ext>
                  </a:extLst>
                </a:gridCol>
                <a:gridCol w="726690">
                  <a:extLst>
                    <a:ext uri="{9D8B030D-6E8A-4147-A177-3AD203B41FA5}">
                      <a16:colId xmlns:a16="http://schemas.microsoft.com/office/drawing/2014/main" val="3264111903"/>
                    </a:ext>
                  </a:extLst>
                </a:gridCol>
                <a:gridCol w="1001004">
                  <a:extLst>
                    <a:ext uri="{9D8B030D-6E8A-4147-A177-3AD203B41FA5}">
                      <a16:colId xmlns:a16="http://schemas.microsoft.com/office/drawing/2014/main" val="95117498"/>
                    </a:ext>
                  </a:extLst>
                </a:gridCol>
                <a:gridCol w="1001004">
                  <a:extLst>
                    <a:ext uri="{9D8B030D-6E8A-4147-A177-3AD203B41FA5}">
                      <a16:colId xmlns:a16="http://schemas.microsoft.com/office/drawing/2014/main" val="649927063"/>
                    </a:ext>
                  </a:extLst>
                </a:gridCol>
                <a:gridCol w="699420">
                  <a:extLst>
                    <a:ext uri="{9D8B030D-6E8A-4147-A177-3AD203B41FA5}">
                      <a16:colId xmlns:a16="http://schemas.microsoft.com/office/drawing/2014/main" val="761530877"/>
                    </a:ext>
                  </a:extLst>
                </a:gridCol>
              </a:tblGrid>
              <a:tr h="240538">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635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得票数</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h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番号</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景観（視対象）</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ビュースポット（視点場）</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視点場の所在</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景観特性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備考</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87582240"/>
                  </a:ext>
                </a:extLst>
              </a:tr>
              <a:tr h="175391">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大項目</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小項目</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vMerge="1">
                  <a:txBody>
                    <a:bodyPr/>
                    <a:lstStyle/>
                    <a:p>
                      <a:endParaRPr kumimoji="1" lang="ja-JP" altLang="en-US"/>
                    </a:p>
                  </a:txBody>
                  <a:tcPr/>
                </a:tc>
                <a:extLst>
                  <a:ext uri="{0D108BD9-81ED-4DB2-BD59-A6C34878D82A}">
                    <a16:rowId xmlns:a16="http://schemas.microsoft.com/office/drawing/2014/main" val="1798403608"/>
                  </a:ext>
                </a:extLst>
              </a:tr>
              <a:tr h="300671">
                <a:tc>
                  <a:txBody>
                    <a:bodyPr/>
                    <a:lstStyle/>
                    <a:p>
                      <a:pPr algn="ctr"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５票</a:t>
                      </a:r>
                    </a:p>
                  </a:txBody>
                  <a:tcPr marL="4741" marR="4741" marT="47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（１件）</a:t>
                      </a:r>
                    </a:p>
                  </a:txBody>
                  <a:tcPr marL="4741" marR="4741" marT="474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162</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柏原市太平寺地区のまちなみ</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太平寺地区の細街路</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柏原市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歴史的街道</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321110715"/>
                  </a:ext>
                </a:extLst>
              </a:tr>
              <a:tr h="434972">
                <a:tc>
                  <a:txBody>
                    <a:bodyPr/>
                    <a:lstStyle/>
                    <a:p>
                      <a:pPr algn="ctr"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b">
                    <a:lnL>
                      <a:noFill/>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4741" marR="4741" marT="474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58</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大阪国際空港と飛行機</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千里川土手</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豊中市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空港</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2">
                  <a:txBody>
                    <a:bodyPr/>
                    <a:lstStyle/>
                    <a:p>
                      <a:pPr algn="ctr"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598659402"/>
                  </a:ext>
                </a:extLst>
              </a:tr>
              <a:tr h="434972">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４票</a:t>
                      </a:r>
                    </a:p>
                  </a:txBody>
                  <a:tcPr marL="4741" marR="4741" marT="47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（１件）</a:t>
                      </a:r>
                    </a:p>
                  </a:txBody>
                  <a:tcPr marL="4741" marR="4741" marT="4741" marB="0" anchor="b">
                    <a:lnL>
                      <a:noFill/>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59</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大阪国際空港と飛行機</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千里川土手</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豊中市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10">
                      <a:fgClr>
                        <a:srgbClr val="FF0000"/>
                      </a:fgClr>
                      <a:bgClr>
                        <a:srgbClr val="FFFFFF"/>
                      </a:bgClr>
                    </a:patt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25637260"/>
                  </a:ext>
                </a:extLst>
              </a:tr>
              <a:tr h="300671">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79</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たくさんの新幹線</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モノレール車窓より</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摂津市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鉄軌道</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55845"/>
                  </a:ext>
                </a:extLst>
              </a:tr>
              <a:tr h="300671">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砂子水路の桜</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砂子水路側道</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門真市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池等</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52394509"/>
                  </a:ext>
                </a:extLst>
              </a:tr>
              <a:tr h="300671">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19050" cap="flat" cmpd="sng" algn="ctr">
                      <a:solidFill>
                        <a:srgbClr val="FF0000"/>
                      </a:solidFill>
                      <a:prstDash val="solid"/>
                      <a:round/>
                      <a:headEnd type="none" w="med" len="med"/>
                      <a:tailEnd type="none" w="med" len="med"/>
                    </a:lnR>
                    <a:lnT>
                      <a:noFill/>
                    </a:lnT>
                    <a:lnB>
                      <a:noFill/>
                    </a:lnB>
                  </a:tcPr>
                </a:tc>
                <a:tc row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41" marR="4741" marT="474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139</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久米田池のサクラ</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久米田池遊歩道</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岸和田市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池等</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2">
                  <a:txBody>
                    <a:bodyPr/>
                    <a:lstStyle/>
                    <a:p>
                      <a:pPr algn="ctr"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306167425"/>
                  </a:ext>
                </a:extLst>
              </a:tr>
              <a:tr h="300671">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140</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久米田池</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久米田岡山公園</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岸和田市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61491047"/>
                  </a:ext>
                </a:extLst>
              </a:tr>
              <a:tr h="300671">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153</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山中渓の旧街道の街並み</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山中渓の旧街道</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阪南市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歴史的街道</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636041563"/>
                  </a:ext>
                </a:extLst>
              </a:tr>
              <a:tr h="300671">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19050" cap="flat" cmpd="sng" algn="ctr">
                      <a:solidFill>
                        <a:srgbClr val="FF0000"/>
                      </a:solidFill>
                      <a:prstDash val="solid"/>
                      <a:round/>
                      <a:headEnd type="none" w="med" len="med"/>
                      <a:tailEnd type="none" w="med" len="med"/>
                    </a:lnR>
                    <a:lnT>
                      <a:noFill/>
                    </a:lnT>
                    <a:lnB>
                      <a:noFill/>
                    </a:lnB>
                  </a:tcPr>
                </a:tc>
                <a:tc rowSpan="3">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41" marR="4741" marT="474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182</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ススキ越しの雲海に浮かぶ金剛山</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岩湧山　山頂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河内長野市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山並み</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092185427"/>
                  </a:ext>
                </a:extLst>
              </a:tr>
              <a:tr h="300671">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183</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岩湧山とすすき</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岩湧山頂付近</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河内長野市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93496091"/>
                  </a:ext>
                </a:extLst>
              </a:tr>
              <a:tr h="300671">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1" marR="4741" marT="4741"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184</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奥河内</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岩湧山展望デッキ（湧き水場）</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河内長野市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10">
                      <a:fgClr>
                        <a:srgbClr val="FF0000"/>
                      </a:fgClr>
                      <a:bgClr>
                        <a:srgbClr val="FFFFFF"/>
                      </a:bgClr>
                    </a:patt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18196591"/>
                  </a:ext>
                </a:extLst>
              </a:tr>
              <a:tr h="300671">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３票</a:t>
                      </a:r>
                    </a:p>
                  </a:txBody>
                  <a:tcPr marL="4741" marR="4741" marT="47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（６件）</a:t>
                      </a:r>
                    </a:p>
                  </a:txBody>
                  <a:tcPr marL="4741" marR="4741" marT="474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192</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高野街道の酒蔵のまちなみ</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高野街道</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河内長野市</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pattFill prst="pct10">
                      <a:fgClr>
                        <a:srgbClr val="FF0000"/>
                      </a:fgClr>
                      <a:bgClr>
                        <a:srgbClr val="FFFFFF"/>
                      </a:bgClr>
                    </a:patt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歴史特性</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歴史的街道</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741" marR="4741" marT="4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502371"/>
                  </a:ext>
                </a:extLst>
              </a:tr>
            </a:tbl>
          </a:graphicData>
        </a:graphic>
      </p:graphicFrame>
      <p:cxnSp>
        <p:nvCxnSpPr>
          <p:cNvPr id="19" name="直線コネクタ 18"/>
          <p:cNvCxnSpPr/>
          <p:nvPr/>
        </p:nvCxnSpPr>
        <p:spPr>
          <a:xfrm>
            <a:off x="5292080" y="5849030"/>
            <a:ext cx="792088" cy="0"/>
          </a:xfrm>
          <a:prstGeom prst="line">
            <a:avLst/>
          </a:prstGeom>
          <a:ln w="6350">
            <a:solidFill>
              <a:srgbClr val="60606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6084168" y="5919940"/>
            <a:ext cx="2882020" cy="433553"/>
          </a:xfrm>
          <a:prstGeom prst="rect">
            <a:avLst/>
          </a:prstGeom>
        </p:spPr>
        <p:txBody>
          <a:bodyPr wrap="square" lIns="144000" tIns="108000" rIns="144000" bIns="108000">
            <a:spAutoFit/>
          </a:bodyPr>
          <a:lstStyle/>
          <a:p>
            <a:pPr lvl="0" algn="r">
              <a:defRPr/>
            </a:pP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網掛けは未選定市町です。</a:t>
            </a:r>
            <a:endParaRPr lang="en-US" altLang="ja-JP" sz="1400" dirty="0" smtClean="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1680768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93162" y="6601051"/>
            <a:ext cx="2133600" cy="365125"/>
          </a:xfrm>
        </p:spPr>
        <p:txBody>
          <a:bodyPr/>
          <a:lstStyle/>
          <a:p>
            <a:fld id="{5FAB2AA0-22F6-4977-B4AB-6397E15C0039}" type="slidenum">
              <a:rPr kumimoji="1" lang="ja-JP" altLang="en-US" smtClean="0"/>
              <a:t>3</a:t>
            </a:fld>
            <a:endParaRPr kumimoji="1" lang="ja-JP" altLang="en-US" dirty="0"/>
          </a:p>
        </p:txBody>
      </p:sp>
      <p:sp>
        <p:nvSpPr>
          <p:cNvPr id="12" name="テキスト ボックス 11">
            <a:extLst>
              <a:ext uri="{FF2B5EF4-FFF2-40B4-BE49-F238E27FC236}">
                <a16:creationId xmlns:a16="http://schemas.microsoft.com/office/drawing/2014/main" id="{3135B2FC-DC7B-4FDE-9B1E-43555A20C1B5}"/>
              </a:ext>
            </a:extLst>
          </p:cNvPr>
          <p:cNvSpPr txBox="1"/>
          <p:nvPr/>
        </p:nvSpPr>
        <p:spPr>
          <a:xfrm>
            <a:off x="-108520" y="116632"/>
            <a:ext cx="6768752" cy="400110"/>
          </a:xfrm>
          <a:prstGeom prst="rect">
            <a:avLst/>
          </a:prstGeom>
          <a:noFill/>
        </p:spPr>
        <p:txBody>
          <a:bodyPr wrap="square" rtlCol="0">
            <a:spAutoFit/>
          </a:bodyPr>
          <a:lstStyle/>
          <a:p>
            <a:pPr lvl="0">
              <a:defRPr/>
            </a:pPr>
            <a:r>
              <a:rPr kumimoji="1" lang="ja-JP" altLang="en-US" sz="1800" b="1" i="0" u="none" strike="noStrike" kern="1200" cap="none" spc="0" normalizeH="0" baseline="0" noProof="0" dirty="0">
                <a:ln>
                  <a:noFill/>
                </a:ln>
                <a:effectLst/>
                <a:uLnTx/>
                <a:uFillTx/>
                <a:latin typeface="Calibri"/>
                <a:ea typeface="ＭＳ Ｐゴシック" panose="020B0600070205080204" pitchFamily="50" charset="-128"/>
                <a:cs typeface="+mn-cs"/>
              </a:rPr>
              <a:t>　</a:t>
            </a:r>
            <a:r>
              <a:rPr lang="ja-JP" altLang="en-US" sz="2000" b="1" u="sng" dirty="0"/>
              <a:t>ビュースポットおおさか事前審査の集計結果</a:t>
            </a:r>
            <a:r>
              <a:rPr lang="ja-JP" altLang="en-US" sz="1600" dirty="0"/>
              <a:t>　</a:t>
            </a:r>
            <a:r>
              <a:rPr lang="ja-JP" altLang="en-US" sz="2000" b="1" u="sng" dirty="0"/>
              <a:t>　</a:t>
            </a:r>
            <a:endParaRPr kumimoji="1" lang="ja-JP" altLang="en-US" sz="2000" b="1" i="0" u="sng" strike="noStrike" kern="1200" cap="none" spc="0" normalizeH="0" baseline="0" noProof="0" dirty="0">
              <a:ln>
                <a:noFill/>
              </a:ln>
              <a:effectLst/>
              <a:uLnTx/>
              <a:uFillTx/>
              <a:latin typeface="Calibri"/>
              <a:ea typeface="ＭＳ Ｐゴシック" panose="020B0600070205080204" pitchFamily="50" charset="-128"/>
            </a:endParaRPr>
          </a:p>
        </p:txBody>
      </p:sp>
      <p:sp>
        <p:nvSpPr>
          <p:cNvPr id="9" name="正方形/長方形 8"/>
          <p:cNvSpPr/>
          <p:nvPr/>
        </p:nvSpPr>
        <p:spPr>
          <a:xfrm>
            <a:off x="7137226" y="804429"/>
            <a:ext cx="1657884" cy="464331"/>
          </a:xfrm>
          <a:prstGeom prst="rect">
            <a:avLst/>
          </a:prstGeom>
        </p:spPr>
        <p:txBody>
          <a:bodyPr wrap="square" lIns="144000" tIns="108000" rIns="144000" bIns="108000">
            <a:spAutoFit/>
          </a:bodyPr>
          <a:lstStyle/>
          <a:p>
            <a:pPr lvl="0" algn="r">
              <a:defRPr/>
            </a:pPr>
            <a:r>
              <a:rPr lang="ja-JP" altLang="en-US" sz="1600" noProof="0" dirty="0">
                <a:solidFill>
                  <a:prstClr val="black"/>
                </a:solidFill>
                <a:latin typeface="ＭＳ Ｐゴシック" panose="020B0600070205080204" pitchFamily="50" charset="-128"/>
              </a:rPr>
              <a:t>得票順　２</a:t>
            </a:r>
            <a:r>
              <a:rPr lang="ja-JP" altLang="en-US" sz="1600" dirty="0">
                <a:solidFill>
                  <a:prstClr val="black"/>
                </a:solidFill>
                <a:latin typeface="ＭＳ Ｐゴシック" panose="020B0600070205080204" pitchFamily="50" charset="-128"/>
              </a:rPr>
              <a:t>／２</a:t>
            </a:r>
            <a:endParaRPr lang="en-US" altLang="ja-JP" sz="1600" noProof="0" dirty="0">
              <a:solidFill>
                <a:prstClr val="black"/>
              </a:solidFill>
              <a:latin typeface="ＭＳ Ｐゴシック" panose="020B0600070205080204" pitchFamily="50" charset="-128"/>
            </a:endParaRPr>
          </a:p>
        </p:txBody>
      </p:sp>
      <p:sp>
        <p:nvSpPr>
          <p:cNvPr id="10" name="正方形/長方形 9"/>
          <p:cNvSpPr/>
          <p:nvPr/>
        </p:nvSpPr>
        <p:spPr>
          <a:xfrm>
            <a:off x="123002" y="804429"/>
            <a:ext cx="4737029" cy="464331"/>
          </a:xfrm>
          <a:prstGeom prst="rect">
            <a:avLst/>
          </a:prstGeom>
        </p:spPr>
        <p:txBody>
          <a:bodyPr wrap="square" lIns="144000" tIns="108000" rIns="144000" bIns="108000">
            <a:spAutoFit/>
          </a:bodyPr>
          <a:lstStyle/>
          <a:p>
            <a:pPr lvl="0">
              <a:defRPr/>
            </a:pPr>
            <a:r>
              <a:rPr lang="ja-JP" altLang="en-US" sz="1600" noProof="0" dirty="0">
                <a:solidFill>
                  <a:prstClr val="black"/>
                </a:solidFill>
                <a:latin typeface="ＭＳ Ｐゴシック" panose="020B0600070205080204" pitchFamily="50" charset="-128"/>
              </a:rPr>
              <a:t>① 複数の投票があったビュースポット ： １</a:t>
            </a:r>
            <a:r>
              <a:rPr lang="ja-JP" altLang="en-US" sz="1600" dirty="0">
                <a:solidFill>
                  <a:prstClr val="black"/>
                </a:solidFill>
                <a:latin typeface="ＭＳ Ｐゴシック" panose="020B0600070205080204" pitchFamily="50" charset="-128"/>
              </a:rPr>
              <a:t>８</a:t>
            </a:r>
            <a:r>
              <a:rPr lang="ja-JP" altLang="en-US" sz="1600" noProof="0" dirty="0">
                <a:solidFill>
                  <a:prstClr val="black"/>
                </a:solidFill>
                <a:latin typeface="ＭＳ Ｐゴシック" panose="020B0600070205080204" pitchFamily="50" charset="-128"/>
              </a:rPr>
              <a:t>件</a:t>
            </a:r>
            <a:endParaRPr lang="en-US" altLang="ja-JP" sz="1600" noProof="0" dirty="0">
              <a:solidFill>
                <a:prstClr val="black"/>
              </a:solidFill>
              <a:latin typeface="ＭＳ Ｐゴシック" panose="020B060007020508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124458702"/>
              </p:ext>
            </p:extLst>
          </p:nvPr>
        </p:nvGraphicFramePr>
        <p:xfrm>
          <a:off x="295274" y="1556792"/>
          <a:ext cx="8553453" cy="3456379"/>
        </p:xfrm>
        <a:graphic>
          <a:graphicData uri="http://schemas.openxmlformats.org/drawingml/2006/table">
            <a:tbl>
              <a:tblPr/>
              <a:tblGrid>
                <a:gridCol w="249688">
                  <a:extLst>
                    <a:ext uri="{9D8B030D-6E8A-4147-A177-3AD203B41FA5}">
                      <a16:colId xmlns:a16="http://schemas.microsoft.com/office/drawing/2014/main" val="2378250710"/>
                    </a:ext>
                  </a:extLst>
                </a:gridCol>
                <a:gridCol w="387673">
                  <a:extLst>
                    <a:ext uri="{9D8B030D-6E8A-4147-A177-3AD203B41FA5}">
                      <a16:colId xmlns:a16="http://schemas.microsoft.com/office/drawing/2014/main" val="1748498625"/>
                    </a:ext>
                  </a:extLst>
                </a:gridCol>
                <a:gridCol w="561798">
                  <a:extLst>
                    <a:ext uri="{9D8B030D-6E8A-4147-A177-3AD203B41FA5}">
                      <a16:colId xmlns:a16="http://schemas.microsoft.com/office/drawing/2014/main" val="762638185"/>
                    </a:ext>
                  </a:extLst>
                </a:gridCol>
                <a:gridCol w="282542">
                  <a:extLst>
                    <a:ext uri="{9D8B030D-6E8A-4147-A177-3AD203B41FA5}">
                      <a16:colId xmlns:a16="http://schemas.microsoft.com/office/drawing/2014/main" val="144415670"/>
                    </a:ext>
                  </a:extLst>
                </a:gridCol>
                <a:gridCol w="1780669">
                  <a:extLst>
                    <a:ext uri="{9D8B030D-6E8A-4147-A177-3AD203B41FA5}">
                      <a16:colId xmlns:a16="http://schemas.microsoft.com/office/drawing/2014/main" val="3726960657"/>
                    </a:ext>
                  </a:extLst>
                </a:gridCol>
                <a:gridCol w="1780669">
                  <a:extLst>
                    <a:ext uri="{9D8B030D-6E8A-4147-A177-3AD203B41FA5}">
                      <a16:colId xmlns:a16="http://schemas.microsoft.com/office/drawing/2014/main" val="4115379014"/>
                    </a:ext>
                  </a:extLst>
                </a:gridCol>
                <a:gridCol w="744136">
                  <a:extLst>
                    <a:ext uri="{9D8B030D-6E8A-4147-A177-3AD203B41FA5}">
                      <a16:colId xmlns:a16="http://schemas.microsoft.com/office/drawing/2014/main" val="3624810868"/>
                    </a:ext>
                  </a:extLst>
                </a:gridCol>
                <a:gridCol w="1025034">
                  <a:extLst>
                    <a:ext uri="{9D8B030D-6E8A-4147-A177-3AD203B41FA5}">
                      <a16:colId xmlns:a16="http://schemas.microsoft.com/office/drawing/2014/main" val="3613014110"/>
                    </a:ext>
                  </a:extLst>
                </a:gridCol>
                <a:gridCol w="1025034">
                  <a:extLst>
                    <a:ext uri="{9D8B030D-6E8A-4147-A177-3AD203B41FA5}">
                      <a16:colId xmlns:a16="http://schemas.microsoft.com/office/drawing/2014/main" val="2991767982"/>
                    </a:ext>
                  </a:extLst>
                </a:gridCol>
                <a:gridCol w="716210">
                  <a:extLst>
                    <a:ext uri="{9D8B030D-6E8A-4147-A177-3AD203B41FA5}">
                      <a16:colId xmlns:a16="http://schemas.microsoft.com/office/drawing/2014/main" val="2466288081"/>
                    </a:ext>
                  </a:extLst>
                </a:gridCol>
              </a:tblGrid>
              <a:tr h="242909">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得票数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景観（視対象）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ビュースポット（視点場）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視点場の所在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景観特性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備考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15343634"/>
                  </a:ext>
                </a:extLst>
              </a:tr>
              <a:tr h="177120">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大項目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小項目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vMerge="1">
                  <a:txBody>
                    <a:bodyPr/>
                    <a:lstStyle/>
                    <a:p>
                      <a:endParaRPr kumimoji="1" lang="ja-JP" altLang="en-US"/>
                    </a:p>
                  </a:txBody>
                  <a:tcPr/>
                </a:tc>
                <a:extLst>
                  <a:ext uri="{0D108BD9-81ED-4DB2-BD59-A6C34878D82A}">
                    <a16:rowId xmlns:a16="http://schemas.microsoft.com/office/drawing/2014/main" val="497818207"/>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USJ</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のまちなみ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USJ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大阪市此花区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土地利用特性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866347"/>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天神橋と常夜灯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八軒屋船着場前（大起水産横）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大阪市中央区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橋梁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638985"/>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65</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元茨木川緑地の緑道（片桐町）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元茨木川緑地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茨木市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大規模公園等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561008"/>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安威川ダム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安威川ダム展望広場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茨木市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ダム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938513"/>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73</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水無瀬川と北摂山系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調子橋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島本町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中小河川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508325"/>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89</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京街道と鍵屋資料館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京街道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枚方市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歴史的街道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776417"/>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94</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約</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200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本もの桜並木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打上川治水緑地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寝屋川市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自然公園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21000"/>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110</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顕証寺大屋根と歴史的まちなみ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久宝寺寺内町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八尾市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寺内町等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617441"/>
                  </a:ext>
                </a:extLst>
              </a:tr>
              <a:tr h="30363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152</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「箱の浦」の住宅地の坂道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阪南市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海岸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680436"/>
                  </a:ext>
                </a:extLst>
              </a:tr>
              <a:tr h="303635">
                <a:tc>
                  <a:txBody>
                    <a:bodyPr/>
                    <a:lstStyle/>
                    <a:p>
                      <a:pPr algn="ct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票</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件）</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173</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河南町に広がる美しい棚田の風景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大阪府南河内郡河南町（上河内富田林線近く）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河南町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棚田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32767354"/>
                  </a:ext>
                </a:extLst>
              </a:tr>
            </a:tbl>
          </a:graphicData>
        </a:graphic>
      </p:graphicFrame>
      <p:cxnSp>
        <p:nvCxnSpPr>
          <p:cNvPr id="17" name="直線コネクタ 16"/>
          <p:cNvCxnSpPr/>
          <p:nvPr/>
        </p:nvCxnSpPr>
        <p:spPr>
          <a:xfrm flipV="1">
            <a:off x="899592" y="5013170"/>
            <a:ext cx="7949135" cy="1"/>
          </a:xfrm>
          <a:prstGeom prst="line">
            <a:avLst/>
          </a:prstGeom>
          <a:ln w="6350">
            <a:solidFill>
              <a:srgbClr val="60606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6156176" y="5013170"/>
            <a:ext cx="2882020" cy="433553"/>
          </a:xfrm>
          <a:prstGeom prst="rect">
            <a:avLst/>
          </a:prstGeom>
        </p:spPr>
        <p:txBody>
          <a:bodyPr wrap="square" lIns="144000" tIns="108000" rIns="144000" bIns="108000">
            <a:spAutoFit/>
          </a:bodyPr>
          <a:lstStyle/>
          <a:p>
            <a:pPr lvl="0" algn="r">
              <a:defRPr/>
            </a:pP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網掛けは未選定市町です。</a:t>
            </a:r>
            <a:endParaRPr lang="en-US" altLang="ja-JP" sz="1400" dirty="0" smtClean="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249576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4</a:t>
            </a:fld>
            <a:endParaRPr kumimoji="1" lang="ja-JP" altLang="en-US" dirty="0"/>
          </a:p>
        </p:txBody>
      </p:sp>
      <p:sp>
        <p:nvSpPr>
          <p:cNvPr id="5" name="タイトル 1"/>
          <p:cNvSpPr>
            <a:spLocks noGrp="1"/>
          </p:cNvSpPr>
          <p:nvPr>
            <p:ph type="title"/>
          </p:nvPr>
        </p:nvSpPr>
        <p:spPr>
          <a:xfrm>
            <a:off x="179512" y="44624"/>
            <a:ext cx="9145016" cy="562074"/>
          </a:xfrm>
        </p:spPr>
        <p:txBody>
          <a:bodyPr>
            <a:noAutofit/>
          </a:bodyPr>
          <a:lstStyle/>
          <a:p>
            <a:pPr algn="l"/>
            <a:r>
              <a:rPr lang="en-US" altLang="ja-JP" sz="2000" b="1" u="sng" dirty="0">
                <a:solidFill>
                  <a:prstClr val="black"/>
                </a:solidFill>
                <a:latin typeface="ＭＳ Ｐゴシック" panose="020B0600070205080204" pitchFamily="50" charset="-128"/>
              </a:rPr>
              <a:t>【</a:t>
            </a:r>
            <a:r>
              <a:rPr lang="ja-JP" altLang="en-US" sz="2000" b="1" u="sng" dirty="0" smtClean="0">
                <a:solidFill>
                  <a:prstClr val="black"/>
                </a:solidFill>
                <a:latin typeface="ＭＳ Ｐゴシック" panose="020B0600070205080204" pitchFamily="50" charset="-128"/>
              </a:rPr>
              <a:t>論点１</a:t>
            </a:r>
            <a:r>
              <a:rPr lang="en-US" altLang="ja-JP" sz="2000" b="1" u="sng" dirty="0" smtClean="0">
                <a:solidFill>
                  <a:prstClr val="black"/>
                </a:solidFill>
                <a:latin typeface="ＭＳ Ｐゴシック" panose="020B0600070205080204" pitchFamily="50" charset="-128"/>
              </a:rPr>
              <a:t>】</a:t>
            </a:r>
            <a:r>
              <a:rPr lang="ja-JP" altLang="en-US" sz="2000" b="1" u="sng" dirty="0">
                <a:solidFill>
                  <a:prstClr val="black"/>
                </a:solidFill>
                <a:latin typeface="ＭＳ Ｐゴシック" panose="020B0600070205080204" pitchFamily="50" charset="-128"/>
              </a:rPr>
              <a:t>　</a:t>
            </a:r>
            <a:r>
              <a:rPr lang="ja-JP" altLang="en-US" sz="2000" b="1" u="sng" dirty="0" smtClean="0">
                <a:solidFill>
                  <a:prstClr val="black"/>
                </a:solidFill>
                <a:latin typeface="ＭＳ Ｐゴシック" panose="020B0600070205080204" pitchFamily="50" charset="-128"/>
              </a:rPr>
              <a:t>同一箇所</a:t>
            </a:r>
            <a:r>
              <a:rPr lang="ja-JP" altLang="en-US" sz="2000" b="1" u="sng" dirty="0">
                <a:solidFill>
                  <a:prstClr val="black"/>
                </a:solidFill>
                <a:latin typeface="ＭＳ Ｐゴシック" panose="020B0600070205080204" pitchFamily="50" charset="-128"/>
              </a:rPr>
              <a:t>としてグルーピングしたビュースポット</a:t>
            </a:r>
            <a:endParaRPr kumimoji="1" lang="ja-JP" altLang="en-US" sz="2000" u="sng" dirty="0"/>
          </a:p>
        </p:txBody>
      </p:sp>
      <p:sp>
        <p:nvSpPr>
          <p:cNvPr id="4" name="正方形/長方形 3"/>
          <p:cNvSpPr/>
          <p:nvPr/>
        </p:nvSpPr>
        <p:spPr>
          <a:xfrm>
            <a:off x="323528" y="457455"/>
            <a:ext cx="7869560" cy="460382"/>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千里川土手</a:t>
            </a:r>
            <a:endParaRPr lang="en-US" altLang="ja-JP" dirty="0"/>
          </a:p>
        </p:txBody>
      </p:sp>
      <p:sp>
        <p:nvSpPr>
          <p:cNvPr id="6" name="スライド番号プレースホルダー 1"/>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DDB306B-CB1A-4F92-AE18-14C2D5855DBA}" type="slidenum">
              <a:rPr lang="ja-JP" altLang="en-US" smtClean="0"/>
              <a:pPr/>
              <a:t>4</a:t>
            </a:fld>
            <a:endParaRPr lang="ja-JP" altLang="en-US" dirty="0"/>
          </a:p>
        </p:txBody>
      </p:sp>
      <p:graphicFrame>
        <p:nvGraphicFramePr>
          <p:cNvPr id="8" name="表 7">
            <a:extLst>
              <a:ext uri="{FF2B5EF4-FFF2-40B4-BE49-F238E27FC236}">
                <a16:creationId xmlns:a16="http://schemas.microsoft.com/office/drawing/2014/main" id="{4AA1246D-8AEC-4DCA-999B-8C7BB3340434}"/>
              </a:ext>
            </a:extLst>
          </p:cNvPr>
          <p:cNvGraphicFramePr>
            <a:graphicFrameLocks noGrp="1"/>
          </p:cNvGraphicFramePr>
          <p:nvPr>
            <p:extLst>
              <p:ext uri="{D42A27DB-BD31-4B8C-83A1-F6EECF244321}">
                <p14:modId xmlns:p14="http://schemas.microsoft.com/office/powerpoint/2010/main" val="477154473"/>
              </p:ext>
            </p:extLst>
          </p:nvPr>
        </p:nvGraphicFramePr>
        <p:xfrm>
          <a:off x="384385" y="4005368"/>
          <a:ext cx="8388000" cy="2736000"/>
        </p:xfrm>
        <a:graphic>
          <a:graphicData uri="http://schemas.openxmlformats.org/drawingml/2006/table">
            <a:tbl>
              <a:tblPr/>
              <a:tblGrid>
                <a:gridCol w="4194000">
                  <a:extLst>
                    <a:ext uri="{9D8B030D-6E8A-4147-A177-3AD203B41FA5}">
                      <a16:colId xmlns:a16="http://schemas.microsoft.com/office/drawing/2014/main" val="20001"/>
                    </a:ext>
                  </a:extLst>
                </a:gridCol>
                <a:gridCol w="4194000">
                  <a:extLst>
                    <a:ext uri="{9D8B030D-6E8A-4147-A177-3AD203B41FA5}">
                      <a16:colId xmlns:a16="http://schemas.microsoft.com/office/drawing/2014/main" val="20002"/>
                    </a:ext>
                  </a:extLst>
                </a:gridCol>
              </a:tblGrid>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139</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（２票）</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140</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（１票）</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2448000">
                <a:tc>
                  <a:txBody>
                    <a:bodyPr/>
                    <a:lstStyle/>
                    <a:p>
                      <a:pPr algn="ctr" fontAlgn="b"/>
                      <a:r>
                        <a:rPr lang="ja-JP" altLang="en-US" sz="1500" b="0" i="0" u="none" strike="noStrike" dirty="0">
                          <a:solidFill>
                            <a:srgbClr val="000000"/>
                          </a:solidFill>
                          <a:effectLst/>
                          <a:latin typeface="游ゴシック" panose="020B0400000000000000" pitchFamily="50" charset="-128"/>
                          <a:ea typeface="+mn-ea"/>
                        </a:rPr>
                        <a:t> </a:t>
                      </a: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50107"/>
                  </a:ext>
                </a:extLst>
              </a:tr>
            </a:tbl>
          </a:graphicData>
        </a:graphic>
      </p:graphicFrame>
      <p:graphicFrame>
        <p:nvGraphicFramePr>
          <p:cNvPr id="9" name="表 8">
            <a:extLst>
              <a:ext uri="{FF2B5EF4-FFF2-40B4-BE49-F238E27FC236}">
                <a16:creationId xmlns:a16="http://schemas.microsoft.com/office/drawing/2014/main" id="{DED268F3-AB14-47BA-940F-EBCCBCC88E49}"/>
              </a:ext>
            </a:extLst>
          </p:cNvPr>
          <p:cNvGraphicFramePr>
            <a:graphicFrameLocks noGrp="1"/>
          </p:cNvGraphicFramePr>
          <p:nvPr>
            <p:extLst>
              <p:ext uri="{D42A27DB-BD31-4B8C-83A1-F6EECF244321}">
                <p14:modId xmlns:p14="http://schemas.microsoft.com/office/powerpoint/2010/main" val="42938929"/>
              </p:ext>
            </p:extLst>
          </p:nvPr>
        </p:nvGraphicFramePr>
        <p:xfrm>
          <a:off x="384385" y="909024"/>
          <a:ext cx="8388000" cy="2736000"/>
        </p:xfrm>
        <a:graphic>
          <a:graphicData uri="http://schemas.openxmlformats.org/drawingml/2006/table">
            <a:tbl>
              <a:tblPr/>
              <a:tblGrid>
                <a:gridCol w="4194000">
                  <a:extLst>
                    <a:ext uri="{9D8B030D-6E8A-4147-A177-3AD203B41FA5}">
                      <a16:colId xmlns:a16="http://schemas.microsoft.com/office/drawing/2014/main" val="20001"/>
                    </a:ext>
                  </a:extLst>
                </a:gridCol>
                <a:gridCol w="4194000">
                  <a:extLst>
                    <a:ext uri="{9D8B030D-6E8A-4147-A177-3AD203B41FA5}">
                      <a16:colId xmlns:a16="http://schemas.microsoft.com/office/drawing/2014/main" val="20002"/>
                    </a:ext>
                  </a:extLst>
                </a:gridCol>
              </a:tblGrid>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58</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（２票）</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59</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（２票）</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2448000">
                <a:tc>
                  <a:txBody>
                    <a:bodyPr/>
                    <a:lstStyle/>
                    <a:p>
                      <a:pPr algn="ctr" fontAlgn="b"/>
                      <a:r>
                        <a:rPr lang="ja-JP" altLang="en-US" sz="1500" b="0" i="0" u="none" strike="noStrike" dirty="0">
                          <a:solidFill>
                            <a:srgbClr val="000000"/>
                          </a:solidFill>
                          <a:effectLst/>
                          <a:latin typeface="游ゴシック" panose="020B0400000000000000" pitchFamily="50" charset="-128"/>
                          <a:ea typeface="+mn-ea"/>
                        </a:rPr>
                        <a:t> </a:t>
                      </a: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50107"/>
                  </a:ext>
                </a:extLst>
              </a:tr>
            </a:tbl>
          </a:graphicData>
        </a:graphic>
      </p:graphicFrame>
      <p:sp>
        <p:nvSpPr>
          <p:cNvPr id="10" name="正方形/長方形 9">
            <a:extLst>
              <a:ext uri="{FF2B5EF4-FFF2-40B4-BE49-F238E27FC236}">
                <a16:creationId xmlns:a16="http://schemas.microsoft.com/office/drawing/2014/main" id="{074B0B6F-2D87-415C-BE30-684513A958E9}"/>
              </a:ext>
            </a:extLst>
          </p:cNvPr>
          <p:cNvSpPr/>
          <p:nvPr/>
        </p:nvSpPr>
        <p:spPr>
          <a:xfrm>
            <a:off x="323528" y="3541046"/>
            <a:ext cx="7869560" cy="460382"/>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久米田池</a:t>
            </a:r>
            <a:endParaRPr lang="en-US" altLang="ja-JP" dirty="0"/>
          </a:p>
        </p:txBody>
      </p:sp>
      <p:pic>
        <p:nvPicPr>
          <p:cNvPr id="11"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64274"/>
            <a:ext cx="3888432" cy="21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364274"/>
            <a:ext cx="3327522" cy="21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60" y="4368105"/>
            <a:ext cx="3008215" cy="225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173" y="4458320"/>
            <a:ext cx="3707272" cy="207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38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a:extLst>
              <a:ext uri="{FF2B5EF4-FFF2-40B4-BE49-F238E27FC236}">
                <a16:creationId xmlns:a16="http://schemas.microsoft.com/office/drawing/2014/main" id="{0188961F-E52B-4E5B-A517-D3C93006BC9C}"/>
              </a:ext>
            </a:extLst>
          </p:cNvPr>
          <p:cNvGraphicFramePr>
            <a:graphicFrameLocks noGrp="1"/>
          </p:cNvGraphicFramePr>
          <p:nvPr>
            <p:extLst>
              <p:ext uri="{D42A27DB-BD31-4B8C-83A1-F6EECF244321}">
                <p14:modId xmlns:p14="http://schemas.microsoft.com/office/powerpoint/2010/main" val="196164660"/>
              </p:ext>
            </p:extLst>
          </p:nvPr>
        </p:nvGraphicFramePr>
        <p:xfrm>
          <a:off x="384385" y="620688"/>
          <a:ext cx="8388000" cy="5616000"/>
        </p:xfrm>
        <a:graphic>
          <a:graphicData uri="http://schemas.openxmlformats.org/drawingml/2006/table">
            <a:tbl>
              <a:tblPr/>
              <a:tblGrid>
                <a:gridCol w="4194000">
                  <a:extLst>
                    <a:ext uri="{9D8B030D-6E8A-4147-A177-3AD203B41FA5}">
                      <a16:colId xmlns:a16="http://schemas.microsoft.com/office/drawing/2014/main" val="20001"/>
                    </a:ext>
                  </a:extLst>
                </a:gridCol>
                <a:gridCol w="4194000">
                  <a:extLst>
                    <a:ext uri="{9D8B030D-6E8A-4147-A177-3AD203B41FA5}">
                      <a16:colId xmlns:a16="http://schemas.microsoft.com/office/drawing/2014/main" val="20002"/>
                    </a:ext>
                  </a:extLst>
                </a:gridCol>
              </a:tblGrid>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182</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（２票）</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183</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（１票）</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2520000">
                <a:tc>
                  <a:txBody>
                    <a:bodyPr/>
                    <a:lstStyle/>
                    <a:p>
                      <a:pPr algn="ctr" fontAlgn="b"/>
                      <a:r>
                        <a:rPr lang="ja-JP" altLang="en-US" sz="1500" b="0" i="0" u="none" strike="noStrike" dirty="0">
                          <a:solidFill>
                            <a:srgbClr val="000000"/>
                          </a:solidFill>
                          <a:effectLst/>
                          <a:latin typeface="游ゴシック" panose="020B0400000000000000" pitchFamily="50" charset="-128"/>
                          <a:ea typeface="+mn-ea"/>
                        </a:rPr>
                        <a:t> </a:t>
                      </a: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50107"/>
                  </a:ext>
                </a:extLst>
              </a:tr>
              <a:tr h="288000">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500" b="0" i="0" u="none" strike="noStrike" dirty="0" smtClean="0">
                          <a:solidFill>
                            <a:srgbClr val="000000"/>
                          </a:solidFill>
                          <a:effectLst/>
                          <a:latin typeface="游ゴシック" panose="020B0400000000000000" pitchFamily="50" charset="-128"/>
                          <a:ea typeface="游ゴシック" panose="020B0400000000000000" pitchFamily="50" charset="-128"/>
                        </a:rPr>
                        <a:t>インデックス番号</a:t>
                      </a: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184</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l" fontAlgn="ct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2520000">
                <a:tc>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92" marR="8792"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791585"/>
                  </a:ext>
                </a:extLst>
              </a:tr>
            </a:tbl>
          </a:graphicData>
        </a:graphic>
      </p:graphicFrame>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5</a:t>
            </a:fld>
            <a:endParaRPr kumimoji="1" lang="ja-JP" altLang="en-US" dirty="0"/>
          </a:p>
        </p:txBody>
      </p:sp>
      <p:sp>
        <p:nvSpPr>
          <p:cNvPr id="4" name="正方形/長方形 3"/>
          <p:cNvSpPr/>
          <p:nvPr/>
        </p:nvSpPr>
        <p:spPr>
          <a:xfrm>
            <a:off x="323528" y="88298"/>
            <a:ext cx="7869560" cy="460382"/>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岩湧山</a:t>
            </a:r>
            <a:endParaRPr lang="en-US" altLang="ja-JP" dirty="0"/>
          </a:p>
        </p:txBody>
      </p:sp>
      <p:pic>
        <p:nvPicPr>
          <p:cNvPr id="5"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80728"/>
            <a:ext cx="332259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80728"/>
            <a:ext cx="345638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707" y="3789040"/>
            <a:ext cx="3096344" cy="232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96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6</a:t>
            </a:fld>
            <a:endParaRPr kumimoji="1" lang="ja-JP" altLang="en-US" dirty="0"/>
          </a:p>
        </p:txBody>
      </p:sp>
      <p:sp>
        <p:nvSpPr>
          <p:cNvPr id="5" name="タイトル 1"/>
          <p:cNvSpPr>
            <a:spLocks noGrp="1"/>
          </p:cNvSpPr>
          <p:nvPr>
            <p:ph type="title"/>
          </p:nvPr>
        </p:nvSpPr>
        <p:spPr>
          <a:xfrm>
            <a:off x="179512" y="44624"/>
            <a:ext cx="9145016" cy="562074"/>
          </a:xfrm>
        </p:spPr>
        <p:txBody>
          <a:bodyPr>
            <a:noAutofit/>
          </a:bodyPr>
          <a:lstStyle/>
          <a:p>
            <a:pPr algn="l"/>
            <a:r>
              <a:rPr lang="en-US" altLang="ja-JP" sz="2000" b="1" u="sng" dirty="0">
                <a:solidFill>
                  <a:prstClr val="black"/>
                </a:solidFill>
                <a:latin typeface="ＭＳ Ｐゴシック" panose="020B0600070205080204" pitchFamily="50" charset="-128"/>
              </a:rPr>
              <a:t>【</a:t>
            </a:r>
            <a:r>
              <a:rPr lang="ja-JP" altLang="en-US" sz="2000" b="1" u="sng" dirty="0" smtClean="0">
                <a:solidFill>
                  <a:prstClr val="black"/>
                </a:solidFill>
                <a:latin typeface="ＭＳ Ｐゴシック" panose="020B0600070205080204" pitchFamily="50" charset="-128"/>
              </a:rPr>
              <a:t>論点２</a:t>
            </a:r>
            <a:r>
              <a:rPr lang="en-US" altLang="ja-JP" sz="2000" b="1" u="sng" dirty="0" smtClean="0">
                <a:solidFill>
                  <a:prstClr val="black"/>
                </a:solidFill>
                <a:latin typeface="ＭＳ Ｐゴシック" panose="020B0600070205080204" pitchFamily="50" charset="-128"/>
              </a:rPr>
              <a:t>】</a:t>
            </a:r>
            <a:r>
              <a:rPr lang="ja-JP" altLang="en-US" sz="2000" b="1" u="sng" dirty="0">
                <a:solidFill>
                  <a:prstClr val="black"/>
                </a:solidFill>
                <a:latin typeface="ＭＳ Ｐゴシック" panose="020B0600070205080204" pitchFamily="50" charset="-128"/>
              </a:rPr>
              <a:t>　</a:t>
            </a:r>
            <a:r>
              <a:rPr lang="ja-JP" altLang="en-US" sz="2000" b="1" u="sng" dirty="0" smtClean="0">
                <a:solidFill>
                  <a:prstClr val="black"/>
                </a:solidFill>
                <a:latin typeface="ＭＳ Ｐゴシック" panose="020B0600070205080204" pitchFamily="50" charset="-128"/>
              </a:rPr>
              <a:t>ビュースポットの変更</a:t>
            </a:r>
            <a:endParaRPr kumimoji="1" lang="ja-JP" altLang="en-US" sz="2000" u="sng" dirty="0"/>
          </a:p>
        </p:txBody>
      </p:sp>
      <p:sp>
        <p:nvSpPr>
          <p:cNvPr id="4" name="正方形/長方形 3"/>
          <p:cNvSpPr/>
          <p:nvPr/>
        </p:nvSpPr>
        <p:spPr>
          <a:xfrm>
            <a:off x="323528" y="457455"/>
            <a:ext cx="7869560"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安威</a:t>
            </a:r>
            <a:r>
              <a:rPr lang="ja-JP" altLang="en-US" dirty="0" smtClean="0"/>
              <a:t>川ダム（インデックス番号：６７番）</a:t>
            </a:r>
            <a:endParaRPr lang="en-US" altLang="ja-JP" dirty="0"/>
          </a:p>
        </p:txBody>
      </p:sp>
      <p:sp>
        <p:nvSpPr>
          <p:cNvPr id="6" name="スライド番号プレースホルダー 1"/>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DDB306B-CB1A-4F92-AE18-14C2D5855DBA}" type="slidenum">
              <a:rPr lang="ja-JP" altLang="en-US" smtClean="0"/>
              <a:pPr/>
              <a:t>6</a:t>
            </a:fld>
            <a:endParaRPr lang="ja-JP" altLang="en-US" dirty="0"/>
          </a:p>
        </p:txBody>
      </p:sp>
      <p:pic>
        <p:nvPicPr>
          <p:cNvPr id="3" name="図 2"/>
          <p:cNvPicPr>
            <a:picLocks noChangeAspect="1"/>
          </p:cNvPicPr>
          <p:nvPr/>
        </p:nvPicPr>
        <p:blipFill>
          <a:blip r:embed="rId2"/>
          <a:stretch>
            <a:fillRect/>
          </a:stretch>
        </p:blipFill>
        <p:spPr>
          <a:xfrm>
            <a:off x="781050" y="1057406"/>
            <a:ext cx="7334250" cy="5295900"/>
          </a:xfrm>
          <a:prstGeom prst="rect">
            <a:avLst/>
          </a:prstGeom>
        </p:spPr>
      </p:pic>
      <p:sp>
        <p:nvSpPr>
          <p:cNvPr id="15" name="正方形/長方形 14">
            <a:extLst>
              <a:ext uri="{FF2B5EF4-FFF2-40B4-BE49-F238E27FC236}">
                <a16:creationId xmlns:a16="http://schemas.microsoft.com/office/drawing/2014/main" id="{DD53C034-4A62-401D-80E2-80916DE840E8}"/>
              </a:ext>
            </a:extLst>
          </p:cNvPr>
          <p:cNvSpPr/>
          <p:nvPr/>
        </p:nvSpPr>
        <p:spPr>
          <a:xfrm>
            <a:off x="6732240" y="6322546"/>
            <a:ext cx="1589856" cy="317266"/>
          </a:xfrm>
          <a:prstGeom prst="rect">
            <a:avLst/>
          </a:prstGeom>
        </p:spPr>
        <p:txBody>
          <a:bodyPr wrap="square">
            <a:spAutoFit/>
          </a:bodyPr>
          <a:lstStyle/>
          <a:p>
            <a:pPr>
              <a:lnSpc>
                <a:spcPct val="150000"/>
              </a:lnSpc>
            </a:pPr>
            <a:r>
              <a:rPr lang="ja-JP" altLang="en-US" sz="1100" dirty="0"/>
              <a:t>（引用：</a:t>
            </a:r>
            <a:r>
              <a:rPr lang="en-US" altLang="ja-JP" sz="1100" dirty="0"/>
              <a:t>Google</a:t>
            </a:r>
            <a:r>
              <a:rPr lang="ja-JP" altLang="en-US" sz="1100" dirty="0"/>
              <a:t>マップ）</a:t>
            </a:r>
            <a:endParaRPr lang="en-US" altLang="ja-JP" sz="1100" dirty="0"/>
          </a:p>
        </p:txBody>
      </p:sp>
      <p:grpSp>
        <p:nvGrpSpPr>
          <p:cNvPr id="7" name="グループ化 6"/>
          <p:cNvGrpSpPr/>
          <p:nvPr/>
        </p:nvGrpSpPr>
        <p:grpSpPr>
          <a:xfrm>
            <a:off x="4151648" y="3512906"/>
            <a:ext cx="1515371" cy="423333"/>
            <a:chOff x="6752808" y="3360564"/>
            <a:chExt cx="1515371" cy="423333"/>
          </a:xfrm>
        </p:grpSpPr>
        <p:sp>
          <p:nvSpPr>
            <p:cNvPr id="17" name="楕円 16">
              <a:extLst>
                <a:ext uri="{FF2B5EF4-FFF2-40B4-BE49-F238E27FC236}">
                  <a16:creationId xmlns:a16="http://schemas.microsoft.com/office/drawing/2014/main" id="{A554AA46-318A-45D4-B862-8D95AD21BB85}"/>
                </a:ext>
              </a:extLst>
            </p:cNvPr>
            <p:cNvSpPr/>
            <p:nvPr/>
          </p:nvSpPr>
          <p:spPr>
            <a:xfrm>
              <a:off x="6752808" y="3360564"/>
              <a:ext cx="109126"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36">
              <a:extLst>
                <a:ext uri="{FF2B5EF4-FFF2-40B4-BE49-F238E27FC236}">
                  <a16:creationId xmlns:a16="http://schemas.microsoft.com/office/drawing/2014/main" id="{2714BD43-6C8A-4710-BE93-43C7CF8AE024}"/>
                </a:ext>
              </a:extLst>
            </p:cNvPr>
            <p:cNvSpPr/>
            <p:nvPr/>
          </p:nvSpPr>
          <p:spPr>
            <a:xfrm>
              <a:off x="7039553" y="3414564"/>
              <a:ext cx="1228626" cy="369333"/>
            </a:xfrm>
            <a:prstGeom prst="wedgeRectCallout">
              <a:avLst>
                <a:gd name="adj1" fmla="val -66025"/>
                <a:gd name="adj2" fmla="val -48973"/>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変更後</a:t>
              </a:r>
              <a:endParaRPr kumimoji="1" lang="ja-JP" altLang="en-US" b="1" dirty="0">
                <a:solidFill>
                  <a:schemeClr val="tx1"/>
                </a:solidFill>
              </a:endParaRPr>
            </a:p>
          </p:txBody>
        </p:sp>
      </p:grpSp>
      <p:grpSp>
        <p:nvGrpSpPr>
          <p:cNvPr id="18" name="グループ化 17"/>
          <p:cNvGrpSpPr/>
          <p:nvPr/>
        </p:nvGrpSpPr>
        <p:grpSpPr>
          <a:xfrm>
            <a:off x="2230879" y="3162445"/>
            <a:ext cx="1477278" cy="441341"/>
            <a:chOff x="2195736" y="3140968"/>
            <a:chExt cx="1477278" cy="441341"/>
          </a:xfrm>
        </p:grpSpPr>
        <p:sp>
          <p:nvSpPr>
            <p:cNvPr id="19" name="楕円 18">
              <a:extLst>
                <a:ext uri="{FF2B5EF4-FFF2-40B4-BE49-F238E27FC236}">
                  <a16:creationId xmlns:a16="http://schemas.microsoft.com/office/drawing/2014/main" id="{A554AA46-318A-45D4-B862-8D95AD21BB85}"/>
                </a:ext>
              </a:extLst>
            </p:cNvPr>
            <p:cNvSpPr/>
            <p:nvPr/>
          </p:nvSpPr>
          <p:spPr>
            <a:xfrm>
              <a:off x="3563888" y="3140968"/>
              <a:ext cx="109126"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四角形 36">
              <a:extLst>
                <a:ext uri="{FF2B5EF4-FFF2-40B4-BE49-F238E27FC236}">
                  <a16:creationId xmlns:a16="http://schemas.microsoft.com/office/drawing/2014/main" id="{2714BD43-6C8A-4710-BE93-43C7CF8AE024}"/>
                </a:ext>
              </a:extLst>
            </p:cNvPr>
            <p:cNvSpPr/>
            <p:nvPr/>
          </p:nvSpPr>
          <p:spPr>
            <a:xfrm>
              <a:off x="2195736" y="3212976"/>
              <a:ext cx="1228626" cy="369333"/>
            </a:xfrm>
            <a:prstGeom prst="wedgeRectCallout">
              <a:avLst>
                <a:gd name="adj1" fmla="val 64218"/>
                <a:gd name="adj2" fmla="val -56255"/>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変更前</a:t>
              </a:r>
              <a:endParaRPr kumimoji="1" lang="ja-JP" altLang="en-US" b="1" dirty="0">
                <a:solidFill>
                  <a:schemeClr val="tx1"/>
                </a:solidFill>
              </a:endParaRPr>
            </a:p>
          </p:txBody>
        </p:sp>
      </p:grpSp>
    </p:spTree>
    <p:extLst>
      <p:ext uri="{BB962C8B-B14F-4D97-AF65-F5344CB8AC3E}">
        <p14:creationId xmlns:p14="http://schemas.microsoft.com/office/powerpoint/2010/main" val="12777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7</a:t>
            </a:fld>
            <a:endParaRPr kumimoji="1" lang="ja-JP" altLang="en-US" dirty="0"/>
          </a:p>
        </p:txBody>
      </p:sp>
      <p:sp>
        <p:nvSpPr>
          <p:cNvPr id="4" name="正方形/長方形 3"/>
          <p:cNvSpPr/>
          <p:nvPr/>
        </p:nvSpPr>
        <p:spPr>
          <a:xfrm>
            <a:off x="323528" y="457455"/>
            <a:ext cx="7869560" cy="460382"/>
          </a:xfrm>
          <a:prstGeom prst="rect">
            <a:avLst/>
          </a:prstGeom>
        </p:spPr>
        <p:txBody>
          <a:bodyPr wrap="square">
            <a:spAutoFit/>
          </a:bodyPr>
          <a:lstStyle/>
          <a:p>
            <a:pPr marL="285750" indent="-285750">
              <a:lnSpc>
                <a:spcPct val="150000"/>
              </a:lnSpc>
              <a:buFont typeface="Wingdings" panose="05000000000000000000" pitchFamily="2" charset="2"/>
              <a:buChar char="Ø"/>
            </a:pPr>
            <a:r>
              <a:rPr lang="ja-JP" altLang="en-US" dirty="0"/>
              <a:t>安威川ダム（インデックス番号：６７番</a:t>
            </a:r>
            <a:r>
              <a:rPr lang="ja-JP" altLang="en-US" dirty="0" smtClean="0"/>
              <a:t>）</a:t>
            </a:r>
            <a:endParaRPr lang="ja-JP" altLang="en-US" dirty="0"/>
          </a:p>
        </p:txBody>
      </p:sp>
      <p:sp>
        <p:nvSpPr>
          <p:cNvPr id="6" name="スライド番号プレースホルダー 1"/>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DDB306B-CB1A-4F92-AE18-14C2D5855DBA}" type="slidenum">
              <a:rPr lang="ja-JP" altLang="en-US" smtClean="0"/>
              <a:pPr/>
              <a:t>7</a:t>
            </a:fld>
            <a:endParaRPr lang="ja-JP" altLang="en-US" dirty="0"/>
          </a:p>
        </p:txBody>
      </p:sp>
      <p:sp>
        <p:nvSpPr>
          <p:cNvPr id="3" name="テキスト ボックス 2"/>
          <p:cNvSpPr txBox="1"/>
          <p:nvPr/>
        </p:nvSpPr>
        <p:spPr>
          <a:xfrm>
            <a:off x="697432" y="1019529"/>
            <a:ext cx="4090592" cy="369332"/>
          </a:xfrm>
          <a:prstGeom prst="rect">
            <a:avLst/>
          </a:prstGeom>
          <a:noFill/>
        </p:spPr>
        <p:txBody>
          <a:bodyPr wrap="square" rtlCol="0">
            <a:spAutoFit/>
          </a:bodyPr>
          <a:lstStyle/>
          <a:p>
            <a:r>
              <a:rPr kumimoji="1" lang="ja-JP" altLang="en-US" dirty="0" smtClean="0"/>
              <a:t>〇変更前</a:t>
            </a:r>
            <a:endParaRPr kumimoji="1" lang="ja-JP" altLang="en-US" dirty="0"/>
          </a:p>
        </p:txBody>
      </p:sp>
      <p:sp>
        <p:nvSpPr>
          <p:cNvPr id="7" name="テキスト ボックス 6"/>
          <p:cNvSpPr txBox="1"/>
          <p:nvPr/>
        </p:nvSpPr>
        <p:spPr>
          <a:xfrm>
            <a:off x="700009" y="3789040"/>
            <a:ext cx="1135687" cy="369332"/>
          </a:xfrm>
          <a:prstGeom prst="rect">
            <a:avLst/>
          </a:prstGeom>
          <a:noFill/>
        </p:spPr>
        <p:txBody>
          <a:bodyPr wrap="square" rtlCol="0">
            <a:spAutoFit/>
          </a:bodyPr>
          <a:lstStyle/>
          <a:p>
            <a:r>
              <a:rPr kumimoji="1" lang="ja-JP" altLang="en-US" dirty="0" smtClean="0"/>
              <a:t>〇変更後</a:t>
            </a:r>
            <a:endParaRPr kumimoji="1" lang="ja-JP" altLang="en-US" dirty="0"/>
          </a:p>
        </p:txBody>
      </p:sp>
      <p:pic>
        <p:nvPicPr>
          <p:cNvPr id="8" name="図 7"/>
          <p:cNvPicPr>
            <a:picLocks noChangeAspect="1"/>
          </p:cNvPicPr>
          <p:nvPr/>
        </p:nvPicPr>
        <p:blipFill>
          <a:blip r:embed="rId2"/>
          <a:stretch>
            <a:fillRect/>
          </a:stretch>
        </p:blipFill>
        <p:spPr>
          <a:xfrm>
            <a:off x="1446584" y="1494671"/>
            <a:ext cx="2592288" cy="1951110"/>
          </a:xfrm>
          <a:prstGeom prst="rect">
            <a:avLst/>
          </a:prstGeom>
        </p:spPr>
      </p:pic>
      <p:sp>
        <p:nvSpPr>
          <p:cNvPr id="9" name="テキスト ボックス 8"/>
          <p:cNvSpPr txBox="1"/>
          <p:nvPr/>
        </p:nvSpPr>
        <p:spPr>
          <a:xfrm>
            <a:off x="2101588" y="3445781"/>
            <a:ext cx="1282280" cy="307777"/>
          </a:xfrm>
          <a:prstGeom prst="rect">
            <a:avLst/>
          </a:prstGeom>
          <a:noFill/>
        </p:spPr>
        <p:txBody>
          <a:bodyPr wrap="square" rtlCol="0">
            <a:spAutoFit/>
          </a:bodyPr>
          <a:lstStyle/>
          <a:p>
            <a:r>
              <a:rPr lang="en-US" altLang="ja-JP" sz="1400" dirty="0" smtClean="0">
                <a:latin typeface="+mn-ea"/>
              </a:rPr>
              <a:t>【</a:t>
            </a:r>
            <a:r>
              <a:rPr lang="ja-JP" altLang="en-US" sz="1400" dirty="0">
                <a:latin typeface="+mn-ea"/>
              </a:rPr>
              <a:t>眺望</a:t>
            </a:r>
            <a:r>
              <a:rPr lang="ja-JP" altLang="en-US" sz="1400" dirty="0" smtClean="0">
                <a:latin typeface="+mn-ea"/>
              </a:rPr>
              <a:t>写真</a:t>
            </a:r>
            <a:r>
              <a:rPr lang="en-US" altLang="ja-JP" sz="1400" dirty="0" smtClean="0">
                <a:latin typeface="+mn-ea"/>
              </a:rPr>
              <a:t>】</a:t>
            </a:r>
            <a:endParaRPr kumimoji="1" lang="ja-JP" altLang="en-US" sz="1400" dirty="0">
              <a:latin typeface="+mn-ea"/>
            </a:endParaRPr>
          </a:p>
        </p:txBody>
      </p:sp>
      <p:pic>
        <p:nvPicPr>
          <p:cNvPr id="10" name="図 9"/>
          <p:cNvPicPr>
            <a:picLocks noChangeAspect="1"/>
          </p:cNvPicPr>
          <p:nvPr/>
        </p:nvPicPr>
        <p:blipFill>
          <a:blip r:embed="rId3"/>
          <a:stretch>
            <a:fillRect/>
          </a:stretch>
        </p:blipFill>
        <p:spPr>
          <a:xfrm>
            <a:off x="5135490" y="1494671"/>
            <a:ext cx="1951110" cy="1951110"/>
          </a:xfrm>
          <a:prstGeom prst="rect">
            <a:avLst/>
          </a:prstGeom>
        </p:spPr>
      </p:pic>
      <p:sp>
        <p:nvSpPr>
          <p:cNvPr id="11" name="テキスト ボックス 10"/>
          <p:cNvSpPr txBox="1"/>
          <p:nvPr/>
        </p:nvSpPr>
        <p:spPr>
          <a:xfrm>
            <a:off x="5469905" y="3445781"/>
            <a:ext cx="1282280" cy="307777"/>
          </a:xfrm>
          <a:prstGeom prst="rect">
            <a:avLst/>
          </a:prstGeom>
          <a:noFill/>
        </p:spPr>
        <p:txBody>
          <a:bodyPr wrap="square" rtlCol="0">
            <a:spAutoFit/>
          </a:bodyPr>
          <a:lstStyle/>
          <a:p>
            <a:r>
              <a:rPr lang="en-US" altLang="ja-JP" sz="1400" dirty="0" smtClean="0"/>
              <a:t>【</a:t>
            </a:r>
            <a:r>
              <a:rPr lang="ja-JP" altLang="en-US" sz="1400" dirty="0" smtClean="0"/>
              <a:t>視点場写真</a:t>
            </a:r>
            <a:r>
              <a:rPr lang="en-US" altLang="ja-JP" sz="1400" dirty="0" smtClean="0"/>
              <a:t>】</a:t>
            </a:r>
            <a:endParaRPr kumimoji="1" lang="ja-JP" altLang="en-US" sz="1400" dirty="0"/>
          </a:p>
        </p:txBody>
      </p:sp>
      <p:sp>
        <p:nvSpPr>
          <p:cNvPr id="12" name="テキスト ボックス 11"/>
          <p:cNvSpPr txBox="1"/>
          <p:nvPr/>
        </p:nvSpPr>
        <p:spPr>
          <a:xfrm>
            <a:off x="2101588" y="6394554"/>
            <a:ext cx="1282280" cy="307777"/>
          </a:xfrm>
          <a:prstGeom prst="rect">
            <a:avLst/>
          </a:prstGeom>
          <a:noFill/>
        </p:spPr>
        <p:txBody>
          <a:bodyPr wrap="square" rtlCol="0">
            <a:spAutoFit/>
          </a:bodyPr>
          <a:lstStyle/>
          <a:p>
            <a:r>
              <a:rPr lang="en-US" altLang="ja-JP" sz="1400" dirty="0" smtClean="0"/>
              <a:t>【</a:t>
            </a:r>
            <a:r>
              <a:rPr lang="ja-JP" altLang="en-US" sz="1400" dirty="0"/>
              <a:t>眺望</a:t>
            </a:r>
            <a:r>
              <a:rPr lang="ja-JP" altLang="en-US" sz="1400" dirty="0" smtClean="0"/>
              <a:t>写真</a:t>
            </a:r>
            <a:r>
              <a:rPr lang="en-US" altLang="ja-JP" sz="1400" dirty="0" smtClean="0"/>
              <a:t>】</a:t>
            </a:r>
            <a:endParaRPr kumimoji="1" lang="ja-JP" altLang="en-US" sz="1400" dirty="0"/>
          </a:p>
        </p:txBody>
      </p:sp>
      <p:sp>
        <p:nvSpPr>
          <p:cNvPr id="13" name="テキスト ボックス 12"/>
          <p:cNvSpPr txBox="1"/>
          <p:nvPr/>
        </p:nvSpPr>
        <p:spPr>
          <a:xfrm>
            <a:off x="5469905" y="6394554"/>
            <a:ext cx="1282280" cy="307777"/>
          </a:xfrm>
          <a:prstGeom prst="rect">
            <a:avLst/>
          </a:prstGeom>
          <a:noFill/>
        </p:spPr>
        <p:txBody>
          <a:bodyPr wrap="square" rtlCol="0">
            <a:spAutoFit/>
          </a:bodyPr>
          <a:lstStyle/>
          <a:p>
            <a:r>
              <a:rPr lang="en-US" altLang="ja-JP" sz="1400" dirty="0" smtClean="0">
                <a:latin typeface="+mn-ea"/>
              </a:rPr>
              <a:t>【</a:t>
            </a:r>
            <a:r>
              <a:rPr lang="ja-JP" altLang="en-US" sz="1400" dirty="0" smtClean="0">
                <a:latin typeface="+mn-ea"/>
              </a:rPr>
              <a:t>視点場写真</a:t>
            </a:r>
            <a:r>
              <a:rPr lang="en-US" altLang="ja-JP" sz="1400" dirty="0" smtClean="0">
                <a:latin typeface="+mn-ea"/>
              </a:rPr>
              <a:t>】</a:t>
            </a:r>
            <a:endParaRPr kumimoji="1" lang="ja-JP" altLang="en-US" sz="1400" dirty="0">
              <a:latin typeface="+mn-ea"/>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584" y="4437112"/>
            <a:ext cx="2592288" cy="1944216"/>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490" y="4437112"/>
            <a:ext cx="2609923" cy="1957442"/>
          </a:xfrm>
          <a:prstGeom prst="rect">
            <a:avLst/>
          </a:prstGeom>
        </p:spPr>
      </p:pic>
      <p:sp>
        <p:nvSpPr>
          <p:cNvPr id="17" name="タイトル 1"/>
          <p:cNvSpPr>
            <a:spLocks noGrp="1"/>
          </p:cNvSpPr>
          <p:nvPr>
            <p:ph type="title"/>
          </p:nvPr>
        </p:nvSpPr>
        <p:spPr>
          <a:xfrm>
            <a:off x="179512" y="44624"/>
            <a:ext cx="9145016" cy="562074"/>
          </a:xfrm>
        </p:spPr>
        <p:txBody>
          <a:bodyPr>
            <a:noAutofit/>
          </a:bodyPr>
          <a:lstStyle/>
          <a:p>
            <a:pPr algn="l"/>
            <a:r>
              <a:rPr lang="en-US" altLang="ja-JP" sz="2000" b="1" u="sng" dirty="0">
                <a:solidFill>
                  <a:prstClr val="black"/>
                </a:solidFill>
                <a:latin typeface="ＭＳ Ｐゴシック" panose="020B0600070205080204" pitchFamily="50" charset="-128"/>
              </a:rPr>
              <a:t>【</a:t>
            </a:r>
            <a:r>
              <a:rPr lang="ja-JP" altLang="en-US" sz="2000" b="1" u="sng" dirty="0" smtClean="0">
                <a:solidFill>
                  <a:prstClr val="black"/>
                </a:solidFill>
                <a:latin typeface="ＭＳ Ｐゴシック" panose="020B0600070205080204" pitchFamily="50" charset="-128"/>
              </a:rPr>
              <a:t>論点２</a:t>
            </a:r>
            <a:r>
              <a:rPr lang="en-US" altLang="ja-JP" sz="2000" b="1" u="sng" dirty="0" smtClean="0">
                <a:solidFill>
                  <a:prstClr val="black"/>
                </a:solidFill>
                <a:latin typeface="ＭＳ Ｐゴシック" panose="020B0600070205080204" pitchFamily="50" charset="-128"/>
              </a:rPr>
              <a:t>】</a:t>
            </a:r>
            <a:r>
              <a:rPr lang="ja-JP" altLang="en-US" sz="2000" b="1" u="sng" dirty="0">
                <a:solidFill>
                  <a:prstClr val="black"/>
                </a:solidFill>
                <a:latin typeface="ＭＳ Ｐゴシック" panose="020B0600070205080204" pitchFamily="50" charset="-128"/>
              </a:rPr>
              <a:t>　</a:t>
            </a:r>
            <a:r>
              <a:rPr lang="ja-JP" altLang="en-US" sz="2000" b="1" u="sng" dirty="0" smtClean="0">
                <a:solidFill>
                  <a:prstClr val="black"/>
                </a:solidFill>
                <a:latin typeface="ＭＳ Ｐゴシック" panose="020B0600070205080204" pitchFamily="50" charset="-128"/>
              </a:rPr>
              <a:t>ビュースポットの変更</a:t>
            </a:r>
            <a:endParaRPr kumimoji="1" lang="ja-JP" altLang="en-US" sz="2000" u="sng" dirty="0"/>
          </a:p>
        </p:txBody>
      </p:sp>
    </p:spTree>
    <p:extLst>
      <p:ext uri="{BB962C8B-B14F-4D97-AF65-F5344CB8AC3E}">
        <p14:creationId xmlns:p14="http://schemas.microsoft.com/office/powerpoint/2010/main" val="1847011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46912" y="6612759"/>
            <a:ext cx="2133600" cy="365125"/>
          </a:xfrm>
        </p:spPr>
        <p:txBody>
          <a:bodyPr/>
          <a:lstStyle/>
          <a:p>
            <a:fld id="{5FAB2AA0-22F6-4977-B4AB-6397E15C0039}" type="slidenum">
              <a:rPr kumimoji="1" lang="ja-JP" altLang="en-US" smtClean="0"/>
              <a:t>8</a:t>
            </a:fld>
            <a:endParaRPr kumimoji="1" lang="ja-JP" altLang="en-US" dirty="0"/>
          </a:p>
        </p:txBody>
      </p:sp>
      <p:sp>
        <p:nvSpPr>
          <p:cNvPr id="9" name="テキスト ボックス 8"/>
          <p:cNvSpPr txBox="1"/>
          <p:nvPr/>
        </p:nvSpPr>
        <p:spPr>
          <a:xfrm>
            <a:off x="-108520" y="116632"/>
            <a:ext cx="6768752" cy="400110"/>
          </a:xfrm>
          <a:prstGeom prst="rect">
            <a:avLst/>
          </a:prstGeom>
          <a:noFill/>
        </p:spPr>
        <p:txBody>
          <a:bodyPr wrap="square" rtlCol="0">
            <a:spAutoFit/>
          </a:bodyPr>
          <a:lstStyle/>
          <a:p>
            <a:pPr lvl="0">
              <a:defRPr/>
            </a:pPr>
            <a:r>
              <a:rPr kumimoji="1" lang="ja-JP" altLang="en-US" sz="1800" b="1" i="0" u="none" strike="noStrike" kern="1200" cap="none" spc="0" normalizeH="0" baseline="0" noProof="0" dirty="0">
                <a:ln>
                  <a:noFill/>
                </a:ln>
                <a:effectLst/>
                <a:uLnTx/>
                <a:uFillTx/>
                <a:latin typeface="Calibri"/>
                <a:ea typeface="ＭＳ Ｐゴシック" panose="020B0600070205080204" pitchFamily="50" charset="-128"/>
                <a:cs typeface="+mn-cs"/>
              </a:rPr>
              <a:t>　</a:t>
            </a:r>
            <a:r>
              <a:rPr lang="ja-JP" altLang="en-US" sz="2000" b="1" u="sng" dirty="0"/>
              <a:t>ビュースポットおおさか事前審査の集計結果</a:t>
            </a:r>
            <a:r>
              <a:rPr lang="ja-JP" altLang="en-US" sz="1600" dirty="0"/>
              <a:t>　　</a:t>
            </a:r>
            <a:endParaRPr kumimoji="1" lang="ja-JP" altLang="en-US" sz="2000" i="0" strike="noStrike" kern="1200" cap="none" spc="0" normalizeH="0" baseline="0" noProof="0" dirty="0">
              <a:ln>
                <a:noFill/>
              </a:ln>
              <a:effectLst/>
              <a:uLnTx/>
              <a:uFillTx/>
              <a:latin typeface="Calibri"/>
              <a:ea typeface="ＭＳ Ｐゴシック" panose="020B0600070205080204" pitchFamily="50" charset="-128"/>
            </a:endParaRPr>
          </a:p>
        </p:txBody>
      </p:sp>
      <p:sp>
        <p:nvSpPr>
          <p:cNvPr id="10" name="正方形/長方形 9"/>
          <p:cNvSpPr/>
          <p:nvPr/>
        </p:nvSpPr>
        <p:spPr>
          <a:xfrm>
            <a:off x="7137226" y="478785"/>
            <a:ext cx="1657884" cy="464331"/>
          </a:xfrm>
          <a:prstGeom prst="rect">
            <a:avLst/>
          </a:prstGeom>
        </p:spPr>
        <p:txBody>
          <a:bodyPr wrap="square" lIns="144000" tIns="108000" rIns="144000" bIns="108000">
            <a:spAutoFit/>
          </a:bodyPr>
          <a:lstStyle/>
          <a:p>
            <a:pPr lvl="0" algn="r">
              <a:defRPr/>
            </a:pPr>
            <a:r>
              <a:rPr lang="ja-JP" altLang="en-US" sz="1600" dirty="0">
                <a:solidFill>
                  <a:prstClr val="black"/>
                </a:solidFill>
                <a:latin typeface="ＭＳ Ｐゴシック" panose="020B0600070205080204" pitchFamily="50" charset="-128"/>
              </a:rPr>
              <a:t>順位</a:t>
            </a:r>
            <a:r>
              <a:rPr lang="ja-JP" altLang="en-US" sz="1600" noProof="0" dirty="0" smtClean="0">
                <a:solidFill>
                  <a:prstClr val="black"/>
                </a:solidFill>
                <a:latin typeface="ＭＳ Ｐゴシック" panose="020B0600070205080204" pitchFamily="50" charset="-128"/>
              </a:rPr>
              <a:t>順</a:t>
            </a:r>
            <a:r>
              <a:rPr lang="ja-JP" altLang="en-US" sz="1600" noProof="0" dirty="0">
                <a:solidFill>
                  <a:prstClr val="black"/>
                </a:solidFill>
                <a:latin typeface="ＭＳ Ｐゴシック" panose="020B0600070205080204" pitchFamily="50" charset="-128"/>
              </a:rPr>
              <a:t>　１</a:t>
            </a:r>
            <a:r>
              <a:rPr lang="ja-JP" altLang="en-US" sz="1600" dirty="0">
                <a:solidFill>
                  <a:prstClr val="black"/>
                </a:solidFill>
                <a:latin typeface="ＭＳ Ｐゴシック" panose="020B0600070205080204" pitchFamily="50" charset="-128"/>
              </a:rPr>
              <a:t>／２</a:t>
            </a:r>
            <a:endParaRPr lang="en-US" altLang="ja-JP" sz="1600" noProof="0" dirty="0">
              <a:solidFill>
                <a:prstClr val="black"/>
              </a:solidFill>
              <a:latin typeface="ＭＳ Ｐゴシック" panose="020B0600070205080204" pitchFamily="50" charset="-128"/>
            </a:endParaRPr>
          </a:p>
        </p:txBody>
      </p:sp>
      <p:sp>
        <p:nvSpPr>
          <p:cNvPr id="11" name="正方形/長方形 10"/>
          <p:cNvSpPr/>
          <p:nvPr/>
        </p:nvSpPr>
        <p:spPr>
          <a:xfrm>
            <a:off x="123002" y="478785"/>
            <a:ext cx="6537230" cy="464331"/>
          </a:xfrm>
          <a:prstGeom prst="rect">
            <a:avLst/>
          </a:prstGeom>
        </p:spPr>
        <p:txBody>
          <a:bodyPr wrap="square" lIns="144000" tIns="108000" rIns="144000" bIns="108000">
            <a:spAutoFit/>
          </a:bodyPr>
          <a:lstStyle/>
          <a:p>
            <a:pPr lvl="0">
              <a:defRPr/>
            </a:pPr>
            <a:r>
              <a:rPr lang="ja-JP" altLang="en-US" sz="1600" dirty="0">
                <a:solidFill>
                  <a:prstClr val="black"/>
                </a:solidFill>
                <a:latin typeface="ＭＳ Ｐゴシック" panose="020B0600070205080204" pitchFamily="50" charset="-128"/>
              </a:rPr>
              <a:t>②</a:t>
            </a:r>
            <a:r>
              <a:rPr lang="ja-JP" altLang="en-US" sz="1600" noProof="0" dirty="0">
                <a:solidFill>
                  <a:prstClr val="black"/>
                </a:solidFill>
                <a:latin typeface="ＭＳ Ｐゴシック" panose="020B0600070205080204" pitchFamily="50" charset="-128"/>
              </a:rPr>
              <a:t> １票のみ投票があったビュースポット ： ２３件</a:t>
            </a:r>
            <a:r>
              <a:rPr lang="zh-TW" altLang="en-US" sz="1600" noProof="0" dirty="0">
                <a:solidFill>
                  <a:prstClr val="black"/>
                </a:solidFill>
                <a:latin typeface="ＭＳ Ｐゴシック" panose="020B0600070205080204" pitchFamily="50" charset="-128"/>
              </a:rPr>
              <a:t>　</a:t>
            </a:r>
            <a:endParaRPr lang="en-US" altLang="ja-JP" sz="1600" noProof="0" dirty="0">
              <a:solidFill>
                <a:prstClr val="black"/>
              </a:solidFill>
              <a:latin typeface="ＭＳ Ｐゴシック" panose="020B060007020508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958636295"/>
              </p:ext>
            </p:extLst>
          </p:nvPr>
        </p:nvGraphicFramePr>
        <p:xfrm>
          <a:off x="284000" y="1084578"/>
          <a:ext cx="8576000" cy="4864697"/>
        </p:xfrm>
        <a:graphic>
          <a:graphicData uri="http://schemas.openxmlformats.org/drawingml/2006/table">
            <a:tbl>
              <a:tblPr/>
              <a:tblGrid>
                <a:gridCol w="250346">
                  <a:extLst>
                    <a:ext uri="{9D8B030D-6E8A-4147-A177-3AD203B41FA5}">
                      <a16:colId xmlns:a16="http://schemas.microsoft.com/office/drawing/2014/main" val="3191145662"/>
                    </a:ext>
                  </a:extLst>
                </a:gridCol>
                <a:gridCol w="388695">
                  <a:extLst>
                    <a:ext uri="{9D8B030D-6E8A-4147-A177-3AD203B41FA5}">
                      <a16:colId xmlns:a16="http://schemas.microsoft.com/office/drawing/2014/main" val="1896817198"/>
                    </a:ext>
                  </a:extLst>
                </a:gridCol>
                <a:gridCol w="281640">
                  <a:extLst>
                    <a:ext uri="{9D8B030D-6E8A-4147-A177-3AD203B41FA5}">
                      <a16:colId xmlns:a16="http://schemas.microsoft.com/office/drawing/2014/main" val="1576401368"/>
                    </a:ext>
                  </a:extLst>
                </a:gridCol>
                <a:gridCol w="281640">
                  <a:extLst>
                    <a:ext uri="{9D8B030D-6E8A-4147-A177-3AD203B41FA5}">
                      <a16:colId xmlns:a16="http://schemas.microsoft.com/office/drawing/2014/main" val="3916922866"/>
                    </a:ext>
                  </a:extLst>
                </a:gridCol>
                <a:gridCol w="283286">
                  <a:extLst>
                    <a:ext uri="{9D8B030D-6E8A-4147-A177-3AD203B41FA5}">
                      <a16:colId xmlns:a16="http://schemas.microsoft.com/office/drawing/2014/main" val="1387926058"/>
                    </a:ext>
                  </a:extLst>
                </a:gridCol>
                <a:gridCol w="1785362">
                  <a:extLst>
                    <a:ext uri="{9D8B030D-6E8A-4147-A177-3AD203B41FA5}">
                      <a16:colId xmlns:a16="http://schemas.microsoft.com/office/drawing/2014/main" val="1971889094"/>
                    </a:ext>
                  </a:extLst>
                </a:gridCol>
                <a:gridCol w="1785362">
                  <a:extLst>
                    <a:ext uri="{9D8B030D-6E8A-4147-A177-3AD203B41FA5}">
                      <a16:colId xmlns:a16="http://schemas.microsoft.com/office/drawing/2014/main" val="2111223968"/>
                    </a:ext>
                  </a:extLst>
                </a:gridCol>
                <a:gridCol w="746097">
                  <a:extLst>
                    <a:ext uri="{9D8B030D-6E8A-4147-A177-3AD203B41FA5}">
                      <a16:colId xmlns:a16="http://schemas.microsoft.com/office/drawing/2014/main" val="297768147"/>
                    </a:ext>
                  </a:extLst>
                </a:gridCol>
                <a:gridCol w="1027737">
                  <a:extLst>
                    <a:ext uri="{9D8B030D-6E8A-4147-A177-3AD203B41FA5}">
                      <a16:colId xmlns:a16="http://schemas.microsoft.com/office/drawing/2014/main" val="2911924120"/>
                    </a:ext>
                  </a:extLst>
                </a:gridCol>
                <a:gridCol w="1027737">
                  <a:extLst>
                    <a:ext uri="{9D8B030D-6E8A-4147-A177-3AD203B41FA5}">
                      <a16:colId xmlns:a16="http://schemas.microsoft.com/office/drawing/2014/main" val="470434041"/>
                    </a:ext>
                  </a:extLst>
                </a:gridCol>
                <a:gridCol w="718098">
                  <a:extLst>
                    <a:ext uri="{9D8B030D-6E8A-4147-A177-3AD203B41FA5}">
                      <a16:colId xmlns:a16="http://schemas.microsoft.com/office/drawing/2014/main" val="3815475985"/>
                    </a:ext>
                  </a:extLst>
                </a:gridCol>
              </a:tblGrid>
              <a:tr h="237124">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635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得票数</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6E0B4"/>
                    </a:solidFill>
                  </a:tcPr>
                </a:tc>
                <a:tc rowSpan="2" h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番号</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6E0B4"/>
                    </a:solidFill>
                  </a:tcPr>
                </a:tc>
                <a:tc rowSpan="2">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景観（視対象）</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ビュースポット（視点場）</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視点場の所在</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6E0B4"/>
                    </a:solidFill>
                  </a:tcPr>
                </a:tc>
                <a:tc grid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景観特性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備考</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6E0B4"/>
                    </a:solidFill>
                  </a:tcPr>
                </a:tc>
                <a:extLst>
                  <a:ext uri="{0D108BD9-81ED-4DB2-BD59-A6C34878D82A}">
                    <a16:rowId xmlns:a16="http://schemas.microsoft.com/office/drawing/2014/main" val="142807263"/>
                  </a:ext>
                </a:extLst>
              </a:tr>
              <a:tr h="172903">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大項目</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6E0B4"/>
                    </a:solidFill>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小項目</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6E0B4"/>
                    </a:solidFill>
                  </a:tcPr>
                </a:tc>
                <a:tc vMerge="1">
                  <a:txBody>
                    <a:bodyPr/>
                    <a:lstStyle/>
                    <a:p>
                      <a:endParaRPr kumimoji="1" lang="ja-JP" altLang="en-US"/>
                    </a:p>
                  </a:txBody>
                  <a:tcPr/>
                </a:tc>
                <a:extLst>
                  <a:ext uri="{0D108BD9-81ED-4DB2-BD59-A6C34878D82A}">
                    <a16:rowId xmlns:a16="http://schemas.microsoft.com/office/drawing/2014/main" val="2672038524"/>
                  </a:ext>
                </a:extLst>
              </a:tr>
              <a:tr h="299270">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19050" cap="flat" cmpd="sng" algn="ctr">
                      <a:solidFill>
                        <a:srgbClr val="FF0000"/>
                      </a:solidFill>
                      <a:prstDash val="solid"/>
                      <a:round/>
                      <a:headEnd type="none" w="med" len="med"/>
                      <a:tailEnd type="none" w="med" len="med"/>
                    </a:lnR>
                    <a:lnT>
                      <a:noFill/>
                    </a:lnT>
                    <a:lnB>
                      <a:noFill/>
                    </a:lnB>
                  </a:tcPr>
                </a:tc>
                <a:tc row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大阪まいしまネモフィラ祭りのネモフィラの丘</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大阪まいしまネモフィラ祭りの敷地内</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大阪市此花区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都市・インフラ</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2">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大規模公園</a:t>
                      </a:r>
                      <a:r>
                        <a:rPr lang="zh-TW"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等</a:t>
                      </a:r>
                      <a:endPar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2">
                  <a:txBody>
                    <a:bodyPr/>
                    <a:lstStyle/>
                    <a:p>
                      <a:pPr algn="l"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p>
                      <a:pPr algn="l"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012865239"/>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ネモフィラと大阪湾</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大阪まいしまシーサイドパーク</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大阪市此花区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tc vMerge="1">
                  <a:txBody>
                    <a:bodyPr/>
                    <a:lstStyle/>
                    <a:p>
                      <a:pPr algn="ctr"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vMerge="1">
                  <a:txBody>
                    <a:bodyPr/>
                    <a:lstStyle/>
                    <a:p>
                      <a:pPr algn="ctr" fontAlgn="ctr"/>
                      <a:endPar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vMerge="1">
                  <a:txBody>
                    <a:bodyPr/>
                    <a:lstStyle/>
                    <a:p>
                      <a:pPr algn="l" fontAlgn="ct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872520583"/>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19050" cap="flat" cmpd="sng" algn="ctr">
                      <a:solidFill>
                        <a:srgbClr val="FF0000"/>
                      </a:solidFill>
                      <a:prstDash val="solid"/>
                      <a:round/>
                      <a:headEnd type="none" w="med" len="med"/>
                      <a:tailEnd type="none" w="med" len="med"/>
                    </a:lnR>
                    <a:lnT>
                      <a:noFill/>
                    </a:lnT>
                    <a:lnB>
                      <a:noFill/>
                    </a:lnB>
                  </a:tcPr>
                </a:tc>
                <a:tc rowSpan="4">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天保山大観覧車</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天保山渡船</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大阪市北区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4">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海岸</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4">
                  <a:txBody>
                    <a:bodyPr/>
                    <a:lstStyle/>
                    <a:p>
                      <a:pPr algn="ctr"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104380354"/>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天保山大観覧車</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天保山渡船</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大阪市北区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6448870"/>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天保山大観覧車</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天保山渡船</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大阪市北区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78606170"/>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天保山大観覧車</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天保山渡船</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大阪市北区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21528649"/>
                  </a:ext>
                </a:extLst>
              </a:tr>
              <a:tr h="296405">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１位</a:t>
                      </a:r>
                    </a:p>
                  </a:txBody>
                  <a:tcPr marL="4604" marR="4604" marT="46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104</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暗峠</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国道</a:t>
                      </a:r>
                      <a:r>
                        <a:rPr lang="en-US" altLang="zh-CN" sz="900" b="0" i="0" u="none" strike="noStrike">
                          <a:solidFill>
                            <a:srgbClr val="000000"/>
                          </a:solidFill>
                          <a:effectLst/>
                          <a:latin typeface="ＭＳ Ｐゴシック" panose="020B0600070205080204" pitchFamily="50" charset="-128"/>
                          <a:ea typeface="ＭＳ Ｐゴシック" panose="020B0600070205080204" pitchFamily="50" charset="-128"/>
                        </a:rPr>
                        <a:t>308</a:t>
                      </a: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号線</a:t>
                      </a:r>
                      <a:r>
                        <a:rPr lang="en-US" altLang="zh-CN"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暗越奈良街道</a:t>
                      </a:r>
                      <a:r>
                        <a:rPr lang="en-US" altLang="zh-CN"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東大阪市</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歴史的街道</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829074"/>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イチョウ並木や彫刻</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御堂筋歩道</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大阪市中央区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広域幹線道路等</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279799"/>
                  </a:ext>
                </a:extLst>
              </a:tr>
              <a:tr h="296405">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２位</a:t>
                      </a:r>
                    </a:p>
                  </a:txBody>
                  <a:tcPr marL="4604" marR="4604" marT="46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127</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和泉リサイクル環境公園</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和泉リサイクル環境公園</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和泉市</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大規模公園等</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883982"/>
                  </a:ext>
                </a:extLst>
              </a:tr>
              <a:tr h="299270">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３位</a:t>
                      </a:r>
                    </a:p>
                  </a:txBody>
                  <a:tcPr marL="4604" marR="4604" marT="46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157</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夕陽、大和川付け替え地点、世界遺産百下鳥・古市古墳群</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かしわらテラス</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柏原市</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chemeClr val="bg1"/>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古墳群</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656795"/>
                  </a:ext>
                </a:extLst>
              </a:tr>
              <a:tr h="296405">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４位</a:t>
                      </a:r>
                    </a:p>
                  </a:txBody>
                  <a:tcPr marL="4604" marR="4604" marT="46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174</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お花見スポット</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河南町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河南町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chemeClr val="bg1"/>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古墳群</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976571"/>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能勢の妙見さんから見た大阪湾</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星嶺テラス</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能勢町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山並み</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495014"/>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室池</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室池の堤</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四條畷市</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池等</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517726"/>
                  </a:ext>
                </a:extLst>
              </a:tr>
              <a:tr h="29640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04" marR="4604" marT="4604"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122</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くすと本殿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百舌鳥八幡宮</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堺市北区</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寺社仏閣</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341192"/>
                  </a:ext>
                </a:extLst>
              </a:tr>
              <a:tr h="299270">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５位</a:t>
                      </a:r>
                    </a:p>
                  </a:txBody>
                  <a:tcPr marL="4604" marR="4604" marT="46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129</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池上曽根遺跡史跡公園の</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いずみの高殿</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と</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やよいの大井戸</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池上曽根遺跡史跡公園の敷地内</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和泉市</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その他の歴史的建造物</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604" marR="4604" marT="4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105241"/>
                  </a:ext>
                </a:extLst>
              </a:tr>
            </a:tbl>
          </a:graphicData>
        </a:graphic>
      </p:graphicFrame>
      <p:sp>
        <p:nvSpPr>
          <p:cNvPr id="7" name="正方形/長方形 6"/>
          <p:cNvSpPr/>
          <p:nvPr/>
        </p:nvSpPr>
        <p:spPr>
          <a:xfrm>
            <a:off x="6084168" y="5970144"/>
            <a:ext cx="2882020" cy="433553"/>
          </a:xfrm>
          <a:prstGeom prst="rect">
            <a:avLst/>
          </a:prstGeom>
        </p:spPr>
        <p:txBody>
          <a:bodyPr wrap="square" lIns="144000" tIns="108000" rIns="144000" bIns="108000">
            <a:spAutoFit/>
          </a:bodyPr>
          <a:lstStyle/>
          <a:p>
            <a:pPr lvl="0" algn="r">
              <a:defRPr/>
            </a:pP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網掛けは未選定市町です。</a:t>
            </a:r>
            <a:endParaRPr lang="en-US" altLang="ja-JP" sz="1400" dirty="0" smtClean="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61146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46912" y="6612759"/>
            <a:ext cx="2133600" cy="365125"/>
          </a:xfrm>
        </p:spPr>
        <p:txBody>
          <a:bodyPr/>
          <a:lstStyle/>
          <a:p>
            <a:fld id="{5FAB2AA0-22F6-4977-B4AB-6397E15C0039}" type="slidenum">
              <a:rPr kumimoji="1" lang="ja-JP" altLang="en-US" smtClean="0"/>
              <a:t>9</a:t>
            </a:fld>
            <a:endParaRPr kumimoji="1" lang="ja-JP" altLang="en-US" dirty="0"/>
          </a:p>
        </p:txBody>
      </p:sp>
      <p:sp>
        <p:nvSpPr>
          <p:cNvPr id="10" name="正方形/長方形 9"/>
          <p:cNvSpPr/>
          <p:nvPr/>
        </p:nvSpPr>
        <p:spPr>
          <a:xfrm>
            <a:off x="7137226" y="478785"/>
            <a:ext cx="1657884" cy="464331"/>
          </a:xfrm>
          <a:prstGeom prst="rect">
            <a:avLst/>
          </a:prstGeom>
        </p:spPr>
        <p:txBody>
          <a:bodyPr wrap="square" lIns="144000" tIns="108000" rIns="144000" bIns="108000">
            <a:spAutoFit/>
          </a:bodyPr>
          <a:lstStyle/>
          <a:p>
            <a:pPr lvl="0" algn="r">
              <a:defRPr/>
            </a:pPr>
            <a:r>
              <a:rPr lang="ja-JP" altLang="en-US" sz="1600" dirty="0">
                <a:solidFill>
                  <a:prstClr val="black"/>
                </a:solidFill>
                <a:latin typeface="ＭＳ Ｐゴシック" panose="020B0600070205080204" pitchFamily="50" charset="-128"/>
              </a:rPr>
              <a:t>順位</a:t>
            </a:r>
            <a:r>
              <a:rPr lang="ja-JP" altLang="en-US" sz="1600" noProof="0" dirty="0" smtClean="0">
                <a:solidFill>
                  <a:prstClr val="black"/>
                </a:solidFill>
                <a:latin typeface="ＭＳ Ｐゴシック" panose="020B0600070205080204" pitchFamily="50" charset="-128"/>
              </a:rPr>
              <a:t>順</a:t>
            </a:r>
            <a:r>
              <a:rPr lang="ja-JP" altLang="en-US" sz="1600" noProof="0" dirty="0">
                <a:solidFill>
                  <a:prstClr val="black"/>
                </a:solidFill>
                <a:latin typeface="ＭＳ Ｐゴシック" panose="020B0600070205080204" pitchFamily="50" charset="-128"/>
              </a:rPr>
              <a:t>　２</a:t>
            </a:r>
            <a:r>
              <a:rPr lang="ja-JP" altLang="en-US" sz="1600" dirty="0">
                <a:solidFill>
                  <a:prstClr val="black"/>
                </a:solidFill>
                <a:latin typeface="ＭＳ Ｐゴシック" panose="020B0600070205080204" pitchFamily="50" charset="-128"/>
              </a:rPr>
              <a:t>／２</a:t>
            </a:r>
            <a:endParaRPr lang="en-US" altLang="ja-JP" sz="1600" noProof="0" dirty="0">
              <a:solidFill>
                <a:prstClr val="black"/>
              </a:solidFill>
              <a:latin typeface="ＭＳ Ｐゴシック" panose="020B0600070205080204" pitchFamily="50" charset="-128"/>
            </a:endParaRPr>
          </a:p>
        </p:txBody>
      </p:sp>
      <p:sp>
        <p:nvSpPr>
          <p:cNvPr id="11" name="正方形/長方形 10"/>
          <p:cNvSpPr/>
          <p:nvPr/>
        </p:nvSpPr>
        <p:spPr>
          <a:xfrm>
            <a:off x="123002" y="478785"/>
            <a:ext cx="4737029" cy="464331"/>
          </a:xfrm>
          <a:prstGeom prst="rect">
            <a:avLst/>
          </a:prstGeom>
        </p:spPr>
        <p:txBody>
          <a:bodyPr wrap="square" lIns="144000" tIns="108000" rIns="144000" bIns="108000">
            <a:spAutoFit/>
          </a:bodyPr>
          <a:lstStyle/>
          <a:p>
            <a:pPr lvl="0">
              <a:defRPr/>
            </a:pPr>
            <a:r>
              <a:rPr lang="ja-JP" altLang="en-US" sz="1600" dirty="0">
                <a:solidFill>
                  <a:prstClr val="black"/>
                </a:solidFill>
                <a:latin typeface="ＭＳ Ｐゴシック" panose="020B0600070205080204" pitchFamily="50" charset="-128"/>
              </a:rPr>
              <a:t>②</a:t>
            </a:r>
            <a:r>
              <a:rPr lang="ja-JP" altLang="en-US" sz="1600" noProof="0" dirty="0">
                <a:solidFill>
                  <a:prstClr val="black"/>
                </a:solidFill>
                <a:latin typeface="ＭＳ Ｐゴシック" panose="020B0600070205080204" pitchFamily="50" charset="-128"/>
              </a:rPr>
              <a:t> １票のみ投票があったビュースポット ： </a:t>
            </a:r>
            <a:r>
              <a:rPr lang="ja-JP" altLang="en-US" sz="1600" dirty="0">
                <a:solidFill>
                  <a:prstClr val="black"/>
                </a:solidFill>
                <a:latin typeface="ＭＳ Ｐゴシック" panose="020B0600070205080204" pitchFamily="50" charset="-128"/>
              </a:rPr>
              <a:t>２３</a:t>
            </a:r>
            <a:r>
              <a:rPr lang="ja-JP" altLang="en-US" sz="1600" noProof="0" dirty="0">
                <a:solidFill>
                  <a:prstClr val="black"/>
                </a:solidFill>
                <a:latin typeface="ＭＳ Ｐゴシック" panose="020B0600070205080204" pitchFamily="50" charset="-128"/>
              </a:rPr>
              <a:t>件</a:t>
            </a:r>
            <a:endParaRPr lang="en-US" altLang="ja-JP" sz="1600" noProof="0" dirty="0">
              <a:solidFill>
                <a:prstClr val="black"/>
              </a:solidFill>
              <a:latin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B8DDA66C-02C0-473E-BB1D-909C75B62BEA}"/>
              </a:ext>
            </a:extLst>
          </p:cNvPr>
          <p:cNvSpPr txBox="1"/>
          <p:nvPr/>
        </p:nvSpPr>
        <p:spPr>
          <a:xfrm>
            <a:off x="-108520" y="116632"/>
            <a:ext cx="6768752" cy="400110"/>
          </a:xfrm>
          <a:prstGeom prst="rect">
            <a:avLst/>
          </a:prstGeom>
          <a:noFill/>
        </p:spPr>
        <p:txBody>
          <a:bodyPr wrap="square" rtlCol="0">
            <a:spAutoFit/>
          </a:bodyPr>
          <a:lstStyle/>
          <a:p>
            <a:pPr lvl="0">
              <a:defRPr/>
            </a:pPr>
            <a:r>
              <a:rPr kumimoji="1" lang="ja-JP" altLang="en-US" sz="1800" b="1" i="0" u="none" strike="noStrike" kern="1200" cap="none" spc="0" normalizeH="0" baseline="0" noProof="0" dirty="0">
                <a:ln>
                  <a:noFill/>
                </a:ln>
                <a:effectLst/>
                <a:uLnTx/>
                <a:uFillTx/>
                <a:latin typeface="Calibri"/>
                <a:ea typeface="ＭＳ Ｐゴシック" panose="020B0600070205080204" pitchFamily="50" charset="-128"/>
                <a:cs typeface="+mn-cs"/>
              </a:rPr>
              <a:t>　</a:t>
            </a:r>
            <a:r>
              <a:rPr lang="ja-JP" altLang="en-US" sz="2000" b="1" u="sng" dirty="0"/>
              <a:t>ビュースポットおおさか事前審査の集計結果</a:t>
            </a:r>
            <a:r>
              <a:rPr lang="ja-JP" altLang="en-US" sz="1600" dirty="0"/>
              <a:t>　</a:t>
            </a:r>
            <a:endParaRPr kumimoji="1" lang="ja-JP" altLang="en-US" sz="2000" i="0" strike="noStrike" kern="1200" cap="none" spc="0" normalizeH="0" baseline="0" noProof="0" dirty="0">
              <a:ln>
                <a:noFill/>
              </a:ln>
              <a:effectLst/>
              <a:uLnTx/>
              <a:uFillTx/>
              <a:latin typeface="Calibri"/>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394598163"/>
              </p:ext>
            </p:extLst>
          </p:nvPr>
        </p:nvGraphicFramePr>
        <p:xfrm>
          <a:off x="326115" y="1124744"/>
          <a:ext cx="8440395" cy="4711248"/>
        </p:xfrm>
        <a:graphic>
          <a:graphicData uri="http://schemas.openxmlformats.org/drawingml/2006/table">
            <a:tbl>
              <a:tblPr/>
              <a:tblGrid>
                <a:gridCol w="246387">
                  <a:extLst>
                    <a:ext uri="{9D8B030D-6E8A-4147-A177-3AD203B41FA5}">
                      <a16:colId xmlns:a16="http://schemas.microsoft.com/office/drawing/2014/main" val="2817624436"/>
                    </a:ext>
                  </a:extLst>
                </a:gridCol>
                <a:gridCol w="382549">
                  <a:extLst>
                    <a:ext uri="{9D8B030D-6E8A-4147-A177-3AD203B41FA5}">
                      <a16:colId xmlns:a16="http://schemas.microsoft.com/office/drawing/2014/main" val="3959167246"/>
                    </a:ext>
                  </a:extLst>
                </a:gridCol>
                <a:gridCol w="277186">
                  <a:extLst>
                    <a:ext uri="{9D8B030D-6E8A-4147-A177-3AD203B41FA5}">
                      <a16:colId xmlns:a16="http://schemas.microsoft.com/office/drawing/2014/main" val="1104849997"/>
                    </a:ext>
                  </a:extLst>
                </a:gridCol>
                <a:gridCol w="277186">
                  <a:extLst>
                    <a:ext uri="{9D8B030D-6E8A-4147-A177-3AD203B41FA5}">
                      <a16:colId xmlns:a16="http://schemas.microsoft.com/office/drawing/2014/main" val="293237031"/>
                    </a:ext>
                  </a:extLst>
                </a:gridCol>
                <a:gridCol w="278808">
                  <a:extLst>
                    <a:ext uri="{9D8B030D-6E8A-4147-A177-3AD203B41FA5}">
                      <a16:colId xmlns:a16="http://schemas.microsoft.com/office/drawing/2014/main" val="201986734"/>
                    </a:ext>
                  </a:extLst>
                </a:gridCol>
                <a:gridCol w="1757132">
                  <a:extLst>
                    <a:ext uri="{9D8B030D-6E8A-4147-A177-3AD203B41FA5}">
                      <a16:colId xmlns:a16="http://schemas.microsoft.com/office/drawing/2014/main" val="508450726"/>
                    </a:ext>
                  </a:extLst>
                </a:gridCol>
                <a:gridCol w="1757132">
                  <a:extLst>
                    <a:ext uri="{9D8B030D-6E8A-4147-A177-3AD203B41FA5}">
                      <a16:colId xmlns:a16="http://schemas.microsoft.com/office/drawing/2014/main" val="927762217"/>
                    </a:ext>
                  </a:extLst>
                </a:gridCol>
                <a:gridCol w="734300">
                  <a:extLst>
                    <a:ext uri="{9D8B030D-6E8A-4147-A177-3AD203B41FA5}">
                      <a16:colId xmlns:a16="http://schemas.microsoft.com/office/drawing/2014/main" val="548149334"/>
                    </a:ext>
                  </a:extLst>
                </a:gridCol>
                <a:gridCol w="1011486">
                  <a:extLst>
                    <a:ext uri="{9D8B030D-6E8A-4147-A177-3AD203B41FA5}">
                      <a16:colId xmlns:a16="http://schemas.microsoft.com/office/drawing/2014/main" val="3188526444"/>
                    </a:ext>
                  </a:extLst>
                </a:gridCol>
                <a:gridCol w="1011486">
                  <a:extLst>
                    <a:ext uri="{9D8B030D-6E8A-4147-A177-3AD203B41FA5}">
                      <a16:colId xmlns:a16="http://schemas.microsoft.com/office/drawing/2014/main" val="661889078"/>
                    </a:ext>
                  </a:extLst>
                </a:gridCol>
                <a:gridCol w="706743">
                  <a:extLst>
                    <a:ext uri="{9D8B030D-6E8A-4147-A177-3AD203B41FA5}">
                      <a16:colId xmlns:a16="http://schemas.microsoft.com/office/drawing/2014/main" val="750948666"/>
                    </a:ext>
                  </a:extLst>
                </a:gridCol>
              </a:tblGrid>
              <a:tr h="233375">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635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得票数</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h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番号</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景観（視対象）</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ビュースポット（視点場）</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視点場の所在</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景観特性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備考</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950466423"/>
                  </a:ext>
                </a:extLst>
              </a:tr>
              <a:tr h="170169">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大項目</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小項目</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vMerge="1">
                  <a:txBody>
                    <a:bodyPr/>
                    <a:lstStyle/>
                    <a:p>
                      <a:endParaRPr kumimoji="1" lang="ja-JP" altLang="en-US"/>
                    </a:p>
                  </a:txBody>
                  <a:tcPr/>
                </a:tc>
                <a:extLst>
                  <a:ext uri="{0D108BD9-81ED-4DB2-BD59-A6C34878D82A}">
                    <a16:rowId xmlns:a16="http://schemas.microsoft.com/office/drawing/2014/main" val="399157754"/>
                  </a:ext>
                </a:extLst>
              </a:tr>
              <a:tr h="291718">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能勢妙見さんの参道にある廃業した旅館、土産物屋さんの景色</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能勢妙見さんの参道</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能勢町</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その他の歴史的建造物</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370944"/>
                  </a:ext>
                </a:extLst>
              </a:tr>
              <a:tr h="291718">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６位</a:t>
                      </a:r>
                    </a:p>
                  </a:txBody>
                  <a:tcPr marL="4671" marR="4671" marT="4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85</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山田池公園花しょうぶ園</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山田池公園</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枚方市</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chemeClr val="bg1"/>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自然公園</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581284"/>
                  </a:ext>
                </a:extLst>
              </a:tr>
              <a:tr h="291718">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鶴見緑地内風車</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鶴見緑地内大池</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大阪市鶴見区</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大規模公園等</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494926"/>
                  </a:ext>
                </a:extLst>
              </a:tr>
              <a:tr h="291718">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７位</a:t>
                      </a:r>
                    </a:p>
                  </a:txBody>
                  <a:tcPr marL="4671" marR="4671" marT="4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顕証寺の桜</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久宝寺寺内町</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八尾市</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寺内町等</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577793455"/>
                  </a:ext>
                </a:extLst>
              </a:tr>
              <a:tr h="291718">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中之島の市街地</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中之島緑道</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大阪市北区</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平野</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459055831"/>
                  </a:ext>
                </a:extLst>
              </a:tr>
              <a:tr h="291718">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中之島の市街地</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中之島緑道</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大阪市北区</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08552382"/>
                  </a:ext>
                </a:extLst>
              </a:tr>
              <a:tr h="291718">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19050" cap="flat" cmpd="sng" algn="ctr">
                      <a:solidFill>
                        <a:srgbClr val="FF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中之島の市街地</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中之島緑道</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大阪市北区</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44391805"/>
                  </a:ext>
                </a:extLst>
              </a:tr>
              <a:tr h="291718">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８位</a:t>
                      </a:r>
                    </a:p>
                  </a:txBody>
                  <a:tcPr marL="4671" marR="4671" marT="4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96</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文禄堤、京街道と守口宿</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文禄堤、京街道</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守口市</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歴史的街道</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78983"/>
                  </a:ext>
                </a:extLst>
              </a:tr>
              <a:tr h="291718">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通天閣</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阿倍野歩道橋</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大阪市阿倍野区</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鉄軌道</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368437"/>
                  </a:ext>
                </a:extLst>
              </a:tr>
              <a:tr h="291718">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９位</a:t>
                      </a:r>
                    </a:p>
                  </a:txBody>
                  <a:tcPr marL="4671" marR="4671" marT="4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信太森葛葉稲荷神社の並ぶ鳥居と楠木</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御神木</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と灯籠</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信太森葛葉稲荷神社の駐車場から</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和泉市</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寺社仏閣</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666421"/>
                  </a:ext>
                </a:extLst>
              </a:tr>
              <a:tr h="515370">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55</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池田市に存する久安寺本堂</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本堂北方、回遊式庭園池を見通し本堂を見る</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池田市</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歴史特性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寺社仏閣</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事前審査コメント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番も関連スポットとして含めても良い。</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913055"/>
                  </a:ext>
                </a:extLst>
              </a:tr>
              <a:tr h="291718">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671" marR="4671" marT="4671"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155</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みさき公園灯台の夕景</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長松自然海浜</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岬町</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地形特性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海岸</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652381"/>
                  </a:ext>
                </a:extLst>
              </a:tr>
              <a:tr h="291718">
                <a:tc gridSpan="2">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１０位</a:t>
                      </a:r>
                    </a:p>
                  </a:txBody>
                  <a:tcPr marL="4671" marR="4671" marT="4671"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石川に架かる玉手橋</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石川河川敷</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柏原市</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chemeClr val="bg1"/>
                      </a:bgClr>
                    </a:patt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橋梁</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326666"/>
                  </a:ext>
                </a:extLst>
              </a:tr>
              <a:tr h="291718">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１票</a:t>
                      </a:r>
                    </a:p>
                  </a:txBody>
                  <a:tcPr marL="4671" marR="4671" marT="46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件）</a:t>
                      </a:r>
                    </a:p>
                  </a:txBody>
                  <a:tcPr marL="4671" marR="4671" marT="4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ため池に浮かぶ読書の森</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松原市⺠図書館</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外観</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読書の森</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松原市⺠図書館</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松原市</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FF0000"/>
                      </a:fgClr>
                      <a:bgClr>
                        <a:srgbClr val="FFFFFF"/>
                      </a:bgClr>
                    </a:patt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都市・インフラ特性</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橋梁</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178065"/>
                  </a:ext>
                </a:extLst>
              </a:tr>
            </a:tbl>
          </a:graphicData>
        </a:graphic>
      </p:graphicFrame>
      <p:sp>
        <p:nvSpPr>
          <p:cNvPr id="7" name="正方形/長方形 6"/>
          <p:cNvSpPr/>
          <p:nvPr/>
        </p:nvSpPr>
        <p:spPr>
          <a:xfrm>
            <a:off x="6084168" y="5835992"/>
            <a:ext cx="2882020" cy="433553"/>
          </a:xfrm>
          <a:prstGeom prst="rect">
            <a:avLst/>
          </a:prstGeom>
        </p:spPr>
        <p:txBody>
          <a:bodyPr wrap="square" lIns="144000" tIns="108000" rIns="144000" bIns="108000">
            <a:spAutoFit/>
          </a:bodyPr>
          <a:lstStyle/>
          <a:p>
            <a:pPr lvl="0" algn="r">
              <a:defRPr/>
            </a:pP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網掛けは未選定市町です。</a:t>
            </a:r>
            <a:endParaRPr lang="en-US" altLang="ja-JP" sz="1400" dirty="0" smtClean="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1552794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6938</TotalTime>
  <Words>2049</Words>
  <Application>Microsoft Office PowerPoint</Application>
  <PresentationFormat>画面に合わせる (4:3)</PresentationFormat>
  <Paragraphs>599</Paragraphs>
  <Slides>18</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ＭＳ Ｐゴシック</vt:lpstr>
      <vt:lpstr>新細明體</vt:lpstr>
      <vt:lpstr>宋体</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【論点１】　同一箇所としてグルーピングしたビュースポット</vt:lpstr>
      <vt:lpstr>PowerPoint プレゼンテーション</vt:lpstr>
      <vt:lpstr>【論点２】　ビュースポットの変更</vt:lpstr>
      <vt:lpstr>【論点２】　ビュースポットの変更</vt:lpstr>
      <vt:lpstr>PowerPoint プレゼンテーション</vt:lpstr>
      <vt:lpstr>PowerPoint プレゼンテーション</vt:lpstr>
      <vt:lpstr>【論点３】　近い位置関係にあるビュースポット</vt:lpstr>
      <vt:lpstr>PowerPoint プレゼンテーション</vt:lpstr>
      <vt:lpstr>【論点４】　同一箇所としてグルーピングしたビュースポット</vt:lpstr>
      <vt:lpstr>PowerPoint プレゼンテーション</vt:lpstr>
      <vt:lpstr>PowerPoint プレゼンテーション</vt:lpstr>
      <vt:lpstr>【参考情報】　カテゴリー別の分類</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前田　世斗</cp:lastModifiedBy>
  <cp:revision>378</cp:revision>
  <cp:lastPrinted>2022-07-12T06:15:59Z</cp:lastPrinted>
  <dcterms:created xsi:type="dcterms:W3CDTF">2018-07-27T09:19:56Z</dcterms:created>
  <dcterms:modified xsi:type="dcterms:W3CDTF">2022-07-14T04:59:20Z</dcterms:modified>
</cp:coreProperties>
</file>