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handoutMasterIdLst>
    <p:handoutMasterId r:id="rId93"/>
  </p:handoutMasterIdLst>
  <p:sldIdLst>
    <p:sldId id="339" r:id="rId2"/>
    <p:sldId id="470" r:id="rId3"/>
    <p:sldId id="400" r:id="rId4"/>
    <p:sldId id="402" r:id="rId5"/>
    <p:sldId id="401" r:id="rId6"/>
    <p:sldId id="403" r:id="rId7"/>
    <p:sldId id="404" r:id="rId8"/>
    <p:sldId id="405" r:id="rId9"/>
    <p:sldId id="406" r:id="rId10"/>
    <p:sldId id="409" r:id="rId11"/>
    <p:sldId id="450" r:id="rId12"/>
    <p:sldId id="451" r:id="rId13"/>
    <p:sldId id="408" r:id="rId14"/>
    <p:sldId id="413" r:id="rId15"/>
    <p:sldId id="452" r:id="rId16"/>
    <p:sldId id="461" r:id="rId17"/>
    <p:sldId id="462" r:id="rId18"/>
    <p:sldId id="424" r:id="rId19"/>
    <p:sldId id="423" r:id="rId20"/>
    <p:sldId id="463" r:id="rId21"/>
    <p:sldId id="338" r:id="rId22"/>
    <p:sldId id="426" r:id="rId23"/>
    <p:sldId id="427" r:id="rId24"/>
    <p:sldId id="429" r:id="rId25"/>
    <p:sldId id="436" r:id="rId26"/>
    <p:sldId id="453" r:id="rId27"/>
    <p:sldId id="454" r:id="rId28"/>
    <p:sldId id="455" r:id="rId29"/>
    <p:sldId id="430" r:id="rId30"/>
    <p:sldId id="431" r:id="rId31"/>
    <p:sldId id="432" r:id="rId32"/>
    <p:sldId id="456" r:id="rId33"/>
    <p:sldId id="434" r:id="rId34"/>
    <p:sldId id="433" r:id="rId35"/>
    <p:sldId id="457" r:id="rId36"/>
    <p:sldId id="458" r:id="rId37"/>
    <p:sldId id="459" r:id="rId38"/>
    <p:sldId id="460" r:id="rId39"/>
    <p:sldId id="469" r:id="rId40"/>
    <p:sldId id="442" r:id="rId41"/>
    <p:sldId id="444" r:id="rId42"/>
    <p:sldId id="445" r:id="rId43"/>
    <p:sldId id="446" r:id="rId44"/>
    <p:sldId id="447" r:id="rId45"/>
    <p:sldId id="449" r:id="rId46"/>
    <p:sldId id="448" r:id="rId47"/>
    <p:sldId id="441" r:id="rId48"/>
    <p:sldId id="417" r:id="rId49"/>
    <p:sldId id="416" r:id="rId50"/>
    <p:sldId id="420" r:id="rId51"/>
    <p:sldId id="421" r:id="rId52"/>
    <p:sldId id="422" r:id="rId53"/>
    <p:sldId id="509" r:id="rId54"/>
    <p:sldId id="471" r:id="rId55"/>
    <p:sldId id="472" r:id="rId56"/>
    <p:sldId id="508" r:id="rId57"/>
    <p:sldId id="473" r:id="rId58"/>
    <p:sldId id="474" r:id="rId59"/>
    <p:sldId id="475" r:id="rId60"/>
    <p:sldId id="476" r:id="rId61"/>
    <p:sldId id="477" r:id="rId62"/>
    <p:sldId id="478" r:id="rId63"/>
    <p:sldId id="480" r:id="rId64"/>
    <p:sldId id="495" r:id="rId65"/>
    <p:sldId id="496" r:id="rId66"/>
    <p:sldId id="497" r:id="rId67"/>
    <p:sldId id="498" r:id="rId68"/>
    <p:sldId id="499" r:id="rId69"/>
    <p:sldId id="481" r:id="rId70"/>
    <p:sldId id="482" r:id="rId71"/>
    <p:sldId id="483" r:id="rId72"/>
    <p:sldId id="484" r:id="rId73"/>
    <p:sldId id="485" r:id="rId74"/>
    <p:sldId id="486" r:id="rId75"/>
    <p:sldId id="487" r:id="rId76"/>
    <p:sldId id="488" r:id="rId77"/>
    <p:sldId id="489" r:id="rId78"/>
    <p:sldId id="490" r:id="rId79"/>
    <p:sldId id="491" r:id="rId80"/>
    <p:sldId id="492" r:id="rId81"/>
    <p:sldId id="493" r:id="rId82"/>
    <p:sldId id="494" r:id="rId83"/>
    <p:sldId id="500" r:id="rId84"/>
    <p:sldId id="501" r:id="rId85"/>
    <p:sldId id="502" r:id="rId86"/>
    <p:sldId id="503" r:id="rId87"/>
    <p:sldId id="504" r:id="rId88"/>
    <p:sldId id="505" r:id="rId89"/>
    <p:sldId id="506" r:id="rId90"/>
    <p:sldId id="507" r:id="rId91"/>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2602DED-9B1A-43ED-BF7A-DF675A4F7710}">
          <p14:sldIdLst>
            <p14:sldId id="339"/>
            <p14:sldId id="470"/>
            <p14:sldId id="400"/>
            <p14:sldId id="402"/>
            <p14:sldId id="401"/>
            <p14:sldId id="403"/>
            <p14:sldId id="404"/>
            <p14:sldId id="405"/>
            <p14:sldId id="406"/>
            <p14:sldId id="409"/>
            <p14:sldId id="450"/>
            <p14:sldId id="451"/>
            <p14:sldId id="408"/>
            <p14:sldId id="413"/>
            <p14:sldId id="452"/>
            <p14:sldId id="461"/>
            <p14:sldId id="462"/>
            <p14:sldId id="424"/>
            <p14:sldId id="423"/>
            <p14:sldId id="463"/>
            <p14:sldId id="338"/>
            <p14:sldId id="426"/>
            <p14:sldId id="427"/>
            <p14:sldId id="429"/>
            <p14:sldId id="436"/>
            <p14:sldId id="453"/>
            <p14:sldId id="454"/>
            <p14:sldId id="455"/>
            <p14:sldId id="430"/>
            <p14:sldId id="431"/>
            <p14:sldId id="432"/>
            <p14:sldId id="456"/>
            <p14:sldId id="434"/>
            <p14:sldId id="433"/>
            <p14:sldId id="457"/>
            <p14:sldId id="458"/>
            <p14:sldId id="459"/>
            <p14:sldId id="460"/>
            <p14:sldId id="469"/>
            <p14:sldId id="442"/>
            <p14:sldId id="444"/>
            <p14:sldId id="445"/>
            <p14:sldId id="446"/>
            <p14:sldId id="447"/>
            <p14:sldId id="449"/>
            <p14:sldId id="448"/>
            <p14:sldId id="441"/>
            <p14:sldId id="417"/>
            <p14:sldId id="416"/>
            <p14:sldId id="420"/>
            <p14:sldId id="421"/>
            <p14:sldId id="422"/>
            <p14:sldId id="509"/>
            <p14:sldId id="471"/>
            <p14:sldId id="472"/>
            <p14:sldId id="508"/>
            <p14:sldId id="473"/>
            <p14:sldId id="474"/>
            <p14:sldId id="475"/>
            <p14:sldId id="476"/>
            <p14:sldId id="477"/>
            <p14:sldId id="478"/>
            <p14:sldId id="480"/>
            <p14:sldId id="495"/>
            <p14:sldId id="496"/>
            <p14:sldId id="497"/>
            <p14:sldId id="498"/>
            <p14:sldId id="499"/>
            <p14:sldId id="481"/>
            <p14:sldId id="482"/>
            <p14:sldId id="483"/>
            <p14:sldId id="484"/>
            <p14:sldId id="485"/>
            <p14:sldId id="486"/>
            <p14:sldId id="487"/>
            <p14:sldId id="488"/>
            <p14:sldId id="489"/>
            <p14:sldId id="490"/>
            <p14:sldId id="491"/>
            <p14:sldId id="492"/>
            <p14:sldId id="493"/>
            <p14:sldId id="494"/>
            <p14:sldId id="500"/>
            <p14:sldId id="501"/>
            <p14:sldId id="502"/>
            <p14:sldId id="503"/>
            <p14:sldId id="504"/>
            <p14:sldId id="505"/>
            <p14:sldId id="506"/>
            <p14:sldId id="507"/>
          </p14:sldIdLst>
        </p14:section>
        <p14:section name="タイトルなしのセクション" id="{0742C1EF-F05E-43EC-A868-007BFC0AB55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塩田　陸" initials="塩田　陸" lastIdx="10" clrIdx="0">
    <p:extLst>
      <p:ext uri="{19B8F6BF-5375-455C-9EA6-DF929625EA0E}">
        <p15:presenceInfo xmlns:p15="http://schemas.microsoft.com/office/powerpoint/2012/main" userId="S-1-5-21-161959346-1900351369-444732941-194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08" autoAdjust="0"/>
    <p:restoredTop sz="92998" autoAdjust="0"/>
  </p:normalViewPr>
  <p:slideViewPr>
    <p:cSldViewPr snapToGrid="0">
      <p:cViewPr varScale="1">
        <p:scale>
          <a:sx n="69" d="100"/>
          <a:sy n="69" d="100"/>
        </p:scale>
        <p:origin x="978" y="72"/>
      </p:cViewPr>
      <p:guideLst>
        <p:guide orient="horz" pos="2160"/>
        <p:guide pos="288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6"/>
            <a:ext cx="2880102" cy="490355"/>
          </a:xfrm>
          <a:prstGeom prst="rect">
            <a:avLst/>
          </a:prstGeom>
        </p:spPr>
        <p:txBody>
          <a:bodyPr vert="horz" lIns="89621" tIns="44810" rIns="89621" bIns="4481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6" y="6"/>
            <a:ext cx="2880102" cy="490355"/>
          </a:xfrm>
          <a:prstGeom prst="rect">
            <a:avLst/>
          </a:prstGeom>
        </p:spPr>
        <p:txBody>
          <a:bodyPr vert="horz" lIns="89621" tIns="44810" rIns="89621" bIns="44810" rtlCol="0"/>
          <a:lstStyle>
            <a:lvl1pPr algn="r">
              <a:defRPr sz="1200"/>
            </a:lvl1pPr>
          </a:lstStyle>
          <a:p>
            <a:fld id="{CFF33341-1585-439E-9C82-6BDFF0199CA9}" type="datetimeFigureOut">
              <a:rPr kumimoji="1" lang="ja-JP" altLang="en-US" smtClean="0"/>
              <a:t>2023/3/3</a:t>
            </a:fld>
            <a:endParaRPr kumimoji="1" lang="ja-JP" altLang="en-US"/>
          </a:p>
        </p:txBody>
      </p:sp>
      <p:sp>
        <p:nvSpPr>
          <p:cNvPr id="4" name="フッター プレースホルダー 3"/>
          <p:cNvSpPr>
            <a:spLocks noGrp="1"/>
          </p:cNvSpPr>
          <p:nvPr>
            <p:ph type="ftr" sz="quarter" idx="2"/>
          </p:nvPr>
        </p:nvSpPr>
        <p:spPr>
          <a:xfrm>
            <a:off x="2" y="9287062"/>
            <a:ext cx="2880102" cy="490355"/>
          </a:xfrm>
          <a:prstGeom prst="rect">
            <a:avLst/>
          </a:prstGeom>
        </p:spPr>
        <p:txBody>
          <a:bodyPr vert="horz" lIns="89621" tIns="44810" rIns="89621" bIns="4481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6" y="9287062"/>
            <a:ext cx="2880102" cy="490355"/>
          </a:xfrm>
          <a:prstGeom prst="rect">
            <a:avLst/>
          </a:prstGeom>
        </p:spPr>
        <p:txBody>
          <a:bodyPr vert="horz" lIns="89621" tIns="44810" rIns="89621" bIns="44810" rtlCol="0" anchor="b"/>
          <a:lstStyle>
            <a:lvl1pPr algn="r">
              <a:defRPr sz="1200"/>
            </a:lvl1pPr>
          </a:lstStyle>
          <a:p>
            <a:fld id="{0DD9F639-989A-4A8E-9673-DE097724C57E}" type="slidenum">
              <a:rPr kumimoji="1" lang="ja-JP" altLang="en-US" smtClean="0"/>
              <a:t>‹#›</a:t>
            </a:fld>
            <a:endParaRPr kumimoji="1" lang="ja-JP" altLang="en-US"/>
          </a:p>
        </p:txBody>
      </p:sp>
    </p:spTree>
    <p:extLst>
      <p:ext uri="{BB962C8B-B14F-4D97-AF65-F5344CB8AC3E}">
        <p14:creationId xmlns:p14="http://schemas.microsoft.com/office/powerpoint/2010/main" val="3007319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2"/>
            <a:ext cx="2880308" cy="490569"/>
          </a:xfrm>
          <a:prstGeom prst="rect">
            <a:avLst/>
          </a:prstGeom>
        </p:spPr>
        <p:txBody>
          <a:bodyPr vert="horz" lIns="89621" tIns="44810" rIns="89621" bIns="44810"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23" y="2"/>
            <a:ext cx="2880308" cy="490569"/>
          </a:xfrm>
          <a:prstGeom prst="rect">
            <a:avLst/>
          </a:prstGeom>
        </p:spPr>
        <p:txBody>
          <a:bodyPr vert="horz" lIns="89621" tIns="44810" rIns="89621" bIns="44810" rtlCol="0"/>
          <a:lstStyle>
            <a:lvl1pPr algn="r">
              <a:defRPr sz="1200"/>
            </a:lvl1pPr>
          </a:lstStyle>
          <a:p>
            <a:fld id="{6C292787-B7CA-411A-BCEF-95DE122A0E11}" type="datetimeFigureOut">
              <a:rPr kumimoji="1" lang="ja-JP" altLang="en-US" smtClean="0"/>
              <a:t>2023/3/3</a:t>
            </a:fld>
            <a:endParaRPr kumimoji="1" lang="ja-JP" altLang="en-US"/>
          </a:p>
        </p:txBody>
      </p:sp>
      <p:sp>
        <p:nvSpPr>
          <p:cNvPr id="4" name="スライド イメージ プレースホルダー 3"/>
          <p:cNvSpPr>
            <a:spLocks noGrp="1" noRot="1" noChangeAspect="1"/>
          </p:cNvSpPr>
          <p:nvPr>
            <p:ph type="sldImg" idx="2"/>
          </p:nvPr>
        </p:nvSpPr>
        <p:spPr>
          <a:xfrm>
            <a:off x="1123950" y="1225550"/>
            <a:ext cx="4398963" cy="3300413"/>
          </a:xfrm>
          <a:prstGeom prst="rect">
            <a:avLst/>
          </a:prstGeom>
          <a:noFill/>
          <a:ln w="12700">
            <a:solidFill>
              <a:prstClr val="black"/>
            </a:solidFill>
          </a:ln>
        </p:spPr>
        <p:txBody>
          <a:bodyPr vert="horz" lIns="89621" tIns="44810" rIns="89621" bIns="44810" rtlCol="0" anchor="ctr"/>
          <a:lstStyle/>
          <a:p>
            <a:endParaRPr lang="ja-JP" altLang="en-US"/>
          </a:p>
        </p:txBody>
      </p:sp>
      <p:sp>
        <p:nvSpPr>
          <p:cNvPr id="5" name="ノート プレースホルダー 4"/>
          <p:cNvSpPr>
            <a:spLocks noGrp="1"/>
          </p:cNvSpPr>
          <p:nvPr>
            <p:ph type="body" sz="quarter" idx="3"/>
          </p:nvPr>
        </p:nvSpPr>
        <p:spPr>
          <a:xfrm>
            <a:off x="664688" y="4705384"/>
            <a:ext cx="5317490" cy="3849856"/>
          </a:xfrm>
          <a:prstGeom prst="rect">
            <a:avLst/>
          </a:prstGeom>
        </p:spPr>
        <p:txBody>
          <a:bodyPr vert="horz" lIns="89621" tIns="44810" rIns="89621" bIns="4481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6" y="9286849"/>
            <a:ext cx="2880308" cy="490568"/>
          </a:xfrm>
          <a:prstGeom prst="rect">
            <a:avLst/>
          </a:prstGeom>
        </p:spPr>
        <p:txBody>
          <a:bodyPr vert="horz" lIns="89621" tIns="44810" rIns="89621" bIns="448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23" y="9286849"/>
            <a:ext cx="2880308" cy="490568"/>
          </a:xfrm>
          <a:prstGeom prst="rect">
            <a:avLst/>
          </a:prstGeom>
        </p:spPr>
        <p:txBody>
          <a:bodyPr vert="horz" lIns="89621" tIns="44810" rIns="89621" bIns="44810" rtlCol="0" anchor="b"/>
          <a:lstStyle>
            <a:lvl1pPr algn="r">
              <a:defRPr sz="1200"/>
            </a:lvl1pPr>
          </a:lstStyle>
          <a:p>
            <a:fld id="{520DEC3F-6475-402F-9BD3-CF28C8B83A64}" type="slidenum">
              <a:rPr kumimoji="1" lang="ja-JP" altLang="en-US" smtClean="0"/>
              <a:t>‹#›</a:t>
            </a:fld>
            <a:endParaRPr kumimoji="1" lang="ja-JP" altLang="en-US"/>
          </a:p>
        </p:txBody>
      </p:sp>
    </p:spTree>
    <p:extLst>
      <p:ext uri="{BB962C8B-B14F-4D97-AF65-F5344CB8AC3E}">
        <p14:creationId xmlns:p14="http://schemas.microsoft.com/office/powerpoint/2010/main" val="13478051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0DEC3F-6475-402F-9BD3-CF28C8B83A64}" type="slidenum">
              <a:rPr kumimoji="1" lang="ja-JP" altLang="en-US" smtClean="0"/>
              <a:t>9</a:t>
            </a:fld>
            <a:endParaRPr kumimoji="1" lang="ja-JP" altLang="en-US"/>
          </a:p>
        </p:txBody>
      </p:sp>
    </p:spTree>
    <p:extLst>
      <p:ext uri="{BB962C8B-B14F-4D97-AF65-F5344CB8AC3E}">
        <p14:creationId xmlns:p14="http://schemas.microsoft.com/office/powerpoint/2010/main" val="325085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2030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53223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8384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39623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874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6582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5800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4244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50767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7504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0DEC3F-6475-402F-9BD3-CF28C8B83A64}" type="slidenum">
              <a:rPr kumimoji="1" lang="ja-JP" altLang="en-US" smtClean="0"/>
              <a:t>12</a:t>
            </a:fld>
            <a:endParaRPr kumimoji="1" lang="ja-JP" altLang="en-US"/>
          </a:p>
        </p:txBody>
      </p:sp>
    </p:spTree>
    <p:extLst>
      <p:ext uri="{BB962C8B-B14F-4D97-AF65-F5344CB8AC3E}">
        <p14:creationId xmlns:p14="http://schemas.microsoft.com/office/powerpoint/2010/main" val="3130593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345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90320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73376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26524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011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52347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5985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79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70409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86631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802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0DEC3F-6475-402F-9BD3-CF28C8B83A64}" type="slidenum">
              <a:rPr kumimoji="1" lang="ja-JP" altLang="en-US" smtClean="0"/>
              <a:t>16</a:t>
            </a:fld>
            <a:endParaRPr kumimoji="1" lang="ja-JP" altLang="en-US"/>
          </a:p>
        </p:txBody>
      </p:sp>
    </p:spTree>
    <p:extLst>
      <p:ext uri="{BB962C8B-B14F-4D97-AF65-F5344CB8AC3E}">
        <p14:creationId xmlns:p14="http://schemas.microsoft.com/office/powerpoint/2010/main" val="3314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15627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79542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24486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49560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36264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07177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83666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89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74464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90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289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0DEC3F-6475-402F-9BD3-CF28C8B83A64}" type="slidenum">
              <a:rPr kumimoji="1" lang="ja-JP" altLang="en-US" smtClean="0"/>
              <a:t>17</a:t>
            </a:fld>
            <a:endParaRPr kumimoji="1" lang="ja-JP" altLang="en-US"/>
          </a:p>
        </p:txBody>
      </p:sp>
    </p:spTree>
    <p:extLst>
      <p:ext uri="{BB962C8B-B14F-4D97-AF65-F5344CB8AC3E}">
        <p14:creationId xmlns:p14="http://schemas.microsoft.com/office/powerpoint/2010/main" val="94315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0DEC3F-6475-402F-9BD3-CF28C8B83A64}" type="slidenum">
              <a:rPr kumimoji="1" lang="ja-JP" altLang="en-US" smtClean="0"/>
              <a:t>29</a:t>
            </a:fld>
            <a:endParaRPr kumimoji="1" lang="ja-JP" altLang="en-US"/>
          </a:p>
        </p:txBody>
      </p:sp>
    </p:spTree>
    <p:extLst>
      <p:ext uri="{BB962C8B-B14F-4D97-AF65-F5344CB8AC3E}">
        <p14:creationId xmlns:p14="http://schemas.microsoft.com/office/powerpoint/2010/main" val="176064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0DEC3F-6475-402F-9BD3-CF28C8B83A64}" type="slidenum">
              <a:rPr kumimoji="1" lang="ja-JP" altLang="en-US" smtClean="0"/>
              <a:t>58</a:t>
            </a:fld>
            <a:endParaRPr kumimoji="1" lang="ja-JP" altLang="en-US"/>
          </a:p>
        </p:txBody>
      </p:sp>
    </p:spTree>
    <p:extLst>
      <p:ext uri="{BB962C8B-B14F-4D97-AF65-F5344CB8AC3E}">
        <p14:creationId xmlns:p14="http://schemas.microsoft.com/office/powerpoint/2010/main" val="84247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59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7446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7168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1972">
              <a:defRPr/>
            </a:pPr>
            <a:fld id="{520DEC3F-6475-402F-9BD3-CF28C8B83A64}" type="slidenum">
              <a:rPr kumimoji="1" lang="ja-JP" altLang="en-US">
                <a:solidFill>
                  <a:prstClr val="black"/>
                </a:solidFill>
                <a:latin typeface="游ゴシック" panose="020F0502020204030204"/>
                <a:ea typeface="游ゴシック" panose="020B0400000000000000" pitchFamily="50" charset="-128"/>
              </a:rPr>
              <a:pPr defTabSz="451972">
                <a:defRPr/>
              </a:pPr>
              <a:t>61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1078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11303AC-5CE0-4D20-BE70-6FE2DDFA160C}"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15203071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699E0C7-D452-4A22-A23F-7BD0E1F90901}"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298381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2B6BF8D-E8D2-49EC-A359-33F444C59C53}"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154947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980DD77-4B6C-438E-8E7E-E238D88B124C}"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25546195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F72A9F5-C9B4-4F8E-9874-593C2BC828C5}" type="datetime1">
              <a:rPr kumimoji="1" lang="ja-JP" altLang="en-US" smtClean="0"/>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6404052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3E492AD-E390-4F62-BBBE-A2CA188DCCD3}"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36175317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A658891-53AC-444D-8BAF-7A9B3C8B5453}" type="datetime1">
              <a:rPr kumimoji="1" lang="ja-JP" altLang="en-US" smtClean="0"/>
              <a:t>2023/3/3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376014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07E583C-9F4D-4FFA-AEC4-A2DB90F0B789}" type="datetime1">
              <a:rPr kumimoji="1" lang="ja-JP" altLang="en-US" smtClean="0"/>
              <a:t>2023/3/3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a:xfrm>
            <a:off x="6683237" y="6351659"/>
            <a:ext cx="2057400" cy="365125"/>
          </a:xfrm>
        </p:spPr>
        <p:txBody>
          <a:bodyPr/>
          <a:lstStyle>
            <a:lvl1pPr>
              <a:defRPr sz="1400" b="1">
                <a:solidFill>
                  <a:schemeClr val="tx1"/>
                </a:solidFill>
              </a:defRPr>
            </a:lvl1pPr>
          </a:lstStyle>
          <a:p>
            <a:fld id="{541F4720-2F52-44D6-BB1A-AB20431C6265}" type="slidenum">
              <a:rPr kumimoji="1" lang="ja-JP" altLang="en-US" smtClean="0"/>
              <a:pPr/>
              <a:t>‹#›</a:t>
            </a:fld>
            <a:endParaRPr kumimoji="1" lang="ja-JP" altLang="en-US" dirty="0"/>
          </a:p>
        </p:txBody>
      </p:sp>
    </p:spTree>
    <p:extLst>
      <p:ext uri="{BB962C8B-B14F-4D97-AF65-F5344CB8AC3E}">
        <p14:creationId xmlns:p14="http://schemas.microsoft.com/office/powerpoint/2010/main" val="17965428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14E0D-0360-48C4-A6B5-6CAEE1B104BA}" type="datetime1">
              <a:rPr kumimoji="1" lang="ja-JP" altLang="en-US" smtClean="0"/>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683237" y="6351659"/>
            <a:ext cx="2057400" cy="365125"/>
          </a:xfrm>
        </p:spPr>
        <p:txBody>
          <a:bodyPr/>
          <a:lstStyle>
            <a:lvl1pPr>
              <a:defRPr sz="1400" b="1">
                <a:solidFill>
                  <a:schemeClr val="tx1"/>
                </a:solidFill>
              </a:defRPr>
            </a:lvl1pPr>
          </a:lstStyle>
          <a:p>
            <a:fld id="{541F4720-2F52-44D6-BB1A-AB20431C6265}" type="slidenum">
              <a:rPr kumimoji="1" lang="ja-JP" altLang="en-US" smtClean="0"/>
              <a:pPr/>
              <a:t>‹#›</a:t>
            </a:fld>
            <a:endParaRPr kumimoji="1" lang="ja-JP" altLang="en-US" dirty="0"/>
          </a:p>
        </p:txBody>
      </p:sp>
    </p:spTree>
    <p:extLst>
      <p:ext uri="{BB962C8B-B14F-4D97-AF65-F5344CB8AC3E}">
        <p14:creationId xmlns:p14="http://schemas.microsoft.com/office/powerpoint/2010/main" val="21644204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71F5B9A-51CF-4CD9-933F-992FDB5F56AA}"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37506320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240BCEA-712C-4EEF-ACB8-62F0A03B6F0C}" type="datetime1">
              <a:rPr kumimoji="1" lang="ja-JP" altLang="en-US" smtClean="0"/>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1F4720-2F52-44D6-BB1A-AB20431C6265}" type="slidenum">
              <a:rPr kumimoji="1" lang="ja-JP" altLang="en-US" smtClean="0"/>
              <a:t>‹#›</a:t>
            </a:fld>
            <a:endParaRPr kumimoji="1" lang="ja-JP" altLang="en-US"/>
          </a:p>
        </p:txBody>
      </p:sp>
    </p:spTree>
    <p:extLst>
      <p:ext uri="{BB962C8B-B14F-4D97-AF65-F5344CB8AC3E}">
        <p14:creationId xmlns:p14="http://schemas.microsoft.com/office/powerpoint/2010/main" val="1824268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6C2C5-9BDE-4BC3-AFDA-E1555A5C7445}" type="datetime1">
              <a:rPr kumimoji="1" lang="ja-JP" altLang="en-US" smtClean="0"/>
              <a:t>2023/3/3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669985" y="6358975"/>
            <a:ext cx="2057400" cy="365125"/>
          </a:xfrm>
          <a:prstGeom prst="rect">
            <a:avLst/>
          </a:prstGeom>
        </p:spPr>
        <p:txBody>
          <a:bodyPr vert="horz" lIns="91440" tIns="45720" rIns="91440" bIns="45720" rtlCol="0" anchor="ctr"/>
          <a:lstStyle>
            <a:lvl1pPr algn="r">
              <a:defRPr sz="1400" b="1">
                <a:solidFill>
                  <a:schemeClr val="tx1"/>
                </a:solidFill>
              </a:defRPr>
            </a:lvl1pPr>
          </a:lstStyle>
          <a:p>
            <a:fld id="{541F4720-2F52-44D6-BB1A-AB20431C6265}" type="slidenum">
              <a:rPr kumimoji="1" lang="ja-JP" altLang="en-US" smtClean="0"/>
              <a:pPr/>
              <a:t>‹#›</a:t>
            </a:fld>
            <a:endParaRPr kumimoji="1" lang="ja-JP" altLang="en-US" dirty="0"/>
          </a:p>
        </p:txBody>
      </p:sp>
    </p:spTree>
    <p:extLst>
      <p:ext uri="{BB962C8B-B14F-4D97-AF65-F5344CB8AC3E}">
        <p14:creationId xmlns:p14="http://schemas.microsoft.com/office/powerpoint/2010/main" val="125140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tif"/></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t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tif"/><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5.tif"/><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9.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167902"/>
            <a:ext cx="9144000" cy="720000"/>
          </a:xfrm>
          <a:solidFill>
            <a:schemeClr val="accent1">
              <a:lumMod val="50000"/>
            </a:schemeClr>
          </a:solidFill>
          <a:ln>
            <a:noFill/>
          </a:ln>
        </p:spPr>
        <p:txBody>
          <a:bodyPr wrap="square" anchor="ctr" anchorCtr="0">
            <a:normAutofit/>
          </a:bodyPr>
          <a:lstStyle/>
          <a:p>
            <a:pPr marL="216000"/>
            <a:r>
              <a:rPr lang="ja-JP" altLang="en-US" sz="2400" b="1"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2400" b="1" dirty="0" smtClean="0">
                <a:solidFill>
                  <a:schemeClr val="bg1"/>
                </a:solidFill>
                <a:latin typeface="+mn-ea"/>
                <a:ea typeface="+mn-ea"/>
              </a:rPr>
              <a:t>第２回</a:t>
            </a:r>
            <a:r>
              <a:rPr kumimoji="1" lang="ja-JP" altLang="en-US" sz="2400" b="1" dirty="0" smtClean="0">
                <a:solidFill>
                  <a:schemeClr val="bg1"/>
                </a:solidFill>
                <a:latin typeface="+mn-ea"/>
                <a:ea typeface="+mn-ea"/>
              </a:rPr>
              <a:t>府市合同景観アドバイザー会議</a:t>
            </a:r>
            <a:r>
              <a:rPr kumimoji="1" lang="en-US" altLang="ja-JP" sz="2400" b="1" dirty="0" smtClean="0">
                <a:solidFill>
                  <a:schemeClr val="bg1"/>
                </a:solidFill>
                <a:latin typeface="+mn-ea"/>
                <a:ea typeface="+mn-ea"/>
              </a:rPr>
              <a:t>【</a:t>
            </a:r>
            <a:r>
              <a:rPr kumimoji="1" lang="ja-JP" altLang="en-US" sz="2400" b="1" dirty="0" smtClean="0">
                <a:solidFill>
                  <a:schemeClr val="bg1"/>
                </a:solidFill>
                <a:latin typeface="+mn-ea"/>
                <a:ea typeface="+mn-ea"/>
              </a:rPr>
              <a:t>参考資料</a:t>
            </a:r>
            <a:r>
              <a:rPr kumimoji="1" lang="en-US" altLang="ja-JP" sz="2400" b="1" dirty="0" smtClean="0">
                <a:solidFill>
                  <a:schemeClr val="bg1"/>
                </a:solidFill>
                <a:latin typeface="+mn-ea"/>
                <a:ea typeface="+mn-ea"/>
              </a:rPr>
              <a:t>】</a:t>
            </a:r>
            <a:endParaRPr kumimoji="1" lang="ja-JP" altLang="en-US" sz="2400" b="1" dirty="0">
              <a:solidFill>
                <a:schemeClr val="bg1"/>
              </a:solidFill>
              <a:latin typeface="+mn-ea"/>
              <a:ea typeface="+mn-ea"/>
            </a:endParaRPr>
          </a:p>
        </p:txBody>
      </p:sp>
      <p:sp>
        <p:nvSpPr>
          <p:cNvPr id="6" name="テキスト ボックス 5"/>
          <p:cNvSpPr txBox="1"/>
          <p:nvPr/>
        </p:nvSpPr>
        <p:spPr>
          <a:xfrm>
            <a:off x="706582" y="2017160"/>
            <a:ext cx="8659091" cy="1015663"/>
          </a:xfrm>
          <a:prstGeom prst="rect">
            <a:avLst/>
          </a:prstGeom>
          <a:noFill/>
        </p:spPr>
        <p:txBody>
          <a:bodyPr wrap="square" rtlCol="0">
            <a:spAutoFit/>
          </a:bodyPr>
          <a:lstStyle/>
          <a:p>
            <a:pPr>
              <a:lnSpc>
                <a:spcPct val="150000"/>
              </a:lnSpc>
            </a:pPr>
            <a:r>
              <a:rPr kumimoji="1" lang="ja-JP" altLang="en-US" sz="4000" b="1" dirty="0" smtClean="0">
                <a:latin typeface="+mn-ea"/>
              </a:rPr>
              <a:t>第１回アドバイザー会議を受けて</a:t>
            </a:r>
            <a:endParaRPr kumimoji="1" lang="en-US" altLang="ja-JP" sz="4000" b="1" dirty="0">
              <a:latin typeface="+mn-ea"/>
            </a:endParaRPr>
          </a:p>
        </p:txBody>
      </p:sp>
      <p:sp>
        <p:nvSpPr>
          <p:cNvPr id="5" name="テキスト ボックス 4"/>
          <p:cNvSpPr txBox="1"/>
          <p:nvPr/>
        </p:nvSpPr>
        <p:spPr>
          <a:xfrm>
            <a:off x="124693" y="3032823"/>
            <a:ext cx="9019307" cy="964367"/>
          </a:xfrm>
          <a:prstGeom prst="rect">
            <a:avLst/>
          </a:prstGeom>
          <a:noFill/>
        </p:spPr>
        <p:txBody>
          <a:bodyPr wrap="square" rtlCol="0">
            <a:spAutoFit/>
          </a:bodyPr>
          <a:lstStyle/>
          <a:p>
            <a:pPr>
              <a:lnSpc>
                <a:spcPts val="3360"/>
              </a:lnSpc>
            </a:pPr>
            <a:r>
              <a:rPr kumimoji="1" lang="ja-JP" altLang="en-US" sz="2400" b="1" dirty="0" smtClean="0">
                <a:latin typeface="+mn-ea"/>
              </a:rPr>
              <a:t>　⇒ランドマークとなる新たな構造物を、どのような環境下で、　　　</a:t>
            </a:r>
            <a:endParaRPr kumimoji="1" lang="en-US" altLang="ja-JP" sz="2400" b="1" dirty="0" smtClean="0">
              <a:latin typeface="+mn-ea"/>
            </a:endParaRPr>
          </a:p>
          <a:p>
            <a:pPr>
              <a:lnSpc>
                <a:spcPts val="3360"/>
              </a:lnSpc>
            </a:pPr>
            <a:r>
              <a:rPr kumimoji="1" lang="ja-JP" altLang="en-US" sz="2400" b="1" dirty="0">
                <a:latin typeface="+mn-ea"/>
              </a:rPr>
              <a:t>　</a:t>
            </a:r>
            <a:r>
              <a:rPr kumimoji="1" lang="ja-JP" altLang="en-US" sz="2400" b="1" dirty="0" smtClean="0">
                <a:latin typeface="+mn-ea"/>
              </a:rPr>
              <a:t>　どのような景観に、どのように調和させるのか</a:t>
            </a:r>
            <a:endParaRPr kumimoji="1" lang="en-US" altLang="ja-JP" sz="2400" b="1" dirty="0">
              <a:latin typeface="+mn-ea"/>
            </a:endParaRPr>
          </a:p>
        </p:txBody>
      </p:sp>
      <p:sp>
        <p:nvSpPr>
          <p:cNvPr id="7" name="テキスト ボックス 6"/>
          <p:cNvSpPr txBox="1"/>
          <p:nvPr/>
        </p:nvSpPr>
        <p:spPr>
          <a:xfrm>
            <a:off x="5638799" y="6005871"/>
            <a:ext cx="3505201" cy="528350"/>
          </a:xfrm>
          <a:prstGeom prst="rect">
            <a:avLst/>
          </a:prstGeom>
          <a:noFill/>
        </p:spPr>
        <p:txBody>
          <a:bodyPr wrap="square" rtlCol="0">
            <a:spAutoFit/>
          </a:bodyPr>
          <a:lstStyle/>
          <a:p>
            <a:pPr>
              <a:lnSpc>
                <a:spcPts val="3360"/>
              </a:lnSpc>
            </a:pPr>
            <a:r>
              <a:rPr kumimoji="1" lang="ja-JP" altLang="en-US" sz="2400" b="1" dirty="0" smtClean="0">
                <a:latin typeface="+mn-ea"/>
              </a:rPr>
              <a:t>大阪府八尾土木事務所</a:t>
            </a:r>
            <a:endParaRPr kumimoji="1" lang="en-US" altLang="ja-JP" sz="2400" b="1" dirty="0">
              <a:latin typeface="+mn-ea"/>
            </a:endParaRPr>
          </a:p>
        </p:txBody>
      </p:sp>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1</a:t>
            </a:fld>
            <a:endParaRPr kumimoji="1" lang="ja-JP" altLang="en-US" dirty="0"/>
          </a:p>
        </p:txBody>
      </p:sp>
    </p:spTree>
    <p:extLst>
      <p:ext uri="{BB962C8B-B14F-4D97-AF65-F5344CB8AC3E}">
        <p14:creationId xmlns:p14="http://schemas.microsoft.com/office/powerpoint/2010/main" val="1231337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a:srcRect l="14763" t="13644" r="24126" b="13047"/>
          <a:stretch/>
        </p:blipFill>
        <p:spPr>
          <a:xfrm>
            <a:off x="580570" y="1126284"/>
            <a:ext cx="3222170" cy="2254976"/>
          </a:xfrm>
          <a:prstGeom prst="rect">
            <a:avLst/>
          </a:prstGeom>
        </p:spPr>
      </p:pic>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４</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12" name="グループ化 11"/>
          <p:cNvGrpSpPr/>
          <p:nvPr/>
        </p:nvGrpSpPr>
        <p:grpSpPr>
          <a:xfrm>
            <a:off x="-369431" y="408337"/>
            <a:ext cx="10417657" cy="553998"/>
            <a:chOff x="-369430" y="497237"/>
            <a:chExt cx="10417657" cy="553998"/>
          </a:xfrm>
        </p:grpSpPr>
        <p:sp>
          <p:nvSpPr>
            <p:cNvPr id="39" name="テキスト ボックス 38"/>
            <p:cNvSpPr txBox="1"/>
            <p:nvPr/>
          </p:nvSpPr>
          <p:spPr>
            <a:xfrm>
              <a:off x="-369430" y="497237"/>
              <a:ext cx="10417657"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□眺望不可エリア（　　　　　）からの眺望写真</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45" name="正方形/長方形 44"/>
            <p:cNvSpPr/>
            <p:nvPr/>
          </p:nvSpPr>
          <p:spPr>
            <a:xfrm>
              <a:off x="2632772" y="658776"/>
              <a:ext cx="914400" cy="259456"/>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テキスト ボックス 45"/>
          <p:cNvSpPr txBox="1"/>
          <p:nvPr/>
        </p:nvSpPr>
        <p:spPr>
          <a:xfrm>
            <a:off x="-180438" y="3611888"/>
            <a:ext cx="1588630"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写真①</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47" name="テキスト ボックス 46"/>
          <p:cNvSpPr txBox="1"/>
          <p:nvPr/>
        </p:nvSpPr>
        <p:spPr>
          <a:xfrm>
            <a:off x="4102662" y="764078"/>
            <a:ext cx="1588630" cy="510653"/>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写真②</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48" name="テキスト ボックス 47"/>
          <p:cNvSpPr txBox="1"/>
          <p:nvPr/>
        </p:nvSpPr>
        <p:spPr>
          <a:xfrm>
            <a:off x="4082482" y="3631786"/>
            <a:ext cx="1588630" cy="510653"/>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写真③</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grpSp>
        <p:nvGrpSpPr>
          <p:cNvPr id="6" name="グループ化 5"/>
          <p:cNvGrpSpPr/>
          <p:nvPr/>
        </p:nvGrpSpPr>
        <p:grpSpPr>
          <a:xfrm>
            <a:off x="545342" y="1070086"/>
            <a:ext cx="3281903" cy="2340202"/>
            <a:chOff x="545342" y="1070086"/>
            <a:chExt cx="3281903" cy="2340202"/>
          </a:xfrm>
        </p:grpSpPr>
        <p:grpSp>
          <p:nvGrpSpPr>
            <p:cNvPr id="3" name="グループ化 2"/>
            <p:cNvGrpSpPr/>
            <p:nvPr/>
          </p:nvGrpSpPr>
          <p:grpSpPr>
            <a:xfrm>
              <a:off x="1324672" y="1274731"/>
              <a:ext cx="2361502" cy="1989471"/>
              <a:chOff x="1324672" y="1274731"/>
              <a:chExt cx="2361502" cy="1989471"/>
            </a:xfrm>
          </p:grpSpPr>
          <p:sp>
            <p:nvSpPr>
              <p:cNvPr id="5" name="右矢印 4"/>
              <p:cNvSpPr/>
              <p:nvPr/>
            </p:nvSpPr>
            <p:spPr>
              <a:xfrm rot="3269037">
                <a:off x="1912582" y="1687444"/>
                <a:ext cx="345046" cy="177438"/>
              </a:xfrm>
              <a:prstGeom prst="rightArrow">
                <a:avLst>
                  <a:gd name="adj1" fmla="val 50000"/>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右矢印 40"/>
              <p:cNvSpPr/>
              <p:nvPr/>
            </p:nvSpPr>
            <p:spPr>
              <a:xfrm rot="9592509">
                <a:off x="2910555" y="2228616"/>
                <a:ext cx="369993" cy="190345"/>
              </a:xfrm>
              <a:prstGeom prst="rightArrow">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rot="20431487">
                <a:off x="1724213" y="2822780"/>
                <a:ext cx="345046" cy="181588"/>
              </a:xfrm>
              <a:prstGeom prst="rightArrow">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654003" y="1274731"/>
                <a:ext cx="469202" cy="461665"/>
              </a:xfrm>
              <a:prstGeom prst="rect">
                <a:avLst/>
              </a:prstGeom>
              <a:noFill/>
            </p:spPr>
            <p:txBody>
              <a:bodyPr wrap="square" rtlCol="0">
                <a:spAutoFit/>
              </a:bodyPr>
              <a:lstStyle/>
              <a:p>
                <a:r>
                  <a:rPr kumimoji="1" lang="ja-JP" altLang="en-US" sz="2400" dirty="0" smtClean="0">
                    <a:solidFill>
                      <a:srgbClr val="FF0000"/>
                    </a:solidFill>
                  </a:rPr>
                  <a:t>①</a:t>
                </a:r>
                <a:endParaRPr kumimoji="1" lang="ja-JP" altLang="en-US" sz="2400" dirty="0">
                  <a:solidFill>
                    <a:srgbClr val="FF0000"/>
                  </a:solidFill>
                </a:endParaRPr>
              </a:p>
            </p:txBody>
          </p:sp>
          <p:sp>
            <p:nvSpPr>
              <p:cNvPr id="43" name="テキスト ボックス 42"/>
              <p:cNvSpPr txBox="1"/>
              <p:nvPr/>
            </p:nvSpPr>
            <p:spPr>
              <a:xfrm>
                <a:off x="3216972" y="2015137"/>
                <a:ext cx="469202" cy="461665"/>
              </a:xfrm>
              <a:prstGeom prst="rect">
                <a:avLst/>
              </a:prstGeom>
              <a:noFill/>
            </p:spPr>
            <p:txBody>
              <a:bodyPr wrap="square" rtlCol="0">
                <a:spAutoFit/>
              </a:bodyPr>
              <a:lstStyle/>
              <a:p>
                <a:r>
                  <a:rPr kumimoji="1" lang="ja-JP" altLang="en-US" sz="2400" dirty="0">
                    <a:solidFill>
                      <a:srgbClr val="FF0000"/>
                    </a:solidFill>
                  </a:rPr>
                  <a:t>②</a:t>
                </a:r>
              </a:p>
            </p:txBody>
          </p:sp>
          <p:sp>
            <p:nvSpPr>
              <p:cNvPr id="44" name="テキスト ボックス 43"/>
              <p:cNvSpPr txBox="1"/>
              <p:nvPr/>
            </p:nvSpPr>
            <p:spPr>
              <a:xfrm>
                <a:off x="1324672" y="2802537"/>
                <a:ext cx="469202" cy="461665"/>
              </a:xfrm>
              <a:prstGeom prst="rect">
                <a:avLst/>
              </a:prstGeom>
              <a:noFill/>
            </p:spPr>
            <p:txBody>
              <a:bodyPr wrap="square" rtlCol="0">
                <a:spAutoFit/>
              </a:bodyPr>
              <a:lstStyle/>
              <a:p>
                <a:r>
                  <a:rPr kumimoji="1" lang="ja-JP" altLang="en-US" sz="2400" dirty="0" smtClean="0">
                    <a:solidFill>
                      <a:srgbClr val="FF0000"/>
                    </a:solidFill>
                  </a:rPr>
                  <a:t>③</a:t>
                </a:r>
                <a:endParaRPr kumimoji="1" lang="ja-JP" altLang="en-US" sz="2400" dirty="0">
                  <a:solidFill>
                    <a:srgbClr val="FF0000"/>
                  </a:solidFill>
                </a:endParaRPr>
              </a:p>
            </p:txBody>
          </p:sp>
        </p:grpSp>
        <p:sp>
          <p:nvSpPr>
            <p:cNvPr id="14" name="正方形/長方形 13"/>
            <p:cNvSpPr/>
            <p:nvPr/>
          </p:nvSpPr>
          <p:spPr>
            <a:xfrm>
              <a:off x="545342" y="1070086"/>
              <a:ext cx="3281903" cy="2340202"/>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88745" y="1123538"/>
              <a:ext cx="1137645" cy="307777"/>
            </a:xfrm>
            <a:prstGeom prst="rect">
              <a:avLst/>
            </a:prstGeom>
            <a:solidFill>
              <a:schemeClr val="bg1"/>
            </a:solidFill>
            <a:ln>
              <a:solidFill>
                <a:schemeClr val="tx1"/>
              </a:solidFill>
            </a:ln>
          </p:spPr>
          <p:txBody>
            <a:bodyPr wrap="square" rtlCol="0" anchor="ctr">
              <a:spAutoFit/>
            </a:bodyPr>
            <a:lstStyle/>
            <a:p>
              <a:pPr algn="ctr"/>
              <a:r>
                <a:rPr kumimoji="1" lang="ja-JP" altLang="en-US" sz="1400" dirty="0" smtClean="0"/>
                <a:t>写真位置図</a:t>
              </a:r>
              <a:endParaRPr kumimoji="1" lang="ja-JP" altLang="en-US" sz="1400" dirty="0"/>
            </a:p>
          </p:txBody>
        </p:sp>
      </p:grpSp>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t="9438"/>
          <a:stretch/>
        </p:blipFill>
        <p:spPr>
          <a:xfrm>
            <a:off x="316259" y="4093029"/>
            <a:ext cx="3886200" cy="2639552"/>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t="9947" r="11429" b="18522"/>
          <a:stretch/>
        </p:blipFill>
        <p:spPr>
          <a:xfrm>
            <a:off x="4659084" y="1242604"/>
            <a:ext cx="4022829" cy="2436685"/>
          </a:xfrm>
          <a:prstGeom prst="rect">
            <a:avLst/>
          </a:prstGeom>
        </p:spPr>
      </p:pic>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t="3749" r="5120" b="15556"/>
          <a:stretch/>
        </p:blipFill>
        <p:spPr>
          <a:xfrm>
            <a:off x="4641549" y="4107406"/>
            <a:ext cx="4093029" cy="2610798"/>
          </a:xfrm>
          <a:prstGeom prst="rect">
            <a:avLst/>
          </a:prstGeom>
        </p:spPr>
      </p:pic>
      <p:sp>
        <p:nvSpPr>
          <p:cNvPr id="23" name="テキスト ボックス 22"/>
          <p:cNvSpPr txBox="1"/>
          <p:nvPr/>
        </p:nvSpPr>
        <p:spPr>
          <a:xfrm>
            <a:off x="7769096" y="4871638"/>
            <a:ext cx="2128713" cy="538609"/>
          </a:xfrm>
          <a:prstGeom prst="rect">
            <a:avLst/>
          </a:prstGeom>
          <a:noFill/>
        </p:spPr>
        <p:txBody>
          <a:bodyPr wrap="square" rtlCol="0">
            <a:spAutoFit/>
          </a:bodyPr>
          <a:lstStyle/>
          <a:p>
            <a:pPr>
              <a:lnSpc>
                <a:spcPts val="1800"/>
              </a:lnSpc>
            </a:pPr>
            <a:r>
              <a:rPr kumimoji="1" lang="ja-JP" altLang="en-US" sz="1200" b="1" dirty="0" smtClean="0"/>
              <a:t>ﾚｯﾄﾞｳｯﾄﾞ</a:t>
            </a:r>
            <a:endParaRPr kumimoji="1" lang="en-US" altLang="ja-JP" sz="1200" b="1" dirty="0" smtClean="0"/>
          </a:p>
          <a:p>
            <a:pPr>
              <a:lnSpc>
                <a:spcPts val="1800"/>
              </a:lnSpc>
            </a:pPr>
            <a:r>
              <a:rPr kumimoji="1" lang="en-US" altLang="ja-JP" sz="1200" b="1" dirty="0" smtClean="0"/>
              <a:t>(</a:t>
            </a:r>
            <a:r>
              <a:rPr kumimoji="1" lang="ja-JP" altLang="en-US" sz="1200" b="1" dirty="0" smtClean="0"/>
              <a:t>物流施設）</a:t>
            </a:r>
            <a:endParaRPr kumimoji="1" lang="ja-JP" altLang="en-US" sz="1200" b="1" dirty="0"/>
          </a:p>
        </p:txBody>
      </p:sp>
      <p:sp>
        <p:nvSpPr>
          <p:cNvPr id="25" name="テキスト ボックス 24"/>
          <p:cNvSpPr txBox="1"/>
          <p:nvPr/>
        </p:nvSpPr>
        <p:spPr>
          <a:xfrm>
            <a:off x="6625488" y="1345890"/>
            <a:ext cx="2874409" cy="336631"/>
          </a:xfrm>
          <a:prstGeom prst="rect">
            <a:avLst/>
          </a:prstGeom>
          <a:noFill/>
        </p:spPr>
        <p:txBody>
          <a:bodyPr wrap="square" rtlCol="0">
            <a:spAutoFit/>
          </a:bodyPr>
          <a:lstStyle/>
          <a:p>
            <a:pPr>
              <a:lnSpc>
                <a:spcPts val="2100"/>
              </a:lnSpc>
            </a:pPr>
            <a:r>
              <a:rPr kumimoji="1" lang="ja-JP" altLang="en-US" sz="1200" b="1" dirty="0"/>
              <a:t>高層</a:t>
            </a:r>
            <a:r>
              <a:rPr kumimoji="1" lang="ja-JP" altLang="en-US" sz="1200" b="1" dirty="0" smtClean="0"/>
              <a:t>マンション</a:t>
            </a:r>
            <a:endParaRPr kumimoji="1" lang="ja-JP" altLang="en-US" sz="1200" b="1" dirty="0"/>
          </a:p>
        </p:txBody>
      </p:sp>
      <p:sp>
        <p:nvSpPr>
          <p:cNvPr id="26" name="テキスト ボックス 25"/>
          <p:cNvSpPr txBox="1"/>
          <p:nvPr/>
        </p:nvSpPr>
        <p:spPr>
          <a:xfrm>
            <a:off x="4808353" y="2188065"/>
            <a:ext cx="2128713" cy="538609"/>
          </a:xfrm>
          <a:prstGeom prst="rect">
            <a:avLst/>
          </a:prstGeom>
          <a:noFill/>
        </p:spPr>
        <p:txBody>
          <a:bodyPr wrap="square" rtlCol="0">
            <a:spAutoFit/>
          </a:bodyPr>
          <a:lstStyle/>
          <a:p>
            <a:pPr>
              <a:lnSpc>
                <a:spcPts val="1800"/>
              </a:lnSpc>
            </a:pPr>
            <a:r>
              <a:rPr kumimoji="1" lang="ja-JP" altLang="en-US" sz="1200" b="1" dirty="0" smtClean="0"/>
              <a:t>ﾚｯﾄﾞｳｯﾄﾞ（天井）</a:t>
            </a:r>
            <a:endParaRPr kumimoji="1" lang="en-US" altLang="ja-JP" sz="1200" b="1" dirty="0" smtClean="0"/>
          </a:p>
          <a:p>
            <a:pPr>
              <a:lnSpc>
                <a:spcPts val="1800"/>
              </a:lnSpc>
            </a:pPr>
            <a:r>
              <a:rPr kumimoji="1" lang="en-US" altLang="ja-JP" sz="1200" b="1" dirty="0" smtClean="0"/>
              <a:t>(</a:t>
            </a:r>
            <a:r>
              <a:rPr kumimoji="1" lang="ja-JP" altLang="en-US" sz="1200" b="1" dirty="0" smtClean="0"/>
              <a:t>物流施設）</a:t>
            </a:r>
            <a:endParaRPr kumimoji="1" lang="ja-JP" altLang="en-US" sz="1200" b="1" dirty="0"/>
          </a:p>
        </p:txBody>
      </p:sp>
      <p:sp>
        <p:nvSpPr>
          <p:cNvPr id="7" name="スライド番号プレースホルダー 6"/>
          <p:cNvSpPr>
            <a:spLocks noGrp="1"/>
          </p:cNvSpPr>
          <p:nvPr>
            <p:ph type="sldNum" sz="quarter" idx="12"/>
          </p:nvPr>
        </p:nvSpPr>
        <p:spPr/>
        <p:txBody>
          <a:bodyPr/>
          <a:lstStyle/>
          <a:p>
            <a:fld id="{541F4720-2F52-44D6-BB1A-AB20431C6265}" type="slidenum">
              <a:rPr kumimoji="1" lang="ja-JP" altLang="en-US" smtClean="0"/>
              <a:pPr/>
              <a:t>10</a:t>
            </a:fld>
            <a:endParaRPr kumimoji="1" lang="ja-JP" altLang="en-US" dirty="0"/>
          </a:p>
        </p:txBody>
      </p:sp>
    </p:spTree>
    <p:extLst>
      <p:ext uri="{BB962C8B-B14F-4D97-AF65-F5344CB8AC3E}">
        <p14:creationId xmlns:p14="http://schemas.microsoft.com/office/powerpoint/2010/main" val="498883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rotWithShape="1">
          <a:blip r:embed="rId2"/>
          <a:srcRect l="14763" t="13644" r="24126" b="13047"/>
          <a:stretch/>
        </p:blipFill>
        <p:spPr>
          <a:xfrm>
            <a:off x="609598" y="1126284"/>
            <a:ext cx="3222170" cy="2254976"/>
          </a:xfrm>
          <a:prstGeom prst="rect">
            <a:avLst/>
          </a:prstGeom>
        </p:spPr>
      </p:pic>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４</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12" name="グループ化 11"/>
          <p:cNvGrpSpPr/>
          <p:nvPr/>
        </p:nvGrpSpPr>
        <p:grpSpPr>
          <a:xfrm>
            <a:off x="-369431" y="408337"/>
            <a:ext cx="10417657" cy="553998"/>
            <a:chOff x="-369430" y="497237"/>
            <a:chExt cx="10417657" cy="553998"/>
          </a:xfrm>
        </p:grpSpPr>
        <p:sp>
          <p:nvSpPr>
            <p:cNvPr id="39" name="テキスト ボックス 38"/>
            <p:cNvSpPr txBox="1"/>
            <p:nvPr/>
          </p:nvSpPr>
          <p:spPr>
            <a:xfrm>
              <a:off x="-369430" y="497237"/>
              <a:ext cx="10417657"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□眺望可能エリア</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近</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）からの眺望写真</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5" name="正方形/長方形 44"/>
            <p:cNvSpPr/>
            <p:nvPr/>
          </p:nvSpPr>
          <p:spPr>
            <a:xfrm>
              <a:off x="3050555" y="644845"/>
              <a:ext cx="914400" cy="259456"/>
            </a:xfrm>
            <a:prstGeom prst="rect">
              <a:avLst/>
            </a:prstGeom>
            <a:solidFill>
              <a:srgbClr val="7030A0">
                <a:alpha val="37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6" name="テキスト ボックス 45"/>
          <p:cNvSpPr txBox="1"/>
          <p:nvPr/>
        </p:nvSpPr>
        <p:spPr>
          <a:xfrm>
            <a:off x="0" y="3465350"/>
            <a:ext cx="1588630"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7" name="テキスト ボックス 46"/>
          <p:cNvSpPr txBox="1"/>
          <p:nvPr/>
        </p:nvSpPr>
        <p:spPr>
          <a:xfrm>
            <a:off x="4102662" y="764078"/>
            <a:ext cx="1588630" cy="510653"/>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写真②</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6" name="グループ化 5"/>
          <p:cNvGrpSpPr/>
          <p:nvPr/>
        </p:nvGrpSpPr>
        <p:grpSpPr>
          <a:xfrm>
            <a:off x="545342" y="1070086"/>
            <a:ext cx="3281903" cy="2340202"/>
            <a:chOff x="545342" y="1070086"/>
            <a:chExt cx="3281903" cy="2340202"/>
          </a:xfrm>
        </p:grpSpPr>
        <p:grpSp>
          <p:nvGrpSpPr>
            <p:cNvPr id="3" name="グループ化 2"/>
            <p:cNvGrpSpPr/>
            <p:nvPr/>
          </p:nvGrpSpPr>
          <p:grpSpPr>
            <a:xfrm>
              <a:off x="1425241" y="1594053"/>
              <a:ext cx="915497" cy="686642"/>
              <a:chOff x="1425241" y="1594053"/>
              <a:chExt cx="915497" cy="686642"/>
            </a:xfrm>
          </p:grpSpPr>
          <p:sp>
            <p:nvSpPr>
              <p:cNvPr id="5" name="右矢印 4"/>
              <p:cNvSpPr/>
              <p:nvPr/>
            </p:nvSpPr>
            <p:spPr>
              <a:xfrm rot="2742610">
                <a:off x="2079496" y="2019453"/>
                <a:ext cx="345046" cy="177438"/>
              </a:xfrm>
              <a:prstGeom prst="rightArrow">
                <a:avLst>
                  <a:gd name="adj1" fmla="val 50000"/>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1770117" y="1695640"/>
                <a:ext cx="46920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①</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3" name="テキスト ボックス 42"/>
              <p:cNvSpPr txBox="1"/>
              <p:nvPr/>
            </p:nvSpPr>
            <p:spPr>
              <a:xfrm>
                <a:off x="1425241" y="1594053"/>
                <a:ext cx="46920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②</a:t>
                </a:r>
              </a:p>
            </p:txBody>
          </p:sp>
        </p:grpSp>
        <p:sp>
          <p:nvSpPr>
            <p:cNvPr id="14" name="正方形/長方形 13"/>
            <p:cNvSpPr/>
            <p:nvPr/>
          </p:nvSpPr>
          <p:spPr>
            <a:xfrm>
              <a:off x="545342" y="1070086"/>
              <a:ext cx="3281903" cy="2340202"/>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588745" y="1123538"/>
              <a:ext cx="1137645" cy="307777"/>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写真位置図</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6" name="グループ化 15"/>
          <p:cNvGrpSpPr/>
          <p:nvPr/>
        </p:nvGrpSpPr>
        <p:grpSpPr>
          <a:xfrm>
            <a:off x="537028" y="3924284"/>
            <a:ext cx="8110580" cy="2824859"/>
            <a:chOff x="247336" y="4255331"/>
            <a:chExt cx="7773851" cy="2453195"/>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4424"/>
            <a:stretch/>
          </p:blipFill>
          <p:spPr>
            <a:xfrm>
              <a:off x="247336" y="4269845"/>
              <a:ext cx="3357509" cy="2406725"/>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13640" t="3281" b="1910"/>
            <a:stretch/>
          </p:blipFill>
          <p:spPr>
            <a:xfrm>
              <a:off x="2322287" y="4284360"/>
              <a:ext cx="2890978" cy="2380343"/>
            </a:xfrm>
            <a:prstGeom prst="rect">
              <a:avLst/>
            </a:prstGeom>
          </p:spPr>
        </p:pic>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l="5544" t="1" b="3730"/>
            <a:stretch/>
          </p:blipFill>
          <p:spPr>
            <a:xfrm>
              <a:off x="3410402" y="4264954"/>
              <a:ext cx="3161671" cy="2416787"/>
            </a:xfrm>
            <a:prstGeom prst="rect">
              <a:avLst/>
            </a:prstGeom>
          </p:spPr>
        </p:pic>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25709" t="2078" b="2055"/>
            <a:stretch/>
          </p:blipFill>
          <p:spPr>
            <a:xfrm>
              <a:off x="5486400" y="4255331"/>
              <a:ext cx="2534787" cy="2453195"/>
            </a:xfrm>
            <a:prstGeom prst="rect">
              <a:avLst/>
            </a:prstGeom>
          </p:spPr>
        </p:pic>
      </p:grpSp>
      <p:sp>
        <p:nvSpPr>
          <p:cNvPr id="28" name="右矢印 27"/>
          <p:cNvSpPr/>
          <p:nvPr/>
        </p:nvSpPr>
        <p:spPr>
          <a:xfrm rot="2700976">
            <a:off x="1709650" y="1966999"/>
            <a:ext cx="345046" cy="177438"/>
          </a:xfrm>
          <a:prstGeom prst="rightArrow">
            <a:avLst>
              <a:gd name="adj1" fmla="val 50000"/>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8" name="図 17"/>
          <p:cNvPicPr>
            <a:picLocks noChangeAspect="1"/>
          </p:cNvPicPr>
          <p:nvPr/>
        </p:nvPicPr>
        <p:blipFill rotWithShape="1">
          <a:blip r:embed="rId7" cstate="print">
            <a:extLst>
              <a:ext uri="{28A0092B-C50C-407E-A947-70E740481C1C}">
                <a14:useLocalDpi xmlns:a14="http://schemas.microsoft.com/office/drawing/2010/main" val="0"/>
              </a:ext>
            </a:extLst>
          </a:blip>
          <a:srcRect b="18199"/>
          <a:stretch/>
        </p:blipFill>
        <p:spPr>
          <a:xfrm>
            <a:off x="4580653" y="1206534"/>
            <a:ext cx="4013768" cy="2462470"/>
          </a:xfrm>
          <a:prstGeom prst="rect">
            <a:avLst/>
          </a:prstGeom>
        </p:spPr>
      </p:pic>
      <p:cxnSp>
        <p:nvCxnSpPr>
          <p:cNvPr id="20" name="直線コネクタ 19"/>
          <p:cNvCxnSpPr/>
          <p:nvPr/>
        </p:nvCxnSpPr>
        <p:spPr>
          <a:xfrm>
            <a:off x="2479798" y="5473700"/>
            <a:ext cx="0" cy="50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502508" y="4845450"/>
            <a:ext cx="1200150" cy="276999"/>
          </a:xfrm>
          <a:prstGeom prst="rect">
            <a:avLst/>
          </a:prstGeom>
          <a:noFill/>
        </p:spPr>
        <p:txBody>
          <a:bodyPr wrap="square" rtlCol="0">
            <a:spAutoFit/>
          </a:bodyPr>
          <a:lstStyle/>
          <a:p>
            <a:r>
              <a:rPr kumimoji="1" lang="ja-JP" altLang="en-US" sz="1200" b="1" dirty="0" smtClean="0"/>
              <a:t>二上山</a:t>
            </a:r>
            <a:endParaRPr kumimoji="1" lang="ja-JP" altLang="en-US" sz="1200" b="1" dirty="0"/>
          </a:p>
        </p:txBody>
      </p:sp>
      <p:sp>
        <p:nvSpPr>
          <p:cNvPr id="27" name="テキスト ボックス 26"/>
          <p:cNvSpPr txBox="1"/>
          <p:nvPr/>
        </p:nvSpPr>
        <p:spPr>
          <a:xfrm>
            <a:off x="1192178" y="4858968"/>
            <a:ext cx="2457891" cy="276999"/>
          </a:xfrm>
          <a:prstGeom prst="rect">
            <a:avLst/>
          </a:prstGeom>
          <a:noFill/>
        </p:spPr>
        <p:txBody>
          <a:bodyPr wrap="square" rtlCol="0">
            <a:spAutoFit/>
          </a:bodyPr>
          <a:lstStyle/>
          <a:p>
            <a:r>
              <a:rPr kumimoji="1" lang="ja-JP" altLang="en-US" sz="1200" b="1" dirty="0" smtClean="0"/>
              <a:t>高安山（生駒山系）</a:t>
            </a:r>
            <a:endParaRPr kumimoji="1" lang="ja-JP" altLang="en-US" sz="1200" b="1" dirty="0"/>
          </a:p>
        </p:txBody>
      </p:sp>
      <p:sp>
        <p:nvSpPr>
          <p:cNvPr id="29" name="テキスト ボックス 28"/>
          <p:cNvSpPr txBox="1"/>
          <p:nvPr/>
        </p:nvSpPr>
        <p:spPr>
          <a:xfrm>
            <a:off x="7650086" y="5825238"/>
            <a:ext cx="1200150" cy="276999"/>
          </a:xfrm>
          <a:prstGeom prst="rect">
            <a:avLst/>
          </a:prstGeom>
          <a:noFill/>
        </p:spPr>
        <p:txBody>
          <a:bodyPr wrap="square" rtlCol="0">
            <a:spAutoFit/>
          </a:bodyPr>
          <a:lstStyle/>
          <a:p>
            <a:r>
              <a:rPr kumimoji="1" lang="ja-JP" altLang="en-US" sz="1200" b="1" dirty="0" smtClean="0">
                <a:solidFill>
                  <a:schemeClr val="bg1"/>
                </a:solidFill>
              </a:rPr>
              <a:t>大和川</a:t>
            </a:r>
            <a:endParaRPr kumimoji="1" lang="ja-JP" altLang="en-US" sz="1200" b="1" dirty="0">
              <a:solidFill>
                <a:schemeClr val="bg1"/>
              </a:solidFill>
            </a:endParaRPr>
          </a:p>
        </p:txBody>
      </p:sp>
      <p:sp>
        <p:nvSpPr>
          <p:cNvPr id="30" name="テキスト ボックス 29"/>
          <p:cNvSpPr txBox="1"/>
          <p:nvPr/>
        </p:nvSpPr>
        <p:spPr>
          <a:xfrm>
            <a:off x="7394271" y="3116787"/>
            <a:ext cx="1200150" cy="276999"/>
          </a:xfrm>
          <a:prstGeom prst="rect">
            <a:avLst/>
          </a:prstGeom>
          <a:noFill/>
        </p:spPr>
        <p:txBody>
          <a:bodyPr wrap="square" rtlCol="0">
            <a:spAutoFit/>
          </a:bodyPr>
          <a:lstStyle/>
          <a:p>
            <a:r>
              <a:rPr kumimoji="1" lang="ja-JP" altLang="en-US" sz="1200" b="1" dirty="0" smtClean="0">
                <a:solidFill>
                  <a:schemeClr val="bg1"/>
                </a:solidFill>
              </a:rPr>
              <a:t>大和川</a:t>
            </a:r>
            <a:endParaRPr kumimoji="1" lang="ja-JP" altLang="en-US" sz="1200" b="1" dirty="0">
              <a:solidFill>
                <a:schemeClr val="bg1"/>
              </a:solidFill>
            </a:endParaRPr>
          </a:p>
        </p:txBody>
      </p:sp>
      <p:sp>
        <p:nvSpPr>
          <p:cNvPr id="10" name="スライド番号プレースホルダー 9"/>
          <p:cNvSpPr>
            <a:spLocks noGrp="1"/>
          </p:cNvSpPr>
          <p:nvPr>
            <p:ph type="sldNum" sz="quarter" idx="12"/>
          </p:nvPr>
        </p:nvSpPr>
        <p:spPr/>
        <p:txBody>
          <a:bodyPr/>
          <a:lstStyle/>
          <a:p>
            <a:fld id="{541F4720-2F52-44D6-BB1A-AB20431C6265}" type="slidenum">
              <a:rPr kumimoji="1" lang="ja-JP" altLang="en-US" smtClean="0"/>
              <a:pPr/>
              <a:t>11</a:t>
            </a:fld>
            <a:endParaRPr kumimoji="1" lang="ja-JP" altLang="en-US" dirty="0"/>
          </a:p>
        </p:txBody>
      </p:sp>
      <p:pic>
        <p:nvPicPr>
          <p:cNvPr id="19" name="図 18"/>
          <p:cNvPicPr>
            <a:picLocks noChangeAspect="1"/>
          </p:cNvPicPr>
          <p:nvPr/>
        </p:nvPicPr>
        <p:blipFill rotWithShape="1">
          <a:blip r:embed="rId8"/>
          <a:srcRect l="25810" t="74111" r="47992" b="23687"/>
          <a:stretch/>
        </p:blipFill>
        <p:spPr>
          <a:xfrm>
            <a:off x="3376129" y="5352821"/>
            <a:ext cx="3408659" cy="161131"/>
          </a:xfrm>
          <a:prstGeom prst="rect">
            <a:avLst/>
          </a:prstGeom>
        </p:spPr>
      </p:pic>
      <p:pic>
        <p:nvPicPr>
          <p:cNvPr id="22" name="図 21"/>
          <p:cNvPicPr>
            <a:picLocks noChangeAspect="1"/>
          </p:cNvPicPr>
          <p:nvPr/>
        </p:nvPicPr>
        <p:blipFill rotWithShape="1">
          <a:blip r:embed="rId9"/>
          <a:srcRect l="20708" t="32158" r="58967" b="28842"/>
          <a:stretch/>
        </p:blipFill>
        <p:spPr>
          <a:xfrm>
            <a:off x="5725544" y="2971799"/>
            <a:ext cx="1534261" cy="176397"/>
          </a:xfrm>
          <a:prstGeom prst="rect">
            <a:avLst/>
          </a:prstGeom>
        </p:spPr>
      </p:pic>
      <p:cxnSp>
        <p:nvCxnSpPr>
          <p:cNvPr id="21" name="直線矢印コネクタ 20"/>
          <p:cNvCxnSpPr/>
          <p:nvPr/>
        </p:nvCxnSpPr>
        <p:spPr>
          <a:xfrm>
            <a:off x="7135725" y="5825238"/>
            <a:ext cx="514361" cy="1056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8033739" y="3301757"/>
            <a:ext cx="514361" cy="1056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78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rotWithShape="1">
          <a:blip r:embed="rId3"/>
          <a:srcRect l="14763" t="13644" r="24126" b="13047"/>
          <a:stretch/>
        </p:blipFill>
        <p:spPr>
          <a:xfrm>
            <a:off x="595084" y="1126284"/>
            <a:ext cx="3222170" cy="2254976"/>
          </a:xfrm>
          <a:prstGeom prst="rect">
            <a:avLst/>
          </a:prstGeom>
        </p:spPr>
      </p:pic>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４</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12" name="グループ化 11"/>
          <p:cNvGrpSpPr/>
          <p:nvPr/>
        </p:nvGrpSpPr>
        <p:grpSpPr>
          <a:xfrm>
            <a:off x="-369431" y="408337"/>
            <a:ext cx="10417657" cy="553998"/>
            <a:chOff x="-369430" y="497237"/>
            <a:chExt cx="10417657" cy="553998"/>
          </a:xfrm>
        </p:grpSpPr>
        <p:sp>
          <p:nvSpPr>
            <p:cNvPr id="39" name="テキスト ボックス 38"/>
            <p:cNvSpPr txBox="1"/>
            <p:nvPr/>
          </p:nvSpPr>
          <p:spPr>
            <a:xfrm>
              <a:off x="-369430" y="497237"/>
              <a:ext cx="10417657"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□眺望可能エリア</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遠</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）からの眺望写真</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5" name="正方形/長方形 44"/>
            <p:cNvSpPr/>
            <p:nvPr/>
          </p:nvSpPr>
          <p:spPr>
            <a:xfrm>
              <a:off x="3050555" y="644845"/>
              <a:ext cx="914400" cy="259456"/>
            </a:xfrm>
            <a:prstGeom prst="rect">
              <a:avLst/>
            </a:prstGeom>
            <a:solidFill>
              <a:srgbClr val="0070C0">
                <a:alpha val="37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6" name="テキスト ボックス 45"/>
          <p:cNvSpPr txBox="1"/>
          <p:nvPr/>
        </p:nvSpPr>
        <p:spPr>
          <a:xfrm>
            <a:off x="0" y="3410287"/>
            <a:ext cx="1588630"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7" name="テキスト ボックス 46"/>
          <p:cNvSpPr txBox="1"/>
          <p:nvPr/>
        </p:nvSpPr>
        <p:spPr>
          <a:xfrm>
            <a:off x="4102662" y="764078"/>
            <a:ext cx="1588630" cy="510653"/>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写真②</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6" name="グループ化 5"/>
          <p:cNvGrpSpPr/>
          <p:nvPr/>
        </p:nvGrpSpPr>
        <p:grpSpPr>
          <a:xfrm>
            <a:off x="545342" y="1070086"/>
            <a:ext cx="3281903" cy="2340202"/>
            <a:chOff x="545342" y="1070086"/>
            <a:chExt cx="3281903" cy="2340202"/>
          </a:xfrm>
        </p:grpSpPr>
        <p:sp>
          <p:nvSpPr>
            <p:cNvPr id="9" name="テキスト ボックス 8"/>
            <p:cNvSpPr txBox="1"/>
            <p:nvPr/>
          </p:nvSpPr>
          <p:spPr>
            <a:xfrm>
              <a:off x="679483" y="1514354"/>
              <a:ext cx="46920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①</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4" name="正方形/長方形 13"/>
            <p:cNvSpPr/>
            <p:nvPr/>
          </p:nvSpPr>
          <p:spPr>
            <a:xfrm>
              <a:off x="545342" y="1070086"/>
              <a:ext cx="3281903" cy="2340202"/>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588745" y="1123538"/>
              <a:ext cx="1137645" cy="307777"/>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写真位置図</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8" name="右矢印 27"/>
          <p:cNvSpPr/>
          <p:nvPr/>
        </p:nvSpPr>
        <p:spPr>
          <a:xfrm rot="1659516">
            <a:off x="1019564" y="1782835"/>
            <a:ext cx="345046" cy="177438"/>
          </a:xfrm>
          <a:prstGeom prst="rightArrow">
            <a:avLst>
              <a:gd name="adj1" fmla="val 50000"/>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ｃｖ</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0" name="直線コネクタ 19"/>
          <p:cNvCxnSpPr/>
          <p:nvPr/>
        </p:nvCxnSpPr>
        <p:spPr>
          <a:xfrm>
            <a:off x="2479798" y="5473700"/>
            <a:ext cx="0" cy="5080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175" t="30242" r="6592" b="28176"/>
          <a:stretch/>
        </p:blipFill>
        <p:spPr>
          <a:xfrm>
            <a:off x="425505" y="3856133"/>
            <a:ext cx="8566095" cy="2896449"/>
          </a:xfrm>
          <a:prstGeom prst="rect">
            <a:avLst/>
          </a:prstGeom>
        </p:spPr>
      </p:pic>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b="20273"/>
          <a:stretch/>
        </p:blipFill>
        <p:spPr>
          <a:xfrm>
            <a:off x="4680005" y="1208944"/>
            <a:ext cx="4095081" cy="2448656"/>
          </a:xfrm>
          <a:prstGeom prst="rect">
            <a:avLst/>
          </a:prstGeom>
        </p:spPr>
      </p:pic>
      <p:sp>
        <p:nvSpPr>
          <p:cNvPr id="31" name="右矢印 30"/>
          <p:cNvSpPr/>
          <p:nvPr/>
        </p:nvSpPr>
        <p:spPr>
          <a:xfrm rot="16369561">
            <a:off x="2318129" y="3121883"/>
            <a:ext cx="345046" cy="181588"/>
          </a:xfrm>
          <a:prstGeom prst="rightArrow">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972188" y="3038493"/>
            <a:ext cx="469202" cy="461665"/>
          </a:xfrm>
          <a:prstGeom prst="rect">
            <a:avLst/>
          </a:prstGeom>
          <a:noFill/>
        </p:spPr>
        <p:txBody>
          <a:bodyPr wrap="square" rtlCol="0">
            <a:spAutoFit/>
          </a:bodyPr>
          <a:lstStyle/>
          <a:p>
            <a:r>
              <a:rPr kumimoji="1" lang="ja-JP" altLang="en-US" sz="2400" dirty="0">
                <a:solidFill>
                  <a:srgbClr val="FF0000"/>
                </a:solidFill>
              </a:rPr>
              <a:t>②</a:t>
            </a:r>
          </a:p>
        </p:txBody>
      </p:sp>
      <p:sp>
        <p:nvSpPr>
          <p:cNvPr id="22" name="テキスト ボックス 21"/>
          <p:cNvSpPr txBox="1"/>
          <p:nvPr/>
        </p:nvSpPr>
        <p:spPr>
          <a:xfrm>
            <a:off x="5912434" y="5144224"/>
            <a:ext cx="1200150" cy="276999"/>
          </a:xfrm>
          <a:prstGeom prst="rect">
            <a:avLst/>
          </a:prstGeom>
          <a:noFill/>
        </p:spPr>
        <p:txBody>
          <a:bodyPr wrap="square" rtlCol="0">
            <a:spAutoFit/>
          </a:bodyPr>
          <a:lstStyle/>
          <a:p>
            <a:r>
              <a:rPr kumimoji="1" lang="ja-JP" altLang="en-US" sz="1200" b="1" dirty="0" smtClean="0"/>
              <a:t>二上山</a:t>
            </a:r>
            <a:endParaRPr kumimoji="1" lang="ja-JP" altLang="en-US" sz="1200" b="1" dirty="0"/>
          </a:p>
        </p:txBody>
      </p:sp>
      <p:sp>
        <p:nvSpPr>
          <p:cNvPr id="23" name="テキスト ボックス 22"/>
          <p:cNvSpPr txBox="1"/>
          <p:nvPr/>
        </p:nvSpPr>
        <p:spPr>
          <a:xfrm>
            <a:off x="679483" y="4868534"/>
            <a:ext cx="2457891" cy="276999"/>
          </a:xfrm>
          <a:prstGeom prst="rect">
            <a:avLst/>
          </a:prstGeom>
          <a:noFill/>
        </p:spPr>
        <p:txBody>
          <a:bodyPr wrap="square" rtlCol="0">
            <a:spAutoFit/>
          </a:bodyPr>
          <a:lstStyle/>
          <a:p>
            <a:r>
              <a:rPr kumimoji="1" lang="ja-JP" altLang="en-US" sz="1200" b="1" dirty="0" smtClean="0"/>
              <a:t>高安山（生駒山系）</a:t>
            </a:r>
            <a:endParaRPr kumimoji="1" lang="ja-JP" altLang="en-US" sz="1200" b="1" dirty="0"/>
          </a:p>
        </p:txBody>
      </p:sp>
      <p:sp>
        <p:nvSpPr>
          <p:cNvPr id="24" name="テキスト ボックス 23"/>
          <p:cNvSpPr txBox="1"/>
          <p:nvPr/>
        </p:nvSpPr>
        <p:spPr>
          <a:xfrm>
            <a:off x="6617284" y="6162998"/>
            <a:ext cx="1200150" cy="276999"/>
          </a:xfrm>
          <a:prstGeom prst="rect">
            <a:avLst/>
          </a:prstGeom>
          <a:noFill/>
        </p:spPr>
        <p:txBody>
          <a:bodyPr wrap="square" rtlCol="0">
            <a:spAutoFit/>
          </a:bodyPr>
          <a:lstStyle/>
          <a:p>
            <a:r>
              <a:rPr kumimoji="1" lang="ja-JP" altLang="en-US" sz="1200" b="1" dirty="0" smtClean="0">
                <a:solidFill>
                  <a:schemeClr val="bg1"/>
                </a:solidFill>
              </a:rPr>
              <a:t>大和川</a:t>
            </a:r>
            <a:endParaRPr kumimoji="1" lang="ja-JP" altLang="en-US" sz="1200" b="1" dirty="0">
              <a:solidFill>
                <a:schemeClr val="bg1"/>
              </a:solidFill>
            </a:endParaRPr>
          </a:p>
        </p:txBody>
      </p:sp>
      <p:sp>
        <p:nvSpPr>
          <p:cNvPr id="25" name="テキスト ボックス 24"/>
          <p:cNvSpPr txBox="1"/>
          <p:nvPr/>
        </p:nvSpPr>
        <p:spPr>
          <a:xfrm>
            <a:off x="5448152" y="1364542"/>
            <a:ext cx="2128713" cy="538609"/>
          </a:xfrm>
          <a:prstGeom prst="rect">
            <a:avLst/>
          </a:prstGeom>
          <a:noFill/>
        </p:spPr>
        <p:txBody>
          <a:bodyPr wrap="square" rtlCol="0">
            <a:spAutoFit/>
          </a:bodyPr>
          <a:lstStyle/>
          <a:p>
            <a:pPr>
              <a:lnSpc>
                <a:spcPts val="1800"/>
              </a:lnSpc>
            </a:pPr>
            <a:r>
              <a:rPr kumimoji="1" lang="ja-JP" altLang="en-US" sz="1200" b="1" dirty="0" smtClean="0"/>
              <a:t>ﾚｯﾄﾞｳｯﾄﾞ</a:t>
            </a:r>
            <a:endParaRPr kumimoji="1" lang="en-US" altLang="ja-JP" sz="1200" b="1" dirty="0" smtClean="0"/>
          </a:p>
          <a:p>
            <a:pPr>
              <a:lnSpc>
                <a:spcPts val="1800"/>
              </a:lnSpc>
            </a:pPr>
            <a:r>
              <a:rPr kumimoji="1" lang="en-US" altLang="ja-JP" sz="1200" b="1" dirty="0" smtClean="0"/>
              <a:t>(</a:t>
            </a:r>
            <a:r>
              <a:rPr kumimoji="1" lang="ja-JP" altLang="en-US" sz="1200" b="1" dirty="0" smtClean="0"/>
              <a:t>物流施設）</a:t>
            </a:r>
            <a:endParaRPr kumimoji="1" lang="ja-JP" altLang="en-US" sz="1200" b="1" dirty="0"/>
          </a:p>
        </p:txBody>
      </p: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12</a:t>
            </a:fld>
            <a:endParaRPr kumimoji="1" lang="ja-JP" altLang="en-US" dirty="0"/>
          </a:p>
        </p:txBody>
      </p:sp>
      <p:pic>
        <p:nvPicPr>
          <p:cNvPr id="7" name="図 6"/>
          <p:cNvPicPr>
            <a:picLocks noChangeAspect="1"/>
          </p:cNvPicPr>
          <p:nvPr/>
        </p:nvPicPr>
        <p:blipFill rotWithShape="1">
          <a:blip r:embed="rId6"/>
          <a:srcRect l="21212" t="43001" r="64057" b="55888"/>
          <a:stretch/>
        </p:blipFill>
        <p:spPr>
          <a:xfrm>
            <a:off x="3552056" y="5677809"/>
            <a:ext cx="2670944" cy="117517"/>
          </a:xfrm>
          <a:prstGeom prst="rect">
            <a:avLst/>
          </a:prstGeom>
        </p:spPr>
      </p:pic>
      <p:cxnSp>
        <p:nvCxnSpPr>
          <p:cNvPr id="26" name="直線矢印コネクタ 25"/>
          <p:cNvCxnSpPr/>
          <p:nvPr/>
        </p:nvCxnSpPr>
        <p:spPr>
          <a:xfrm>
            <a:off x="7319684" y="6351659"/>
            <a:ext cx="514361" cy="1056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280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9683" t="18045" r="16448" b="8972"/>
          <a:stretch/>
        </p:blipFill>
        <p:spPr>
          <a:xfrm>
            <a:off x="265682" y="1623055"/>
            <a:ext cx="8683809" cy="4823735"/>
          </a:xfrm>
          <a:prstGeom prst="rect">
            <a:avLst/>
          </a:prstGeom>
        </p:spPr>
      </p:pic>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４</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楕円 6"/>
          <p:cNvSpPr/>
          <p:nvPr/>
        </p:nvSpPr>
        <p:spPr>
          <a:xfrm flipH="1">
            <a:off x="4899546" y="3903260"/>
            <a:ext cx="204716" cy="265868"/>
          </a:xfrm>
          <a:prstGeom prst="ellipse">
            <a:avLst/>
          </a:prstGeom>
          <a:solidFill>
            <a:srgbClr val="00B050">
              <a:alpha val="5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40" name="表 39"/>
          <p:cNvGraphicFramePr>
            <a:graphicFrameLocks noGrp="1"/>
          </p:cNvGraphicFramePr>
          <p:nvPr>
            <p:extLst>
              <p:ext uri="{D42A27DB-BD31-4B8C-83A1-F6EECF244321}">
                <p14:modId xmlns:p14="http://schemas.microsoft.com/office/powerpoint/2010/main" val="2631167381"/>
              </p:ext>
            </p:extLst>
          </p:nvPr>
        </p:nvGraphicFramePr>
        <p:xfrm>
          <a:off x="5295900" y="682441"/>
          <a:ext cx="3848100" cy="1112520"/>
        </p:xfrm>
        <a:graphic>
          <a:graphicData uri="http://schemas.openxmlformats.org/drawingml/2006/table">
            <a:tbl>
              <a:tblPr firstRow="1" bandRow="1">
                <a:tableStyleId>{5C22544A-7EE6-4342-B048-85BDC9FD1C3A}</a:tableStyleId>
              </a:tblPr>
              <a:tblGrid>
                <a:gridCol w="2425984">
                  <a:extLst>
                    <a:ext uri="{9D8B030D-6E8A-4147-A177-3AD203B41FA5}">
                      <a16:colId xmlns:a16="http://schemas.microsoft.com/office/drawing/2014/main" val="1362411306"/>
                    </a:ext>
                  </a:extLst>
                </a:gridCol>
                <a:gridCol w="1422116">
                  <a:extLst>
                    <a:ext uri="{9D8B030D-6E8A-4147-A177-3AD203B41FA5}">
                      <a16:colId xmlns:a16="http://schemas.microsoft.com/office/drawing/2014/main" val="3900548834"/>
                    </a:ext>
                  </a:extLst>
                </a:gridCol>
              </a:tblGrid>
              <a:tr h="370840">
                <a:tc gridSpan="2">
                  <a:txBody>
                    <a:bodyPr/>
                    <a:lstStyle/>
                    <a:p>
                      <a:pPr algn="ctr"/>
                      <a:r>
                        <a:rPr kumimoji="1" lang="ja-JP" altLang="en-US" sz="1600" b="0" dirty="0" smtClean="0">
                          <a:solidFill>
                            <a:schemeClr val="tx1"/>
                          </a:solidFill>
                        </a:rPr>
                        <a:t>凡例</a:t>
                      </a:r>
                      <a:endParaRPr kumimoji="1" lang="ja-JP" altLang="en-US" sz="1600" b="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hMerge="1">
                  <a:txBody>
                    <a:bodyPr/>
                    <a:lstStyle/>
                    <a:p>
                      <a:endParaRPr kumimoji="1" lang="ja-JP" altLang="en-US" dirty="0"/>
                    </a:p>
                  </a:txBody>
                  <a:tcPr/>
                </a:tc>
                <a:extLst>
                  <a:ext uri="{0D108BD9-81ED-4DB2-BD59-A6C34878D82A}">
                    <a16:rowId xmlns:a16="http://schemas.microsoft.com/office/drawing/2014/main" val="1617241142"/>
                  </a:ext>
                </a:extLst>
              </a:tr>
              <a:tr h="370840">
                <a:tc>
                  <a:txBody>
                    <a:bodyPr/>
                    <a:lstStyle/>
                    <a:p>
                      <a:pPr algn="ctr"/>
                      <a:r>
                        <a:rPr kumimoji="1" lang="ja-JP" altLang="en-US" sz="1600" dirty="0" smtClean="0"/>
                        <a:t>大和川橋梁（歩道上）</a:t>
                      </a:r>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3440961409"/>
                  </a:ext>
                </a:extLst>
              </a:tr>
              <a:tr h="370840">
                <a:tc>
                  <a:txBody>
                    <a:bodyPr/>
                    <a:lstStyle/>
                    <a:p>
                      <a:pPr algn="ctr"/>
                      <a:r>
                        <a:rPr kumimoji="1" lang="ja-JP" altLang="en-US" sz="1600" dirty="0" smtClean="0"/>
                        <a:t>連続高架（側道歩道上）</a:t>
                      </a:r>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1971390023"/>
                  </a:ext>
                </a:extLst>
              </a:tr>
            </a:tbl>
          </a:graphicData>
        </a:graphic>
      </p:graphicFrame>
      <p:sp>
        <p:nvSpPr>
          <p:cNvPr id="39" name="テキスト ボックス 38"/>
          <p:cNvSpPr txBox="1"/>
          <p:nvPr/>
        </p:nvSpPr>
        <p:spPr>
          <a:xfrm>
            <a:off x="-306878" y="641631"/>
            <a:ext cx="10417657"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□視点場（道路）からの眺望状況</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41" name="楕円 40"/>
          <p:cNvSpPr/>
          <p:nvPr/>
        </p:nvSpPr>
        <p:spPr>
          <a:xfrm flipH="1">
            <a:off x="4913194" y="3623744"/>
            <a:ext cx="204716" cy="265868"/>
          </a:xfrm>
          <a:prstGeom prst="ellipse">
            <a:avLst/>
          </a:prstGeom>
          <a:solidFill>
            <a:srgbClr val="C000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楕円 41"/>
          <p:cNvSpPr/>
          <p:nvPr/>
        </p:nvSpPr>
        <p:spPr>
          <a:xfrm flipH="1">
            <a:off x="8341057" y="1093005"/>
            <a:ext cx="204716" cy="265868"/>
          </a:xfrm>
          <a:prstGeom prst="ellipse">
            <a:avLst/>
          </a:prstGeom>
          <a:solidFill>
            <a:srgbClr val="00B050">
              <a:alpha val="5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楕円 42"/>
          <p:cNvSpPr/>
          <p:nvPr/>
        </p:nvSpPr>
        <p:spPr>
          <a:xfrm flipH="1">
            <a:off x="8341057" y="1459811"/>
            <a:ext cx="204716" cy="265868"/>
          </a:xfrm>
          <a:prstGeom prst="ellipse">
            <a:avLst/>
          </a:prstGeom>
          <a:solidFill>
            <a:srgbClr val="C000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13</a:t>
            </a:fld>
            <a:endParaRPr kumimoji="1" lang="ja-JP" altLang="en-US" dirty="0"/>
          </a:p>
        </p:txBody>
      </p:sp>
    </p:spTree>
    <p:extLst>
      <p:ext uri="{BB962C8B-B14F-4D97-AF65-F5344CB8AC3E}">
        <p14:creationId xmlns:p14="http://schemas.microsoft.com/office/powerpoint/2010/main" val="881750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92047" y="1042834"/>
            <a:ext cx="3306403" cy="2221913"/>
            <a:chOff x="605197" y="1208005"/>
            <a:chExt cx="3306403" cy="2221913"/>
          </a:xfrm>
        </p:grpSpPr>
        <p:pic>
          <p:nvPicPr>
            <p:cNvPr id="21" name="図 20"/>
            <p:cNvPicPr>
              <a:picLocks noChangeAspect="1"/>
            </p:cNvPicPr>
            <p:nvPr/>
          </p:nvPicPr>
          <p:blipFill rotWithShape="1">
            <a:blip r:embed="rId2"/>
            <a:srcRect l="18947" t="17754" r="19751" b="8973"/>
            <a:stretch/>
          </p:blipFill>
          <p:spPr>
            <a:xfrm>
              <a:off x="605197" y="1208005"/>
              <a:ext cx="3306403" cy="2221913"/>
            </a:xfrm>
            <a:prstGeom prst="rect">
              <a:avLst/>
            </a:prstGeom>
          </p:spPr>
        </p:pic>
        <p:sp>
          <p:nvSpPr>
            <p:cNvPr id="5" name="右矢印 4"/>
            <p:cNvSpPr/>
            <p:nvPr/>
          </p:nvSpPr>
          <p:spPr>
            <a:xfrm rot="1402158">
              <a:off x="2507834" y="2559234"/>
              <a:ext cx="345046" cy="177438"/>
            </a:xfrm>
            <a:prstGeom prst="rightArrow">
              <a:avLst>
                <a:gd name="adj1" fmla="val 50000"/>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2211156" y="2342314"/>
              <a:ext cx="3839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①</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2" name="楕円 21"/>
            <p:cNvSpPr/>
            <p:nvPr/>
          </p:nvSpPr>
          <p:spPr>
            <a:xfrm flipH="1">
              <a:off x="2148726" y="2187037"/>
              <a:ext cx="204716" cy="265868"/>
            </a:xfrm>
            <a:prstGeom prst="ellipse">
              <a:avLst/>
            </a:prstGeom>
            <a:solidFill>
              <a:srgbClr val="00B050">
                <a:alpha val="5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４</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369431" y="408337"/>
            <a:ext cx="10417657"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□大和川橋梁</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歩道上</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付近（　　）からの眺望写真</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p:cNvSpPr txBox="1"/>
          <p:nvPr/>
        </p:nvSpPr>
        <p:spPr>
          <a:xfrm>
            <a:off x="-192870" y="3264747"/>
            <a:ext cx="1588630"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7" name="テキスト ボックス 46"/>
          <p:cNvSpPr txBox="1"/>
          <p:nvPr/>
        </p:nvSpPr>
        <p:spPr>
          <a:xfrm>
            <a:off x="4045082" y="725576"/>
            <a:ext cx="1588630" cy="510653"/>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写真②</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p:cNvSpPr/>
          <p:nvPr/>
        </p:nvSpPr>
        <p:spPr>
          <a:xfrm>
            <a:off x="456443" y="982536"/>
            <a:ext cx="3342008" cy="2282211"/>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p:cNvSpPr txBox="1"/>
          <p:nvPr/>
        </p:nvSpPr>
        <p:spPr>
          <a:xfrm>
            <a:off x="492047" y="1034614"/>
            <a:ext cx="1137645" cy="307777"/>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写真位置図</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楕円 24"/>
          <p:cNvSpPr/>
          <p:nvPr/>
        </p:nvSpPr>
        <p:spPr>
          <a:xfrm flipH="1">
            <a:off x="3519342" y="569827"/>
            <a:ext cx="267798" cy="265868"/>
          </a:xfrm>
          <a:prstGeom prst="ellipse">
            <a:avLst/>
          </a:prstGeom>
          <a:solidFill>
            <a:srgbClr val="00B050">
              <a:alpha val="5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7" name="グループ化 6"/>
          <p:cNvGrpSpPr/>
          <p:nvPr/>
        </p:nvGrpSpPr>
        <p:grpSpPr>
          <a:xfrm>
            <a:off x="456443" y="3818745"/>
            <a:ext cx="8448753" cy="2898589"/>
            <a:chOff x="601445" y="3818745"/>
            <a:chExt cx="7559198" cy="2599994"/>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389" t="16111" r="417" b="15925"/>
            <a:stretch/>
          </p:blipFill>
          <p:spPr>
            <a:xfrm>
              <a:off x="601445" y="3818745"/>
              <a:ext cx="5008708" cy="2599994"/>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417" t="16660" r="-417" b="9498"/>
            <a:stretch/>
          </p:blipFill>
          <p:spPr>
            <a:xfrm>
              <a:off x="3506642" y="3835400"/>
              <a:ext cx="4654001" cy="2577496"/>
            </a:xfrm>
            <a:prstGeom prst="rect">
              <a:avLst/>
            </a:prstGeom>
          </p:spPr>
        </p:pic>
      </p:grpSp>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54" t="10597" r="-230" b="8026"/>
          <a:stretch/>
        </p:blipFill>
        <p:spPr>
          <a:xfrm>
            <a:off x="4603139" y="1182979"/>
            <a:ext cx="3989318" cy="2432930"/>
          </a:xfrm>
          <a:prstGeom prst="rect">
            <a:avLst/>
          </a:prstGeom>
        </p:spPr>
      </p:pic>
      <p:sp>
        <p:nvSpPr>
          <p:cNvPr id="26" name="テキスト ボックス 25"/>
          <p:cNvSpPr txBox="1"/>
          <p:nvPr/>
        </p:nvSpPr>
        <p:spPr>
          <a:xfrm>
            <a:off x="2119780" y="1952175"/>
            <a:ext cx="3839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FF0000"/>
                </a:solidFill>
                <a:latin typeface="Calibri" panose="020F0502020204030204"/>
                <a:ea typeface="游ゴシック" panose="020B0400000000000000" pitchFamily="50" charset="-128"/>
              </a:rPr>
              <a:t>②</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7" name="右矢印 26"/>
          <p:cNvSpPr/>
          <p:nvPr/>
        </p:nvSpPr>
        <p:spPr>
          <a:xfrm rot="4740759" flipH="1">
            <a:off x="2033499" y="1745386"/>
            <a:ext cx="374212" cy="184505"/>
          </a:xfrm>
          <a:prstGeom prst="rightArrow">
            <a:avLst>
              <a:gd name="adj1" fmla="val 50002"/>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5367469" y="4715958"/>
            <a:ext cx="1200150" cy="276999"/>
          </a:xfrm>
          <a:prstGeom prst="rect">
            <a:avLst/>
          </a:prstGeom>
          <a:noFill/>
        </p:spPr>
        <p:txBody>
          <a:bodyPr wrap="square" rtlCol="0">
            <a:spAutoFit/>
          </a:bodyPr>
          <a:lstStyle/>
          <a:p>
            <a:r>
              <a:rPr kumimoji="1" lang="ja-JP" altLang="en-US" sz="1200" b="1" dirty="0" smtClean="0"/>
              <a:t>二上山</a:t>
            </a:r>
            <a:endParaRPr kumimoji="1" lang="ja-JP" altLang="en-US" sz="1200" b="1" dirty="0"/>
          </a:p>
        </p:txBody>
      </p:sp>
      <p:sp>
        <p:nvSpPr>
          <p:cNvPr id="24" name="テキスト ボックス 23"/>
          <p:cNvSpPr txBox="1"/>
          <p:nvPr/>
        </p:nvSpPr>
        <p:spPr>
          <a:xfrm>
            <a:off x="702398" y="4638027"/>
            <a:ext cx="2457891" cy="276999"/>
          </a:xfrm>
          <a:prstGeom prst="rect">
            <a:avLst/>
          </a:prstGeom>
          <a:noFill/>
        </p:spPr>
        <p:txBody>
          <a:bodyPr wrap="square" rtlCol="0">
            <a:spAutoFit/>
          </a:bodyPr>
          <a:lstStyle/>
          <a:p>
            <a:r>
              <a:rPr kumimoji="1" lang="ja-JP" altLang="en-US" sz="1200" b="1" dirty="0" smtClean="0"/>
              <a:t>高安山（生駒山系）</a:t>
            </a:r>
            <a:endParaRPr kumimoji="1" lang="ja-JP" altLang="en-US" sz="1200" b="1" dirty="0"/>
          </a:p>
        </p:txBody>
      </p:sp>
      <p:sp>
        <p:nvSpPr>
          <p:cNvPr id="28" name="テキスト ボックス 27"/>
          <p:cNvSpPr txBox="1"/>
          <p:nvPr/>
        </p:nvSpPr>
        <p:spPr>
          <a:xfrm>
            <a:off x="5855844" y="1721049"/>
            <a:ext cx="1200150" cy="276999"/>
          </a:xfrm>
          <a:prstGeom prst="rect">
            <a:avLst/>
          </a:prstGeom>
          <a:noFill/>
        </p:spPr>
        <p:txBody>
          <a:bodyPr wrap="square" rtlCol="0">
            <a:spAutoFit/>
          </a:bodyPr>
          <a:lstStyle/>
          <a:p>
            <a:r>
              <a:rPr kumimoji="1" lang="ja-JP" altLang="en-US" sz="1200" b="1" dirty="0" smtClean="0"/>
              <a:t>工場</a:t>
            </a:r>
            <a:endParaRPr kumimoji="1" lang="ja-JP" altLang="en-US" sz="1200" b="1" dirty="0"/>
          </a:p>
        </p:txBody>
      </p:sp>
      <p:sp>
        <p:nvSpPr>
          <p:cNvPr id="29" name="テキスト ボックス 28"/>
          <p:cNvSpPr txBox="1"/>
          <p:nvPr/>
        </p:nvSpPr>
        <p:spPr>
          <a:xfrm>
            <a:off x="7111862" y="5395039"/>
            <a:ext cx="1200150" cy="307777"/>
          </a:xfrm>
          <a:prstGeom prst="rect">
            <a:avLst/>
          </a:prstGeom>
          <a:noFill/>
        </p:spPr>
        <p:txBody>
          <a:bodyPr wrap="square" rtlCol="0">
            <a:spAutoFit/>
          </a:bodyPr>
          <a:lstStyle/>
          <a:p>
            <a:r>
              <a:rPr kumimoji="1" lang="ja-JP" altLang="en-US" sz="1400" b="1" dirty="0" smtClean="0">
                <a:solidFill>
                  <a:schemeClr val="bg1"/>
                </a:solidFill>
              </a:rPr>
              <a:t>大和川</a:t>
            </a:r>
            <a:endParaRPr kumimoji="1" lang="ja-JP" altLang="en-US" sz="1400" b="1" dirty="0">
              <a:solidFill>
                <a:schemeClr val="bg1"/>
              </a:solidFill>
            </a:endParaRPr>
          </a:p>
        </p:txBody>
      </p:sp>
      <p:sp>
        <p:nvSpPr>
          <p:cNvPr id="10" name="スライド番号プレースホルダー 9"/>
          <p:cNvSpPr>
            <a:spLocks noGrp="1"/>
          </p:cNvSpPr>
          <p:nvPr>
            <p:ph type="sldNum" sz="quarter" idx="12"/>
          </p:nvPr>
        </p:nvSpPr>
        <p:spPr/>
        <p:txBody>
          <a:bodyPr/>
          <a:lstStyle/>
          <a:p>
            <a:fld id="{541F4720-2F52-44D6-BB1A-AB20431C6265}" type="slidenum">
              <a:rPr kumimoji="1" lang="ja-JP" altLang="en-US" smtClean="0"/>
              <a:pPr/>
              <a:t>14</a:t>
            </a:fld>
            <a:endParaRPr kumimoji="1" lang="ja-JP" altLang="en-US" dirty="0"/>
          </a:p>
        </p:txBody>
      </p:sp>
      <p:cxnSp>
        <p:nvCxnSpPr>
          <p:cNvPr id="30" name="直線矢印コネクタ 29"/>
          <p:cNvCxnSpPr/>
          <p:nvPr/>
        </p:nvCxnSpPr>
        <p:spPr>
          <a:xfrm>
            <a:off x="7837062" y="5702816"/>
            <a:ext cx="514361" cy="1056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567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2" cstate="print">
            <a:extLst>
              <a:ext uri="{28A0092B-C50C-407E-A947-70E740481C1C}">
                <a14:useLocalDpi xmlns:a14="http://schemas.microsoft.com/office/drawing/2010/main" val="0"/>
              </a:ext>
            </a:extLst>
          </a:blip>
          <a:srcRect l="25081" t="41270" r="59840" b="45185"/>
          <a:stretch/>
        </p:blipFill>
        <p:spPr>
          <a:xfrm>
            <a:off x="4310017" y="900271"/>
            <a:ext cx="4113024" cy="2770876"/>
          </a:xfrm>
          <a:prstGeom prst="rect">
            <a:avLst/>
          </a:prstGeom>
        </p:spPr>
      </p:pic>
      <p:grpSp>
        <p:nvGrpSpPr>
          <p:cNvPr id="4" name="グループ化 3"/>
          <p:cNvGrpSpPr/>
          <p:nvPr/>
        </p:nvGrpSpPr>
        <p:grpSpPr>
          <a:xfrm>
            <a:off x="492047" y="1042834"/>
            <a:ext cx="3306403" cy="2221913"/>
            <a:chOff x="605197" y="1208005"/>
            <a:chExt cx="3306403" cy="2221913"/>
          </a:xfrm>
        </p:grpSpPr>
        <p:pic>
          <p:nvPicPr>
            <p:cNvPr id="21" name="図 20"/>
            <p:cNvPicPr>
              <a:picLocks noChangeAspect="1"/>
            </p:cNvPicPr>
            <p:nvPr/>
          </p:nvPicPr>
          <p:blipFill rotWithShape="1">
            <a:blip r:embed="rId3"/>
            <a:srcRect l="18947" t="17754" r="19751" b="8973"/>
            <a:stretch/>
          </p:blipFill>
          <p:spPr>
            <a:xfrm>
              <a:off x="605197" y="1208005"/>
              <a:ext cx="3306403" cy="2221913"/>
            </a:xfrm>
            <a:prstGeom prst="rect">
              <a:avLst/>
            </a:prstGeom>
          </p:spPr>
        </p:pic>
        <p:sp>
          <p:nvSpPr>
            <p:cNvPr id="5" name="右矢印 4"/>
            <p:cNvSpPr/>
            <p:nvPr/>
          </p:nvSpPr>
          <p:spPr>
            <a:xfrm rot="11923902">
              <a:off x="1594003" y="2090819"/>
              <a:ext cx="345046" cy="177438"/>
            </a:xfrm>
            <a:prstGeom prst="rightArrow">
              <a:avLst>
                <a:gd name="adj1" fmla="val 50000"/>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1825401" y="2104146"/>
              <a:ext cx="3839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①</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2" name="楕円 21"/>
            <p:cNvSpPr/>
            <p:nvPr/>
          </p:nvSpPr>
          <p:spPr>
            <a:xfrm flipH="1">
              <a:off x="2148726" y="2187037"/>
              <a:ext cx="204716" cy="265868"/>
            </a:xfrm>
            <a:prstGeom prst="ellipse">
              <a:avLst/>
            </a:prstGeom>
            <a:solidFill>
              <a:srgbClr val="00B050">
                <a:alpha val="5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４</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369431" y="408337"/>
            <a:ext cx="10417657"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□大和川橋梁</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歩道上</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付近（　　）からの眺望写真</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p:cNvSpPr txBox="1"/>
          <p:nvPr/>
        </p:nvSpPr>
        <p:spPr>
          <a:xfrm>
            <a:off x="-192870" y="3264747"/>
            <a:ext cx="1588630"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p:cNvSpPr/>
          <p:nvPr/>
        </p:nvSpPr>
        <p:spPr>
          <a:xfrm>
            <a:off x="456443" y="982536"/>
            <a:ext cx="3342008" cy="2282211"/>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p:cNvSpPr txBox="1"/>
          <p:nvPr/>
        </p:nvSpPr>
        <p:spPr>
          <a:xfrm>
            <a:off x="492047" y="1034614"/>
            <a:ext cx="1137645" cy="307777"/>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写真位置図</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楕円 24"/>
          <p:cNvSpPr/>
          <p:nvPr/>
        </p:nvSpPr>
        <p:spPr>
          <a:xfrm flipH="1">
            <a:off x="3519342" y="569827"/>
            <a:ext cx="267798" cy="265868"/>
          </a:xfrm>
          <a:prstGeom prst="ellipse">
            <a:avLst/>
          </a:prstGeom>
          <a:solidFill>
            <a:srgbClr val="00B050">
              <a:alpha val="5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2119780" y="1952175"/>
            <a:ext cx="3839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②</a:t>
            </a:r>
          </a:p>
        </p:txBody>
      </p:sp>
      <p:sp>
        <p:nvSpPr>
          <p:cNvPr id="27" name="右矢印 26"/>
          <p:cNvSpPr/>
          <p:nvPr/>
        </p:nvSpPr>
        <p:spPr>
          <a:xfrm rot="5400000" flipH="1">
            <a:off x="2145438" y="1733672"/>
            <a:ext cx="374212" cy="184505"/>
          </a:xfrm>
          <a:prstGeom prst="rightArrow">
            <a:avLst>
              <a:gd name="adj1" fmla="val 50002"/>
              <a:gd name="adj2" fmla="val 4670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6" name="グループ化 15"/>
          <p:cNvGrpSpPr/>
          <p:nvPr/>
        </p:nvGrpSpPr>
        <p:grpSpPr>
          <a:xfrm>
            <a:off x="529013" y="3759200"/>
            <a:ext cx="7953829" cy="2913967"/>
            <a:chOff x="470957" y="3759200"/>
            <a:chExt cx="7953829" cy="2913967"/>
          </a:xfrm>
        </p:grpSpPr>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t="22898" b="28253"/>
            <a:stretch/>
          </p:blipFill>
          <p:spPr>
            <a:xfrm>
              <a:off x="470957" y="3759200"/>
              <a:ext cx="7953829" cy="2913967"/>
            </a:xfrm>
            <a:prstGeom prst="rect">
              <a:avLst/>
            </a:prstGeom>
          </p:spPr>
        </p:pic>
        <p:cxnSp>
          <p:nvCxnSpPr>
            <p:cNvPr id="14" name="直線矢印コネクタ 13"/>
            <p:cNvCxnSpPr/>
            <p:nvPr/>
          </p:nvCxnSpPr>
          <p:spPr>
            <a:xfrm flipH="1" flipV="1">
              <a:off x="6939645" y="3818745"/>
              <a:ext cx="406399" cy="10453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正方形/長方形 16"/>
          <p:cNvSpPr/>
          <p:nvPr/>
        </p:nvSpPr>
        <p:spPr>
          <a:xfrm>
            <a:off x="4308930" y="929300"/>
            <a:ext cx="4114111" cy="2741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691745" y="4864100"/>
            <a:ext cx="1321955" cy="729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060869" y="5936491"/>
            <a:ext cx="1200150" cy="276999"/>
          </a:xfrm>
          <a:prstGeom prst="rect">
            <a:avLst/>
          </a:prstGeom>
          <a:noFill/>
        </p:spPr>
        <p:txBody>
          <a:bodyPr wrap="square" rtlCol="0">
            <a:spAutoFit/>
          </a:bodyPr>
          <a:lstStyle/>
          <a:p>
            <a:r>
              <a:rPr kumimoji="1" lang="ja-JP" altLang="en-US" sz="1200" b="1" dirty="0" smtClean="0">
                <a:solidFill>
                  <a:schemeClr val="bg1"/>
                </a:solidFill>
              </a:rPr>
              <a:t>大和川</a:t>
            </a:r>
            <a:endParaRPr kumimoji="1" lang="ja-JP" altLang="en-US" sz="1200" b="1" dirty="0">
              <a:solidFill>
                <a:schemeClr val="bg1"/>
              </a:solidFill>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15</a:t>
            </a:fld>
            <a:endParaRPr kumimoji="1" lang="ja-JP" altLang="en-US" dirty="0"/>
          </a:p>
        </p:txBody>
      </p:sp>
      <p:cxnSp>
        <p:nvCxnSpPr>
          <p:cNvPr id="24" name="直線矢印コネクタ 23"/>
          <p:cNvCxnSpPr/>
          <p:nvPr/>
        </p:nvCxnSpPr>
        <p:spPr>
          <a:xfrm flipV="1">
            <a:off x="1797504" y="5944649"/>
            <a:ext cx="680859" cy="772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29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５</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歩行者・自転車の</a:t>
            </a:r>
            <a:r>
              <a:rPr kumimoji="1" lang="ja-JP" altLang="en-US" sz="2400" b="1" dirty="0">
                <a:solidFill>
                  <a:prstClr val="white"/>
                </a:solidFill>
                <a:latin typeface="游ゴシック" panose="020B0400000000000000" pitchFamily="50" charset="-128"/>
              </a:rPr>
              <a:t>堤防道路等の</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利用状況</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楕円 6"/>
          <p:cNvSpPr/>
          <p:nvPr/>
        </p:nvSpPr>
        <p:spPr>
          <a:xfrm flipH="1">
            <a:off x="4326149" y="2185515"/>
            <a:ext cx="245851" cy="2692753"/>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4113893" y="3146721"/>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grpSp>
        <p:nvGrpSpPr>
          <p:cNvPr id="37" name="グループ化 36"/>
          <p:cNvGrpSpPr/>
          <p:nvPr/>
        </p:nvGrpSpPr>
        <p:grpSpPr>
          <a:xfrm>
            <a:off x="225871" y="1181713"/>
            <a:ext cx="8790201" cy="5441043"/>
            <a:chOff x="168124" y="1544816"/>
            <a:chExt cx="7934476" cy="4978814"/>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1939" r="21909"/>
            <a:stretch/>
          </p:blipFill>
          <p:spPr>
            <a:xfrm>
              <a:off x="168124" y="1544816"/>
              <a:ext cx="7934476" cy="4978814"/>
            </a:xfrm>
            <a:prstGeom prst="rect">
              <a:avLst/>
            </a:prstGeom>
          </p:spPr>
        </p:pic>
        <p:sp>
          <p:nvSpPr>
            <p:cNvPr id="19" name="楕円 18"/>
            <p:cNvSpPr/>
            <p:nvPr/>
          </p:nvSpPr>
          <p:spPr>
            <a:xfrm flipH="1">
              <a:off x="4278381" y="2114298"/>
              <a:ext cx="245851" cy="2692753"/>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3" name="テキスト ボックス 32"/>
          <p:cNvSpPr txBox="1"/>
          <p:nvPr/>
        </p:nvSpPr>
        <p:spPr>
          <a:xfrm>
            <a:off x="3447483" y="2628159"/>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4" name="フリーフォーム 3"/>
          <p:cNvSpPr/>
          <p:nvPr/>
        </p:nvSpPr>
        <p:spPr>
          <a:xfrm>
            <a:off x="1911927" y="2466109"/>
            <a:ext cx="2909455" cy="1219200"/>
          </a:xfrm>
          <a:custGeom>
            <a:avLst/>
            <a:gdLst>
              <a:gd name="connsiteX0" fmla="*/ 0 w 2909455"/>
              <a:gd name="connsiteY0" fmla="*/ 0 h 1219200"/>
              <a:gd name="connsiteX1" fmla="*/ 332509 w 2909455"/>
              <a:gd name="connsiteY1" fmla="*/ 166255 h 1219200"/>
              <a:gd name="connsiteX2" fmla="*/ 775855 w 2909455"/>
              <a:gd name="connsiteY2" fmla="*/ 277091 h 1219200"/>
              <a:gd name="connsiteX3" fmla="*/ 1302328 w 2909455"/>
              <a:gd name="connsiteY3" fmla="*/ 443346 h 1219200"/>
              <a:gd name="connsiteX4" fmla="*/ 1759528 w 2909455"/>
              <a:gd name="connsiteY4" fmla="*/ 595746 h 1219200"/>
              <a:gd name="connsiteX5" fmla="*/ 2008909 w 2909455"/>
              <a:gd name="connsiteY5" fmla="*/ 692727 h 1219200"/>
              <a:gd name="connsiteX6" fmla="*/ 2382982 w 2909455"/>
              <a:gd name="connsiteY6" fmla="*/ 872836 h 1219200"/>
              <a:gd name="connsiteX7" fmla="*/ 2909455 w 2909455"/>
              <a:gd name="connsiteY7"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5" h="1219200">
                <a:moveTo>
                  <a:pt x="0" y="0"/>
                </a:moveTo>
                <a:lnTo>
                  <a:pt x="332509" y="166255"/>
                </a:lnTo>
                <a:lnTo>
                  <a:pt x="775855" y="277091"/>
                </a:lnTo>
                <a:lnTo>
                  <a:pt x="1302328" y="443346"/>
                </a:lnTo>
                <a:lnTo>
                  <a:pt x="1759528" y="595746"/>
                </a:lnTo>
                <a:lnTo>
                  <a:pt x="2008909" y="692727"/>
                </a:lnTo>
                <a:lnTo>
                  <a:pt x="2382982" y="872836"/>
                </a:lnTo>
                <a:lnTo>
                  <a:pt x="2909455" y="1219200"/>
                </a:lnTo>
              </a:path>
            </a:pathLst>
          </a:cu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1856509" y="2452255"/>
            <a:ext cx="207818" cy="997527"/>
          </a:xfrm>
          <a:custGeom>
            <a:avLst/>
            <a:gdLst>
              <a:gd name="connsiteX0" fmla="*/ 0 w 207818"/>
              <a:gd name="connsiteY0" fmla="*/ 0 h 997527"/>
              <a:gd name="connsiteX1" fmla="*/ 207818 w 207818"/>
              <a:gd name="connsiteY1" fmla="*/ 997527 h 997527"/>
            </a:gdLst>
            <a:ahLst/>
            <a:cxnLst>
              <a:cxn ang="0">
                <a:pos x="connsiteX0" y="connsiteY0"/>
              </a:cxn>
              <a:cxn ang="0">
                <a:pos x="connsiteX1" y="connsiteY1"/>
              </a:cxn>
            </a:cxnLst>
            <a:rect l="l" t="t" r="r" b="b"/>
            <a:pathLst>
              <a:path w="207818" h="997527">
                <a:moveTo>
                  <a:pt x="0" y="0"/>
                </a:moveTo>
                <a:lnTo>
                  <a:pt x="207818" y="997527"/>
                </a:ln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4835236" y="3685309"/>
            <a:ext cx="1981200" cy="1205346"/>
          </a:xfrm>
          <a:custGeom>
            <a:avLst/>
            <a:gdLst>
              <a:gd name="connsiteX0" fmla="*/ 0 w 1981200"/>
              <a:gd name="connsiteY0" fmla="*/ 0 h 1205346"/>
              <a:gd name="connsiteX1" fmla="*/ 665019 w 1981200"/>
              <a:gd name="connsiteY1" fmla="*/ 401782 h 1205346"/>
              <a:gd name="connsiteX2" fmla="*/ 1052946 w 1981200"/>
              <a:gd name="connsiteY2" fmla="*/ 637309 h 1205346"/>
              <a:gd name="connsiteX3" fmla="*/ 1413164 w 1981200"/>
              <a:gd name="connsiteY3" fmla="*/ 872836 h 1205346"/>
              <a:gd name="connsiteX4" fmla="*/ 1981200 w 1981200"/>
              <a:gd name="connsiteY4" fmla="*/ 1205346 h 120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1205346">
                <a:moveTo>
                  <a:pt x="0" y="0"/>
                </a:moveTo>
                <a:lnTo>
                  <a:pt x="665019" y="401782"/>
                </a:lnTo>
                <a:lnTo>
                  <a:pt x="1052946" y="637309"/>
                </a:lnTo>
                <a:lnTo>
                  <a:pt x="1413164" y="872836"/>
                </a:lnTo>
                <a:lnTo>
                  <a:pt x="1981200" y="1205346"/>
                </a:lnTo>
              </a:path>
            </a:pathLst>
          </a:cu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2133600" y="3435927"/>
            <a:ext cx="4336473" cy="2064328"/>
          </a:xfrm>
          <a:custGeom>
            <a:avLst/>
            <a:gdLst>
              <a:gd name="connsiteX0" fmla="*/ 0 w 4336473"/>
              <a:gd name="connsiteY0" fmla="*/ 0 h 2064328"/>
              <a:gd name="connsiteX1" fmla="*/ 457200 w 4336473"/>
              <a:gd name="connsiteY1" fmla="*/ 83128 h 2064328"/>
              <a:gd name="connsiteX2" fmla="*/ 706582 w 4336473"/>
              <a:gd name="connsiteY2" fmla="*/ 152400 h 2064328"/>
              <a:gd name="connsiteX3" fmla="*/ 1163782 w 4336473"/>
              <a:gd name="connsiteY3" fmla="*/ 277091 h 2064328"/>
              <a:gd name="connsiteX4" fmla="*/ 1607127 w 4336473"/>
              <a:gd name="connsiteY4" fmla="*/ 443346 h 2064328"/>
              <a:gd name="connsiteX5" fmla="*/ 2230582 w 4336473"/>
              <a:gd name="connsiteY5" fmla="*/ 789709 h 2064328"/>
              <a:gd name="connsiteX6" fmla="*/ 2854036 w 4336473"/>
              <a:gd name="connsiteY6" fmla="*/ 1191491 h 2064328"/>
              <a:gd name="connsiteX7" fmla="*/ 3422073 w 4336473"/>
              <a:gd name="connsiteY7" fmla="*/ 1468582 h 2064328"/>
              <a:gd name="connsiteX8" fmla="*/ 3962400 w 4336473"/>
              <a:gd name="connsiteY8" fmla="*/ 1828800 h 2064328"/>
              <a:gd name="connsiteX9" fmla="*/ 4336473 w 4336473"/>
              <a:gd name="connsiteY9" fmla="*/ 2064328 h 206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6473" h="2064328">
                <a:moveTo>
                  <a:pt x="0" y="0"/>
                </a:moveTo>
                <a:lnTo>
                  <a:pt x="457200" y="83128"/>
                </a:lnTo>
                <a:lnTo>
                  <a:pt x="706582" y="152400"/>
                </a:lnTo>
                <a:lnTo>
                  <a:pt x="1163782" y="277091"/>
                </a:lnTo>
                <a:lnTo>
                  <a:pt x="1607127" y="443346"/>
                </a:lnTo>
                <a:lnTo>
                  <a:pt x="2230582" y="789709"/>
                </a:lnTo>
                <a:lnTo>
                  <a:pt x="2854036" y="1191491"/>
                </a:lnTo>
                <a:lnTo>
                  <a:pt x="3422073" y="1468582"/>
                </a:lnTo>
                <a:lnTo>
                  <a:pt x="3962400" y="1828800"/>
                </a:lnTo>
                <a:lnTo>
                  <a:pt x="4336473" y="2064328"/>
                </a:lnTo>
              </a:path>
            </a:pathLst>
          </a:cu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6442364" y="4890655"/>
            <a:ext cx="360218" cy="609600"/>
          </a:xfrm>
          <a:custGeom>
            <a:avLst/>
            <a:gdLst>
              <a:gd name="connsiteX0" fmla="*/ 360218 w 360218"/>
              <a:gd name="connsiteY0" fmla="*/ 0 h 609600"/>
              <a:gd name="connsiteX1" fmla="*/ 0 w 360218"/>
              <a:gd name="connsiteY1" fmla="*/ 609600 h 609600"/>
            </a:gdLst>
            <a:ahLst/>
            <a:cxnLst>
              <a:cxn ang="0">
                <a:pos x="connsiteX0" y="connsiteY0"/>
              </a:cxn>
              <a:cxn ang="0">
                <a:pos x="connsiteX1" y="connsiteY1"/>
              </a:cxn>
            </a:cxnLst>
            <a:rect l="l" t="t" r="r" b="b"/>
            <a:pathLst>
              <a:path w="360218" h="609600">
                <a:moveTo>
                  <a:pt x="360218" y="0"/>
                </a:moveTo>
                <a:lnTo>
                  <a:pt x="0" y="609600"/>
                </a:lnTo>
              </a:path>
            </a:pathLst>
          </a:custGeom>
          <a:noFill/>
          <a:ln w="666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9" name="表 38"/>
          <p:cNvGraphicFramePr>
            <a:graphicFrameLocks noGrp="1"/>
          </p:cNvGraphicFramePr>
          <p:nvPr>
            <p:extLst>
              <p:ext uri="{D42A27DB-BD31-4B8C-83A1-F6EECF244321}">
                <p14:modId xmlns:p14="http://schemas.microsoft.com/office/powerpoint/2010/main" val="1659839521"/>
              </p:ext>
            </p:extLst>
          </p:nvPr>
        </p:nvGraphicFramePr>
        <p:xfrm>
          <a:off x="5597237" y="546787"/>
          <a:ext cx="3430052" cy="1818640"/>
        </p:xfrm>
        <a:graphic>
          <a:graphicData uri="http://schemas.openxmlformats.org/drawingml/2006/table">
            <a:tbl>
              <a:tblPr firstRow="1" bandRow="1">
                <a:tableStyleId>{5C22544A-7EE6-4342-B048-85BDC9FD1C3A}</a:tableStyleId>
              </a:tblPr>
              <a:tblGrid>
                <a:gridCol w="2162431">
                  <a:extLst>
                    <a:ext uri="{9D8B030D-6E8A-4147-A177-3AD203B41FA5}">
                      <a16:colId xmlns:a16="http://schemas.microsoft.com/office/drawing/2014/main" val="1362411306"/>
                    </a:ext>
                  </a:extLst>
                </a:gridCol>
                <a:gridCol w="1267621">
                  <a:extLst>
                    <a:ext uri="{9D8B030D-6E8A-4147-A177-3AD203B41FA5}">
                      <a16:colId xmlns:a16="http://schemas.microsoft.com/office/drawing/2014/main" val="3900548834"/>
                    </a:ext>
                  </a:extLst>
                </a:gridCol>
              </a:tblGrid>
              <a:tr h="370840">
                <a:tc gridSpan="2">
                  <a:txBody>
                    <a:bodyPr/>
                    <a:lstStyle/>
                    <a:p>
                      <a:pPr algn="ctr"/>
                      <a:r>
                        <a:rPr kumimoji="1" lang="ja-JP" altLang="en-US" sz="1600" b="0" dirty="0" smtClean="0">
                          <a:solidFill>
                            <a:schemeClr val="tx1"/>
                          </a:solidFill>
                        </a:rPr>
                        <a:t>凡例</a:t>
                      </a:r>
                      <a:endParaRPr kumimoji="1" lang="ja-JP" altLang="en-US" sz="1600" b="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hMerge="1">
                  <a:txBody>
                    <a:bodyPr/>
                    <a:lstStyle/>
                    <a:p>
                      <a:endParaRPr kumimoji="1" lang="ja-JP" altLang="en-US" dirty="0"/>
                    </a:p>
                  </a:txBody>
                  <a:tcPr/>
                </a:tc>
                <a:extLst>
                  <a:ext uri="{0D108BD9-81ED-4DB2-BD59-A6C34878D82A}">
                    <a16:rowId xmlns:a16="http://schemas.microsoft.com/office/drawing/2014/main" val="1617241142"/>
                  </a:ext>
                </a:extLst>
              </a:tr>
              <a:tr h="176882">
                <a:tc>
                  <a:txBody>
                    <a:bodyPr/>
                    <a:lstStyle/>
                    <a:p>
                      <a:pPr lvl="0" algn="ctr"/>
                      <a:r>
                        <a:rPr kumimoji="1" lang="ja-JP" altLang="en-US" sz="1400" dirty="0" smtClean="0"/>
                        <a:t>堤防道路（八尾市側）</a:t>
                      </a:r>
                      <a:endParaRPr kumimoji="1" lang="ja-JP" altLang="en-US" sz="1400" dirty="0"/>
                    </a:p>
                  </a:txBody>
                  <a:tcPr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1006734998"/>
                  </a:ext>
                </a:extLst>
              </a:tr>
              <a:tr h="370840">
                <a:tc>
                  <a:txBody>
                    <a:bodyPr/>
                    <a:lstStyle/>
                    <a:p>
                      <a:pPr algn="ctr"/>
                      <a:r>
                        <a:rPr kumimoji="1" lang="ja-JP" altLang="en-US" sz="1400" dirty="0" smtClean="0"/>
                        <a:t>堤防道路（藤井寺市側）</a:t>
                      </a:r>
                      <a:endParaRPr kumimoji="1" lang="ja-JP" altLang="en-US" sz="14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3440961409"/>
                  </a:ext>
                </a:extLst>
              </a:tr>
              <a:tr h="370840">
                <a:tc>
                  <a:txBody>
                    <a:bodyPr/>
                    <a:lstStyle/>
                    <a:p>
                      <a:pPr algn="ctr"/>
                      <a:r>
                        <a:rPr kumimoji="1" lang="ja-JP" altLang="en-US" sz="1400" dirty="0" smtClean="0"/>
                        <a:t>第１新明治橋（中環）</a:t>
                      </a:r>
                      <a:endParaRPr kumimoji="1" lang="ja-JP" altLang="en-US" sz="14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1971390023"/>
                  </a:ext>
                </a:extLst>
              </a:tr>
              <a:tr h="370840">
                <a:tc>
                  <a:txBody>
                    <a:bodyPr/>
                    <a:lstStyle/>
                    <a:p>
                      <a:pPr algn="ctr"/>
                      <a:r>
                        <a:rPr kumimoji="1" lang="ja-JP" altLang="en-US" sz="1400" dirty="0" smtClean="0"/>
                        <a:t>大正橋（旧中環）</a:t>
                      </a:r>
                      <a:endParaRPr kumimoji="1" lang="ja-JP" altLang="en-US" sz="14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3035083443"/>
                  </a:ext>
                </a:extLst>
              </a:tr>
            </a:tbl>
          </a:graphicData>
        </a:graphic>
      </p:graphicFrame>
      <p:cxnSp>
        <p:nvCxnSpPr>
          <p:cNvPr id="21" name="直線コネクタ 20"/>
          <p:cNvCxnSpPr/>
          <p:nvPr/>
        </p:nvCxnSpPr>
        <p:spPr>
          <a:xfrm>
            <a:off x="7869382" y="1080655"/>
            <a:ext cx="1025236" cy="0"/>
          </a:xfrm>
          <a:prstGeom prst="line">
            <a:avLst/>
          </a:prstGeom>
          <a:ln w="666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869382" y="1427021"/>
            <a:ext cx="1025236" cy="0"/>
          </a:xfrm>
          <a:prstGeom prst="line">
            <a:avLst/>
          </a:prstGeom>
          <a:ln w="666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7897223" y="2178142"/>
            <a:ext cx="1025236" cy="0"/>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7869382" y="1807098"/>
            <a:ext cx="1025236" cy="0"/>
          </a:xfrm>
          <a:prstGeom prst="line">
            <a:avLst/>
          </a:prstGeom>
          <a:ln w="6667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354202" y="1971547"/>
            <a:ext cx="2386542" cy="523220"/>
          </a:xfrm>
          <a:prstGeom prst="rect">
            <a:avLst/>
          </a:prstGeom>
          <a:solidFill>
            <a:schemeClr val="bg1"/>
          </a:solidFill>
          <a:ln>
            <a:solidFill>
              <a:srgbClr val="0070C0"/>
            </a:solidFill>
          </a:ln>
        </p:spPr>
        <p:txBody>
          <a:bodyPr wrap="square" rtlCol="0">
            <a:spAutoFit/>
          </a:bodyPr>
          <a:lstStyle/>
          <a:p>
            <a:r>
              <a:rPr kumimoji="1" lang="en-US" altLang="ja-JP" sz="1400" b="1" dirty="0" smtClean="0">
                <a:solidFill>
                  <a:srgbClr val="0070C0"/>
                </a:solidFill>
              </a:rPr>
              <a:t>※</a:t>
            </a:r>
            <a:r>
              <a:rPr kumimoji="1" lang="ja-JP" altLang="en-US" sz="1400" b="1" dirty="0" smtClean="0">
                <a:solidFill>
                  <a:srgbClr val="0070C0"/>
                </a:solidFill>
              </a:rPr>
              <a:t>周辺住民の散歩コース</a:t>
            </a:r>
            <a:endParaRPr kumimoji="1" lang="en-US" altLang="ja-JP" sz="1400" b="1" dirty="0" smtClean="0">
              <a:solidFill>
                <a:srgbClr val="0070C0"/>
              </a:solidFill>
            </a:endParaRPr>
          </a:p>
          <a:p>
            <a:r>
              <a:rPr kumimoji="1" lang="en-US" altLang="ja-JP" sz="1400" b="1" dirty="0" smtClean="0">
                <a:solidFill>
                  <a:srgbClr val="0070C0"/>
                </a:solidFill>
              </a:rPr>
              <a:t>※</a:t>
            </a:r>
            <a:r>
              <a:rPr kumimoji="1" lang="ja-JP" altLang="en-US" sz="1400" b="1" dirty="0" smtClean="0">
                <a:solidFill>
                  <a:srgbClr val="0070C0"/>
                </a:solidFill>
              </a:rPr>
              <a:t>自転車が時折走行</a:t>
            </a:r>
            <a:endParaRPr kumimoji="1" lang="ja-JP" altLang="en-US" sz="1400" b="1" dirty="0">
              <a:solidFill>
                <a:srgbClr val="0070C0"/>
              </a:solidFill>
            </a:endParaRPr>
          </a:p>
        </p:txBody>
      </p:sp>
      <p:sp>
        <p:nvSpPr>
          <p:cNvPr id="22" name="テキスト ボックス 21"/>
          <p:cNvSpPr txBox="1"/>
          <p:nvPr/>
        </p:nvSpPr>
        <p:spPr>
          <a:xfrm>
            <a:off x="1994651" y="4765795"/>
            <a:ext cx="3160143" cy="523220"/>
          </a:xfrm>
          <a:prstGeom prst="rect">
            <a:avLst/>
          </a:prstGeom>
          <a:solidFill>
            <a:schemeClr val="bg1"/>
          </a:solidFill>
          <a:ln>
            <a:solidFill>
              <a:srgbClr val="FFC000"/>
            </a:solidFill>
          </a:ln>
        </p:spPr>
        <p:txBody>
          <a:bodyPr wrap="square" rtlCol="0">
            <a:spAutoFit/>
          </a:bodyPr>
          <a:lstStyle/>
          <a:p>
            <a:r>
              <a:rPr kumimoji="1" lang="en-US" altLang="ja-JP" sz="1400" b="1" dirty="0" smtClean="0">
                <a:solidFill>
                  <a:srgbClr val="FFC000"/>
                </a:solidFill>
              </a:rPr>
              <a:t>※</a:t>
            </a:r>
            <a:r>
              <a:rPr kumimoji="1" lang="ja-JP" altLang="en-US" sz="1400" b="1" dirty="0" smtClean="0">
                <a:solidFill>
                  <a:srgbClr val="FFC000"/>
                </a:solidFill>
              </a:rPr>
              <a:t>歩道もなく自転車・歩行者の通行はほとんど見られない。</a:t>
            </a:r>
            <a:endParaRPr kumimoji="1" lang="ja-JP" altLang="en-US" sz="1400" b="1" dirty="0">
              <a:solidFill>
                <a:srgbClr val="FFC000"/>
              </a:solidFill>
            </a:endParaRPr>
          </a:p>
        </p:txBody>
      </p:sp>
      <p:sp>
        <p:nvSpPr>
          <p:cNvPr id="23" name="テキスト ボックス 22"/>
          <p:cNvSpPr txBox="1"/>
          <p:nvPr/>
        </p:nvSpPr>
        <p:spPr>
          <a:xfrm>
            <a:off x="6653152" y="5282477"/>
            <a:ext cx="2386542" cy="523220"/>
          </a:xfrm>
          <a:prstGeom prst="rect">
            <a:avLst/>
          </a:prstGeom>
          <a:solidFill>
            <a:schemeClr val="bg1"/>
          </a:solidFill>
          <a:ln>
            <a:solidFill>
              <a:srgbClr val="00B050"/>
            </a:solidFill>
          </a:ln>
        </p:spPr>
        <p:txBody>
          <a:bodyPr wrap="square" rtlCol="0">
            <a:spAutoFit/>
          </a:bodyPr>
          <a:lstStyle/>
          <a:p>
            <a:r>
              <a:rPr kumimoji="1" lang="en-US" altLang="ja-JP" sz="1400" b="1" dirty="0" smtClean="0">
                <a:solidFill>
                  <a:srgbClr val="00B050"/>
                </a:solidFill>
              </a:rPr>
              <a:t>※</a:t>
            </a:r>
            <a:r>
              <a:rPr kumimoji="1" lang="ja-JP" altLang="en-US" sz="1400" b="1" dirty="0" smtClean="0">
                <a:solidFill>
                  <a:srgbClr val="00B050"/>
                </a:solidFill>
              </a:rPr>
              <a:t>橋梁上部西側には歩道がなく、歩行者の通行はない。</a:t>
            </a:r>
            <a:endParaRPr kumimoji="1" lang="ja-JP" altLang="en-US" sz="1400" b="1" dirty="0">
              <a:solidFill>
                <a:srgbClr val="00B050"/>
              </a:solidFill>
            </a:endParaRPr>
          </a:p>
        </p:txBody>
      </p:sp>
      <p:pic>
        <p:nvPicPr>
          <p:cNvPr id="10" name="図 9"/>
          <p:cNvPicPr>
            <a:picLocks noChangeAspect="1"/>
          </p:cNvPicPr>
          <p:nvPr/>
        </p:nvPicPr>
        <p:blipFill rotWithShape="1">
          <a:blip r:embed="rId4"/>
          <a:srcRect l="18082" t="32292" r="4319" b="14322"/>
          <a:stretch/>
        </p:blipFill>
        <p:spPr>
          <a:xfrm>
            <a:off x="5735684" y="2879306"/>
            <a:ext cx="3333540" cy="1289388"/>
          </a:xfrm>
          <a:prstGeom prst="rect">
            <a:avLst/>
          </a:prstGeom>
        </p:spPr>
      </p:pic>
      <p:sp>
        <p:nvSpPr>
          <p:cNvPr id="11" name="テキスト ボックス 10"/>
          <p:cNvSpPr txBox="1"/>
          <p:nvPr/>
        </p:nvSpPr>
        <p:spPr>
          <a:xfrm>
            <a:off x="5740131" y="2887051"/>
            <a:ext cx="767307" cy="276999"/>
          </a:xfrm>
          <a:prstGeom prst="rect">
            <a:avLst/>
          </a:prstGeom>
          <a:solidFill>
            <a:schemeClr val="bg1"/>
          </a:solidFill>
          <a:ln>
            <a:solidFill>
              <a:schemeClr val="tx1"/>
            </a:solidFill>
          </a:ln>
        </p:spPr>
        <p:txBody>
          <a:bodyPr wrap="square" rtlCol="0" anchor="ctr">
            <a:spAutoFit/>
          </a:bodyPr>
          <a:lstStyle/>
          <a:p>
            <a:pPr algn="ctr"/>
            <a:r>
              <a:rPr kumimoji="1" lang="ja-JP" altLang="en-US" sz="1200" dirty="0" smtClean="0"/>
              <a:t>大正橋</a:t>
            </a:r>
            <a:endParaRPr kumimoji="1" lang="ja-JP" altLang="en-US" sz="1200" dirty="0"/>
          </a:p>
        </p:txBody>
      </p:sp>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t="22176" b="17945"/>
          <a:stretch/>
        </p:blipFill>
        <p:spPr>
          <a:xfrm>
            <a:off x="2755231" y="581455"/>
            <a:ext cx="2709335" cy="1219201"/>
          </a:xfrm>
          <a:prstGeom prst="rect">
            <a:avLst/>
          </a:prstGeom>
        </p:spPr>
      </p:pic>
      <p:sp>
        <p:nvSpPr>
          <p:cNvPr id="27" name="テキスト ボックス 26"/>
          <p:cNvSpPr txBox="1"/>
          <p:nvPr/>
        </p:nvSpPr>
        <p:spPr>
          <a:xfrm>
            <a:off x="2761101" y="571988"/>
            <a:ext cx="924208" cy="276999"/>
          </a:xfrm>
          <a:prstGeom prst="rect">
            <a:avLst/>
          </a:prstGeom>
          <a:solidFill>
            <a:schemeClr val="bg1"/>
          </a:solidFill>
          <a:ln>
            <a:solidFill>
              <a:schemeClr val="tx1"/>
            </a:solidFill>
          </a:ln>
        </p:spPr>
        <p:txBody>
          <a:bodyPr wrap="square" rtlCol="0" anchor="ctr">
            <a:spAutoFit/>
          </a:bodyPr>
          <a:lstStyle/>
          <a:p>
            <a:pPr algn="ctr"/>
            <a:r>
              <a:rPr kumimoji="1" lang="ja-JP" altLang="en-US" sz="1200" dirty="0" smtClean="0"/>
              <a:t>北側堤防</a:t>
            </a:r>
            <a:endParaRPr kumimoji="1" lang="ja-JP" altLang="en-US" sz="1200" dirty="0"/>
          </a:p>
        </p:txBody>
      </p:sp>
      <p:pic>
        <p:nvPicPr>
          <p:cNvPr id="15" name="図 14"/>
          <p:cNvPicPr>
            <a:picLocks noChangeAspect="1"/>
          </p:cNvPicPr>
          <p:nvPr/>
        </p:nvPicPr>
        <p:blipFill rotWithShape="1">
          <a:blip r:embed="rId6"/>
          <a:srcRect l="17496" t="35437" r="4099" b="8738"/>
          <a:stretch/>
        </p:blipFill>
        <p:spPr>
          <a:xfrm>
            <a:off x="227787" y="5410200"/>
            <a:ext cx="3331168" cy="1333500"/>
          </a:xfrm>
          <a:prstGeom prst="rect">
            <a:avLst/>
          </a:prstGeom>
        </p:spPr>
      </p:pic>
      <p:sp>
        <p:nvSpPr>
          <p:cNvPr id="29" name="テキスト ボックス 28"/>
          <p:cNvSpPr txBox="1"/>
          <p:nvPr/>
        </p:nvSpPr>
        <p:spPr>
          <a:xfrm>
            <a:off x="208737" y="5389116"/>
            <a:ext cx="924208" cy="276999"/>
          </a:xfrm>
          <a:prstGeom prst="rect">
            <a:avLst/>
          </a:prstGeom>
          <a:solidFill>
            <a:schemeClr val="bg1"/>
          </a:solidFill>
          <a:ln>
            <a:solidFill>
              <a:schemeClr val="tx1"/>
            </a:solidFill>
          </a:ln>
        </p:spPr>
        <p:txBody>
          <a:bodyPr wrap="square" rtlCol="0" anchor="ctr">
            <a:spAutoFit/>
          </a:bodyPr>
          <a:lstStyle/>
          <a:p>
            <a:pPr algn="ctr"/>
            <a:r>
              <a:rPr kumimoji="1" lang="ja-JP" altLang="en-US" sz="1200" dirty="0" smtClean="0"/>
              <a:t>南側堤防</a:t>
            </a:r>
            <a:endParaRPr kumimoji="1" lang="ja-JP" altLang="en-US" sz="1200" dirty="0"/>
          </a:p>
        </p:txBody>
      </p:sp>
      <p:pic>
        <p:nvPicPr>
          <p:cNvPr id="16" name="図 15"/>
          <p:cNvPicPr>
            <a:picLocks noChangeAspect="1"/>
          </p:cNvPicPr>
          <p:nvPr/>
        </p:nvPicPr>
        <p:blipFill rotWithShape="1">
          <a:blip r:embed="rId7" cstate="print">
            <a:extLst>
              <a:ext uri="{28A0092B-C50C-407E-A947-70E740481C1C}">
                <a14:useLocalDpi xmlns:a14="http://schemas.microsoft.com/office/drawing/2010/main" val="0"/>
              </a:ext>
            </a:extLst>
          </a:blip>
          <a:srcRect l="3023" t="11757" r="-1252" b="27352"/>
          <a:stretch/>
        </p:blipFill>
        <p:spPr>
          <a:xfrm>
            <a:off x="199228" y="625033"/>
            <a:ext cx="2532381" cy="1177310"/>
          </a:xfrm>
          <a:prstGeom prst="rect">
            <a:avLst/>
          </a:prstGeom>
        </p:spPr>
      </p:pic>
      <p:sp>
        <p:nvSpPr>
          <p:cNvPr id="31" name="テキスト ボックス 30"/>
          <p:cNvSpPr txBox="1"/>
          <p:nvPr/>
        </p:nvSpPr>
        <p:spPr>
          <a:xfrm>
            <a:off x="199228" y="626374"/>
            <a:ext cx="1172372" cy="276999"/>
          </a:xfrm>
          <a:prstGeom prst="rect">
            <a:avLst/>
          </a:prstGeom>
          <a:solidFill>
            <a:schemeClr val="bg1"/>
          </a:solidFill>
          <a:ln>
            <a:solidFill>
              <a:schemeClr val="tx1"/>
            </a:solidFill>
          </a:ln>
        </p:spPr>
        <p:txBody>
          <a:bodyPr wrap="square" rtlCol="0" anchor="ctr">
            <a:spAutoFit/>
          </a:bodyPr>
          <a:lstStyle/>
          <a:p>
            <a:pPr algn="ctr"/>
            <a:r>
              <a:rPr kumimoji="1" lang="ja-JP" altLang="en-US" sz="1200" dirty="0" smtClean="0"/>
              <a:t>第１新明治橋</a:t>
            </a:r>
            <a:endParaRPr kumimoji="1" lang="ja-JP" altLang="en-US" sz="1200" dirty="0"/>
          </a:p>
        </p:txBody>
      </p:sp>
      <p:sp>
        <p:nvSpPr>
          <p:cNvPr id="32" name="テキスト ボックス 31"/>
          <p:cNvSpPr txBox="1"/>
          <p:nvPr/>
        </p:nvSpPr>
        <p:spPr>
          <a:xfrm>
            <a:off x="47327" y="2178142"/>
            <a:ext cx="1646417" cy="738664"/>
          </a:xfrm>
          <a:prstGeom prst="rect">
            <a:avLst/>
          </a:prstGeom>
          <a:solidFill>
            <a:schemeClr val="bg1"/>
          </a:solidFill>
          <a:ln>
            <a:solidFill>
              <a:srgbClr val="7030A0"/>
            </a:solidFill>
          </a:ln>
        </p:spPr>
        <p:txBody>
          <a:bodyPr wrap="square" rtlCol="0">
            <a:spAutoFit/>
          </a:bodyPr>
          <a:lstStyle/>
          <a:p>
            <a:r>
              <a:rPr kumimoji="1" lang="en-US" altLang="ja-JP" sz="1400" b="1" dirty="0" smtClean="0">
                <a:solidFill>
                  <a:srgbClr val="7030A0"/>
                </a:solidFill>
              </a:rPr>
              <a:t>※</a:t>
            </a:r>
            <a:r>
              <a:rPr kumimoji="1" lang="ja-JP" altLang="en-US" sz="1400" b="1" dirty="0" smtClean="0">
                <a:solidFill>
                  <a:srgbClr val="7030A0"/>
                </a:solidFill>
              </a:rPr>
              <a:t>事業箇所まで距離があり、構造や色等の識別は困難</a:t>
            </a:r>
            <a:endParaRPr kumimoji="1" lang="en-US" altLang="ja-JP" sz="1400" b="1" dirty="0" smtClean="0">
              <a:solidFill>
                <a:srgbClr val="7030A0"/>
              </a:solidFill>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16</a:t>
            </a:fld>
            <a:endParaRPr kumimoji="1" lang="ja-JP" altLang="en-US" dirty="0"/>
          </a:p>
        </p:txBody>
      </p:sp>
      <p:sp>
        <p:nvSpPr>
          <p:cNvPr id="9" name="テキスト ボックス 8"/>
          <p:cNvSpPr txBox="1"/>
          <p:nvPr/>
        </p:nvSpPr>
        <p:spPr>
          <a:xfrm>
            <a:off x="5677066" y="3138198"/>
            <a:ext cx="1352866" cy="276999"/>
          </a:xfrm>
          <a:prstGeom prst="rect">
            <a:avLst/>
          </a:prstGeom>
          <a:noFill/>
        </p:spPr>
        <p:txBody>
          <a:bodyPr wrap="square" rtlCol="0">
            <a:spAutoFit/>
          </a:bodyPr>
          <a:lstStyle/>
          <a:p>
            <a:r>
              <a:rPr kumimoji="1" lang="ja-JP" altLang="en-US" sz="1200" b="1" dirty="0" smtClean="0">
                <a:solidFill>
                  <a:srgbClr val="00B050"/>
                </a:solidFill>
              </a:rPr>
              <a:t>歩道あり</a:t>
            </a:r>
            <a:endParaRPr kumimoji="1" lang="ja-JP" altLang="en-US" sz="1200" b="1" dirty="0">
              <a:solidFill>
                <a:srgbClr val="00B050"/>
              </a:solidFill>
            </a:endParaRPr>
          </a:p>
        </p:txBody>
      </p:sp>
      <p:sp>
        <p:nvSpPr>
          <p:cNvPr id="34" name="テキスト ボックス 33"/>
          <p:cNvSpPr txBox="1"/>
          <p:nvPr/>
        </p:nvSpPr>
        <p:spPr>
          <a:xfrm>
            <a:off x="7401423" y="3075709"/>
            <a:ext cx="1352866" cy="276999"/>
          </a:xfrm>
          <a:prstGeom prst="rect">
            <a:avLst/>
          </a:prstGeom>
          <a:noFill/>
        </p:spPr>
        <p:txBody>
          <a:bodyPr wrap="square" rtlCol="0">
            <a:spAutoFit/>
          </a:bodyPr>
          <a:lstStyle/>
          <a:p>
            <a:r>
              <a:rPr kumimoji="1" lang="ja-JP" altLang="en-US" sz="1200" b="1" dirty="0" smtClean="0">
                <a:solidFill>
                  <a:srgbClr val="00B050"/>
                </a:solidFill>
              </a:rPr>
              <a:t>歩道なし</a:t>
            </a:r>
            <a:endParaRPr kumimoji="1" lang="ja-JP" altLang="en-US" sz="1200" b="1" dirty="0">
              <a:solidFill>
                <a:srgbClr val="00B050"/>
              </a:solidFill>
            </a:endParaRPr>
          </a:p>
        </p:txBody>
      </p:sp>
      <p:sp>
        <p:nvSpPr>
          <p:cNvPr id="35" name="テキスト ボックス 34"/>
          <p:cNvSpPr txBox="1"/>
          <p:nvPr/>
        </p:nvSpPr>
        <p:spPr>
          <a:xfrm>
            <a:off x="1693744" y="5852819"/>
            <a:ext cx="1352866" cy="276999"/>
          </a:xfrm>
          <a:prstGeom prst="rect">
            <a:avLst/>
          </a:prstGeom>
          <a:noFill/>
        </p:spPr>
        <p:txBody>
          <a:bodyPr wrap="square" rtlCol="0">
            <a:spAutoFit/>
          </a:bodyPr>
          <a:lstStyle/>
          <a:p>
            <a:r>
              <a:rPr kumimoji="1" lang="ja-JP" altLang="en-US" sz="1200" b="1" dirty="0" smtClean="0">
                <a:solidFill>
                  <a:srgbClr val="FFC000"/>
                </a:solidFill>
              </a:rPr>
              <a:t>歩道なし</a:t>
            </a:r>
            <a:endParaRPr kumimoji="1" lang="ja-JP" altLang="en-US" sz="1200" b="1" dirty="0">
              <a:solidFill>
                <a:srgbClr val="FFC000"/>
              </a:solidFill>
            </a:endParaRPr>
          </a:p>
        </p:txBody>
      </p:sp>
      <p:cxnSp>
        <p:nvCxnSpPr>
          <p:cNvPr id="24" name="直線矢印コネクタ 23"/>
          <p:cNvCxnSpPr/>
          <p:nvPr/>
        </p:nvCxnSpPr>
        <p:spPr>
          <a:xfrm>
            <a:off x="2064327" y="2979965"/>
            <a:ext cx="2676417" cy="103449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064100" y="3191465"/>
            <a:ext cx="1496430" cy="261610"/>
          </a:xfrm>
          <a:prstGeom prst="rect">
            <a:avLst/>
          </a:prstGeom>
          <a:noFill/>
        </p:spPr>
        <p:txBody>
          <a:bodyPr wrap="square" rtlCol="0">
            <a:spAutoFit/>
          </a:bodyPr>
          <a:lstStyle/>
          <a:p>
            <a:r>
              <a:rPr kumimoji="1" lang="ja-JP" altLang="en-US" sz="1100" b="1" dirty="0" smtClean="0"/>
              <a:t>約</a:t>
            </a:r>
            <a:r>
              <a:rPr kumimoji="1" lang="en-US" altLang="ja-JP" sz="1100" b="1" dirty="0" smtClean="0">
                <a:latin typeface="+mn-ea"/>
              </a:rPr>
              <a:t>1.0km</a:t>
            </a:r>
            <a:endParaRPr kumimoji="1" lang="ja-JP" altLang="en-US" sz="1100" b="1" dirty="0">
              <a:latin typeface="+mn-ea"/>
            </a:endParaRPr>
          </a:p>
        </p:txBody>
      </p:sp>
      <p:sp>
        <p:nvSpPr>
          <p:cNvPr id="38" name="テキスト ボックス 37"/>
          <p:cNvSpPr txBox="1"/>
          <p:nvPr/>
        </p:nvSpPr>
        <p:spPr>
          <a:xfrm>
            <a:off x="8287563" y="3116547"/>
            <a:ext cx="1352866" cy="276999"/>
          </a:xfrm>
          <a:prstGeom prst="rect">
            <a:avLst/>
          </a:prstGeom>
          <a:noFill/>
        </p:spPr>
        <p:txBody>
          <a:bodyPr wrap="square" rtlCol="0">
            <a:spAutoFit/>
          </a:bodyPr>
          <a:lstStyle/>
          <a:p>
            <a:r>
              <a:rPr kumimoji="1" lang="ja-JP" altLang="en-US" sz="1200" b="1" dirty="0" smtClean="0"/>
              <a:t>水管橋</a:t>
            </a:r>
            <a:endParaRPr kumimoji="1" lang="ja-JP" altLang="en-US" sz="1200" b="1" dirty="0"/>
          </a:p>
        </p:txBody>
      </p:sp>
    </p:spTree>
    <p:extLst>
      <p:ext uri="{BB962C8B-B14F-4D97-AF65-F5344CB8AC3E}">
        <p14:creationId xmlns:p14="http://schemas.microsoft.com/office/powerpoint/2010/main" val="342300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６</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周辺駅か</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ら事業箇所への距離</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rotWithShape="1">
          <a:blip r:embed="rId3"/>
          <a:srcRect l="23353" t="26041" r="25402" b="12240"/>
          <a:stretch/>
        </p:blipFill>
        <p:spPr>
          <a:xfrm>
            <a:off x="169199" y="704850"/>
            <a:ext cx="8805601" cy="5962650"/>
          </a:xfrm>
          <a:prstGeom prst="rect">
            <a:avLst/>
          </a:prstGeom>
        </p:spPr>
      </p:pic>
      <p:sp>
        <p:nvSpPr>
          <p:cNvPr id="4" name="楕円 3"/>
          <p:cNvSpPr/>
          <p:nvPr/>
        </p:nvSpPr>
        <p:spPr>
          <a:xfrm>
            <a:off x="4267199" y="3752850"/>
            <a:ext cx="304800" cy="342900"/>
          </a:xfrm>
          <a:prstGeom prst="ellipse">
            <a:avLst/>
          </a:prstGeom>
          <a:solidFill>
            <a:srgbClr val="FF0000">
              <a:alpha val="3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p:nvPr/>
        </p:nvCxnSpPr>
        <p:spPr>
          <a:xfrm flipV="1">
            <a:off x="3352800" y="3924300"/>
            <a:ext cx="1066799" cy="1581151"/>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H="1" flipV="1">
            <a:off x="4460875" y="3924300"/>
            <a:ext cx="561975" cy="1761059"/>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4143375" y="3260701"/>
            <a:ext cx="250826" cy="641375"/>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4441824" y="1369188"/>
            <a:ext cx="793751" cy="25328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387975" y="828237"/>
            <a:ext cx="1212850" cy="307777"/>
          </a:xfrm>
          <a:prstGeom prst="rect">
            <a:avLst/>
          </a:prstGeom>
          <a:solidFill>
            <a:schemeClr val="bg1"/>
          </a:solidFill>
          <a:ln>
            <a:solidFill>
              <a:srgbClr val="0070C0"/>
            </a:solidFill>
          </a:ln>
        </p:spPr>
        <p:txBody>
          <a:bodyPr wrap="square" rtlCol="0">
            <a:spAutoFit/>
          </a:bodyPr>
          <a:lstStyle/>
          <a:p>
            <a:pPr algn="ctr"/>
            <a:r>
              <a:rPr kumimoji="1" lang="ja-JP" altLang="en-US" sz="1400" dirty="0" smtClean="0">
                <a:solidFill>
                  <a:srgbClr val="0070C0"/>
                </a:solidFill>
              </a:rPr>
              <a:t>ＪＲ八尾駅</a:t>
            </a:r>
            <a:endParaRPr kumimoji="1" lang="ja-JP" altLang="en-US" sz="1400" dirty="0">
              <a:solidFill>
                <a:srgbClr val="0070C0"/>
              </a:solidFill>
            </a:endParaRPr>
          </a:p>
        </p:txBody>
      </p:sp>
      <p:sp>
        <p:nvSpPr>
          <p:cNvPr id="22" name="テキスト ボックス 21"/>
          <p:cNvSpPr txBox="1"/>
          <p:nvPr/>
        </p:nvSpPr>
        <p:spPr>
          <a:xfrm>
            <a:off x="4394200" y="5934582"/>
            <a:ext cx="1682749" cy="307777"/>
          </a:xfrm>
          <a:prstGeom prst="rect">
            <a:avLst/>
          </a:prstGeom>
          <a:solidFill>
            <a:schemeClr val="bg1"/>
          </a:solidFill>
          <a:ln>
            <a:solidFill>
              <a:srgbClr val="0070C0"/>
            </a:solidFill>
          </a:ln>
        </p:spPr>
        <p:txBody>
          <a:bodyPr wrap="square" rtlCol="0">
            <a:spAutoFit/>
          </a:bodyPr>
          <a:lstStyle/>
          <a:p>
            <a:pPr algn="ctr"/>
            <a:r>
              <a:rPr kumimoji="1" lang="ja-JP" altLang="en-US" sz="1400" dirty="0" smtClean="0">
                <a:solidFill>
                  <a:srgbClr val="0070C0"/>
                </a:solidFill>
              </a:rPr>
              <a:t>藤井寺駅（近鉄）</a:t>
            </a:r>
            <a:endParaRPr kumimoji="1" lang="ja-JP" altLang="en-US" sz="1400" dirty="0">
              <a:solidFill>
                <a:srgbClr val="0070C0"/>
              </a:solidFill>
            </a:endParaRPr>
          </a:p>
        </p:txBody>
      </p:sp>
      <p:sp>
        <p:nvSpPr>
          <p:cNvPr id="23" name="テキスト ボックス 22"/>
          <p:cNvSpPr txBox="1"/>
          <p:nvPr/>
        </p:nvSpPr>
        <p:spPr>
          <a:xfrm>
            <a:off x="1485900" y="5717143"/>
            <a:ext cx="1866900" cy="307777"/>
          </a:xfrm>
          <a:prstGeom prst="rect">
            <a:avLst/>
          </a:prstGeom>
          <a:solidFill>
            <a:schemeClr val="bg1"/>
          </a:solidFill>
          <a:ln>
            <a:solidFill>
              <a:srgbClr val="0070C0"/>
            </a:solidFill>
          </a:ln>
        </p:spPr>
        <p:txBody>
          <a:bodyPr wrap="square" rtlCol="0">
            <a:spAutoFit/>
          </a:bodyPr>
          <a:lstStyle/>
          <a:p>
            <a:pPr algn="ctr"/>
            <a:r>
              <a:rPr kumimoji="1" lang="ja-JP" altLang="en-US" sz="1400" dirty="0" smtClean="0">
                <a:solidFill>
                  <a:srgbClr val="0070C0"/>
                </a:solidFill>
              </a:rPr>
              <a:t>恵我ノ荘駅（近鉄）</a:t>
            </a:r>
            <a:endParaRPr kumimoji="1" lang="ja-JP" altLang="en-US" sz="1400" dirty="0">
              <a:solidFill>
                <a:srgbClr val="0070C0"/>
              </a:solidFill>
            </a:endParaRPr>
          </a:p>
        </p:txBody>
      </p:sp>
      <p:sp>
        <p:nvSpPr>
          <p:cNvPr id="25" name="楕円 24"/>
          <p:cNvSpPr/>
          <p:nvPr/>
        </p:nvSpPr>
        <p:spPr>
          <a:xfrm>
            <a:off x="3200400" y="5334000"/>
            <a:ext cx="304800" cy="342900"/>
          </a:xfrm>
          <a:prstGeom prst="ellipse">
            <a:avLst/>
          </a:prstGeom>
          <a:solidFill>
            <a:srgbClr val="0070C0">
              <a:alpha val="3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4867275" y="5514975"/>
            <a:ext cx="304800" cy="342900"/>
          </a:xfrm>
          <a:prstGeom prst="ellipse">
            <a:avLst/>
          </a:prstGeom>
          <a:solidFill>
            <a:srgbClr val="0070C0">
              <a:alpha val="3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3987986" y="3078139"/>
            <a:ext cx="304800" cy="342900"/>
          </a:xfrm>
          <a:prstGeom prst="ellipse">
            <a:avLst/>
          </a:prstGeom>
          <a:solidFill>
            <a:srgbClr val="0070C0">
              <a:alpha val="3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p:cNvSpPr/>
          <p:nvPr/>
        </p:nvSpPr>
        <p:spPr>
          <a:xfrm>
            <a:off x="5083175" y="1127193"/>
            <a:ext cx="304800" cy="342900"/>
          </a:xfrm>
          <a:prstGeom prst="ellipse">
            <a:avLst/>
          </a:prstGeom>
          <a:solidFill>
            <a:srgbClr val="0070C0">
              <a:alpha val="3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627313" y="2726461"/>
            <a:ext cx="1866900" cy="307777"/>
          </a:xfrm>
          <a:prstGeom prst="rect">
            <a:avLst/>
          </a:prstGeom>
          <a:solidFill>
            <a:schemeClr val="bg1"/>
          </a:solidFill>
          <a:ln>
            <a:solidFill>
              <a:srgbClr val="0070C0"/>
            </a:solidFill>
          </a:ln>
        </p:spPr>
        <p:txBody>
          <a:bodyPr wrap="square" rtlCol="0">
            <a:spAutoFit/>
          </a:bodyPr>
          <a:lstStyle/>
          <a:p>
            <a:pPr algn="ctr"/>
            <a:r>
              <a:rPr kumimoji="1" lang="ja-JP" altLang="en-US" sz="1400" dirty="0" smtClean="0">
                <a:solidFill>
                  <a:srgbClr val="0070C0"/>
                </a:solidFill>
              </a:rPr>
              <a:t>八尾南駅（地下鉄）</a:t>
            </a:r>
            <a:endParaRPr kumimoji="1" lang="ja-JP" altLang="en-US" sz="1400" dirty="0">
              <a:solidFill>
                <a:srgbClr val="0070C0"/>
              </a:solidFill>
            </a:endParaRPr>
          </a:p>
        </p:txBody>
      </p:sp>
      <p:sp>
        <p:nvSpPr>
          <p:cNvPr id="38" name="テキスト ボックス 37"/>
          <p:cNvSpPr txBox="1"/>
          <p:nvPr/>
        </p:nvSpPr>
        <p:spPr>
          <a:xfrm>
            <a:off x="3445670" y="3430596"/>
            <a:ext cx="1239837" cy="369332"/>
          </a:xfrm>
          <a:prstGeom prst="rect">
            <a:avLst/>
          </a:prstGeom>
          <a:noFill/>
        </p:spPr>
        <p:txBody>
          <a:bodyPr wrap="square" rtlCol="0">
            <a:spAutoFit/>
          </a:bodyPr>
          <a:lstStyle/>
          <a:p>
            <a:r>
              <a:rPr kumimoji="1" lang="ja-JP" altLang="en-US" sz="1400" b="1" dirty="0" smtClean="0">
                <a:solidFill>
                  <a:srgbClr val="FF0000"/>
                </a:solidFill>
              </a:rPr>
              <a:t>約</a:t>
            </a:r>
            <a:r>
              <a:rPr kumimoji="1" lang="en-US" altLang="ja-JP" dirty="0" smtClean="0">
                <a:solidFill>
                  <a:srgbClr val="FF0000"/>
                </a:solidFill>
              </a:rPr>
              <a:t>0.8km</a:t>
            </a:r>
            <a:endParaRPr kumimoji="1" lang="ja-JP" altLang="en-US" dirty="0">
              <a:solidFill>
                <a:srgbClr val="FF0000"/>
              </a:solidFill>
            </a:endParaRPr>
          </a:p>
        </p:txBody>
      </p:sp>
      <p:sp>
        <p:nvSpPr>
          <p:cNvPr id="39" name="テキスト ボックス 38"/>
          <p:cNvSpPr txBox="1"/>
          <p:nvPr/>
        </p:nvSpPr>
        <p:spPr>
          <a:xfrm>
            <a:off x="4883149" y="2442958"/>
            <a:ext cx="1239837" cy="369332"/>
          </a:xfrm>
          <a:prstGeom prst="rect">
            <a:avLst/>
          </a:prstGeom>
          <a:noFill/>
        </p:spPr>
        <p:txBody>
          <a:bodyPr wrap="square" rtlCol="0">
            <a:spAutoFit/>
          </a:bodyPr>
          <a:lstStyle/>
          <a:p>
            <a:r>
              <a:rPr kumimoji="1" lang="ja-JP" altLang="en-US" sz="1400" b="1" dirty="0" smtClean="0">
                <a:solidFill>
                  <a:srgbClr val="FF0000"/>
                </a:solidFill>
              </a:rPr>
              <a:t>約３</a:t>
            </a:r>
            <a:r>
              <a:rPr kumimoji="1" lang="en-US" altLang="ja-JP" dirty="0" smtClean="0">
                <a:solidFill>
                  <a:srgbClr val="FF0000"/>
                </a:solidFill>
              </a:rPr>
              <a:t>.2km</a:t>
            </a:r>
            <a:endParaRPr kumimoji="1" lang="ja-JP" altLang="en-US" dirty="0">
              <a:solidFill>
                <a:srgbClr val="FF0000"/>
              </a:solidFill>
            </a:endParaRPr>
          </a:p>
        </p:txBody>
      </p:sp>
      <p:sp>
        <p:nvSpPr>
          <p:cNvPr id="40" name="テキスト ボックス 39"/>
          <p:cNvSpPr txBox="1"/>
          <p:nvPr/>
        </p:nvSpPr>
        <p:spPr>
          <a:xfrm>
            <a:off x="4867275" y="4556520"/>
            <a:ext cx="1239837" cy="369332"/>
          </a:xfrm>
          <a:prstGeom prst="rect">
            <a:avLst/>
          </a:prstGeom>
          <a:noFill/>
        </p:spPr>
        <p:txBody>
          <a:bodyPr wrap="square" rtlCol="0">
            <a:spAutoFit/>
          </a:bodyPr>
          <a:lstStyle/>
          <a:p>
            <a:r>
              <a:rPr kumimoji="1" lang="ja-JP" altLang="en-US" sz="1400" b="1" dirty="0" smtClean="0">
                <a:solidFill>
                  <a:srgbClr val="FF0000"/>
                </a:solidFill>
              </a:rPr>
              <a:t>約２</a:t>
            </a:r>
            <a:r>
              <a:rPr kumimoji="1" lang="en-US" altLang="ja-JP" dirty="0" smtClean="0">
                <a:solidFill>
                  <a:srgbClr val="FF0000"/>
                </a:solidFill>
              </a:rPr>
              <a:t>.3km</a:t>
            </a:r>
            <a:endParaRPr kumimoji="1" lang="ja-JP" altLang="en-US" dirty="0">
              <a:solidFill>
                <a:srgbClr val="FF0000"/>
              </a:solidFill>
            </a:endParaRPr>
          </a:p>
        </p:txBody>
      </p:sp>
      <p:sp>
        <p:nvSpPr>
          <p:cNvPr id="41" name="テキスト ボックス 40"/>
          <p:cNvSpPr txBox="1"/>
          <p:nvPr/>
        </p:nvSpPr>
        <p:spPr>
          <a:xfrm>
            <a:off x="2790826" y="4620163"/>
            <a:ext cx="1239837" cy="369332"/>
          </a:xfrm>
          <a:prstGeom prst="rect">
            <a:avLst/>
          </a:prstGeom>
          <a:noFill/>
        </p:spPr>
        <p:txBody>
          <a:bodyPr wrap="square" rtlCol="0">
            <a:spAutoFit/>
          </a:bodyPr>
          <a:lstStyle/>
          <a:p>
            <a:r>
              <a:rPr kumimoji="1" lang="ja-JP" altLang="en-US" sz="1400" b="1" dirty="0" smtClean="0">
                <a:solidFill>
                  <a:srgbClr val="FF0000"/>
                </a:solidFill>
              </a:rPr>
              <a:t>約２</a:t>
            </a:r>
            <a:r>
              <a:rPr kumimoji="1" lang="en-US" altLang="ja-JP" dirty="0" smtClean="0">
                <a:solidFill>
                  <a:srgbClr val="FF0000"/>
                </a:solidFill>
              </a:rPr>
              <a:t>.3km</a:t>
            </a:r>
            <a:endParaRPr kumimoji="1" lang="ja-JP" altLang="en-US" dirty="0">
              <a:solidFill>
                <a:srgbClr val="FF0000"/>
              </a:solidFill>
            </a:endParaRPr>
          </a:p>
        </p:txBody>
      </p:sp>
      <p:sp>
        <p:nvSpPr>
          <p:cNvPr id="42" name="テキスト ボックス 41"/>
          <p:cNvSpPr txBox="1"/>
          <p:nvPr/>
        </p:nvSpPr>
        <p:spPr>
          <a:xfrm>
            <a:off x="3983874" y="6410797"/>
            <a:ext cx="4913976" cy="307777"/>
          </a:xfrm>
          <a:prstGeom prst="rect">
            <a:avLst/>
          </a:prstGeom>
          <a:solidFill>
            <a:schemeClr val="bg1"/>
          </a:solidFill>
          <a:ln>
            <a:solidFill>
              <a:srgbClr val="0070C0"/>
            </a:solidFill>
          </a:ln>
        </p:spPr>
        <p:txBody>
          <a:bodyPr wrap="square" rtlCol="0">
            <a:spAutoFit/>
          </a:bodyPr>
          <a:lstStyle/>
          <a:p>
            <a:pPr algn="ctr"/>
            <a:r>
              <a:rPr kumimoji="1" lang="en-US" altLang="ja-JP" sz="1400" b="1" dirty="0" smtClean="0"/>
              <a:t>《</a:t>
            </a:r>
            <a:r>
              <a:rPr kumimoji="1" lang="ja-JP" altLang="en-US" sz="1400" b="1" dirty="0" smtClean="0"/>
              <a:t>目安</a:t>
            </a:r>
            <a:r>
              <a:rPr kumimoji="1" lang="en-US" altLang="ja-JP" sz="1400" b="1" dirty="0" smtClean="0"/>
              <a:t>》</a:t>
            </a:r>
            <a:r>
              <a:rPr kumimoji="1" lang="ja-JP" altLang="en-US" sz="1400" b="1" dirty="0" smtClean="0"/>
              <a:t>徒歩１０分圏内⇒０</a:t>
            </a:r>
            <a:r>
              <a:rPr kumimoji="1" lang="en-US" altLang="ja-JP" sz="1400" b="1" dirty="0" smtClean="0"/>
              <a:t>.</a:t>
            </a:r>
            <a:r>
              <a:rPr kumimoji="1" lang="ja-JP" altLang="en-US" sz="1400" b="1" dirty="0" smtClean="0"/>
              <a:t>８</a:t>
            </a:r>
            <a:r>
              <a:rPr kumimoji="1" lang="en-US" altLang="ja-JP" sz="1400" b="1" dirty="0" smtClean="0"/>
              <a:t>km</a:t>
            </a:r>
            <a:r>
              <a:rPr kumimoji="1" lang="ja-JP" altLang="en-US" sz="1400" b="1" dirty="0" smtClean="0"/>
              <a:t>（徒歩１分＝８０ｍ）</a:t>
            </a:r>
            <a:endParaRPr kumimoji="1" lang="ja-JP" altLang="en-US" sz="1400" b="1" dirty="0"/>
          </a:p>
        </p:txBody>
      </p:sp>
      <p:sp>
        <p:nvSpPr>
          <p:cNvPr id="24" name="テキスト ボックス 23"/>
          <p:cNvSpPr txBox="1"/>
          <p:nvPr/>
        </p:nvSpPr>
        <p:spPr>
          <a:xfrm>
            <a:off x="162963" y="804918"/>
            <a:ext cx="4331250" cy="523220"/>
          </a:xfrm>
          <a:prstGeom prst="rect">
            <a:avLst/>
          </a:prstGeom>
          <a:solidFill>
            <a:schemeClr val="bg1"/>
          </a:solidFill>
          <a:ln>
            <a:solidFill>
              <a:srgbClr val="7030A0"/>
            </a:solidFill>
          </a:ln>
        </p:spPr>
        <p:txBody>
          <a:bodyPr wrap="square" rtlCol="0">
            <a:spAutoFit/>
          </a:bodyPr>
          <a:lstStyle/>
          <a:p>
            <a:r>
              <a:rPr kumimoji="1" lang="en-US" altLang="ja-JP" sz="1400" dirty="0" smtClean="0"/>
              <a:t>※</a:t>
            </a:r>
            <a:r>
              <a:rPr kumimoji="1" lang="ja-JP" altLang="en-US" sz="1400" dirty="0" smtClean="0"/>
              <a:t>八尾南駅以外の駅から事業箇所までは一般的に言われている徒歩圏内（約</a:t>
            </a:r>
            <a:r>
              <a:rPr kumimoji="1" lang="en-US" altLang="ja-JP" sz="1400" dirty="0" smtClean="0"/>
              <a:t>2.0km</a:t>
            </a:r>
            <a:r>
              <a:rPr kumimoji="1" lang="ja-JP" altLang="en-US" sz="1400" dirty="0" smtClean="0"/>
              <a:t>）には入らない。</a:t>
            </a:r>
            <a:endParaRPr kumimoji="1" lang="en-US" altLang="ja-JP" sz="1400" dirty="0" smtClean="0"/>
          </a:p>
        </p:txBody>
      </p: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17</a:t>
            </a:fld>
            <a:endParaRPr kumimoji="1" lang="ja-JP" altLang="en-US" dirty="0"/>
          </a:p>
        </p:txBody>
      </p:sp>
    </p:spTree>
    <p:extLst>
      <p:ext uri="{BB962C8B-B14F-4D97-AF65-F5344CB8AC3E}">
        <p14:creationId xmlns:p14="http://schemas.microsoft.com/office/powerpoint/2010/main" val="3404881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７</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景観資源の調和</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6" name="グループ化 5"/>
          <p:cNvGrpSpPr/>
          <p:nvPr/>
        </p:nvGrpSpPr>
        <p:grpSpPr>
          <a:xfrm>
            <a:off x="233863" y="1140982"/>
            <a:ext cx="9144000" cy="3671510"/>
            <a:chOff x="0" y="1403909"/>
            <a:chExt cx="9144000" cy="3671510"/>
          </a:xfrm>
        </p:grpSpPr>
        <p:sp>
          <p:nvSpPr>
            <p:cNvPr id="10" name="テキスト ボックス 9"/>
            <p:cNvSpPr txBox="1"/>
            <p:nvPr/>
          </p:nvSpPr>
          <p:spPr>
            <a:xfrm>
              <a:off x="504000" y="1734180"/>
              <a:ext cx="8640000" cy="2131353"/>
            </a:xfrm>
            <a:prstGeom prst="rect">
              <a:avLst/>
            </a:prstGeom>
            <a:noFill/>
          </p:spPr>
          <p:txBody>
            <a:bodyPr wrap="square" rtlCol="0">
              <a:spAutoFit/>
            </a:bodyPr>
            <a:lstStyle/>
            <a:p>
              <a:pPr lvl="0">
                <a:lnSpc>
                  <a:spcPts val="2400"/>
                </a:lnSpc>
                <a:spcAft>
                  <a:spcPts val="600"/>
                </a:spcAft>
                <a:defRPr/>
              </a:pPr>
              <a:r>
                <a:rPr kumimoji="1" lang="ja-JP" altLang="en-US" sz="2400" b="1" i="0" u="none" strike="noStrike" kern="1200" cap="none" spc="0" normalizeH="0" baseline="0" noProof="0" dirty="0" smtClean="0">
                  <a:ln>
                    <a:noFill/>
                  </a:ln>
                  <a:solidFill>
                    <a:prstClr val="black"/>
                  </a:solidFill>
                  <a:effectLst/>
                  <a:uLnTx/>
                  <a:uFillTx/>
                  <a:latin typeface="+mn-ea"/>
                </a:rPr>
                <a:t>□</a:t>
              </a:r>
              <a:r>
                <a:rPr kumimoji="1" lang="ja-JP" altLang="en-US" sz="2400" b="1" dirty="0">
                  <a:solidFill>
                    <a:prstClr val="black"/>
                  </a:solidFill>
                  <a:latin typeface="游ゴシック" panose="020B0400000000000000" pitchFamily="50" charset="-128"/>
                </a:rPr>
                <a:t>大和川の水とみどり豊かな自然的景観・原風景</a:t>
              </a:r>
              <a:endParaRPr kumimoji="1" lang="en-US" altLang="ja-JP" sz="2400" b="1" i="0" u="none" strike="noStrike" kern="1200" cap="none" spc="0" normalizeH="0" baseline="0" noProof="0" dirty="0" smtClean="0">
                <a:ln>
                  <a:noFill/>
                </a:ln>
                <a:solidFill>
                  <a:prstClr val="black"/>
                </a:solidFill>
                <a:effectLst/>
                <a:uLnTx/>
                <a:uFillTx/>
                <a:latin typeface="+mn-ea"/>
              </a:endParaRPr>
            </a:p>
            <a:p>
              <a:pPr lvl="0">
                <a:lnSpc>
                  <a:spcPts val="1500"/>
                </a:lnSpc>
                <a:spcAft>
                  <a:spcPts val="600"/>
                </a:spcAft>
                <a:defRPr/>
              </a:pPr>
              <a:r>
                <a:rPr kumimoji="1" lang="ja-JP" altLang="en-US" sz="2400" b="1" i="0" u="none" strike="noStrike" kern="1200" cap="none" spc="0" normalizeH="0" baseline="0" noProof="0" dirty="0" smtClean="0">
                  <a:ln>
                    <a:noFill/>
                  </a:ln>
                  <a:solidFill>
                    <a:prstClr val="black"/>
                  </a:solidFill>
                  <a:effectLst/>
                  <a:uLnTx/>
                  <a:uFillTx/>
                  <a:latin typeface="+mn-ea"/>
                </a:rPr>
                <a:t>　</a:t>
              </a:r>
              <a:r>
                <a:rPr kumimoji="1" lang="ja-JP" altLang="en-US" sz="1600" b="1" i="0" u="none" strike="noStrike" kern="1200" cap="none" spc="0" normalizeH="0" baseline="0" noProof="0" dirty="0" smtClean="0">
                  <a:ln>
                    <a:noFill/>
                  </a:ln>
                  <a:solidFill>
                    <a:prstClr val="black"/>
                  </a:solidFill>
                  <a:effectLst/>
                  <a:uLnTx/>
                  <a:uFillTx/>
                  <a:latin typeface="+mn-ea"/>
                </a:rPr>
                <a:t>⇒</a:t>
              </a:r>
              <a:r>
                <a:rPr kumimoji="1" lang="ja-JP" altLang="en-US" sz="1600" b="1" dirty="0">
                  <a:latin typeface="+mn-ea"/>
                </a:rPr>
                <a:t>大和川は広大なオープンスペースとして機能し、河川敷では水と緑が調和</a:t>
              </a:r>
              <a:r>
                <a:rPr kumimoji="1" lang="ja-JP" altLang="en-US" sz="1600" b="1" dirty="0" smtClean="0">
                  <a:latin typeface="+mn-ea"/>
                </a:rPr>
                <a:t>した</a:t>
              </a:r>
              <a:endParaRPr kumimoji="1" lang="en-US" altLang="ja-JP" sz="1600" b="1" dirty="0" smtClean="0">
                <a:latin typeface="+mn-ea"/>
              </a:endParaRPr>
            </a:p>
            <a:p>
              <a:pPr lvl="0">
                <a:lnSpc>
                  <a:spcPts val="1500"/>
                </a:lnSpc>
                <a:spcAft>
                  <a:spcPts val="600"/>
                </a:spcAft>
                <a:defRPr/>
              </a:pPr>
              <a:r>
                <a:rPr kumimoji="1" lang="ja-JP" altLang="en-US" sz="1600" b="1" dirty="0">
                  <a:latin typeface="+mn-ea"/>
                </a:rPr>
                <a:t>　</a:t>
              </a:r>
              <a:r>
                <a:rPr kumimoji="1" lang="ja-JP" altLang="en-US" sz="1600" b="1" dirty="0" smtClean="0">
                  <a:latin typeface="+mn-ea"/>
                </a:rPr>
                <a:t>　　空間</a:t>
              </a:r>
              <a:r>
                <a:rPr kumimoji="1" lang="ja-JP" altLang="en-US" sz="1600" b="1" dirty="0">
                  <a:latin typeface="+mn-ea"/>
                </a:rPr>
                <a:t>が形成され、市民生活にうるおいと安らぎをもたらして</a:t>
              </a:r>
              <a:r>
                <a:rPr kumimoji="1" lang="ja-JP" altLang="en-US" sz="1600" b="1" dirty="0" smtClean="0">
                  <a:latin typeface="+mn-ea"/>
                </a:rPr>
                <a:t>いる</a:t>
              </a:r>
              <a:endParaRPr kumimoji="1" lang="en-US" altLang="ja-JP" sz="1600" b="1" dirty="0" smtClean="0">
                <a:latin typeface="+mn-ea"/>
              </a:endParaRPr>
            </a:p>
            <a:p>
              <a:pPr lvl="0">
                <a:lnSpc>
                  <a:spcPts val="1500"/>
                </a:lnSpc>
                <a:spcAft>
                  <a:spcPts val="600"/>
                </a:spcAft>
                <a:defRPr/>
              </a:pPr>
              <a:r>
                <a:rPr kumimoji="1" lang="en-US" altLang="ja-JP" sz="1600" b="1" i="0" u="none" strike="noStrike" kern="1200" cap="none" spc="0" normalizeH="0" baseline="0" noProof="0" dirty="0">
                  <a:ln>
                    <a:noFill/>
                  </a:ln>
                  <a:effectLst/>
                  <a:uLnTx/>
                  <a:uFillTx/>
                  <a:latin typeface="+mn-ea"/>
                </a:rPr>
                <a:t> </a:t>
              </a:r>
              <a:r>
                <a:rPr kumimoji="1" lang="en-US" altLang="ja-JP" sz="1600" b="1" i="0" u="none" strike="noStrike" kern="1200" cap="none" spc="0" normalizeH="0" baseline="0" noProof="0" dirty="0" smtClean="0">
                  <a:ln>
                    <a:noFill/>
                  </a:ln>
                  <a:effectLst/>
                  <a:uLnTx/>
                  <a:uFillTx/>
                  <a:latin typeface="+mn-ea"/>
                </a:rPr>
                <a:t>    </a:t>
              </a:r>
              <a:r>
                <a:rPr kumimoji="1" lang="ja-JP" altLang="en-US" sz="1600" b="1" i="0" u="none" strike="noStrike" kern="1200" cap="none" spc="0" normalizeH="0" baseline="0" noProof="0" dirty="0" smtClean="0">
                  <a:ln>
                    <a:noFill/>
                  </a:ln>
                  <a:effectLst/>
                  <a:uLnTx/>
                  <a:uFillTx/>
                  <a:latin typeface="+mn-ea"/>
                </a:rPr>
                <a:t>⇒堤防からは広がりのある眺望</a:t>
              </a:r>
              <a:r>
                <a:rPr kumimoji="1" lang="ja-JP" altLang="en-US" sz="1600" b="1" dirty="0" smtClean="0">
                  <a:latin typeface="+mn-ea"/>
                </a:rPr>
                <a:t>を得ることができる</a:t>
              </a:r>
              <a:endParaRPr kumimoji="1" lang="en-US" altLang="ja-JP" sz="2400" b="1" i="0" u="none" strike="noStrike" kern="1200" cap="none" spc="0" normalizeH="0" baseline="0" noProof="0" dirty="0" smtClean="0">
                <a:ln>
                  <a:noFill/>
                </a:ln>
                <a:effectLst/>
                <a:uLnTx/>
                <a:uFillTx/>
                <a:latin typeface="+mn-ea"/>
              </a:endParaRPr>
            </a:p>
            <a:p>
              <a:pPr lvl="0">
                <a:lnSpc>
                  <a:spcPts val="2400"/>
                </a:lnSpc>
                <a:spcAft>
                  <a:spcPts val="600"/>
                </a:spcAft>
                <a:defRPr/>
              </a:pPr>
              <a:r>
                <a:rPr kumimoji="1" lang="ja-JP" altLang="en-US" sz="2400" b="1" i="0" u="none" strike="noStrike" kern="1200" cap="none" spc="0" normalizeH="0" baseline="0" noProof="0" dirty="0" smtClean="0">
                  <a:ln>
                    <a:noFill/>
                  </a:ln>
                  <a:solidFill>
                    <a:prstClr val="black"/>
                  </a:solidFill>
                  <a:effectLst/>
                  <a:uLnTx/>
                  <a:uFillTx/>
                  <a:latin typeface="+mn-ea"/>
                </a:rPr>
                <a:t>□高安山など</a:t>
              </a:r>
              <a:r>
                <a:rPr kumimoji="1" lang="ja-JP" altLang="en-US" sz="2400" b="1" dirty="0" smtClean="0">
                  <a:solidFill>
                    <a:prstClr val="black"/>
                  </a:solidFill>
                  <a:latin typeface="游ゴシック" panose="020B0400000000000000" pitchFamily="50" charset="-128"/>
                </a:rPr>
                <a:t>金剛生駒山系</a:t>
              </a:r>
              <a:r>
                <a:rPr kumimoji="1" lang="ja-JP" altLang="en-US" sz="2400" b="1" dirty="0" smtClean="0">
                  <a:solidFill>
                    <a:prstClr val="black"/>
                  </a:solidFill>
                  <a:latin typeface="+mn-ea"/>
                </a:rPr>
                <a:t>の</a:t>
              </a:r>
              <a:r>
                <a:rPr kumimoji="1" lang="ja-JP" altLang="en-US" sz="2400" b="1" i="0" u="none" strike="noStrike" kern="1200" cap="none" spc="0" normalizeH="0" baseline="0" noProof="0" dirty="0" smtClean="0">
                  <a:ln>
                    <a:noFill/>
                  </a:ln>
                  <a:solidFill>
                    <a:prstClr val="black"/>
                  </a:solidFill>
                  <a:effectLst/>
                  <a:uLnTx/>
                  <a:uFillTx/>
                  <a:latin typeface="+mn-ea"/>
                </a:rPr>
                <a:t>山並み</a:t>
              </a:r>
              <a:endParaRPr kumimoji="1" lang="en-US" altLang="ja-JP" sz="2400" b="1" dirty="0">
                <a:solidFill>
                  <a:prstClr val="black"/>
                </a:solidFill>
                <a:latin typeface="+mn-ea"/>
              </a:endParaRPr>
            </a:p>
            <a:p>
              <a:pPr lvl="0">
                <a:lnSpc>
                  <a:spcPts val="1500"/>
                </a:lnSpc>
                <a:spcAft>
                  <a:spcPts val="600"/>
                </a:spcAft>
                <a:defRPr/>
              </a:pPr>
              <a:r>
                <a:rPr kumimoji="1" lang="ja-JP" altLang="en-US" sz="2400" b="1" dirty="0">
                  <a:solidFill>
                    <a:prstClr val="black"/>
                  </a:solidFill>
                  <a:latin typeface="+mn-ea"/>
                </a:rPr>
                <a:t> </a:t>
              </a:r>
              <a:r>
                <a:rPr kumimoji="1" lang="ja-JP" altLang="en-US" sz="2400" b="1" dirty="0" smtClean="0">
                  <a:solidFill>
                    <a:prstClr val="black"/>
                  </a:solidFill>
                  <a:latin typeface="+mn-ea"/>
                </a:rPr>
                <a:t>  </a:t>
              </a:r>
              <a:r>
                <a:rPr kumimoji="1" lang="ja-JP" altLang="en-US" sz="1600" b="1" dirty="0" smtClean="0">
                  <a:solidFill>
                    <a:prstClr val="black"/>
                  </a:solidFill>
                  <a:latin typeface="游ゴシック" panose="020B0400000000000000" pitchFamily="50" charset="-128"/>
                </a:rPr>
                <a:t> ⇒市街地からの眺望を縁取る緑の屏風のように目に映り、存在感がある景観要素</a:t>
              </a:r>
              <a:r>
                <a:rPr kumimoji="1" lang="ja-JP" altLang="en-US" sz="1600" b="1" dirty="0">
                  <a:solidFill>
                    <a:prstClr val="black"/>
                  </a:solidFill>
                  <a:latin typeface="游ゴシック" panose="020B0400000000000000" pitchFamily="50" charset="-128"/>
                </a:rPr>
                <a:t>した</a:t>
              </a:r>
              <a:endParaRPr kumimoji="1" lang="en-US" altLang="ja-JP" sz="1600" b="1" dirty="0">
                <a:solidFill>
                  <a:prstClr val="black"/>
                </a:solidFill>
                <a:latin typeface="游ゴシック" panose="020B0400000000000000" pitchFamily="50" charset="-128"/>
              </a:endParaRPr>
            </a:p>
            <a:p>
              <a:pPr lvl="0">
                <a:lnSpc>
                  <a:spcPts val="1500"/>
                </a:lnSpc>
                <a:spcAft>
                  <a:spcPts val="600"/>
                </a:spcAft>
                <a:defRPr/>
              </a:pPr>
              <a:r>
                <a:rPr kumimoji="1" lang="ja-JP" altLang="en-US" sz="1600" b="1" dirty="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　である</a:t>
              </a:r>
              <a:endParaRPr kumimoji="1" lang="en-US" altLang="ja-JP" sz="1600" b="1" dirty="0" smtClean="0">
                <a:solidFill>
                  <a:prstClr val="black"/>
                </a:solidFill>
                <a:latin typeface="游ゴシック" panose="020B0400000000000000" pitchFamily="50" charset="-128"/>
              </a:endParaRPr>
            </a:p>
          </p:txBody>
        </p:sp>
        <p:sp>
          <p:nvSpPr>
            <p:cNvPr id="12" name="テキスト ボックス 11"/>
            <p:cNvSpPr txBox="1"/>
            <p:nvPr/>
          </p:nvSpPr>
          <p:spPr>
            <a:xfrm>
              <a:off x="33721" y="1403909"/>
              <a:ext cx="8640000" cy="784830"/>
            </a:xfrm>
            <a:prstGeom prst="rect">
              <a:avLst/>
            </a:prstGeom>
            <a:noFill/>
          </p:spPr>
          <p:txBody>
            <a:bodyPr wrap="square" rtlCol="0">
              <a:spAutoFit/>
            </a:bodyPr>
            <a:lstStyle/>
            <a:p>
              <a:pPr lvl="0">
                <a:lnSpc>
                  <a:spcPts val="2400"/>
                </a:lnSpc>
                <a:spcAft>
                  <a:spcPts val="600"/>
                </a:spcAft>
                <a:defRPr/>
              </a:pPr>
              <a:r>
                <a:rPr kumimoji="1" lang="en-US" altLang="ja-JP" sz="2400" i="0" u="none" strike="noStrike" kern="1200" cap="none" spc="0" normalizeH="0" baseline="0" noProof="0" dirty="0" smtClean="0">
                  <a:ln>
                    <a:noFill/>
                  </a:ln>
                  <a:solidFill>
                    <a:prstClr val="black"/>
                  </a:solidFill>
                  <a:effectLst/>
                  <a:uLnTx/>
                  <a:uFillTx/>
                  <a:latin typeface="+mn-ea"/>
                </a:rPr>
                <a:t>《</a:t>
              </a:r>
              <a:r>
                <a:rPr kumimoji="1" lang="ja-JP" altLang="en-US" sz="2400" b="1" i="0" u="none" strike="noStrike" kern="1200" cap="none" spc="0" normalizeH="0" baseline="0" noProof="0" dirty="0" smtClean="0">
                  <a:ln>
                    <a:noFill/>
                  </a:ln>
                  <a:solidFill>
                    <a:srgbClr val="FF0000"/>
                  </a:solidFill>
                  <a:effectLst/>
                  <a:uLnTx/>
                  <a:uFillTx/>
                  <a:latin typeface="+mn-ea"/>
                </a:rPr>
                <a:t>既存のランドマーク</a:t>
              </a:r>
              <a:r>
                <a:rPr kumimoji="1" lang="en-US" altLang="ja-JP" sz="2400" i="0" u="none" strike="noStrike" kern="1200" cap="none" spc="0" normalizeH="0" baseline="0" noProof="0" dirty="0" smtClean="0">
                  <a:ln>
                    <a:noFill/>
                  </a:ln>
                  <a:solidFill>
                    <a:prstClr val="black"/>
                  </a:solidFill>
                  <a:effectLst/>
                  <a:uLnTx/>
                  <a:uFillTx/>
                  <a:latin typeface="+mn-ea"/>
                </a:rPr>
                <a:t>》</a:t>
              </a:r>
              <a:endParaRPr kumimoji="1" lang="en-US" altLang="ja-JP" sz="1600" b="1" dirty="0">
                <a:solidFill>
                  <a:srgbClr val="FF0000"/>
                </a:solidFill>
              </a:endParaRPr>
            </a:p>
            <a:p>
              <a:pPr marL="0" marR="0" lvl="0" indent="0" algn="l" defTabSz="457200" rtl="0" eaLnBrk="1" fontAlgn="auto" latinLnBrk="0" hangingPunct="1">
                <a:lnSpc>
                  <a:spcPts val="2400"/>
                </a:lnSpc>
                <a:spcBef>
                  <a:spcPts val="0"/>
                </a:spcBef>
                <a:spcAft>
                  <a:spcPts val="600"/>
                </a:spcAft>
                <a:buClrTx/>
                <a:buSzTx/>
                <a:buFontTx/>
                <a:buNone/>
                <a:tabLst/>
                <a:defRPr/>
              </a:pPr>
              <a:endParaRPr kumimoji="1" lang="en-US" altLang="ja-JP" i="0" u="none" strike="noStrike" kern="1200" cap="none" spc="0" normalizeH="0" baseline="0" noProof="0" dirty="0" smtClean="0">
                <a:ln>
                  <a:noFill/>
                </a:ln>
                <a:solidFill>
                  <a:prstClr val="black"/>
                </a:solidFill>
                <a:effectLst/>
                <a:uLnTx/>
                <a:uFillTx/>
                <a:latin typeface="+mn-ea"/>
              </a:endParaRPr>
            </a:p>
          </p:txBody>
        </p:sp>
        <p:sp>
          <p:nvSpPr>
            <p:cNvPr id="13" name="テキスト ボックス 12"/>
            <p:cNvSpPr txBox="1"/>
            <p:nvPr/>
          </p:nvSpPr>
          <p:spPr>
            <a:xfrm>
              <a:off x="0" y="3865533"/>
              <a:ext cx="8640000" cy="784830"/>
            </a:xfrm>
            <a:prstGeom prst="rect">
              <a:avLst/>
            </a:prstGeom>
            <a:noFill/>
          </p:spPr>
          <p:txBody>
            <a:bodyPr wrap="square" rtlCol="0">
              <a:spAutoFit/>
            </a:bodyPr>
            <a:lstStyle/>
            <a:p>
              <a:pPr lvl="0">
                <a:lnSpc>
                  <a:spcPts val="2400"/>
                </a:lnSpc>
                <a:spcAft>
                  <a:spcPts val="600"/>
                </a:spcAft>
                <a:defRPr/>
              </a:pPr>
              <a:r>
                <a:rPr kumimoji="1" lang="en-US" altLang="ja-JP" sz="2400" i="0" u="none" strike="noStrike" kern="1200" cap="none" spc="0" normalizeH="0" baseline="0" noProof="0" dirty="0" smtClean="0">
                  <a:ln>
                    <a:noFill/>
                  </a:ln>
                  <a:solidFill>
                    <a:prstClr val="black"/>
                  </a:solidFill>
                  <a:effectLst/>
                  <a:uLnTx/>
                  <a:uFillTx/>
                  <a:latin typeface="+mn-ea"/>
                </a:rPr>
                <a:t>《</a:t>
              </a:r>
              <a:r>
                <a:rPr kumimoji="1" lang="ja-JP" altLang="en-US" sz="2400" b="1" i="0" u="none" strike="noStrike" kern="1200" cap="none" spc="0" normalizeH="0" baseline="0" noProof="0" dirty="0" smtClean="0">
                  <a:ln>
                    <a:noFill/>
                  </a:ln>
                  <a:solidFill>
                    <a:srgbClr val="FF0000"/>
                  </a:solidFill>
                  <a:effectLst/>
                  <a:uLnTx/>
                  <a:uFillTx/>
                  <a:latin typeface="+mn-ea"/>
                </a:rPr>
                <a:t>新たなランドマーク</a:t>
              </a:r>
              <a:r>
                <a:rPr kumimoji="1" lang="en-US" altLang="ja-JP" sz="2400" i="0" u="none" strike="noStrike" kern="1200" cap="none" spc="0" normalizeH="0" baseline="0" noProof="0" dirty="0" smtClean="0">
                  <a:ln>
                    <a:noFill/>
                  </a:ln>
                  <a:solidFill>
                    <a:prstClr val="black"/>
                  </a:solidFill>
                  <a:effectLst/>
                  <a:uLnTx/>
                  <a:uFillTx/>
                  <a:latin typeface="+mn-ea"/>
                </a:rPr>
                <a:t>》</a:t>
              </a:r>
              <a:endParaRPr kumimoji="1" lang="en-US" altLang="ja-JP" sz="1600" b="1" dirty="0">
                <a:solidFill>
                  <a:srgbClr val="FF0000"/>
                </a:solidFill>
              </a:endParaRPr>
            </a:p>
            <a:p>
              <a:pPr marL="0" marR="0" lvl="0" indent="0" algn="l" defTabSz="457200" rtl="0" eaLnBrk="1" fontAlgn="auto" latinLnBrk="0" hangingPunct="1">
                <a:lnSpc>
                  <a:spcPts val="2400"/>
                </a:lnSpc>
                <a:spcBef>
                  <a:spcPts val="0"/>
                </a:spcBef>
                <a:spcAft>
                  <a:spcPts val="600"/>
                </a:spcAft>
                <a:buClrTx/>
                <a:buSzTx/>
                <a:buFontTx/>
                <a:buNone/>
                <a:tabLst/>
                <a:defRPr/>
              </a:pPr>
              <a:endParaRPr kumimoji="1" lang="en-US" altLang="ja-JP" i="0" u="none" strike="noStrike" kern="1200" cap="none" spc="0" normalizeH="0" baseline="0" noProof="0" dirty="0" smtClean="0">
                <a:ln>
                  <a:noFill/>
                </a:ln>
                <a:solidFill>
                  <a:prstClr val="black"/>
                </a:solidFill>
                <a:effectLst/>
                <a:uLnTx/>
                <a:uFillTx/>
                <a:latin typeface="+mn-ea"/>
              </a:endParaRPr>
            </a:p>
          </p:txBody>
        </p:sp>
        <p:sp>
          <p:nvSpPr>
            <p:cNvPr id="14" name="テキスト ボックス 13"/>
            <p:cNvSpPr txBox="1"/>
            <p:nvPr/>
          </p:nvSpPr>
          <p:spPr>
            <a:xfrm>
              <a:off x="437325" y="4281804"/>
              <a:ext cx="8640000" cy="793615"/>
            </a:xfrm>
            <a:prstGeom prst="rect">
              <a:avLst/>
            </a:prstGeom>
            <a:noFill/>
          </p:spPr>
          <p:txBody>
            <a:bodyPr wrap="square" rtlCol="0">
              <a:spAutoFit/>
            </a:bodyPr>
            <a:lstStyle/>
            <a:p>
              <a:pPr lvl="0">
                <a:lnSpc>
                  <a:spcPts val="2400"/>
                </a:lnSpc>
                <a:spcAft>
                  <a:spcPts val="600"/>
                </a:spcAft>
                <a:defRPr/>
              </a:pPr>
              <a:r>
                <a:rPr kumimoji="1" lang="ja-JP" altLang="en-US" sz="2400" b="1" i="0" u="none" strike="noStrike" kern="1200" cap="none" spc="0" normalizeH="0" baseline="0" noProof="0" dirty="0" smtClean="0">
                  <a:ln>
                    <a:noFill/>
                  </a:ln>
                  <a:solidFill>
                    <a:prstClr val="black"/>
                  </a:solidFill>
                  <a:effectLst/>
                  <a:uLnTx/>
                  <a:uFillTx/>
                  <a:latin typeface="+mn-ea"/>
                </a:rPr>
                <a:t>□</a:t>
              </a:r>
              <a:r>
                <a:rPr kumimoji="1" lang="ja-JP" altLang="en-US" sz="2400" b="1" dirty="0" smtClean="0">
                  <a:solidFill>
                    <a:prstClr val="black"/>
                  </a:solidFill>
                  <a:latin typeface="游ゴシック" panose="020B0400000000000000" pitchFamily="50" charset="-128"/>
                </a:rPr>
                <a:t>大和川橋梁</a:t>
              </a:r>
              <a:endParaRPr kumimoji="1" lang="en-US" altLang="ja-JP" sz="2400" b="1" dirty="0" smtClean="0">
                <a:solidFill>
                  <a:prstClr val="black"/>
                </a:solidFill>
                <a:latin typeface="游ゴシック" panose="020B0400000000000000" pitchFamily="50" charset="-128"/>
              </a:endParaRPr>
            </a:p>
            <a:p>
              <a:pPr lvl="0">
                <a:lnSpc>
                  <a:spcPts val="2400"/>
                </a:lnSpc>
                <a:spcAft>
                  <a:spcPts val="600"/>
                </a:spcAft>
                <a:defRPr/>
              </a:pPr>
              <a:r>
                <a:rPr kumimoji="1" lang="ja-JP" altLang="en-US" sz="2400" b="1" dirty="0" smtClean="0">
                  <a:solidFill>
                    <a:prstClr val="black"/>
                  </a:solidFill>
                  <a:latin typeface="游ゴシック" panose="020B0400000000000000" pitchFamily="50" charset="-128"/>
                </a:rPr>
                <a:t>□連続高架橋梁</a:t>
              </a:r>
              <a:endParaRPr kumimoji="1" lang="en-US" altLang="ja-JP" sz="1600" b="1" dirty="0" smtClean="0">
                <a:solidFill>
                  <a:prstClr val="black"/>
                </a:solidFill>
                <a:latin typeface="游ゴシック" panose="020B0400000000000000" pitchFamily="50" charset="-128"/>
              </a:endParaRPr>
            </a:p>
          </p:txBody>
        </p:sp>
      </p:grpSp>
      <p:sp>
        <p:nvSpPr>
          <p:cNvPr id="2" name="正方形/長方形 1"/>
          <p:cNvSpPr/>
          <p:nvPr/>
        </p:nvSpPr>
        <p:spPr>
          <a:xfrm>
            <a:off x="229896" y="931802"/>
            <a:ext cx="8715375" cy="396299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5400000">
            <a:off x="4360915" y="4365000"/>
            <a:ext cx="385896" cy="1828800"/>
          </a:xfrm>
          <a:prstGeom prst="rightArrow">
            <a:avLst>
              <a:gd name="adj1" fmla="val 50000"/>
              <a:gd name="adj2" fmla="val 58750"/>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211376" y="5668190"/>
            <a:ext cx="8662487" cy="792080"/>
            <a:chOff x="233863" y="5918519"/>
            <a:chExt cx="8662487" cy="792080"/>
          </a:xfrm>
        </p:grpSpPr>
        <p:sp>
          <p:nvSpPr>
            <p:cNvPr id="15" name="テキスト ボックス 14"/>
            <p:cNvSpPr txBox="1"/>
            <p:nvPr/>
          </p:nvSpPr>
          <p:spPr>
            <a:xfrm>
              <a:off x="894387" y="6133183"/>
              <a:ext cx="8001963" cy="408638"/>
            </a:xfrm>
            <a:prstGeom prst="rect">
              <a:avLst/>
            </a:prstGeom>
            <a:noFill/>
          </p:spPr>
          <p:txBody>
            <a:bodyPr wrap="square" rtlCol="0">
              <a:spAutoFit/>
            </a:bodyPr>
            <a:lstStyle/>
            <a:p>
              <a:pPr lvl="0">
                <a:lnSpc>
                  <a:spcPts val="2400"/>
                </a:lnSpc>
                <a:spcAft>
                  <a:spcPts val="600"/>
                </a:spcAft>
                <a:defRPr/>
              </a:pPr>
              <a:r>
                <a:rPr kumimoji="1" lang="en-US" altLang="ja-JP" sz="2400" i="0" u="none" strike="noStrike" kern="1200" cap="none" spc="0" normalizeH="0" baseline="0" noProof="0" dirty="0" smtClean="0">
                  <a:ln>
                    <a:noFill/>
                  </a:ln>
                  <a:solidFill>
                    <a:prstClr val="black"/>
                  </a:solidFill>
                  <a:effectLst/>
                  <a:uLnTx/>
                  <a:uFillTx/>
                  <a:latin typeface="+mn-ea"/>
                </a:rPr>
                <a:t>《</a:t>
              </a:r>
              <a:r>
                <a:rPr kumimoji="1" lang="ja-JP" altLang="en-US" sz="2400" b="1" i="0" u="none" strike="noStrike" kern="1200" cap="none" spc="0" normalizeH="0" baseline="0" noProof="0" dirty="0" smtClean="0">
                  <a:ln>
                    <a:noFill/>
                  </a:ln>
                  <a:solidFill>
                    <a:srgbClr val="FF0000"/>
                  </a:solidFill>
                  <a:effectLst/>
                  <a:uLnTx/>
                  <a:uFillTx/>
                  <a:latin typeface="+mn-ea"/>
                </a:rPr>
                <a:t>既存のランドマーク</a:t>
              </a:r>
              <a:r>
                <a:rPr kumimoji="1" lang="en-US" altLang="ja-JP" sz="2400" i="0" u="none" strike="noStrike" kern="1200" cap="none" spc="0" normalizeH="0" baseline="0" noProof="0" dirty="0" smtClean="0">
                  <a:ln>
                    <a:noFill/>
                  </a:ln>
                  <a:solidFill>
                    <a:prstClr val="black"/>
                  </a:solidFill>
                  <a:effectLst/>
                  <a:uLnTx/>
                  <a:uFillTx/>
                  <a:latin typeface="+mn-ea"/>
                </a:rPr>
                <a:t>》</a:t>
              </a:r>
              <a:r>
                <a:rPr kumimoji="1" lang="ja-JP" altLang="en-US" sz="2400" i="0" u="none" strike="noStrike" kern="1200" cap="none" spc="0" normalizeH="0" baseline="0" noProof="0" dirty="0" smtClean="0">
                  <a:ln>
                    <a:noFill/>
                  </a:ln>
                  <a:solidFill>
                    <a:prstClr val="black"/>
                  </a:solidFill>
                  <a:effectLst/>
                  <a:uLnTx/>
                  <a:uFillTx/>
                  <a:latin typeface="+mn-ea"/>
                </a:rPr>
                <a:t>＋</a:t>
              </a:r>
              <a:r>
                <a:rPr kumimoji="1" lang="en-US" altLang="ja-JP" sz="2400" dirty="0">
                  <a:solidFill>
                    <a:prstClr val="black"/>
                  </a:solidFill>
                  <a:latin typeface="游ゴシック" panose="020B0400000000000000" pitchFamily="50" charset="-128"/>
                </a:rPr>
                <a:t>《</a:t>
              </a:r>
              <a:r>
                <a:rPr kumimoji="1" lang="ja-JP" altLang="en-US" sz="2400" b="1" dirty="0">
                  <a:solidFill>
                    <a:srgbClr val="FF0000"/>
                  </a:solidFill>
                  <a:latin typeface="游ゴシック" panose="020B0400000000000000" pitchFamily="50" charset="-128"/>
                </a:rPr>
                <a:t>新たなランドマーク</a:t>
              </a:r>
              <a:r>
                <a:rPr kumimoji="1" lang="en-US" altLang="ja-JP" sz="2400" dirty="0" smtClean="0">
                  <a:solidFill>
                    <a:prstClr val="black"/>
                  </a:solidFill>
                  <a:latin typeface="游ゴシック" panose="020B0400000000000000" pitchFamily="50" charset="-128"/>
                </a:rPr>
                <a:t>》</a:t>
              </a:r>
              <a:endParaRPr kumimoji="1" lang="en-US" altLang="ja-JP" sz="1600" b="1" dirty="0">
                <a:solidFill>
                  <a:srgbClr val="FF0000"/>
                </a:solidFill>
              </a:endParaRPr>
            </a:p>
          </p:txBody>
        </p:sp>
        <p:sp>
          <p:nvSpPr>
            <p:cNvPr id="3" name="楕円 2"/>
            <p:cNvSpPr/>
            <p:nvPr/>
          </p:nvSpPr>
          <p:spPr>
            <a:xfrm>
              <a:off x="233863" y="5918519"/>
              <a:ext cx="8239716" cy="792080"/>
            </a:xfrm>
            <a:prstGeom prst="ellipse">
              <a:avLst/>
            </a:prstGeom>
            <a:noFill/>
            <a:ln w="476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p:cNvSpPr txBox="1"/>
          <p:nvPr/>
        </p:nvSpPr>
        <p:spPr>
          <a:xfrm>
            <a:off x="5987747" y="5258526"/>
            <a:ext cx="2070196" cy="409664"/>
          </a:xfrm>
          <a:prstGeom prst="rect">
            <a:avLst/>
          </a:prstGeom>
          <a:noFill/>
        </p:spPr>
        <p:txBody>
          <a:bodyPr wrap="square" rtlCol="0">
            <a:spAutoFit/>
          </a:bodyPr>
          <a:lstStyle/>
          <a:p>
            <a:pPr lvl="0">
              <a:lnSpc>
                <a:spcPts val="2400"/>
              </a:lnSpc>
              <a:spcAft>
                <a:spcPts val="600"/>
              </a:spcAft>
              <a:defRPr/>
            </a:pPr>
            <a:r>
              <a:rPr kumimoji="1" lang="ja-JP" altLang="en-US" sz="2400" b="1" dirty="0">
                <a:solidFill>
                  <a:srgbClr val="FF0000"/>
                </a:solidFill>
                <a:latin typeface="+mn-ea"/>
              </a:rPr>
              <a:t>≪</a:t>
            </a:r>
            <a:r>
              <a:rPr kumimoji="1" lang="ja-JP" altLang="en-US" sz="2400" b="1" i="0" u="none" strike="noStrike" kern="1200" cap="none" spc="0" normalizeH="0" baseline="0" noProof="0" dirty="0" smtClean="0">
                <a:ln>
                  <a:noFill/>
                </a:ln>
                <a:solidFill>
                  <a:srgbClr val="FF0000"/>
                </a:solidFill>
                <a:effectLst/>
                <a:uLnTx/>
                <a:uFillTx/>
                <a:latin typeface="+mn-ea"/>
              </a:rPr>
              <a:t>調和≫</a:t>
            </a:r>
            <a:endParaRPr kumimoji="1" lang="en-US" altLang="ja-JP" i="0" u="none" strike="noStrike" kern="1200" cap="none" spc="0" normalizeH="0" baseline="0" noProof="0" dirty="0" smtClean="0">
              <a:ln>
                <a:noFill/>
              </a:ln>
              <a:solidFill>
                <a:prstClr val="black"/>
              </a:solidFill>
              <a:effectLst/>
              <a:uLnTx/>
              <a:uFillTx/>
              <a:latin typeface="+mn-ea"/>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18</a:t>
            </a:fld>
            <a:endParaRPr kumimoji="1" lang="ja-JP" altLang="en-US" dirty="0"/>
          </a:p>
        </p:txBody>
      </p:sp>
    </p:spTree>
    <p:extLst>
      <p:ext uri="{BB962C8B-B14F-4D97-AF65-F5344CB8AC3E}">
        <p14:creationId xmlns:p14="http://schemas.microsoft.com/office/powerpoint/2010/main" val="611314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4000" y="1428259"/>
            <a:ext cx="8640000" cy="2708434"/>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i="0" u="none" strike="noStrike" kern="1200" cap="none" spc="0" normalizeH="0" baseline="0" noProof="0" dirty="0" smtClean="0">
                <a:ln>
                  <a:noFill/>
                </a:ln>
                <a:solidFill>
                  <a:prstClr val="black"/>
                </a:solidFill>
                <a:effectLst/>
                <a:uLnTx/>
                <a:uFillTx/>
                <a:latin typeface="+mn-ea"/>
              </a:rPr>
              <a:t>□古市古墳群や葛井寺などの地域固有の歴史文化景観を守り、</a:t>
            </a:r>
            <a:endParaRPr kumimoji="1" lang="en-US" altLang="ja-JP" sz="2400" i="0" u="none" strike="noStrike" kern="1200" cap="none" spc="0" normalizeH="0" baseline="0" noProof="0" dirty="0" smtClean="0">
              <a:ln>
                <a:noFill/>
              </a:ln>
              <a:solidFill>
                <a:prstClr val="black"/>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dirty="0">
                <a:solidFill>
                  <a:prstClr val="black"/>
                </a:solidFill>
                <a:latin typeface="+mn-ea"/>
              </a:rPr>
              <a:t>　</a:t>
            </a:r>
            <a:r>
              <a:rPr kumimoji="1" lang="ja-JP" altLang="en-US" sz="2400" i="0" u="none" strike="noStrike" kern="1200" cap="none" spc="0" normalizeH="0" baseline="0" noProof="0" dirty="0" smtClean="0">
                <a:ln>
                  <a:noFill/>
                </a:ln>
                <a:solidFill>
                  <a:prstClr val="black"/>
                </a:solidFill>
                <a:effectLst/>
                <a:uLnTx/>
                <a:uFillTx/>
                <a:latin typeface="+mn-ea"/>
              </a:rPr>
              <a:t>育てる</a:t>
            </a:r>
            <a:endParaRPr kumimoji="1" lang="en-US" altLang="ja-JP" sz="2400" i="0" u="none" strike="noStrike" kern="1200" cap="none" spc="0" normalizeH="0" baseline="0" noProof="0" dirty="0" smtClean="0">
              <a:ln>
                <a:noFill/>
              </a:ln>
              <a:solidFill>
                <a:prstClr val="black"/>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i="0" u="none" strike="noStrike" kern="1200" cap="none" spc="0" normalizeH="0" baseline="0" noProof="0" dirty="0" smtClean="0">
                <a:ln>
                  <a:noFill/>
                </a:ln>
                <a:solidFill>
                  <a:prstClr val="black"/>
                </a:solidFill>
                <a:effectLst/>
                <a:uLnTx/>
                <a:uFillTx/>
                <a:latin typeface="+mn-ea"/>
              </a:rPr>
              <a:t>□藤井寺駅周辺など個性と魅力のある市街地景観や道路景観</a:t>
            </a:r>
            <a:endParaRPr kumimoji="1" lang="en-US" altLang="ja-JP" sz="2400" i="0" u="none" strike="noStrike" kern="1200" cap="none" spc="0" normalizeH="0" baseline="0" noProof="0" dirty="0" smtClean="0">
              <a:ln>
                <a:noFill/>
              </a:ln>
              <a:solidFill>
                <a:prstClr val="black"/>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dirty="0">
                <a:solidFill>
                  <a:prstClr val="black"/>
                </a:solidFill>
                <a:latin typeface="+mn-ea"/>
              </a:rPr>
              <a:t>　</a:t>
            </a:r>
            <a:r>
              <a:rPr kumimoji="1" lang="ja-JP" altLang="en-US" sz="2400" i="0" u="none" strike="noStrike" kern="1200" cap="none" spc="0" normalizeH="0" baseline="0" noProof="0" dirty="0" smtClean="0">
                <a:ln>
                  <a:noFill/>
                </a:ln>
                <a:solidFill>
                  <a:prstClr val="black"/>
                </a:solidFill>
                <a:effectLst/>
                <a:uLnTx/>
                <a:uFillTx/>
                <a:latin typeface="+mn-ea"/>
              </a:rPr>
              <a:t>を創り、育てる</a:t>
            </a:r>
            <a:endParaRPr kumimoji="1" lang="en-US" altLang="ja-JP" sz="2400" i="0" u="none" strike="noStrike" kern="1200" cap="none" spc="0" normalizeH="0" baseline="0" noProof="0" dirty="0" smtClean="0">
              <a:ln>
                <a:noFill/>
              </a:ln>
              <a:solidFill>
                <a:prstClr val="black"/>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1" i="0" u="none" strike="noStrike" kern="1200" cap="none" spc="-300" normalizeH="0" baseline="0" noProof="0" dirty="0" smtClean="0">
                <a:ln>
                  <a:noFill/>
                </a:ln>
                <a:solidFill>
                  <a:prstClr val="black"/>
                </a:solidFill>
                <a:effectLst/>
                <a:uLnTx/>
                <a:uFillTx/>
                <a:latin typeface="+mn-ea"/>
              </a:rPr>
              <a:t>□</a:t>
            </a:r>
            <a:r>
              <a:rPr kumimoji="1" lang="ja-JP" altLang="en-US" sz="2400" b="1" i="0" u="none" strike="noStrike" kern="1200" cap="none" spc="-300" normalizeH="0" baseline="0" noProof="0" dirty="0" smtClean="0">
                <a:ln>
                  <a:noFill/>
                </a:ln>
                <a:solidFill>
                  <a:srgbClr val="FF0000"/>
                </a:solidFill>
                <a:effectLst/>
                <a:uLnTx/>
                <a:uFillTx/>
                <a:latin typeface="+mn-ea"/>
              </a:rPr>
              <a:t>金剛・生駒山系や大和川・石川などうるおいのある水とみどりの自</a:t>
            </a:r>
            <a:endParaRPr kumimoji="1" lang="en-US" altLang="ja-JP" sz="2400" b="1" i="0" u="none" strike="noStrike" kern="1200" cap="none" spc="-300" normalizeH="0" baseline="0" noProof="0" dirty="0" smtClean="0">
              <a:ln>
                <a:noFill/>
              </a:ln>
              <a:solidFill>
                <a:srgbClr val="FF0000"/>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1" spc="-300" dirty="0">
                <a:solidFill>
                  <a:srgbClr val="FF0000"/>
                </a:solidFill>
                <a:latin typeface="+mn-ea"/>
              </a:rPr>
              <a:t>　</a:t>
            </a:r>
            <a:r>
              <a:rPr kumimoji="1" lang="ja-JP" altLang="en-US" sz="2400" b="1" i="0" u="none" strike="noStrike" kern="1200" cap="none" spc="-300" normalizeH="0" baseline="0" noProof="0" dirty="0" smtClean="0">
                <a:ln>
                  <a:noFill/>
                </a:ln>
                <a:solidFill>
                  <a:srgbClr val="FF0000"/>
                </a:solidFill>
                <a:effectLst/>
                <a:uLnTx/>
                <a:uFillTx/>
                <a:latin typeface="+mn-ea"/>
              </a:rPr>
              <a:t>然的景観を守り、活かす</a:t>
            </a:r>
            <a:endParaRPr kumimoji="1" lang="en-US" altLang="ja-JP" sz="2400" b="1" spc="-300" dirty="0">
              <a:solidFill>
                <a:srgbClr val="FF0000"/>
              </a:solidFill>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n-ea"/>
              </a:rPr>
              <a:t>□</a:t>
            </a:r>
            <a:r>
              <a:rPr kumimoji="1" lang="ja-JP" altLang="en-US" sz="2400" b="1" i="0" u="none" strike="noStrike" kern="1200" cap="none" spc="0" normalizeH="0" baseline="0" noProof="0" dirty="0" smtClean="0">
                <a:ln>
                  <a:noFill/>
                </a:ln>
                <a:solidFill>
                  <a:srgbClr val="FF0000"/>
                </a:solidFill>
                <a:effectLst/>
                <a:uLnTx/>
                <a:uFillTx/>
                <a:latin typeface="+mn-ea"/>
              </a:rPr>
              <a:t>藤井寺市に愛着がもてる景観づくりに協働で取り組む</a:t>
            </a:r>
            <a:endParaRPr kumimoji="1" lang="en-US" altLang="ja-JP" b="1" i="0" u="none" strike="noStrike" kern="1200" cap="none" spc="0" normalizeH="0" baseline="0" noProof="0" dirty="0" smtClean="0">
              <a:ln>
                <a:noFill/>
              </a:ln>
              <a:solidFill>
                <a:srgbClr val="FF0000"/>
              </a:solidFill>
              <a:effectLst/>
              <a:uLnTx/>
              <a:uFillTx/>
              <a:latin typeface="+mn-ea"/>
            </a:endParaRPr>
          </a:p>
        </p:txBody>
      </p:sp>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８</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景観形成の基本方針</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56747" y="820939"/>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en-US" altLang="ja-JP" sz="2800" dirty="0" smtClean="0">
                <a:solidFill>
                  <a:prstClr val="black"/>
                </a:solidFill>
                <a:latin typeface="Calibri" panose="020F0502020204030204"/>
                <a:ea typeface="游ゴシック" panose="020B0400000000000000" pitchFamily="50" charset="-128"/>
              </a:rPr>
              <a:t>【</a:t>
            </a: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藤井寺市</a:t>
            </a:r>
            <a:r>
              <a:rPr kumimoji="1" lang="en-US" altLang="ja-JP"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endParaRPr>
          </a:p>
        </p:txBody>
      </p:sp>
      <p:sp>
        <p:nvSpPr>
          <p:cNvPr id="8" name="テキスト ボックス 7"/>
          <p:cNvSpPr txBox="1"/>
          <p:nvPr/>
        </p:nvSpPr>
        <p:spPr>
          <a:xfrm>
            <a:off x="-456747" y="4247965"/>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en-US" altLang="ja-JP" sz="2800" dirty="0" smtClean="0">
                <a:solidFill>
                  <a:prstClr val="black"/>
                </a:solidFill>
                <a:latin typeface="Calibri" panose="020F0502020204030204"/>
                <a:ea typeface="游ゴシック" panose="020B0400000000000000" pitchFamily="50" charset="-128"/>
              </a:rPr>
              <a:t>【</a:t>
            </a:r>
            <a:r>
              <a:rPr kumimoji="1" lang="ja-JP" altLang="en-US" sz="2800" dirty="0" smtClean="0">
                <a:solidFill>
                  <a:prstClr val="black"/>
                </a:solidFill>
                <a:latin typeface="Calibri" panose="020F0502020204030204"/>
                <a:ea typeface="游ゴシック" panose="020B0400000000000000" pitchFamily="50" charset="-128"/>
              </a:rPr>
              <a:t>八尾市</a:t>
            </a:r>
            <a:r>
              <a:rPr kumimoji="1" lang="en-US" altLang="ja-JP"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endParaRPr>
          </a:p>
        </p:txBody>
      </p:sp>
      <p:sp>
        <p:nvSpPr>
          <p:cNvPr id="9" name="テキスト ボックス 8"/>
          <p:cNvSpPr txBox="1"/>
          <p:nvPr/>
        </p:nvSpPr>
        <p:spPr>
          <a:xfrm>
            <a:off x="504000" y="4873824"/>
            <a:ext cx="8640000" cy="1169551"/>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n-ea"/>
              </a:rPr>
              <a:t>□</a:t>
            </a:r>
            <a:r>
              <a:rPr kumimoji="1" lang="ja-JP" altLang="en-US" sz="2400" b="1" i="0" u="none" strike="noStrike" kern="1200" cap="none" spc="0" normalizeH="0" baseline="0" noProof="0" dirty="0" smtClean="0">
                <a:ln>
                  <a:noFill/>
                </a:ln>
                <a:solidFill>
                  <a:srgbClr val="FF0000"/>
                </a:solidFill>
                <a:effectLst/>
                <a:uLnTx/>
                <a:uFillTx/>
                <a:latin typeface="+mn-ea"/>
              </a:rPr>
              <a:t>水と緑と共生する景観づくり</a:t>
            </a:r>
            <a:endParaRPr kumimoji="1" lang="en-US" altLang="ja-JP" sz="2400" b="1" i="0" u="none" strike="noStrike" kern="1200" cap="none" spc="0" normalizeH="0" baseline="0" noProof="0" dirty="0" smtClean="0">
              <a:ln>
                <a:noFill/>
              </a:ln>
              <a:solidFill>
                <a:srgbClr val="FF0000"/>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i="0" u="none" strike="noStrike" kern="1200" cap="none" spc="0" normalizeH="0" baseline="0" noProof="0" dirty="0" smtClean="0">
                <a:ln>
                  <a:noFill/>
                </a:ln>
                <a:solidFill>
                  <a:prstClr val="black"/>
                </a:solidFill>
                <a:effectLst/>
                <a:uLnTx/>
                <a:uFillTx/>
                <a:latin typeface="+mn-ea"/>
              </a:rPr>
              <a:t>□歴史と生活文化を活用した景観づくり</a:t>
            </a:r>
            <a:endParaRPr kumimoji="1" lang="en-US" altLang="ja-JP" sz="2400" i="0" u="none" strike="noStrike" kern="1200" cap="none" spc="0" normalizeH="0" baseline="0" noProof="0" dirty="0" smtClean="0">
              <a:ln>
                <a:noFill/>
              </a:ln>
              <a:solidFill>
                <a:prstClr val="black"/>
              </a:solidFill>
              <a:effectLst/>
              <a:uLnTx/>
              <a:uFillTx/>
              <a:latin typeface="+mn-ea"/>
            </a:endParaRPr>
          </a:p>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i="0" u="none" strike="noStrike" kern="1200" cap="none" spc="-300" normalizeH="0" baseline="0" noProof="0" dirty="0" smtClean="0">
                <a:ln>
                  <a:noFill/>
                </a:ln>
                <a:solidFill>
                  <a:prstClr val="black"/>
                </a:solidFill>
                <a:effectLst/>
                <a:uLnTx/>
                <a:uFillTx/>
                <a:latin typeface="+mn-ea"/>
              </a:rPr>
              <a:t>□魅力ある都市景観づくり</a:t>
            </a:r>
            <a:endParaRPr kumimoji="1" lang="en-US" altLang="ja-JP" i="0" u="none" strike="noStrike" kern="1200" cap="none" spc="0" normalizeH="0" baseline="0" noProof="0" dirty="0" smtClean="0">
              <a:ln>
                <a:noFill/>
              </a:ln>
              <a:solidFill>
                <a:prstClr val="black"/>
              </a:solidFill>
              <a:effectLst/>
              <a:uLnTx/>
              <a:uFillTx/>
              <a:latin typeface="+mn-ea"/>
            </a:endParaRPr>
          </a:p>
        </p:txBody>
      </p:sp>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19</a:t>
            </a:fld>
            <a:endParaRPr kumimoji="1" lang="ja-JP" altLang="en-US" dirty="0"/>
          </a:p>
        </p:txBody>
      </p:sp>
    </p:spTree>
    <p:extLst>
      <p:ext uri="{BB962C8B-B14F-4D97-AF65-F5344CB8AC3E}">
        <p14:creationId xmlns:p14="http://schemas.microsoft.com/office/powerpoint/2010/main" val="706414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参考資料</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p:cNvSpPr txBox="1"/>
          <p:nvPr/>
        </p:nvSpPr>
        <p:spPr>
          <a:xfrm>
            <a:off x="568036" y="478387"/>
            <a:ext cx="8007927" cy="3046988"/>
          </a:xfrm>
          <a:prstGeom prst="rect">
            <a:avLst/>
          </a:prstGeom>
          <a:noFill/>
        </p:spPr>
        <p:txBody>
          <a:bodyPr wrap="square" rtlCol="0">
            <a:spAutoFit/>
          </a:bodyPr>
          <a:lstStyle/>
          <a:p>
            <a:pPr>
              <a:lnSpc>
                <a:spcPct val="150000"/>
              </a:lnSpc>
            </a:pPr>
            <a:r>
              <a:rPr kumimoji="1" lang="ja-JP" altLang="en-US" sz="3200" b="1" dirty="0" smtClean="0">
                <a:latin typeface="+mn-ea"/>
              </a:rPr>
              <a:t>□景観法（平成</a:t>
            </a:r>
            <a:r>
              <a:rPr kumimoji="1" lang="en-US" altLang="ja-JP" sz="3200" b="1" dirty="0" smtClean="0">
                <a:latin typeface="+mn-ea"/>
              </a:rPr>
              <a:t>16</a:t>
            </a:r>
            <a:r>
              <a:rPr kumimoji="1" lang="ja-JP" altLang="en-US" sz="3200" b="1" dirty="0" smtClean="0">
                <a:latin typeface="+mn-ea"/>
              </a:rPr>
              <a:t>年制定）</a:t>
            </a:r>
            <a:endParaRPr kumimoji="1" lang="en-US" altLang="ja-JP" sz="3200" b="1" dirty="0" smtClean="0">
              <a:latin typeface="+mn-ea"/>
            </a:endParaRPr>
          </a:p>
          <a:p>
            <a:pPr>
              <a:lnSpc>
                <a:spcPct val="150000"/>
              </a:lnSpc>
            </a:pPr>
            <a:r>
              <a:rPr kumimoji="1" lang="ja-JP" altLang="en-US" sz="3200" b="1" dirty="0" smtClean="0">
                <a:latin typeface="+mn-ea"/>
              </a:rPr>
              <a:t>□藤井寺市景観形成ガイドライン</a:t>
            </a:r>
            <a:endParaRPr kumimoji="1" lang="en-US" altLang="ja-JP" sz="3200" b="1" dirty="0" smtClean="0">
              <a:latin typeface="+mn-ea"/>
            </a:endParaRPr>
          </a:p>
          <a:p>
            <a:pPr>
              <a:lnSpc>
                <a:spcPct val="150000"/>
              </a:lnSpc>
            </a:pPr>
            <a:r>
              <a:rPr kumimoji="1" lang="ja-JP" altLang="en-US" sz="3200" b="1" dirty="0" smtClean="0">
                <a:latin typeface="+mn-ea"/>
              </a:rPr>
              <a:t>□八尾市景観計画</a:t>
            </a:r>
            <a:endParaRPr kumimoji="1" lang="en-US" altLang="ja-JP" sz="3200" b="1" dirty="0" smtClean="0">
              <a:latin typeface="+mn-ea"/>
            </a:endParaRPr>
          </a:p>
          <a:p>
            <a:pPr>
              <a:lnSpc>
                <a:spcPct val="150000"/>
              </a:lnSpc>
            </a:pPr>
            <a:r>
              <a:rPr kumimoji="1" lang="ja-JP" altLang="en-US" sz="3200" b="1" dirty="0" smtClean="0">
                <a:latin typeface="+mn-ea"/>
              </a:rPr>
              <a:t>□八尾市公共施設景観形成基本方針</a:t>
            </a:r>
            <a:endParaRPr kumimoji="1" lang="en-US" altLang="ja-JP" sz="3200" b="1" dirty="0">
              <a:latin typeface="+mn-ea"/>
            </a:endParaRPr>
          </a:p>
        </p:txBody>
      </p:sp>
      <p:grpSp>
        <p:nvGrpSpPr>
          <p:cNvPr id="8" name="グループ化 7"/>
          <p:cNvGrpSpPr/>
          <p:nvPr/>
        </p:nvGrpSpPr>
        <p:grpSpPr>
          <a:xfrm>
            <a:off x="29028" y="3405415"/>
            <a:ext cx="8859982" cy="3319678"/>
            <a:chOff x="0" y="3390901"/>
            <a:chExt cx="8859982" cy="3319678"/>
          </a:xfrm>
        </p:grpSpPr>
        <p:pic>
          <p:nvPicPr>
            <p:cNvPr id="3" name="図 2"/>
            <p:cNvPicPr>
              <a:picLocks noChangeAspect="1"/>
            </p:cNvPicPr>
            <p:nvPr/>
          </p:nvPicPr>
          <p:blipFill rotWithShape="1">
            <a:blip r:embed="rId2"/>
            <a:srcRect l="29576" t="20251" r="31332" b="16797"/>
            <a:stretch/>
          </p:blipFill>
          <p:spPr>
            <a:xfrm>
              <a:off x="0" y="3390901"/>
              <a:ext cx="3597034" cy="3256682"/>
            </a:xfrm>
            <a:prstGeom prst="rect">
              <a:avLst/>
            </a:prstGeom>
          </p:spPr>
        </p:pic>
        <p:pic>
          <p:nvPicPr>
            <p:cNvPr id="5" name="図 4"/>
            <p:cNvPicPr>
              <a:picLocks noChangeAspect="1"/>
            </p:cNvPicPr>
            <p:nvPr/>
          </p:nvPicPr>
          <p:blipFill rotWithShape="1">
            <a:blip r:embed="rId3"/>
            <a:srcRect l="35120" t="16903" r="36110" b="9375"/>
            <a:stretch/>
          </p:blipFill>
          <p:spPr>
            <a:xfrm>
              <a:off x="2335529" y="3477685"/>
              <a:ext cx="2200275" cy="3169898"/>
            </a:xfrm>
            <a:prstGeom prst="rect">
              <a:avLst/>
            </a:prstGeom>
          </p:spPr>
        </p:pic>
        <p:pic>
          <p:nvPicPr>
            <p:cNvPr id="6" name="図 5"/>
            <p:cNvPicPr>
              <a:picLocks noChangeAspect="1"/>
            </p:cNvPicPr>
            <p:nvPr/>
          </p:nvPicPr>
          <p:blipFill rotWithShape="1">
            <a:blip r:embed="rId4"/>
            <a:srcRect l="33602" t="15426" r="34606" b="4217"/>
            <a:stretch/>
          </p:blipFill>
          <p:spPr>
            <a:xfrm>
              <a:off x="4332727" y="3477685"/>
              <a:ext cx="2264229" cy="3217588"/>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2412" t="2116" r="3310" b="2646"/>
            <a:stretch/>
          </p:blipFill>
          <p:spPr>
            <a:xfrm>
              <a:off x="6596956" y="3477685"/>
              <a:ext cx="2263026" cy="3232894"/>
            </a:xfrm>
            <a:prstGeom prst="rect">
              <a:avLst/>
            </a:prstGeom>
          </p:spPr>
        </p:pic>
      </p:grpSp>
      <p:sp>
        <p:nvSpPr>
          <p:cNvPr id="9" name="スライド番号プレースホルダー 8"/>
          <p:cNvSpPr>
            <a:spLocks noGrp="1"/>
          </p:cNvSpPr>
          <p:nvPr>
            <p:ph type="sldNum" sz="quarter" idx="12"/>
          </p:nvPr>
        </p:nvSpPr>
        <p:spPr/>
        <p:txBody>
          <a:bodyPr/>
          <a:lstStyle/>
          <a:p>
            <a:fld id="{541F4720-2F52-44D6-BB1A-AB20431C6265}" type="slidenum">
              <a:rPr kumimoji="1" lang="ja-JP" altLang="en-US" smtClean="0"/>
              <a:pPr/>
              <a:t>2</a:t>
            </a:fld>
            <a:endParaRPr kumimoji="1" lang="ja-JP" altLang="en-US" dirty="0"/>
          </a:p>
        </p:txBody>
      </p:sp>
    </p:spTree>
    <p:extLst>
      <p:ext uri="{BB962C8B-B14F-4D97-AF65-F5344CB8AC3E}">
        <p14:creationId xmlns:p14="http://schemas.microsoft.com/office/powerpoint/2010/main" val="748085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rgbClr val="002060"/>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９</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景観配慮事項（色彩基準）</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8491" y="3719045"/>
            <a:ext cx="9047018" cy="3046988"/>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游ゴシック" panose="020B0400000000000000" pitchFamily="50" charset="-128"/>
                <a:ea typeface="游ゴシック" panose="020B0400000000000000" pitchFamily="50" charset="-128"/>
              </a:rPr>
              <a:t>□地域の景観特性を把握し、周辺のまちなみや自然との</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調和を考慮した色彩を基本とすること。</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□外壁については、落ち着きが感じられ、水や緑等の存在</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や周辺のまちなみ景観を防がないように配慮すること。</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游ゴシック" panose="020B0400000000000000" pitchFamily="50" charset="-128"/>
                <a:ea typeface="游ゴシック" panose="020B0400000000000000" pitchFamily="50" charset="-128"/>
              </a:rPr>
              <a:t>□ただし、着色していない石材、木材、土壁、レンガ、</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金属材</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、ガラス材等</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で仕上げた場合、前述の限りではない</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r>
              <a:rPr kumimoji="1" lang="en-US" altLang="ja-JP" sz="24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桁裏・階段裏は高明度かつ低彩度の色とすること</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8" name="テキスト ボックス 7"/>
          <p:cNvSpPr txBox="1"/>
          <p:nvPr/>
        </p:nvSpPr>
        <p:spPr>
          <a:xfrm>
            <a:off x="-456747" y="709219"/>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en-US" altLang="ja-JP" sz="2800" dirty="0" smtClean="0">
                <a:solidFill>
                  <a:prstClr val="black"/>
                </a:solidFill>
                <a:latin typeface="Calibri" panose="020F0502020204030204"/>
                <a:ea typeface="游ゴシック" panose="020B0400000000000000" pitchFamily="50" charset="-128"/>
              </a:rPr>
              <a:t>【</a:t>
            </a: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藤井寺市</a:t>
            </a:r>
            <a:r>
              <a:rPr kumimoji="1" lang="en-US" altLang="ja-JP"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endParaRPr>
          </a:p>
        </p:txBody>
      </p:sp>
      <p:sp>
        <p:nvSpPr>
          <p:cNvPr id="9" name="テキスト ボックス 8"/>
          <p:cNvSpPr txBox="1"/>
          <p:nvPr/>
        </p:nvSpPr>
        <p:spPr>
          <a:xfrm>
            <a:off x="-456747" y="3186820"/>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en-US" altLang="ja-JP" sz="2800" dirty="0" smtClean="0">
                <a:solidFill>
                  <a:prstClr val="black"/>
                </a:solidFill>
                <a:latin typeface="Calibri" panose="020F0502020204030204"/>
                <a:ea typeface="游ゴシック" panose="020B0400000000000000" pitchFamily="50" charset="-128"/>
              </a:rPr>
              <a:t>【</a:t>
            </a:r>
            <a:r>
              <a:rPr kumimoji="1" lang="ja-JP" altLang="en-US" sz="2800" dirty="0" smtClean="0">
                <a:solidFill>
                  <a:prstClr val="black"/>
                </a:solidFill>
                <a:latin typeface="Calibri" panose="020F0502020204030204"/>
                <a:ea typeface="游ゴシック" panose="020B0400000000000000" pitchFamily="50" charset="-128"/>
              </a:rPr>
              <a:t>八尾市</a:t>
            </a:r>
            <a:r>
              <a:rPr kumimoji="1" lang="en-US" altLang="ja-JP"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endParaRPr>
          </a:p>
        </p:txBody>
      </p:sp>
      <p:sp>
        <p:nvSpPr>
          <p:cNvPr id="11" name="テキスト ボックス 10"/>
          <p:cNvSpPr txBox="1"/>
          <p:nvPr/>
        </p:nvSpPr>
        <p:spPr>
          <a:xfrm>
            <a:off x="0" y="1232439"/>
            <a:ext cx="8589818" cy="2215991"/>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游ゴシック" panose="020B0400000000000000" pitchFamily="50" charset="-128"/>
                <a:ea typeface="游ゴシック" panose="020B0400000000000000" pitchFamily="50" charset="-128"/>
              </a:rPr>
              <a:t>□周辺景観に調和した色彩となるよう配慮する</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游ゴシック" panose="020B0400000000000000" pitchFamily="50" charset="-128"/>
                <a:ea typeface="游ゴシック" panose="020B0400000000000000" pitchFamily="50" charset="-128"/>
              </a:rPr>
              <a:t>□外壁とは、外観の面積の内、着色していない部分、自然</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素材を用いている部分、広告物を表示・掲出している</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部分を除いた部分。</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en-US" altLang="ja-JP" sz="2400" b="1" dirty="0" smtClean="0">
                <a:solidFill>
                  <a:srgbClr val="FF0000"/>
                </a:solidFill>
                <a:latin typeface="游ゴシック" panose="020B0400000000000000" pitchFamily="50" charset="-128"/>
                <a:ea typeface="游ゴシック" panose="020B0400000000000000" pitchFamily="50" charset="-128"/>
              </a:rPr>
              <a:t>※</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耐候性</a:t>
            </a:r>
            <a:r>
              <a:rPr kumimoji="1" lang="ja-JP" altLang="en-US" sz="2400" b="1" dirty="0">
                <a:solidFill>
                  <a:srgbClr val="FF0000"/>
                </a:solidFill>
                <a:latin typeface="游ゴシック" panose="020B0400000000000000" pitchFamily="50" charset="-128"/>
                <a:ea typeface="游ゴシック" panose="020B0400000000000000" pitchFamily="50" charset="-128"/>
              </a:rPr>
              <a:t>鋼材</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は自然素材として認識（藤井寺市）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20</a:t>
            </a:fld>
            <a:endParaRPr kumimoji="1" lang="ja-JP" altLang="en-US" dirty="0"/>
          </a:p>
        </p:txBody>
      </p:sp>
    </p:spTree>
    <p:extLst>
      <p:ext uri="{BB962C8B-B14F-4D97-AF65-F5344CB8AC3E}">
        <p14:creationId xmlns:p14="http://schemas.microsoft.com/office/powerpoint/2010/main" val="2842402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rgbClr val="002060"/>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９</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景観配慮事項（色彩基準）</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 name="テキスト ボックス 5"/>
          <p:cNvSpPr txBox="1"/>
          <p:nvPr/>
        </p:nvSpPr>
        <p:spPr>
          <a:xfrm>
            <a:off x="252000" y="539813"/>
            <a:ext cx="8640000" cy="2585323"/>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○藤井寺市の色彩基準</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719138"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①ＹＲ（橙）系の色彩の場合、彩度６以下</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719138"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②Ｒ（赤）、Ｙ（黄）系の色相の場合、彩度４以下</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719138"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③その他の色相の場合、彩度２以下</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○八尾市の色彩基準</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719138"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①Ｒ（赤）、ＹＲ（橙）系の色相の場合、彩度６以下</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719138"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②Ｙ（黄）系の色相の場合、彩度、４以下</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719138"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③その他の色相の場合、彩度２以下</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550" y="3255760"/>
            <a:ext cx="4285398" cy="1602739"/>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88" y="3191988"/>
            <a:ext cx="3269366" cy="2277757"/>
          </a:xfrm>
          <a:prstGeom prst="rect">
            <a:avLst/>
          </a:prstGeom>
        </p:spPr>
      </p:pic>
      <p:sp>
        <p:nvSpPr>
          <p:cNvPr id="7" name="テキスト ボックス 6"/>
          <p:cNvSpPr txBox="1"/>
          <p:nvPr/>
        </p:nvSpPr>
        <p:spPr>
          <a:xfrm>
            <a:off x="252000" y="5711446"/>
            <a:ext cx="8000095" cy="923330"/>
          </a:xfrm>
          <a:prstGeom prst="rect">
            <a:avLst/>
          </a:prstGeom>
          <a:noFill/>
        </p:spPr>
        <p:txBody>
          <a:bodyPr wrap="square" rtlCol="0">
            <a:spAutoFit/>
          </a:bodyPr>
          <a:lstStyle/>
          <a:p>
            <a:pPr marL="266700" lvl="0" indent="177800">
              <a:defRPr/>
            </a:pPr>
            <a:r>
              <a:rPr kumimoji="1" lang="en-US" altLang="ja-JP"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a:t>
            </a:r>
            <a:r>
              <a:rPr kumimoji="1" lang="ja-JP" altLang="en-US"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耐候性鋼材の色彩</a:t>
            </a:r>
            <a:r>
              <a:rPr kumimoji="1" lang="ja-JP" altLang="en-US"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a:t>
            </a:r>
            <a:r>
              <a:rPr kumimoji="1" lang="ja-JP" altLang="en-US" dirty="0" smtClean="0"/>
              <a:t>憲房色）はマンセル値</a:t>
            </a:r>
            <a:r>
              <a:rPr kumimoji="1" lang="ja-JP" altLang="en-US" dirty="0" smtClean="0">
                <a:solidFill>
                  <a:prstClr val="black"/>
                </a:solidFill>
              </a:rPr>
              <a:t>「</a:t>
            </a:r>
            <a:r>
              <a:rPr kumimoji="1" lang="en-US" altLang="ja-JP" dirty="0" smtClean="0">
                <a:solidFill>
                  <a:prstClr val="black"/>
                </a:solidFill>
              </a:rPr>
              <a:t>5YR2/1</a:t>
            </a:r>
            <a:r>
              <a:rPr kumimoji="1" lang="ja-JP" altLang="en-US" dirty="0" smtClean="0">
                <a:solidFill>
                  <a:prstClr val="black"/>
                </a:solidFill>
              </a:rPr>
              <a:t>」相当</a:t>
            </a:r>
            <a:r>
              <a:rPr kumimoji="1" lang="ja-JP" altLang="en-US" dirty="0">
                <a:solidFill>
                  <a:prstClr val="black"/>
                </a:solidFill>
              </a:rPr>
              <a:t>であり</a:t>
            </a:r>
            <a:r>
              <a:rPr kumimoji="1" lang="ja-JP" altLang="en-US" dirty="0" smtClean="0">
                <a:solidFill>
                  <a:prstClr val="black"/>
                </a:solidFill>
              </a:rPr>
              <a:t>、</a:t>
            </a:r>
            <a:endParaRPr kumimoji="1" lang="en-US" altLang="ja-JP" dirty="0" smtClean="0">
              <a:solidFill>
                <a:prstClr val="black"/>
              </a:solidFill>
            </a:endParaRPr>
          </a:p>
          <a:p>
            <a:pPr marL="266700" lvl="0" indent="177800">
              <a:defRPr/>
            </a:pPr>
            <a:r>
              <a:rPr kumimoji="1" lang="ja-JP" altLang="en-US" dirty="0">
                <a:solidFill>
                  <a:prstClr val="black"/>
                </a:solidFill>
              </a:rPr>
              <a:t>　</a:t>
            </a:r>
            <a:r>
              <a:rPr kumimoji="1" lang="ja-JP" altLang="en-US" dirty="0" smtClean="0">
                <a:solidFill>
                  <a:prstClr val="black"/>
                </a:solidFill>
              </a:rPr>
              <a:t>藤井寺市</a:t>
            </a:r>
            <a:r>
              <a:rPr kumimoji="1" lang="ja-JP" altLang="en-US" dirty="0">
                <a:solidFill>
                  <a:prstClr val="black"/>
                </a:solidFill>
              </a:rPr>
              <a:t>及び八尾市の色彩基準を満足している。</a:t>
            </a:r>
            <a:endParaRPr kumimoji="1" lang="en-US" altLang="ja-JP" dirty="0">
              <a:solidFill>
                <a:prstClr val="black"/>
              </a:solidFill>
            </a:endParaRPr>
          </a:p>
          <a:p>
            <a:pPr marL="266700" lvl="0" indent="177800">
              <a:defRPr/>
            </a:pPr>
            <a:endParaRPr kumimoji="1" lang="en-US" altLang="ja-JP" dirty="0">
              <a:solidFill>
                <a:prstClr val="black"/>
              </a:solidFill>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21</a:t>
            </a:fld>
            <a:endParaRPr kumimoji="1" lang="ja-JP" altLang="en-US" dirty="0"/>
          </a:p>
        </p:txBody>
      </p:sp>
    </p:spTree>
    <p:extLst>
      <p:ext uri="{BB962C8B-B14F-4D97-AF65-F5344CB8AC3E}">
        <p14:creationId xmlns:p14="http://schemas.microsoft.com/office/powerpoint/2010/main" val="586998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white"/>
                </a:solidFill>
                <a:latin typeface="游ゴシック" panose="020B0400000000000000" pitchFamily="50" charset="-128"/>
                <a:ea typeface="游ゴシック" panose="020B0400000000000000" pitchFamily="50" charset="-128"/>
              </a:rPr>
              <a:t>１１</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事業箇所の景観資源</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□写真①（事業箇所の大和川河川堤防から海側を望む）　</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373142" y="1066487"/>
            <a:ext cx="8640000" cy="409664"/>
          </a:xfrm>
          <a:prstGeom prst="rect">
            <a:avLst/>
          </a:prstGeom>
          <a:noFill/>
        </p:spPr>
        <p:txBody>
          <a:bodyPr wrap="square" rtlCol="0">
            <a:spAutoFit/>
          </a:bodyPr>
          <a:lstStyle/>
          <a:p>
            <a:pPr lvl="0">
              <a:lnSpc>
                <a:spcPts val="2400"/>
              </a:lnSpc>
              <a:spcAft>
                <a:spcPts val="600"/>
              </a:spcAft>
              <a:defRPr/>
            </a:pPr>
            <a:r>
              <a:rPr kumimoji="1" lang="en-US" altLang="ja-JP"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既存のランドマーク</a:t>
            </a:r>
            <a:r>
              <a:rPr kumimoji="1" lang="en-US" altLang="ja-JP"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dirty="0">
                <a:solidFill>
                  <a:prstClr val="black"/>
                </a:solidFill>
                <a:latin typeface="游ゴシック" panose="020B0400000000000000" pitchFamily="50" charset="-128"/>
              </a:rPr>
              <a:t>大和川の水とみどり豊かな自然的景観・</a:t>
            </a:r>
            <a:r>
              <a:rPr kumimoji="1" lang="ja-JP" altLang="en-US" sz="1600" dirty="0" smtClean="0">
                <a:solidFill>
                  <a:prstClr val="black"/>
                </a:solidFill>
                <a:latin typeface="游ゴシック" panose="020B0400000000000000" pitchFamily="50" charset="-128"/>
              </a:rPr>
              <a:t>原風景</a:t>
            </a:r>
            <a:r>
              <a:rPr kumimoji="1" lang="en-US" altLang="ja-JP" sz="2400" dirty="0" smtClean="0">
                <a:solidFill>
                  <a:prstClr val="black"/>
                </a:solidFill>
                <a:latin typeface="游ゴシック" panose="020B0400000000000000" pitchFamily="50" charset="-128"/>
              </a:rPr>
              <a:t>~</a:t>
            </a:r>
            <a:endParaRPr kumimoji="1" lang="en-US" altLang="ja-JP" sz="1600" dirty="0">
              <a:solidFill>
                <a:prstClr val="black"/>
              </a:solidFill>
              <a:latin typeface="游ゴシック" panose="020B0400000000000000" pitchFamily="50" charset="-128"/>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12353"/>
          <a:stretch/>
        </p:blipFill>
        <p:spPr>
          <a:xfrm>
            <a:off x="639041" y="1483120"/>
            <a:ext cx="7839941" cy="5153604"/>
          </a:xfrm>
          <a:prstGeom prst="rect">
            <a:avLst/>
          </a:prstGeom>
        </p:spPr>
      </p:pic>
      <p:sp>
        <p:nvSpPr>
          <p:cNvPr id="8" name="テキスト ボックス 7"/>
          <p:cNvSpPr txBox="1"/>
          <p:nvPr/>
        </p:nvSpPr>
        <p:spPr>
          <a:xfrm>
            <a:off x="2203869" y="4939830"/>
            <a:ext cx="1200150" cy="369332"/>
          </a:xfrm>
          <a:prstGeom prst="rect">
            <a:avLst/>
          </a:prstGeom>
          <a:noFill/>
        </p:spPr>
        <p:txBody>
          <a:bodyPr wrap="square" rtlCol="0">
            <a:spAutoFit/>
          </a:bodyPr>
          <a:lstStyle/>
          <a:p>
            <a:r>
              <a:rPr kumimoji="1" lang="ja-JP" altLang="en-US" b="1" dirty="0" smtClean="0">
                <a:solidFill>
                  <a:schemeClr val="bg1"/>
                </a:solidFill>
              </a:rPr>
              <a:t>大和川</a:t>
            </a:r>
            <a:endParaRPr kumimoji="1" lang="ja-JP" altLang="en-US" b="1" dirty="0">
              <a:solidFill>
                <a:schemeClr val="bg1"/>
              </a:solidFill>
            </a:endParaRPr>
          </a:p>
        </p:txBody>
      </p:sp>
      <p:cxnSp>
        <p:nvCxnSpPr>
          <p:cNvPr id="4" name="直線矢印コネクタ 3"/>
          <p:cNvCxnSpPr/>
          <p:nvPr/>
        </p:nvCxnSpPr>
        <p:spPr>
          <a:xfrm flipV="1">
            <a:off x="2203869" y="5316131"/>
            <a:ext cx="802640" cy="11383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22</a:t>
            </a:fld>
            <a:endParaRPr kumimoji="1" lang="ja-JP" altLang="en-US" dirty="0"/>
          </a:p>
        </p:txBody>
      </p:sp>
    </p:spTree>
    <p:extLst>
      <p:ext uri="{BB962C8B-B14F-4D97-AF65-F5344CB8AC3E}">
        <p14:creationId xmlns:p14="http://schemas.microsoft.com/office/powerpoint/2010/main" val="1849304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noProof="0" dirty="0" smtClean="0">
                <a:solidFill>
                  <a:prstClr val="white"/>
                </a:solidFill>
                <a:latin typeface="游ゴシック" panose="020B0400000000000000" pitchFamily="50" charset="-128"/>
                <a:ea typeface="游ゴシック" panose="020B0400000000000000" pitchFamily="50" charset="-128"/>
              </a:rPr>
              <a:t>１１</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．事業箇所の景観資源</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59408"/>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□写真②（事業箇所の大和川河川堤防から山側を望む）　</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504000" y="1088229"/>
            <a:ext cx="8640000" cy="409920"/>
          </a:xfrm>
          <a:prstGeom prst="rect">
            <a:avLst/>
          </a:prstGeom>
          <a:noFill/>
        </p:spPr>
        <p:txBody>
          <a:bodyPr wrap="square" rtlCol="0">
            <a:spAutoFit/>
          </a:bodyPr>
          <a:lstStyle/>
          <a:p>
            <a:pPr lvl="0">
              <a:lnSpc>
                <a:spcPts val="2400"/>
              </a:lnSpc>
              <a:spcAft>
                <a:spcPts val="600"/>
              </a:spcAft>
              <a:defRPr/>
            </a:pP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既存のランドマーク</a:t>
            </a: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dirty="0">
                <a:solidFill>
                  <a:prstClr val="black"/>
                </a:solidFill>
                <a:latin typeface="游ゴシック" panose="020B0400000000000000" pitchFamily="50" charset="-128"/>
              </a:rPr>
              <a:t>金剛生駒山系や高安山系の</a:t>
            </a:r>
            <a:r>
              <a:rPr kumimoji="1" lang="ja-JP" altLang="en-US" sz="1600" dirty="0" smtClean="0">
                <a:solidFill>
                  <a:prstClr val="black"/>
                </a:solidFill>
                <a:latin typeface="游ゴシック" panose="020B0400000000000000" pitchFamily="50" charset="-128"/>
              </a:rPr>
              <a:t>山並み</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5607" t="8889" b="8081"/>
          <a:stretch/>
        </p:blipFill>
        <p:spPr>
          <a:xfrm>
            <a:off x="606589" y="1498149"/>
            <a:ext cx="7864145" cy="5188063"/>
          </a:xfrm>
          <a:prstGeom prst="rect">
            <a:avLst/>
          </a:prstGeom>
        </p:spPr>
      </p:pic>
      <p:sp>
        <p:nvSpPr>
          <p:cNvPr id="8" name="テキスト ボックス 7"/>
          <p:cNvSpPr txBox="1"/>
          <p:nvPr/>
        </p:nvSpPr>
        <p:spPr>
          <a:xfrm>
            <a:off x="7015287" y="3145767"/>
            <a:ext cx="2128713" cy="630942"/>
          </a:xfrm>
          <a:prstGeom prst="rect">
            <a:avLst/>
          </a:prstGeom>
          <a:noFill/>
        </p:spPr>
        <p:txBody>
          <a:bodyPr wrap="square" rtlCol="0">
            <a:spAutoFit/>
          </a:bodyPr>
          <a:lstStyle/>
          <a:p>
            <a:pPr>
              <a:lnSpc>
                <a:spcPts val="2100"/>
              </a:lnSpc>
            </a:pPr>
            <a:r>
              <a:rPr kumimoji="1" lang="ja-JP" altLang="en-US" b="1" dirty="0" smtClean="0"/>
              <a:t>シャープ</a:t>
            </a:r>
            <a:endParaRPr kumimoji="1" lang="en-US" altLang="ja-JP" b="1" dirty="0" smtClean="0"/>
          </a:p>
          <a:p>
            <a:pPr>
              <a:lnSpc>
                <a:spcPts val="2100"/>
              </a:lnSpc>
            </a:pPr>
            <a:r>
              <a:rPr kumimoji="1" lang="en-US" altLang="ja-JP" b="1" dirty="0" smtClean="0"/>
              <a:t>(</a:t>
            </a:r>
            <a:r>
              <a:rPr kumimoji="1" lang="ja-JP" altLang="en-US" b="1" dirty="0" smtClean="0"/>
              <a:t>物流施設</a:t>
            </a:r>
            <a:r>
              <a:rPr kumimoji="1" lang="en-US" altLang="ja-JP" b="1" dirty="0" smtClean="0"/>
              <a:t>)</a:t>
            </a:r>
            <a:endParaRPr kumimoji="1" lang="ja-JP" altLang="en-US" b="1" dirty="0"/>
          </a:p>
        </p:txBody>
      </p:sp>
      <p:sp>
        <p:nvSpPr>
          <p:cNvPr id="9" name="テキスト ボックス 8"/>
          <p:cNvSpPr txBox="1"/>
          <p:nvPr/>
        </p:nvSpPr>
        <p:spPr>
          <a:xfrm>
            <a:off x="6415212" y="4677462"/>
            <a:ext cx="1200150" cy="369332"/>
          </a:xfrm>
          <a:prstGeom prst="rect">
            <a:avLst/>
          </a:prstGeom>
          <a:noFill/>
        </p:spPr>
        <p:txBody>
          <a:bodyPr wrap="square" rtlCol="0">
            <a:spAutoFit/>
          </a:bodyPr>
          <a:lstStyle/>
          <a:p>
            <a:r>
              <a:rPr kumimoji="1" lang="ja-JP" altLang="en-US" b="1" dirty="0" smtClean="0">
                <a:solidFill>
                  <a:schemeClr val="bg1"/>
                </a:solidFill>
              </a:rPr>
              <a:t>大和川</a:t>
            </a:r>
            <a:endParaRPr kumimoji="1" lang="ja-JP" altLang="en-US" b="1" dirty="0">
              <a:solidFill>
                <a:schemeClr val="bg1"/>
              </a:solidFill>
            </a:endParaRPr>
          </a:p>
        </p:txBody>
      </p:sp>
      <p:cxnSp>
        <p:nvCxnSpPr>
          <p:cNvPr id="11" name="直線矢印コネクタ 10"/>
          <p:cNvCxnSpPr/>
          <p:nvPr/>
        </p:nvCxnSpPr>
        <p:spPr>
          <a:xfrm>
            <a:off x="7277100" y="5046794"/>
            <a:ext cx="540827" cy="1277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23</a:t>
            </a:fld>
            <a:endParaRPr kumimoji="1" lang="ja-JP" altLang="en-US" dirty="0"/>
          </a:p>
        </p:txBody>
      </p:sp>
    </p:spTree>
    <p:extLst>
      <p:ext uri="{BB962C8B-B14F-4D97-AF65-F5344CB8AC3E}">
        <p14:creationId xmlns:p14="http://schemas.microsoft.com/office/powerpoint/2010/main" val="2055713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white"/>
                </a:solidFill>
                <a:latin typeface="游ゴシック" panose="020B0400000000000000" pitchFamily="50" charset="-128"/>
                <a:ea typeface="游ゴシック" panose="020B0400000000000000" pitchFamily="50" charset="-128"/>
              </a:rPr>
              <a:t>１１</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事業箇所の景観資源</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□写真③（大和川河川堤防の海側から事業箇所を望む）　</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460228" y="1151201"/>
            <a:ext cx="8640000" cy="409664"/>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既存のランドマーク</a:t>
            </a: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大和川の水とみどり豊かな自然的景観・</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原風景</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b="14546"/>
          <a:stretch/>
        </p:blipFill>
        <p:spPr>
          <a:xfrm>
            <a:off x="460228" y="1560865"/>
            <a:ext cx="8035637" cy="5150113"/>
          </a:xfrm>
          <a:prstGeom prst="rect">
            <a:avLst/>
          </a:prstGeom>
        </p:spPr>
      </p:pic>
      <p:sp>
        <p:nvSpPr>
          <p:cNvPr id="8" name="テキスト ボックス 7"/>
          <p:cNvSpPr txBox="1"/>
          <p:nvPr/>
        </p:nvSpPr>
        <p:spPr>
          <a:xfrm>
            <a:off x="7568322" y="3501334"/>
            <a:ext cx="2128713" cy="538609"/>
          </a:xfrm>
          <a:prstGeom prst="rect">
            <a:avLst/>
          </a:prstGeom>
          <a:noFill/>
        </p:spPr>
        <p:txBody>
          <a:bodyPr wrap="square" rtlCol="0">
            <a:spAutoFit/>
          </a:bodyPr>
          <a:lstStyle/>
          <a:p>
            <a:pPr>
              <a:lnSpc>
                <a:spcPts val="1800"/>
              </a:lnSpc>
            </a:pPr>
            <a:r>
              <a:rPr kumimoji="1" lang="ja-JP" altLang="en-US" sz="1200" b="1" dirty="0" smtClean="0"/>
              <a:t>ﾚｯﾄﾞｳｯﾄﾞ</a:t>
            </a:r>
            <a:endParaRPr kumimoji="1" lang="en-US" altLang="ja-JP" sz="1200" b="1" dirty="0" smtClean="0"/>
          </a:p>
          <a:p>
            <a:pPr>
              <a:lnSpc>
                <a:spcPts val="1800"/>
              </a:lnSpc>
            </a:pPr>
            <a:r>
              <a:rPr kumimoji="1" lang="en-US" altLang="ja-JP" sz="1200" b="1" dirty="0" smtClean="0"/>
              <a:t>(</a:t>
            </a:r>
            <a:r>
              <a:rPr kumimoji="1" lang="ja-JP" altLang="en-US" sz="1200" b="1" dirty="0" smtClean="0"/>
              <a:t>物流施設）</a:t>
            </a:r>
            <a:endParaRPr kumimoji="1" lang="ja-JP" altLang="en-US" sz="1200" b="1" dirty="0"/>
          </a:p>
        </p:txBody>
      </p:sp>
      <p:sp>
        <p:nvSpPr>
          <p:cNvPr id="9" name="テキスト ボックス 8"/>
          <p:cNvSpPr txBox="1"/>
          <p:nvPr/>
        </p:nvSpPr>
        <p:spPr>
          <a:xfrm>
            <a:off x="5747023" y="3770639"/>
            <a:ext cx="2128713" cy="538609"/>
          </a:xfrm>
          <a:prstGeom prst="rect">
            <a:avLst/>
          </a:prstGeom>
          <a:noFill/>
        </p:spPr>
        <p:txBody>
          <a:bodyPr wrap="square" rtlCol="0">
            <a:spAutoFit/>
          </a:bodyPr>
          <a:lstStyle/>
          <a:p>
            <a:pPr>
              <a:lnSpc>
                <a:spcPts val="1800"/>
              </a:lnSpc>
            </a:pPr>
            <a:r>
              <a:rPr kumimoji="1" lang="ja-JP" altLang="en-US" sz="1200" b="1" dirty="0" smtClean="0"/>
              <a:t>シャープ</a:t>
            </a:r>
            <a:endParaRPr kumimoji="1" lang="en-US" altLang="ja-JP" sz="1200" b="1" dirty="0" smtClean="0"/>
          </a:p>
          <a:p>
            <a:pPr>
              <a:lnSpc>
                <a:spcPts val="1800"/>
              </a:lnSpc>
            </a:pPr>
            <a:r>
              <a:rPr kumimoji="1" lang="en-US" altLang="ja-JP" sz="1200" b="1" dirty="0" smtClean="0"/>
              <a:t>(</a:t>
            </a:r>
            <a:r>
              <a:rPr kumimoji="1" lang="ja-JP" altLang="en-US" sz="1200" b="1" dirty="0" smtClean="0"/>
              <a:t>物流施設</a:t>
            </a:r>
            <a:r>
              <a:rPr kumimoji="1" lang="en-US" altLang="ja-JP" sz="1200" b="1" dirty="0" smtClean="0"/>
              <a:t>)</a:t>
            </a:r>
            <a:endParaRPr kumimoji="1" lang="ja-JP" altLang="en-US" sz="1200" b="1" dirty="0"/>
          </a:p>
        </p:txBody>
      </p:sp>
      <p:sp>
        <p:nvSpPr>
          <p:cNvPr id="11" name="テキスト ボックス 10"/>
          <p:cNvSpPr txBox="1"/>
          <p:nvPr/>
        </p:nvSpPr>
        <p:spPr>
          <a:xfrm>
            <a:off x="6211304" y="5140781"/>
            <a:ext cx="1200150" cy="369332"/>
          </a:xfrm>
          <a:prstGeom prst="rect">
            <a:avLst/>
          </a:prstGeom>
          <a:noFill/>
        </p:spPr>
        <p:txBody>
          <a:bodyPr wrap="square" rtlCol="0">
            <a:spAutoFit/>
          </a:bodyPr>
          <a:lstStyle/>
          <a:p>
            <a:r>
              <a:rPr kumimoji="1" lang="ja-JP" altLang="en-US" b="1" dirty="0" smtClean="0">
                <a:solidFill>
                  <a:schemeClr val="bg1"/>
                </a:solidFill>
              </a:rPr>
              <a:t>大和川</a:t>
            </a:r>
            <a:endParaRPr kumimoji="1" lang="ja-JP" altLang="en-US" b="1" dirty="0">
              <a:solidFill>
                <a:schemeClr val="bg1"/>
              </a:solidFill>
            </a:endParaRPr>
          </a:p>
        </p:txBody>
      </p:sp>
      <p:cxnSp>
        <p:nvCxnSpPr>
          <p:cNvPr id="13" name="直線矢印コネクタ 12"/>
          <p:cNvCxnSpPr/>
          <p:nvPr/>
        </p:nvCxnSpPr>
        <p:spPr>
          <a:xfrm>
            <a:off x="6718300" y="5510113"/>
            <a:ext cx="693154" cy="18701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24</a:t>
            </a:fld>
            <a:endParaRPr kumimoji="1" lang="ja-JP" altLang="en-US" dirty="0"/>
          </a:p>
        </p:txBody>
      </p:sp>
    </p:spTree>
    <p:extLst>
      <p:ext uri="{BB962C8B-B14F-4D97-AF65-F5344CB8AC3E}">
        <p14:creationId xmlns:p14="http://schemas.microsoft.com/office/powerpoint/2010/main" val="3348697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１２．大和川に架かる主要橋梁</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□写真①（参考：事業箇所下流）</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1914070" y="1207032"/>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第１新明示橋（大阪中央環状線）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684980" y="698427"/>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6970" t="7475" b="3838"/>
          <a:stretch/>
        </p:blipFill>
        <p:spPr>
          <a:xfrm>
            <a:off x="1034534" y="1607142"/>
            <a:ext cx="7148719" cy="5111218"/>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25</a:t>
            </a:fld>
            <a:endParaRPr kumimoji="1" lang="ja-JP" altLang="en-US" dirty="0"/>
          </a:p>
        </p:txBody>
      </p:sp>
    </p:spTree>
    <p:extLst>
      <p:ext uri="{BB962C8B-B14F-4D97-AF65-F5344CB8AC3E}">
        <p14:creationId xmlns:p14="http://schemas.microsoft.com/office/powerpoint/2010/main" val="1689622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□写真②（参考：事業箇所下流）</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1683326" y="1218797"/>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第１新明示橋（大阪中央環状線）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684980" y="698427"/>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5387" t="17390" r="12883" b="11124"/>
          <a:stretch/>
        </p:blipFill>
        <p:spPr>
          <a:xfrm>
            <a:off x="691542" y="1607142"/>
            <a:ext cx="7760915" cy="5091187"/>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26</a:t>
            </a:fld>
            <a:endParaRPr kumimoji="1" lang="ja-JP" altLang="en-US" dirty="0"/>
          </a:p>
        </p:txBody>
      </p:sp>
    </p:spTree>
    <p:extLst>
      <p:ext uri="{BB962C8B-B14F-4D97-AF65-F5344CB8AC3E}">
        <p14:creationId xmlns:p14="http://schemas.microsoft.com/office/powerpoint/2010/main" val="2395197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□写真③（参考：事業箇所下流）</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1479796" y="1181413"/>
            <a:ext cx="6703457"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第１新明示橋隣接（近畿自動車道高架下）</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684980" y="698427"/>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6784" b="3935"/>
          <a:stretch/>
        </p:blipFill>
        <p:spPr>
          <a:xfrm>
            <a:off x="819435" y="1556409"/>
            <a:ext cx="7620249" cy="5102581"/>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27</a:t>
            </a:fld>
            <a:endParaRPr kumimoji="1" lang="ja-JP" altLang="en-US" dirty="0"/>
          </a:p>
        </p:txBody>
      </p:sp>
    </p:spTree>
    <p:extLst>
      <p:ext uri="{BB962C8B-B14F-4D97-AF65-F5344CB8AC3E}">
        <p14:creationId xmlns:p14="http://schemas.microsoft.com/office/powerpoint/2010/main" val="3341011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□写真④（参考：事業箇所上流）</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311068" y="1150702"/>
            <a:ext cx="6703457"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大正橋（旧国道１７０号）</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684980" y="698427"/>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17579"/>
          <a:stretch/>
        </p:blipFill>
        <p:spPr>
          <a:xfrm>
            <a:off x="521161" y="1678519"/>
            <a:ext cx="8035002" cy="4966916"/>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28</a:t>
            </a:fld>
            <a:endParaRPr kumimoji="1" lang="ja-JP" altLang="en-US" dirty="0"/>
          </a:p>
        </p:txBody>
      </p:sp>
    </p:spTree>
    <p:extLst>
      <p:ext uri="{BB962C8B-B14F-4D97-AF65-F5344CB8AC3E}">
        <p14:creationId xmlns:p14="http://schemas.microsoft.com/office/powerpoint/2010/main" val="4014403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□写真⑤（参考：湾岸エリア）</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305128" y="1132311"/>
            <a:ext cx="4467068"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大和川大橋（国道</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26</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号</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p:cNvSpPr txBox="1"/>
          <p:nvPr/>
        </p:nvSpPr>
        <p:spPr>
          <a:xfrm>
            <a:off x="4494777" y="732201"/>
            <a:ext cx="2438400" cy="307777"/>
          </a:xfrm>
          <a:prstGeom prst="rect">
            <a:avLst/>
          </a:prstGeom>
          <a:noFill/>
        </p:spPr>
        <p:txBody>
          <a:bodyPr wrap="square" rtlCol="0">
            <a:spAutoFit/>
          </a:bodyPr>
          <a:lstStyle/>
          <a:p>
            <a:r>
              <a:rPr kumimoji="1" lang="en-US" altLang="ja-JP" sz="1400" dirty="0">
                <a:latin typeface="+mn-ea"/>
              </a:rPr>
              <a:t>~</a:t>
            </a:r>
            <a:r>
              <a:rPr kumimoji="1" lang="ja-JP" altLang="en-US" sz="1400" dirty="0" smtClean="0"/>
              <a:t>大和川に架かる橋～</a:t>
            </a:r>
            <a:endParaRPr kumimoji="1" lang="ja-JP" altLang="en-US" sz="1600" dirty="0"/>
          </a:p>
        </p:txBody>
      </p:sp>
      <p:pic>
        <p:nvPicPr>
          <p:cNvPr id="9" name="図 8"/>
          <p:cNvPicPr>
            <a:picLocks noChangeAspect="1"/>
          </p:cNvPicPr>
          <p:nvPr/>
        </p:nvPicPr>
        <p:blipFill rotWithShape="1">
          <a:blip r:embed="rId3"/>
          <a:srcRect l="47204" t="30220" r="19692" b="31569"/>
          <a:stretch/>
        </p:blipFill>
        <p:spPr>
          <a:xfrm>
            <a:off x="647700" y="1530944"/>
            <a:ext cx="7885528" cy="5117505"/>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29</a:t>
            </a:fld>
            <a:endParaRPr kumimoji="1" lang="ja-JP" altLang="en-US" dirty="0"/>
          </a:p>
        </p:txBody>
      </p:sp>
    </p:spTree>
    <p:extLst>
      <p:ext uri="{BB962C8B-B14F-4D97-AF65-F5344CB8AC3E}">
        <p14:creationId xmlns:p14="http://schemas.microsoft.com/office/powerpoint/2010/main" val="338882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noProof="0" dirty="0" smtClean="0">
                <a:solidFill>
                  <a:prstClr val="white"/>
                </a:solidFill>
                <a:latin typeface="游ゴシック" panose="020B0400000000000000" pitchFamily="50" charset="-128"/>
                <a:ea typeface="游ゴシック" panose="020B0400000000000000" pitchFamily="50" charset="-128"/>
              </a:rPr>
              <a:t>本事業における景観への取組み</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p:cNvSpPr txBox="1"/>
          <p:nvPr/>
        </p:nvSpPr>
        <p:spPr>
          <a:xfrm>
            <a:off x="1683720" y="721831"/>
            <a:ext cx="8368742" cy="6453049"/>
          </a:xfrm>
          <a:prstGeom prst="rect">
            <a:avLst/>
          </a:prstGeom>
          <a:noFill/>
        </p:spPr>
        <p:txBody>
          <a:bodyPr wrap="square" rtlCol="0">
            <a:spAutoFit/>
          </a:bodyPr>
          <a:lstStyle/>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１．事業概要</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u="sng" dirty="0">
                <a:solidFill>
                  <a:prstClr val="black"/>
                </a:solidFill>
                <a:latin typeface="Calibri" panose="020F0502020204030204"/>
                <a:ea typeface="游ゴシック" panose="020B0400000000000000" pitchFamily="50" charset="-128"/>
              </a:rPr>
              <a:t>２</a:t>
            </a:r>
            <a:r>
              <a:rPr kumimoji="1" lang="ja-JP" altLang="en-US" sz="2400" b="1" u="sng" dirty="0" smtClean="0">
                <a:solidFill>
                  <a:prstClr val="black"/>
                </a:solidFill>
                <a:latin typeface="Calibri" panose="020F0502020204030204"/>
                <a:ea typeface="游ゴシック" panose="020B0400000000000000" pitchFamily="50" charset="-128"/>
              </a:rPr>
              <a:t>．第１回アドバイザー会議における主な指摘内容</a:t>
            </a:r>
            <a:endParaRPr kumimoji="1" lang="en-US" altLang="ja-JP" sz="2400" b="1" u="sng" dirty="0" smtClean="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7030A0"/>
                </a:solidFill>
                <a:effectLst/>
                <a:uLnTx/>
                <a:uFillTx/>
                <a:latin typeface="Calibri" panose="020F0502020204030204"/>
                <a:ea typeface="游ゴシック" panose="020B0400000000000000" pitchFamily="50" charset="-128"/>
              </a:rPr>
              <a:t>３．景観区域周辺のまちづくり</a:t>
            </a:r>
            <a:endParaRPr kumimoji="1" lang="en-US" altLang="ja-JP" sz="2400" b="1" i="0" u="none" strike="noStrike" kern="1200" cap="none" spc="0" normalizeH="0" baseline="0" noProof="0" dirty="0" smtClean="0">
              <a:ln>
                <a:noFill/>
              </a:ln>
              <a:solidFill>
                <a:srgbClr val="7030A0"/>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dirty="0" smtClean="0">
                <a:solidFill>
                  <a:srgbClr val="7030A0"/>
                </a:solidFill>
                <a:latin typeface="Calibri" panose="020F0502020204030204"/>
                <a:ea typeface="游ゴシック" panose="020B0400000000000000" pitchFamily="50" charset="-128"/>
              </a:rPr>
              <a:t>４．視点場の位置と眺望範囲</a:t>
            </a:r>
            <a:endParaRPr kumimoji="1" lang="en-US" altLang="ja-JP" sz="2400" b="1" dirty="0" smtClean="0">
              <a:solidFill>
                <a:srgbClr val="7030A0"/>
              </a:solidFill>
              <a:latin typeface="Calibri" panose="020F0502020204030204"/>
              <a:ea typeface="游ゴシック" panose="020B0400000000000000" pitchFamily="50" charset="-128"/>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dirty="0" smtClean="0">
                <a:solidFill>
                  <a:srgbClr val="7030A0"/>
                </a:solidFill>
                <a:latin typeface="+mn-ea"/>
              </a:rPr>
              <a:t>５．歩行者・自転車の堤防道路等の利用状況</a:t>
            </a:r>
          </a:p>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dirty="0" smtClean="0">
                <a:solidFill>
                  <a:srgbClr val="7030A0"/>
                </a:solidFill>
                <a:latin typeface="Calibri" panose="020F0502020204030204"/>
                <a:ea typeface="游ゴシック" panose="020B0400000000000000" pitchFamily="50" charset="-128"/>
              </a:rPr>
              <a:t>６．周辺駅から事業箇所への距離</a:t>
            </a:r>
            <a:endParaRPr kumimoji="1" lang="en-US" altLang="ja-JP" sz="2400" b="1" dirty="0" smtClean="0">
              <a:solidFill>
                <a:srgbClr val="7030A0"/>
              </a:solidFill>
              <a:latin typeface="Calibri" panose="020F0502020204030204"/>
              <a:ea typeface="游ゴシック" panose="020B0400000000000000" pitchFamily="50" charset="-128"/>
            </a:endParaRPr>
          </a:p>
          <a:p>
            <a:pPr lvl="0">
              <a:lnSpc>
                <a:spcPts val="3100"/>
              </a:lnSpc>
              <a:defRPr/>
            </a:pPr>
            <a:r>
              <a:rPr kumimoji="1" lang="ja-JP" altLang="en-US" sz="2400" b="1" dirty="0" smtClean="0">
                <a:solidFill>
                  <a:srgbClr val="7030A0"/>
                </a:solidFill>
              </a:rPr>
              <a:t>７．景観資源の調和</a:t>
            </a:r>
            <a:endParaRPr kumimoji="1" lang="en-US" altLang="ja-JP" sz="2400" b="1" i="0" u="none" strike="noStrike" kern="1200" cap="none" spc="0" normalizeH="0" baseline="0" noProof="0" dirty="0" smtClean="0">
              <a:ln>
                <a:noFill/>
              </a:ln>
              <a:solidFill>
                <a:srgbClr val="7030A0"/>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1" lang="ja-JP" altLang="en-US" sz="2400" b="1" dirty="0" smtClean="0">
                <a:solidFill>
                  <a:srgbClr val="00B050"/>
                </a:solidFill>
                <a:latin typeface="Calibri" panose="020F0502020204030204"/>
                <a:ea typeface="游ゴシック" panose="020B0400000000000000" pitchFamily="50" charset="-128"/>
              </a:rPr>
              <a:t>８．景観形成の基本方針</a:t>
            </a:r>
            <a:endParaRPr kumimoji="1" lang="en-US" altLang="ja-JP" sz="2400" b="1" dirty="0" smtClean="0">
              <a:solidFill>
                <a:srgbClr val="00B050"/>
              </a:solidFill>
              <a:latin typeface="Calibri" panose="020F0502020204030204"/>
              <a:ea typeface="游ゴシック" panose="020B0400000000000000" pitchFamily="50" charset="-128"/>
            </a:endParaRPr>
          </a:p>
          <a:p>
            <a:pPr lvl="0">
              <a:lnSpc>
                <a:spcPts val="3100"/>
              </a:lnSpc>
              <a:defRPr/>
            </a:pPr>
            <a:r>
              <a:rPr kumimoji="1" lang="ja-JP" altLang="en-US" sz="2400" b="1" dirty="0" smtClean="0">
                <a:solidFill>
                  <a:srgbClr val="00B050"/>
                </a:solidFill>
              </a:rPr>
              <a:t>９．景観配慮事項（色彩基準）</a:t>
            </a:r>
            <a:endParaRPr kumimoji="1" lang="en-US" altLang="ja-JP" sz="2400" b="1" dirty="0" smtClean="0">
              <a:solidFill>
                <a:srgbClr val="00B050"/>
              </a:solidFill>
            </a:endParaRPr>
          </a:p>
          <a:p>
            <a:pPr lvl="0">
              <a:lnSpc>
                <a:spcPts val="3100"/>
              </a:lnSpc>
              <a:defRPr/>
            </a:pPr>
            <a:r>
              <a:rPr kumimoji="1" lang="ja-JP" altLang="en-US" sz="2400" b="1" dirty="0" smtClean="0">
                <a:solidFill>
                  <a:srgbClr val="00B050"/>
                </a:solidFill>
                <a:latin typeface="+mn-ea"/>
              </a:rPr>
              <a:t>１０．景観形成の見本</a:t>
            </a:r>
            <a:endParaRPr kumimoji="1" lang="en-US" altLang="ja-JP" sz="2400" b="1" dirty="0" smtClean="0">
              <a:solidFill>
                <a:srgbClr val="00B050"/>
              </a:solidFill>
              <a:latin typeface="+mn-ea"/>
            </a:endParaRPr>
          </a:p>
          <a:p>
            <a:pPr lvl="0">
              <a:lnSpc>
                <a:spcPts val="3100"/>
              </a:lnSpc>
              <a:defRPr/>
            </a:pPr>
            <a:r>
              <a:rPr kumimoji="1" lang="ja-JP" altLang="en-US" sz="2400" b="1" dirty="0" smtClean="0">
                <a:solidFill>
                  <a:srgbClr val="00B050"/>
                </a:solidFill>
              </a:rPr>
              <a:t>１１．</a:t>
            </a:r>
            <a:r>
              <a:rPr kumimoji="1" lang="ja-JP" altLang="en-US" sz="2400" b="1" dirty="0">
                <a:solidFill>
                  <a:srgbClr val="00B050"/>
                </a:solidFill>
              </a:rPr>
              <a:t>事業箇所の景観資源</a:t>
            </a:r>
            <a:endParaRPr kumimoji="1" lang="en-US" altLang="ja-JP" sz="2400" b="1" dirty="0">
              <a:solidFill>
                <a:srgbClr val="00B050"/>
              </a:solidFill>
            </a:endParaRPr>
          </a:p>
          <a:p>
            <a:pPr lvl="0">
              <a:lnSpc>
                <a:spcPts val="3100"/>
              </a:lnSpc>
              <a:defRPr/>
            </a:pPr>
            <a:r>
              <a:rPr kumimoji="1" lang="ja-JP" altLang="en-US" sz="2400" b="1" dirty="0" smtClean="0">
                <a:solidFill>
                  <a:srgbClr val="0070C0"/>
                </a:solidFill>
                <a:latin typeface="+mn-ea"/>
              </a:rPr>
              <a:t>１２．大和川に架かる主要橋梁</a:t>
            </a:r>
            <a:endParaRPr kumimoji="1" lang="ja-JP" altLang="en-US" sz="2400" b="1" dirty="0">
              <a:solidFill>
                <a:srgbClr val="0070C0"/>
              </a:solidFill>
              <a:latin typeface="+mn-ea"/>
            </a:endParaRPr>
          </a:p>
          <a:p>
            <a:pPr lvl="0">
              <a:lnSpc>
                <a:spcPts val="3100"/>
              </a:lnSpc>
              <a:defRPr/>
            </a:pPr>
            <a:r>
              <a:rPr kumimoji="1" lang="ja-JP" altLang="en-US" sz="2400" b="1" dirty="0" smtClean="0">
                <a:solidFill>
                  <a:srgbClr val="0070C0"/>
                </a:solidFill>
                <a:latin typeface="Calibri" panose="020F0502020204030204"/>
                <a:ea typeface="游ゴシック" panose="020B0400000000000000" pitchFamily="50" charset="-128"/>
              </a:rPr>
              <a:t>１３．</a:t>
            </a:r>
            <a:r>
              <a:rPr kumimoji="1" lang="ja-JP" altLang="en-US" sz="2400" b="1" dirty="0">
                <a:solidFill>
                  <a:srgbClr val="0070C0"/>
                </a:solidFill>
                <a:latin typeface="游ゴシック" panose="020B0400000000000000" pitchFamily="50" charset="-128"/>
              </a:rPr>
              <a:t>大和</a:t>
            </a:r>
            <a:r>
              <a:rPr kumimoji="1" lang="ja-JP" altLang="en-US" sz="2400" b="1" dirty="0" smtClean="0">
                <a:solidFill>
                  <a:srgbClr val="0070C0"/>
                </a:solidFill>
                <a:latin typeface="游ゴシック" panose="020B0400000000000000" pitchFamily="50" charset="-128"/>
              </a:rPr>
              <a:t>川以外に架かる橋梁（耐候性鋼材）</a:t>
            </a:r>
            <a:endParaRPr kumimoji="1" lang="en-US" altLang="ja-JP" sz="2400" b="1" dirty="0" smtClean="0">
              <a:solidFill>
                <a:srgbClr val="0070C0"/>
              </a:solidFill>
              <a:latin typeface="游ゴシック" panose="020B0400000000000000" pitchFamily="50" charset="-128"/>
            </a:endParaRPr>
          </a:p>
          <a:p>
            <a:pPr lvl="0">
              <a:lnSpc>
                <a:spcPts val="3100"/>
              </a:lnSpc>
              <a:defRPr/>
            </a:pPr>
            <a:r>
              <a:rPr kumimoji="1" lang="ja-JP" altLang="en-US" sz="2400" b="1" u="sng" dirty="0" smtClean="0">
                <a:solidFill>
                  <a:srgbClr val="FF0000"/>
                </a:solidFill>
                <a:latin typeface="游ゴシック" panose="020B0400000000000000" pitchFamily="50" charset="-128"/>
              </a:rPr>
              <a:t>１４．景観に留意すべき点（まとめ）</a:t>
            </a:r>
            <a:endParaRPr kumimoji="1" lang="en-US" altLang="ja-JP" sz="2400" b="1" u="sng" dirty="0" smtClean="0">
              <a:solidFill>
                <a:srgbClr val="FF0000"/>
              </a:solidFill>
              <a:latin typeface="游ゴシック" panose="020B0400000000000000" pitchFamily="50" charset="-128"/>
            </a:endParaRPr>
          </a:p>
          <a:p>
            <a:pPr lvl="0">
              <a:lnSpc>
                <a:spcPts val="3100"/>
              </a:lnSpc>
              <a:defRPr/>
            </a:pPr>
            <a:r>
              <a:rPr kumimoji="1" lang="ja-JP" altLang="en-US" sz="2400" b="1" dirty="0" smtClean="0">
                <a:solidFill>
                  <a:prstClr val="black"/>
                </a:solidFill>
              </a:rPr>
              <a:t>１５．</a:t>
            </a:r>
            <a:r>
              <a:rPr kumimoji="1" lang="ja-JP" altLang="en-US" sz="2400" b="1" dirty="0">
                <a:solidFill>
                  <a:prstClr val="black"/>
                </a:solidFill>
              </a:rPr>
              <a:t>景観対象物の構造検討</a:t>
            </a:r>
            <a:endParaRPr kumimoji="1" lang="en-US" altLang="ja-JP" sz="2400" b="1" dirty="0">
              <a:solidFill>
                <a:prstClr val="black"/>
              </a:solidFill>
            </a:endParaRPr>
          </a:p>
          <a:p>
            <a:pPr lvl="0">
              <a:lnSpc>
                <a:spcPts val="3100"/>
              </a:lnSpc>
              <a:defRPr/>
            </a:pP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3</a:t>
            </a:fld>
            <a:endParaRPr kumimoji="1" lang="ja-JP" altLang="en-US" dirty="0"/>
          </a:p>
        </p:txBody>
      </p:sp>
      <p:sp>
        <p:nvSpPr>
          <p:cNvPr id="5" name="左中かっこ 4"/>
          <p:cNvSpPr/>
          <p:nvPr/>
        </p:nvSpPr>
        <p:spPr>
          <a:xfrm>
            <a:off x="1004848" y="1537854"/>
            <a:ext cx="678872" cy="1953491"/>
          </a:xfrm>
          <a:prstGeom prst="lef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492898" y="1627908"/>
            <a:ext cx="553998" cy="1773381"/>
          </a:xfrm>
          <a:prstGeom prst="rect">
            <a:avLst/>
          </a:prstGeom>
          <a:noFill/>
        </p:spPr>
        <p:txBody>
          <a:bodyPr vert="eaVert" wrap="square" rtlCol="0">
            <a:spAutoFit/>
          </a:bodyPr>
          <a:lstStyle/>
          <a:p>
            <a:pPr algn="ctr"/>
            <a:r>
              <a:rPr kumimoji="1" lang="ja-JP" altLang="en-US" sz="2400" dirty="0" smtClean="0">
                <a:solidFill>
                  <a:srgbClr val="7030A0"/>
                </a:solidFill>
              </a:rPr>
              <a:t>現状の把握</a:t>
            </a:r>
            <a:endParaRPr kumimoji="1" lang="ja-JP" altLang="en-US" sz="2400" dirty="0">
              <a:solidFill>
                <a:srgbClr val="7030A0"/>
              </a:solidFill>
            </a:endParaRPr>
          </a:p>
        </p:txBody>
      </p:sp>
      <p:sp>
        <p:nvSpPr>
          <p:cNvPr id="7" name="左中かっこ 6"/>
          <p:cNvSpPr/>
          <p:nvPr/>
        </p:nvSpPr>
        <p:spPr>
          <a:xfrm>
            <a:off x="1004848" y="3574067"/>
            <a:ext cx="678872" cy="1455134"/>
          </a:xfrm>
          <a:prstGeom prst="lef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B050"/>
              </a:solidFill>
            </a:endParaRPr>
          </a:p>
        </p:txBody>
      </p:sp>
      <p:sp>
        <p:nvSpPr>
          <p:cNvPr id="8" name="テキスト ボックス 7"/>
          <p:cNvSpPr txBox="1"/>
          <p:nvPr/>
        </p:nvSpPr>
        <p:spPr>
          <a:xfrm>
            <a:off x="111414" y="2632364"/>
            <a:ext cx="553998" cy="2895396"/>
          </a:xfrm>
          <a:prstGeom prst="rect">
            <a:avLst/>
          </a:prstGeom>
          <a:noFill/>
        </p:spPr>
        <p:txBody>
          <a:bodyPr vert="eaVert" wrap="square" rtlCol="0">
            <a:spAutoFit/>
          </a:bodyPr>
          <a:lstStyle/>
          <a:p>
            <a:pPr algn="ctr"/>
            <a:r>
              <a:rPr kumimoji="1" lang="ja-JP" altLang="en-US" sz="2400" dirty="0" smtClean="0">
                <a:solidFill>
                  <a:srgbClr val="00B050"/>
                </a:solidFill>
              </a:rPr>
              <a:t>景観形成の把握</a:t>
            </a:r>
            <a:endParaRPr kumimoji="1" lang="ja-JP" altLang="en-US" sz="2400" dirty="0">
              <a:solidFill>
                <a:srgbClr val="00B050"/>
              </a:solidFill>
            </a:endParaRPr>
          </a:p>
        </p:txBody>
      </p:sp>
      <p:sp>
        <p:nvSpPr>
          <p:cNvPr id="9" name="左中かっこ 8"/>
          <p:cNvSpPr/>
          <p:nvPr/>
        </p:nvSpPr>
        <p:spPr>
          <a:xfrm>
            <a:off x="1046896" y="5090643"/>
            <a:ext cx="678872" cy="797539"/>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70C0"/>
              </a:solidFill>
            </a:endParaRPr>
          </a:p>
        </p:txBody>
      </p:sp>
      <p:sp>
        <p:nvSpPr>
          <p:cNvPr id="10" name="テキスト ボックス 9"/>
          <p:cNvSpPr txBox="1"/>
          <p:nvPr/>
        </p:nvSpPr>
        <p:spPr>
          <a:xfrm>
            <a:off x="490327" y="4668575"/>
            <a:ext cx="553998" cy="1773381"/>
          </a:xfrm>
          <a:prstGeom prst="rect">
            <a:avLst/>
          </a:prstGeom>
          <a:noFill/>
        </p:spPr>
        <p:txBody>
          <a:bodyPr vert="eaVert" wrap="square" rtlCol="0">
            <a:spAutoFit/>
          </a:bodyPr>
          <a:lstStyle/>
          <a:p>
            <a:pPr algn="ctr"/>
            <a:r>
              <a:rPr kumimoji="1" lang="ja-JP" altLang="en-US" sz="2400" dirty="0" smtClean="0">
                <a:solidFill>
                  <a:srgbClr val="0070C0"/>
                </a:solidFill>
              </a:rPr>
              <a:t>調査</a:t>
            </a:r>
            <a:endParaRPr kumimoji="1" lang="ja-JP" altLang="en-US" sz="2400" dirty="0">
              <a:solidFill>
                <a:srgbClr val="0070C0"/>
              </a:solidFill>
            </a:endParaRPr>
          </a:p>
        </p:txBody>
      </p:sp>
    </p:spTree>
    <p:extLst>
      <p:ext uri="{BB962C8B-B14F-4D97-AF65-F5344CB8AC3E}">
        <p14:creationId xmlns:p14="http://schemas.microsoft.com/office/powerpoint/2010/main" val="4038602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□写真⑥（参考：湾岸エリア）</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446189" y="1134906"/>
            <a:ext cx="3976254"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dirty="0" smtClean="0">
                <a:solidFill>
                  <a:prstClr val="black"/>
                </a:solidFill>
                <a:latin typeface="游ゴシック" panose="020B0400000000000000" pitchFamily="50" charset="-128"/>
                <a:ea typeface="游ゴシック" panose="020B0400000000000000" pitchFamily="50" charset="-128"/>
              </a:rPr>
              <a:t>阪神高速１５号線堺線</a:t>
            </a:r>
            <a:r>
              <a:rPr kumimoji="1" lang="en-US" altLang="ja-JP" sz="2400" dirty="0" smtClean="0">
                <a:solidFill>
                  <a:prstClr val="black"/>
                </a:solidFill>
                <a:latin typeface="游ゴシック" panose="020B0400000000000000" pitchFamily="50" charset="-128"/>
                <a:ea typeface="游ゴシック" panose="020B0400000000000000" pitchFamily="50" charset="-128"/>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434316" y="769825"/>
            <a:ext cx="2438400" cy="307777"/>
          </a:xfrm>
          <a:prstGeom prst="rect">
            <a:avLst/>
          </a:prstGeom>
          <a:noFill/>
        </p:spPr>
        <p:txBody>
          <a:bodyPr wrap="square" rtlCol="0">
            <a:spAutoFit/>
          </a:bodyPr>
          <a:lstStyle/>
          <a:p>
            <a:r>
              <a:rPr kumimoji="1" lang="en-US" altLang="ja-JP" sz="1400" dirty="0">
                <a:latin typeface="+mn-ea"/>
              </a:rPr>
              <a:t>~</a:t>
            </a:r>
            <a:r>
              <a:rPr kumimoji="1" lang="ja-JP" altLang="en-US" sz="1400" dirty="0" smtClean="0"/>
              <a:t>大和川に架かる橋～</a:t>
            </a:r>
            <a:endParaRPr kumimoji="1" lang="ja-JP" altLang="en-US" sz="1600" dirty="0"/>
          </a:p>
        </p:txBody>
      </p:sp>
      <p:pic>
        <p:nvPicPr>
          <p:cNvPr id="2" name="図 1"/>
          <p:cNvPicPr>
            <a:picLocks noChangeAspect="1"/>
          </p:cNvPicPr>
          <p:nvPr/>
        </p:nvPicPr>
        <p:blipFill rotWithShape="1">
          <a:blip r:embed="rId2"/>
          <a:srcRect l="32479" t="22758" r="12372" b="17244"/>
          <a:stretch/>
        </p:blipFill>
        <p:spPr>
          <a:xfrm>
            <a:off x="370204" y="1506411"/>
            <a:ext cx="8431308" cy="5157015"/>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30</a:t>
            </a:fld>
            <a:endParaRPr kumimoji="1" lang="ja-JP" altLang="en-US" dirty="0"/>
          </a:p>
        </p:txBody>
      </p:sp>
    </p:spTree>
    <p:extLst>
      <p:ext uri="{BB962C8B-B14F-4D97-AF65-F5344CB8AC3E}">
        <p14:creationId xmlns:p14="http://schemas.microsoft.com/office/powerpoint/2010/main" val="2087830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a:solidFill>
                  <a:prstClr val="white"/>
                </a:solidFill>
                <a:latin typeface="游ゴシック" panose="020B0400000000000000" pitchFamily="50" charset="-128"/>
              </a:rPr>
              <a:t>１２．大和川に架かる主要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□写真⑦（参考：市街地エリア）</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1904999" y="1218797"/>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dirty="0" smtClean="0">
                <a:solidFill>
                  <a:prstClr val="black"/>
                </a:solidFill>
                <a:latin typeface="游ゴシック" panose="020B0400000000000000" pitchFamily="50" charset="-128"/>
                <a:ea typeface="游ゴシック" panose="020B0400000000000000" pitchFamily="50" charset="-128"/>
              </a:rPr>
              <a:t>遠里小野橋（大阪和泉泉南線）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793672" y="751741"/>
            <a:ext cx="2438400" cy="307777"/>
          </a:xfrm>
          <a:prstGeom prst="rect">
            <a:avLst/>
          </a:prstGeom>
          <a:noFill/>
        </p:spPr>
        <p:txBody>
          <a:bodyPr wrap="square" rtlCol="0">
            <a:spAutoFit/>
          </a:bodyPr>
          <a:lstStyle/>
          <a:p>
            <a:r>
              <a:rPr kumimoji="1" lang="en-US" altLang="ja-JP" sz="1400" dirty="0">
                <a:latin typeface="+mn-ea"/>
              </a:rPr>
              <a:t>~</a:t>
            </a:r>
            <a:r>
              <a:rPr kumimoji="1" lang="ja-JP" altLang="en-US" sz="1400" dirty="0" smtClean="0"/>
              <a:t>大和川に架かる橋～</a:t>
            </a:r>
            <a:endParaRPr kumimoji="1" lang="ja-JP" altLang="en-US" sz="1600" dirty="0"/>
          </a:p>
        </p:txBody>
      </p:sp>
      <p:pic>
        <p:nvPicPr>
          <p:cNvPr id="2" name="図 1"/>
          <p:cNvPicPr>
            <a:picLocks noChangeAspect="1"/>
          </p:cNvPicPr>
          <p:nvPr/>
        </p:nvPicPr>
        <p:blipFill rotWithShape="1">
          <a:blip r:embed="rId2"/>
          <a:srcRect l="37081" t="21094" r="14029" b="26562"/>
          <a:stretch/>
        </p:blipFill>
        <p:spPr>
          <a:xfrm>
            <a:off x="322422" y="1618907"/>
            <a:ext cx="8499155" cy="5115984"/>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31</a:t>
            </a:fld>
            <a:endParaRPr kumimoji="1" lang="ja-JP" altLang="en-US" dirty="0"/>
          </a:p>
        </p:txBody>
      </p:sp>
    </p:spTree>
    <p:extLst>
      <p:ext uri="{BB962C8B-B14F-4D97-AF65-F5344CB8AC3E}">
        <p14:creationId xmlns:p14="http://schemas.microsoft.com/office/powerpoint/2010/main" val="1379183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□写真⑧（参考：市街地エリア）</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833914" y="1095687"/>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鉄橋（南海高野線）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793672" y="751741"/>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rotWithShape="1">
          <a:blip r:embed="rId2"/>
          <a:srcRect l="31929" t="14236" r="6940" b="10963"/>
          <a:stretch/>
        </p:blipFill>
        <p:spPr>
          <a:xfrm>
            <a:off x="693883" y="1459628"/>
            <a:ext cx="7736114" cy="5322108"/>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32</a:t>
            </a:fld>
            <a:endParaRPr kumimoji="1" lang="ja-JP" altLang="en-US" dirty="0"/>
          </a:p>
        </p:txBody>
      </p:sp>
    </p:spTree>
    <p:extLst>
      <p:ext uri="{BB962C8B-B14F-4D97-AF65-F5344CB8AC3E}">
        <p14:creationId xmlns:p14="http://schemas.microsoft.com/office/powerpoint/2010/main" val="605885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□写真⑨（参考：市街地エリア）</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84319" y="1088288"/>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吾彦大橋（あびこ筋）</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4729842" y="730545"/>
            <a:ext cx="2438400" cy="307777"/>
          </a:xfrm>
          <a:prstGeom prst="rect">
            <a:avLst/>
          </a:prstGeom>
          <a:noFill/>
        </p:spPr>
        <p:txBody>
          <a:bodyPr wrap="square" rtlCol="0">
            <a:spAutoFit/>
          </a:bodyPr>
          <a:lstStyle/>
          <a:p>
            <a:r>
              <a:rPr kumimoji="1" lang="en-US" altLang="ja-JP" sz="1400" dirty="0">
                <a:latin typeface="+mn-ea"/>
              </a:rPr>
              <a:t>~</a:t>
            </a:r>
            <a:r>
              <a:rPr kumimoji="1" lang="ja-JP" altLang="en-US" sz="1400" dirty="0" smtClean="0"/>
              <a:t>大和川に架かる橋～</a:t>
            </a:r>
            <a:endParaRPr kumimoji="1" lang="ja-JP" altLang="en-US" sz="1600" dirty="0"/>
          </a:p>
        </p:txBody>
      </p:sp>
      <p:pic>
        <p:nvPicPr>
          <p:cNvPr id="2" name="図 1"/>
          <p:cNvPicPr>
            <a:picLocks noChangeAspect="1"/>
          </p:cNvPicPr>
          <p:nvPr/>
        </p:nvPicPr>
        <p:blipFill rotWithShape="1">
          <a:blip r:embed="rId2"/>
          <a:srcRect l="26240" t="14743" r="9953" b="15415"/>
          <a:stretch/>
        </p:blipFill>
        <p:spPr>
          <a:xfrm>
            <a:off x="556490" y="1493896"/>
            <a:ext cx="8302172" cy="5109030"/>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33</a:t>
            </a:fld>
            <a:endParaRPr kumimoji="1" lang="ja-JP" altLang="en-US" dirty="0"/>
          </a:p>
        </p:txBody>
      </p:sp>
    </p:spTree>
    <p:extLst>
      <p:ext uri="{BB962C8B-B14F-4D97-AF65-F5344CB8AC3E}">
        <p14:creationId xmlns:p14="http://schemas.microsoft.com/office/powerpoint/2010/main" val="219171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□写真⑩（参考：市街地）</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552038" y="1076654"/>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行基大橋（大阪狭山線）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3805196" y="712713"/>
            <a:ext cx="2438400" cy="307777"/>
          </a:xfrm>
          <a:prstGeom prst="rect">
            <a:avLst/>
          </a:prstGeom>
          <a:noFill/>
        </p:spPr>
        <p:txBody>
          <a:bodyPr wrap="square" rtlCol="0">
            <a:spAutoFit/>
          </a:bodyPr>
          <a:lstStyle/>
          <a:p>
            <a:r>
              <a:rPr kumimoji="1" lang="en-US" altLang="ja-JP" sz="1400" dirty="0">
                <a:latin typeface="+mn-ea"/>
              </a:rPr>
              <a:t>~</a:t>
            </a:r>
            <a:r>
              <a:rPr kumimoji="1" lang="ja-JP" altLang="en-US" sz="1400" dirty="0" smtClean="0"/>
              <a:t>大和川に架かる橋～</a:t>
            </a:r>
            <a:endParaRPr kumimoji="1" lang="ja-JP" altLang="en-US" sz="1600" dirty="0"/>
          </a:p>
        </p:txBody>
      </p:sp>
      <p:pic>
        <p:nvPicPr>
          <p:cNvPr id="2" name="図 1"/>
          <p:cNvPicPr>
            <a:picLocks noChangeAspect="1"/>
          </p:cNvPicPr>
          <p:nvPr/>
        </p:nvPicPr>
        <p:blipFill rotWithShape="1">
          <a:blip r:embed="rId2"/>
          <a:srcRect l="25906" t="14839" r="11848" b="11756"/>
          <a:stretch/>
        </p:blipFill>
        <p:spPr>
          <a:xfrm>
            <a:off x="682169" y="1476764"/>
            <a:ext cx="7890417" cy="5231462"/>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34</a:t>
            </a:fld>
            <a:endParaRPr kumimoji="1" lang="ja-JP" altLang="en-US" dirty="0"/>
          </a:p>
        </p:txBody>
      </p:sp>
    </p:spTree>
    <p:extLst>
      <p:ext uri="{BB962C8B-B14F-4D97-AF65-F5344CB8AC3E}">
        <p14:creationId xmlns:p14="http://schemas.microsoft.com/office/powerpoint/2010/main" val="3334867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□写真⑪（参考：市街地）</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746725" y="1076653"/>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鉄橋（近鉄奈良線）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3805196" y="712713"/>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a:srcRect l="49155" t="31009" r="17255" b="31640"/>
          <a:stretch/>
        </p:blipFill>
        <p:spPr>
          <a:xfrm>
            <a:off x="403311" y="1440594"/>
            <a:ext cx="8311199" cy="5195675"/>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35</a:t>
            </a:fld>
            <a:endParaRPr kumimoji="1" lang="ja-JP" altLang="en-US" dirty="0"/>
          </a:p>
        </p:txBody>
      </p:sp>
    </p:spTree>
    <p:extLst>
      <p:ext uri="{BB962C8B-B14F-4D97-AF65-F5344CB8AC3E}">
        <p14:creationId xmlns:p14="http://schemas.microsoft.com/office/powerpoint/2010/main" val="2233518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□写真⑫（参考：市街地）</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743612" y="1047601"/>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鉄橋北詰（近鉄奈良線）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3805196" y="712713"/>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rotWithShape="1">
          <a:blip r:embed="rId2"/>
          <a:srcRect l="31817" t="12053" r="8502" b="17311"/>
          <a:stretch/>
        </p:blipFill>
        <p:spPr>
          <a:xfrm>
            <a:off x="725715" y="1411542"/>
            <a:ext cx="7969415" cy="5303013"/>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36</a:t>
            </a:fld>
            <a:endParaRPr kumimoji="1" lang="ja-JP" altLang="en-US" dirty="0"/>
          </a:p>
        </p:txBody>
      </p:sp>
    </p:spTree>
    <p:extLst>
      <p:ext uri="{BB962C8B-B14F-4D97-AF65-F5344CB8AC3E}">
        <p14:creationId xmlns:p14="http://schemas.microsoft.com/office/powerpoint/2010/main" val="36842101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□写真⑬（参考：市街地）</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71041" y="1143719"/>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鉄橋北詰（近鉄奈良線）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3805196" y="712713"/>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a:srcRect l="31146" t="15631" r="5715" b="15117"/>
          <a:stretch/>
        </p:blipFill>
        <p:spPr>
          <a:xfrm>
            <a:off x="469408" y="1489336"/>
            <a:ext cx="8215086" cy="5066035"/>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37</a:t>
            </a:fld>
            <a:endParaRPr kumimoji="1" lang="ja-JP" altLang="en-US" dirty="0"/>
          </a:p>
        </p:txBody>
      </p:sp>
    </p:spTree>
    <p:extLst>
      <p:ext uri="{BB962C8B-B14F-4D97-AF65-F5344CB8AC3E}">
        <p14:creationId xmlns:p14="http://schemas.microsoft.com/office/powerpoint/2010/main" val="4701339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１２．</a:t>
            </a:r>
            <a:r>
              <a:rPr kumimoji="1" lang="ja-JP" altLang="en-US" sz="2400" b="1" dirty="0">
                <a:solidFill>
                  <a:prstClr val="white"/>
                </a:solidFill>
                <a:latin typeface="游ゴシック" panose="020B0400000000000000" pitchFamily="50" charset="-128"/>
              </a:rPr>
              <a:t>大和川に架かる主要</a:t>
            </a:r>
            <a:r>
              <a:rPr kumimoji="1" lang="ja-JP" altLang="en-US" sz="2400" b="1" dirty="0" smtClean="0">
                <a:solidFill>
                  <a:prstClr val="white"/>
                </a:solidFill>
                <a:latin typeface="游ゴシック" panose="020B0400000000000000" pitchFamily="50" charset="-128"/>
              </a:rPr>
              <a:t>橋梁</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□写真⑭（参考：市街地）</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71041" y="1143719"/>
            <a:ext cx="577734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鉄橋北詰（近鉄奈良線）</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3805196" y="712713"/>
            <a:ext cx="24384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大和川に架かる橋～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rotWithShape="1">
          <a:blip r:embed="rId2"/>
          <a:srcRect l="25459" t="13568" r="7052" b="11756"/>
          <a:stretch/>
        </p:blipFill>
        <p:spPr>
          <a:xfrm>
            <a:off x="551873" y="1543829"/>
            <a:ext cx="8306789" cy="5167593"/>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38</a:t>
            </a:fld>
            <a:endParaRPr kumimoji="1" lang="ja-JP" altLang="en-US" dirty="0"/>
          </a:p>
        </p:txBody>
      </p:sp>
    </p:spTree>
    <p:extLst>
      <p:ext uri="{BB962C8B-B14F-4D97-AF65-F5344CB8AC3E}">
        <p14:creationId xmlns:p14="http://schemas.microsoft.com/office/powerpoint/2010/main" val="1363132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182953" y="746091"/>
            <a:ext cx="2719904"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□写真①（参考）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1111394" y="1182370"/>
            <a:ext cx="685453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府道茨木亀岡国道１７１号交差（大阪府）</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2533237" y="739049"/>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14470" b="7748"/>
          <a:stretch/>
        </p:blipFill>
        <p:spPr>
          <a:xfrm rot="10800000">
            <a:off x="249337" y="1687247"/>
            <a:ext cx="8578649" cy="5004498"/>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39</a:t>
            </a:fld>
            <a:endParaRPr kumimoji="1" lang="ja-JP" altLang="en-US" dirty="0"/>
          </a:p>
        </p:txBody>
      </p:sp>
    </p:spTree>
    <p:extLst>
      <p:ext uri="{BB962C8B-B14F-4D97-AF65-F5344CB8AC3E}">
        <p14:creationId xmlns:p14="http://schemas.microsoft.com/office/powerpoint/2010/main" val="3345536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96926" y="667602"/>
            <a:ext cx="4899652" cy="1938992"/>
          </a:xfrm>
          <a:prstGeom prst="rect">
            <a:avLst/>
          </a:prstGeom>
          <a:noFill/>
        </p:spPr>
        <p:txBody>
          <a:bodyPr wrap="square" rtlCol="0">
            <a:spAutoFit/>
          </a:bodyPr>
          <a:lstStyle/>
          <a:p>
            <a:pPr marL="266700" marR="0" lvl="0" indent="177800" algn="l" defTabSz="457200" rtl="0" eaLnBrk="1" fontAlgn="auto" latinLnBrk="0" hangingPunct="1">
              <a:lnSpc>
                <a:spcPts val="24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事業認可</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66700" marR="0" lvl="0" indent="177800" algn="l" defTabSz="457200" rtl="0" eaLnBrk="1" fontAlgn="auto" latinLnBrk="0" hangingPunct="1">
              <a:lnSpc>
                <a:spcPts val="24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・認可期間：</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H29</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22</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R9</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31</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4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・延　　長：</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L</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2.2km</a:t>
            </a:r>
          </a:p>
          <a:p>
            <a:pPr marL="266700" marR="0" lvl="0" indent="177800" algn="l" defTabSz="457200" rtl="0" eaLnBrk="1" fontAlgn="auto" latinLnBrk="0" hangingPunct="1">
              <a:lnSpc>
                <a:spcPts val="24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・幅　　員：</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W=16.7</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38.7</a:t>
            </a:r>
            <a:r>
              <a:rPr kumimoji="1" lang="ja-JP" altLang="en-US" sz="1600" b="1"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ｍ</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4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・事業区間：</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位置図</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参照</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4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１．事業概要</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p:cNvPicPr>
            <a:picLocks noChangeAspect="1"/>
          </p:cNvPicPr>
          <p:nvPr/>
        </p:nvPicPr>
        <p:blipFill rotWithShape="1">
          <a:blip r:embed="rId2"/>
          <a:srcRect l="13496" t="13572" r="18769" b="36987"/>
          <a:stretch/>
        </p:blipFill>
        <p:spPr>
          <a:xfrm>
            <a:off x="275861" y="3147934"/>
            <a:ext cx="8813094" cy="3616655"/>
          </a:xfrm>
          <a:prstGeom prst="rect">
            <a:avLst/>
          </a:prstGeom>
        </p:spPr>
      </p:pic>
      <p:sp>
        <p:nvSpPr>
          <p:cNvPr id="12" name="テキスト ボックス 11"/>
          <p:cNvSpPr txBox="1"/>
          <p:nvPr/>
        </p:nvSpPr>
        <p:spPr>
          <a:xfrm>
            <a:off x="3706465" y="502754"/>
            <a:ext cx="5600701" cy="2708434"/>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目的</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66700" lvl="0" indent="177800">
              <a:lnSpc>
                <a:spcPts val="2400"/>
              </a:lnSpc>
            </a:pP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・防災機能の強化（緊急交通路の整備）</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
            </a:r>
            <a:b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br>
            <a:r>
              <a:rPr kumimoji="1" lang="ja-JP" altLang="en-US" sz="1600" dirty="0">
                <a:solidFill>
                  <a:prstClr val="black"/>
                </a:solidFill>
                <a:latin typeface="游ゴシック" panose="020B0400000000000000" pitchFamily="50" charset="-128"/>
                <a:ea typeface="游ゴシック" panose="020B0400000000000000" pitchFamily="50" charset="-128"/>
              </a:rPr>
              <a:t>　</a:t>
            </a:r>
            <a:r>
              <a:rPr kumimoji="1" lang="ja-JP" altLang="en-US" sz="1600" b="1" dirty="0">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大阪</a:t>
            </a:r>
            <a:r>
              <a:rPr kumimoji="1" lang="ja-JP" altLang="en-US" sz="1600" b="1" dirty="0" smtClean="0">
                <a:latin typeface="游ゴシック" panose="020B0400000000000000" pitchFamily="50" charset="-128"/>
                <a:ea typeface="游ゴシック" panose="020B0400000000000000" pitchFamily="50" charset="-128"/>
              </a:rPr>
              <a:t>府中部防災拠点</a:t>
            </a:r>
            <a:r>
              <a:rPr kumimoji="1" lang="ja-JP" altLang="en-US" sz="1600" b="1" dirty="0">
                <a:latin typeface="游ゴシック" panose="020B0400000000000000" pitchFamily="50" charset="-128"/>
              </a:rPr>
              <a:t>及び大阪府広域医療</a:t>
            </a:r>
            <a:r>
              <a:rPr kumimoji="1" lang="ja-JP" altLang="en-US" sz="1600" b="1" dirty="0" smtClean="0">
                <a:latin typeface="游ゴシック" panose="020B0400000000000000" pitchFamily="50" charset="-128"/>
              </a:rPr>
              <a:t>搬送</a:t>
            </a:r>
            <a:endParaRPr kumimoji="1" lang="en-US" altLang="ja-JP" sz="1600" b="1" dirty="0" smtClean="0">
              <a:latin typeface="游ゴシック" panose="020B0400000000000000" pitchFamily="50" charset="-128"/>
            </a:endParaRPr>
          </a:p>
          <a:p>
            <a:pPr marL="266700" lvl="0" indent="177800">
              <a:lnSpc>
                <a:spcPts val="2400"/>
              </a:lnSpc>
            </a:pPr>
            <a:r>
              <a:rPr kumimoji="1" lang="ja-JP" altLang="en-US" sz="1600" b="1" dirty="0">
                <a:latin typeface="游ゴシック" panose="020B0400000000000000" pitchFamily="50" charset="-128"/>
              </a:rPr>
              <a:t>　</a:t>
            </a:r>
            <a:r>
              <a:rPr kumimoji="1" lang="ja-JP" altLang="en-US" sz="1600" b="1" dirty="0" smtClean="0">
                <a:latin typeface="游ゴシック" panose="020B0400000000000000" pitchFamily="50" charset="-128"/>
              </a:rPr>
              <a:t>　拠点</a:t>
            </a:r>
            <a:r>
              <a:rPr kumimoji="1" lang="ja-JP" altLang="en-US" sz="1600" b="1" dirty="0" smtClean="0">
                <a:latin typeface="游ゴシック" panose="020B0400000000000000" pitchFamily="50" charset="-128"/>
                <a:ea typeface="游ゴシック" panose="020B0400000000000000" pitchFamily="50" charset="-128"/>
              </a:rPr>
              <a:t>など</a:t>
            </a:r>
            <a:r>
              <a:rPr kumimoji="1" lang="ja-JP" altLang="en-US" sz="1600" b="1" dirty="0" smtClean="0">
                <a:solidFill>
                  <a:srgbClr val="FF0000"/>
                </a:solidFill>
                <a:latin typeface="游ゴシック" panose="020B0400000000000000" pitchFamily="50" charset="-128"/>
                <a:ea typeface="游ゴシック" panose="020B0400000000000000" pitchFamily="50" charset="-128"/>
              </a:rPr>
              <a:t>防災施設へのアクセス</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266700" lvl="0" indent="177800">
              <a:lnSpc>
                <a:spcPts val="2400"/>
              </a:lnSpc>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lang="ja-JP" altLang="en-US" sz="1600" b="1" dirty="0">
                <a:solidFill>
                  <a:srgbClr val="000000"/>
                </a:solidFill>
                <a:latin typeface="游ゴシック" panose="020B0400000000000000" pitchFamily="50" charset="-128"/>
              </a:rPr>
              <a:t>交通ネートワークの</a:t>
            </a:r>
            <a:r>
              <a:rPr lang="ja-JP" altLang="en-US" sz="1600" b="1" dirty="0" smtClean="0">
                <a:solidFill>
                  <a:srgbClr val="000000"/>
                </a:solidFill>
                <a:latin typeface="游ゴシック" panose="020B0400000000000000" pitchFamily="50" charset="-128"/>
              </a:rPr>
              <a:t>強化</a:t>
            </a:r>
            <a:endParaRPr lang="en-US" altLang="ja-JP" sz="1600" b="1" dirty="0" smtClean="0">
              <a:solidFill>
                <a:srgbClr val="000000"/>
              </a:solidFill>
              <a:latin typeface="游ゴシック" panose="020B0400000000000000" pitchFamily="50" charset="-128"/>
            </a:endParaRPr>
          </a:p>
          <a:p>
            <a:pPr marL="266700" lvl="0" indent="177800">
              <a:lnSpc>
                <a:spcPts val="2400"/>
              </a:lnSpc>
            </a:pPr>
            <a:r>
              <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⇒大阪中央環状線と国道１７０号の</a:t>
            </a:r>
            <a:r>
              <a:rPr kumimoji="1" lang="ja-JP" altLang="en-US" sz="1600" b="1" dirty="0" smtClean="0">
                <a:solidFill>
                  <a:srgbClr val="000000"/>
                </a:solidFill>
                <a:latin typeface="游ゴシック" panose="020B0400000000000000" pitchFamily="50" charset="-128"/>
                <a:ea typeface="游ゴシック" panose="020B0400000000000000" pitchFamily="50" charset="-128"/>
              </a:rPr>
              <a:t>中間に位置し</a:t>
            </a:r>
            <a:endParaRPr kumimoji="1" lang="en-US" altLang="ja-JP" sz="1600" b="1" dirty="0" smtClean="0">
              <a:solidFill>
                <a:srgbClr val="000000"/>
              </a:solidFill>
              <a:latin typeface="游ゴシック" panose="020B0400000000000000" pitchFamily="50" charset="-128"/>
              <a:ea typeface="游ゴシック" panose="020B0400000000000000" pitchFamily="50" charset="-128"/>
            </a:endParaRPr>
          </a:p>
          <a:p>
            <a:pPr marL="266700" lvl="0" indent="177800">
              <a:lnSpc>
                <a:spcPts val="2400"/>
              </a:lnSpc>
            </a:pPr>
            <a:r>
              <a:rPr kumimoji="1"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環状</a:t>
            </a:r>
            <a:r>
              <a:rPr lang="ja-JP" altLang="en-US" sz="1600" b="1" dirty="0" smtClean="0">
                <a:solidFill>
                  <a:srgbClr val="000000"/>
                </a:solidFill>
                <a:latin typeface="+mn-ea"/>
              </a:rPr>
              <a:t>機能を補完。</a:t>
            </a:r>
            <a:endParaRPr lang="en-US" altLang="ja-JP" sz="1600" b="1" dirty="0" smtClean="0">
              <a:solidFill>
                <a:srgbClr val="000000"/>
              </a:solidFill>
              <a:latin typeface="+mn-ea"/>
            </a:endParaRPr>
          </a:p>
          <a:p>
            <a:pPr marL="266700" lvl="0" indent="177800">
              <a:lnSpc>
                <a:spcPts val="2400"/>
              </a:lnSpc>
            </a:pPr>
            <a:r>
              <a:rPr kumimoji="1" lang="ja-JP" altLang="en-US" sz="1600" b="1" i="0" u="none" strike="noStrike" kern="1200" cap="none" spc="0" normalizeH="0" baseline="0" noProof="0" dirty="0">
                <a:ln>
                  <a:noFill/>
                </a:ln>
                <a:solidFill>
                  <a:srgbClr val="000000"/>
                </a:solidFill>
                <a:effectLst/>
                <a:uLnTx/>
                <a:uFillTx/>
                <a:latin typeface="+mn-ea"/>
                <a:ea typeface="游ゴシック" panose="020B0400000000000000" pitchFamily="50" charset="-128"/>
              </a:rPr>
              <a:t>　</a:t>
            </a:r>
            <a:r>
              <a:rPr kumimoji="1" lang="ja-JP" altLang="en-US" sz="1600" b="1" i="0" u="none" strike="noStrike" kern="1200" cap="none" spc="0" normalizeH="0" baseline="0" noProof="0" dirty="0" smtClean="0">
                <a:ln>
                  <a:noFill/>
                </a:ln>
                <a:solidFill>
                  <a:srgbClr val="000000"/>
                </a:solidFill>
                <a:effectLst/>
                <a:uLnTx/>
                <a:uFillTx/>
                <a:latin typeface="+mn-ea"/>
                <a:ea typeface="游ゴシック" panose="020B0400000000000000" pitchFamily="50" charset="-128"/>
              </a:rPr>
              <a:t>⇒周辺</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交通の分散化による渋滞解消</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4" name="テキスト ボックス 13"/>
          <p:cNvSpPr txBox="1"/>
          <p:nvPr/>
        </p:nvSpPr>
        <p:spPr>
          <a:xfrm>
            <a:off x="-327651" y="2647409"/>
            <a:ext cx="3207329" cy="92333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位置図</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ct val="15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フリーフォーム 1"/>
          <p:cNvSpPr/>
          <p:nvPr/>
        </p:nvSpPr>
        <p:spPr>
          <a:xfrm>
            <a:off x="4514850" y="3781425"/>
            <a:ext cx="4476750" cy="2590800"/>
          </a:xfrm>
          <a:custGeom>
            <a:avLst/>
            <a:gdLst>
              <a:gd name="connsiteX0" fmla="*/ 4476750 w 4476750"/>
              <a:gd name="connsiteY0" fmla="*/ 0 h 2590800"/>
              <a:gd name="connsiteX1" fmla="*/ 4400550 w 4476750"/>
              <a:gd name="connsiteY1" fmla="*/ 47625 h 2590800"/>
              <a:gd name="connsiteX2" fmla="*/ 4333875 w 4476750"/>
              <a:gd name="connsiteY2" fmla="*/ 47625 h 2590800"/>
              <a:gd name="connsiteX3" fmla="*/ 4314825 w 4476750"/>
              <a:gd name="connsiteY3" fmla="*/ 76200 h 2590800"/>
              <a:gd name="connsiteX4" fmla="*/ 4191000 w 4476750"/>
              <a:gd name="connsiteY4" fmla="*/ 161925 h 2590800"/>
              <a:gd name="connsiteX5" fmla="*/ 4181475 w 4476750"/>
              <a:gd name="connsiteY5" fmla="*/ 266700 h 2590800"/>
              <a:gd name="connsiteX6" fmla="*/ 3924300 w 4476750"/>
              <a:gd name="connsiteY6" fmla="*/ 257175 h 2590800"/>
              <a:gd name="connsiteX7" fmla="*/ 3810000 w 4476750"/>
              <a:gd name="connsiteY7" fmla="*/ 219075 h 2590800"/>
              <a:gd name="connsiteX8" fmla="*/ 3848100 w 4476750"/>
              <a:gd name="connsiteY8" fmla="*/ 352425 h 2590800"/>
              <a:gd name="connsiteX9" fmla="*/ 4029075 w 4476750"/>
              <a:gd name="connsiteY9" fmla="*/ 609600 h 2590800"/>
              <a:gd name="connsiteX10" fmla="*/ 4067175 w 4476750"/>
              <a:gd name="connsiteY10" fmla="*/ 714375 h 2590800"/>
              <a:gd name="connsiteX11" fmla="*/ 3571875 w 4476750"/>
              <a:gd name="connsiteY11" fmla="*/ 838200 h 2590800"/>
              <a:gd name="connsiteX12" fmla="*/ 3590925 w 4476750"/>
              <a:gd name="connsiteY12" fmla="*/ 1076325 h 2590800"/>
              <a:gd name="connsiteX13" fmla="*/ 2600325 w 4476750"/>
              <a:gd name="connsiteY13" fmla="*/ 1095375 h 2590800"/>
              <a:gd name="connsiteX14" fmla="*/ 2524125 w 4476750"/>
              <a:gd name="connsiteY14" fmla="*/ 1162050 h 2590800"/>
              <a:gd name="connsiteX15" fmla="*/ 2457450 w 4476750"/>
              <a:gd name="connsiteY15" fmla="*/ 1200150 h 2590800"/>
              <a:gd name="connsiteX16" fmla="*/ 2409825 w 4476750"/>
              <a:gd name="connsiteY16" fmla="*/ 1276350 h 2590800"/>
              <a:gd name="connsiteX17" fmla="*/ 2247900 w 4476750"/>
              <a:gd name="connsiteY17" fmla="*/ 1285875 h 2590800"/>
              <a:gd name="connsiteX18" fmla="*/ 2228850 w 4476750"/>
              <a:gd name="connsiteY18" fmla="*/ 1381125 h 2590800"/>
              <a:gd name="connsiteX19" fmla="*/ 2105025 w 4476750"/>
              <a:gd name="connsiteY19" fmla="*/ 1362075 h 2590800"/>
              <a:gd name="connsiteX20" fmla="*/ 2105025 w 4476750"/>
              <a:gd name="connsiteY20" fmla="*/ 1743075 h 2590800"/>
              <a:gd name="connsiteX21" fmla="*/ 2257425 w 4476750"/>
              <a:gd name="connsiteY21" fmla="*/ 1752600 h 2590800"/>
              <a:gd name="connsiteX22" fmla="*/ 2247900 w 4476750"/>
              <a:gd name="connsiteY22" fmla="*/ 1924050 h 2590800"/>
              <a:gd name="connsiteX23" fmla="*/ 2114550 w 4476750"/>
              <a:gd name="connsiteY23" fmla="*/ 1914525 h 2590800"/>
              <a:gd name="connsiteX24" fmla="*/ 2095500 w 4476750"/>
              <a:gd name="connsiteY24" fmla="*/ 2009775 h 2590800"/>
              <a:gd name="connsiteX25" fmla="*/ 1962150 w 4476750"/>
              <a:gd name="connsiteY25" fmla="*/ 2038350 h 2590800"/>
              <a:gd name="connsiteX26" fmla="*/ 1962150 w 4476750"/>
              <a:gd name="connsiteY26" fmla="*/ 2219325 h 2590800"/>
              <a:gd name="connsiteX27" fmla="*/ 1809750 w 4476750"/>
              <a:gd name="connsiteY27" fmla="*/ 2200275 h 2590800"/>
              <a:gd name="connsiteX28" fmla="*/ 1809750 w 4476750"/>
              <a:gd name="connsiteY28" fmla="*/ 2590800 h 2590800"/>
              <a:gd name="connsiteX29" fmla="*/ 1323975 w 4476750"/>
              <a:gd name="connsiteY29" fmla="*/ 2581275 h 2590800"/>
              <a:gd name="connsiteX30" fmla="*/ 1304925 w 4476750"/>
              <a:gd name="connsiteY30" fmla="*/ 2343150 h 2590800"/>
              <a:gd name="connsiteX31" fmla="*/ 1238250 w 4476750"/>
              <a:gd name="connsiteY31" fmla="*/ 2266950 h 2590800"/>
              <a:gd name="connsiteX32" fmla="*/ 1143000 w 4476750"/>
              <a:gd name="connsiteY32" fmla="*/ 2247900 h 2590800"/>
              <a:gd name="connsiteX33" fmla="*/ 1076325 w 4476750"/>
              <a:gd name="connsiteY33" fmla="*/ 2190750 h 2590800"/>
              <a:gd name="connsiteX34" fmla="*/ 723900 w 4476750"/>
              <a:gd name="connsiteY34" fmla="*/ 2200275 h 2590800"/>
              <a:gd name="connsiteX35" fmla="*/ 723900 w 4476750"/>
              <a:gd name="connsiteY35" fmla="*/ 2333625 h 2590800"/>
              <a:gd name="connsiteX36" fmla="*/ 647700 w 4476750"/>
              <a:gd name="connsiteY36" fmla="*/ 2400300 h 2590800"/>
              <a:gd name="connsiteX37" fmla="*/ 257175 w 4476750"/>
              <a:gd name="connsiteY37" fmla="*/ 2247900 h 2590800"/>
              <a:gd name="connsiteX38" fmla="*/ 161925 w 4476750"/>
              <a:gd name="connsiteY38" fmla="*/ 2362200 h 2590800"/>
              <a:gd name="connsiteX39" fmla="*/ 0 w 4476750"/>
              <a:gd name="connsiteY39" fmla="*/ 236220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76750" h="2590800">
                <a:moveTo>
                  <a:pt x="4476750" y="0"/>
                </a:moveTo>
                <a:lnTo>
                  <a:pt x="4400550" y="47625"/>
                </a:lnTo>
                <a:lnTo>
                  <a:pt x="4333875" y="47625"/>
                </a:lnTo>
                <a:lnTo>
                  <a:pt x="4314825" y="76200"/>
                </a:lnTo>
                <a:lnTo>
                  <a:pt x="4191000" y="161925"/>
                </a:lnTo>
                <a:lnTo>
                  <a:pt x="4181475" y="266700"/>
                </a:lnTo>
                <a:lnTo>
                  <a:pt x="3924300" y="257175"/>
                </a:lnTo>
                <a:lnTo>
                  <a:pt x="3810000" y="219075"/>
                </a:lnTo>
                <a:lnTo>
                  <a:pt x="3848100" y="352425"/>
                </a:lnTo>
                <a:lnTo>
                  <a:pt x="4029075" y="609600"/>
                </a:lnTo>
                <a:lnTo>
                  <a:pt x="4067175" y="714375"/>
                </a:lnTo>
                <a:lnTo>
                  <a:pt x="3571875" y="838200"/>
                </a:lnTo>
                <a:lnTo>
                  <a:pt x="3590925" y="1076325"/>
                </a:lnTo>
                <a:lnTo>
                  <a:pt x="2600325" y="1095375"/>
                </a:lnTo>
                <a:lnTo>
                  <a:pt x="2524125" y="1162050"/>
                </a:lnTo>
                <a:lnTo>
                  <a:pt x="2457450" y="1200150"/>
                </a:lnTo>
                <a:lnTo>
                  <a:pt x="2409825" y="1276350"/>
                </a:lnTo>
                <a:lnTo>
                  <a:pt x="2247900" y="1285875"/>
                </a:lnTo>
                <a:lnTo>
                  <a:pt x="2228850" y="1381125"/>
                </a:lnTo>
                <a:lnTo>
                  <a:pt x="2105025" y="1362075"/>
                </a:lnTo>
                <a:lnTo>
                  <a:pt x="2105025" y="1743075"/>
                </a:lnTo>
                <a:lnTo>
                  <a:pt x="2257425" y="1752600"/>
                </a:lnTo>
                <a:lnTo>
                  <a:pt x="2247900" y="1924050"/>
                </a:lnTo>
                <a:lnTo>
                  <a:pt x="2114550" y="1914525"/>
                </a:lnTo>
                <a:lnTo>
                  <a:pt x="2095500" y="2009775"/>
                </a:lnTo>
                <a:lnTo>
                  <a:pt x="1962150" y="2038350"/>
                </a:lnTo>
                <a:lnTo>
                  <a:pt x="1962150" y="2219325"/>
                </a:lnTo>
                <a:lnTo>
                  <a:pt x="1809750" y="2200275"/>
                </a:lnTo>
                <a:lnTo>
                  <a:pt x="1809750" y="2590800"/>
                </a:lnTo>
                <a:lnTo>
                  <a:pt x="1323975" y="2581275"/>
                </a:lnTo>
                <a:lnTo>
                  <a:pt x="1304925" y="2343150"/>
                </a:lnTo>
                <a:lnTo>
                  <a:pt x="1238250" y="2266950"/>
                </a:lnTo>
                <a:lnTo>
                  <a:pt x="1143000" y="2247900"/>
                </a:lnTo>
                <a:lnTo>
                  <a:pt x="1076325" y="2190750"/>
                </a:lnTo>
                <a:lnTo>
                  <a:pt x="723900" y="2200275"/>
                </a:lnTo>
                <a:lnTo>
                  <a:pt x="723900" y="2333625"/>
                </a:lnTo>
                <a:lnTo>
                  <a:pt x="647700" y="2400300"/>
                </a:lnTo>
                <a:lnTo>
                  <a:pt x="257175" y="2247900"/>
                </a:lnTo>
                <a:lnTo>
                  <a:pt x="161925" y="2362200"/>
                </a:lnTo>
                <a:lnTo>
                  <a:pt x="0" y="236220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3"/>
          <p:cNvSpPr/>
          <p:nvPr/>
        </p:nvSpPr>
        <p:spPr>
          <a:xfrm>
            <a:off x="304800" y="4467225"/>
            <a:ext cx="4305300" cy="1657350"/>
          </a:xfrm>
          <a:custGeom>
            <a:avLst/>
            <a:gdLst>
              <a:gd name="connsiteX0" fmla="*/ 4210050 w 4305300"/>
              <a:gd name="connsiteY0" fmla="*/ 1657350 h 1657350"/>
              <a:gd name="connsiteX1" fmla="*/ 4305300 w 4305300"/>
              <a:gd name="connsiteY1" fmla="*/ 1438275 h 1657350"/>
              <a:gd name="connsiteX2" fmla="*/ 4200525 w 4305300"/>
              <a:gd name="connsiteY2" fmla="*/ 1400175 h 1657350"/>
              <a:gd name="connsiteX3" fmla="*/ 4095750 w 4305300"/>
              <a:gd name="connsiteY3" fmla="*/ 1600200 h 1657350"/>
              <a:gd name="connsiteX4" fmla="*/ 4010025 w 4305300"/>
              <a:gd name="connsiteY4" fmla="*/ 1533525 h 1657350"/>
              <a:gd name="connsiteX5" fmla="*/ 3695700 w 4305300"/>
              <a:gd name="connsiteY5" fmla="*/ 1552575 h 1657350"/>
              <a:gd name="connsiteX6" fmla="*/ 3676650 w 4305300"/>
              <a:gd name="connsiteY6" fmla="*/ 1295400 h 1657350"/>
              <a:gd name="connsiteX7" fmla="*/ 3590925 w 4305300"/>
              <a:gd name="connsiteY7" fmla="*/ 1228725 h 1657350"/>
              <a:gd name="connsiteX8" fmla="*/ 3686175 w 4305300"/>
              <a:gd name="connsiteY8" fmla="*/ 1076325 h 1657350"/>
              <a:gd name="connsiteX9" fmla="*/ 3524250 w 4305300"/>
              <a:gd name="connsiteY9" fmla="*/ 971550 h 1657350"/>
              <a:gd name="connsiteX10" fmla="*/ 3343275 w 4305300"/>
              <a:gd name="connsiteY10" fmla="*/ 1143000 h 1657350"/>
              <a:gd name="connsiteX11" fmla="*/ 3343275 w 4305300"/>
              <a:gd name="connsiteY11" fmla="*/ 1095375 h 1657350"/>
              <a:gd name="connsiteX12" fmla="*/ 3448050 w 4305300"/>
              <a:gd name="connsiteY12" fmla="*/ 933450 h 1657350"/>
              <a:gd name="connsiteX13" fmla="*/ 3095625 w 4305300"/>
              <a:gd name="connsiteY13" fmla="*/ 704850 h 1657350"/>
              <a:gd name="connsiteX14" fmla="*/ 2266950 w 4305300"/>
              <a:gd name="connsiteY14" fmla="*/ 409575 h 1657350"/>
              <a:gd name="connsiteX15" fmla="*/ 1638300 w 4305300"/>
              <a:gd name="connsiteY15" fmla="*/ 228600 h 1657350"/>
              <a:gd name="connsiteX16" fmla="*/ 1666875 w 4305300"/>
              <a:gd name="connsiteY16" fmla="*/ 428625 h 1657350"/>
              <a:gd name="connsiteX17" fmla="*/ 1485900 w 4305300"/>
              <a:gd name="connsiteY17" fmla="*/ 457200 h 1657350"/>
              <a:gd name="connsiteX18" fmla="*/ 1638300 w 4305300"/>
              <a:gd name="connsiteY18" fmla="*/ 533400 h 1657350"/>
              <a:gd name="connsiteX19" fmla="*/ 1476375 w 4305300"/>
              <a:gd name="connsiteY19" fmla="*/ 533400 h 1657350"/>
              <a:gd name="connsiteX20" fmla="*/ 1457325 w 4305300"/>
              <a:gd name="connsiteY20" fmla="*/ 695325 h 1657350"/>
              <a:gd name="connsiteX21" fmla="*/ 1533525 w 4305300"/>
              <a:gd name="connsiteY21" fmla="*/ 914400 h 1657350"/>
              <a:gd name="connsiteX22" fmla="*/ 1552575 w 4305300"/>
              <a:gd name="connsiteY22" fmla="*/ 1028700 h 1657350"/>
              <a:gd name="connsiteX23" fmla="*/ 1571625 w 4305300"/>
              <a:gd name="connsiteY23" fmla="*/ 1133475 h 1657350"/>
              <a:gd name="connsiteX24" fmla="*/ 1562100 w 4305300"/>
              <a:gd name="connsiteY24" fmla="*/ 1343025 h 1657350"/>
              <a:gd name="connsiteX25" fmla="*/ 1362075 w 4305300"/>
              <a:gd name="connsiteY25" fmla="*/ 1352550 h 1657350"/>
              <a:gd name="connsiteX26" fmla="*/ 1362075 w 4305300"/>
              <a:gd name="connsiteY26" fmla="*/ 1047750 h 1657350"/>
              <a:gd name="connsiteX27" fmla="*/ 1371600 w 4305300"/>
              <a:gd name="connsiteY27" fmla="*/ 933450 h 1657350"/>
              <a:gd name="connsiteX28" fmla="*/ 1314450 w 4305300"/>
              <a:gd name="connsiteY28" fmla="*/ 828675 h 1657350"/>
              <a:gd name="connsiteX29" fmla="*/ 1257300 w 4305300"/>
              <a:gd name="connsiteY29" fmla="*/ 762000 h 1657350"/>
              <a:gd name="connsiteX30" fmla="*/ 1200150 w 4305300"/>
              <a:gd name="connsiteY30" fmla="*/ 685800 h 1657350"/>
              <a:gd name="connsiteX31" fmla="*/ 1057275 w 4305300"/>
              <a:gd name="connsiteY31" fmla="*/ 571500 h 1657350"/>
              <a:gd name="connsiteX32" fmla="*/ 1038225 w 4305300"/>
              <a:gd name="connsiteY32" fmla="*/ 371475 h 1657350"/>
              <a:gd name="connsiteX33" fmla="*/ 981075 w 4305300"/>
              <a:gd name="connsiteY33" fmla="*/ 352425 h 1657350"/>
              <a:gd name="connsiteX34" fmla="*/ 971550 w 4305300"/>
              <a:gd name="connsiteY34" fmla="*/ 295275 h 1657350"/>
              <a:gd name="connsiteX35" fmla="*/ 1009650 w 4305300"/>
              <a:gd name="connsiteY35" fmla="*/ 104775 h 1657350"/>
              <a:gd name="connsiteX36" fmla="*/ 695325 w 4305300"/>
              <a:gd name="connsiteY36" fmla="*/ 0 h 1657350"/>
              <a:gd name="connsiteX37" fmla="*/ 628650 w 4305300"/>
              <a:gd name="connsiteY37" fmla="*/ 171450 h 1657350"/>
              <a:gd name="connsiteX38" fmla="*/ 476250 w 4305300"/>
              <a:gd name="connsiteY38" fmla="*/ 152400 h 1657350"/>
              <a:gd name="connsiteX39" fmla="*/ 409575 w 4305300"/>
              <a:gd name="connsiteY39" fmla="*/ 76200 h 1657350"/>
              <a:gd name="connsiteX40" fmla="*/ 0 w 4305300"/>
              <a:gd name="connsiteY40" fmla="*/ 104775 h 1657350"/>
              <a:gd name="connsiteX41" fmla="*/ 0 w 4305300"/>
              <a:gd name="connsiteY41" fmla="*/ 104775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05300" h="1657350">
                <a:moveTo>
                  <a:pt x="4210050" y="1657350"/>
                </a:moveTo>
                <a:lnTo>
                  <a:pt x="4305300" y="1438275"/>
                </a:lnTo>
                <a:lnTo>
                  <a:pt x="4200525" y="1400175"/>
                </a:lnTo>
                <a:lnTo>
                  <a:pt x="4095750" y="1600200"/>
                </a:lnTo>
                <a:lnTo>
                  <a:pt x="4010025" y="1533525"/>
                </a:lnTo>
                <a:lnTo>
                  <a:pt x="3695700" y="1552575"/>
                </a:lnTo>
                <a:lnTo>
                  <a:pt x="3676650" y="1295400"/>
                </a:lnTo>
                <a:lnTo>
                  <a:pt x="3590925" y="1228725"/>
                </a:lnTo>
                <a:lnTo>
                  <a:pt x="3686175" y="1076325"/>
                </a:lnTo>
                <a:lnTo>
                  <a:pt x="3524250" y="971550"/>
                </a:lnTo>
                <a:lnTo>
                  <a:pt x="3343275" y="1143000"/>
                </a:lnTo>
                <a:lnTo>
                  <a:pt x="3343275" y="1095375"/>
                </a:lnTo>
                <a:lnTo>
                  <a:pt x="3448050" y="933450"/>
                </a:lnTo>
                <a:lnTo>
                  <a:pt x="3095625" y="704850"/>
                </a:lnTo>
                <a:lnTo>
                  <a:pt x="2266950" y="409575"/>
                </a:lnTo>
                <a:lnTo>
                  <a:pt x="1638300" y="228600"/>
                </a:lnTo>
                <a:lnTo>
                  <a:pt x="1666875" y="428625"/>
                </a:lnTo>
                <a:lnTo>
                  <a:pt x="1485900" y="457200"/>
                </a:lnTo>
                <a:lnTo>
                  <a:pt x="1638300" y="533400"/>
                </a:lnTo>
                <a:lnTo>
                  <a:pt x="1476375" y="533400"/>
                </a:lnTo>
                <a:lnTo>
                  <a:pt x="1457325" y="695325"/>
                </a:lnTo>
                <a:lnTo>
                  <a:pt x="1533525" y="914400"/>
                </a:lnTo>
                <a:lnTo>
                  <a:pt x="1552575" y="1028700"/>
                </a:lnTo>
                <a:lnTo>
                  <a:pt x="1571625" y="1133475"/>
                </a:lnTo>
                <a:lnTo>
                  <a:pt x="1562100" y="1343025"/>
                </a:lnTo>
                <a:lnTo>
                  <a:pt x="1362075" y="1352550"/>
                </a:lnTo>
                <a:lnTo>
                  <a:pt x="1362075" y="1047750"/>
                </a:lnTo>
                <a:lnTo>
                  <a:pt x="1371600" y="933450"/>
                </a:lnTo>
                <a:lnTo>
                  <a:pt x="1314450" y="828675"/>
                </a:lnTo>
                <a:lnTo>
                  <a:pt x="1257300" y="762000"/>
                </a:lnTo>
                <a:lnTo>
                  <a:pt x="1200150" y="685800"/>
                </a:lnTo>
                <a:lnTo>
                  <a:pt x="1057275" y="571500"/>
                </a:lnTo>
                <a:lnTo>
                  <a:pt x="1038225" y="371475"/>
                </a:lnTo>
                <a:lnTo>
                  <a:pt x="981075" y="352425"/>
                </a:lnTo>
                <a:lnTo>
                  <a:pt x="971550" y="295275"/>
                </a:lnTo>
                <a:lnTo>
                  <a:pt x="1009650" y="104775"/>
                </a:lnTo>
                <a:lnTo>
                  <a:pt x="695325" y="0"/>
                </a:lnTo>
                <a:lnTo>
                  <a:pt x="628650" y="171450"/>
                </a:lnTo>
                <a:lnTo>
                  <a:pt x="476250" y="152400"/>
                </a:lnTo>
                <a:lnTo>
                  <a:pt x="409575" y="76200"/>
                </a:lnTo>
                <a:lnTo>
                  <a:pt x="0" y="104775"/>
                </a:lnTo>
                <a:lnTo>
                  <a:pt x="0" y="10477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2667000" y="3162300"/>
            <a:ext cx="981075" cy="1733550"/>
          </a:xfrm>
          <a:custGeom>
            <a:avLst/>
            <a:gdLst>
              <a:gd name="connsiteX0" fmla="*/ 0 w 981075"/>
              <a:gd name="connsiteY0" fmla="*/ 1733550 h 1733550"/>
              <a:gd name="connsiteX1" fmla="*/ 66675 w 981075"/>
              <a:gd name="connsiteY1" fmla="*/ 1609725 h 1733550"/>
              <a:gd name="connsiteX2" fmla="*/ 200025 w 981075"/>
              <a:gd name="connsiteY2" fmla="*/ 1638300 h 1733550"/>
              <a:gd name="connsiteX3" fmla="*/ 219075 w 981075"/>
              <a:gd name="connsiteY3" fmla="*/ 1590675 h 1733550"/>
              <a:gd name="connsiteX4" fmla="*/ 371475 w 981075"/>
              <a:gd name="connsiteY4" fmla="*/ 1590675 h 1733550"/>
              <a:gd name="connsiteX5" fmla="*/ 371475 w 981075"/>
              <a:gd name="connsiteY5" fmla="*/ 1009650 h 1733550"/>
              <a:gd name="connsiteX6" fmla="*/ 209550 w 981075"/>
              <a:gd name="connsiteY6" fmla="*/ 1000125 h 1733550"/>
              <a:gd name="connsiteX7" fmla="*/ 161925 w 981075"/>
              <a:gd name="connsiteY7" fmla="*/ 981075 h 1733550"/>
              <a:gd name="connsiteX8" fmla="*/ 152400 w 981075"/>
              <a:gd name="connsiteY8" fmla="*/ 962025 h 1733550"/>
              <a:gd name="connsiteX9" fmla="*/ 209550 w 981075"/>
              <a:gd name="connsiteY9" fmla="*/ 962025 h 1733550"/>
              <a:gd name="connsiteX10" fmla="*/ 352425 w 981075"/>
              <a:gd name="connsiteY10" fmla="*/ 962025 h 1733550"/>
              <a:gd name="connsiteX11" fmla="*/ 371475 w 981075"/>
              <a:gd name="connsiteY11" fmla="*/ 704850 h 1733550"/>
              <a:gd name="connsiteX12" fmla="*/ 342900 w 981075"/>
              <a:gd name="connsiteY12" fmla="*/ 619125 h 1733550"/>
              <a:gd name="connsiteX13" fmla="*/ 352425 w 981075"/>
              <a:gd name="connsiteY13" fmla="*/ 476250 h 1733550"/>
              <a:gd name="connsiteX14" fmla="*/ 514350 w 981075"/>
              <a:gd name="connsiteY14" fmla="*/ 495300 h 1733550"/>
              <a:gd name="connsiteX15" fmla="*/ 504825 w 981075"/>
              <a:gd name="connsiteY15" fmla="*/ 323850 h 1733550"/>
              <a:gd name="connsiteX16" fmla="*/ 533400 w 981075"/>
              <a:gd name="connsiteY16" fmla="*/ 171450 h 1733550"/>
              <a:gd name="connsiteX17" fmla="*/ 819150 w 981075"/>
              <a:gd name="connsiteY17" fmla="*/ 152400 h 1733550"/>
              <a:gd name="connsiteX18" fmla="*/ 819150 w 981075"/>
              <a:gd name="connsiteY18" fmla="*/ 19050 h 1733550"/>
              <a:gd name="connsiteX19" fmla="*/ 981075 w 981075"/>
              <a:gd name="connsiteY19" fmla="*/ 0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75" h="1733550">
                <a:moveTo>
                  <a:pt x="0" y="1733550"/>
                </a:moveTo>
                <a:lnTo>
                  <a:pt x="66675" y="1609725"/>
                </a:lnTo>
                <a:lnTo>
                  <a:pt x="200025" y="1638300"/>
                </a:lnTo>
                <a:lnTo>
                  <a:pt x="219075" y="1590675"/>
                </a:lnTo>
                <a:lnTo>
                  <a:pt x="371475" y="1590675"/>
                </a:lnTo>
                <a:lnTo>
                  <a:pt x="371475" y="1009650"/>
                </a:lnTo>
                <a:lnTo>
                  <a:pt x="209550" y="1000125"/>
                </a:lnTo>
                <a:lnTo>
                  <a:pt x="161925" y="981075"/>
                </a:lnTo>
                <a:lnTo>
                  <a:pt x="152400" y="962025"/>
                </a:lnTo>
                <a:lnTo>
                  <a:pt x="209550" y="962025"/>
                </a:lnTo>
                <a:lnTo>
                  <a:pt x="352425" y="962025"/>
                </a:lnTo>
                <a:lnTo>
                  <a:pt x="371475" y="704850"/>
                </a:lnTo>
                <a:lnTo>
                  <a:pt x="342900" y="619125"/>
                </a:lnTo>
                <a:lnTo>
                  <a:pt x="352425" y="476250"/>
                </a:lnTo>
                <a:lnTo>
                  <a:pt x="514350" y="495300"/>
                </a:lnTo>
                <a:lnTo>
                  <a:pt x="504825" y="323850"/>
                </a:lnTo>
                <a:lnTo>
                  <a:pt x="533400" y="171450"/>
                </a:lnTo>
                <a:lnTo>
                  <a:pt x="819150" y="152400"/>
                </a:lnTo>
                <a:lnTo>
                  <a:pt x="819150" y="19050"/>
                </a:lnTo>
                <a:lnTo>
                  <a:pt x="981075"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6772275" y="5514975"/>
            <a:ext cx="1047750" cy="809625"/>
          </a:xfrm>
          <a:custGeom>
            <a:avLst/>
            <a:gdLst>
              <a:gd name="connsiteX0" fmla="*/ 0 w 1047750"/>
              <a:gd name="connsiteY0" fmla="*/ 0 h 809625"/>
              <a:gd name="connsiteX1" fmla="*/ 314325 w 1047750"/>
              <a:gd name="connsiteY1" fmla="*/ 9525 h 809625"/>
              <a:gd name="connsiteX2" fmla="*/ 314325 w 1047750"/>
              <a:gd name="connsiteY2" fmla="*/ 171450 h 809625"/>
              <a:gd name="connsiteX3" fmla="*/ 790575 w 1047750"/>
              <a:gd name="connsiteY3" fmla="*/ 161925 h 809625"/>
              <a:gd name="connsiteX4" fmla="*/ 800100 w 1047750"/>
              <a:gd name="connsiteY4" fmla="*/ 657225 h 809625"/>
              <a:gd name="connsiteX5" fmla="*/ 923925 w 1047750"/>
              <a:gd name="connsiteY5" fmla="*/ 657225 h 809625"/>
              <a:gd name="connsiteX6" fmla="*/ 923925 w 1047750"/>
              <a:gd name="connsiteY6" fmla="*/ 809625 h 809625"/>
              <a:gd name="connsiteX7" fmla="*/ 1047750 w 1047750"/>
              <a:gd name="connsiteY7" fmla="*/ 8096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809625">
                <a:moveTo>
                  <a:pt x="0" y="0"/>
                </a:moveTo>
                <a:lnTo>
                  <a:pt x="314325" y="9525"/>
                </a:lnTo>
                <a:lnTo>
                  <a:pt x="314325" y="171450"/>
                </a:lnTo>
                <a:lnTo>
                  <a:pt x="790575" y="161925"/>
                </a:lnTo>
                <a:lnTo>
                  <a:pt x="800100" y="657225"/>
                </a:lnTo>
                <a:lnTo>
                  <a:pt x="923925" y="657225"/>
                </a:lnTo>
                <a:lnTo>
                  <a:pt x="923925" y="809625"/>
                </a:lnTo>
                <a:lnTo>
                  <a:pt x="1047750" y="80962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2867025" y="5657850"/>
            <a:ext cx="771525" cy="971550"/>
          </a:xfrm>
          <a:custGeom>
            <a:avLst/>
            <a:gdLst>
              <a:gd name="connsiteX0" fmla="*/ 771525 w 771525"/>
              <a:gd name="connsiteY0" fmla="*/ 0 h 971550"/>
              <a:gd name="connsiteX1" fmla="*/ 638175 w 771525"/>
              <a:gd name="connsiteY1" fmla="*/ 9525 h 971550"/>
              <a:gd name="connsiteX2" fmla="*/ 609600 w 771525"/>
              <a:gd name="connsiteY2" fmla="*/ 180975 h 971550"/>
              <a:gd name="connsiteX3" fmla="*/ 495300 w 771525"/>
              <a:gd name="connsiteY3" fmla="*/ 171450 h 971550"/>
              <a:gd name="connsiteX4" fmla="*/ 485775 w 771525"/>
              <a:gd name="connsiteY4" fmla="*/ 485775 h 971550"/>
              <a:gd name="connsiteX5" fmla="*/ 619125 w 771525"/>
              <a:gd name="connsiteY5" fmla="*/ 552450 h 971550"/>
              <a:gd name="connsiteX6" fmla="*/ 628650 w 771525"/>
              <a:gd name="connsiteY6" fmla="*/ 628650 h 971550"/>
              <a:gd name="connsiteX7" fmla="*/ 609600 w 771525"/>
              <a:gd name="connsiteY7" fmla="*/ 666750 h 971550"/>
              <a:gd name="connsiteX8" fmla="*/ 476250 w 771525"/>
              <a:gd name="connsiteY8" fmla="*/ 676275 h 971550"/>
              <a:gd name="connsiteX9" fmla="*/ 466725 w 771525"/>
              <a:gd name="connsiteY9" fmla="*/ 828675 h 971550"/>
              <a:gd name="connsiteX10" fmla="*/ 304800 w 771525"/>
              <a:gd name="connsiteY10" fmla="*/ 828675 h 971550"/>
              <a:gd name="connsiteX11" fmla="*/ 304800 w 771525"/>
              <a:gd name="connsiteY11" fmla="*/ 971550 h 971550"/>
              <a:gd name="connsiteX12" fmla="*/ 0 w 771525"/>
              <a:gd name="connsiteY12" fmla="*/ 95250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5" h="971550">
                <a:moveTo>
                  <a:pt x="771525" y="0"/>
                </a:moveTo>
                <a:lnTo>
                  <a:pt x="638175" y="9525"/>
                </a:lnTo>
                <a:lnTo>
                  <a:pt x="609600" y="180975"/>
                </a:lnTo>
                <a:lnTo>
                  <a:pt x="495300" y="171450"/>
                </a:lnTo>
                <a:lnTo>
                  <a:pt x="485775" y="485775"/>
                </a:lnTo>
                <a:lnTo>
                  <a:pt x="619125" y="552450"/>
                </a:lnTo>
                <a:lnTo>
                  <a:pt x="628650" y="628650"/>
                </a:lnTo>
                <a:lnTo>
                  <a:pt x="609600" y="666750"/>
                </a:lnTo>
                <a:lnTo>
                  <a:pt x="476250" y="676275"/>
                </a:lnTo>
                <a:lnTo>
                  <a:pt x="466725" y="828675"/>
                </a:lnTo>
                <a:lnTo>
                  <a:pt x="304800" y="828675"/>
                </a:lnTo>
                <a:lnTo>
                  <a:pt x="304800" y="971550"/>
                </a:lnTo>
                <a:lnTo>
                  <a:pt x="0" y="95250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438650" y="4257675"/>
            <a:ext cx="1143000" cy="381000"/>
          </a:xfrm>
          <a:prstGeom prst="rect">
            <a:avLst/>
          </a:prstGeom>
          <a:noFill/>
        </p:spPr>
        <p:txBody>
          <a:bodyPr wrap="square" rtlCol="0">
            <a:spAutoFit/>
          </a:bodyPr>
          <a:lstStyle/>
          <a:p>
            <a:r>
              <a:rPr kumimoji="1" lang="ja-JP" altLang="en-US" b="1" dirty="0" smtClean="0">
                <a:solidFill>
                  <a:srgbClr val="FF0000"/>
                </a:solidFill>
              </a:rPr>
              <a:t>八尾市</a:t>
            </a:r>
            <a:endParaRPr kumimoji="1" lang="ja-JP" altLang="en-US" b="1" dirty="0">
              <a:solidFill>
                <a:srgbClr val="FF0000"/>
              </a:solidFill>
            </a:endParaRPr>
          </a:p>
        </p:txBody>
      </p:sp>
      <p:sp>
        <p:nvSpPr>
          <p:cNvPr id="18" name="テキスト ボックス 17"/>
          <p:cNvSpPr txBox="1"/>
          <p:nvPr/>
        </p:nvSpPr>
        <p:spPr>
          <a:xfrm>
            <a:off x="7715250" y="5133975"/>
            <a:ext cx="1143000" cy="369332"/>
          </a:xfrm>
          <a:prstGeom prst="rect">
            <a:avLst/>
          </a:prstGeom>
          <a:noFill/>
        </p:spPr>
        <p:txBody>
          <a:bodyPr wrap="square" rtlCol="0">
            <a:spAutoFit/>
          </a:bodyPr>
          <a:lstStyle/>
          <a:p>
            <a:r>
              <a:rPr kumimoji="1" lang="ja-JP" altLang="en-US" b="1" dirty="0" smtClean="0"/>
              <a:t>柏原市</a:t>
            </a:r>
            <a:endParaRPr kumimoji="1" lang="ja-JP" altLang="en-US" b="1" dirty="0"/>
          </a:p>
        </p:txBody>
      </p:sp>
      <p:sp>
        <p:nvSpPr>
          <p:cNvPr id="19" name="テキスト ボックス 18"/>
          <p:cNvSpPr txBox="1"/>
          <p:nvPr/>
        </p:nvSpPr>
        <p:spPr>
          <a:xfrm>
            <a:off x="3907355" y="6393266"/>
            <a:ext cx="1143000" cy="369332"/>
          </a:xfrm>
          <a:prstGeom prst="rect">
            <a:avLst/>
          </a:prstGeom>
          <a:noFill/>
        </p:spPr>
        <p:txBody>
          <a:bodyPr wrap="square" rtlCol="0">
            <a:spAutoFit/>
          </a:bodyPr>
          <a:lstStyle/>
          <a:p>
            <a:r>
              <a:rPr kumimoji="1" lang="ja-JP" altLang="en-US" b="1" dirty="0" smtClean="0">
                <a:solidFill>
                  <a:srgbClr val="FF0000"/>
                </a:solidFill>
              </a:rPr>
              <a:t>藤井寺市</a:t>
            </a:r>
            <a:endParaRPr kumimoji="1" lang="ja-JP" altLang="en-US" b="1" dirty="0">
              <a:solidFill>
                <a:srgbClr val="FF0000"/>
              </a:solidFill>
            </a:endParaRPr>
          </a:p>
        </p:txBody>
      </p:sp>
      <p:sp>
        <p:nvSpPr>
          <p:cNvPr id="20" name="テキスト ボックス 19"/>
          <p:cNvSpPr txBox="1"/>
          <p:nvPr/>
        </p:nvSpPr>
        <p:spPr>
          <a:xfrm>
            <a:off x="291214" y="5582503"/>
            <a:ext cx="1143000" cy="369332"/>
          </a:xfrm>
          <a:prstGeom prst="rect">
            <a:avLst/>
          </a:prstGeom>
          <a:noFill/>
        </p:spPr>
        <p:txBody>
          <a:bodyPr wrap="square" rtlCol="0">
            <a:spAutoFit/>
          </a:bodyPr>
          <a:lstStyle/>
          <a:p>
            <a:r>
              <a:rPr kumimoji="1" lang="ja-JP" altLang="en-US" b="1" dirty="0" smtClean="0"/>
              <a:t>松原市</a:t>
            </a:r>
            <a:endParaRPr kumimoji="1" lang="ja-JP" altLang="en-US" b="1" dirty="0"/>
          </a:p>
        </p:txBody>
      </p:sp>
      <p:sp>
        <p:nvSpPr>
          <p:cNvPr id="21" name="テキスト ボックス 20"/>
          <p:cNvSpPr txBox="1"/>
          <p:nvPr/>
        </p:nvSpPr>
        <p:spPr>
          <a:xfrm>
            <a:off x="1249543" y="3687590"/>
            <a:ext cx="1143000" cy="369332"/>
          </a:xfrm>
          <a:prstGeom prst="rect">
            <a:avLst/>
          </a:prstGeom>
          <a:noFill/>
        </p:spPr>
        <p:txBody>
          <a:bodyPr wrap="square" rtlCol="0">
            <a:spAutoFit/>
          </a:bodyPr>
          <a:lstStyle/>
          <a:p>
            <a:r>
              <a:rPr kumimoji="1" lang="ja-JP" altLang="en-US" b="1" dirty="0" smtClean="0"/>
              <a:t>大阪市</a:t>
            </a:r>
            <a:endParaRPr kumimoji="1" lang="ja-JP" altLang="en-US" b="1" dirty="0"/>
          </a:p>
        </p:txBody>
      </p:sp>
      <p:sp>
        <p:nvSpPr>
          <p:cNvPr id="10" name="テキスト ボックス 9"/>
          <p:cNvSpPr txBox="1"/>
          <p:nvPr/>
        </p:nvSpPr>
        <p:spPr>
          <a:xfrm>
            <a:off x="5296694" y="4422835"/>
            <a:ext cx="1667741" cy="307777"/>
          </a:xfrm>
          <a:prstGeom prst="rect">
            <a:avLst/>
          </a:prstGeom>
          <a:noFill/>
        </p:spPr>
        <p:txBody>
          <a:bodyPr wrap="square" rtlCol="0">
            <a:spAutoFit/>
          </a:bodyPr>
          <a:lstStyle/>
          <a:p>
            <a:r>
              <a:rPr kumimoji="1" lang="ja-JP" altLang="en-US" sz="1400" b="1" dirty="0" smtClean="0"/>
              <a:t>八尾空港</a:t>
            </a:r>
            <a:endParaRPr kumimoji="1" lang="ja-JP" altLang="en-US" sz="1400" b="1" dirty="0"/>
          </a:p>
        </p:txBody>
      </p:sp>
      <p:sp>
        <p:nvSpPr>
          <p:cNvPr id="23" name="テキスト ボックス 22"/>
          <p:cNvSpPr txBox="1"/>
          <p:nvPr/>
        </p:nvSpPr>
        <p:spPr>
          <a:xfrm>
            <a:off x="1102168" y="4403558"/>
            <a:ext cx="1667741" cy="307777"/>
          </a:xfrm>
          <a:prstGeom prst="rect">
            <a:avLst/>
          </a:prstGeom>
          <a:noFill/>
        </p:spPr>
        <p:txBody>
          <a:bodyPr wrap="square" rtlCol="0">
            <a:spAutoFit/>
          </a:bodyPr>
          <a:lstStyle/>
          <a:p>
            <a:r>
              <a:rPr kumimoji="1" lang="ja-JP" altLang="en-US" sz="1400" b="1" dirty="0"/>
              <a:t>大和</a:t>
            </a:r>
            <a:r>
              <a:rPr kumimoji="1" lang="ja-JP" altLang="en-US" sz="1400" b="1" dirty="0" smtClean="0"/>
              <a:t>川</a:t>
            </a:r>
            <a:endParaRPr kumimoji="1" lang="ja-JP" altLang="en-US" sz="1400" b="1" dirty="0"/>
          </a:p>
        </p:txBody>
      </p:sp>
      <p:sp>
        <p:nvSpPr>
          <p:cNvPr id="24" name="フリーフォーム 23"/>
          <p:cNvSpPr/>
          <p:nvPr/>
        </p:nvSpPr>
        <p:spPr>
          <a:xfrm>
            <a:off x="3796414" y="3274855"/>
            <a:ext cx="1604261" cy="2330794"/>
          </a:xfrm>
          <a:custGeom>
            <a:avLst/>
            <a:gdLst>
              <a:gd name="connsiteX0" fmla="*/ 55418 w 3934691"/>
              <a:gd name="connsiteY0" fmla="*/ 5749637 h 5749637"/>
              <a:gd name="connsiteX1" fmla="*/ 69273 w 3934691"/>
              <a:gd name="connsiteY1" fmla="*/ 4696691 h 5749637"/>
              <a:gd name="connsiteX2" fmla="*/ 0 w 3934691"/>
              <a:gd name="connsiteY2" fmla="*/ 3241964 h 5749637"/>
              <a:gd name="connsiteX3" fmla="*/ 0 w 3934691"/>
              <a:gd name="connsiteY3" fmla="*/ 2909455 h 5749637"/>
              <a:gd name="connsiteX4" fmla="*/ 41563 w 3934691"/>
              <a:gd name="connsiteY4" fmla="*/ 2812473 h 5749637"/>
              <a:gd name="connsiteX5" fmla="*/ 96982 w 3934691"/>
              <a:gd name="connsiteY5" fmla="*/ 2687782 h 5749637"/>
              <a:gd name="connsiteX6" fmla="*/ 180109 w 3934691"/>
              <a:gd name="connsiteY6" fmla="*/ 2549237 h 5749637"/>
              <a:gd name="connsiteX7" fmla="*/ 290945 w 3934691"/>
              <a:gd name="connsiteY7" fmla="*/ 2438400 h 5749637"/>
              <a:gd name="connsiteX8" fmla="*/ 443345 w 3934691"/>
              <a:gd name="connsiteY8" fmla="*/ 2355273 h 5749637"/>
              <a:gd name="connsiteX9" fmla="*/ 623454 w 3934691"/>
              <a:gd name="connsiteY9" fmla="*/ 2327564 h 5749637"/>
              <a:gd name="connsiteX10" fmla="*/ 1205345 w 3934691"/>
              <a:gd name="connsiteY10" fmla="*/ 2327564 h 5749637"/>
              <a:gd name="connsiteX11" fmla="*/ 1288473 w 3934691"/>
              <a:gd name="connsiteY11" fmla="*/ 2313710 h 5749637"/>
              <a:gd name="connsiteX12" fmla="*/ 2396836 w 3934691"/>
              <a:gd name="connsiteY12" fmla="*/ 1468582 h 5749637"/>
              <a:gd name="connsiteX13" fmla="*/ 3505200 w 3934691"/>
              <a:gd name="connsiteY13" fmla="*/ 526473 h 5749637"/>
              <a:gd name="connsiteX14" fmla="*/ 3796145 w 3934691"/>
              <a:gd name="connsiteY14" fmla="*/ 249382 h 5749637"/>
              <a:gd name="connsiteX15" fmla="*/ 3934691 w 3934691"/>
              <a:gd name="connsiteY15" fmla="*/ 0 h 57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4691" h="5749637">
                <a:moveTo>
                  <a:pt x="55418" y="5749637"/>
                </a:moveTo>
                <a:lnTo>
                  <a:pt x="69273" y="4696691"/>
                </a:lnTo>
                <a:lnTo>
                  <a:pt x="0" y="3241964"/>
                </a:lnTo>
                <a:lnTo>
                  <a:pt x="0" y="2909455"/>
                </a:lnTo>
                <a:lnTo>
                  <a:pt x="41563" y="2812473"/>
                </a:lnTo>
                <a:lnTo>
                  <a:pt x="96982" y="2687782"/>
                </a:lnTo>
                <a:lnTo>
                  <a:pt x="180109" y="2549237"/>
                </a:lnTo>
                <a:lnTo>
                  <a:pt x="290945" y="2438400"/>
                </a:lnTo>
                <a:lnTo>
                  <a:pt x="443345" y="2355273"/>
                </a:lnTo>
                <a:lnTo>
                  <a:pt x="623454" y="2327564"/>
                </a:lnTo>
                <a:lnTo>
                  <a:pt x="1205345" y="2327564"/>
                </a:lnTo>
                <a:lnTo>
                  <a:pt x="1288473" y="2313710"/>
                </a:lnTo>
                <a:lnTo>
                  <a:pt x="2396836" y="1468582"/>
                </a:lnTo>
                <a:lnTo>
                  <a:pt x="3505200" y="526473"/>
                </a:lnTo>
                <a:lnTo>
                  <a:pt x="3796145" y="249382"/>
                </a:lnTo>
                <a:lnTo>
                  <a:pt x="3934691" y="0"/>
                </a:lnTo>
              </a:path>
            </a:pathLst>
          </a:custGeom>
          <a:noFill/>
          <a:ln w="104775">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a:p>
        </p:txBody>
      </p:sp>
      <p:cxnSp>
        <p:nvCxnSpPr>
          <p:cNvPr id="15" name="直線コネクタ 14"/>
          <p:cNvCxnSpPr/>
          <p:nvPr/>
        </p:nvCxnSpPr>
        <p:spPr>
          <a:xfrm>
            <a:off x="3813940" y="5671910"/>
            <a:ext cx="0" cy="1200150"/>
          </a:xfrm>
          <a:prstGeom prst="line">
            <a:avLst/>
          </a:prstGeom>
          <a:ln w="104775">
            <a:solidFill>
              <a:srgbClr val="FF0000">
                <a:alpha val="70000"/>
              </a:srgbClr>
            </a:solidFill>
            <a:prstDash val="sysDot"/>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541F4720-2F52-44D6-BB1A-AB20431C6265}" type="slidenum">
              <a:rPr kumimoji="1" lang="ja-JP" altLang="en-US" smtClean="0"/>
              <a:pPr/>
              <a:t>4</a:t>
            </a:fld>
            <a:endParaRPr kumimoji="1" lang="ja-JP" altLang="en-US" dirty="0"/>
          </a:p>
        </p:txBody>
      </p:sp>
      <p:sp>
        <p:nvSpPr>
          <p:cNvPr id="16" name="フリーフォーム 15"/>
          <p:cNvSpPr/>
          <p:nvPr/>
        </p:nvSpPr>
        <p:spPr>
          <a:xfrm>
            <a:off x="290945" y="4862945"/>
            <a:ext cx="5223164" cy="1911928"/>
          </a:xfrm>
          <a:custGeom>
            <a:avLst/>
            <a:gdLst>
              <a:gd name="connsiteX0" fmla="*/ 0 w 5223164"/>
              <a:gd name="connsiteY0" fmla="*/ 13855 h 1911928"/>
              <a:gd name="connsiteX1" fmla="*/ 928255 w 5223164"/>
              <a:gd name="connsiteY1" fmla="*/ 0 h 1911928"/>
              <a:gd name="connsiteX2" fmla="*/ 1316182 w 5223164"/>
              <a:gd name="connsiteY2" fmla="*/ 27710 h 1911928"/>
              <a:gd name="connsiteX3" fmla="*/ 1828800 w 5223164"/>
              <a:gd name="connsiteY3" fmla="*/ 180110 h 1911928"/>
              <a:gd name="connsiteX4" fmla="*/ 2092037 w 5223164"/>
              <a:gd name="connsiteY4" fmla="*/ 401782 h 1911928"/>
              <a:gd name="connsiteX5" fmla="*/ 2521528 w 5223164"/>
              <a:gd name="connsiteY5" fmla="*/ 872837 h 1911928"/>
              <a:gd name="connsiteX6" fmla="*/ 3131128 w 5223164"/>
              <a:gd name="connsiteY6" fmla="*/ 1205346 h 1911928"/>
              <a:gd name="connsiteX7" fmla="*/ 3713019 w 5223164"/>
              <a:gd name="connsiteY7" fmla="*/ 1330037 h 1911928"/>
              <a:gd name="connsiteX8" fmla="*/ 4322619 w 5223164"/>
              <a:gd name="connsiteY8" fmla="*/ 1440873 h 1911928"/>
              <a:gd name="connsiteX9" fmla="*/ 4655128 w 5223164"/>
              <a:gd name="connsiteY9" fmla="*/ 1510146 h 1911928"/>
              <a:gd name="connsiteX10" fmla="*/ 5001491 w 5223164"/>
              <a:gd name="connsiteY10" fmla="*/ 1704110 h 1911928"/>
              <a:gd name="connsiteX11" fmla="*/ 5223164 w 5223164"/>
              <a:gd name="connsiteY11" fmla="*/ 1911928 h 191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3164" h="1911928">
                <a:moveTo>
                  <a:pt x="0" y="13855"/>
                </a:moveTo>
                <a:lnTo>
                  <a:pt x="928255" y="0"/>
                </a:lnTo>
                <a:lnTo>
                  <a:pt x="1316182" y="27710"/>
                </a:lnTo>
                <a:lnTo>
                  <a:pt x="1828800" y="180110"/>
                </a:lnTo>
                <a:lnTo>
                  <a:pt x="2092037" y="401782"/>
                </a:lnTo>
                <a:lnTo>
                  <a:pt x="2521528" y="872837"/>
                </a:lnTo>
                <a:lnTo>
                  <a:pt x="3131128" y="1205346"/>
                </a:lnTo>
                <a:lnTo>
                  <a:pt x="3713019" y="1330037"/>
                </a:lnTo>
                <a:lnTo>
                  <a:pt x="4322619" y="1440873"/>
                </a:lnTo>
                <a:lnTo>
                  <a:pt x="4655128" y="1510146"/>
                </a:lnTo>
                <a:lnTo>
                  <a:pt x="5001491" y="1704110"/>
                </a:lnTo>
                <a:lnTo>
                  <a:pt x="5223164" y="1911928"/>
                </a:lnTo>
              </a:path>
            </a:pathLst>
          </a:custGeom>
          <a:noFill/>
          <a:ln w="857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1177636" y="3172691"/>
            <a:ext cx="1371600" cy="3616036"/>
          </a:xfrm>
          <a:custGeom>
            <a:avLst/>
            <a:gdLst>
              <a:gd name="connsiteX0" fmla="*/ 942109 w 1371600"/>
              <a:gd name="connsiteY0" fmla="*/ 0 h 3616036"/>
              <a:gd name="connsiteX1" fmla="*/ 1149928 w 1371600"/>
              <a:gd name="connsiteY1" fmla="*/ 969818 h 3616036"/>
              <a:gd name="connsiteX2" fmla="*/ 1316182 w 1371600"/>
              <a:gd name="connsiteY2" fmla="*/ 1856509 h 3616036"/>
              <a:gd name="connsiteX3" fmla="*/ 1371600 w 1371600"/>
              <a:gd name="connsiteY3" fmla="*/ 2216727 h 3616036"/>
              <a:gd name="connsiteX4" fmla="*/ 401782 w 1371600"/>
              <a:gd name="connsiteY4" fmla="*/ 3214254 h 3616036"/>
              <a:gd name="connsiteX5" fmla="*/ 0 w 1371600"/>
              <a:gd name="connsiteY5" fmla="*/ 3616036 h 361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3616036">
                <a:moveTo>
                  <a:pt x="942109" y="0"/>
                </a:moveTo>
                <a:lnTo>
                  <a:pt x="1149928" y="969818"/>
                </a:lnTo>
                <a:lnTo>
                  <a:pt x="1316182" y="1856509"/>
                </a:lnTo>
                <a:lnTo>
                  <a:pt x="1371600" y="2216727"/>
                </a:lnTo>
                <a:lnTo>
                  <a:pt x="401782" y="3214254"/>
                </a:lnTo>
                <a:lnTo>
                  <a:pt x="0" y="3616036"/>
                </a:lnTo>
              </a:path>
            </a:pathLst>
          </a:custGeom>
          <a:noFill/>
          <a:ln w="857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6567055" y="3131127"/>
            <a:ext cx="1731818" cy="3671455"/>
          </a:xfrm>
          <a:custGeom>
            <a:avLst/>
            <a:gdLst>
              <a:gd name="connsiteX0" fmla="*/ 1731818 w 1731818"/>
              <a:gd name="connsiteY0" fmla="*/ 0 h 3671455"/>
              <a:gd name="connsiteX1" fmla="*/ 1205345 w 1731818"/>
              <a:gd name="connsiteY1" fmla="*/ 858982 h 3671455"/>
              <a:gd name="connsiteX2" fmla="*/ 886690 w 1731818"/>
              <a:gd name="connsiteY2" fmla="*/ 1537855 h 3671455"/>
              <a:gd name="connsiteX3" fmla="*/ 457200 w 1731818"/>
              <a:gd name="connsiteY3" fmla="*/ 2119746 h 3671455"/>
              <a:gd name="connsiteX4" fmla="*/ 180109 w 1731818"/>
              <a:gd name="connsiteY4" fmla="*/ 2479964 h 3671455"/>
              <a:gd name="connsiteX5" fmla="*/ 13854 w 1731818"/>
              <a:gd name="connsiteY5" fmla="*/ 2812473 h 3671455"/>
              <a:gd name="connsiteX6" fmla="*/ 0 w 1731818"/>
              <a:gd name="connsiteY6" fmla="*/ 3061855 h 3671455"/>
              <a:gd name="connsiteX7" fmla="*/ 0 w 1731818"/>
              <a:gd name="connsiteY7" fmla="*/ 3602182 h 3671455"/>
              <a:gd name="connsiteX8" fmla="*/ 0 w 1731818"/>
              <a:gd name="connsiteY8" fmla="*/ 3602182 h 3671455"/>
              <a:gd name="connsiteX9" fmla="*/ 0 w 1731818"/>
              <a:gd name="connsiteY9" fmla="*/ 3671455 h 367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1818" h="3671455">
                <a:moveTo>
                  <a:pt x="1731818" y="0"/>
                </a:moveTo>
                <a:lnTo>
                  <a:pt x="1205345" y="858982"/>
                </a:lnTo>
                <a:lnTo>
                  <a:pt x="886690" y="1537855"/>
                </a:lnTo>
                <a:lnTo>
                  <a:pt x="457200" y="2119746"/>
                </a:lnTo>
                <a:lnTo>
                  <a:pt x="180109" y="2479964"/>
                </a:lnTo>
                <a:lnTo>
                  <a:pt x="13854" y="2812473"/>
                </a:lnTo>
                <a:lnTo>
                  <a:pt x="0" y="3061855"/>
                </a:lnTo>
                <a:lnTo>
                  <a:pt x="0" y="3602182"/>
                </a:lnTo>
                <a:lnTo>
                  <a:pt x="0" y="3602182"/>
                </a:lnTo>
                <a:lnTo>
                  <a:pt x="0" y="3671455"/>
                </a:lnTo>
              </a:path>
            </a:pathLst>
          </a:custGeom>
          <a:noFill/>
          <a:ln w="857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3685309" y="3117273"/>
            <a:ext cx="609600" cy="1302327"/>
          </a:xfrm>
          <a:custGeom>
            <a:avLst/>
            <a:gdLst>
              <a:gd name="connsiteX0" fmla="*/ 568036 w 609600"/>
              <a:gd name="connsiteY0" fmla="*/ 0 h 1302327"/>
              <a:gd name="connsiteX1" fmla="*/ 609600 w 609600"/>
              <a:gd name="connsiteY1" fmla="*/ 235527 h 1302327"/>
              <a:gd name="connsiteX2" fmla="*/ 0 w 609600"/>
              <a:gd name="connsiteY2" fmla="*/ 249382 h 1302327"/>
              <a:gd name="connsiteX3" fmla="*/ 55418 w 6096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609600" h="1302327">
                <a:moveTo>
                  <a:pt x="568036" y="0"/>
                </a:moveTo>
                <a:lnTo>
                  <a:pt x="609600" y="235527"/>
                </a:lnTo>
                <a:lnTo>
                  <a:pt x="0" y="249382"/>
                </a:lnTo>
                <a:lnTo>
                  <a:pt x="55418" y="1302327"/>
                </a:lnTo>
              </a:path>
            </a:pathLst>
          </a:custGeom>
          <a:noFill/>
          <a:ln w="857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591928" y="3721558"/>
            <a:ext cx="1231819" cy="507831"/>
          </a:xfrm>
          <a:prstGeom prst="rect">
            <a:avLst/>
          </a:prstGeom>
          <a:solidFill>
            <a:schemeClr val="bg1"/>
          </a:solidFill>
        </p:spPr>
        <p:txBody>
          <a:bodyPr wrap="square" rtlCol="0">
            <a:spAutoFit/>
          </a:bodyPr>
          <a:lstStyle/>
          <a:p>
            <a:r>
              <a:rPr kumimoji="1" lang="ja-JP" altLang="en-US" sz="900" b="1" dirty="0" smtClean="0">
                <a:solidFill>
                  <a:srgbClr val="00B0F0"/>
                </a:solidFill>
              </a:rPr>
              <a:t>大阪府中部防災拠点</a:t>
            </a:r>
            <a:endParaRPr kumimoji="1" lang="en-US" altLang="ja-JP" sz="900" b="1" dirty="0" smtClean="0">
              <a:solidFill>
                <a:srgbClr val="00B0F0"/>
              </a:solidFill>
            </a:endParaRPr>
          </a:p>
          <a:p>
            <a:r>
              <a:rPr kumimoji="1" lang="ja-JP" altLang="en-US" sz="900" b="1" dirty="0" smtClean="0">
                <a:solidFill>
                  <a:srgbClr val="00B0F0"/>
                </a:solidFill>
              </a:rPr>
              <a:t>輸送基地</a:t>
            </a:r>
            <a:endParaRPr kumimoji="1" lang="en-US" altLang="ja-JP" sz="900" b="1" dirty="0" smtClean="0">
              <a:solidFill>
                <a:srgbClr val="00B0F0"/>
              </a:solidFill>
            </a:endParaRPr>
          </a:p>
          <a:p>
            <a:r>
              <a:rPr kumimoji="1" lang="ja-JP" altLang="en-US" sz="900" b="1" dirty="0" smtClean="0">
                <a:solidFill>
                  <a:srgbClr val="00B0F0"/>
                </a:solidFill>
              </a:rPr>
              <a:t>陸上自衛隊駐屯地</a:t>
            </a:r>
            <a:endParaRPr kumimoji="1" lang="ja-JP" altLang="en-US" sz="900" b="1" dirty="0">
              <a:solidFill>
                <a:srgbClr val="00B0F0"/>
              </a:solidFill>
            </a:endParaRPr>
          </a:p>
        </p:txBody>
      </p:sp>
      <p:sp>
        <p:nvSpPr>
          <p:cNvPr id="28" name="フリーフォーム 27"/>
          <p:cNvSpPr/>
          <p:nvPr/>
        </p:nvSpPr>
        <p:spPr>
          <a:xfrm>
            <a:off x="4322617" y="3331611"/>
            <a:ext cx="1219469" cy="202164"/>
          </a:xfrm>
          <a:custGeom>
            <a:avLst/>
            <a:gdLst>
              <a:gd name="connsiteX0" fmla="*/ 0 w 1191491"/>
              <a:gd name="connsiteY0" fmla="*/ 0 h 180109"/>
              <a:gd name="connsiteX1" fmla="*/ 1191491 w 1191491"/>
              <a:gd name="connsiteY1" fmla="*/ 13855 h 180109"/>
              <a:gd name="connsiteX2" fmla="*/ 1177637 w 1191491"/>
              <a:gd name="connsiteY2" fmla="*/ 180109 h 180109"/>
            </a:gdLst>
            <a:ahLst/>
            <a:cxnLst>
              <a:cxn ang="0">
                <a:pos x="connsiteX0" y="connsiteY0"/>
              </a:cxn>
              <a:cxn ang="0">
                <a:pos x="connsiteX1" y="connsiteY1"/>
              </a:cxn>
              <a:cxn ang="0">
                <a:pos x="connsiteX2" y="connsiteY2"/>
              </a:cxn>
            </a:cxnLst>
            <a:rect l="l" t="t" r="r" b="b"/>
            <a:pathLst>
              <a:path w="1191491" h="180109">
                <a:moveTo>
                  <a:pt x="0" y="0"/>
                </a:moveTo>
                <a:lnTo>
                  <a:pt x="1191491" y="13855"/>
                </a:lnTo>
                <a:lnTo>
                  <a:pt x="1177637" y="180109"/>
                </a:lnTo>
              </a:path>
            </a:pathLst>
          </a:custGeom>
          <a:noFill/>
          <a:ln w="857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5355401" y="3463944"/>
            <a:ext cx="293543" cy="29322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5562600" y="3329940"/>
            <a:ext cx="1638300" cy="1653540"/>
          </a:xfrm>
          <a:custGeom>
            <a:avLst/>
            <a:gdLst>
              <a:gd name="connsiteX0" fmla="*/ 0 w 1638300"/>
              <a:gd name="connsiteY0" fmla="*/ 7620 h 1653540"/>
              <a:gd name="connsiteX1" fmla="*/ 777240 w 1638300"/>
              <a:gd name="connsiteY1" fmla="*/ 0 h 1653540"/>
              <a:gd name="connsiteX2" fmla="*/ 784860 w 1638300"/>
              <a:gd name="connsiteY2" fmla="*/ 304800 h 1653540"/>
              <a:gd name="connsiteX3" fmla="*/ 1440180 w 1638300"/>
              <a:gd name="connsiteY3" fmla="*/ 297180 h 1653540"/>
              <a:gd name="connsiteX4" fmla="*/ 1424940 w 1638300"/>
              <a:gd name="connsiteY4" fmla="*/ 670560 h 1653540"/>
              <a:gd name="connsiteX5" fmla="*/ 1356360 w 1638300"/>
              <a:gd name="connsiteY5" fmla="*/ 1036320 h 1653540"/>
              <a:gd name="connsiteX6" fmla="*/ 1272540 w 1638300"/>
              <a:gd name="connsiteY6" fmla="*/ 1303020 h 1653540"/>
              <a:gd name="connsiteX7" fmla="*/ 1638300 w 1638300"/>
              <a:gd name="connsiteY7" fmla="*/ 1653540 h 16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8300" h="1653540">
                <a:moveTo>
                  <a:pt x="0" y="7620"/>
                </a:moveTo>
                <a:lnTo>
                  <a:pt x="777240" y="0"/>
                </a:lnTo>
                <a:lnTo>
                  <a:pt x="784860" y="304800"/>
                </a:lnTo>
                <a:lnTo>
                  <a:pt x="1440180" y="297180"/>
                </a:lnTo>
                <a:lnTo>
                  <a:pt x="1424940" y="670560"/>
                </a:lnTo>
                <a:lnTo>
                  <a:pt x="1356360" y="1036320"/>
                </a:lnTo>
                <a:lnTo>
                  <a:pt x="1272540" y="1303020"/>
                </a:lnTo>
                <a:lnTo>
                  <a:pt x="1638300" y="1653540"/>
                </a:lnTo>
              </a:path>
            </a:pathLst>
          </a:custGeom>
          <a:noFill/>
          <a:ln w="857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p:cNvCxnSpPr/>
          <p:nvPr/>
        </p:nvCxnSpPr>
        <p:spPr>
          <a:xfrm>
            <a:off x="1457036" y="2946400"/>
            <a:ext cx="904421" cy="0"/>
          </a:xfrm>
          <a:prstGeom prst="line">
            <a:avLst/>
          </a:prstGeom>
          <a:ln w="85725">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2326440" y="2817362"/>
            <a:ext cx="1933263" cy="338554"/>
          </a:xfrm>
          <a:prstGeom prst="rect">
            <a:avLst/>
          </a:prstGeom>
          <a:noFill/>
        </p:spPr>
        <p:txBody>
          <a:bodyPr wrap="square" rtlCol="0">
            <a:spAutoFit/>
          </a:bodyPr>
          <a:lstStyle/>
          <a:p>
            <a:r>
              <a:rPr kumimoji="1" lang="ja-JP" altLang="en-US" sz="1600" b="1" dirty="0" smtClean="0"/>
              <a:t>広域緊急交通路</a:t>
            </a:r>
            <a:endParaRPr kumimoji="1" lang="ja-JP" altLang="en-US" sz="1600" b="1" dirty="0"/>
          </a:p>
        </p:txBody>
      </p:sp>
    </p:spTree>
    <p:extLst>
      <p:ext uri="{BB962C8B-B14F-4D97-AF65-F5344CB8AC3E}">
        <p14:creationId xmlns:p14="http://schemas.microsoft.com/office/powerpoint/2010/main" val="267028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3496995"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□写真②（参考）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1109849" y="1312877"/>
            <a:ext cx="797329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国道３７１号バイパスへの連絡橋（大阪府）</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rotWithShape="1">
          <a:blip r:embed="rId2"/>
          <a:srcRect l="32668" t="18251" r="15120" b="28624"/>
          <a:stretch/>
        </p:blipFill>
        <p:spPr>
          <a:xfrm>
            <a:off x="228600" y="1712987"/>
            <a:ext cx="8667750" cy="4958442"/>
          </a:xfrm>
          <a:prstGeom prst="rect">
            <a:avLst/>
          </a:prstGeom>
        </p:spPr>
      </p:pic>
      <p:sp>
        <p:nvSpPr>
          <p:cNvPr id="11" name="テキスト ボックス 10"/>
          <p:cNvSpPr txBox="1"/>
          <p:nvPr/>
        </p:nvSpPr>
        <p:spPr>
          <a:xfrm>
            <a:off x="2644053" y="726355"/>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dirty="0">
                <a:solidFill>
                  <a:prstClr val="black"/>
                </a:solidFill>
                <a:latin typeface="游ゴシック" panose="020B0400000000000000" pitchFamily="50" charset="-128"/>
                <a:ea typeface="游ゴシック" panose="020B0400000000000000" pitchFamily="50" charset="-128"/>
              </a:rPr>
              <a:t>耐候</a:t>
            </a:r>
            <a:r>
              <a:rPr kumimoji="1" lang="ja-JP" altLang="en-US" sz="1600" dirty="0" smtClean="0">
                <a:solidFill>
                  <a:prstClr val="black"/>
                </a:solidFill>
                <a:latin typeface="游ゴシック" panose="020B0400000000000000" pitchFamily="50" charset="-128"/>
                <a:ea typeface="游ゴシック" panose="020B0400000000000000" pitchFamily="50" charset="-128"/>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40</a:t>
            </a:fld>
            <a:endParaRPr kumimoji="1" lang="ja-JP" altLang="en-US" dirty="0"/>
          </a:p>
        </p:txBody>
      </p:sp>
    </p:spTree>
    <p:extLst>
      <p:ext uri="{BB962C8B-B14F-4D97-AF65-F5344CB8AC3E}">
        <p14:creationId xmlns:p14="http://schemas.microsoft.com/office/powerpoint/2010/main" val="3974272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2430112"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□写真③</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48774" y="1174118"/>
            <a:ext cx="6267038"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noProof="0" dirty="0" smtClean="0">
                <a:solidFill>
                  <a:prstClr val="black"/>
                </a:solidFill>
                <a:latin typeface="游ゴシック" panose="020B0400000000000000" pitchFamily="50" charset="-128"/>
                <a:ea typeface="游ゴシック" panose="020B0400000000000000" pitchFamily="50" charset="-128"/>
              </a:rPr>
              <a:t>稲敷大橋（茨城県</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1551214" y="720964"/>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a:srcRect l="36676" t="26042" r="12079" b="19792"/>
          <a:stretch/>
        </p:blipFill>
        <p:spPr>
          <a:xfrm>
            <a:off x="218662" y="1517078"/>
            <a:ext cx="8666576" cy="5150422"/>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41</a:t>
            </a:fld>
            <a:endParaRPr kumimoji="1" lang="ja-JP" altLang="en-US" dirty="0"/>
          </a:p>
        </p:txBody>
      </p:sp>
    </p:spTree>
    <p:extLst>
      <p:ext uri="{BB962C8B-B14F-4D97-AF65-F5344CB8AC3E}">
        <p14:creationId xmlns:p14="http://schemas.microsoft.com/office/powerpoint/2010/main" val="2527630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992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a:t>
            </a:r>
            <a:r>
              <a:rPr kumimoji="1" lang="ja-JP" altLang="en-US" sz="2400" dirty="0" smtClean="0">
                <a:solidFill>
                  <a:prstClr val="black"/>
                </a:solidFill>
                <a:latin typeface="游ゴシック" panose="020B0400000000000000" pitchFamily="50" charset="-128"/>
                <a:ea typeface="游ゴシック" panose="020B0400000000000000" pitchFamily="50" charset="-128"/>
              </a:rPr>
              <a:t>④（</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48774" y="1174118"/>
            <a:ext cx="6267038"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小田瀬大橋（秋田県）</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2644053" y="695577"/>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rotWithShape="1">
          <a:blip r:embed="rId2"/>
          <a:srcRect l="30381" t="25260" r="13982" b="16311"/>
          <a:stretch/>
        </p:blipFill>
        <p:spPr>
          <a:xfrm>
            <a:off x="247650" y="1574228"/>
            <a:ext cx="8658619" cy="5112322"/>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42</a:t>
            </a:fld>
            <a:endParaRPr kumimoji="1" lang="ja-JP" altLang="en-US" dirty="0"/>
          </a:p>
        </p:txBody>
      </p:sp>
    </p:spTree>
    <p:extLst>
      <p:ext uri="{BB962C8B-B14F-4D97-AF65-F5344CB8AC3E}">
        <p14:creationId xmlns:p14="http://schemas.microsoft.com/office/powerpoint/2010/main" val="459354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□写真⑤（参考）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48774" y="1174118"/>
            <a:ext cx="6267038"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藤原大橋（愛媛県）</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2644053" y="726355"/>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a:srcRect l="28186" t="9896" r="8563" b="22136"/>
          <a:stretch/>
        </p:blipFill>
        <p:spPr>
          <a:xfrm>
            <a:off x="332962" y="1517078"/>
            <a:ext cx="8487188" cy="5127676"/>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43</a:t>
            </a:fld>
            <a:endParaRPr kumimoji="1" lang="ja-JP" altLang="en-US" dirty="0"/>
          </a:p>
        </p:txBody>
      </p:sp>
    </p:spTree>
    <p:extLst>
      <p:ext uri="{BB962C8B-B14F-4D97-AF65-F5344CB8AC3E}">
        <p14:creationId xmlns:p14="http://schemas.microsoft.com/office/powerpoint/2010/main" val="13304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□写真⑥（参考）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2648774" y="1174118"/>
            <a:ext cx="6267038"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dirty="0" smtClean="0">
                <a:solidFill>
                  <a:prstClr val="black"/>
                </a:solidFill>
                <a:latin typeface="游ゴシック" panose="020B0400000000000000" pitchFamily="50" charset="-128"/>
                <a:ea typeface="游ゴシック" panose="020B0400000000000000" pitchFamily="50" charset="-128"/>
              </a:rPr>
              <a:t>【</a:t>
            </a:r>
            <a:r>
              <a:rPr kumimoji="1" lang="ja-JP" altLang="en-US" sz="2400" dirty="0" smtClean="0">
                <a:solidFill>
                  <a:prstClr val="black"/>
                </a:solidFill>
                <a:latin typeface="游ゴシック" panose="020B0400000000000000" pitchFamily="50" charset="-128"/>
                <a:ea typeface="游ゴシック" panose="020B0400000000000000" pitchFamily="50" charset="-128"/>
              </a:rPr>
              <a:t>美浜</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大橋（千葉県）</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2644053" y="719855"/>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9" name="図 8"/>
          <p:cNvPicPr>
            <a:picLocks noChangeAspect="1"/>
          </p:cNvPicPr>
          <p:nvPr/>
        </p:nvPicPr>
        <p:blipFill rotWithShape="1">
          <a:blip r:embed="rId2"/>
          <a:srcRect l="30351" t="23177" r="12079" b="18489"/>
          <a:stretch/>
        </p:blipFill>
        <p:spPr>
          <a:xfrm>
            <a:off x="228600" y="1631378"/>
            <a:ext cx="8667750" cy="4937794"/>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44</a:t>
            </a:fld>
            <a:endParaRPr kumimoji="1" lang="ja-JP" altLang="en-US" dirty="0"/>
          </a:p>
        </p:txBody>
      </p:sp>
    </p:spTree>
    <p:extLst>
      <p:ext uri="{BB962C8B-B14F-4D97-AF65-F5344CB8AC3E}">
        <p14:creationId xmlns:p14="http://schemas.microsoft.com/office/powerpoint/2010/main" val="5990853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8640000"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□写真⑦（参考）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3212611" y="1135062"/>
            <a:ext cx="6267038"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dirty="0">
                <a:solidFill>
                  <a:prstClr val="black"/>
                </a:solidFill>
                <a:latin typeface="游ゴシック" panose="020B0400000000000000" pitchFamily="50" charset="-128"/>
                <a:ea typeface="游ゴシック" panose="020B0400000000000000" pitchFamily="50" charset="-128"/>
              </a:rPr>
              <a:t>奄</a:t>
            </a:r>
            <a:r>
              <a:rPr kumimoji="1" lang="ja-JP" altLang="en-US" sz="2400" dirty="0" smtClean="0">
                <a:solidFill>
                  <a:prstClr val="black"/>
                </a:solidFill>
                <a:latin typeface="游ゴシック" panose="020B0400000000000000" pitchFamily="50" charset="-128"/>
                <a:ea typeface="游ゴシック" panose="020B0400000000000000" pitchFamily="50" charset="-128"/>
              </a:rPr>
              <a:t>美大島</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2538186" y="720964"/>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29573" t="18611" r="16217" b="54723"/>
          <a:stretch/>
        </p:blipFill>
        <p:spPr>
          <a:xfrm>
            <a:off x="738891" y="1458972"/>
            <a:ext cx="7599542" cy="5286638"/>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45</a:t>
            </a:fld>
            <a:endParaRPr kumimoji="1" lang="ja-JP" altLang="en-US" dirty="0"/>
          </a:p>
        </p:txBody>
      </p:sp>
    </p:spTree>
    <p:extLst>
      <p:ext uri="{BB962C8B-B14F-4D97-AF65-F5344CB8AC3E}">
        <p14:creationId xmlns:p14="http://schemas.microsoft.com/office/powerpoint/2010/main" val="38639602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smtClean="0">
                <a:solidFill>
                  <a:prstClr val="white"/>
                </a:solidFill>
                <a:latin typeface="游ゴシック" panose="020B0400000000000000" pitchFamily="50" charset="-128"/>
              </a:rPr>
              <a:t>１３．</a:t>
            </a:r>
            <a:r>
              <a:rPr kumimoji="1" lang="ja-JP" altLang="en-US" sz="2400" b="1" dirty="0">
                <a:solidFill>
                  <a:prstClr val="white"/>
                </a:solidFill>
                <a:latin typeface="游ゴシック" panose="020B0400000000000000" pitchFamily="50" charset="-128"/>
              </a:rPr>
              <a:t>大和川以外に係る橋梁（耐候性鋼材使用</a:t>
            </a:r>
            <a:r>
              <a:rPr kumimoji="1" lang="ja-JP" altLang="en-US" sz="2400" b="1" dirty="0" smtClean="0">
                <a:solidFill>
                  <a:prstClr val="white"/>
                </a:solidFill>
                <a:latin typeface="游ゴシック" panose="020B0400000000000000" pitchFamily="50" charset="-128"/>
              </a:rPr>
              <a:t>）</a:t>
            </a:r>
            <a:endParaRPr kumimoji="1" lang="ja-JP" altLang="en-US" sz="2400" b="1" dirty="0">
              <a:solidFill>
                <a:prstClr val="white"/>
              </a:solidFill>
              <a:latin typeface="游ゴシック" panose="020B0400000000000000" pitchFamily="50" charset="-128"/>
            </a:endParaRPr>
          </a:p>
        </p:txBody>
      </p:sp>
      <p:sp>
        <p:nvSpPr>
          <p:cNvPr id="7" name="テキスト ボックス 6"/>
          <p:cNvSpPr txBox="1"/>
          <p:nvPr/>
        </p:nvSpPr>
        <p:spPr>
          <a:xfrm>
            <a:off x="-456747" y="536298"/>
            <a:ext cx="8640000" cy="52322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2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18662" y="695577"/>
            <a:ext cx="3772767"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□写真⑧（参考）</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3353624" y="1174118"/>
            <a:ext cx="2685226" cy="40011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福島県</a:t>
            </a:r>
            <a:r>
              <a:rPr kumimoji="1" lang="en-US" altLang="ja-JP" sz="2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2644053" y="695577"/>
            <a:ext cx="2438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耐候</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性橋梁</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29572" t="57500" r="16217" b="18706"/>
          <a:stretch/>
        </p:blipFill>
        <p:spPr>
          <a:xfrm>
            <a:off x="447220" y="1574228"/>
            <a:ext cx="8258630" cy="5126416"/>
          </a:xfrm>
          <a:prstGeom prst="rect">
            <a:avLst/>
          </a:prstGeom>
        </p:spPr>
      </p:pic>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46</a:t>
            </a:fld>
            <a:endParaRPr kumimoji="1" lang="ja-JP" altLang="en-US" dirty="0"/>
          </a:p>
        </p:txBody>
      </p:sp>
    </p:spTree>
    <p:extLst>
      <p:ext uri="{BB962C8B-B14F-4D97-AF65-F5344CB8AC3E}">
        <p14:creationId xmlns:p14="http://schemas.microsoft.com/office/powerpoint/2010/main" val="908379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421"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１４．景観に留意すべき点（まとめ）</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398690" y="428367"/>
            <a:ext cx="8640000" cy="584775"/>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32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56452" y="609185"/>
            <a:ext cx="9039947" cy="408894"/>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60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□以上までの内容を踏まえ、</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景観に留意する点</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は以下のとおり</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615805" y="1013142"/>
            <a:ext cx="8921874" cy="4401205"/>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①景観資源の把握</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266700" lvl="0" indent="177800">
              <a:defRPr/>
            </a:pPr>
            <a:r>
              <a:rPr kumimoji="1" lang="ja-JP" altLang="en-US" sz="2000" b="1" dirty="0" smtClean="0">
                <a:solidFill>
                  <a:prstClr val="black"/>
                </a:solidFill>
                <a:latin typeface="+mn-ea"/>
              </a:rPr>
              <a:t>②周辺</a:t>
            </a:r>
            <a:r>
              <a:rPr kumimoji="1" lang="ja-JP" altLang="en-US" sz="2000" b="1" dirty="0">
                <a:solidFill>
                  <a:prstClr val="black"/>
                </a:solidFill>
                <a:latin typeface="+mn-ea"/>
              </a:rPr>
              <a:t>景観に馴染ませる</a:t>
            </a:r>
            <a:r>
              <a:rPr kumimoji="1" lang="ja-JP" altLang="en-US" sz="2000" b="1" dirty="0" smtClean="0">
                <a:solidFill>
                  <a:prstClr val="black"/>
                </a:solidFill>
                <a:latin typeface="+mn-ea"/>
              </a:rPr>
              <a:t>工夫</a:t>
            </a:r>
            <a:endParaRPr kumimoji="1" lang="en-US" altLang="ja-JP" sz="2800" b="1" dirty="0" smtClean="0">
              <a:solidFill>
                <a:prstClr val="black"/>
              </a:solidFill>
              <a:latin typeface="+mn-ea"/>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③</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大和川の自然環境と橋梁と同等以上の高さを持つ</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周辺建物との調和</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④</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生駒山系の山々のまでは距離があり、色彩はよく</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見て大別できる程度</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⑤</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自然に近い素材（耐候性鋼材）の活用</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⑥</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劣化や落書き対応など維持管理への配慮</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⑦</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地下埋設等の添架はできるだけ避ける</a:t>
            </a:r>
            <a:endParaRPr kumimoji="1" lang="en-US" altLang="ja-JP" sz="2000" b="1" dirty="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⑧景観の維持管理への配慮</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266700" lvl="0" indent="177800">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⑨自然素材に近い耐候性鋼材の憲房色とコンクリート</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266700" lvl="0" indent="177800">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（化粧型枠使用）の白色とのコントラストを活用し、</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266700" lvl="0" indent="177800">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dirty="0" smtClean="0">
                <a:solidFill>
                  <a:prstClr val="black"/>
                </a:solidFill>
                <a:latin typeface="+mn-ea"/>
              </a:rPr>
              <a:t>圧迫感</a:t>
            </a:r>
            <a:r>
              <a:rPr kumimoji="1" lang="ja-JP" altLang="en-US" sz="2000" b="1" dirty="0">
                <a:solidFill>
                  <a:prstClr val="black"/>
                </a:solidFill>
                <a:latin typeface="+mn-ea"/>
              </a:rPr>
              <a:t>や威圧感</a:t>
            </a:r>
            <a:r>
              <a:rPr kumimoji="1" lang="ja-JP" altLang="en-US" sz="2000" b="1" dirty="0" smtClean="0">
                <a:solidFill>
                  <a:prstClr val="black"/>
                </a:solidFill>
                <a:latin typeface="+mn-ea"/>
              </a:rPr>
              <a:t>を与えない</a:t>
            </a:r>
            <a:endParaRPr kumimoji="1" lang="en-US" altLang="ja-JP" sz="2000" b="1" dirty="0" smtClean="0">
              <a:solidFill>
                <a:prstClr val="black"/>
              </a:solidFill>
              <a:latin typeface="+mn-ea"/>
            </a:endParaRPr>
          </a:p>
          <a:p>
            <a:pPr marL="266700" lvl="0" indent="177800">
              <a:defRPr/>
            </a:pPr>
            <a:r>
              <a:rPr kumimoji="1" lang="ja-JP" altLang="en-US" sz="2000" b="1" i="0" u="none" strike="noStrike" kern="1200" cap="none" spc="0" normalizeH="0" baseline="0" noProof="0" dirty="0" smtClean="0">
                <a:ln>
                  <a:noFill/>
                </a:ln>
                <a:solidFill>
                  <a:srgbClr val="FF0000"/>
                </a:solidFill>
                <a:effectLst/>
                <a:uLnTx/>
                <a:uFillTx/>
                <a:latin typeface="+mn-ea"/>
              </a:rPr>
              <a:t>⑩</a:t>
            </a:r>
            <a:r>
              <a:rPr kumimoji="1" lang="en-US" altLang="ja-JP" sz="2000" b="1" i="0" u="none" strike="noStrike" kern="1200" cap="none" spc="0" normalizeH="0" baseline="0" noProof="0" dirty="0" smtClean="0">
                <a:ln>
                  <a:noFill/>
                </a:ln>
                <a:solidFill>
                  <a:srgbClr val="FF0000"/>
                </a:solidFill>
                <a:effectLst/>
                <a:uLnTx/>
                <a:uFillTx/>
                <a:latin typeface="+mn-ea"/>
              </a:rPr>
              <a:t>CIM</a:t>
            </a:r>
            <a:r>
              <a:rPr kumimoji="1" lang="ja-JP" altLang="en-US" sz="2000" b="1" i="0" u="none" strike="noStrike" kern="1200" cap="none" spc="0" normalizeH="0" baseline="0" noProof="0" dirty="0" smtClean="0">
                <a:ln>
                  <a:noFill/>
                </a:ln>
                <a:solidFill>
                  <a:srgbClr val="FF0000"/>
                </a:solidFill>
                <a:effectLst/>
                <a:uLnTx/>
                <a:uFillTx/>
                <a:latin typeface="+mn-ea"/>
              </a:rPr>
              <a:t>（３</a:t>
            </a:r>
            <a:r>
              <a:rPr kumimoji="1" lang="ja-JP" altLang="en-US" sz="2000" b="1" dirty="0" smtClean="0">
                <a:solidFill>
                  <a:srgbClr val="FF0000"/>
                </a:solidFill>
                <a:latin typeface="+mn-ea"/>
              </a:rPr>
              <a:t>次元データ）による景観ｼﾐｭﾚｰｼｮﾝの実施</a:t>
            </a:r>
            <a:endParaRPr kumimoji="1" lang="en-US" altLang="ja-JP" sz="2000" b="1" i="0" u="none" strike="noStrike" kern="1200" cap="none" spc="0" normalizeH="0" baseline="0" noProof="0" dirty="0">
              <a:ln>
                <a:noFill/>
              </a:ln>
              <a:solidFill>
                <a:srgbClr val="FF0000"/>
              </a:solidFill>
              <a:effectLst/>
              <a:uLnTx/>
              <a:uFillTx/>
              <a:latin typeface="+mn-ea"/>
            </a:endParaRPr>
          </a:p>
        </p:txBody>
      </p:sp>
      <p:sp>
        <p:nvSpPr>
          <p:cNvPr id="6" name="テキスト ボックス 5"/>
          <p:cNvSpPr txBox="1"/>
          <p:nvPr/>
        </p:nvSpPr>
        <p:spPr>
          <a:xfrm>
            <a:off x="1294436" y="5818304"/>
            <a:ext cx="8001963" cy="784830"/>
          </a:xfrm>
          <a:prstGeom prst="rect">
            <a:avLst/>
          </a:prstGeom>
          <a:noFill/>
        </p:spPr>
        <p:txBody>
          <a:bodyPr wrap="square" rtlCol="0">
            <a:spAutoFit/>
          </a:bodyPr>
          <a:lstStyle/>
          <a:p>
            <a:pPr lvl="0">
              <a:lnSpc>
                <a:spcPts val="2400"/>
              </a:lnSpc>
              <a:spcAft>
                <a:spcPts val="600"/>
              </a:spcAft>
              <a:defRPr/>
            </a:pPr>
            <a:r>
              <a:rPr kumimoji="1" lang="ja-JP" altLang="en-US" sz="2400" b="1" dirty="0">
                <a:solidFill>
                  <a:srgbClr val="FF0000"/>
                </a:solidFill>
                <a:latin typeface="+mn-ea"/>
              </a:rPr>
              <a:t>全体と</a:t>
            </a:r>
            <a:r>
              <a:rPr kumimoji="1" lang="ja-JP" altLang="en-US" sz="2400" b="1" dirty="0" smtClean="0">
                <a:solidFill>
                  <a:srgbClr val="FF0000"/>
                </a:solidFill>
                <a:latin typeface="+mn-ea"/>
              </a:rPr>
              <a:t>してよりよい景観形成につながっているか、</a:t>
            </a:r>
            <a:endParaRPr kumimoji="1" lang="en-US" altLang="ja-JP" sz="2400" b="1" dirty="0" smtClean="0">
              <a:solidFill>
                <a:srgbClr val="FF0000"/>
              </a:solidFill>
              <a:latin typeface="+mn-ea"/>
            </a:endParaRPr>
          </a:p>
          <a:p>
            <a:pPr lvl="0">
              <a:lnSpc>
                <a:spcPts val="2400"/>
              </a:lnSpc>
              <a:spcAft>
                <a:spcPts val="600"/>
              </a:spcAft>
              <a:defRPr/>
            </a:pPr>
            <a:r>
              <a:rPr kumimoji="1" lang="ja-JP" altLang="en-US" sz="2400" b="1" i="0" u="none" strike="noStrike" kern="1200" cap="none" spc="0" normalizeH="0" baseline="0" noProof="0" dirty="0" smtClean="0">
                <a:ln>
                  <a:noFill/>
                </a:ln>
                <a:solidFill>
                  <a:srgbClr val="FF0000"/>
                </a:solidFill>
                <a:effectLst/>
                <a:uLnTx/>
                <a:uFillTx/>
                <a:latin typeface="+mn-ea"/>
              </a:rPr>
              <a:t>地域の景観として総合的に捉える</a:t>
            </a:r>
            <a:endParaRPr kumimoji="1" lang="en-US" altLang="ja-JP" sz="1600" b="1" dirty="0">
              <a:solidFill>
                <a:srgbClr val="FF0000"/>
              </a:solidFill>
            </a:endParaRPr>
          </a:p>
        </p:txBody>
      </p:sp>
      <p:sp>
        <p:nvSpPr>
          <p:cNvPr id="8" name="楕円 7"/>
          <p:cNvSpPr/>
          <p:nvPr/>
        </p:nvSpPr>
        <p:spPr>
          <a:xfrm>
            <a:off x="456092" y="5549900"/>
            <a:ext cx="8239716" cy="1231900"/>
          </a:xfrm>
          <a:prstGeom prst="ellipse">
            <a:avLst/>
          </a:prstGeom>
          <a:noFill/>
          <a:ln w="476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15805" y="1013142"/>
            <a:ext cx="8020195" cy="44012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47</a:t>
            </a:fld>
            <a:endParaRPr kumimoji="1" lang="ja-JP" altLang="en-US" dirty="0"/>
          </a:p>
        </p:txBody>
      </p:sp>
    </p:spTree>
    <p:extLst>
      <p:ext uri="{BB962C8B-B14F-4D97-AF65-F5344CB8AC3E}">
        <p14:creationId xmlns:p14="http://schemas.microsoft.com/office/powerpoint/2010/main" val="29413392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１５</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景観対象物の構造物等</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419101" y="478387"/>
            <a:ext cx="9170531"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大和川橋梁</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河川構造令上遵守しなければならない主な事項等</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16" name="テキスト ボックス 15"/>
          <p:cNvSpPr txBox="1"/>
          <p:nvPr/>
        </p:nvSpPr>
        <p:spPr>
          <a:xfrm>
            <a:off x="-178932" y="899707"/>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□下部構造の検討条件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p:cNvSpPr txBox="1"/>
          <p:nvPr/>
        </p:nvSpPr>
        <p:spPr>
          <a:xfrm>
            <a:off x="-178932" y="1450788"/>
            <a:ext cx="9018131" cy="2862322"/>
          </a:xfrm>
          <a:prstGeom prst="rect">
            <a:avLst/>
          </a:prstGeom>
          <a:noFill/>
        </p:spPr>
        <p:txBody>
          <a:bodyPr wrap="square" rtlCol="0">
            <a:spAutoFit/>
          </a:bodyPr>
          <a:lstStyle/>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・河川管理用通路の確保（</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建築限界の確保</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・洪水時の</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流水に著しい支障与えない</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よう、</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橋脚形状は</a:t>
            </a:r>
            <a:endPar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　細長い小判型</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とし、設置方向は河川の</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流水方向に備える</a:t>
            </a:r>
            <a:endPar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河川阻害率を５％以下</a:t>
            </a:r>
            <a:endPar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河川阻害率＝（河川内の橋脚幅</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基数）</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河川幅</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・基礎の天端は</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河床から２ｍ</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以上深く設置</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基準径間長以上の橋脚配置（基準径間長４４ｍ）</a:t>
            </a:r>
            <a:endPar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・護岸施設内には橋脚を設置しない</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右矢印 2"/>
          <p:cNvSpPr/>
          <p:nvPr/>
        </p:nvSpPr>
        <p:spPr>
          <a:xfrm rot="5400000">
            <a:off x="1759725" y="5136302"/>
            <a:ext cx="519149" cy="525590"/>
          </a:xfrm>
          <a:prstGeom prst="rightArrow">
            <a:avLst/>
          </a:prstGeom>
          <a:solidFill>
            <a:schemeClr val="tx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323848" y="4301870"/>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以上の条件を満たす構造とする必要がある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p:cNvSpPr txBox="1"/>
          <p:nvPr/>
        </p:nvSpPr>
        <p:spPr>
          <a:xfrm>
            <a:off x="171448" y="5849992"/>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鉄筋コンクリート構造</a:t>
            </a:r>
            <a:r>
              <a:rPr kumimoji="1" lang="ja-JP" altLang="en-US"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の</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橋台・橋脚が必須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48</a:t>
            </a:fld>
            <a:endParaRPr kumimoji="1" lang="ja-JP" altLang="en-US" dirty="0"/>
          </a:p>
        </p:txBody>
      </p:sp>
    </p:spTree>
    <p:extLst>
      <p:ext uri="{BB962C8B-B14F-4D97-AF65-F5344CB8AC3E}">
        <p14:creationId xmlns:p14="http://schemas.microsoft.com/office/powerpoint/2010/main" val="654752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１５</a:t>
            </a:r>
            <a:r>
              <a:rPr kumimoji="1" lang="ja-JP" altLang="en-US" sz="2400" b="1" i="0" u="none" strike="noStrike" kern="1200" cap="none" spc="0" normalizeH="0" baseline="0" noProof="0" dirty="0" err="1"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景観対象物</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の</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構造物等</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419101" y="478387"/>
            <a:ext cx="9170531"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400" b="1" noProof="0" dirty="0" smtClean="0">
                <a:solidFill>
                  <a:prstClr val="black"/>
                </a:solidFill>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大和川橋梁</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河川構造令上遵守しなければならない主な事項等</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p>
        </p:txBody>
      </p:sp>
      <p:sp>
        <p:nvSpPr>
          <p:cNvPr id="16" name="テキスト ボックス 15"/>
          <p:cNvSpPr txBox="1"/>
          <p:nvPr/>
        </p:nvSpPr>
        <p:spPr>
          <a:xfrm>
            <a:off x="-178932" y="899707"/>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□上部構造の検討条件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p:cNvSpPr txBox="1"/>
          <p:nvPr/>
        </p:nvSpPr>
        <p:spPr>
          <a:xfrm>
            <a:off x="-178932" y="1450788"/>
            <a:ext cx="9018131" cy="1477328"/>
          </a:xfrm>
          <a:prstGeom prst="rect">
            <a:avLst/>
          </a:prstGeom>
          <a:noFill/>
        </p:spPr>
        <p:txBody>
          <a:bodyPr wrap="square" rtlCol="0">
            <a:spAutoFit/>
          </a:bodyPr>
          <a:lstStyle/>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・基礎構造や耐震等を考慮した橋長・橋種を検討</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a:t>
            </a:r>
            <a:r>
              <a:rPr kumimoji="1" lang="en-US" altLang="ja-JP" sz="2400" b="1" dirty="0" smtClean="0">
                <a:solidFill>
                  <a:prstClr val="black"/>
                </a:solidFill>
                <a:latin typeface="游ゴシック" panose="020B0400000000000000" pitchFamily="50" charset="-128"/>
                <a:ea typeface="游ゴシック" panose="020B0400000000000000" pitchFamily="50" charset="-128"/>
              </a:rPr>
              <a:t>LCC</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（ライフサイクルコスト）の最小値</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endParaRPr kumimoji="1" lang="en-US" altLang="ja-JP" sz="2400" b="1" dirty="0">
              <a:solidFill>
                <a:prstClr val="black"/>
              </a:solidFill>
              <a:latin typeface="游ゴシック" panose="020B0400000000000000" pitchFamily="50" charset="-128"/>
              <a:ea typeface="游ゴシック" panose="020B0400000000000000" pitchFamily="50" charset="-128"/>
            </a:endParaRPr>
          </a:p>
        </p:txBody>
      </p:sp>
      <p:sp>
        <p:nvSpPr>
          <p:cNvPr id="3" name="右矢印 2"/>
          <p:cNvSpPr/>
          <p:nvPr/>
        </p:nvSpPr>
        <p:spPr>
          <a:xfrm rot="5400000">
            <a:off x="1531124" y="2249879"/>
            <a:ext cx="519149" cy="525590"/>
          </a:xfrm>
          <a:prstGeom prst="rightArrow">
            <a:avLst/>
          </a:prstGeom>
          <a:solidFill>
            <a:schemeClr val="tx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0" y="2604337"/>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dirty="0" smtClean="0">
                <a:solidFill>
                  <a:srgbClr val="FF0000"/>
                </a:solidFill>
                <a:latin typeface="游ゴシック" panose="020B0400000000000000" pitchFamily="50" charset="-128"/>
                <a:ea typeface="游ゴシック" panose="020B0400000000000000" pitchFamily="50" charset="-128"/>
              </a:rPr>
              <a:t>　</a:t>
            </a:r>
            <a:r>
              <a:rPr kumimoji="1" lang="ja-JP" altLang="en-US" sz="2400" b="1" dirty="0" smtClean="0">
                <a:latin typeface="游ゴシック" panose="020B0400000000000000" pitchFamily="50" charset="-128"/>
                <a:ea typeface="游ゴシック" panose="020B0400000000000000" pitchFamily="50" charset="-128"/>
              </a:rPr>
              <a:t>橋長から鋼製桁が必須</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（耐候性鋼材の使用）</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0" name="グループ化 9"/>
          <p:cNvGrpSpPr/>
          <p:nvPr/>
        </p:nvGrpSpPr>
        <p:grpSpPr>
          <a:xfrm>
            <a:off x="-266701" y="3051346"/>
            <a:ext cx="9018131" cy="3453300"/>
            <a:chOff x="-266701" y="3356146"/>
            <a:chExt cx="9018131" cy="3453300"/>
          </a:xfrm>
        </p:grpSpPr>
        <p:grpSp>
          <p:nvGrpSpPr>
            <p:cNvPr id="8" name="グループ化 7"/>
            <p:cNvGrpSpPr/>
            <p:nvPr/>
          </p:nvGrpSpPr>
          <p:grpSpPr>
            <a:xfrm>
              <a:off x="-266701" y="3356146"/>
              <a:ext cx="9018131" cy="3453300"/>
              <a:chOff x="-266701" y="3356146"/>
              <a:chExt cx="9018131" cy="3453300"/>
            </a:xfrm>
          </p:grpSpPr>
          <p:grpSp>
            <p:nvGrpSpPr>
              <p:cNvPr id="7" name="グループ化 6"/>
              <p:cNvGrpSpPr/>
              <p:nvPr/>
            </p:nvGrpSpPr>
            <p:grpSpPr>
              <a:xfrm>
                <a:off x="-266701" y="3356146"/>
                <a:ext cx="9018131" cy="3453300"/>
                <a:chOff x="-266701" y="3356146"/>
                <a:chExt cx="9018131" cy="3453300"/>
              </a:xfrm>
            </p:grpSpPr>
            <p:grpSp>
              <p:nvGrpSpPr>
                <p:cNvPr id="6" name="グループ化 5"/>
                <p:cNvGrpSpPr/>
                <p:nvPr/>
              </p:nvGrpSpPr>
              <p:grpSpPr>
                <a:xfrm>
                  <a:off x="-266701" y="3695795"/>
                  <a:ext cx="9018131" cy="3113651"/>
                  <a:chOff x="-247651" y="3918108"/>
                  <a:chExt cx="9018131" cy="3113651"/>
                </a:xfrm>
              </p:grpSpPr>
              <p:sp>
                <p:nvSpPr>
                  <p:cNvPr id="30" name="テキスト ボックス 29"/>
                  <p:cNvSpPr txBox="1"/>
                  <p:nvPr/>
                </p:nvSpPr>
                <p:spPr>
                  <a:xfrm>
                    <a:off x="-197982" y="3918108"/>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□高欄構造（本線部）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テキスト ボックス 30"/>
                  <p:cNvSpPr txBox="1"/>
                  <p:nvPr/>
                </p:nvSpPr>
                <p:spPr>
                  <a:xfrm>
                    <a:off x="-247651" y="4426479"/>
                    <a:ext cx="9018131" cy="1477328"/>
                  </a:xfrm>
                  <a:prstGeom prst="rect">
                    <a:avLst/>
                  </a:prstGeom>
                  <a:noFill/>
                </p:spPr>
                <p:txBody>
                  <a:bodyPr wrap="square" rtlCol="0">
                    <a:spAutoFit/>
                  </a:bodyPr>
                  <a:lstStyle/>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・車両の衝突・落下、風力等を考慮した構造</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鉄筋コンクリート高欄</a:t>
                    </a:r>
                    <a:endParaRPr kumimoji="1" lang="en-US" altLang="ja-JP" sz="24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endParaRPr kumimoji="1" lang="en-US" altLang="ja-JP" sz="2400" b="1" dirty="0">
                      <a:solidFill>
                        <a:prstClr val="black"/>
                      </a:solidFill>
                      <a:latin typeface="游ゴシック" panose="020B0400000000000000" pitchFamily="50" charset="-128"/>
                      <a:ea typeface="游ゴシック" panose="020B0400000000000000" pitchFamily="50" charset="-128"/>
                    </a:endParaRPr>
                  </a:p>
                </p:txBody>
              </p:sp>
              <p:sp>
                <p:nvSpPr>
                  <p:cNvPr id="33" name="テキスト ボックス 32"/>
                  <p:cNvSpPr txBox="1"/>
                  <p:nvPr/>
                </p:nvSpPr>
                <p:spPr>
                  <a:xfrm>
                    <a:off x="-247651" y="5554431"/>
                    <a:ext cx="9018131" cy="1477328"/>
                  </a:xfrm>
                  <a:prstGeom prst="rect">
                    <a:avLst/>
                  </a:prstGeom>
                  <a:noFill/>
                </p:spPr>
                <p:txBody>
                  <a:bodyPr wrap="square" rtlCol="0">
                    <a:spAutoFit/>
                  </a:bodyPr>
                  <a:lstStyle/>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・自転車・歩行者の落下、風力等を考慮した構造</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鉄製高欄</a:t>
                    </a:r>
                    <a:endParaRPr kumimoji="1" lang="en-US" altLang="ja-JP" sz="24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endParaRPr kumimoji="1" lang="en-US" altLang="ja-JP" sz="2400" b="1" dirty="0">
                      <a:solidFill>
                        <a:prstClr val="black"/>
                      </a:solidFill>
                      <a:latin typeface="游ゴシック" panose="020B0400000000000000" pitchFamily="50" charset="-128"/>
                      <a:ea typeface="游ゴシック" panose="020B0400000000000000" pitchFamily="50" charset="-128"/>
                    </a:endParaRPr>
                  </a:p>
                </p:txBody>
              </p:sp>
            </p:grpSp>
            <p:sp>
              <p:nvSpPr>
                <p:cNvPr id="29" name="テキスト ボックス 28"/>
                <p:cNvSpPr txBox="1"/>
                <p:nvPr/>
              </p:nvSpPr>
              <p:spPr>
                <a:xfrm>
                  <a:off x="-247651" y="3356146"/>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noProof="0" dirty="0" smtClean="0">
                      <a:solidFill>
                        <a:prstClr val="black"/>
                      </a:solidFill>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その他構造の検討条件≫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32" name="テキスト ボックス 31"/>
              <p:cNvSpPr txBox="1"/>
              <p:nvPr/>
            </p:nvSpPr>
            <p:spPr>
              <a:xfrm>
                <a:off x="-217032" y="4776324"/>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□高欄構造（歩道部）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34" name="テキスト ボックス 33"/>
            <p:cNvSpPr txBox="1"/>
            <p:nvPr/>
          </p:nvSpPr>
          <p:spPr>
            <a:xfrm>
              <a:off x="-236082" y="5881224"/>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□道路・歩道照明灯（本線部・歩道部）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35" name="テキスト ボックス 34"/>
          <p:cNvSpPr txBox="1"/>
          <p:nvPr/>
        </p:nvSpPr>
        <p:spPr>
          <a:xfrm>
            <a:off x="-323851" y="6075068"/>
            <a:ext cx="10325101" cy="1131079"/>
          </a:xfrm>
          <a:prstGeom prst="rect">
            <a:avLst/>
          </a:prstGeom>
          <a:noFill/>
        </p:spPr>
        <p:txBody>
          <a:bodyPr wrap="square" rtlCol="0">
            <a:spAutoFit/>
          </a:bodyPr>
          <a:lstStyle/>
          <a:p>
            <a:pPr marL="266700" lvl="0" indent="177800">
              <a:lnSpc>
                <a:spcPts val="2700"/>
              </a:lnSpc>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・交通安全等を考慮した配置</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建築限界の確保及び照度分布等から支柱形状・本数を決定</a:t>
            </a:r>
            <a:r>
              <a:rPr kumimoji="1" lang="ja-JP" altLang="en-US" sz="2400" b="1" dirty="0">
                <a:solidFill>
                  <a:prstClr val="black"/>
                </a:solidFill>
                <a:latin typeface="游ゴシック" panose="020B0400000000000000" pitchFamily="50" charset="-128"/>
                <a:ea typeface="游ゴシック" panose="020B0400000000000000" pitchFamily="50" charset="-128"/>
              </a:rPr>
              <a:t>　</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700"/>
              </a:lnSpc>
              <a:spcBef>
                <a:spcPts val="0"/>
              </a:spcBef>
              <a:spcAft>
                <a:spcPts val="0"/>
              </a:spcAft>
              <a:buClrTx/>
              <a:buSzTx/>
              <a:buFontTx/>
              <a:buNone/>
              <a:tabLst/>
              <a:defRPr/>
            </a:pPr>
            <a:endParaRPr kumimoji="1" lang="en-US" altLang="ja-JP" sz="2400" b="1" dirty="0">
              <a:solidFill>
                <a:prstClr val="black"/>
              </a:solidFill>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49</a:t>
            </a:fld>
            <a:endParaRPr kumimoji="1" lang="ja-JP" altLang="en-US" dirty="0"/>
          </a:p>
        </p:txBody>
      </p:sp>
    </p:spTree>
    <p:extLst>
      <p:ext uri="{BB962C8B-B14F-4D97-AF65-F5344CB8AC3E}">
        <p14:creationId xmlns:p14="http://schemas.microsoft.com/office/powerpoint/2010/main" val="2055639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36042" t="29167" r="38113" b="12673"/>
          <a:stretch/>
        </p:blipFill>
        <p:spPr>
          <a:xfrm>
            <a:off x="159203" y="878266"/>
            <a:ext cx="4575080" cy="5788416"/>
          </a:xfrm>
          <a:prstGeom prst="rect">
            <a:avLst/>
          </a:prstGeom>
        </p:spPr>
      </p:pic>
      <p:cxnSp>
        <p:nvCxnSpPr>
          <p:cNvPr id="7" name="直線コネクタ 6"/>
          <p:cNvCxnSpPr/>
          <p:nvPr/>
        </p:nvCxnSpPr>
        <p:spPr>
          <a:xfrm>
            <a:off x="929611" y="3581400"/>
            <a:ext cx="914400"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a:off x="1786862" y="3562350"/>
            <a:ext cx="60988" cy="3057986"/>
          </a:xfrm>
          <a:prstGeom prst="straightConnector1">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8" name="テキスト ボックス 17"/>
          <p:cNvSpPr txBox="1"/>
          <p:nvPr/>
        </p:nvSpPr>
        <p:spPr>
          <a:xfrm>
            <a:off x="1945614" y="4648899"/>
            <a:ext cx="41910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橋梁区間</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1" noProof="0" dirty="0" smtClean="0">
                <a:solidFill>
                  <a:prstClr val="white"/>
                </a:solidFill>
                <a:latin typeface="游ゴシック" panose="020B0400000000000000" pitchFamily="50" charset="-128"/>
                <a:ea typeface="游ゴシック" panose="020B0400000000000000" pitchFamily="50" charset="-128"/>
              </a:rPr>
              <a:t>１．事業概要</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上矢印 15"/>
          <p:cNvSpPr/>
          <p:nvPr/>
        </p:nvSpPr>
        <p:spPr>
          <a:xfrm>
            <a:off x="617007" y="6666682"/>
            <a:ext cx="323850" cy="165560"/>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 name="上矢印 16"/>
          <p:cNvSpPr/>
          <p:nvPr/>
        </p:nvSpPr>
        <p:spPr>
          <a:xfrm rot="10800000">
            <a:off x="448237" y="4077578"/>
            <a:ext cx="337540" cy="208672"/>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24" name="グループ化 23"/>
          <p:cNvGrpSpPr>
            <a:grpSpLocks noChangeAspect="1"/>
          </p:cNvGrpSpPr>
          <p:nvPr/>
        </p:nvGrpSpPr>
        <p:grpSpPr>
          <a:xfrm>
            <a:off x="4781141" y="878266"/>
            <a:ext cx="4182605" cy="3232689"/>
            <a:chOff x="2364542" y="727967"/>
            <a:chExt cx="6546750" cy="5059912"/>
          </a:xfrm>
        </p:grpSpPr>
        <p:pic>
          <p:nvPicPr>
            <p:cNvPr id="25" name="図 24"/>
            <p:cNvPicPr>
              <a:picLocks noChangeAspect="1"/>
            </p:cNvPicPr>
            <p:nvPr/>
          </p:nvPicPr>
          <p:blipFill rotWithShape="1">
            <a:blip r:embed="rId3"/>
            <a:srcRect l="9367" t="35677" r="35364" b="15195"/>
            <a:stretch/>
          </p:blipFill>
          <p:spPr>
            <a:xfrm>
              <a:off x="2364542" y="2516047"/>
              <a:ext cx="6546750" cy="3271832"/>
            </a:xfrm>
            <a:prstGeom prst="rect">
              <a:avLst/>
            </a:prstGeom>
          </p:spPr>
        </p:pic>
        <p:grpSp>
          <p:nvGrpSpPr>
            <p:cNvPr id="26" name="グループ化 25"/>
            <p:cNvGrpSpPr/>
            <p:nvPr/>
          </p:nvGrpSpPr>
          <p:grpSpPr>
            <a:xfrm>
              <a:off x="2993957" y="727967"/>
              <a:ext cx="5270418" cy="3463127"/>
              <a:chOff x="1814727" y="2069053"/>
              <a:chExt cx="5137557" cy="3377265"/>
            </a:xfrm>
          </p:grpSpPr>
          <p:pic>
            <p:nvPicPr>
              <p:cNvPr id="27" name="図 26"/>
              <p:cNvPicPr>
                <a:picLocks noChangeAspect="1"/>
              </p:cNvPicPr>
              <p:nvPr/>
            </p:nvPicPr>
            <p:blipFill rotWithShape="1">
              <a:blip r:embed="rId4">
                <a:extLst>
                  <a:ext uri="{BEBA8EAE-BF5A-486C-A8C5-ECC9F3942E4B}">
                    <a14:imgProps xmlns:a14="http://schemas.microsoft.com/office/drawing/2010/main">
                      <a14:imgLayer r:embed="rId5">
                        <a14:imgEffect>
                          <a14:backgroundRemoval t="9896" b="89974" l="20498" r="89971"/>
                        </a14:imgEffect>
                      </a14:imgLayer>
                    </a14:imgProps>
                  </a:ext>
                </a:extLst>
              </a:blip>
              <a:srcRect l="25770" t="44511" r="17063" b="14039"/>
              <a:stretch/>
            </p:blipFill>
            <p:spPr>
              <a:xfrm>
                <a:off x="1814727" y="2069053"/>
                <a:ext cx="5137557" cy="2094303"/>
              </a:xfrm>
              <a:prstGeom prst="rect">
                <a:avLst/>
              </a:prstGeom>
            </p:spPr>
          </p:pic>
          <p:pic>
            <p:nvPicPr>
              <p:cNvPr id="28" name="図 27"/>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46745" l="9883" r="89971">
                            <a14:foregroundMark x1="70717" y1="16016" x2="70717" y2="16016"/>
                            <a14:foregroundMark x1="65227" y1="15495" x2="65227" y2="15495"/>
                            <a14:foregroundMark x1="62811" y1="16016" x2="62811" y2="16016"/>
                            <a14:foregroundMark x1="67862" y1="17057" x2="67862" y2="17057"/>
                            <a14:foregroundMark x1="66471" y1="16536" x2="66471" y2="16536"/>
                            <a14:foregroundMark x1="74744" y1="15755" x2="74744" y2="15755"/>
                            <a14:foregroundMark x1="77818" y1="15755" x2="77818" y2="15755"/>
                            <a14:foregroundMark x1="79649" y1="15755" x2="79649" y2="15755"/>
                            <a14:foregroundMark x1="78404" y1="17578" x2="78404" y2="17578"/>
                            <a14:foregroundMark x1="80673" y1="18229" x2="80673" y2="18229"/>
                            <a14:foregroundMark x1="76135" y1="16797" x2="76135" y2="16797"/>
                            <a14:foregroundMark x1="61420" y1="15755" x2="61420" y2="15755"/>
                            <a14:foregroundMark x1="59224" y1="14974" x2="59224" y2="14974"/>
                            <a14:foregroundMark x1="80527" y1="15234" x2="80527" y2="15234"/>
                            <a14:foregroundMark x1="78843" y1="18750" x2="78843" y2="18750"/>
                            <a14:foregroundMark x1="81772" y1="16797" x2="81772" y2="16797"/>
                            <a14:foregroundMark x1="82723" y1="17318" x2="82723" y2="17318"/>
                            <a14:foregroundMark x1="81918" y1="14974" x2="81918" y2="14974"/>
                            <a14:foregroundMark x1="75476" y1="15234" x2="75476" y2="15234"/>
                            <a14:foregroundMark x1="77160" y1="14583" x2="77160" y2="14583"/>
                          </a14:backgroundRemoval>
                        </a14:imgEffect>
                      </a14:imgLayer>
                    </a14:imgProps>
                  </a:ext>
                </a:extLst>
              </a:blip>
              <a:srcRect l="25708" r="17462" b="60019"/>
              <a:stretch/>
            </p:blipFill>
            <p:spPr>
              <a:xfrm>
                <a:off x="1815151" y="3429064"/>
                <a:ext cx="5100000" cy="2017254"/>
              </a:xfrm>
              <a:prstGeom prst="rect">
                <a:avLst/>
              </a:prstGeom>
            </p:spPr>
          </p:pic>
        </p:grpSp>
      </p:grpSp>
      <p:cxnSp>
        <p:nvCxnSpPr>
          <p:cNvPr id="29" name="直線矢印コネクタ 28"/>
          <p:cNvCxnSpPr/>
          <p:nvPr/>
        </p:nvCxnSpPr>
        <p:spPr>
          <a:xfrm flipH="1">
            <a:off x="6433946" y="1496255"/>
            <a:ext cx="1121604" cy="7486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rot="16200000">
            <a:off x="7607088" y="271875"/>
            <a:ext cx="565063" cy="1883696"/>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zh-CN"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川眺望景観</a:t>
            </a:r>
            <a:r>
              <a:rPr kumimoji="1" lang="zh-CN"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（八尾市景観計画）</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テキスト ボックス 30"/>
          <p:cNvSpPr txBox="1"/>
          <p:nvPr/>
        </p:nvSpPr>
        <p:spPr>
          <a:xfrm>
            <a:off x="-384800" y="416601"/>
            <a:ext cx="2171662" cy="92333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0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平面図</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ct val="15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31"/>
          <p:cNvSpPr txBox="1"/>
          <p:nvPr/>
        </p:nvSpPr>
        <p:spPr>
          <a:xfrm>
            <a:off x="4194764" y="432675"/>
            <a:ext cx="2171662" cy="92333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0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景観区域</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ct val="15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4" name="正方形/長方形 33"/>
          <p:cNvSpPr/>
          <p:nvPr/>
        </p:nvSpPr>
        <p:spPr>
          <a:xfrm rot="16200000">
            <a:off x="7411554" y="2987075"/>
            <a:ext cx="475886" cy="259834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川・石川沿岸景観形成促進</a:t>
            </a: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（藤井寺市景観計画）</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5" name="直線矢印コネクタ 34"/>
          <p:cNvCxnSpPr>
            <a:endCxn id="28" idx="2"/>
          </p:cNvCxnSpPr>
          <p:nvPr/>
        </p:nvCxnSpPr>
        <p:spPr>
          <a:xfrm flipH="1" flipV="1">
            <a:off x="6854823" y="3090797"/>
            <a:ext cx="139925" cy="9520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図 37"/>
          <p:cNvPicPr>
            <a:picLocks noChangeAspect="1"/>
          </p:cNvPicPr>
          <p:nvPr/>
        </p:nvPicPr>
        <p:blipFill rotWithShape="1">
          <a:blip r:embed="rId8"/>
          <a:srcRect l="15280" t="18237" r="11085" b="17025"/>
          <a:stretch/>
        </p:blipFill>
        <p:spPr>
          <a:xfrm>
            <a:off x="4832047" y="4648899"/>
            <a:ext cx="4185899" cy="2069099"/>
          </a:xfrm>
          <a:prstGeom prst="rect">
            <a:avLst/>
          </a:prstGeom>
        </p:spPr>
      </p:pic>
      <p:sp>
        <p:nvSpPr>
          <p:cNvPr id="40" name="テキスト ボックス 39"/>
          <p:cNvSpPr txBox="1"/>
          <p:nvPr/>
        </p:nvSpPr>
        <p:spPr>
          <a:xfrm>
            <a:off x="4204153" y="4145308"/>
            <a:ext cx="2743617" cy="92333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0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完成ｲﾒｰｼﾞ</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ct val="15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楕円 22"/>
          <p:cNvSpPr/>
          <p:nvPr/>
        </p:nvSpPr>
        <p:spPr>
          <a:xfrm>
            <a:off x="5316654" y="1659459"/>
            <a:ext cx="259307" cy="573206"/>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5105929" y="1788680"/>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5</a:t>
            </a:fld>
            <a:endParaRPr kumimoji="1" lang="ja-JP" altLang="en-US" dirty="0"/>
          </a:p>
        </p:txBody>
      </p:sp>
    </p:spTree>
    <p:extLst>
      <p:ext uri="{BB962C8B-B14F-4D97-AF65-F5344CB8AC3E}">
        <p14:creationId xmlns:p14="http://schemas.microsoft.com/office/powerpoint/2010/main" val="1331976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noProof="0" dirty="0">
                <a:solidFill>
                  <a:prstClr val="white"/>
                </a:solidFill>
                <a:latin typeface="游ゴシック" panose="020B0400000000000000" pitchFamily="50" charset="-128"/>
                <a:ea typeface="游ゴシック" panose="020B0400000000000000" pitchFamily="50" charset="-128"/>
              </a:rPr>
              <a:t>１５</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．景観対象物の構造物等</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419101" y="478387"/>
            <a:ext cx="9170531"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連続高架橋梁</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16" name="テキスト ボックス 15"/>
          <p:cNvSpPr txBox="1"/>
          <p:nvPr/>
        </p:nvSpPr>
        <p:spPr>
          <a:xfrm>
            <a:off x="-178932" y="899707"/>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□上部・下部構造の検討条件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p:cNvSpPr txBox="1"/>
          <p:nvPr/>
        </p:nvSpPr>
        <p:spPr>
          <a:xfrm>
            <a:off x="-178932" y="1450788"/>
            <a:ext cx="9018131" cy="1131079"/>
          </a:xfrm>
          <a:prstGeom prst="rect">
            <a:avLst/>
          </a:prstGeom>
          <a:noFill/>
        </p:spPr>
        <p:txBody>
          <a:bodyPr wrap="square" rtlCol="0">
            <a:spAutoFit/>
          </a:bodyPr>
          <a:lstStyle/>
          <a:p>
            <a:pPr marL="266700" marR="0" lvl="0" indent="177800" algn="l" defTabSz="457200" rtl="0" eaLnBrk="1" fontAlgn="auto" latinLnBrk="0" hangingPunct="1">
              <a:lnSpc>
                <a:spcPts val="27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・交差道路の</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通行及び建築限界の確保</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lvl="0" indent="177800">
              <a:lnSpc>
                <a:spcPts val="2700"/>
              </a:lnSpc>
              <a:defRPr/>
            </a:pPr>
            <a:r>
              <a:rPr kumimoji="1" lang="ja-JP" altLang="en-US" sz="2400" b="1" dirty="0">
                <a:solidFill>
                  <a:prstClr val="black"/>
                </a:solidFill>
                <a:latin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rPr>
              <a:t>・</a:t>
            </a:r>
            <a:r>
              <a:rPr kumimoji="1" lang="en-US" altLang="ja-JP" sz="2400" b="1" dirty="0">
                <a:solidFill>
                  <a:prstClr val="black"/>
                </a:solidFill>
                <a:latin typeface="游ゴシック" panose="020B0400000000000000" pitchFamily="50" charset="-128"/>
              </a:rPr>
              <a:t> LCC</a:t>
            </a:r>
            <a:r>
              <a:rPr kumimoji="1" lang="ja-JP" altLang="en-US" sz="2400" b="1" dirty="0">
                <a:solidFill>
                  <a:prstClr val="black"/>
                </a:solidFill>
                <a:latin typeface="游ゴシック" panose="020B0400000000000000" pitchFamily="50" charset="-128"/>
              </a:rPr>
              <a:t>（ライフサイクルコスト）の</a:t>
            </a:r>
            <a:r>
              <a:rPr kumimoji="1" lang="ja-JP" altLang="en-US" sz="2400" b="1" dirty="0" smtClean="0">
                <a:solidFill>
                  <a:prstClr val="black"/>
                </a:solidFill>
                <a:latin typeface="游ゴシック" panose="020B0400000000000000" pitchFamily="50" charset="-128"/>
              </a:rPr>
              <a:t>最小値</a:t>
            </a:r>
            <a:endParaRPr kumimoji="1" lang="en-US" altLang="ja-JP" sz="2400" b="1" dirty="0" smtClean="0">
              <a:solidFill>
                <a:prstClr val="black"/>
              </a:solidFill>
              <a:latin typeface="游ゴシック" panose="020B0400000000000000" pitchFamily="50" charset="-128"/>
            </a:endParaRPr>
          </a:p>
          <a:p>
            <a:pPr marL="266700" lvl="0" indent="177800">
              <a:lnSpc>
                <a:spcPts val="2700"/>
              </a:lnSpc>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右矢印 2"/>
          <p:cNvSpPr/>
          <p:nvPr/>
        </p:nvSpPr>
        <p:spPr>
          <a:xfrm rot="5400000">
            <a:off x="1607325" y="2255643"/>
            <a:ext cx="519149" cy="525590"/>
          </a:xfrm>
          <a:prstGeom prst="rightArrow">
            <a:avLst/>
          </a:prstGeom>
          <a:solidFill>
            <a:schemeClr val="tx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323848" y="2701132"/>
            <a:ext cx="7684632"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下部構造：鉄筋コンクリート構造</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の橋脚が必須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323848" y="3024297"/>
            <a:ext cx="9166516" cy="1200329"/>
          </a:xfrm>
          <a:prstGeom prst="rect">
            <a:avLst/>
          </a:prstGeom>
          <a:noFill/>
        </p:spPr>
        <p:txBody>
          <a:bodyPr wrap="square" rtlCol="0">
            <a:spAutoFit/>
          </a:bodyPr>
          <a:lstStyle/>
          <a:p>
            <a:pPr marL="266700" lvl="0" indent="177800">
              <a:lnSpc>
                <a:spcPct val="150000"/>
              </a:lnSpc>
              <a:defRPr/>
            </a:pPr>
            <a:r>
              <a:rPr kumimoji="1" lang="ja-JP" altLang="en-US" sz="2400" b="1" dirty="0" smtClean="0">
                <a:solidFill>
                  <a:srgbClr val="FF0000"/>
                </a:solidFill>
                <a:latin typeface="游ゴシック" panose="020B0400000000000000" pitchFamily="50" charset="-128"/>
                <a:ea typeface="游ゴシック" panose="020B0400000000000000" pitchFamily="50" charset="-128"/>
              </a:rPr>
              <a:t>上部</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構造：</a:t>
            </a:r>
            <a:r>
              <a:rPr kumimoji="1" lang="ja-JP" altLang="en-US"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橋長から</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鋼製桁</a:t>
            </a:r>
            <a:r>
              <a:rPr kumimoji="1" lang="ja-JP" altLang="en-US"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が必須</a:t>
            </a:r>
            <a:r>
              <a:rPr kumimoji="1" lang="ja-JP" altLang="en-US" sz="2400" b="1" dirty="0">
                <a:solidFill>
                  <a:srgbClr val="FF0000"/>
                </a:solidFill>
                <a:latin typeface="游ゴシック" panose="020B0400000000000000" pitchFamily="50" charset="-128"/>
              </a:rPr>
              <a:t>（耐候</a:t>
            </a:r>
            <a:r>
              <a:rPr kumimoji="1" lang="ja-JP" altLang="en-US" sz="2400" b="1" dirty="0" smtClean="0">
                <a:solidFill>
                  <a:srgbClr val="FF0000"/>
                </a:solidFill>
                <a:latin typeface="游ゴシック" panose="020B0400000000000000" pitchFamily="50" charset="-128"/>
              </a:rPr>
              <a:t>性鋼材の</a:t>
            </a:r>
            <a:r>
              <a:rPr kumimoji="1" lang="ja-JP" altLang="en-US" sz="2400" b="1" dirty="0">
                <a:solidFill>
                  <a:srgbClr val="FF0000"/>
                </a:solidFill>
                <a:latin typeface="游ゴシック" panose="020B0400000000000000" pitchFamily="50" charset="-128"/>
              </a:rPr>
              <a:t>使用）</a:t>
            </a:r>
            <a:r>
              <a:rPr kumimoji="1" lang="ja-JP" altLang="en-US" sz="2400" b="1" dirty="0">
                <a:solidFill>
                  <a:prstClr val="black"/>
                </a:solidFill>
                <a:latin typeface="游ゴシック" panose="020B0400000000000000" pitchFamily="50" charset="-128"/>
              </a:rPr>
              <a:t>　</a:t>
            </a:r>
            <a:endParaRPr kumimoji="1" lang="en-US" altLang="ja-JP" sz="2400" b="1" dirty="0">
              <a:solidFill>
                <a:prstClr val="black"/>
              </a:solidFill>
              <a:latin typeface="游ゴシック" panose="020B0400000000000000" pitchFamily="50" charset="-128"/>
            </a:endParaRPr>
          </a:p>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　</a:t>
            </a:r>
            <a:endParaRPr kumimoji="1" lang="en-US" altLang="ja-JP"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endParaRPr>
          </a:p>
        </p:txBody>
      </p:sp>
      <p:sp>
        <p:nvSpPr>
          <p:cNvPr id="5" name="右矢印 4"/>
          <p:cNvSpPr/>
          <p:nvPr/>
        </p:nvSpPr>
        <p:spPr>
          <a:xfrm rot="5400000">
            <a:off x="3929900" y="3438674"/>
            <a:ext cx="800466" cy="1828800"/>
          </a:xfrm>
          <a:prstGeom prst="rightArrow">
            <a:avLst>
              <a:gd name="adj1" fmla="val 50000"/>
              <a:gd name="adj2" fmla="val 58750"/>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57263" y="5323923"/>
            <a:ext cx="7258050" cy="738664"/>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0070C0"/>
                </a:solidFill>
                <a:effectLst/>
                <a:uLnTx/>
                <a:uFillTx/>
                <a:latin typeface="游ゴシック" panose="020B0400000000000000" pitchFamily="50" charset="-128"/>
                <a:ea typeface="游ゴシック" panose="020B0400000000000000" pitchFamily="50" charset="-128"/>
                <a:cs typeface="+mn-cs"/>
              </a:rPr>
              <a:t>なぜ耐候性鋼材を橋梁に適用するのか？</a:t>
            </a:r>
            <a:endParaRPr kumimoji="1" lang="en-US" altLang="ja-JP" sz="2800" b="1" i="0" u="none" strike="noStrike" kern="1200" cap="none" spc="0" normalizeH="0" baseline="0" noProof="0" dirty="0" smtClean="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p:txBody>
      </p:sp>
      <p:sp>
        <p:nvSpPr>
          <p:cNvPr id="6" name="角丸四角形 5"/>
          <p:cNvSpPr/>
          <p:nvPr/>
        </p:nvSpPr>
        <p:spPr>
          <a:xfrm>
            <a:off x="800101" y="5184929"/>
            <a:ext cx="7629524" cy="1072998"/>
          </a:xfrm>
          <a:prstGeom prst="roundRect">
            <a:avLst/>
          </a:prstGeom>
          <a:noFill/>
          <a:ln w="1174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50</a:t>
            </a:fld>
            <a:endParaRPr kumimoji="1" lang="ja-JP" altLang="en-US" dirty="0"/>
          </a:p>
        </p:txBody>
      </p:sp>
    </p:spTree>
    <p:extLst>
      <p:ext uri="{BB962C8B-B14F-4D97-AF65-F5344CB8AC3E}">
        <p14:creationId xmlns:p14="http://schemas.microsoft.com/office/powerpoint/2010/main" val="38005693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noProof="0" dirty="0">
                <a:solidFill>
                  <a:prstClr val="white"/>
                </a:solidFill>
                <a:latin typeface="游ゴシック" panose="020B0400000000000000" pitchFamily="50" charset="-128"/>
                <a:ea typeface="游ゴシック" panose="020B0400000000000000" pitchFamily="50" charset="-128"/>
              </a:rPr>
              <a:t>１５</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．景観対象物の構造物等</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390526" y="802747"/>
            <a:ext cx="9170531"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耐候性鋼材の特徴</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16" name="テキスト ボックス 15"/>
          <p:cNvSpPr txBox="1"/>
          <p:nvPr/>
        </p:nvSpPr>
        <p:spPr>
          <a:xfrm>
            <a:off x="-390526" y="1449078"/>
            <a:ext cx="9151482" cy="4862870"/>
          </a:xfrm>
          <a:prstGeom prst="rect">
            <a:avLst/>
          </a:prstGeom>
          <a:noFill/>
        </p:spPr>
        <p:txBody>
          <a:bodyPr wrap="square" rtlCol="0">
            <a:spAutoFit/>
          </a:bodyPr>
          <a:lstStyle/>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□耐候性鋼とは</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Cu(</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銅</a:t>
            </a:r>
            <a:r>
              <a:rPr kumimoji="1" lang="en-US" altLang="ja-JP" sz="2400" b="1" dirty="0">
                <a:solidFill>
                  <a:prstClr val="black"/>
                </a:solidFill>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C</a:t>
            </a:r>
            <a:r>
              <a:rPr kumimoji="1" lang="ja-JP" altLang="en-US" sz="2400" b="1"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ｒ</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dirty="0">
                <a:solidFill>
                  <a:prstClr val="black"/>
                </a:solidFill>
                <a:latin typeface="游ゴシック" panose="020B0400000000000000" pitchFamily="50" charset="-128"/>
                <a:ea typeface="游ゴシック" panose="020B0400000000000000" pitchFamily="50" charset="-128"/>
              </a:rPr>
              <a:t>ｸﾛﾑ</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Ni(</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ﾆｯｹﾙ</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等の合金元素</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を含有し、</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無塗装</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のままで年月の経過とともに表面に</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緻密で密着性の高いさびを形成する鋼材</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□錆は内部にほとんど進行することなく、</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内部まで浸食さ　</a:t>
            </a:r>
            <a:endPar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srgbClr val="FF0000"/>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　</a:t>
            </a:r>
            <a:r>
              <a:rPr kumimoji="1" lang="ja-JP" altLang="en-US" sz="2400" b="1" i="0" u="none" strike="noStrike" kern="1200" cap="none" spc="0" normalizeH="0" baseline="0" noProof="0" dirty="0" err="1"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れる</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ことはない</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LCC</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（ライフサイクルコスト）を低く</a:t>
            </a:r>
            <a:endParaRPr kumimoji="1" lang="en-US" altLang="ja-JP"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srgbClr val="FF0000"/>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　抑えることができる</a:t>
            </a:r>
            <a:endParaRPr kumimoji="1" lang="en-US" altLang="ja-JP" sz="24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r>
              <a:rPr kumimoji="1" lang="en-US" altLang="ja-JP" sz="2400" b="1" dirty="0" smtClean="0">
                <a:solidFill>
                  <a:srgbClr val="FF0000"/>
                </a:solidFill>
                <a:latin typeface="游ゴシック" panose="020B0400000000000000" pitchFamily="50" charset="-128"/>
                <a:ea typeface="游ゴシック" panose="020B0400000000000000" pitchFamily="50" charset="-128"/>
              </a:rPr>
              <a:t>200</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年以上半永久的に強度特性が安定</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すると想定</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□溶接性に優れ、部材製作、補強や橋梁機能向上のための</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工事も容易。</a:t>
            </a:r>
            <a:endParaRPr kumimoji="1" lang="en-US" altLang="ja-JP" sz="24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□年月が経つほど色調に深みが出るため、</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デザインとし</a:t>
            </a:r>
            <a:endParaRPr kumimoji="1" lang="en-US" altLang="ja-JP" sz="24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dirty="0">
                <a:solidFill>
                  <a:srgbClr val="FF0000"/>
                </a:solidFill>
                <a:latin typeface="游ゴシック" panose="020B0400000000000000" pitchFamily="50" charset="-128"/>
                <a:ea typeface="游ゴシック" panose="020B0400000000000000" pitchFamily="50" charset="-128"/>
              </a:rPr>
              <a:t>　</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　</a:t>
            </a:r>
            <a:r>
              <a:rPr kumimoji="1" lang="ja-JP" altLang="en-US" sz="2400" b="1" dirty="0" err="1" smtClean="0">
                <a:solidFill>
                  <a:srgbClr val="FF0000"/>
                </a:solidFill>
                <a:latin typeface="游ゴシック" panose="020B0400000000000000" pitchFamily="50" charset="-128"/>
                <a:ea typeface="游ゴシック" panose="020B0400000000000000" pitchFamily="50" charset="-128"/>
              </a:rPr>
              <a:t>て</a:t>
            </a:r>
            <a:r>
              <a:rPr kumimoji="1" lang="ja-JP" altLang="en-US" sz="2400" b="1" dirty="0" smtClean="0">
                <a:solidFill>
                  <a:srgbClr val="FF0000"/>
                </a:solidFill>
                <a:latin typeface="游ゴシック" panose="020B0400000000000000" pitchFamily="50" charset="-128"/>
                <a:ea typeface="游ゴシック" panose="020B0400000000000000" pitchFamily="50" charset="-128"/>
              </a:rPr>
              <a:t>採用されるケースがある。</a:t>
            </a:r>
            <a:endParaRPr kumimoji="1" lang="en-US" altLang="ja-JP" sz="24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51</a:t>
            </a:fld>
            <a:endParaRPr kumimoji="1" lang="ja-JP" altLang="en-US" dirty="0"/>
          </a:p>
        </p:txBody>
      </p:sp>
    </p:spTree>
    <p:extLst>
      <p:ext uri="{BB962C8B-B14F-4D97-AF65-F5344CB8AC3E}">
        <p14:creationId xmlns:p14="http://schemas.microsoft.com/office/powerpoint/2010/main" val="26068752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noProof="0" dirty="0">
                <a:solidFill>
                  <a:prstClr val="white"/>
                </a:solidFill>
                <a:latin typeface="游ゴシック" panose="020B0400000000000000" pitchFamily="50" charset="-128"/>
                <a:ea typeface="游ゴシック" panose="020B0400000000000000" pitchFamily="50" charset="-128"/>
              </a:rPr>
              <a:t>１５</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．景観対象物の構造物等</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390526" y="397393"/>
            <a:ext cx="5591175" cy="6463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耐候性鋼材の適用にあたって</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26873" t="16945" r="29996" b="49166"/>
          <a:stretch/>
        </p:blipFill>
        <p:spPr>
          <a:xfrm rot="16200000">
            <a:off x="4069452" y="1602504"/>
            <a:ext cx="4978733" cy="5532258"/>
          </a:xfrm>
          <a:prstGeom prst="rect">
            <a:avLst/>
          </a:prstGeom>
        </p:spPr>
      </p:pic>
      <p:sp>
        <p:nvSpPr>
          <p:cNvPr id="6" name="テキスト ボックス 5"/>
          <p:cNvSpPr txBox="1"/>
          <p:nvPr/>
        </p:nvSpPr>
        <p:spPr>
          <a:xfrm>
            <a:off x="-390526" y="914467"/>
            <a:ext cx="9763126" cy="489878"/>
          </a:xfrm>
          <a:prstGeom prst="rect">
            <a:avLst/>
          </a:prstGeom>
          <a:noFill/>
        </p:spPr>
        <p:txBody>
          <a:bodyPr wrap="square" rtlCol="0">
            <a:spAutoFit/>
          </a:bodyPr>
          <a:lstStyle/>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□飛来塩分量が</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0.05mdd</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以下の地点では、無塗装で使用可能</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3760608" y="1386911"/>
            <a:ext cx="4972050" cy="523861"/>
          </a:xfrm>
          <a:prstGeom prst="rect">
            <a:avLst/>
          </a:prstGeom>
          <a:noFill/>
        </p:spPr>
        <p:txBody>
          <a:bodyPr wrap="square" rtlCol="0">
            <a:spAutoFit/>
          </a:bodyPr>
          <a:lstStyle/>
          <a:p>
            <a:pPr marL="266700" marR="0" lvl="0" indent="177800" algn="l" defTabSz="457200" rtl="0" eaLnBrk="1" fontAlgn="auto" latinLnBrk="0" hangingPunct="1">
              <a:lnSpc>
                <a:spcPts val="1700"/>
              </a:lnSpc>
              <a:spcBef>
                <a:spcPts val="0"/>
              </a:spcBef>
              <a:spcAft>
                <a:spcPts val="0"/>
              </a:spcAft>
              <a:buClrTx/>
              <a:buSzTx/>
              <a:buFontTx/>
              <a:buNone/>
              <a:tabLst/>
              <a:defRPr/>
            </a:pPr>
            <a:r>
              <a:rPr kumimoji="1" lang="ja-JP" altLang="en-US" sz="1600" b="1" dirty="0" smtClean="0">
                <a:solidFill>
                  <a:srgbClr val="FF0000"/>
                </a:solidFill>
                <a:latin typeface="游ゴシック" panose="020B0400000000000000" pitchFamily="50" charset="-128"/>
                <a:ea typeface="游ゴシック" panose="020B0400000000000000" pitchFamily="50" charset="-128"/>
              </a:rPr>
              <a:t>耐候性鋼材を無塗装で使用する場合の適用地域</a:t>
            </a:r>
            <a:endParaRPr kumimoji="1" lang="en-US" altLang="ja-JP" sz="1600" b="1" dirty="0" smtClean="0">
              <a:solidFill>
                <a:srgbClr val="FF000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1700"/>
              </a:lnSpc>
              <a:spcBef>
                <a:spcPts val="0"/>
              </a:spcBef>
              <a:spcAft>
                <a:spcPts val="0"/>
              </a:spcAft>
              <a:buClrTx/>
              <a:buSzTx/>
              <a:buFontTx/>
              <a:buNone/>
              <a:tabLst/>
              <a:defRPr/>
            </a:pPr>
            <a:r>
              <a:rPr kumimoji="1" lang="ja-JP" altLang="en-US" sz="1400" b="1" dirty="0">
                <a:solidFill>
                  <a:prstClr val="black"/>
                </a:solidFill>
                <a:latin typeface="游ゴシック" panose="020B0400000000000000" pitchFamily="50" charset="-128"/>
                <a:ea typeface="游ゴシック" panose="020B0400000000000000" pitchFamily="50" charset="-128"/>
              </a:rPr>
              <a:t>　</a:t>
            </a:r>
            <a:r>
              <a:rPr kumimoji="1" lang="ja-JP" altLang="en-US" sz="1400" b="1" dirty="0" smtClean="0">
                <a:solidFill>
                  <a:prstClr val="black"/>
                </a:solidFill>
                <a:latin typeface="游ゴシック" panose="020B0400000000000000" pitchFamily="50" charset="-128"/>
                <a:ea typeface="游ゴシック" panose="020B0400000000000000" pitchFamily="50" charset="-128"/>
              </a:rPr>
              <a:t>　　　　　　　　　　「</a:t>
            </a:r>
            <a:r>
              <a:rPr kumimoji="1" lang="en-US" altLang="ja-JP" sz="1400" b="1" dirty="0" smtClean="0">
                <a:solidFill>
                  <a:prstClr val="black"/>
                </a:solidFill>
                <a:latin typeface="游ゴシック" panose="020B0400000000000000" pitchFamily="50" charset="-128"/>
                <a:ea typeface="游ゴシック" panose="020B0400000000000000" pitchFamily="50" charset="-128"/>
              </a:rPr>
              <a:t>H29</a:t>
            </a:r>
            <a:r>
              <a:rPr kumimoji="1" lang="ja-JP" altLang="en-US" sz="1400" b="1" dirty="0" smtClean="0">
                <a:solidFill>
                  <a:prstClr val="black"/>
                </a:solidFill>
                <a:latin typeface="游ゴシック" panose="020B0400000000000000" pitchFamily="50" charset="-128"/>
                <a:ea typeface="游ゴシック" panose="020B0400000000000000" pitchFamily="50" charset="-128"/>
              </a:rPr>
              <a:t>道路橋示方書　</a:t>
            </a:r>
            <a:r>
              <a:rPr kumimoji="1" lang="en-US" altLang="ja-JP" sz="1400" b="1" dirty="0" smtClean="0">
                <a:solidFill>
                  <a:prstClr val="black"/>
                </a:solidFill>
                <a:latin typeface="游ゴシック" panose="020B0400000000000000" pitchFamily="50" charset="-128"/>
                <a:ea typeface="游ゴシック" panose="020B0400000000000000" pitchFamily="50" charset="-128"/>
              </a:rPr>
              <a:t>P144</a:t>
            </a:r>
            <a:r>
              <a:rPr kumimoji="1" lang="ja-JP" altLang="en-US" sz="1400" b="1" dirty="0" smtClean="0">
                <a:solidFill>
                  <a:prstClr val="black"/>
                </a:solidFill>
                <a:latin typeface="游ゴシック" panose="020B0400000000000000" pitchFamily="50" charset="-128"/>
                <a:ea typeface="游ゴシック" panose="020B0400000000000000"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157164" y="1773219"/>
            <a:ext cx="5357813" cy="425758"/>
          </a:xfrm>
          <a:prstGeom prst="rect">
            <a:avLst/>
          </a:prstGeom>
          <a:noFill/>
        </p:spPr>
        <p:txBody>
          <a:bodyPr wrap="square" rtlCol="0">
            <a:spAutoFit/>
          </a:bodyPr>
          <a:lstStyle/>
          <a:p>
            <a:pPr marL="266700" marR="0" lvl="0" indent="177800" algn="l" defTabSz="457200" rtl="0" eaLnBrk="1" fontAlgn="auto" latinLnBrk="0" hangingPunct="1">
              <a:lnSpc>
                <a:spcPts val="2600"/>
              </a:lnSpc>
              <a:spcBef>
                <a:spcPts val="0"/>
              </a:spcBef>
              <a:spcAft>
                <a:spcPts val="0"/>
              </a:spcAft>
              <a:buClrTx/>
              <a:buSzTx/>
              <a:buFontTx/>
              <a:buNone/>
              <a:tabLst/>
              <a:defRPr/>
            </a:pPr>
            <a:r>
              <a:rPr kumimoji="1" lang="en-US" altLang="ja-JP" sz="2000" b="1" dirty="0" smtClean="0">
                <a:latin typeface="游ゴシック" panose="020B0400000000000000" pitchFamily="50" charset="-128"/>
                <a:ea typeface="游ゴシック" panose="020B0400000000000000" pitchFamily="50" charset="-128"/>
              </a:rPr>
              <a:t>【</a:t>
            </a:r>
            <a:r>
              <a:rPr kumimoji="1" lang="ja-JP" altLang="en-US" sz="2000" b="1" dirty="0" smtClean="0">
                <a:latin typeface="游ゴシック" panose="020B0400000000000000" pitchFamily="50" charset="-128"/>
                <a:ea typeface="游ゴシック" panose="020B0400000000000000" pitchFamily="50" charset="-128"/>
              </a:rPr>
              <a:t>大和川橋梁</a:t>
            </a:r>
            <a:r>
              <a:rPr kumimoji="1" lang="en-US" altLang="ja-JP" sz="2000" b="1" dirty="0" smtClean="0">
                <a:latin typeface="游ゴシック" panose="020B0400000000000000" pitchFamily="50" charset="-128"/>
                <a:ea typeface="游ゴシック" panose="020B0400000000000000" pitchFamily="50" charset="-128"/>
              </a:rPr>
              <a:t>】</a:t>
            </a:r>
            <a:r>
              <a:rPr kumimoji="1" lang="ja-JP" altLang="en-US" sz="2000" b="1" dirty="0" smtClean="0">
                <a:solidFill>
                  <a:srgbClr val="FF0000"/>
                </a:solidFill>
                <a:latin typeface="游ゴシック" panose="020B0400000000000000" pitchFamily="50" charset="-128"/>
                <a:ea typeface="游ゴシック" panose="020B0400000000000000" pitchFamily="50" charset="-128"/>
              </a:rPr>
              <a:t>：離岸距離１１ｋｍ程度</a:t>
            </a:r>
            <a:endParaRPr kumimoji="1" lang="en-US" altLang="ja-JP" sz="2000" b="1" dirty="0" smtClean="0">
              <a:solidFill>
                <a:srgbClr val="FF0000"/>
              </a:solidFill>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2107877" y="5237925"/>
            <a:ext cx="1890710" cy="353943"/>
          </a:xfrm>
          <a:prstGeom prst="rect">
            <a:avLst/>
          </a:prstGeom>
          <a:noFill/>
        </p:spPr>
        <p:txBody>
          <a:bodyPr wrap="square" rtlCol="0">
            <a:spAutoFit/>
          </a:bodyPr>
          <a:lstStyle/>
          <a:p>
            <a:pPr marL="266700" marR="0" lvl="0" indent="177800" defTabSz="457200" rtl="0" eaLnBrk="1" fontAlgn="auto" latinLnBrk="0" hangingPunct="1">
              <a:lnSpc>
                <a:spcPts val="2200"/>
              </a:lnSpc>
              <a:spcBef>
                <a:spcPts val="0"/>
              </a:spcBef>
              <a:spcAft>
                <a:spcPts val="0"/>
              </a:spcAft>
              <a:buClrTx/>
              <a:buSzTx/>
              <a:buFontTx/>
              <a:buNone/>
              <a:tabLst/>
              <a:defRPr/>
            </a:pPr>
            <a:r>
              <a:rPr kumimoji="1" lang="en-US" altLang="ja-JP" sz="1400" b="1" dirty="0" smtClean="0">
                <a:latin typeface="游ゴシック" panose="020B0400000000000000" pitchFamily="50" charset="-128"/>
                <a:ea typeface="游ゴシック" panose="020B0400000000000000" pitchFamily="50" charset="-128"/>
              </a:rPr>
              <a:t>【</a:t>
            </a:r>
            <a:r>
              <a:rPr kumimoji="1" lang="ja-JP" altLang="en-US" sz="1400" b="1" dirty="0" smtClean="0">
                <a:latin typeface="游ゴシック" panose="020B0400000000000000" pitchFamily="50" charset="-128"/>
                <a:ea typeface="游ゴシック" panose="020B0400000000000000" pitchFamily="50" charset="-128"/>
              </a:rPr>
              <a:t>航路条件</a:t>
            </a:r>
            <a:r>
              <a:rPr kumimoji="1" lang="en-US" altLang="ja-JP" sz="1400" b="1" dirty="0" smtClean="0">
                <a:latin typeface="游ゴシック" panose="020B0400000000000000" pitchFamily="50" charset="-128"/>
                <a:ea typeface="游ゴシック" panose="020B0400000000000000" pitchFamily="50" charset="-128"/>
              </a:rPr>
              <a:t>】</a:t>
            </a:r>
          </a:p>
        </p:txBody>
      </p:sp>
      <p:grpSp>
        <p:nvGrpSpPr>
          <p:cNvPr id="7" name="グループ化 6"/>
          <p:cNvGrpSpPr/>
          <p:nvPr/>
        </p:nvGrpSpPr>
        <p:grpSpPr>
          <a:xfrm>
            <a:off x="-292712" y="2751065"/>
            <a:ext cx="5095876" cy="3982200"/>
            <a:chOff x="-292712" y="2565321"/>
            <a:chExt cx="5095876" cy="3982200"/>
          </a:xfrm>
        </p:grpSpPr>
        <p:grpSp>
          <p:nvGrpSpPr>
            <p:cNvPr id="5" name="グループ化 4"/>
            <p:cNvGrpSpPr/>
            <p:nvPr/>
          </p:nvGrpSpPr>
          <p:grpSpPr>
            <a:xfrm>
              <a:off x="-292712" y="2609177"/>
              <a:ext cx="5095876" cy="3938344"/>
              <a:chOff x="-292712" y="2609177"/>
              <a:chExt cx="5095876" cy="3938344"/>
            </a:xfrm>
          </p:grpSpPr>
          <p:sp>
            <p:nvSpPr>
              <p:cNvPr id="14" name="テキスト ボックス 13"/>
              <p:cNvSpPr txBox="1"/>
              <p:nvPr/>
            </p:nvSpPr>
            <p:spPr>
              <a:xfrm>
                <a:off x="-273662" y="2609177"/>
                <a:ext cx="5076826" cy="1489575"/>
              </a:xfrm>
              <a:prstGeom prst="rect">
                <a:avLst/>
              </a:prstGeom>
              <a:noFill/>
            </p:spPr>
            <p:txBody>
              <a:bodyPr wrap="square" rtlCol="0">
                <a:spAutoFit/>
              </a:bodyPr>
              <a:lstStyle/>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en-US" altLang="ja-JP" b="1" dirty="0" smtClean="0">
                    <a:latin typeface="游ゴシック" panose="020B0400000000000000" pitchFamily="50" charset="-128"/>
                    <a:ea typeface="游ゴシック" panose="020B0400000000000000" pitchFamily="50" charset="-128"/>
                  </a:rPr>
                  <a:t> </a:t>
                </a:r>
                <a:r>
                  <a:rPr kumimoji="1" lang="en-US" altLang="ja-JP" sz="1600" b="1" dirty="0" smtClean="0">
                    <a:latin typeface="游ゴシック" panose="020B0400000000000000" pitchFamily="50" charset="-128"/>
                    <a:ea typeface="游ゴシック" panose="020B0400000000000000" pitchFamily="50" charset="-128"/>
                  </a:rPr>
                  <a:t>※</a:t>
                </a:r>
                <a:r>
                  <a:rPr kumimoji="1" lang="ja-JP" altLang="en-US" sz="1600" b="1" dirty="0" smtClean="0">
                    <a:solidFill>
                      <a:srgbClr val="0070C0"/>
                    </a:solidFill>
                    <a:latin typeface="游ゴシック" panose="020B0400000000000000" pitchFamily="50" charset="-128"/>
                    <a:ea typeface="游ゴシック" panose="020B0400000000000000" pitchFamily="50" charset="-128"/>
                  </a:rPr>
                  <a:t>日本海・太平洋・瀬戸内等の沿岸部</a:t>
                </a:r>
                <a:endParaRPr kumimoji="1" lang="en-US" altLang="ja-JP" sz="1600" b="1" dirty="0" smtClean="0">
                  <a:solidFill>
                    <a:srgbClr val="0070C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solidFill>
                      <a:srgbClr val="0070C0"/>
                    </a:solidFill>
                    <a:latin typeface="游ゴシック" panose="020B0400000000000000" pitchFamily="50" charset="-128"/>
                    <a:ea typeface="游ゴシック" panose="020B0400000000000000" pitchFamily="50" charset="-128"/>
                  </a:rPr>
                  <a:t>　</a:t>
                </a:r>
                <a:r>
                  <a:rPr kumimoji="1" lang="ja-JP" altLang="en-US" sz="1600" b="1" dirty="0" smtClean="0">
                    <a:latin typeface="游ゴシック" panose="020B0400000000000000" pitchFamily="50" charset="-128"/>
                    <a:ea typeface="游ゴシック" panose="020B0400000000000000" pitchFamily="50" charset="-128"/>
                  </a:rPr>
                  <a:t>で橋梁に鋼材を使用する場合は、</a:t>
                </a:r>
                <a:endParaRPr kumimoji="1" lang="en-US" altLang="ja-JP" sz="1600" b="1" dirty="0" smtClean="0">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latin typeface="游ゴシック" panose="020B0400000000000000" pitchFamily="50" charset="-128"/>
                    <a:ea typeface="游ゴシック" panose="020B0400000000000000" pitchFamily="50" charset="-128"/>
                  </a:rPr>
                  <a:t>　</a:t>
                </a:r>
                <a:r>
                  <a:rPr kumimoji="1" lang="ja-JP" altLang="en-US" sz="1600" b="1" dirty="0" smtClean="0">
                    <a:latin typeface="游ゴシック" panose="020B0400000000000000" pitchFamily="50" charset="-128"/>
                    <a:ea typeface="游ゴシック" panose="020B0400000000000000" pitchFamily="50" charset="-128"/>
                  </a:rPr>
                  <a:t>耐候性鋼材の使用の有無にかかわらず</a:t>
                </a:r>
                <a:endParaRPr kumimoji="1" lang="en-US" altLang="ja-JP" sz="1600" b="1" dirty="0" smtClean="0">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solidFill>
                      <a:srgbClr val="0070C0"/>
                    </a:solidFill>
                    <a:latin typeface="游ゴシック" panose="020B0400000000000000" pitchFamily="50" charset="-128"/>
                    <a:ea typeface="游ゴシック" panose="020B0400000000000000" pitchFamily="50" charset="-128"/>
                  </a:rPr>
                  <a:t>　</a:t>
                </a:r>
                <a:r>
                  <a:rPr kumimoji="1" lang="ja-JP" altLang="en-US" sz="1600" b="1" dirty="0" smtClean="0">
                    <a:solidFill>
                      <a:srgbClr val="0070C0"/>
                    </a:solidFill>
                    <a:latin typeface="游ゴシック" panose="020B0400000000000000" pitchFamily="50" charset="-128"/>
                    <a:ea typeface="游ゴシック" panose="020B0400000000000000" pitchFamily="50" charset="-128"/>
                  </a:rPr>
                  <a:t>塩害による腐食防止として塗装が必要</a:t>
                </a:r>
                <a:endParaRPr kumimoji="1" lang="en-US" altLang="ja-JP" sz="1600" b="1" dirty="0" smtClean="0">
                  <a:solidFill>
                    <a:srgbClr val="0070C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solidFill>
                      <a:srgbClr val="0070C0"/>
                    </a:solidFill>
                    <a:latin typeface="游ゴシック" panose="020B0400000000000000" pitchFamily="50" charset="-128"/>
                    <a:ea typeface="游ゴシック" panose="020B0400000000000000" pitchFamily="50" charset="-128"/>
                  </a:rPr>
                  <a:t>　</a:t>
                </a:r>
                <a:r>
                  <a:rPr kumimoji="1" lang="ja-JP" altLang="en-US" sz="1600" b="1" dirty="0" smtClean="0">
                    <a:latin typeface="游ゴシック" panose="020B0400000000000000" pitchFamily="50" charset="-128"/>
                    <a:ea typeface="游ゴシック" panose="020B0400000000000000" pitchFamily="50" charset="-128"/>
                  </a:rPr>
                  <a:t>となる。</a:t>
                </a:r>
                <a:endParaRPr kumimoji="1" lang="en-US" altLang="ja-JP" sz="1600" b="1" dirty="0" smtClean="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7717" t="21923" r="50000" b="68081"/>
              <a:stretch/>
            </p:blipFill>
            <p:spPr>
              <a:xfrm>
                <a:off x="183104" y="5356030"/>
                <a:ext cx="3563649" cy="1191491"/>
              </a:xfrm>
              <a:prstGeom prst="rect">
                <a:avLst/>
              </a:prstGeom>
            </p:spPr>
          </p:pic>
          <p:sp>
            <p:nvSpPr>
              <p:cNvPr id="13" name="テキスト ボックス 12"/>
              <p:cNvSpPr txBox="1"/>
              <p:nvPr/>
            </p:nvSpPr>
            <p:spPr>
              <a:xfrm>
                <a:off x="-292712" y="3965043"/>
                <a:ext cx="5076826" cy="1220847"/>
              </a:xfrm>
              <a:prstGeom prst="rect">
                <a:avLst/>
              </a:prstGeom>
              <a:noFill/>
            </p:spPr>
            <p:txBody>
              <a:bodyPr wrap="square" rtlCol="0">
                <a:spAutoFit/>
              </a:bodyPr>
              <a:lstStyle/>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en-US" altLang="ja-JP" b="1" dirty="0" smtClean="0">
                    <a:latin typeface="游ゴシック" panose="020B0400000000000000" pitchFamily="50" charset="-128"/>
                    <a:ea typeface="游ゴシック" panose="020B0400000000000000" pitchFamily="50" charset="-128"/>
                  </a:rPr>
                  <a:t> </a:t>
                </a:r>
                <a:r>
                  <a:rPr kumimoji="1" lang="en-US" altLang="ja-JP" sz="1600" b="1" dirty="0" smtClean="0">
                    <a:latin typeface="游ゴシック" panose="020B0400000000000000" pitchFamily="50" charset="-128"/>
                    <a:ea typeface="游ゴシック" panose="020B0400000000000000" pitchFamily="50" charset="-128"/>
                  </a:rPr>
                  <a:t>※</a:t>
                </a:r>
                <a:r>
                  <a:rPr kumimoji="1" lang="ja-JP" altLang="en-US" sz="1600" b="1" dirty="0" smtClean="0">
                    <a:solidFill>
                      <a:srgbClr val="0070C0"/>
                    </a:solidFill>
                    <a:latin typeface="游ゴシック" panose="020B0400000000000000" pitchFamily="50" charset="-128"/>
                    <a:ea typeface="游ゴシック" panose="020B0400000000000000" pitchFamily="50" charset="-128"/>
                  </a:rPr>
                  <a:t>沿岸部</a:t>
                </a:r>
                <a:r>
                  <a:rPr kumimoji="1" lang="ja-JP" altLang="en-US" sz="1600" b="1" dirty="0" smtClean="0">
                    <a:latin typeface="游ゴシック" panose="020B0400000000000000" pitchFamily="50" charset="-128"/>
                    <a:ea typeface="游ゴシック" panose="020B0400000000000000" pitchFamily="50" charset="-128"/>
                  </a:rPr>
                  <a:t>で道路橋梁を設置する場合、</a:t>
                </a:r>
                <a:endParaRPr kumimoji="1" lang="en-US" altLang="ja-JP" sz="1600" b="1" dirty="0" smtClean="0">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solidFill>
                      <a:srgbClr val="0070C0"/>
                    </a:solidFill>
                    <a:latin typeface="游ゴシック" panose="020B0400000000000000" pitchFamily="50" charset="-128"/>
                    <a:ea typeface="游ゴシック" panose="020B0400000000000000" pitchFamily="50" charset="-128"/>
                  </a:rPr>
                  <a:t>　</a:t>
                </a:r>
                <a:r>
                  <a:rPr kumimoji="1" lang="ja-JP" altLang="en-US" sz="1600" b="1" dirty="0" smtClean="0">
                    <a:latin typeface="游ゴシック" panose="020B0400000000000000" pitchFamily="50" charset="-128"/>
                    <a:ea typeface="游ゴシック" panose="020B0400000000000000" pitchFamily="50" charset="-128"/>
                  </a:rPr>
                  <a:t>地形・地質条件や航路条件等から</a:t>
                </a:r>
                <a:endParaRPr kumimoji="1" lang="en-US" altLang="ja-JP" sz="1600" b="1" dirty="0" smtClean="0">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latin typeface="游ゴシック" panose="020B0400000000000000" pitchFamily="50" charset="-128"/>
                    <a:ea typeface="游ゴシック" panose="020B0400000000000000" pitchFamily="50" charset="-128"/>
                  </a:rPr>
                  <a:t>　</a:t>
                </a:r>
                <a:r>
                  <a:rPr kumimoji="1" lang="ja-JP" altLang="en-US" sz="1600" b="1" dirty="0" smtClean="0">
                    <a:solidFill>
                      <a:srgbClr val="0070C0"/>
                    </a:solidFill>
                    <a:latin typeface="游ゴシック" panose="020B0400000000000000" pitchFamily="50" charset="-128"/>
                    <a:ea typeface="游ゴシック" panose="020B0400000000000000" pitchFamily="50" charset="-128"/>
                  </a:rPr>
                  <a:t>長大橋（吊り橋・アーチ橋等）に</a:t>
                </a:r>
                <a:endParaRPr kumimoji="1" lang="en-US" altLang="ja-JP" sz="1600" b="1" dirty="0" smtClean="0">
                  <a:solidFill>
                    <a:srgbClr val="0070C0"/>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2200"/>
                  </a:lnSpc>
                  <a:spcBef>
                    <a:spcPts val="0"/>
                  </a:spcBef>
                  <a:spcAft>
                    <a:spcPts val="0"/>
                  </a:spcAft>
                  <a:buClrTx/>
                  <a:buSzTx/>
                  <a:buFontTx/>
                  <a:buNone/>
                  <a:tabLst/>
                  <a:defRPr/>
                </a:pPr>
                <a:r>
                  <a:rPr kumimoji="1" lang="ja-JP" altLang="en-US" sz="1600" b="1" dirty="0">
                    <a:solidFill>
                      <a:srgbClr val="0070C0"/>
                    </a:solidFill>
                    <a:latin typeface="游ゴシック" panose="020B0400000000000000" pitchFamily="50" charset="-128"/>
                    <a:ea typeface="游ゴシック" panose="020B0400000000000000" pitchFamily="50" charset="-128"/>
                  </a:rPr>
                  <a:t>　</a:t>
                </a:r>
                <a:r>
                  <a:rPr kumimoji="1" lang="ja-JP" altLang="en-US" sz="1600" b="1" dirty="0" smtClean="0">
                    <a:solidFill>
                      <a:srgbClr val="0070C0"/>
                    </a:solidFill>
                    <a:latin typeface="游ゴシック" panose="020B0400000000000000" pitchFamily="50" charset="-128"/>
                    <a:ea typeface="游ゴシック" panose="020B0400000000000000" pitchFamily="50" charset="-128"/>
                  </a:rPr>
                  <a:t>なるのは必須</a:t>
                </a:r>
                <a:r>
                  <a:rPr kumimoji="1" lang="ja-JP" altLang="en-US" sz="1600" b="1" dirty="0" smtClean="0">
                    <a:latin typeface="游ゴシック" panose="020B0400000000000000" pitchFamily="50" charset="-128"/>
                    <a:ea typeface="游ゴシック" panose="020B0400000000000000" pitchFamily="50" charset="-128"/>
                  </a:rPr>
                  <a:t>である。</a:t>
                </a:r>
                <a:endParaRPr kumimoji="1" lang="en-US" altLang="ja-JP" sz="1600" b="1" dirty="0" smtClean="0">
                  <a:latin typeface="游ゴシック" panose="020B0400000000000000" pitchFamily="50" charset="-128"/>
                  <a:ea typeface="游ゴシック" panose="020B0400000000000000" pitchFamily="50" charset="-128"/>
                </a:endParaRPr>
              </a:p>
            </p:txBody>
          </p:sp>
        </p:grpSp>
        <p:sp>
          <p:nvSpPr>
            <p:cNvPr id="4" name="正方形/長方形 3"/>
            <p:cNvSpPr/>
            <p:nvPr/>
          </p:nvSpPr>
          <p:spPr>
            <a:xfrm>
              <a:off x="183104" y="2565321"/>
              <a:ext cx="3824936" cy="398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p:cNvSpPr txBox="1"/>
          <p:nvPr/>
        </p:nvSpPr>
        <p:spPr>
          <a:xfrm>
            <a:off x="793354" y="2401184"/>
            <a:ext cx="2647951" cy="406714"/>
          </a:xfrm>
          <a:prstGeom prst="rect">
            <a:avLst/>
          </a:prstGeom>
          <a:noFill/>
        </p:spPr>
        <p:txBody>
          <a:bodyPr wrap="square" rtlCol="0">
            <a:spAutoFit/>
          </a:bodyPr>
          <a:lstStyle/>
          <a:p>
            <a:pPr marL="266700" marR="0" lvl="0" indent="177800" algn="l" defTabSz="457200" rtl="0" eaLnBrk="1" fontAlgn="auto" latinLnBrk="0" hangingPunct="1">
              <a:lnSpc>
                <a:spcPts val="2600"/>
              </a:lnSpc>
              <a:spcBef>
                <a:spcPts val="0"/>
              </a:spcBef>
              <a:spcAft>
                <a:spcPts val="0"/>
              </a:spcAft>
              <a:buClrTx/>
              <a:buSzTx/>
              <a:buFontTx/>
              <a:buNone/>
              <a:tabLst/>
              <a:defRPr/>
            </a:pPr>
            <a:r>
              <a:rPr kumimoji="1" lang="en-US" altLang="ja-JP" b="1" dirty="0" smtClean="0">
                <a:latin typeface="游ゴシック" panose="020B0400000000000000" pitchFamily="50" charset="-128"/>
                <a:ea typeface="游ゴシック" panose="020B0400000000000000" pitchFamily="50" charset="-128"/>
              </a:rPr>
              <a:t>《</a:t>
            </a:r>
            <a:r>
              <a:rPr kumimoji="1" lang="ja-JP" altLang="en-US" b="1" dirty="0" smtClean="0">
                <a:latin typeface="游ゴシック" panose="020B0400000000000000" pitchFamily="50" charset="-128"/>
                <a:ea typeface="游ゴシック" panose="020B0400000000000000" pitchFamily="50" charset="-128"/>
              </a:rPr>
              <a:t>参考情報</a:t>
            </a:r>
            <a:r>
              <a:rPr kumimoji="1" lang="en-US" altLang="ja-JP" b="1" dirty="0" smtClean="0">
                <a:latin typeface="游ゴシック" panose="020B0400000000000000" pitchFamily="50" charset="-128"/>
                <a:ea typeface="游ゴシック" panose="020B0400000000000000" pitchFamily="50" charset="-128"/>
              </a:rPr>
              <a:t>》</a:t>
            </a:r>
            <a:endParaRPr kumimoji="1" lang="en-US" altLang="ja-JP" b="1" dirty="0" smtClean="0">
              <a:solidFill>
                <a:srgbClr val="FF0000"/>
              </a:solidFill>
              <a:latin typeface="游ゴシック" panose="020B0400000000000000" pitchFamily="50" charset="-128"/>
              <a:ea typeface="游ゴシック" panose="020B0400000000000000" pitchFamily="50" charset="-128"/>
            </a:endParaRPr>
          </a:p>
        </p:txBody>
      </p:sp>
      <p:sp>
        <p:nvSpPr>
          <p:cNvPr id="10" name="スライド番号プレースホルダー 9"/>
          <p:cNvSpPr>
            <a:spLocks noGrp="1"/>
          </p:cNvSpPr>
          <p:nvPr>
            <p:ph type="sldNum" sz="quarter" idx="12"/>
          </p:nvPr>
        </p:nvSpPr>
        <p:spPr/>
        <p:txBody>
          <a:bodyPr/>
          <a:lstStyle/>
          <a:p>
            <a:fld id="{541F4720-2F52-44D6-BB1A-AB20431C6265}" type="slidenum">
              <a:rPr kumimoji="1" lang="ja-JP" altLang="en-US" smtClean="0"/>
              <a:pPr/>
              <a:t>52</a:t>
            </a:fld>
            <a:endParaRPr kumimoji="1" lang="ja-JP" altLang="en-US" dirty="0"/>
          </a:p>
        </p:txBody>
      </p:sp>
    </p:spTree>
    <p:extLst>
      <p:ext uri="{BB962C8B-B14F-4D97-AF65-F5344CB8AC3E}">
        <p14:creationId xmlns:p14="http://schemas.microsoft.com/office/powerpoint/2010/main" val="1570596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rot="16200000">
            <a:off x="4080500" y="4371951"/>
            <a:ext cx="623455" cy="151300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20284297">
            <a:off x="4987033" y="3059552"/>
            <a:ext cx="623455" cy="151300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rot="2205362">
            <a:off x="3200412" y="2933763"/>
            <a:ext cx="623455" cy="151300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3275300" y="1310450"/>
            <a:ext cx="2502046" cy="2376168"/>
            <a:chOff x="3025920" y="1379723"/>
            <a:chExt cx="2502046" cy="2376168"/>
          </a:xfrm>
          <a:solidFill>
            <a:schemeClr val="bg1"/>
          </a:solidFill>
        </p:grpSpPr>
        <p:sp>
          <p:nvSpPr>
            <p:cNvPr id="16" name="楕円 15"/>
            <p:cNvSpPr/>
            <p:nvPr/>
          </p:nvSpPr>
          <p:spPr>
            <a:xfrm>
              <a:off x="3025920" y="1379723"/>
              <a:ext cx="2502046" cy="2376168"/>
            </a:xfrm>
            <a:prstGeom prst="ellipse">
              <a:avLst/>
            </a:prstGeom>
            <a:grpFill/>
            <a:ln w="7937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164465" y="2478375"/>
              <a:ext cx="1809320" cy="425758"/>
            </a:xfrm>
            <a:prstGeom prst="rect">
              <a:avLst/>
            </a:prstGeom>
            <a:grpFill/>
          </p:spPr>
          <p:txBody>
            <a:bodyPr wrap="square" rtlCol="0">
              <a:spAutoFit/>
            </a:bodyPr>
            <a:lstStyle/>
            <a:p>
              <a:pPr marL="266700" marR="0" lvl="0" indent="177800" algn="l" defTabSz="457200" rtl="0" eaLnBrk="1" fontAlgn="auto" latinLnBrk="0" hangingPunct="1">
                <a:lnSpc>
                  <a:spcPts val="2600"/>
                </a:lnSpc>
                <a:spcBef>
                  <a:spcPts val="0"/>
                </a:spcBef>
                <a:spcAft>
                  <a:spcPts val="0"/>
                </a:spcAft>
                <a:buClrTx/>
                <a:buSzTx/>
                <a:buFontTx/>
                <a:buNone/>
                <a:tabLst/>
                <a:defRPr/>
              </a:pPr>
              <a:r>
                <a:rPr kumimoji="1" lang="ja-JP" altLang="en-US" sz="4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景観</a:t>
              </a:r>
              <a:endParaRPr kumimoji="1" lang="en-US" altLang="ja-JP" sz="4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grpSp>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１５</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．景観対象物の構造物等</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182708" y="591356"/>
            <a:ext cx="5641399" cy="760657"/>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32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a:t>
            </a:r>
            <a:r>
              <a:rPr kumimoji="1" lang="ja-JP" altLang="en-US" sz="3200" b="1" dirty="0" smtClean="0">
                <a:solidFill>
                  <a:srgbClr val="FF0000"/>
                </a:solidFill>
                <a:latin typeface="游ゴシック" panose="020B0400000000000000" pitchFamily="50" charset="-128"/>
                <a:ea typeface="游ゴシック" panose="020B0400000000000000" pitchFamily="50" charset="-128"/>
              </a:rPr>
              <a:t>三位一体の検討</a:t>
            </a:r>
            <a:r>
              <a:rPr kumimoji="1" lang="en-US" altLang="ja-JP" sz="3200" b="1" dirty="0" smtClean="0">
                <a:solidFill>
                  <a:srgbClr val="FF0000"/>
                </a:solidFill>
                <a:latin typeface="游ゴシック" panose="020B0400000000000000" pitchFamily="50" charset="-128"/>
                <a:ea typeface="游ゴシック" panose="020B0400000000000000" pitchFamily="50" charset="-128"/>
              </a:rPr>
              <a:t>】</a:t>
            </a:r>
            <a:endParaRPr kumimoji="1" lang="en-US" altLang="ja-JP" sz="2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p:txBody>
      </p:sp>
      <p:sp>
        <p:nvSpPr>
          <p:cNvPr id="10" name="スライド番号プレースホルダー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F4720-2F52-44D6-BB1A-AB20431C6265}"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2" name="グループ化 21"/>
          <p:cNvGrpSpPr/>
          <p:nvPr/>
        </p:nvGrpSpPr>
        <p:grpSpPr>
          <a:xfrm>
            <a:off x="989309" y="3849629"/>
            <a:ext cx="3029671" cy="2376168"/>
            <a:chOff x="777384" y="3868037"/>
            <a:chExt cx="3029671" cy="2376168"/>
          </a:xfrm>
          <a:solidFill>
            <a:schemeClr val="bg1"/>
          </a:solidFill>
        </p:grpSpPr>
        <p:sp>
          <p:nvSpPr>
            <p:cNvPr id="20" name="楕円 19"/>
            <p:cNvSpPr/>
            <p:nvPr/>
          </p:nvSpPr>
          <p:spPr>
            <a:xfrm>
              <a:off x="1188890" y="3868037"/>
              <a:ext cx="2502046" cy="2376168"/>
            </a:xfrm>
            <a:prstGeom prst="ellipse">
              <a:avLst/>
            </a:prstGeom>
            <a:grpFill/>
            <a:ln w="79375"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777384" y="5011594"/>
              <a:ext cx="3029671" cy="425758"/>
            </a:xfrm>
            <a:prstGeom prst="rect">
              <a:avLst/>
            </a:prstGeom>
            <a:noFill/>
          </p:spPr>
          <p:txBody>
            <a:bodyPr wrap="square" rtlCol="0">
              <a:spAutoFit/>
            </a:bodyPr>
            <a:lstStyle/>
            <a:p>
              <a:pPr marL="266700" marR="0" lvl="0" indent="177800" algn="l" defTabSz="457200" rtl="0" eaLnBrk="1" fontAlgn="auto" latinLnBrk="0" hangingPunct="1">
                <a:lnSpc>
                  <a:spcPts val="2600"/>
                </a:lnSpc>
                <a:spcBef>
                  <a:spcPts val="0"/>
                </a:spcBef>
                <a:spcAft>
                  <a:spcPts val="0"/>
                </a:spcAft>
                <a:buClrTx/>
                <a:buSzTx/>
                <a:buFontTx/>
                <a:buNone/>
                <a:tabLst/>
                <a:defRPr/>
              </a:pPr>
              <a:r>
                <a:rPr kumimoji="1" lang="ja-JP" altLang="en-US" sz="4400" b="1" i="0" u="none" strike="noStrike" kern="1200" cap="none" spc="0" normalizeH="0" baseline="0" noProof="0" dirty="0" smtClean="0">
                  <a:ln>
                    <a:noFill/>
                  </a:ln>
                  <a:solidFill>
                    <a:srgbClr val="00B0F0"/>
                  </a:solidFill>
                  <a:effectLst/>
                  <a:uLnTx/>
                  <a:uFillTx/>
                  <a:latin typeface="游ゴシック" panose="020B0400000000000000" pitchFamily="50" charset="-128"/>
                  <a:ea typeface="游ゴシック" panose="020B0400000000000000" pitchFamily="50" charset="-128"/>
                  <a:cs typeface="+mn-cs"/>
                </a:rPr>
                <a:t>維持管理</a:t>
              </a:r>
              <a:endParaRPr kumimoji="1" lang="en-US" altLang="ja-JP" sz="4400" b="1" i="0" u="none" strike="noStrike" kern="1200" cap="none" spc="0" normalizeH="0" baseline="0" noProof="0" dirty="0" smtClean="0">
                <a:ln>
                  <a:noFill/>
                </a:ln>
                <a:solidFill>
                  <a:srgbClr val="00B0F0"/>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9" name="グループ化 18"/>
          <p:cNvGrpSpPr/>
          <p:nvPr/>
        </p:nvGrpSpPr>
        <p:grpSpPr>
          <a:xfrm>
            <a:off x="4526323" y="3975491"/>
            <a:ext cx="3679683" cy="2376168"/>
            <a:chOff x="4868573" y="3868037"/>
            <a:chExt cx="3679683" cy="2376168"/>
          </a:xfrm>
        </p:grpSpPr>
        <p:sp>
          <p:nvSpPr>
            <p:cNvPr id="21" name="楕円 20"/>
            <p:cNvSpPr/>
            <p:nvPr/>
          </p:nvSpPr>
          <p:spPr>
            <a:xfrm>
              <a:off x="5241821" y="3868037"/>
              <a:ext cx="2502046" cy="2376168"/>
            </a:xfrm>
            <a:prstGeom prst="ellipse">
              <a:avLst/>
            </a:prstGeom>
            <a:solidFill>
              <a:schemeClr val="bg1"/>
            </a:solidFill>
            <a:ln w="79375"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868573" y="4977987"/>
              <a:ext cx="3679683" cy="499624"/>
            </a:xfrm>
            <a:prstGeom prst="rect">
              <a:avLst/>
            </a:prstGeom>
            <a:noFill/>
          </p:spPr>
          <p:txBody>
            <a:bodyPr wrap="square" rtlCol="0">
              <a:spAutoFit/>
            </a:bodyPr>
            <a:lstStyle/>
            <a:p>
              <a:pPr marL="266700" marR="0" lvl="0" indent="177800" algn="l" defTabSz="457200" rtl="0" eaLnBrk="1" fontAlgn="auto" latinLnBrk="0" hangingPunct="1">
                <a:lnSpc>
                  <a:spcPts val="2600"/>
                </a:lnSpc>
                <a:spcBef>
                  <a:spcPts val="0"/>
                </a:spcBef>
                <a:spcAft>
                  <a:spcPts val="0"/>
                </a:spcAft>
                <a:buClrTx/>
                <a:buSzTx/>
                <a:buFontTx/>
                <a:buNone/>
                <a:tabLst/>
                <a:defRPr/>
              </a:pPr>
              <a:r>
                <a:rPr kumimoji="1" lang="ja-JP" altLang="en-US" sz="4400" b="1" i="0" u="none" strike="noStrike" kern="1200" cap="none" spc="0" normalizeH="0" baseline="0" noProof="0" dirty="0" smtClean="0">
                  <a:ln>
                    <a:noFill/>
                  </a:ln>
                  <a:solidFill>
                    <a:srgbClr val="7030A0"/>
                  </a:solidFill>
                  <a:effectLst/>
                  <a:uLnTx/>
                  <a:uFillTx/>
                  <a:latin typeface="游ゴシック" panose="020B0400000000000000" pitchFamily="50" charset="-128"/>
                  <a:ea typeface="游ゴシック" panose="020B0400000000000000" pitchFamily="50" charset="-128"/>
                  <a:cs typeface="+mn-cs"/>
                </a:rPr>
                <a:t>交通安全</a:t>
              </a:r>
              <a:endParaRPr kumimoji="1" lang="en-US" altLang="ja-JP" sz="4400" b="1" i="0" u="none" strike="noStrike" kern="1200" cap="none" spc="0" normalizeH="0" baseline="0" noProof="0" dirty="0" smtClean="0">
                <a:ln>
                  <a:noFill/>
                </a:ln>
                <a:solidFill>
                  <a:srgbClr val="7030A0"/>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15747081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167902"/>
            <a:ext cx="9144000" cy="720000"/>
          </a:xfrm>
          <a:solidFill>
            <a:schemeClr val="accent1">
              <a:lumMod val="50000"/>
            </a:schemeClr>
          </a:solidFill>
          <a:ln>
            <a:noFill/>
          </a:ln>
        </p:spPr>
        <p:txBody>
          <a:bodyPr wrap="square" anchor="ctr" anchorCtr="0">
            <a:normAutofit/>
          </a:bodyPr>
          <a:lstStyle/>
          <a:p>
            <a:pPr marL="216000"/>
            <a:r>
              <a:rPr lang="ja-JP" altLang="en-US" sz="2400" b="1"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2400" b="1" dirty="0" smtClean="0">
                <a:solidFill>
                  <a:schemeClr val="bg1"/>
                </a:solidFill>
                <a:latin typeface="+mn-ea"/>
                <a:ea typeface="+mn-ea"/>
              </a:rPr>
              <a:t>第２回</a:t>
            </a:r>
            <a:r>
              <a:rPr kumimoji="1" lang="ja-JP" altLang="en-US" sz="2400" b="1" dirty="0" smtClean="0">
                <a:solidFill>
                  <a:schemeClr val="bg1"/>
                </a:solidFill>
                <a:latin typeface="+mn-ea"/>
                <a:ea typeface="+mn-ea"/>
              </a:rPr>
              <a:t>府市合同景観アドバイザー会議</a:t>
            </a:r>
            <a:r>
              <a:rPr kumimoji="1" lang="en-US" altLang="ja-JP" sz="2400" b="1" dirty="0" smtClean="0">
                <a:solidFill>
                  <a:schemeClr val="bg1"/>
                </a:solidFill>
                <a:latin typeface="+mn-ea"/>
                <a:ea typeface="+mn-ea"/>
              </a:rPr>
              <a:t>【</a:t>
            </a:r>
            <a:r>
              <a:rPr kumimoji="1" lang="ja-JP" altLang="en-US" sz="2400" b="1" dirty="0" smtClean="0">
                <a:solidFill>
                  <a:schemeClr val="bg1"/>
                </a:solidFill>
                <a:latin typeface="+mn-ea"/>
                <a:ea typeface="+mn-ea"/>
              </a:rPr>
              <a:t>資料</a:t>
            </a:r>
            <a:r>
              <a:rPr kumimoji="1" lang="en-US" altLang="ja-JP" sz="2400" b="1" dirty="0" smtClean="0">
                <a:solidFill>
                  <a:schemeClr val="bg1"/>
                </a:solidFill>
                <a:latin typeface="+mn-ea"/>
                <a:ea typeface="+mn-ea"/>
              </a:rPr>
              <a:t>】</a:t>
            </a:r>
            <a:endParaRPr kumimoji="1" lang="ja-JP" altLang="en-US" sz="2400" b="1" dirty="0">
              <a:solidFill>
                <a:schemeClr val="bg1"/>
              </a:solidFill>
              <a:latin typeface="+mn-ea"/>
              <a:ea typeface="+mn-ea"/>
            </a:endParaRPr>
          </a:p>
        </p:txBody>
      </p:sp>
      <p:sp>
        <p:nvSpPr>
          <p:cNvPr id="6" name="テキスト ボックス 5"/>
          <p:cNvSpPr txBox="1"/>
          <p:nvPr/>
        </p:nvSpPr>
        <p:spPr>
          <a:xfrm>
            <a:off x="1368136" y="1698505"/>
            <a:ext cx="7571510" cy="101566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第２回アドバイザー会議</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62346" y="2971479"/>
            <a:ext cx="9019307" cy="528350"/>
          </a:xfrm>
          <a:prstGeom prst="rect">
            <a:avLst/>
          </a:prstGeom>
          <a:noFill/>
        </p:spPr>
        <p:txBody>
          <a:bodyPr wrap="square" rtlCol="0">
            <a:spAutoFit/>
          </a:bodyPr>
          <a:lstStyle/>
          <a:p>
            <a:pPr marL="0" marR="0" lvl="0" indent="0" algn="l" defTabSz="457200" rtl="0" eaLnBrk="1" fontAlgn="auto" latinLnBrk="0" hangingPunct="1">
              <a:lnSpc>
                <a:spcPts val="336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～ランドマークとなる新たな構造物等への具体的な対応</a:t>
            </a:r>
            <a:r>
              <a:rPr kumimoji="1" lang="ja-JP" altLang="en-US" sz="2400" b="1" dirty="0">
                <a:solidFill>
                  <a:prstClr val="black"/>
                </a:solidFill>
                <a:latin typeface="游ゴシック" panose="020B0400000000000000" pitchFamily="50" charset="-128"/>
                <a:ea typeface="游ゴシック" panose="020B0400000000000000" pitchFamily="50" charset="-128"/>
              </a:rPr>
              <a:t>～</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5638799" y="6111757"/>
            <a:ext cx="3505201" cy="528350"/>
          </a:xfrm>
          <a:prstGeom prst="rect">
            <a:avLst/>
          </a:prstGeom>
          <a:noFill/>
        </p:spPr>
        <p:txBody>
          <a:bodyPr wrap="square" rtlCol="0">
            <a:spAutoFit/>
          </a:bodyPr>
          <a:lstStyle/>
          <a:p>
            <a:pPr marL="0" marR="0" lvl="0" indent="0" algn="l" defTabSz="457200" rtl="0" eaLnBrk="1" fontAlgn="auto" latinLnBrk="0" hangingPunct="1">
              <a:lnSpc>
                <a:spcPts val="336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大阪府八尾土木事務所</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fld id="{541F4720-2F52-44D6-BB1A-AB20431C6265}" type="slidenum">
              <a:rPr kumimoji="1" lang="ja-JP" altLang="en-US" smtClean="0"/>
              <a:pPr/>
              <a:t>54</a:t>
            </a:fld>
            <a:endParaRPr kumimoji="1" lang="ja-JP" altLang="en-US" dirty="0"/>
          </a:p>
        </p:txBody>
      </p:sp>
    </p:spTree>
    <p:extLst>
      <p:ext uri="{BB962C8B-B14F-4D97-AF65-F5344CB8AC3E}">
        <p14:creationId xmlns:p14="http://schemas.microsoft.com/office/powerpoint/2010/main" val="2139665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lvl="0">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　</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　　　　　　　　　　</a:t>
            </a:r>
            <a:r>
              <a:rPr kumimoji="1" lang="ja-JP" altLang="en-US" sz="2400" b="1" dirty="0" smtClean="0">
                <a:solidFill>
                  <a:schemeClr val="bg1"/>
                </a:solidFill>
                <a:latin typeface="游ゴシック" panose="020B0400000000000000" pitchFamily="50" charset="-128"/>
              </a:rPr>
              <a:t>具体的</a:t>
            </a:r>
            <a:r>
              <a:rPr kumimoji="1" lang="ja-JP" altLang="en-US" sz="2400" b="1" dirty="0">
                <a:solidFill>
                  <a:schemeClr val="bg1"/>
                </a:solidFill>
                <a:latin typeface="游ゴシック" panose="020B0400000000000000" pitchFamily="50" charset="-128"/>
              </a:rPr>
              <a:t>な</a:t>
            </a:r>
            <a:r>
              <a:rPr kumimoji="1" lang="ja-JP" altLang="en-US" sz="2400" b="1" dirty="0" smtClean="0">
                <a:solidFill>
                  <a:schemeClr val="bg1"/>
                </a:solidFill>
                <a:latin typeface="游ゴシック" panose="020B0400000000000000" pitchFamily="50" charset="-128"/>
              </a:rPr>
              <a:t>対応</a:t>
            </a:r>
            <a:endParaRPr kumimoji="1" lang="ja-JP" altLang="en-US" sz="2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sp>
        <p:nvSpPr>
          <p:cNvPr id="39" name="テキスト ボックス 38"/>
          <p:cNvSpPr txBox="1"/>
          <p:nvPr/>
        </p:nvSpPr>
        <p:spPr>
          <a:xfrm>
            <a:off x="-26535" y="861142"/>
            <a:ext cx="9170531" cy="646331"/>
          </a:xfrm>
          <a:prstGeom prst="rect">
            <a:avLst/>
          </a:prstGeom>
          <a:noFill/>
        </p:spPr>
        <p:txBody>
          <a:bodyPr wrap="square" rtlCol="0">
            <a:spAutoFit/>
          </a:bodyPr>
          <a:lstStyle/>
          <a:p>
            <a:pPr marL="266700" lvl="0" indent="177800">
              <a:lnSpc>
                <a:spcPct val="150000"/>
              </a:lnSpc>
              <a:defRPr/>
            </a:pPr>
            <a:r>
              <a:rPr lang="ja-JP" altLang="en-US" sz="2400" b="1" dirty="0">
                <a:latin typeface="+mn-ea"/>
                <a:cs typeface="Times New Roman" panose="02020603050405020304" pitchFamily="18" charset="0"/>
              </a:rPr>
              <a:t>１．</a:t>
            </a:r>
            <a:r>
              <a:rPr lang="ja-JP" altLang="ja-JP" sz="2400" b="1" dirty="0" smtClean="0">
                <a:latin typeface="+mn-ea"/>
                <a:cs typeface="Times New Roman" panose="02020603050405020304" pitchFamily="18" charset="0"/>
              </a:rPr>
              <a:t>第</a:t>
            </a:r>
            <a:r>
              <a:rPr lang="en-US" altLang="ja-JP" sz="2400" b="1" dirty="0" smtClean="0">
                <a:latin typeface="+mn-ea"/>
                <a:cs typeface="Times New Roman" panose="02020603050405020304" pitchFamily="18" charset="0"/>
              </a:rPr>
              <a:t>1</a:t>
            </a:r>
            <a:r>
              <a:rPr lang="ja-JP" altLang="ja-JP" sz="2400" b="1" dirty="0">
                <a:latin typeface="+mn-ea"/>
                <a:cs typeface="Times New Roman" panose="02020603050405020304" pitchFamily="18" charset="0"/>
              </a:rPr>
              <a:t>回景観アドバイザー会議の指摘に対する</a:t>
            </a:r>
            <a:r>
              <a:rPr lang="ja-JP" altLang="ja-JP" sz="2400" b="1" dirty="0" smtClean="0">
                <a:latin typeface="+mn-ea"/>
                <a:cs typeface="Times New Roman" panose="02020603050405020304" pitchFamily="18" charset="0"/>
              </a:rPr>
              <a:t>回答</a:t>
            </a:r>
            <a:endParaRPr kumimoji="1" lang="en-US" altLang="ja-JP" sz="2000" b="1" i="0" u="none" strike="noStrike" kern="1200" cap="none" spc="0" normalizeH="0" baseline="0" noProof="0" dirty="0" smtClean="0">
              <a:ln>
                <a:noFill/>
              </a:ln>
              <a:solidFill>
                <a:prstClr val="black"/>
              </a:solidFill>
              <a:effectLst/>
              <a:uLnTx/>
              <a:uFillTx/>
              <a:latin typeface="+mn-ea"/>
            </a:endParaRPr>
          </a:p>
        </p:txBody>
      </p:sp>
      <p:sp>
        <p:nvSpPr>
          <p:cNvPr id="5" name="テキスト ボックス 4"/>
          <p:cNvSpPr txBox="1"/>
          <p:nvPr/>
        </p:nvSpPr>
        <p:spPr>
          <a:xfrm>
            <a:off x="-13266" y="1371487"/>
            <a:ext cx="9170531" cy="593560"/>
          </a:xfrm>
          <a:prstGeom prst="rect">
            <a:avLst/>
          </a:prstGeom>
          <a:noFill/>
        </p:spPr>
        <p:txBody>
          <a:bodyPr wrap="square" rtlCol="0">
            <a:spAutoFit/>
          </a:bodyPr>
          <a:lstStyle/>
          <a:p>
            <a:pPr marL="266700" lvl="0" indent="177800">
              <a:lnSpc>
                <a:spcPct val="150000"/>
              </a:lnSpc>
              <a:defRPr/>
            </a:pPr>
            <a:r>
              <a:rPr lang="ja-JP" altLang="en-US" sz="2400" b="1" dirty="0" smtClean="0">
                <a:latin typeface="+mn-ea"/>
                <a:cs typeface="Times New Roman" panose="02020603050405020304" pitchFamily="18" charset="0"/>
              </a:rPr>
              <a:t>２．景観配慮チェックリスト</a:t>
            </a:r>
            <a:r>
              <a:rPr lang="en-US" altLang="ja-JP" sz="2400" b="1" dirty="0" smtClean="0">
                <a:latin typeface="+mn-ea"/>
                <a:cs typeface="Times New Roman" panose="02020603050405020304" pitchFamily="18" charset="0"/>
              </a:rPr>
              <a:t>【</a:t>
            </a:r>
            <a:r>
              <a:rPr lang="ja-JP" altLang="en-US" sz="2400" b="1" dirty="0" smtClean="0">
                <a:latin typeface="+mn-ea"/>
                <a:cs typeface="Times New Roman" panose="02020603050405020304" pitchFamily="18" charset="0"/>
              </a:rPr>
              <a:t>八尾市</a:t>
            </a:r>
            <a:r>
              <a:rPr lang="en-US" altLang="ja-JP" sz="2400" b="1" dirty="0" smtClean="0">
                <a:latin typeface="+mn-ea"/>
                <a:cs typeface="Times New Roman" panose="02020603050405020304" pitchFamily="18" charset="0"/>
              </a:rPr>
              <a:t>】</a:t>
            </a:r>
          </a:p>
        </p:txBody>
      </p:sp>
      <p:sp>
        <p:nvSpPr>
          <p:cNvPr id="6" name="テキスト ボックス 5"/>
          <p:cNvSpPr txBox="1"/>
          <p:nvPr/>
        </p:nvSpPr>
        <p:spPr>
          <a:xfrm>
            <a:off x="-26536" y="1890228"/>
            <a:ext cx="9170531" cy="646331"/>
          </a:xfrm>
          <a:prstGeom prst="rect">
            <a:avLst/>
          </a:prstGeom>
          <a:noFill/>
        </p:spPr>
        <p:txBody>
          <a:bodyPr wrap="square" rtlCol="0">
            <a:spAutoFit/>
          </a:bodyPr>
          <a:lstStyle/>
          <a:p>
            <a:pPr marL="266700" lvl="0" indent="177800">
              <a:lnSpc>
                <a:spcPct val="150000"/>
              </a:lnSpc>
              <a:defRPr/>
            </a:pPr>
            <a:r>
              <a:rPr lang="ja-JP" altLang="en-US" sz="2400" b="1" dirty="0">
                <a:latin typeface="+mn-ea"/>
                <a:cs typeface="Times New Roman" panose="02020603050405020304" pitchFamily="18" charset="0"/>
              </a:rPr>
              <a:t>３</a:t>
            </a:r>
            <a:r>
              <a:rPr lang="ja-JP" altLang="en-US" sz="2400" b="1" dirty="0" smtClean="0">
                <a:latin typeface="+mn-ea"/>
                <a:cs typeface="Times New Roman" panose="02020603050405020304" pitchFamily="18" charset="0"/>
              </a:rPr>
              <a:t>．公共施設景観ガイドライン　チェックシート</a:t>
            </a:r>
            <a:r>
              <a:rPr lang="en-US" altLang="ja-JP" sz="2400" b="1" dirty="0" smtClean="0">
                <a:latin typeface="+mn-ea"/>
                <a:cs typeface="Times New Roman" panose="02020603050405020304" pitchFamily="18" charset="0"/>
              </a:rPr>
              <a:t>【</a:t>
            </a:r>
            <a:r>
              <a:rPr lang="ja-JP" altLang="en-US" sz="2400" b="1" dirty="0" smtClean="0">
                <a:latin typeface="+mn-ea"/>
                <a:cs typeface="Times New Roman" panose="02020603050405020304" pitchFamily="18" charset="0"/>
              </a:rPr>
              <a:t>藤井寺市</a:t>
            </a:r>
            <a:r>
              <a:rPr lang="en-US" altLang="ja-JP" sz="2400" b="1" dirty="0" smtClean="0">
                <a:latin typeface="+mn-ea"/>
                <a:cs typeface="Times New Roman" panose="02020603050405020304" pitchFamily="18" charset="0"/>
              </a:rPr>
              <a:t>】</a:t>
            </a:r>
          </a:p>
        </p:txBody>
      </p:sp>
      <p:pic>
        <p:nvPicPr>
          <p:cNvPr id="3" name="図 2"/>
          <p:cNvPicPr>
            <a:picLocks noChangeAspect="1"/>
          </p:cNvPicPr>
          <p:nvPr/>
        </p:nvPicPr>
        <p:blipFill rotWithShape="1">
          <a:blip r:embed="rId2"/>
          <a:srcRect l="10665" t="25173" r="32234" b="21702"/>
          <a:stretch/>
        </p:blipFill>
        <p:spPr>
          <a:xfrm>
            <a:off x="658956" y="2678037"/>
            <a:ext cx="7833879" cy="4097721"/>
          </a:xfrm>
          <a:prstGeom prst="rect">
            <a:avLst/>
          </a:prstGeom>
        </p:spPr>
      </p:pic>
      <p:sp>
        <p:nvSpPr>
          <p:cNvPr id="8" name="テキスト ボックス 7"/>
          <p:cNvSpPr txBox="1"/>
          <p:nvPr/>
        </p:nvSpPr>
        <p:spPr>
          <a:xfrm>
            <a:off x="-55420" y="2462338"/>
            <a:ext cx="9170531" cy="346249"/>
          </a:xfrm>
          <a:prstGeom prst="rect">
            <a:avLst/>
          </a:prstGeom>
          <a:noFill/>
        </p:spPr>
        <p:txBody>
          <a:bodyPr wrap="square" rtlCol="0">
            <a:spAutoFit/>
          </a:bodyPr>
          <a:lstStyle/>
          <a:p>
            <a:pPr marL="266700" lvl="0" indent="177800">
              <a:lnSpc>
                <a:spcPct val="150000"/>
              </a:lnSpc>
              <a:defRPr/>
            </a:pPr>
            <a:r>
              <a:rPr lang="ja-JP" altLang="en-US" sz="1100" b="1" dirty="0">
                <a:latin typeface="+mn-ea"/>
                <a:cs typeface="Times New Roman" panose="02020603050405020304" pitchFamily="18" charset="0"/>
              </a:rPr>
              <a:t>　</a:t>
            </a:r>
            <a:r>
              <a:rPr lang="ja-JP" altLang="en-US" sz="1100" b="1" dirty="0" smtClean="0">
                <a:latin typeface="+mn-ea"/>
                <a:cs typeface="Times New Roman" panose="02020603050405020304" pitchFamily="18" charset="0"/>
              </a:rPr>
              <a:t>（ドローンによる撮影写真との合成）</a:t>
            </a:r>
            <a:endParaRPr lang="en-US" altLang="ja-JP" sz="1100" b="1" dirty="0" smtClean="0">
              <a:latin typeface="+mn-ea"/>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55</a:t>
            </a:fld>
            <a:endParaRPr kumimoji="1" lang="ja-JP" altLang="en-US" dirty="0"/>
          </a:p>
        </p:txBody>
      </p:sp>
    </p:spTree>
    <p:extLst>
      <p:ext uri="{BB962C8B-B14F-4D97-AF65-F5344CB8AC3E}">
        <p14:creationId xmlns:p14="http://schemas.microsoft.com/office/powerpoint/2010/main" val="24986900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F4720-2F52-44D6-BB1A-AB20431C6265}"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252000" y="1034213"/>
            <a:ext cx="8640000" cy="5632311"/>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□「ランドマークは意識していない」から「ランドマーク</a:t>
            </a:r>
            <a:r>
              <a:rPr kumimoji="1" lang="ja-JP" altLang="en-US" sz="2000" b="1" dirty="0" smtClean="0">
                <a:solidFill>
                  <a:prstClr val="black"/>
                </a:solidFill>
                <a:latin typeface="Calibri" panose="020F0502020204030204"/>
                <a:ea typeface="游ゴシック" panose="020B0400000000000000" pitchFamily="50" charset="-128"/>
              </a:rPr>
              <a:t>に</a:t>
            </a:r>
            <a:r>
              <a:rPr kumimoji="1" lang="ja-JP" altLang="en-US"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なること</a:t>
            </a:r>
            <a:r>
              <a:rPr kumimoji="1" lang="ja-JP" altLang="en-US" sz="2000" b="1" dirty="0" smtClean="0">
                <a:solidFill>
                  <a:prstClr val="black"/>
                </a:solidFill>
                <a:latin typeface="Calibri" panose="020F0502020204030204"/>
                <a:ea typeface="游ゴシック" panose="020B0400000000000000" pitchFamily="50" charset="-128"/>
              </a:rPr>
              <a:t>を</a:t>
            </a:r>
            <a:r>
              <a:rPr kumimoji="1" lang="ja-JP" altLang="en-US"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意</a:t>
            </a:r>
            <a:endParaRPr kumimoji="1" lang="en-US" altLang="ja-JP"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dirty="0">
                <a:solidFill>
                  <a:prstClr val="black"/>
                </a:solidFill>
                <a:latin typeface="Calibri" panose="020F0502020204030204"/>
                <a:ea typeface="游ゴシック" panose="020B0400000000000000" pitchFamily="50" charset="-128"/>
              </a:rPr>
              <a:t>　</a:t>
            </a:r>
            <a:r>
              <a:rPr kumimoji="1" lang="ja-JP" altLang="en-US"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識して検討」</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既存分部との連続性は意識する必要はない」から「既存分部との連続</a:t>
            </a:r>
            <a:endParaRPr kumimoji="1" lang="en-US" altLang="ja-JP" sz="2000" b="1" dirty="0" smtClean="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性を意識して検討」</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□「橋上にポケットスペースを設ける予定はない」から「歩道橋の計画幅　</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員の中で安全に眺望が楽しめる空間が確保できる」</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□「高架下の景観に対する配慮はしていない」から「高架下の景観を配慮</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　</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して検討」</a:t>
            </a:r>
            <a:endParaRPr kumimoji="1" lang="en-US" altLang="ja-JP"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□「住宅地や駅前など地域特性は考えていない」から「地域特性を考えて　</a:t>
            </a:r>
            <a:endParaRPr kumimoji="1" lang="en-US" altLang="ja-JP"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000" b="1" dirty="0">
                <a:solidFill>
                  <a:prstClr val="black"/>
                </a:solidFill>
                <a:latin typeface="Calibri" panose="020F0502020204030204"/>
                <a:ea typeface="游ゴシック" panose="020B0400000000000000" pitchFamily="50" charset="-128"/>
              </a:rPr>
              <a:t>　</a:t>
            </a:r>
            <a:r>
              <a:rPr kumimoji="1" lang="ja-JP" altLang="en-US"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rPr>
              <a:t>検討」</a:t>
            </a:r>
            <a:endParaRPr kumimoji="1" lang="en-US" altLang="ja-JP"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a:p>
            <a:pPr lvl="0">
              <a:lnSpc>
                <a:spcPts val="2400"/>
              </a:lnSpc>
              <a:defRPr/>
            </a:pPr>
            <a:r>
              <a:rPr kumimoji="1" lang="ja-JP" altLang="en-US" sz="2000" b="1" dirty="0">
                <a:solidFill>
                  <a:prstClr val="black"/>
                </a:solidFill>
              </a:rPr>
              <a:t>□</a:t>
            </a:r>
            <a:r>
              <a:rPr kumimoji="1" lang="ja-JP" altLang="en-US" sz="2000" b="1" dirty="0" smtClean="0">
                <a:solidFill>
                  <a:prstClr val="black"/>
                </a:solidFill>
              </a:rPr>
              <a:t>「夜間の回遊等は考えていない」から「夜間の回遊等を考慮し検討」</a:t>
            </a:r>
            <a:r>
              <a:rPr kumimoji="1" lang="ja-JP" altLang="en-US" sz="2000" b="1" dirty="0">
                <a:solidFill>
                  <a:prstClr val="black"/>
                </a:solidFill>
              </a:rPr>
              <a:t>　</a:t>
            </a:r>
            <a:endParaRPr kumimoji="1" lang="en-US" altLang="ja-JP" sz="2000" b="1" dirty="0">
              <a:solidFill>
                <a:prstClr val="black"/>
              </a:solidFill>
            </a:endParaRPr>
          </a:p>
          <a:p>
            <a:pPr lvl="0">
              <a:lnSpc>
                <a:spcPts val="2400"/>
              </a:lnSpc>
              <a:defRPr/>
            </a:pPr>
            <a:r>
              <a:rPr kumimoji="1" lang="ja-JP" altLang="en-US" sz="2000" b="1" dirty="0">
                <a:solidFill>
                  <a:prstClr val="black"/>
                </a:solidFill>
              </a:rPr>
              <a:t>□</a:t>
            </a:r>
            <a:r>
              <a:rPr kumimoji="1" lang="ja-JP" altLang="en-US" sz="2000" b="1" dirty="0" smtClean="0">
                <a:solidFill>
                  <a:prstClr val="black"/>
                </a:solidFill>
              </a:rPr>
              <a:t>「耐候性鋼材の色彩を憲房色とする」から「耐候性鋼材そのもの素材色</a:t>
            </a:r>
            <a:endParaRPr kumimoji="1" lang="en-US" altLang="ja-JP" sz="2000" b="1" dirty="0" smtClean="0">
              <a:solidFill>
                <a:prstClr val="black"/>
              </a:solidFill>
            </a:endParaRPr>
          </a:p>
          <a:p>
            <a:pPr lvl="0">
              <a:lnSpc>
                <a:spcPts val="2400"/>
              </a:lnSpc>
              <a:defRPr/>
            </a:pPr>
            <a:r>
              <a:rPr kumimoji="1" lang="ja-JP" altLang="en-US" sz="2000" b="1" dirty="0">
                <a:solidFill>
                  <a:prstClr val="black"/>
                </a:solidFill>
              </a:rPr>
              <a:t>　</a:t>
            </a:r>
            <a:r>
              <a:rPr kumimoji="1" lang="ja-JP" altLang="en-US" sz="2000" b="1" dirty="0" smtClean="0">
                <a:solidFill>
                  <a:prstClr val="black"/>
                </a:solidFill>
              </a:rPr>
              <a:t>を考慮」</a:t>
            </a:r>
            <a:r>
              <a:rPr kumimoji="1" lang="ja-JP" altLang="en-US" sz="2000" b="1" dirty="0">
                <a:solidFill>
                  <a:prstClr val="black"/>
                </a:solidFill>
              </a:rPr>
              <a:t>　</a:t>
            </a:r>
            <a:endParaRPr kumimoji="1" lang="en-US" altLang="ja-JP" sz="2000" b="1" dirty="0" smtClean="0">
              <a:solidFill>
                <a:prstClr val="black"/>
              </a:solidFill>
            </a:endParaRPr>
          </a:p>
          <a:p>
            <a:pPr lvl="0">
              <a:lnSpc>
                <a:spcPts val="2400"/>
              </a:lnSpc>
              <a:defRPr/>
            </a:pPr>
            <a:r>
              <a:rPr kumimoji="1" lang="ja-JP" altLang="en-US" sz="2000" b="1" dirty="0" smtClean="0">
                <a:solidFill>
                  <a:prstClr val="black"/>
                </a:solidFill>
              </a:rPr>
              <a:t>□防護柵・照明柱・舗装（自転車道・歩道）の色彩・形状の景観詳細検討</a:t>
            </a:r>
            <a:endParaRPr kumimoji="1" lang="en-US" altLang="ja-JP" sz="2000" b="1" dirty="0" smtClean="0">
              <a:solidFill>
                <a:prstClr val="black"/>
              </a:solidFill>
            </a:endParaRPr>
          </a:p>
          <a:p>
            <a:pPr lvl="0">
              <a:lnSpc>
                <a:spcPts val="2400"/>
              </a:lnSpc>
              <a:defRPr/>
            </a:pPr>
            <a:r>
              <a:rPr kumimoji="1" lang="ja-JP" altLang="en-US" sz="2000" b="1" dirty="0" smtClean="0">
                <a:solidFill>
                  <a:prstClr val="black"/>
                </a:solidFill>
              </a:rPr>
              <a:t>□橋脚の曲線化（面取り）の検討</a:t>
            </a:r>
            <a:endParaRPr kumimoji="1" lang="en-US" altLang="ja-JP" sz="2000" b="1" dirty="0" smtClean="0">
              <a:solidFill>
                <a:prstClr val="black"/>
              </a:solidFill>
            </a:endParaRPr>
          </a:p>
          <a:p>
            <a:pPr lvl="0">
              <a:lnSpc>
                <a:spcPts val="2400"/>
              </a:lnSpc>
              <a:defRPr/>
            </a:pPr>
            <a:r>
              <a:rPr kumimoji="1" lang="ja-JP" altLang="en-US" sz="2000" b="1" dirty="0" smtClean="0">
                <a:solidFill>
                  <a:prstClr val="black"/>
                </a:solidFill>
              </a:rPr>
              <a:t>□橋脚の排水スリットの検討</a:t>
            </a:r>
            <a:endParaRPr kumimoji="1" lang="en-US" altLang="ja-JP" sz="2000" b="1" dirty="0" smtClean="0">
              <a:solidFill>
                <a:prstClr val="black"/>
              </a:solidFill>
            </a:endParaRPr>
          </a:p>
          <a:p>
            <a:pPr lvl="0">
              <a:lnSpc>
                <a:spcPts val="2400"/>
              </a:lnSpc>
              <a:defRPr/>
            </a:pPr>
            <a:r>
              <a:rPr kumimoji="1" lang="ja-JP" altLang="en-US" sz="2000" b="1" dirty="0" smtClean="0">
                <a:solidFill>
                  <a:prstClr val="black"/>
                </a:solidFill>
              </a:rPr>
              <a:t>□照明形式の検討（光の干渉、歩道橋は低位置照明）</a:t>
            </a:r>
            <a:endParaRPr kumimoji="1" lang="en-US" altLang="ja-JP" sz="2000" b="1" dirty="0" smtClean="0">
              <a:solidFill>
                <a:prstClr val="black"/>
              </a:solidFill>
            </a:endParaRPr>
          </a:p>
          <a:p>
            <a:pPr lvl="0">
              <a:lnSpc>
                <a:spcPts val="2400"/>
              </a:lnSpc>
              <a:defRPr/>
            </a:pPr>
            <a:r>
              <a:rPr kumimoji="1" lang="ja-JP" altLang="en-US" sz="2000" b="1" dirty="0" smtClean="0">
                <a:solidFill>
                  <a:prstClr val="black"/>
                </a:solidFill>
              </a:rPr>
              <a:t>□化粧型枠の検討</a:t>
            </a:r>
            <a:r>
              <a:rPr kumimoji="1" lang="ja-JP" altLang="en-US" sz="2000" b="1" smtClean="0">
                <a:solidFill>
                  <a:prstClr val="black"/>
                </a:solidFill>
              </a:rPr>
              <a:t>（スリット状）</a:t>
            </a:r>
            <a:endParaRPr kumimoji="1" lang="en-US" altLang="ja-JP" sz="20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endParaRPr>
          </a:p>
        </p:txBody>
      </p:sp>
      <p:sp>
        <p:nvSpPr>
          <p:cNvPr id="7" name="テキスト ボックス 6"/>
          <p:cNvSpPr txBox="1"/>
          <p:nvPr/>
        </p:nvSpPr>
        <p:spPr>
          <a:xfrm>
            <a:off x="-428626" y="544335"/>
            <a:ext cx="9763126" cy="489878"/>
          </a:xfrm>
          <a:prstGeom prst="rect">
            <a:avLst/>
          </a:prstGeom>
          <a:noFill/>
        </p:spPr>
        <p:txBody>
          <a:bodyPr wrap="square" rtlCol="0">
            <a:spAutoFit/>
          </a:bodyPr>
          <a:lstStyle/>
          <a:p>
            <a:pPr marL="266700" lvl="0" indent="177800">
              <a:lnSpc>
                <a:spcPts val="3100"/>
              </a:lnSpc>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第１回会議からの考え方・構造等の主な追加・変更点</a:t>
            </a:r>
            <a:r>
              <a:rPr kumimoji="1" lang="en-US" altLang="ja-JP" sz="2000" b="1" noProof="0" dirty="0" smtClean="0">
                <a:solidFill>
                  <a:prstClr val="black"/>
                </a:solidFill>
                <a:latin typeface="游ゴシック" panose="020B0400000000000000" pitchFamily="50" charset="-128"/>
                <a:ea typeface="游ゴシック" panose="020B0400000000000000" pitchFamily="50" charset="-128"/>
              </a:rPr>
              <a:t>】</a:t>
            </a:r>
            <a:endParaRPr kumimoji="1" lang="en-US" altLang="ja-JP"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766122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lvl="0" indent="177800">
              <a:lnSpc>
                <a:spcPct val="150000"/>
              </a:lnSpc>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lang="en-US" altLang="ja-JP" sz="2400" b="1" dirty="0" smtClean="0">
                <a:solidFill>
                  <a:schemeClr val="bg1"/>
                </a:solidFill>
                <a:latin typeface="游ゴシック" panose="020B0400000000000000" pitchFamily="50" charset="-128"/>
                <a:cs typeface="Times New Roman" panose="02020603050405020304" pitchFamily="18" charset="0"/>
              </a:rPr>
              <a:t>1</a:t>
            </a:r>
            <a:r>
              <a:rPr lang="ja-JP" altLang="ja-JP" sz="2400" b="1" dirty="0">
                <a:solidFill>
                  <a:schemeClr val="bg1"/>
                </a:solidFill>
                <a:latin typeface="游ゴシック" panose="020B0400000000000000" pitchFamily="50" charset="-128"/>
                <a:cs typeface="Times New Roman" panose="02020603050405020304" pitchFamily="18" charset="0"/>
              </a:rPr>
              <a:t>回景観アドバイザー会議の指摘に対する</a:t>
            </a:r>
            <a:r>
              <a:rPr lang="ja-JP" altLang="ja-JP" sz="2400" b="1" dirty="0" smtClean="0">
                <a:solidFill>
                  <a:schemeClr val="bg1"/>
                </a:solidFill>
                <a:latin typeface="游ゴシック" panose="020B0400000000000000" pitchFamily="50" charset="-128"/>
                <a:cs typeface="Times New Roman" panose="02020603050405020304" pitchFamily="18" charset="0"/>
              </a:rPr>
              <a:t>回答</a:t>
            </a:r>
            <a:endParaRPr kumimoji="1" lang="en-US" altLang="ja-JP" sz="2000" b="1" dirty="0">
              <a:solidFill>
                <a:schemeClr val="bg1"/>
              </a:solidFill>
              <a:latin typeface="游ゴシック" panose="020B0400000000000000" pitchFamily="50" charset="-128"/>
            </a:endParaRPr>
          </a:p>
        </p:txBody>
      </p: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57</a:t>
            </a:fld>
            <a:endParaRPr kumimoji="1" lang="ja-JP" altLang="en-US" dirty="0"/>
          </a:p>
        </p:txBody>
      </p:sp>
      <p:pic>
        <p:nvPicPr>
          <p:cNvPr id="9" name="図 8"/>
          <p:cNvPicPr>
            <a:picLocks noChangeAspect="1"/>
          </p:cNvPicPr>
          <p:nvPr/>
        </p:nvPicPr>
        <p:blipFill>
          <a:blip r:embed="rId2"/>
          <a:stretch>
            <a:fillRect/>
          </a:stretch>
        </p:blipFill>
        <p:spPr>
          <a:xfrm>
            <a:off x="321423" y="689225"/>
            <a:ext cx="4209607" cy="6027559"/>
          </a:xfrm>
          <a:prstGeom prst="rect">
            <a:avLst/>
          </a:prstGeom>
        </p:spPr>
      </p:pic>
      <p:pic>
        <p:nvPicPr>
          <p:cNvPr id="10" name="図 9"/>
          <p:cNvPicPr>
            <a:picLocks noChangeAspect="1"/>
          </p:cNvPicPr>
          <p:nvPr/>
        </p:nvPicPr>
        <p:blipFill>
          <a:blip r:embed="rId3"/>
          <a:stretch>
            <a:fillRect/>
          </a:stretch>
        </p:blipFill>
        <p:spPr>
          <a:xfrm>
            <a:off x="4737992" y="927631"/>
            <a:ext cx="4209607" cy="5550745"/>
          </a:xfrm>
          <a:prstGeom prst="rect">
            <a:avLst/>
          </a:prstGeom>
        </p:spPr>
      </p:pic>
    </p:spTree>
    <p:extLst>
      <p:ext uri="{BB962C8B-B14F-4D97-AF65-F5344CB8AC3E}">
        <p14:creationId xmlns:p14="http://schemas.microsoft.com/office/powerpoint/2010/main" val="9414313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20322" y="972973"/>
            <a:ext cx="8852555" cy="2243027"/>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p:cNvSpPr/>
          <p:nvPr/>
        </p:nvSpPr>
        <p:spPr>
          <a:xfrm>
            <a:off x="4791053" y="2150784"/>
            <a:ext cx="1828800" cy="2159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057887" y="2326925"/>
            <a:ext cx="1308100" cy="2286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105400" y="1634241"/>
            <a:ext cx="3746500" cy="18581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546600" y="1853758"/>
            <a:ext cx="558800" cy="19094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4867874" y="1316938"/>
            <a:ext cx="475052" cy="307777"/>
            <a:chOff x="3119048" y="4201467"/>
            <a:chExt cx="475052" cy="307777"/>
          </a:xfrm>
        </p:grpSpPr>
        <p:sp>
          <p:nvSpPr>
            <p:cNvPr id="12" name="テキスト ボックス 11"/>
            <p:cNvSpPr txBox="1"/>
            <p:nvPr/>
          </p:nvSpPr>
          <p:spPr>
            <a:xfrm>
              <a:off x="3119048" y="4201467"/>
              <a:ext cx="475052" cy="307777"/>
            </a:xfrm>
            <a:prstGeom prst="rect">
              <a:avLst/>
            </a:prstGeom>
            <a:noFill/>
          </p:spPr>
          <p:txBody>
            <a:bodyPr wrap="square" rtlCol="0">
              <a:spAutoFit/>
            </a:bodyPr>
            <a:lstStyle/>
            <a:p>
              <a:pPr algn="ctr"/>
              <a:r>
                <a:rPr kumimoji="1" lang="ja-JP" altLang="en-US" sz="1400" dirty="0" smtClean="0">
                  <a:solidFill>
                    <a:srgbClr val="FF0000"/>
                  </a:solidFill>
                </a:rPr>
                <a:t>１</a:t>
              </a:r>
              <a:endParaRPr kumimoji="1" lang="ja-JP" altLang="en-US" sz="1400" dirty="0">
                <a:solidFill>
                  <a:srgbClr val="FF0000"/>
                </a:solidFill>
              </a:endParaRPr>
            </a:p>
          </p:txBody>
        </p:sp>
        <p:sp>
          <p:nvSpPr>
            <p:cNvPr id="13" name="楕円 12"/>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pSp>
        <p:nvGrpSpPr>
          <p:cNvPr id="18" name="グループ化 17"/>
          <p:cNvGrpSpPr/>
          <p:nvPr/>
        </p:nvGrpSpPr>
        <p:grpSpPr>
          <a:xfrm>
            <a:off x="4302255" y="2104845"/>
            <a:ext cx="475052" cy="307777"/>
            <a:chOff x="3010629" y="4062274"/>
            <a:chExt cx="475052" cy="307777"/>
          </a:xfrm>
        </p:grpSpPr>
        <p:sp>
          <p:nvSpPr>
            <p:cNvPr id="19" name="テキスト ボックス 18"/>
            <p:cNvSpPr txBox="1"/>
            <p:nvPr/>
          </p:nvSpPr>
          <p:spPr>
            <a:xfrm>
              <a:off x="3010629" y="4062274"/>
              <a:ext cx="475052" cy="307777"/>
            </a:xfrm>
            <a:prstGeom prst="rect">
              <a:avLst/>
            </a:prstGeom>
            <a:noFill/>
          </p:spPr>
          <p:txBody>
            <a:bodyPr wrap="square" rtlCol="0">
              <a:spAutoFit/>
            </a:bodyPr>
            <a:lstStyle/>
            <a:p>
              <a:pPr algn="ctr"/>
              <a:r>
                <a:rPr kumimoji="1" lang="ja-JP" altLang="en-US" sz="1400" dirty="0">
                  <a:solidFill>
                    <a:srgbClr val="FF0000"/>
                  </a:solidFill>
                </a:rPr>
                <a:t>２</a:t>
              </a:r>
            </a:p>
          </p:txBody>
        </p:sp>
        <p:sp>
          <p:nvSpPr>
            <p:cNvPr id="20" name="楕円 19"/>
            <p:cNvSpPr/>
            <p:nvPr/>
          </p:nvSpPr>
          <p:spPr>
            <a:xfrm>
              <a:off x="3115273" y="4075211"/>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pSp>
        <p:nvGrpSpPr>
          <p:cNvPr id="21" name="グループ化 20"/>
          <p:cNvGrpSpPr/>
          <p:nvPr/>
        </p:nvGrpSpPr>
        <p:grpSpPr>
          <a:xfrm>
            <a:off x="7236885" y="2599514"/>
            <a:ext cx="475052" cy="307777"/>
            <a:chOff x="3119048" y="4201467"/>
            <a:chExt cx="475052" cy="307777"/>
          </a:xfrm>
        </p:grpSpPr>
        <p:sp>
          <p:nvSpPr>
            <p:cNvPr id="22" name="テキスト ボックス 21"/>
            <p:cNvSpPr txBox="1"/>
            <p:nvPr/>
          </p:nvSpPr>
          <p:spPr>
            <a:xfrm>
              <a:off x="3119048" y="4201467"/>
              <a:ext cx="475052" cy="307777"/>
            </a:xfrm>
            <a:prstGeom prst="rect">
              <a:avLst/>
            </a:prstGeom>
            <a:noFill/>
          </p:spPr>
          <p:txBody>
            <a:bodyPr wrap="square" rtlCol="0">
              <a:spAutoFit/>
            </a:bodyPr>
            <a:lstStyle/>
            <a:p>
              <a:pPr algn="ctr"/>
              <a:r>
                <a:rPr kumimoji="1" lang="ja-JP" altLang="en-US" sz="1400" dirty="0" smtClean="0">
                  <a:solidFill>
                    <a:srgbClr val="FF0000"/>
                  </a:solidFill>
                </a:rPr>
                <a:t>３</a:t>
              </a:r>
              <a:endParaRPr kumimoji="1" lang="ja-JP" altLang="en-US" sz="1400" dirty="0">
                <a:solidFill>
                  <a:srgbClr val="FF0000"/>
                </a:solidFill>
              </a:endParaRPr>
            </a:p>
          </p:txBody>
        </p:sp>
        <p:sp>
          <p:nvSpPr>
            <p:cNvPr id="23" name="楕円 22"/>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24" name="テキスト ボックス 23"/>
          <p:cNvSpPr txBox="1"/>
          <p:nvPr/>
        </p:nvSpPr>
        <p:spPr>
          <a:xfrm>
            <a:off x="0" y="3984312"/>
            <a:ext cx="8972877" cy="887422"/>
          </a:xfrm>
          <a:prstGeom prst="rect">
            <a:avLst/>
          </a:prstGeom>
          <a:noFill/>
        </p:spPr>
        <p:txBody>
          <a:bodyPr wrap="square" rtlCol="0">
            <a:spAutoFit/>
          </a:bodyPr>
          <a:lstStyle/>
          <a:p>
            <a:pPr marL="266700" lvl="0" indent="177800">
              <a:lnSpc>
                <a:spcPts val="3100"/>
              </a:lnSpc>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③</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CIM</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D</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画像）を活用した客観的評価の取り入れ</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lvl="0" indent="177800">
              <a:lnSpc>
                <a:spcPts val="3100"/>
              </a:lnSpc>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　　⇒資料④</a:t>
            </a:r>
            <a:endParaRPr kumimoji="1" lang="en-US" altLang="ja-JP"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25" name="テキスト ボックス 24"/>
          <p:cNvSpPr txBox="1"/>
          <p:nvPr/>
        </p:nvSpPr>
        <p:spPr>
          <a:xfrm>
            <a:off x="-579308" y="3145985"/>
            <a:ext cx="9763126" cy="873765"/>
          </a:xfrm>
          <a:prstGeom prst="rect">
            <a:avLst/>
          </a:prstGeom>
          <a:noFill/>
        </p:spPr>
        <p:txBody>
          <a:bodyPr wrap="square" rtlCol="0">
            <a:spAutoFit/>
          </a:bodyPr>
          <a:lstStyle/>
          <a:p>
            <a:pPr marL="266700" lvl="0" indent="177800">
              <a:lnSpc>
                <a:spcPts val="3100"/>
              </a:lnSpc>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①・②</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dirty="0" smtClean="0">
                <a:latin typeface="游ゴシック" panose="020B0400000000000000" pitchFamily="50" charset="-128"/>
                <a:cs typeface="+mj-cs"/>
              </a:rPr>
              <a:t>第２回府</a:t>
            </a:r>
            <a:r>
              <a:rPr kumimoji="1" lang="ja-JP" altLang="en-US" sz="2400" b="1" dirty="0">
                <a:latin typeface="游ゴシック" panose="020B0400000000000000" pitchFamily="50" charset="-128"/>
                <a:cs typeface="+mj-cs"/>
              </a:rPr>
              <a:t>市合同景観アドバイザー会議</a:t>
            </a:r>
            <a:r>
              <a:rPr kumimoji="1" lang="en-US" altLang="ja-JP" sz="2400" b="1" dirty="0">
                <a:latin typeface="游ゴシック" panose="020B0400000000000000" pitchFamily="50" charset="-128"/>
                <a:cs typeface="+mj-cs"/>
              </a:rPr>
              <a:t>【</a:t>
            </a:r>
            <a:r>
              <a:rPr kumimoji="1" lang="ja-JP" altLang="en-US" sz="2400" b="1" dirty="0">
                <a:latin typeface="游ゴシック" panose="020B0400000000000000" pitchFamily="50" charset="-128"/>
                <a:cs typeface="+mj-cs"/>
              </a:rPr>
              <a:t>参考資料</a:t>
            </a:r>
            <a:r>
              <a:rPr kumimoji="1" lang="en-US" altLang="ja-JP" sz="2400" b="1" dirty="0" smtClean="0">
                <a:latin typeface="游ゴシック" panose="020B0400000000000000" pitchFamily="50" charset="-128"/>
                <a:cs typeface="+mj-cs"/>
              </a:rPr>
              <a:t>】</a:t>
            </a:r>
            <a:r>
              <a:rPr kumimoji="1" lang="ja-JP" altLang="en-US" sz="2400" b="1" dirty="0" smtClean="0">
                <a:latin typeface="游ゴシック" panose="020B0400000000000000" pitchFamily="50" charset="-128"/>
                <a:cs typeface="+mj-cs"/>
              </a:rPr>
              <a:t>」</a:t>
            </a:r>
            <a:endParaRPr kumimoji="1" lang="en-US" altLang="ja-JP" sz="2400" b="1" dirty="0" smtClean="0">
              <a:latin typeface="游ゴシック" panose="020B0400000000000000" pitchFamily="50" charset="-128"/>
              <a:cs typeface="+mj-cs"/>
            </a:endParaRPr>
          </a:p>
          <a:p>
            <a:pPr marL="266700" lvl="0" indent="177800">
              <a:lnSpc>
                <a:spcPts val="3100"/>
              </a:lnSpc>
              <a:defRPr/>
            </a:pPr>
            <a:r>
              <a:rPr kumimoji="1" lang="ja-JP" altLang="en-US" sz="2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j-cs"/>
              </a:rPr>
              <a:t>　</a:t>
            </a:r>
            <a:r>
              <a:rPr kumimoji="1" lang="ja-JP" altLang="en-US"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j-cs"/>
              </a:rPr>
              <a:t>　　　　　のとおり</a:t>
            </a:r>
            <a:endParaRPr kumimoji="1" lang="en-US" altLang="ja-JP" sz="2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26" name="テキスト ボックス 25"/>
          <p:cNvSpPr txBox="1"/>
          <p:nvPr/>
        </p:nvSpPr>
        <p:spPr>
          <a:xfrm>
            <a:off x="-247730" y="4858077"/>
            <a:ext cx="9575022" cy="1631216"/>
          </a:xfrm>
          <a:prstGeom prst="rect">
            <a:avLst/>
          </a:prstGeom>
          <a:noFill/>
        </p:spPr>
        <p:txBody>
          <a:bodyPr wrap="square" rtlCol="0">
            <a:spAutoFit/>
          </a:bodyPr>
          <a:lstStyle/>
          <a:p>
            <a:pPr marL="266700" lvl="0" indent="177800">
              <a:lnSpc>
                <a:spcPts val="2400"/>
              </a:lnSpc>
              <a:defRPr/>
            </a:pPr>
            <a:r>
              <a:rPr lang="ja-JP" altLang="en-US" sz="2000" b="1" dirty="0">
                <a:latin typeface="+mn-ea"/>
                <a:cs typeface="Times New Roman" panose="02020603050405020304" pitchFamily="18" charset="0"/>
              </a:rPr>
              <a:t>　</a:t>
            </a:r>
            <a:r>
              <a:rPr lang="en-US" altLang="ja-JP" sz="2000" b="1" dirty="0" smtClean="0">
                <a:latin typeface="+mn-ea"/>
                <a:cs typeface="Times New Roman" panose="02020603050405020304" pitchFamily="18" charset="0"/>
              </a:rPr>
              <a:t>※CIM</a:t>
            </a:r>
            <a:r>
              <a:rPr lang="ja-JP" altLang="en-US" sz="2000" b="1" dirty="0" smtClean="0">
                <a:latin typeface="+mn-ea"/>
                <a:cs typeface="Times New Roman" panose="02020603050405020304" pitchFamily="18" charset="0"/>
              </a:rPr>
              <a:t>とは</a:t>
            </a:r>
            <a:r>
              <a:rPr lang="ja-JP" altLang="en-US" sz="2000" b="1" dirty="0">
                <a:latin typeface="+mn-ea"/>
                <a:cs typeface="Times New Roman" panose="02020603050405020304" pitchFamily="18" charset="0"/>
              </a:rPr>
              <a:t>　</a:t>
            </a:r>
            <a:endParaRPr lang="en-US" altLang="ja-JP" sz="2000" b="1" dirty="0" smtClean="0">
              <a:latin typeface="+mn-ea"/>
              <a:cs typeface="Times New Roman" panose="02020603050405020304" pitchFamily="18" charset="0"/>
            </a:endParaRPr>
          </a:p>
          <a:p>
            <a:pPr marL="266700" lvl="0" indent="177800">
              <a:lnSpc>
                <a:spcPts val="2400"/>
              </a:lnSpc>
              <a:defRPr/>
            </a:pPr>
            <a:r>
              <a:rPr lang="ja-JP" altLang="en-US" sz="2000" b="1" dirty="0">
                <a:latin typeface="+mn-ea"/>
                <a:cs typeface="Times New Roman" panose="02020603050405020304" pitchFamily="18" charset="0"/>
              </a:rPr>
              <a:t>　</a:t>
            </a:r>
            <a:r>
              <a:rPr lang="ja-JP" altLang="en-US" sz="2000" b="1" dirty="0" smtClean="0">
                <a:latin typeface="+mn-ea"/>
                <a:cs typeface="Times New Roman" panose="02020603050405020304" pitchFamily="18" charset="0"/>
              </a:rPr>
              <a:t>　</a:t>
            </a:r>
            <a:r>
              <a:rPr lang="ja-JP" altLang="en-US" b="1" dirty="0" smtClean="0">
                <a:latin typeface="+mn-ea"/>
                <a:cs typeface="Times New Roman" panose="02020603050405020304" pitchFamily="18" charset="0"/>
              </a:rPr>
              <a:t>　</a:t>
            </a:r>
            <a:r>
              <a:rPr lang="en-US" altLang="ja-JP" dirty="0" smtClean="0">
                <a:latin typeface="+mn-ea"/>
              </a:rPr>
              <a:t>CIM</a:t>
            </a:r>
            <a:r>
              <a:rPr lang="ja-JP" altLang="en-US" dirty="0">
                <a:latin typeface="+mn-ea"/>
              </a:rPr>
              <a:t>（</a:t>
            </a:r>
            <a:r>
              <a:rPr lang="en-US" altLang="ja-JP" dirty="0">
                <a:latin typeface="+mn-ea"/>
              </a:rPr>
              <a:t>Construction Information Modeling / Management</a:t>
            </a:r>
            <a:r>
              <a:rPr lang="ja-JP" altLang="en-US" dirty="0" err="1" smtClean="0">
                <a:latin typeface="+mn-ea"/>
              </a:rPr>
              <a:t>、</a:t>
            </a:r>
            <a:r>
              <a:rPr lang="ja-JP" altLang="en-US" dirty="0" smtClean="0">
                <a:latin typeface="+mn-ea"/>
              </a:rPr>
              <a:t>コンストラク</a:t>
            </a:r>
            <a:endParaRPr lang="en-US" altLang="ja-JP" dirty="0" smtClean="0">
              <a:latin typeface="+mn-ea"/>
            </a:endParaRPr>
          </a:p>
          <a:p>
            <a:pPr marL="266700" lvl="0" indent="177800">
              <a:lnSpc>
                <a:spcPts val="2400"/>
              </a:lnSpc>
              <a:defRPr/>
            </a:pPr>
            <a:r>
              <a:rPr lang="ja-JP" altLang="en-US" dirty="0">
                <a:latin typeface="+mn-ea"/>
              </a:rPr>
              <a:t>　</a:t>
            </a:r>
            <a:r>
              <a:rPr lang="ja-JP" altLang="en-US" dirty="0" smtClean="0">
                <a:latin typeface="+mn-ea"/>
              </a:rPr>
              <a:t>　ション </a:t>
            </a:r>
            <a:r>
              <a:rPr lang="ja-JP" altLang="en-US" dirty="0">
                <a:latin typeface="+mn-ea"/>
              </a:rPr>
              <a:t>インフォメーション モデリング／マネージメント）とは</a:t>
            </a:r>
            <a:r>
              <a:rPr lang="ja-JP" altLang="en-US" dirty="0" smtClean="0">
                <a:latin typeface="+mn-ea"/>
              </a:rPr>
              <a:t>、土木</a:t>
            </a:r>
            <a:r>
              <a:rPr lang="ja-JP" altLang="en-US" dirty="0">
                <a:latin typeface="+mn-ea"/>
              </a:rPr>
              <a:t>工事</a:t>
            </a:r>
            <a:r>
              <a:rPr lang="ja-JP" altLang="en-US" dirty="0" smtClean="0">
                <a:latin typeface="+mn-ea"/>
              </a:rPr>
              <a:t>に</a:t>
            </a:r>
            <a:endParaRPr lang="en-US" altLang="ja-JP" dirty="0" smtClean="0">
              <a:latin typeface="+mn-ea"/>
            </a:endParaRPr>
          </a:p>
          <a:p>
            <a:pPr marL="266700" lvl="0" indent="177800">
              <a:lnSpc>
                <a:spcPts val="2400"/>
              </a:lnSpc>
              <a:defRPr/>
            </a:pPr>
            <a:r>
              <a:rPr lang="ja-JP" altLang="en-US" dirty="0">
                <a:latin typeface="+mn-ea"/>
              </a:rPr>
              <a:t>　</a:t>
            </a:r>
            <a:r>
              <a:rPr lang="ja-JP" altLang="en-US" dirty="0" smtClean="0">
                <a:latin typeface="+mn-ea"/>
              </a:rPr>
              <a:t>　おいて</a:t>
            </a:r>
            <a:r>
              <a:rPr lang="en-US" altLang="ja-JP" dirty="0">
                <a:latin typeface="+mn-ea"/>
              </a:rPr>
              <a:t>3</a:t>
            </a:r>
            <a:r>
              <a:rPr lang="ja-JP" altLang="en-US" dirty="0">
                <a:latin typeface="+mn-ea"/>
              </a:rPr>
              <a:t>次元のデータ（</a:t>
            </a:r>
            <a:r>
              <a:rPr lang="en-US" altLang="ja-JP" dirty="0">
                <a:latin typeface="+mn-ea"/>
              </a:rPr>
              <a:t>3</a:t>
            </a:r>
            <a:r>
              <a:rPr lang="ja-JP" altLang="en-US" dirty="0">
                <a:latin typeface="+mn-ea"/>
              </a:rPr>
              <a:t>次元モデル）と各種のデータを</a:t>
            </a:r>
            <a:r>
              <a:rPr lang="ja-JP" altLang="en-US" dirty="0" smtClean="0">
                <a:latin typeface="+mn-ea"/>
              </a:rPr>
              <a:t>結びつけて</a:t>
            </a:r>
            <a:r>
              <a:rPr lang="ja-JP" altLang="en-US" dirty="0">
                <a:latin typeface="+mn-ea"/>
              </a:rPr>
              <a:t>活用</a:t>
            </a:r>
            <a:r>
              <a:rPr lang="ja-JP" altLang="en-US" dirty="0" smtClean="0">
                <a:latin typeface="+mn-ea"/>
              </a:rPr>
              <a:t>する</a:t>
            </a:r>
            <a:endParaRPr lang="en-US" altLang="ja-JP" dirty="0" smtClean="0">
              <a:latin typeface="+mn-ea"/>
            </a:endParaRPr>
          </a:p>
          <a:p>
            <a:pPr marL="266700" lvl="0" indent="177800">
              <a:lnSpc>
                <a:spcPts val="2400"/>
              </a:lnSpc>
              <a:defRPr/>
            </a:pPr>
            <a:r>
              <a:rPr lang="ja-JP" altLang="en-US" dirty="0">
                <a:latin typeface="+mn-ea"/>
              </a:rPr>
              <a:t>　</a:t>
            </a:r>
            <a:r>
              <a:rPr lang="ja-JP" altLang="en-US" dirty="0" smtClean="0">
                <a:latin typeface="+mn-ea"/>
              </a:rPr>
              <a:t>　こと（</a:t>
            </a:r>
            <a:r>
              <a:rPr lang="en-US" altLang="ja-JP" dirty="0" smtClean="0">
                <a:solidFill>
                  <a:srgbClr val="333333"/>
                </a:solidFill>
                <a:latin typeface="Noto Sans JP"/>
              </a:rPr>
              <a:t>3</a:t>
            </a:r>
            <a:r>
              <a:rPr lang="ja-JP" altLang="en-US" dirty="0">
                <a:solidFill>
                  <a:srgbClr val="333333"/>
                </a:solidFill>
                <a:latin typeface="Noto Sans JP"/>
              </a:rPr>
              <a:t>次元モデルでの情報共有</a:t>
            </a:r>
            <a:r>
              <a:rPr lang="ja-JP" altLang="en-US" dirty="0" smtClean="0">
                <a:solidFill>
                  <a:srgbClr val="333333"/>
                </a:solidFill>
                <a:latin typeface="Noto Sans JP"/>
              </a:rPr>
              <a:t>が可能）</a:t>
            </a:r>
            <a:endParaRPr lang="en-US" altLang="ja-JP" sz="2000" b="1" dirty="0" smtClean="0">
              <a:latin typeface="+mn-ea"/>
              <a:cs typeface="Times New Roman" panose="02020603050405020304" pitchFamily="18" charset="0"/>
            </a:endParaRPr>
          </a:p>
        </p:txBody>
      </p:sp>
      <p:sp>
        <p:nvSpPr>
          <p:cNvPr id="27" name="正方形/長方形 26"/>
          <p:cNvSpPr/>
          <p:nvPr/>
        </p:nvSpPr>
        <p:spPr>
          <a:xfrm>
            <a:off x="270741" y="4866711"/>
            <a:ext cx="8602518" cy="16139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58</a:t>
            </a:fld>
            <a:endParaRPr kumimoji="1" lang="ja-JP" altLang="en-US" dirty="0"/>
          </a:p>
        </p:txBody>
      </p:sp>
    </p:spTree>
    <p:extLst>
      <p:ext uri="{BB962C8B-B14F-4D97-AF65-F5344CB8AC3E}">
        <p14:creationId xmlns:p14="http://schemas.microsoft.com/office/powerpoint/2010/main" val="2631721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830" t="29167" r="8126" b="29687"/>
          <a:stretch/>
        </p:blipFill>
        <p:spPr>
          <a:xfrm>
            <a:off x="23261" y="615884"/>
            <a:ext cx="9097478" cy="2337238"/>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4610099" y="2048598"/>
            <a:ext cx="1155700" cy="16120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4" name="グループ化 13"/>
          <p:cNvGrpSpPr/>
          <p:nvPr/>
        </p:nvGrpSpPr>
        <p:grpSpPr>
          <a:xfrm>
            <a:off x="4428526" y="448779"/>
            <a:ext cx="475052" cy="307777"/>
            <a:chOff x="3119048" y="4201467"/>
            <a:chExt cx="475052" cy="307777"/>
          </a:xfrm>
        </p:grpSpPr>
        <p:sp>
          <p:nvSpPr>
            <p:cNvPr id="12" name="テキスト ボックス 11"/>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4</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3" name="楕円 12"/>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18" name="グループ化 17"/>
          <p:cNvGrpSpPr/>
          <p:nvPr/>
        </p:nvGrpSpPr>
        <p:grpSpPr>
          <a:xfrm>
            <a:off x="4334474" y="1823472"/>
            <a:ext cx="475052" cy="307777"/>
            <a:chOff x="3119048" y="4201467"/>
            <a:chExt cx="475052" cy="307777"/>
          </a:xfrm>
        </p:grpSpPr>
        <p:sp>
          <p:nvSpPr>
            <p:cNvPr id="19" name="テキスト ボックス 18"/>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5</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0" name="楕円 19"/>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21" name="グループ化 20"/>
          <p:cNvGrpSpPr/>
          <p:nvPr/>
        </p:nvGrpSpPr>
        <p:grpSpPr>
          <a:xfrm>
            <a:off x="4515449" y="2325319"/>
            <a:ext cx="475052" cy="307777"/>
            <a:chOff x="3119048" y="4201467"/>
            <a:chExt cx="475052" cy="307777"/>
          </a:xfrm>
        </p:grpSpPr>
        <p:sp>
          <p:nvSpPr>
            <p:cNvPr id="22" name="テキスト ボックス 21"/>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6</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3" name="楕円 22"/>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24" name="テキスト ボックス 23"/>
          <p:cNvSpPr txBox="1"/>
          <p:nvPr/>
        </p:nvSpPr>
        <p:spPr>
          <a:xfrm>
            <a:off x="-23815" y="4160710"/>
            <a:ext cx="9763126" cy="859210"/>
          </a:xfrm>
          <a:prstGeom prst="rect">
            <a:avLst/>
          </a:prstGeom>
          <a:noFill/>
        </p:spPr>
        <p:txBody>
          <a:bodyPr wrap="square" rtlCol="0">
            <a:spAutoFit/>
          </a:bodyPr>
          <a:lstStyle/>
          <a:p>
            <a:pPr marL="266700" lvl="0" indent="177800">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⑥</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dirty="0">
                <a:solidFill>
                  <a:prstClr val="black"/>
                </a:solidFill>
                <a:latin typeface="游ゴシック" panose="020B0400000000000000" pitchFamily="50" charset="-128"/>
              </a:rPr>
              <a:t>周辺景観に馴染ませる</a:t>
            </a:r>
            <a:r>
              <a:rPr kumimoji="1" lang="ja-JP" altLang="en-US" sz="2400" b="1" dirty="0" smtClean="0">
                <a:solidFill>
                  <a:prstClr val="black"/>
                </a:solidFill>
                <a:latin typeface="游ゴシック" panose="020B0400000000000000" pitchFamily="50" charset="-128"/>
              </a:rPr>
              <a:t>工夫を行う</a:t>
            </a:r>
            <a:endParaRPr kumimoji="1" lang="en-US" altLang="ja-JP" sz="3200" b="1" dirty="0">
              <a:solidFill>
                <a:prstClr val="black"/>
              </a:solidFill>
              <a:latin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p:cNvSpPr txBox="1"/>
          <p:nvPr/>
        </p:nvSpPr>
        <p:spPr>
          <a:xfrm>
            <a:off x="-642387" y="3247523"/>
            <a:ext cx="9763126" cy="887422"/>
          </a:xfrm>
          <a:prstGeom prst="rect">
            <a:avLst/>
          </a:prstGeom>
          <a:noFill/>
        </p:spPr>
        <p:txBody>
          <a:bodyPr wrap="square" rtlCol="0">
            <a:spAutoFit/>
          </a:bodyPr>
          <a:lstStyle/>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④・⑤</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：「平面線形」・「縦断線形」の変更は、</a:t>
            </a:r>
            <a:r>
              <a:rPr kumimoji="1" lang="ja-JP" altLang="en-US" sz="2400" b="1" dirty="0" smtClean="0">
                <a:solidFill>
                  <a:prstClr val="black"/>
                </a:solidFill>
                <a:latin typeface="游ゴシック" panose="020B0400000000000000" pitchFamily="50" charset="-128"/>
                <a:ea typeface="游ゴシック" panose="020B0400000000000000" pitchFamily="50" charset="-128"/>
              </a:rPr>
              <a:t>都市計画法及び</a:t>
            </a:r>
            <a:endParaRPr kumimoji="1" lang="en-US" altLang="ja-JP" sz="2400" b="1" dirty="0" smtClean="0">
              <a:solidFill>
                <a:prstClr val="black"/>
              </a:solidFill>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31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交差する道路・河川の構造・維持管理上困難</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p:cNvSpPr txBox="1"/>
          <p:nvPr/>
        </p:nvSpPr>
        <p:spPr>
          <a:xfrm>
            <a:off x="202990" y="4709579"/>
            <a:ext cx="9575022" cy="1323439"/>
          </a:xfrm>
          <a:prstGeom prst="rect">
            <a:avLst/>
          </a:prstGeom>
          <a:noFill/>
        </p:spPr>
        <p:txBody>
          <a:bodyPr wrap="square" rtlCol="0">
            <a:spAutoFit/>
          </a:bodyPr>
          <a:lstStyle/>
          <a:p>
            <a:pPr marL="266700" marR="0" lvl="0" indent="177800" algn="l" defTabSz="457200" rtl="0" eaLnBrk="1" fontAlgn="auto" latinLnBrk="0" hangingPunct="1">
              <a:lnSpc>
                <a:spcPts val="24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2400" b="1"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2400" b="1" dirty="0" smtClean="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・橋梁下部・上部及び付属物の検討</a:t>
            </a:r>
            <a:endParaRPr lang="en-US" altLang="ja-JP" sz="2400" b="1" dirty="0" smtClean="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266700" marR="0" lvl="0" indent="177800" algn="l" defTabSz="457200" rtl="0" eaLnBrk="1" fontAlgn="auto" latinLnBrk="0" hangingPunct="1">
              <a:lnSpc>
                <a:spcPts val="24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・橋梁の色彩の検討</a:t>
            </a:r>
            <a:endParaRPr kumimoji="0"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266700" lvl="0" indent="177800">
              <a:lnSpc>
                <a:spcPts val="2400"/>
              </a:lnSpc>
              <a:defRPr/>
            </a:pP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CIM</a:t>
            </a:r>
            <a:r>
              <a:rPr kumimoji="0"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活用</a:t>
            </a:r>
            <a:endParaRPr kumimoji="0"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266700" marR="0" lvl="0" indent="177800" algn="l" defTabSz="457200" rtl="0" eaLnBrk="1" fontAlgn="auto" latinLnBrk="0" hangingPunct="1">
              <a:lnSpc>
                <a:spcPts val="2400"/>
              </a:lnSpc>
              <a:spcBef>
                <a:spcPts val="0"/>
              </a:spcBef>
              <a:spcAft>
                <a:spcPts val="0"/>
              </a:spcAft>
              <a:buClrTx/>
              <a:buSzTx/>
              <a:buFontTx/>
              <a:buNone/>
              <a:tabLst/>
              <a:defRPr/>
            </a:pPr>
            <a:r>
              <a:rPr lang="ja-JP" altLang="en-US" sz="2400" b="1"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2400" b="1" dirty="0" smtClean="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　・大和川や他地域に架かる橋の調査　等　</a:t>
            </a:r>
            <a:endParaRPr kumimoji="0"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正方形/長方形 27"/>
          <p:cNvSpPr/>
          <p:nvPr/>
        </p:nvSpPr>
        <p:spPr>
          <a:xfrm>
            <a:off x="4752975" y="681618"/>
            <a:ext cx="914399" cy="18515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p:cNvSpPr/>
          <p:nvPr/>
        </p:nvSpPr>
        <p:spPr>
          <a:xfrm>
            <a:off x="4857748" y="2483171"/>
            <a:ext cx="3994151" cy="18494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59</a:t>
            </a:fld>
            <a:endParaRPr kumimoji="1" lang="ja-JP" altLang="en-US" dirty="0"/>
          </a:p>
        </p:txBody>
      </p:sp>
    </p:spTree>
    <p:extLst>
      <p:ext uri="{BB962C8B-B14F-4D97-AF65-F5344CB8AC3E}">
        <p14:creationId xmlns:p14="http://schemas.microsoft.com/office/powerpoint/2010/main" val="85877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２．第１回アドバイザー会議における主な指摘事項</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p:cNvSpPr txBox="1"/>
          <p:nvPr/>
        </p:nvSpPr>
        <p:spPr>
          <a:xfrm>
            <a:off x="352740" y="752762"/>
            <a:ext cx="8640000" cy="5452775"/>
          </a:xfrm>
          <a:prstGeom prst="rect">
            <a:avLst/>
          </a:prstGeom>
          <a:noFill/>
        </p:spPr>
        <p:txBody>
          <a:bodyPr wrap="square" rtlCol="0">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□景観というものをよく認識し、検討すべき事項・配慮</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すべき視点</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に正しく回答</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□ランドマークとして道路内外からどのように見えるか</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検討が必要</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□橋梁構造等の検討経緯が不明確</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□耐候性桁の色彩は目立つので、色の選択ができるのであれ　</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dirty="0">
                <a:solidFill>
                  <a:prstClr val="black"/>
                </a:solidFill>
                <a:latin typeface="游ゴシック" panose="020B0400000000000000" pitchFamily="50" charset="-128"/>
                <a:ea typeface="游ゴシック" panose="020B0400000000000000" pitchFamily="50" charset="-128"/>
              </a:rPr>
              <a:t>　</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ば考えてはどうか。</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桁裏・階段裏は高明度かつ低色彩の配</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dirty="0">
                <a:solidFill>
                  <a:prstClr val="black"/>
                </a:solidFill>
                <a:latin typeface="Calibri" panose="020F0502020204030204"/>
                <a:ea typeface="游ゴシック" panose="020B0400000000000000" pitchFamily="50" charset="-128"/>
              </a:rPr>
              <a:t>　</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慮すべき視点、合致していない。</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□道路照明や道路高欄などの道路施設については、背景等</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を考慮した検討が必要</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3800"/>
              </a:lnSpc>
              <a:spcBef>
                <a:spcPts val="0"/>
              </a:spcBef>
              <a:spcAft>
                <a:spcPts val="0"/>
              </a:spcAft>
              <a:buClrTx/>
              <a:buSzTx/>
              <a:buFontTx/>
              <a:buNone/>
              <a:tabLst/>
              <a:defRPr/>
            </a:pPr>
            <a:r>
              <a:rPr kumimoji="1" lang="ja-JP" altLang="en-US" sz="2400" b="1" noProof="0" dirty="0" smtClean="0">
                <a:solidFill>
                  <a:prstClr val="black"/>
                </a:solidFill>
                <a:latin typeface="Calibri" panose="020F0502020204030204"/>
                <a:ea typeface="游ゴシック" panose="020B0400000000000000" pitchFamily="50" charset="-128"/>
              </a:rPr>
              <a:t>□高架下の緑化</a:t>
            </a:r>
            <a:endParaRPr kumimoji="1" lang="en-US" altLang="ja-JP" sz="24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スライド番号プレースホルダー 3"/>
          <p:cNvSpPr>
            <a:spLocks noGrp="1"/>
          </p:cNvSpPr>
          <p:nvPr>
            <p:ph type="sldNum" sz="quarter" idx="12"/>
          </p:nvPr>
        </p:nvSpPr>
        <p:spPr>
          <a:xfrm>
            <a:off x="8354703" y="6438949"/>
            <a:ext cx="63803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F4720-2F52-44D6-BB1A-AB20431C6265}"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92883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030" t="57292" r="4375" b="16319"/>
          <a:stretch/>
        </p:blipFill>
        <p:spPr>
          <a:xfrm>
            <a:off x="118326" y="603296"/>
            <a:ext cx="8808503" cy="1381523"/>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5066699" y="1539031"/>
            <a:ext cx="3785200" cy="175086"/>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グループ化 17"/>
          <p:cNvGrpSpPr/>
          <p:nvPr/>
        </p:nvGrpSpPr>
        <p:grpSpPr>
          <a:xfrm>
            <a:off x="4759178" y="1298783"/>
            <a:ext cx="475052" cy="307777"/>
            <a:chOff x="3119048" y="4201467"/>
            <a:chExt cx="475052" cy="307777"/>
          </a:xfrm>
        </p:grpSpPr>
        <p:sp>
          <p:nvSpPr>
            <p:cNvPr id="19" name="テキスト ボックス 18"/>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noProof="0" dirty="0">
                  <a:solidFill>
                    <a:srgbClr val="FF0000"/>
                  </a:solidFill>
                  <a:latin typeface="Calibri" panose="020F0502020204030204"/>
                  <a:ea typeface="游ゴシック" panose="020B0400000000000000" pitchFamily="50" charset="-128"/>
                </a:rPr>
                <a:t>7</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0" name="楕円 19"/>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24" name="テキスト ボックス 23"/>
          <p:cNvSpPr txBox="1"/>
          <p:nvPr/>
        </p:nvSpPr>
        <p:spPr>
          <a:xfrm>
            <a:off x="-309563" y="2419019"/>
            <a:ext cx="9763126" cy="461665"/>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⑦</a:t>
            </a:r>
            <a:r>
              <a:rPr kumimoji="1" lang="ja-JP" altLang="en-US"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：桁下は曲線で擦りつけ</a:t>
            </a:r>
            <a:endParaRPr kumimoji="1" lang="en-US" altLang="ja-JP" sz="2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p:cNvPicPr>
            <a:picLocks noChangeAspect="1"/>
          </p:cNvPicPr>
          <p:nvPr/>
        </p:nvPicPr>
        <p:blipFill rotWithShape="1">
          <a:blip r:embed="rId4"/>
          <a:srcRect l="2256" t="52331" r="38064" b="6399"/>
          <a:stretch/>
        </p:blipFill>
        <p:spPr>
          <a:xfrm>
            <a:off x="238278" y="2920554"/>
            <a:ext cx="8688551" cy="3377979"/>
          </a:xfrm>
          <a:prstGeom prst="rect">
            <a:avLst/>
          </a:prstGeom>
        </p:spPr>
      </p:pic>
      <p:sp>
        <p:nvSpPr>
          <p:cNvPr id="7" name="楕円 6"/>
          <p:cNvSpPr/>
          <p:nvPr/>
        </p:nvSpPr>
        <p:spPr>
          <a:xfrm rot="19906346">
            <a:off x="3679387" y="3633768"/>
            <a:ext cx="2627086" cy="1197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068457" y="2911138"/>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554481" y="2911138"/>
            <a:ext cx="2689906" cy="400110"/>
          </a:xfrm>
          <a:prstGeom prst="rect">
            <a:avLst/>
          </a:prstGeom>
          <a:noFill/>
        </p:spPr>
        <p:txBody>
          <a:bodyPr wrap="square" rtlCol="0">
            <a:spAutoFit/>
          </a:bodyPr>
          <a:lstStyle/>
          <a:p>
            <a:pPr marL="266700" marR="0" lvl="0" indent="177800" defTabSz="457200" rtl="0" eaLnBrk="1" fontAlgn="auto" latinLnBrk="0" hangingPunct="1">
              <a:lnSpc>
                <a:spcPct val="100000"/>
              </a:lnSpc>
              <a:spcBef>
                <a:spcPts val="0"/>
              </a:spcBef>
              <a:spcAft>
                <a:spcPts val="0"/>
              </a:spcAft>
              <a:buClrTx/>
              <a:buSzTx/>
              <a:buFontTx/>
              <a:buNone/>
              <a:tabLst/>
              <a:defRPr/>
            </a:pPr>
            <a:r>
              <a:rPr kumimoji="1" lang="en-US" altLang="ja-JP" sz="2000" b="1" dirty="0" smtClean="0">
                <a:latin typeface="游ゴシック" panose="020B0400000000000000" pitchFamily="50" charset="-128"/>
                <a:ea typeface="游ゴシック" panose="020B0400000000000000" pitchFamily="50" charset="-128"/>
              </a:rPr>
              <a:t>【</a:t>
            </a: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資料４</a:t>
            </a:r>
            <a:r>
              <a:rPr kumimoji="1" lang="en-US" altLang="ja-JP"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】P</a:t>
            </a: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９</a:t>
            </a:r>
            <a:endParaRPr kumimoji="1" lang="en-US" altLang="ja-JP"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60</a:t>
            </a:fld>
            <a:endParaRPr kumimoji="1" lang="ja-JP" altLang="en-US" dirty="0"/>
          </a:p>
        </p:txBody>
      </p:sp>
    </p:spTree>
    <p:extLst>
      <p:ext uri="{BB962C8B-B14F-4D97-AF65-F5344CB8AC3E}">
        <p14:creationId xmlns:p14="http://schemas.microsoft.com/office/powerpoint/2010/main" val="13935027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a:srcRect l="25359" t="21973" r="54270" b="30209"/>
          <a:stretch/>
        </p:blipFill>
        <p:spPr>
          <a:xfrm>
            <a:off x="6027747" y="2917310"/>
            <a:ext cx="2917371" cy="3850307"/>
          </a:xfrm>
          <a:prstGeom prst="rect">
            <a:avLst/>
          </a:prstGeom>
        </p:spPr>
      </p:pic>
      <p:pic>
        <p:nvPicPr>
          <p:cNvPr id="4" name="図 3"/>
          <p:cNvPicPr>
            <a:picLocks noChangeAspect="1"/>
          </p:cNvPicPr>
          <p:nvPr/>
        </p:nvPicPr>
        <p:blipFill rotWithShape="1">
          <a:blip r:embed="rId4"/>
          <a:srcRect l="694" t="32292" r="3929" b="32589"/>
          <a:stretch/>
        </p:blipFill>
        <p:spPr>
          <a:xfrm>
            <a:off x="55118" y="620731"/>
            <a:ext cx="8871711" cy="1836600"/>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5473701" y="697496"/>
            <a:ext cx="3046185" cy="17336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グループ化 17"/>
          <p:cNvGrpSpPr/>
          <p:nvPr/>
        </p:nvGrpSpPr>
        <p:grpSpPr>
          <a:xfrm>
            <a:off x="5236175" y="442114"/>
            <a:ext cx="475052" cy="307777"/>
            <a:chOff x="3119048" y="4201467"/>
            <a:chExt cx="475052" cy="307777"/>
          </a:xfrm>
        </p:grpSpPr>
        <p:sp>
          <p:nvSpPr>
            <p:cNvPr id="19" name="テキスト ボックス 18"/>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8</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0" name="楕円 19"/>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27" name="テキスト ボックス 26"/>
          <p:cNvSpPr txBox="1"/>
          <p:nvPr/>
        </p:nvSpPr>
        <p:spPr>
          <a:xfrm>
            <a:off x="3125447" y="2671838"/>
            <a:ext cx="2689906" cy="400110"/>
          </a:xfrm>
          <a:prstGeom prst="rect">
            <a:avLst/>
          </a:prstGeom>
          <a:noFill/>
        </p:spPr>
        <p:txBody>
          <a:bodyPr wrap="square" rtlCol="0">
            <a:spAutoFit/>
          </a:bodyPr>
          <a:lstStyle/>
          <a:p>
            <a:pPr marL="266700" marR="0" lvl="0" indent="17780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資料４</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】P</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９</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13"/>
          <p:cNvSpPr/>
          <p:nvPr/>
        </p:nvSpPr>
        <p:spPr>
          <a:xfrm>
            <a:off x="7068457" y="901311"/>
            <a:ext cx="1016001" cy="18726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5" name="グループ化 14"/>
          <p:cNvGrpSpPr/>
          <p:nvPr/>
        </p:nvGrpSpPr>
        <p:grpSpPr>
          <a:xfrm>
            <a:off x="6830931" y="720874"/>
            <a:ext cx="475052" cy="307777"/>
            <a:chOff x="3119048" y="4201467"/>
            <a:chExt cx="475052" cy="307777"/>
          </a:xfrm>
        </p:grpSpPr>
        <p:sp>
          <p:nvSpPr>
            <p:cNvPr id="16" name="テキスト ボックス 15"/>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9</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21" name="正方形/長方形 20"/>
          <p:cNvSpPr/>
          <p:nvPr/>
        </p:nvSpPr>
        <p:spPr>
          <a:xfrm>
            <a:off x="4534787" y="2191427"/>
            <a:ext cx="3157784" cy="22759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グループ化 21"/>
          <p:cNvGrpSpPr/>
          <p:nvPr/>
        </p:nvGrpSpPr>
        <p:grpSpPr>
          <a:xfrm>
            <a:off x="4096948" y="1938608"/>
            <a:ext cx="475052" cy="307777"/>
            <a:chOff x="3119048" y="4201467"/>
            <a:chExt cx="475052" cy="307777"/>
          </a:xfrm>
        </p:grpSpPr>
        <p:sp>
          <p:nvSpPr>
            <p:cNvPr id="23" name="テキスト ボックス 22"/>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10</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5" name="楕円 24"/>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7" name="楕円 6"/>
          <p:cNvSpPr/>
          <p:nvPr/>
        </p:nvSpPr>
        <p:spPr>
          <a:xfrm rot="16200000">
            <a:off x="6272144" y="5037321"/>
            <a:ext cx="2067677" cy="1197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グループ化 25"/>
          <p:cNvGrpSpPr/>
          <p:nvPr/>
        </p:nvGrpSpPr>
        <p:grpSpPr>
          <a:xfrm>
            <a:off x="7890270" y="4886789"/>
            <a:ext cx="475052" cy="307777"/>
            <a:chOff x="3119048" y="4201467"/>
            <a:chExt cx="475052" cy="307777"/>
          </a:xfrm>
        </p:grpSpPr>
        <p:sp>
          <p:nvSpPr>
            <p:cNvPr id="28" name="テキスト ボックス 27"/>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8</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9" name="楕円 28"/>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11" name="図 10"/>
          <p:cNvPicPr>
            <a:picLocks noChangeAspect="1"/>
          </p:cNvPicPr>
          <p:nvPr/>
        </p:nvPicPr>
        <p:blipFill rotWithShape="1">
          <a:blip r:embed="rId5"/>
          <a:srcRect l="47455" t="40199" r="17690" b="39291"/>
          <a:stretch/>
        </p:blipFill>
        <p:spPr>
          <a:xfrm>
            <a:off x="149170" y="2540970"/>
            <a:ext cx="5791200" cy="1915886"/>
          </a:xfrm>
          <a:prstGeom prst="rect">
            <a:avLst/>
          </a:prstGeom>
        </p:spPr>
      </p:pic>
      <p:grpSp>
        <p:nvGrpSpPr>
          <p:cNvPr id="33" name="グループ化 32"/>
          <p:cNvGrpSpPr/>
          <p:nvPr/>
        </p:nvGrpSpPr>
        <p:grpSpPr>
          <a:xfrm>
            <a:off x="308575" y="3185836"/>
            <a:ext cx="475052" cy="307777"/>
            <a:chOff x="3119048" y="4201467"/>
            <a:chExt cx="475052" cy="307777"/>
          </a:xfrm>
        </p:grpSpPr>
        <p:sp>
          <p:nvSpPr>
            <p:cNvPr id="34" name="テキスト ボックス 33"/>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8</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5" name="楕円 34"/>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30" name="グループ化 29"/>
          <p:cNvGrpSpPr/>
          <p:nvPr/>
        </p:nvGrpSpPr>
        <p:grpSpPr>
          <a:xfrm>
            <a:off x="304801" y="4160494"/>
            <a:ext cx="475052" cy="307777"/>
            <a:chOff x="3119048" y="4201467"/>
            <a:chExt cx="475052" cy="307777"/>
          </a:xfrm>
        </p:grpSpPr>
        <p:sp>
          <p:nvSpPr>
            <p:cNvPr id="31" name="テキスト ボックス 30"/>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9</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2" name="楕円 31"/>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12" name="図 11"/>
          <p:cNvPicPr>
            <a:picLocks noChangeAspect="1"/>
          </p:cNvPicPr>
          <p:nvPr/>
        </p:nvPicPr>
        <p:blipFill rotWithShape="1">
          <a:blip r:embed="rId6"/>
          <a:srcRect l="16980" t="23164" r="32821" b="5208"/>
          <a:stretch/>
        </p:blipFill>
        <p:spPr>
          <a:xfrm>
            <a:off x="159658" y="4511469"/>
            <a:ext cx="2801256" cy="2247231"/>
          </a:xfrm>
          <a:prstGeom prst="rect">
            <a:avLst/>
          </a:prstGeom>
        </p:spPr>
      </p:pic>
      <p:sp>
        <p:nvSpPr>
          <p:cNvPr id="36" name="楕円 35"/>
          <p:cNvSpPr/>
          <p:nvPr/>
        </p:nvSpPr>
        <p:spPr>
          <a:xfrm rot="16200000">
            <a:off x="659962" y="5036573"/>
            <a:ext cx="2194836" cy="1197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7" name="グループ化 36"/>
          <p:cNvGrpSpPr/>
          <p:nvPr/>
        </p:nvGrpSpPr>
        <p:grpSpPr>
          <a:xfrm>
            <a:off x="698040" y="5354768"/>
            <a:ext cx="475052" cy="307777"/>
            <a:chOff x="3119048" y="4201467"/>
            <a:chExt cx="475052" cy="307777"/>
          </a:xfrm>
        </p:grpSpPr>
        <p:sp>
          <p:nvSpPr>
            <p:cNvPr id="38" name="テキスト ボックス 37"/>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9</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9" name="楕円 38"/>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13" name="図 12"/>
          <p:cNvPicPr>
            <a:picLocks noChangeAspect="1"/>
          </p:cNvPicPr>
          <p:nvPr/>
        </p:nvPicPr>
        <p:blipFill rotWithShape="1">
          <a:blip r:embed="rId7"/>
          <a:srcRect l="49667" t="34672" r="18544" b="19693"/>
          <a:stretch/>
        </p:blipFill>
        <p:spPr>
          <a:xfrm>
            <a:off x="3013885" y="4473280"/>
            <a:ext cx="2878915" cy="2323605"/>
          </a:xfrm>
          <a:prstGeom prst="rect">
            <a:avLst/>
          </a:prstGeom>
        </p:spPr>
      </p:pic>
      <p:grpSp>
        <p:nvGrpSpPr>
          <p:cNvPr id="40" name="グループ化 39"/>
          <p:cNvGrpSpPr/>
          <p:nvPr/>
        </p:nvGrpSpPr>
        <p:grpSpPr>
          <a:xfrm>
            <a:off x="5454034" y="4529408"/>
            <a:ext cx="475052" cy="307777"/>
            <a:chOff x="3119048" y="4201467"/>
            <a:chExt cx="475052" cy="307777"/>
          </a:xfrm>
        </p:grpSpPr>
        <p:sp>
          <p:nvSpPr>
            <p:cNvPr id="41" name="テキスト ボックス 40"/>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latin typeface="Calibri" panose="020F0502020204030204"/>
                  <a:ea typeface="游ゴシック" panose="020B0400000000000000" pitchFamily="50" charset="-128"/>
                </a:rPr>
                <a:t>10</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2" name="楕円 41"/>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61</a:t>
            </a:fld>
            <a:endParaRPr kumimoji="1" lang="ja-JP" altLang="en-US" dirty="0"/>
          </a:p>
        </p:txBody>
      </p:sp>
    </p:spTree>
    <p:extLst>
      <p:ext uri="{BB962C8B-B14F-4D97-AF65-F5344CB8AC3E}">
        <p14:creationId xmlns:p14="http://schemas.microsoft.com/office/powerpoint/2010/main" val="6003393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8095" t="69249" r="73175" b="13734"/>
          <a:stretch/>
        </p:blipFill>
        <p:spPr>
          <a:xfrm>
            <a:off x="629454" y="1653477"/>
            <a:ext cx="7935892" cy="5098085"/>
          </a:xfrm>
          <a:prstGeom prst="rect">
            <a:avLst/>
          </a:prstGeom>
        </p:spPr>
      </p:pic>
      <p:pic>
        <p:nvPicPr>
          <p:cNvPr id="3" name="図 2"/>
          <p:cNvPicPr>
            <a:picLocks noChangeAspect="1"/>
          </p:cNvPicPr>
          <p:nvPr/>
        </p:nvPicPr>
        <p:blipFill rotWithShape="1">
          <a:blip r:embed="rId4"/>
          <a:srcRect l="1029" t="28720" r="3706" b="53621"/>
          <a:stretch/>
        </p:blipFill>
        <p:spPr>
          <a:xfrm>
            <a:off x="25399" y="669127"/>
            <a:ext cx="8940801" cy="931770"/>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4571535" y="1158349"/>
            <a:ext cx="4209608" cy="18207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グループ化 17"/>
          <p:cNvGrpSpPr/>
          <p:nvPr/>
        </p:nvGrpSpPr>
        <p:grpSpPr>
          <a:xfrm>
            <a:off x="4183743" y="990408"/>
            <a:ext cx="475052" cy="307777"/>
            <a:chOff x="3119048" y="4201467"/>
            <a:chExt cx="475052" cy="307777"/>
          </a:xfrm>
        </p:grpSpPr>
        <p:sp>
          <p:nvSpPr>
            <p:cNvPr id="19" name="テキスト ボックス 18"/>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11</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0" name="楕円 19"/>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9" name="正方形/長方形 8"/>
          <p:cNvSpPr/>
          <p:nvPr/>
        </p:nvSpPr>
        <p:spPr>
          <a:xfrm>
            <a:off x="7068457" y="2911138"/>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p:cNvSpPr/>
          <p:nvPr/>
        </p:nvSpPr>
        <p:spPr>
          <a:xfrm>
            <a:off x="4566268" y="1393001"/>
            <a:ext cx="524765" cy="14139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p:cNvSpPr/>
          <p:nvPr/>
        </p:nvSpPr>
        <p:spPr>
          <a:xfrm rot="16200000">
            <a:off x="252168" y="2608610"/>
            <a:ext cx="5182993" cy="30792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グループ化 25"/>
          <p:cNvGrpSpPr/>
          <p:nvPr/>
        </p:nvGrpSpPr>
        <p:grpSpPr>
          <a:xfrm>
            <a:off x="3908254" y="2102129"/>
            <a:ext cx="475052" cy="307777"/>
            <a:chOff x="3119048" y="4201467"/>
            <a:chExt cx="475052" cy="307777"/>
          </a:xfrm>
        </p:grpSpPr>
        <p:sp>
          <p:nvSpPr>
            <p:cNvPr id="28" name="テキスト ボックス 27"/>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11</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9" name="楕円 28"/>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62</a:t>
            </a:fld>
            <a:endParaRPr kumimoji="1" lang="ja-JP" altLang="en-US" dirty="0"/>
          </a:p>
        </p:txBody>
      </p:sp>
    </p:spTree>
    <p:extLst>
      <p:ext uri="{BB962C8B-B14F-4D97-AF65-F5344CB8AC3E}">
        <p14:creationId xmlns:p14="http://schemas.microsoft.com/office/powerpoint/2010/main" val="10806575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920" t="19989" r="3371" b="10566"/>
          <a:stretch/>
        </p:blipFill>
        <p:spPr>
          <a:xfrm>
            <a:off x="111161" y="573363"/>
            <a:ext cx="8854568" cy="3650293"/>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6" name="図 5"/>
          <p:cNvPicPr>
            <a:picLocks noChangeAspect="1"/>
          </p:cNvPicPr>
          <p:nvPr/>
        </p:nvPicPr>
        <p:blipFill rotWithShape="1">
          <a:blip r:embed="rId4"/>
          <a:srcRect l="1809" t="31378" r="2925" b="46478"/>
          <a:stretch/>
        </p:blipFill>
        <p:spPr>
          <a:xfrm>
            <a:off x="111160" y="4136570"/>
            <a:ext cx="8885055" cy="1161145"/>
          </a:xfrm>
          <a:prstGeom prst="rect">
            <a:avLst/>
          </a:prstGeom>
        </p:spPr>
      </p:pic>
      <p:sp>
        <p:nvSpPr>
          <p:cNvPr id="7" name="テキスト ボックス 6"/>
          <p:cNvSpPr txBox="1"/>
          <p:nvPr/>
        </p:nvSpPr>
        <p:spPr>
          <a:xfrm>
            <a:off x="295247" y="5656129"/>
            <a:ext cx="8001963" cy="715645"/>
          </a:xfrm>
          <a:prstGeom prst="rect">
            <a:avLst/>
          </a:prstGeom>
          <a:noFill/>
        </p:spPr>
        <p:txBody>
          <a:bodyPr wrap="square" rtlCol="0">
            <a:spAutoFit/>
          </a:bodyPr>
          <a:lstStyle/>
          <a:p>
            <a:pPr lvl="0">
              <a:lnSpc>
                <a:spcPts val="2400"/>
              </a:lnSpc>
              <a:spcAft>
                <a:spcPts val="600"/>
              </a:spcAft>
              <a:defRPr/>
            </a:pPr>
            <a:r>
              <a:rPr kumimoji="1" lang="en-US" altLang="ja-JP" sz="2400" b="1" dirty="0" smtClean="0">
                <a:solidFill>
                  <a:srgbClr val="FF0000"/>
                </a:solidFill>
                <a:latin typeface="+mn-ea"/>
              </a:rPr>
              <a:t>CIM</a:t>
            </a:r>
            <a:r>
              <a:rPr kumimoji="1" lang="ja-JP" altLang="en-US" sz="2400" b="1" dirty="0" smtClean="0">
                <a:solidFill>
                  <a:srgbClr val="FF0000"/>
                </a:solidFill>
                <a:latin typeface="+mn-ea"/>
              </a:rPr>
              <a:t>を活用し、全体</a:t>
            </a:r>
            <a:r>
              <a:rPr kumimoji="1" lang="ja-JP" altLang="en-US" sz="2400" b="1" dirty="0">
                <a:solidFill>
                  <a:srgbClr val="FF0000"/>
                </a:solidFill>
                <a:latin typeface="+mn-ea"/>
              </a:rPr>
              <a:t>と</a:t>
            </a:r>
            <a:r>
              <a:rPr kumimoji="1" lang="ja-JP" altLang="en-US" sz="2400" b="1" dirty="0" smtClean="0">
                <a:solidFill>
                  <a:srgbClr val="FF0000"/>
                </a:solidFill>
                <a:latin typeface="+mn-ea"/>
              </a:rPr>
              <a:t>してよりよい景観形成につながっているか、</a:t>
            </a:r>
            <a:r>
              <a:rPr kumimoji="1" lang="ja-JP" altLang="en-US" sz="2400" b="1" i="0" u="none" strike="noStrike" kern="1200" cap="none" spc="0" normalizeH="0" baseline="0" noProof="0" dirty="0" smtClean="0">
                <a:ln>
                  <a:noFill/>
                </a:ln>
                <a:solidFill>
                  <a:srgbClr val="FF0000"/>
                </a:solidFill>
                <a:effectLst/>
                <a:uLnTx/>
                <a:uFillTx/>
                <a:latin typeface="+mn-ea"/>
              </a:rPr>
              <a:t>地域の景観として総合的に捉える</a:t>
            </a:r>
            <a:endParaRPr kumimoji="1" lang="en-US" altLang="ja-JP" sz="1600" b="1" dirty="0">
              <a:solidFill>
                <a:srgbClr val="FF0000"/>
              </a:solidFill>
            </a:endParaRPr>
          </a:p>
        </p:txBody>
      </p:sp>
      <p:sp>
        <p:nvSpPr>
          <p:cNvPr id="8" name="右矢印 7"/>
          <p:cNvSpPr/>
          <p:nvPr/>
        </p:nvSpPr>
        <p:spPr>
          <a:xfrm>
            <a:off x="6614436" y="6050022"/>
            <a:ext cx="429259" cy="643504"/>
          </a:xfrm>
          <a:prstGeom prst="rightArrow">
            <a:avLst>
              <a:gd name="adj1" fmla="val 50000"/>
              <a:gd name="adj2" fmla="val 56937"/>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165096" y="6187108"/>
            <a:ext cx="1393372" cy="369332"/>
          </a:xfrm>
          <a:prstGeom prst="rect">
            <a:avLst/>
          </a:prstGeom>
          <a:noFill/>
          <a:ln>
            <a:solidFill>
              <a:schemeClr val="tx1"/>
            </a:solidFill>
          </a:ln>
        </p:spPr>
        <p:txBody>
          <a:bodyPr wrap="square" rtlCol="0" anchor="ctr">
            <a:spAutoFit/>
          </a:bodyPr>
          <a:lstStyle/>
          <a:p>
            <a:pPr algn="ctr"/>
            <a:r>
              <a:rPr kumimoji="1" lang="ja-JP" altLang="en-US" dirty="0" smtClean="0"/>
              <a:t>資料④</a:t>
            </a:r>
            <a:endParaRPr kumimoji="1" lang="ja-JP" altLang="en-US" dirty="0"/>
          </a:p>
        </p:txBody>
      </p: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63</a:t>
            </a:fld>
            <a:endParaRPr kumimoji="1" lang="ja-JP" altLang="en-US" dirty="0"/>
          </a:p>
        </p:txBody>
      </p:sp>
    </p:spTree>
    <p:extLst>
      <p:ext uri="{BB962C8B-B14F-4D97-AF65-F5344CB8AC3E}">
        <p14:creationId xmlns:p14="http://schemas.microsoft.com/office/powerpoint/2010/main" val="36358448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6879771" y="2861202"/>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rotWithShape="1">
          <a:blip r:embed="rId3"/>
          <a:srcRect l="1698" t="51935" r="3259" b="29613"/>
          <a:stretch/>
        </p:blipFill>
        <p:spPr>
          <a:xfrm>
            <a:off x="14514" y="672435"/>
            <a:ext cx="9027888" cy="985439"/>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8413" t="71505" r="37143" b="6057"/>
          <a:stretch/>
        </p:blipFill>
        <p:spPr>
          <a:xfrm>
            <a:off x="52279" y="4238171"/>
            <a:ext cx="8990123" cy="2619829"/>
          </a:xfrm>
          <a:prstGeom prst="rect">
            <a:avLst/>
          </a:prstGeom>
        </p:spPr>
      </p:pic>
      <p:sp>
        <p:nvSpPr>
          <p:cNvPr id="11" name="正方形/長方形 10"/>
          <p:cNvSpPr/>
          <p:nvPr/>
        </p:nvSpPr>
        <p:spPr>
          <a:xfrm>
            <a:off x="6879771" y="1172862"/>
            <a:ext cx="1553029" cy="23502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2" name="グループ化 11"/>
          <p:cNvGrpSpPr/>
          <p:nvPr/>
        </p:nvGrpSpPr>
        <p:grpSpPr>
          <a:xfrm>
            <a:off x="4982316" y="1260449"/>
            <a:ext cx="475052" cy="307777"/>
            <a:chOff x="3119048" y="4201467"/>
            <a:chExt cx="475052" cy="307777"/>
          </a:xfrm>
        </p:grpSpPr>
        <p:sp>
          <p:nvSpPr>
            <p:cNvPr id="13" name="テキスト ボックス 12"/>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12</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4" name="楕円 13"/>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15" name="グループ化 14"/>
          <p:cNvGrpSpPr/>
          <p:nvPr/>
        </p:nvGrpSpPr>
        <p:grpSpPr>
          <a:xfrm>
            <a:off x="52279" y="4499562"/>
            <a:ext cx="475052" cy="307777"/>
            <a:chOff x="3119048" y="4201467"/>
            <a:chExt cx="475052" cy="307777"/>
          </a:xfrm>
        </p:grpSpPr>
        <p:sp>
          <p:nvSpPr>
            <p:cNvPr id="16" name="テキスト ボックス 15"/>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13</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18" name="図 17"/>
          <p:cNvPicPr>
            <a:picLocks noChangeAspect="1"/>
          </p:cNvPicPr>
          <p:nvPr/>
        </p:nvPicPr>
        <p:blipFill rotWithShape="1">
          <a:blip r:embed="rId5"/>
          <a:srcRect l="582" t="41220" r="31148" b="26836"/>
          <a:stretch/>
        </p:blipFill>
        <p:spPr>
          <a:xfrm>
            <a:off x="280140" y="1877173"/>
            <a:ext cx="8534399" cy="2245161"/>
          </a:xfrm>
          <a:prstGeom prst="rect">
            <a:avLst/>
          </a:prstGeom>
        </p:spPr>
      </p:pic>
      <p:sp>
        <p:nvSpPr>
          <p:cNvPr id="19" name="正方形/長方形 18"/>
          <p:cNvSpPr/>
          <p:nvPr/>
        </p:nvSpPr>
        <p:spPr>
          <a:xfrm>
            <a:off x="5326743" y="1173280"/>
            <a:ext cx="1339225" cy="2346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0" name="グループ化 19"/>
          <p:cNvGrpSpPr/>
          <p:nvPr/>
        </p:nvGrpSpPr>
        <p:grpSpPr>
          <a:xfrm>
            <a:off x="6665968" y="1305858"/>
            <a:ext cx="475052" cy="307777"/>
            <a:chOff x="3119048" y="4201467"/>
            <a:chExt cx="475052" cy="307777"/>
          </a:xfrm>
        </p:grpSpPr>
        <p:sp>
          <p:nvSpPr>
            <p:cNvPr id="21" name="テキスト ボックス 20"/>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13</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2" name="楕円 21"/>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23" name="グループ化 22"/>
          <p:cNvGrpSpPr/>
          <p:nvPr/>
        </p:nvGrpSpPr>
        <p:grpSpPr>
          <a:xfrm>
            <a:off x="42614" y="1773711"/>
            <a:ext cx="475052" cy="307777"/>
            <a:chOff x="3119048" y="4201467"/>
            <a:chExt cx="475052" cy="307777"/>
          </a:xfrm>
        </p:grpSpPr>
        <p:sp>
          <p:nvSpPr>
            <p:cNvPr id="24" name="テキスト ボックス 23"/>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12</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5" name="楕円 24"/>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64</a:t>
            </a:fld>
            <a:endParaRPr kumimoji="1" lang="ja-JP" altLang="en-US" dirty="0"/>
          </a:p>
        </p:txBody>
      </p:sp>
    </p:spTree>
    <p:extLst>
      <p:ext uri="{BB962C8B-B14F-4D97-AF65-F5344CB8AC3E}">
        <p14:creationId xmlns:p14="http://schemas.microsoft.com/office/powerpoint/2010/main" val="42085275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46824" t="48509" r="27425" b="39129"/>
          <a:stretch/>
        </p:blipFill>
        <p:spPr>
          <a:xfrm>
            <a:off x="3744686" y="5297717"/>
            <a:ext cx="5250394" cy="1417042"/>
          </a:xfrm>
          <a:prstGeom prst="rect">
            <a:avLst/>
          </a:prstGeom>
        </p:spPr>
      </p:pic>
      <p:pic>
        <p:nvPicPr>
          <p:cNvPr id="3" name="図 2"/>
          <p:cNvPicPr>
            <a:picLocks noChangeAspect="1"/>
          </p:cNvPicPr>
          <p:nvPr/>
        </p:nvPicPr>
        <p:blipFill rotWithShape="1">
          <a:blip r:embed="rId4"/>
          <a:srcRect l="1920" t="31895" r="3148" b="16716"/>
          <a:stretch/>
        </p:blipFill>
        <p:spPr>
          <a:xfrm>
            <a:off x="130628" y="587081"/>
            <a:ext cx="8882743" cy="2703444"/>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p:cNvSpPr/>
          <p:nvPr/>
        </p:nvSpPr>
        <p:spPr>
          <a:xfrm>
            <a:off x="8084454" y="1305857"/>
            <a:ext cx="928917" cy="19242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p:cNvSpPr/>
          <p:nvPr/>
        </p:nvSpPr>
        <p:spPr>
          <a:xfrm>
            <a:off x="7572546" y="829167"/>
            <a:ext cx="1339225" cy="2346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0" name="グループ化 19"/>
          <p:cNvGrpSpPr/>
          <p:nvPr/>
        </p:nvGrpSpPr>
        <p:grpSpPr>
          <a:xfrm>
            <a:off x="4655172" y="622390"/>
            <a:ext cx="475052" cy="307777"/>
            <a:chOff x="3119048" y="4201467"/>
            <a:chExt cx="475052" cy="307777"/>
          </a:xfrm>
        </p:grpSpPr>
        <p:sp>
          <p:nvSpPr>
            <p:cNvPr id="21" name="テキスト ボックス 20"/>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14</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2" name="楕円 21"/>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26" name="正方形/長方形 25"/>
          <p:cNvSpPr/>
          <p:nvPr/>
        </p:nvSpPr>
        <p:spPr>
          <a:xfrm>
            <a:off x="4655172" y="1045949"/>
            <a:ext cx="2917374" cy="21716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p:cNvSpPr/>
          <p:nvPr/>
        </p:nvSpPr>
        <p:spPr>
          <a:xfrm>
            <a:off x="4993452" y="846063"/>
            <a:ext cx="619945" cy="15714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l="35935" t="39154" r="38628" b="44550"/>
          <a:stretch/>
        </p:blipFill>
        <p:spPr>
          <a:xfrm>
            <a:off x="43544" y="3575895"/>
            <a:ext cx="3535147" cy="3202431"/>
          </a:xfrm>
          <a:prstGeom prst="rect">
            <a:avLst/>
          </a:prstGeom>
        </p:spPr>
      </p:pic>
      <p:pic>
        <p:nvPicPr>
          <p:cNvPr id="6" name="図 5"/>
          <p:cNvPicPr>
            <a:picLocks noChangeAspect="1"/>
          </p:cNvPicPr>
          <p:nvPr/>
        </p:nvPicPr>
        <p:blipFill rotWithShape="1">
          <a:blip r:embed="rId6"/>
          <a:srcRect l="16757" t="14236" r="16757" b="20486"/>
          <a:stretch/>
        </p:blipFill>
        <p:spPr>
          <a:xfrm>
            <a:off x="3696471" y="3421584"/>
            <a:ext cx="3237261" cy="1787012"/>
          </a:xfrm>
          <a:prstGeom prst="rect">
            <a:avLst/>
          </a:prstGeom>
        </p:spPr>
      </p:pic>
      <p:grpSp>
        <p:nvGrpSpPr>
          <p:cNvPr id="15" name="グループ化 14"/>
          <p:cNvGrpSpPr/>
          <p:nvPr/>
        </p:nvGrpSpPr>
        <p:grpSpPr>
          <a:xfrm>
            <a:off x="95709" y="3516674"/>
            <a:ext cx="475052" cy="307777"/>
            <a:chOff x="3119048" y="4201467"/>
            <a:chExt cx="475052" cy="307777"/>
          </a:xfrm>
        </p:grpSpPr>
        <p:sp>
          <p:nvSpPr>
            <p:cNvPr id="17" name="楕円 16"/>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14</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12" name="グループ化 11"/>
          <p:cNvGrpSpPr/>
          <p:nvPr/>
        </p:nvGrpSpPr>
        <p:grpSpPr>
          <a:xfrm>
            <a:off x="3773745" y="3476342"/>
            <a:ext cx="475052" cy="307777"/>
            <a:chOff x="3119048" y="4201467"/>
            <a:chExt cx="475052" cy="307777"/>
          </a:xfrm>
        </p:grpSpPr>
        <p:sp>
          <p:nvSpPr>
            <p:cNvPr id="13" name="テキスト ボックス 12"/>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15</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4" name="楕円 13"/>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28" name="正方形/長方形 27"/>
          <p:cNvSpPr/>
          <p:nvPr/>
        </p:nvSpPr>
        <p:spPr>
          <a:xfrm>
            <a:off x="6687171" y="1702834"/>
            <a:ext cx="2050972" cy="204426"/>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9" name="グループ化 28"/>
          <p:cNvGrpSpPr/>
          <p:nvPr/>
        </p:nvGrpSpPr>
        <p:grpSpPr>
          <a:xfrm>
            <a:off x="7846928" y="1063772"/>
            <a:ext cx="475052" cy="307777"/>
            <a:chOff x="3119048" y="4201467"/>
            <a:chExt cx="475052" cy="307777"/>
          </a:xfrm>
        </p:grpSpPr>
        <p:sp>
          <p:nvSpPr>
            <p:cNvPr id="30" name="テキスト ボックス 29"/>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15</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1" name="楕円 30"/>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32" name="グループ化 31"/>
          <p:cNvGrpSpPr/>
          <p:nvPr/>
        </p:nvGrpSpPr>
        <p:grpSpPr>
          <a:xfrm>
            <a:off x="6477951" y="1443493"/>
            <a:ext cx="475052" cy="307777"/>
            <a:chOff x="3119048" y="4201467"/>
            <a:chExt cx="475052" cy="307777"/>
          </a:xfrm>
        </p:grpSpPr>
        <p:sp>
          <p:nvSpPr>
            <p:cNvPr id="33" name="テキスト ボックス 32"/>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16</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4" name="楕円 33"/>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35" name="グループ化 34"/>
          <p:cNvGrpSpPr/>
          <p:nvPr/>
        </p:nvGrpSpPr>
        <p:grpSpPr>
          <a:xfrm>
            <a:off x="3665775" y="5252884"/>
            <a:ext cx="475052" cy="307777"/>
            <a:chOff x="3119048" y="4201467"/>
            <a:chExt cx="475052" cy="307777"/>
          </a:xfrm>
        </p:grpSpPr>
        <p:sp>
          <p:nvSpPr>
            <p:cNvPr id="36" name="テキスト ボックス 35"/>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16</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7" name="楕円 36"/>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l="59524" t="55779" r="14285" b="12793"/>
          <a:stretch/>
        </p:blipFill>
        <p:spPr>
          <a:xfrm>
            <a:off x="6977274" y="3421584"/>
            <a:ext cx="2106122" cy="1787012"/>
          </a:xfrm>
          <a:prstGeom prst="rect">
            <a:avLst/>
          </a:prstGeom>
        </p:spPr>
      </p:pic>
      <p:cxnSp>
        <p:nvCxnSpPr>
          <p:cNvPr id="39" name="直線矢印コネクタ 38"/>
          <p:cNvCxnSpPr/>
          <p:nvPr/>
        </p:nvCxnSpPr>
        <p:spPr>
          <a:xfrm flipV="1">
            <a:off x="6572003" y="4746171"/>
            <a:ext cx="1000543" cy="142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65</a:t>
            </a:fld>
            <a:endParaRPr kumimoji="1" lang="ja-JP" altLang="en-US" dirty="0"/>
          </a:p>
        </p:txBody>
      </p:sp>
    </p:spTree>
    <p:extLst>
      <p:ext uri="{BB962C8B-B14F-4D97-AF65-F5344CB8AC3E}">
        <p14:creationId xmlns:p14="http://schemas.microsoft.com/office/powerpoint/2010/main" val="8021121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2031" t="33482" r="3371" b="48859"/>
          <a:stretch/>
        </p:blipFill>
        <p:spPr>
          <a:xfrm>
            <a:off x="52279" y="669305"/>
            <a:ext cx="8997669" cy="944330"/>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6879771" y="2861202"/>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7" name="グループ化 6"/>
          <p:cNvGrpSpPr/>
          <p:nvPr/>
        </p:nvGrpSpPr>
        <p:grpSpPr>
          <a:xfrm>
            <a:off x="116115" y="1970837"/>
            <a:ext cx="8933833" cy="4571410"/>
            <a:chOff x="116115" y="2115977"/>
            <a:chExt cx="8933833" cy="4571410"/>
          </a:xfrm>
        </p:grpSpPr>
        <p:pic>
          <p:nvPicPr>
            <p:cNvPr id="4" name="図 3"/>
            <p:cNvPicPr>
              <a:picLocks noChangeAspect="1"/>
            </p:cNvPicPr>
            <p:nvPr/>
          </p:nvPicPr>
          <p:blipFill rotWithShape="1">
            <a:blip r:embed="rId4"/>
            <a:srcRect l="10003" t="17411" r="31371" b="6398"/>
            <a:stretch/>
          </p:blipFill>
          <p:spPr>
            <a:xfrm>
              <a:off x="116115" y="2115977"/>
              <a:ext cx="6256427" cy="4571410"/>
            </a:xfrm>
            <a:prstGeom prst="rect">
              <a:avLst/>
            </a:prstGeom>
          </p:spPr>
        </p:pic>
        <p:pic>
          <p:nvPicPr>
            <p:cNvPr id="6" name="図 5"/>
            <p:cNvPicPr>
              <a:picLocks noChangeAspect="1"/>
            </p:cNvPicPr>
            <p:nvPr/>
          </p:nvPicPr>
          <p:blipFill rotWithShape="1">
            <a:blip r:embed="rId5"/>
            <a:srcRect l="12629" t="29289" r="37930" b="22685"/>
            <a:stretch/>
          </p:blipFill>
          <p:spPr>
            <a:xfrm>
              <a:off x="4942405" y="2270550"/>
              <a:ext cx="4107543" cy="2243393"/>
            </a:xfrm>
            <a:prstGeom prst="rect">
              <a:avLst/>
            </a:prstGeom>
          </p:spPr>
        </p:pic>
      </p:grp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66</a:t>
            </a:fld>
            <a:endParaRPr kumimoji="1" lang="ja-JP" altLang="en-US" dirty="0"/>
          </a:p>
        </p:txBody>
      </p:sp>
    </p:spTree>
    <p:extLst>
      <p:ext uri="{BB962C8B-B14F-4D97-AF65-F5344CB8AC3E}">
        <p14:creationId xmlns:p14="http://schemas.microsoft.com/office/powerpoint/2010/main" val="42855166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6879771" y="2861202"/>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rotWithShape="1">
          <a:blip r:embed="rId3"/>
          <a:srcRect l="1921" t="25149" r="3259" b="27232"/>
          <a:stretch/>
        </p:blipFill>
        <p:spPr>
          <a:xfrm>
            <a:off x="133458" y="680280"/>
            <a:ext cx="8877083" cy="2506470"/>
          </a:xfrm>
          <a:prstGeom prst="rect">
            <a:avLst/>
          </a:prstGeom>
        </p:spPr>
      </p:pic>
      <p:sp>
        <p:nvSpPr>
          <p:cNvPr id="10" name="正方形/長方形 9"/>
          <p:cNvSpPr/>
          <p:nvPr/>
        </p:nvSpPr>
        <p:spPr>
          <a:xfrm>
            <a:off x="5936343" y="1389806"/>
            <a:ext cx="1640114" cy="19225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4571999" y="1582057"/>
            <a:ext cx="1640114" cy="19225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p:cNvSpPr/>
          <p:nvPr/>
        </p:nvSpPr>
        <p:spPr>
          <a:xfrm>
            <a:off x="7584259" y="1369880"/>
            <a:ext cx="1356542" cy="21217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p:cNvPicPr>
            <a:picLocks noChangeAspect="1"/>
          </p:cNvPicPr>
          <p:nvPr/>
        </p:nvPicPr>
        <p:blipFill rotWithShape="1">
          <a:blip r:embed="rId4"/>
          <a:srcRect t="24795" b="40439"/>
          <a:stretch/>
        </p:blipFill>
        <p:spPr>
          <a:xfrm>
            <a:off x="227510" y="3240045"/>
            <a:ext cx="8510867" cy="1549669"/>
          </a:xfrm>
          <a:prstGeom prst="rect">
            <a:avLst/>
          </a:prstGeom>
        </p:spPr>
      </p:pic>
      <p:grpSp>
        <p:nvGrpSpPr>
          <p:cNvPr id="13" name="グループ化 12"/>
          <p:cNvGrpSpPr/>
          <p:nvPr/>
        </p:nvGrpSpPr>
        <p:grpSpPr>
          <a:xfrm>
            <a:off x="5680818" y="1137713"/>
            <a:ext cx="475052" cy="307777"/>
            <a:chOff x="3119048" y="4201467"/>
            <a:chExt cx="475052" cy="307777"/>
          </a:xfrm>
        </p:grpSpPr>
        <p:sp>
          <p:nvSpPr>
            <p:cNvPr id="14" name="テキスト ボックス 13"/>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17</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5" name="楕円 14"/>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16" name="グループ化 15"/>
          <p:cNvGrpSpPr/>
          <p:nvPr/>
        </p:nvGrpSpPr>
        <p:grpSpPr>
          <a:xfrm>
            <a:off x="-52980" y="3198118"/>
            <a:ext cx="475052" cy="307777"/>
            <a:chOff x="3119048" y="4201467"/>
            <a:chExt cx="475052" cy="307777"/>
          </a:xfrm>
        </p:grpSpPr>
        <p:sp>
          <p:nvSpPr>
            <p:cNvPr id="17" name="テキスト ボックス 16"/>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17</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8" name="楕円 17"/>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19" name="テキスト ボックス 18"/>
          <p:cNvSpPr txBox="1"/>
          <p:nvPr/>
        </p:nvSpPr>
        <p:spPr>
          <a:xfrm>
            <a:off x="4571999" y="4170949"/>
            <a:ext cx="4107543" cy="600164"/>
          </a:xfrm>
          <a:prstGeom prst="rect">
            <a:avLst/>
          </a:prstGeom>
          <a:solidFill>
            <a:schemeClr val="bg1"/>
          </a:solidFill>
          <a:ln>
            <a:solidFill>
              <a:schemeClr val="tx1"/>
            </a:solidFill>
          </a:ln>
        </p:spPr>
        <p:txBody>
          <a:bodyPr wrap="square" rtlCol="0">
            <a:spAutoFit/>
          </a:bodyPr>
          <a:lstStyle/>
          <a:p>
            <a:pPr marL="266700" lvl="0" indent="177800">
              <a:defRPr/>
            </a:pPr>
            <a:r>
              <a:rPr kumimoji="1" lang="ja-JP" altLang="en-US" sz="1100" b="1" dirty="0">
                <a:solidFill>
                  <a:prstClr val="black"/>
                </a:solidFill>
                <a:latin typeface="游ゴシック" panose="020B0400000000000000" pitchFamily="50" charset="-128"/>
              </a:rPr>
              <a:t>自然素材に近い耐候性鋼材の憲房色とコンンクリート</a:t>
            </a:r>
            <a:endParaRPr kumimoji="1" lang="en-US" altLang="ja-JP" sz="1100" b="1" dirty="0">
              <a:solidFill>
                <a:prstClr val="black"/>
              </a:solidFill>
              <a:latin typeface="游ゴシック" panose="020B0400000000000000" pitchFamily="50" charset="-128"/>
            </a:endParaRPr>
          </a:p>
          <a:p>
            <a:pPr marL="266700" lvl="0" indent="177800">
              <a:defRPr/>
            </a:pPr>
            <a:r>
              <a:rPr kumimoji="1" lang="ja-JP" altLang="en-US" sz="1100" b="1" dirty="0" smtClean="0">
                <a:solidFill>
                  <a:prstClr val="black"/>
                </a:solidFill>
                <a:latin typeface="游ゴシック" panose="020B0400000000000000" pitchFamily="50" charset="-128"/>
              </a:rPr>
              <a:t>（</a:t>
            </a:r>
            <a:r>
              <a:rPr kumimoji="1" lang="ja-JP" altLang="en-US" sz="1100" b="1" dirty="0">
                <a:solidFill>
                  <a:prstClr val="black"/>
                </a:solidFill>
                <a:latin typeface="游ゴシック" panose="020B0400000000000000" pitchFamily="50" charset="-128"/>
              </a:rPr>
              <a:t>化粧型枠使用）の白色とのコントラストを活用し、</a:t>
            </a:r>
            <a:endParaRPr kumimoji="1" lang="en-US" altLang="ja-JP" sz="1100" b="1" dirty="0">
              <a:solidFill>
                <a:prstClr val="black"/>
              </a:solidFill>
              <a:latin typeface="游ゴシック" panose="020B0400000000000000" pitchFamily="50" charset="-128"/>
            </a:endParaRPr>
          </a:p>
          <a:p>
            <a:pPr marL="266700" lvl="0" indent="177800">
              <a:defRPr/>
            </a:pPr>
            <a:r>
              <a:rPr kumimoji="1" lang="ja-JP" altLang="en-US" sz="1100" b="1" dirty="0" smtClean="0">
                <a:solidFill>
                  <a:prstClr val="black"/>
                </a:solidFill>
                <a:latin typeface="游ゴシック" panose="020B0400000000000000" pitchFamily="50" charset="-128"/>
              </a:rPr>
              <a:t>圧迫感</a:t>
            </a:r>
            <a:r>
              <a:rPr kumimoji="1" lang="ja-JP" altLang="en-US" sz="1100" b="1" dirty="0">
                <a:solidFill>
                  <a:prstClr val="black"/>
                </a:solidFill>
                <a:latin typeface="游ゴシック" panose="020B0400000000000000" pitchFamily="50" charset="-128"/>
              </a:rPr>
              <a:t>や威圧感を与えない</a:t>
            </a:r>
            <a:endParaRPr kumimoji="1" lang="en-US" altLang="ja-JP" sz="1100" b="1" dirty="0">
              <a:solidFill>
                <a:prstClr val="black"/>
              </a:solidFill>
              <a:latin typeface="游ゴシック" panose="020B0400000000000000" pitchFamily="50" charset="-128"/>
            </a:endParaRPr>
          </a:p>
        </p:txBody>
      </p:sp>
      <p:grpSp>
        <p:nvGrpSpPr>
          <p:cNvPr id="20" name="グループ化 19"/>
          <p:cNvGrpSpPr/>
          <p:nvPr/>
        </p:nvGrpSpPr>
        <p:grpSpPr>
          <a:xfrm>
            <a:off x="7514519" y="1099972"/>
            <a:ext cx="475052" cy="307777"/>
            <a:chOff x="3119048" y="4201467"/>
            <a:chExt cx="475052" cy="307777"/>
          </a:xfrm>
        </p:grpSpPr>
        <p:sp>
          <p:nvSpPr>
            <p:cNvPr id="21" name="テキスト ボックス 20"/>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18</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2" name="楕円 21"/>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23" name="図 22"/>
          <p:cNvPicPr>
            <a:picLocks noChangeAspect="1"/>
          </p:cNvPicPr>
          <p:nvPr/>
        </p:nvPicPr>
        <p:blipFill rotWithShape="1">
          <a:blip r:embed="rId5" cstate="print">
            <a:extLst>
              <a:ext uri="{28A0092B-C50C-407E-A947-70E740481C1C}">
                <a14:useLocalDpi xmlns:a14="http://schemas.microsoft.com/office/drawing/2010/main" val="0"/>
              </a:ext>
            </a:extLst>
          </a:blip>
          <a:srcRect l="8413" t="71505" r="37143" b="6057"/>
          <a:stretch/>
        </p:blipFill>
        <p:spPr>
          <a:xfrm>
            <a:off x="140423" y="4898969"/>
            <a:ext cx="6142433" cy="1789978"/>
          </a:xfrm>
          <a:prstGeom prst="rect">
            <a:avLst/>
          </a:prstGeom>
        </p:spPr>
      </p:pic>
      <p:grpSp>
        <p:nvGrpSpPr>
          <p:cNvPr id="24" name="グループ化 23"/>
          <p:cNvGrpSpPr/>
          <p:nvPr/>
        </p:nvGrpSpPr>
        <p:grpSpPr>
          <a:xfrm>
            <a:off x="-57042" y="4786149"/>
            <a:ext cx="475052" cy="307777"/>
            <a:chOff x="3119048" y="4201467"/>
            <a:chExt cx="475052" cy="307777"/>
          </a:xfrm>
        </p:grpSpPr>
        <p:sp>
          <p:nvSpPr>
            <p:cNvPr id="25" name="テキスト ボックス 24"/>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18</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6" name="楕円 25"/>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pic>
        <p:nvPicPr>
          <p:cNvPr id="27" name="図 26"/>
          <p:cNvPicPr>
            <a:picLocks noChangeAspect="1"/>
          </p:cNvPicPr>
          <p:nvPr/>
        </p:nvPicPr>
        <p:blipFill rotWithShape="1">
          <a:blip r:embed="rId6"/>
          <a:srcRect l="32651" t="14236" r="16673" b="20486"/>
          <a:stretch/>
        </p:blipFill>
        <p:spPr>
          <a:xfrm>
            <a:off x="6386269" y="4843009"/>
            <a:ext cx="2467429" cy="1787012"/>
          </a:xfrm>
          <a:prstGeom prst="rect">
            <a:avLst/>
          </a:prstGeom>
        </p:spPr>
      </p:pic>
      <p:sp>
        <p:nvSpPr>
          <p:cNvPr id="28" name="正方形/長方形 27"/>
          <p:cNvSpPr/>
          <p:nvPr/>
        </p:nvSpPr>
        <p:spPr>
          <a:xfrm>
            <a:off x="5236299" y="2720057"/>
            <a:ext cx="1149970" cy="18468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9" name="グループ化 28"/>
          <p:cNvGrpSpPr/>
          <p:nvPr/>
        </p:nvGrpSpPr>
        <p:grpSpPr>
          <a:xfrm>
            <a:off x="6148743" y="2412731"/>
            <a:ext cx="475052" cy="307777"/>
            <a:chOff x="3119048" y="4201467"/>
            <a:chExt cx="475052" cy="307777"/>
          </a:xfrm>
        </p:grpSpPr>
        <p:sp>
          <p:nvSpPr>
            <p:cNvPr id="30" name="テキスト ボックス 29"/>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19</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1" name="楕円 30"/>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32" name="グループ化 31"/>
          <p:cNvGrpSpPr/>
          <p:nvPr/>
        </p:nvGrpSpPr>
        <p:grpSpPr>
          <a:xfrm>
            <a:off x="6231768" y="4800734"/>
            <a:ext cx="475052" cy="307777"/>
            <a:chOff x="3119048" y="4201467"/>
            <a:chExt cx="475052" cy="307777"/>
          </a:xfrm>
        </p:grpSpPr>
        <p:sp>
          <p:nvSpPr>
            <p:cNvPr id="33" name="テキスト ボックス 32"/>
            <p:cNvSpPr txBox="1"/>
            <p:nvPr/>
          </p:nvSpPr>
          <p:spPr>
            <a:xfrm>
              <a:off x="3119048" y="4201467"/>
              <a:ext cx="47505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19</a:t>
              </a:r>
              <a:endParaRPr kumimoji="1" lang="ja-JP" altLang="en-US" sz="1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4" name="楕円 33"/>
            <p:cNvSpPr/>
            <p:nvPr/>
          </p:nvSpPr>
          <p:spPr>
            <a:xfrm>
              <a:off x="3213100" y="4216400"/>
              <a:ext cx="279400" cy="25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67</a:t>
            </a:fld>
            <a:endParaRPr kumimoji="1" lang="ja-JP" altLang="en-US" dirty="0"/>
          </a:p>
        </p:txBody>
      </p:sp>
    </p:spTree>
    <p:extLst>
      <p:ext uri="{BB962C8B-B14F-4D97-AF65-F5344CB8AC3E}">
        <p14:creationId xmlns:p14="http://schemas.microsoft.com/office/powerpoint/2010/main" val="664041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920" t="34077" r="2925" b="39732"/>
          <a:stretch/>
        </p:blipFill>
        <p:spPr>
          <a:xfrm>
            <a:off x="72027" y="754135"/>
            <a:ext cx="9071973" cy="1403870"/>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p:cNvPicPr>
            <a:picLocks noChangeAspect="1"/>
          </p:cNvPicPr>
          <p:nvPr/>
        </p:nvPicPr>
        <p:blipFill rotWithShape="1">
          <a:blip r:embed="rId4"/>
          <a:srcRect l="12884" t="37761" r="30783" b="20313"/>
          <a:stretch/>
        </p:blipFill>
        <p:spPr>
          <a:xfrm>
            <a:off x="257175" y="2647950"/>
            <a:ext cx="8649706" cy="3619500"/>
          </a:xfrm>
          <a:prstGeom prst="rect">
            <a:avLst/>
          </a:prstGeom>
        </p:spPr>
      </p:pic>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68</a:t>
            </a:fld>
            <a:endParaRPr kumimoji="1" lang="ja-JP" altLang="en-US" dirty="0"/>
          </a:p>
        </p:txBody>
      </p:sp>
    </p:spTree>
    <p:extLst>
      <p:ext uri="{BB962C8B-B14F-4D97-AF65-F5344CB8AC3E}">
        <p14:creationId xmlns:p14="http://schemas.microsoft.com/office/powerpoint/2010/main" val="9080100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7068457" y="2911138"/>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3"/>
          <a:srcRect l="6940" t="17609" r="32821" b="11050"/>
          <a:stretch/>
        </p:blipFill>
        <p:spPr>
          <a:xfrm>
            <a:off x="22277" y="689429"/>
            <a:ext cx="8904552" cy="5929086"/>
          </a:xfrm>
          <a:prstGeom prst="rect">
            <a:avLst/>
          </a:prstGeom>
        </p:spPr>
      </p:pic>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algn="ctr"/>
            <a:r>
              <a:rPr kumimoji="1" lang="ja-JP" altLang="en-US" dirty="0" smtClean="0"/>
              <a:t>資料④</a:t>
            </a:r>
            <a:endParaRPr kumimoji="1" lang="ja-JP" altLang="en-US" dirty="0"/>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69</a:t>
            </a:fld>
            <a:endParaRPr kumimoji="1" lang="ja-JP" altLang="en-US" dirty="0"/>
          </a:p>
        </p:txBody>
      </p:sp>
    </p:spTree>
    <p:extLst>
      <p:ext uri="{BB962C8B-B14F-4D97-AF65-F5344CB8AC3E}">
        <p14:creationId xmlns:p14="http://schemas.microsoft.com/office/powerpoint/2010/main" val="85638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27159" t="29254" r="28762" b="11448"/>
          <a:stretch/>
        </p:blipFill>
        <p:spPr>
          <a:xfrm>
            <a:off x="795540" y="632136"/>
            <a:ext cx="8231584" cy="6225864"/>
          </a:xfrm>
          <a:prstGeom prst="rect">
            <a:avLst/>
          </a:prstGeom>
        </p:spPr>
      </p:pic>
      <p:sp>
        <p:nvSpPr>
          <p:cNvPr id="2" name="テキスト ボックス 1"/>
          <p:cNvSpPr txBox="1"/>
          <p:nvPr/>
        </p:nvSpPr>
        <p:spPr>
          <a:xfrm>
            <a:off x="0" y="-92332"/>
            <a:ext cx="9144000" cy="663053"/>
          </a:xfrm>
          <a:prstGeom prst="rect">
            <a:avLst/>
          </a:prstGeom>
          <a:solidFill>
            <a:schemeClr val="accent1">
              <a:lumMod val="50000"/>
            </a:schemeClr>
          </a:solidFill>
          <a:ln>
            <a:noFill/>
          </a:ln>
        </p:spPr>
        <p:txBody>
          <a:bodyPr wrap="square" tIns="54000" bIns="54000" rtlCol="0" anchor="ctr" anchorCtr="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３</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．景観区域周辺まちづくり</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 name="楕円 5"/>
          <p:cNvSpPr/>
          <p:nvPr/>
        </p:nvSpPr>
        <p:spPr>
          <a:xfrm>
            <a:off x="3002508" y="1678464"/>
            <a:ext cx="259307" cy="573206"/>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272955" y="764991"/>
            <a:ext cx="3698543" cy="468783"/>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事業箇所（景観区域内）</a:t>
            </a:r>
            <a:endParaRPr kumimoji="1" lang="en-US" altLang="ja-JP" sz="14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122830" y="849362"/>
            <a:ext cx="2647665" cy="357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矢印コネクタ 9"/>
          <p:cNvCxnSpPr/>
          <p:nvPr/>
        </p:nvCxnSpPr>
        <p:spPr>
          <a:xfrm>
            <a:off x="2770495" y="1206478"/>
            <a:ext cx="300251" cy="4312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23080" y="6488668"/>
            <a:ext cx="4285397" cy="369332"/>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「藤井寺市都市計画マスタープラン」より</a:t>
            </a:r>
            <a:endParaRPr kumimoji="1" lang="en-US" altLang="ja-JP" sz="105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 name="グループ化 2"/>
          <p:cNvGrpSpPr/>
          <p:nvPr/>
        </p:nvGrpSpPr>
        <p:grpSpPr>
          <a:xfrm>
            <a:off x="5277714" y="1140746"/>
            <a:ext cx="3698543" cy="687164"/>
            <a:chOff x="5390864" y="711633"/>
            <a:chExt cx="3698543" cy="687164"/>
          </a:xfrm>
        </p:grpSpPr>
        <p:sp>
          <p:nvSpPr>
            <p:cNvPr id="12" name="テキスト ボックス 11"/>
            <p:cNvSpPr txBox="1"/>
            <p:nvPr/>
          </p:nvSpPr>
          <p:spPr>
            <a:xfrm>
              <a:off x="5390864" y="793528"/>
              <a:ext cx="3698543" cy="507831"/>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b="1" dirty="0" smtClean="0">
                  <a:solidFill>
                    <a:srgbClr val="FF0000"/>
                  </a:solidFill>
                  <a:latin typeface="游ゴシック" panose="020B0400000000000000" pitchFamily="50" charset="-128"/>
                  <a:ea typeface="游ゴシック" panose="020B0400000000000000" pitchFamily="50" charset="-128"/>
                </a:rPr>
                <a:t>事業箇所周辺</a:t>
              </a:r>
              <a:r>
                <a:rPr kumimoji="1" lang="ja-JP" altLang="en-US" sz="1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⇒産業市街地</a:t>
              </a:r>
              <a:endParaRPr kumimoji="1" lang="en-US" altLang="ja-JP" sz="14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5" name="楕円 14"/>
            <p:cNvSpPr/>
            <p:nvPr/>
          </p:nvSpPr>
          <p:spPr>
            <a:xfrm>
              <a:off x="5500048" y="711633"/>
              <a:ext cx="3425588" cy="687164"/>
            </a:xfrm>
            <a:prstGeom prst="ellipse">
              <a:avLst/>
            </a:prstGeom>
            <a:noFill/>
            <a:ln w="7302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6" name="楕円 15"/>
          <p:cNvSpPr/>
          <p:nvPr/>
        </p:nvSpPr>
        <p:spPr>
          <a:xfrm>
            <a:off x="2088108" y="1992364"/>
            <a:ext cx="928048" cy="3411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4644208" y="604743"/>
            <a:ext cx="4735773"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藤井寺市域の都市計画の土地利用</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7</a:t>
            </a:fld>
            <a:endParaRPr kumimoji="1" lang="ja-JP" altLang="en-US" dirty="0"/>
          </a:p>
        </p:txBody>
      </p:sp>
    </p:spTree>
    <p:extLst>
      <p:ext uri="{BB962C8B-B14F-4D97-AF65-F5344CB8AC3E}">
        <p14:creationId xmlns:p14="http://schemas.microsoft.com/office/powerpoint/2010/main" val="42476144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7068457" y="2911138"/>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rotWithShape="1">
          <a:blip r:embed="rId3"/>
          <a:srcRect l="9522" t="16616" r="31124" b="19494"/>
          <a:stretch/>
        </p:blipFill>
        <p:spPr>
          <a:xfrm>
            <a:off x="72571" y="1203855"/>
            <a:ext cx="8969829" cy="5428344"/>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70</a:t>
            </a:fld>
            <a:endParaRPr kumimoji="1" lang="ja-JP" altLang="en-US" dirty="0"/>
          </a:p>
        </p:txBody>
      </p:sp>
    </p:spTree>
    <p:extLst>
      <p:ext uri="{BB962C8B-B14F-4D97-AF65-F5344CB8AC3E}">
        <p14:creationId xmlns:p14="http://schemas.microsoft.com/office/powerpoint/2010/main" val="11091486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7068457" y="2911138"/>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3"/>
          <a:srcRect l="9919" t="17212" r="31817" b="48661"/>
          <a:stretch/>
        </p:blipFill>
        <p:spPr>
          <a:xfrm>
            <a:off x="141247" y="1203855"/>
            <a:ext cx="8861506" cy="2918202"/>
          </a:xfrm>
          <a:prstGeom prst="rect">
            <a:avLst/>
          </a:prstGeom>
        </p:spPr>
      </p:pic>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71</a:t>
            </a:fld>
            <a:endParaRPr kumimoji="1" lang="ja-JP" altLang="en-US" dirty="0"/>
          </a:p>
        </p:txBody>
      </p:sp>
    </p:spTree>
    <p:extLst>
      <p:ext uri="{BB962C8B-B14F-4D97-AF65-F5344CB8AC3E}">
        <p14:creationId xmlns:p14="http://schemas.microsoft.com/office/powerpoint/2010/main" val="13374076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952" t="16617" r="31371" b="13939"/>
          <a:stretch/>
        </p:blipFill>
        <p:spPr>
          <a:xfrm>
            <a:off x="135273" y="863599"/>
            <a:ext cx="9008727" cy="5994401"/>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72</a:t>
            </a:fld>
            <a:endParaRPr kumimoji="1" lang="ja-JP" altLang="en-US" dirty="0"/>
          </a:p>
        </p:txBody>
      </p:sp>
    </p:spTree>
    <p:extLst>
      <p:ext uri="{BB962C8B-B14F-4D97-AF65-F5344CB8AC3E}">
        <p14:creationId xmlns:p14="http://schemas.microsoft.com/office/powerpoint/2010/main" val="8472969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8949" t="17014" r="30925" b="15724"/>
          <a:stretch/>
        </p:blipFill>
        <p:spPr>
          <a:xfrm>
            <a:off x="48852" y="1058761"/>
            <a:ext cx="9046296" cy="5689600"/>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73</a:t>
            </a:fld>
            <a:endParaRPr kumimoji="1" lang="ja-JP" altLang="en-US" dirty="0"/>
          </a:p>
        </p:txBody>
      </p:sp>
    </p:spTree>
    <p:extLst>
      <p:ext uri="{BB962C8B-B14F-4D97-AF65-F5344CB8AC3E}">
        <p14:creationId xmlns:p14="http://schemas.microsoft.com/office/powerpoint/2010/main" val="2653805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396" t="17609" r="30366" b="13938"/>
          <a:stretch/>
        </p:blipFill>
        <p:spPr>
          <a:xfrm>
            <a:off x="0" y="1087789"/>
            <a:ext cx="9075846" cy="5798458"/>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74</a:t>
            </a:fld>
            <a:endParaRPr kumimoji="1" lang="ja-JP" altLang="en-US" dirty="0"/>
          </a:p>
        </p:txBody>
      </p:sp>
    </p:spTree>
    <p:extLst>
      <p:ext uri="{BB962C8B-B14F-4D97-AF65-F5344CB8AC3E}">
        <p14:creationId xmlns:p14="http://schemas.microsoft.com/office/powerpoint/2010/main" val="32412981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9284" t="17014" r="34829" b="6002"/>
          <a:stretch/>
        </p:blipFill>
        <p:spPr>
          <a:xfrm>
            <a:off x="393691" y="544335"/>
            <a:ext cx="8124389" cy="6291942"/>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75</a:t>
            </a:fld>
            <a:endParaRPr kumimoji="1" lang="ja-JP" altLang="en-US" dirty="0"/>
          </a:p>
        </p:txBody>
      </p:sp>
    </p:spTree>
    <p:extLst>
      <p:ext uri="{BB962C8B-B14F-4D97-AF65-F5344CB8AC3E}">
        <p14:creationId xmlns:p14="http://schemas.microsoft.com/office/powerpoint/2010/main" val="15459083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284" t="17609" r="31148" b="6796"/>
          <a:stretch/>
        </p:blipFill>
        <p:spPr>
          <a:xfrm>
            <a:off x="246742" y="689429"/>
            <a:ext cx="8402696" cy="5995182"/>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7068457" y="2911138"/>
            <a:ext cx="1858372" cy="32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76</a:t>
            </a:fld>
            <a:endParaRPr kumimoji="1" lang="ja-JP" altLang="en-US" dirty="0"/>
          </a:p>
        </p:txBody>
      </p:sp>
    </p:spTree>
    <p:extLst>
      <p:ext uri="{BB962C8B-B14F-4D97-AF65-F5344CB8AC3E}">
        <p14:creationId xmlns:p14="http://schemas.microsoft.com/office/powerpoint/2010/main" val="9785208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9819" t="17609" r="34048" b="19296"/>
          <a:stretch/>
        </p:blipFill>
        <p:spPr>
          <a:xfrm>
            <a:off x="101600" y="1058761"/>
            <a:ext cx="8926829" cy="5641366"/>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77</a:t>
            </a:fld>
            <a:endParaRPr kumimoji="1" lang="ja-JP" altLang="en-US" dirty="0"/>
          </a:p>
        </p:txBody>
      </p:sp>
    </p:spTree>
    <p:extLst>
      <p:ext uri="{BB962C8B-B14F-4D97-AF65-F5344CB8AC3E}">
        <p14:creationId xmlns:p14="http://schemas.microsoft.com/office/powerpoint/2010/main" val="16255354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8502" t="17212" r="32933" b="6002"/>
          <a:stretch/>
        </p:blipFill>
        <p:spPr>
          <a:xfrm>
            <a:off x="348343" y="874095"/>
            <a:ext cx="8117700" cy="5983905"/>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78</a:t>
            </a:fld>
            <a:endParaRPr kumimoji="1" lang="ja-JP" altLang="en-US" dirty="0"/>
          </a:p>
        </p:txBody>
      </p:sp>
    </p:spTree>
    <p:extLst>
      <p:ext uri="{BB962C8B-B14F-4D97-AF65-F5344CB8AC3E}">
        <p14:creationId xmlns:p14="http://schemas.microsoft.com/office/powerpoint/2010/main" val="2272299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9060" t="16617" r="33379" b="6797"/>
          <a:stretch/>
        </p:blipFill>
        <p:spPr>
          <a:xfrm>
            <a:off x="261256" y="689429"/>
            <a:ext cx="8171543" cy="6112821"/>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79</a:t>
            </a:fld>
            <a:endParaRPr kumimoji="1" lang="ja-JP" altLang="en-US" dirty="0"/>
          </a:p>
        </p:txBody>
      </p:sp>
    </p:spTree>
    <p:extLst>
      <p:ext uri="{BB962C8B-B14F-4D97-AF65-F5344CB8AC3E}">
        <p14:creationId xmlns:p14="http://schemas.microsoft.com/office/powerpoint/2010/main" val="2885011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48413" t="17237" r="16448" b="7360"/>
          <a:stretch/>
        </p:blipFill>
        <p:spPr>
          <a:xfrm>
            <a:off x="122830" y="910482"/>
            <a:ext cx="4572000" cy="5515897"/>
          </a:xfrm>
          <a:prstGeom prst="rect">
            <a:avLst/>
          </a:prstGeom>
        </p:spPr>
      </p:pic>
      <p:sp>
        <p:nvSpPr>
          <p:cNvPr id="2" name="テキスト ボックス 1"/>
          <p:cNvSpPr txBox="1"/>
          <p:nvPr/>
        </p:nvSpPr>
        <p:spPr>
          <a:xfrm>
            <a:off x="0" y="-92332"/>
            <a:ext cx="9144000" cy="663053"/>
          </a:xfrm>
          <a:prstGeom prst="rect">
            <a:avLst/>
          </a:prstGeom>
          <a:solidFill>
            <a:schemeClr val="accent1">
              <a:lumMod val="50000"/>
            </a:schemeClr>
          </a:solidFill>
          <a:ln>
            <a:noFill/>
          </a:ln>
        </p:spPr>
        <p:txBody>
          <a:bodyPr wrap="square" tIns="54000" bIns="54000" rtlCol="0" anchor="ctr" anchorCtr="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３</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．景観区域周辺まちづくり</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 name="楕円 5"/>
          <p:cNvSpPr/>
          <p:nvPr/>
        </p:nvSpPr>
        <p:spPr>
          <a:xfrm flipH="1">
            <a:off x="1214648" y="3759200"/>
            <a:ext cx="245851" cy="482436"/>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2142696" y="4105325"/>
            <a:ext cx="2709646" cy="4154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事業箇所（景観区域内）</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2598713" y="4122511"/>
            <a:ext cx="1943901" cy="357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矢印コネクタ 9"/>
          <p:cNvCxnSpPr/>
          <p:nvPr/>
        </p:nvCxnSpPr>
        <p:spPr>
          <a:xfrm>
            <a:off x="2770495" y="1206478"/>
            <a:ext cx="300251" cy="4312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23080" y="6488668"/>
            <a:ext cx="4285397" cy="369332"/>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「八尾市都市計画マスタープラン」より</a:t>
            </a:r>
            <a:endParaRPr kumimoji="1" lang="en-US" altLang="ja-JP" sz="105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 name="グループ化 2"/>
          <p:cNvGrpSpPr/>
          <p:nvPr/>
        </p:nvGrpSpPr>
        <p:grpSpPr>
          <a:xfrm>
            <a:off x="4507364" y="1379728"/>
            <a:ext cx="4549163" cy="899496"/>
            <a:chOff x="4499099" y="539941"/>
            <a:chExt cx="4549163" cy="1110924"/>
          </a:xfrm>
        </p:grpSpPr>
        <p:sp>
          <p:nvSpPr>
            <p:cNvPr id="12" name="テキスト ボックス 11"/>
            <p:cNvSpPr txBox="1"/>
            <p:nvPr/>
          </p:nvSpPr>
          <p:spPr>
            <a:xfrm>
              <a:off x="4499099" y="777365"/>
              <a:ext cx="4297060" cy="650884"/>
            </a:xfrm>
            <a:prstGeom prst="rect">
              <a:avLst/>
            </a:prstGeom>
            <a:noFill/>
          </p:spPr>
          <p:txBody>
            <a:bodyPr wrap="square" rtlCol="0">
              <a:spAutoFit/>
            </a:bodyPr>
            <a:lstStyle/>
            <a:p>
              <a:pPr marL="266700" marR="0" lvl="0" indent="177800" algn="l" defTabSz="457200" rtl="0" eaLnBrk="1" fontAlgn="auto" latinLnBrk="0" hangingPunct="1">
                <a:lnSpc>
                  <a:spcPts val="216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事業箇所周辺⇒都市機能集積ゾーン</a:t>
              </a:r>
              <a:endParaRPr kumimoji="1" lang="en-US" altLang="ja-JP" sz="18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66700" marR="0" lvl="0" indent="177800" algn="l" defTabSz="457200" rtl="0" eaLnBrk="1" fontAlgn="auto" latinLnBrk="0" hangingPunct="1">
                <a:lnSpc>
                  <a:spcPts val="2160"/>
                </a:lnSpc>
                <a:spcBef>
                  <a:spcPts val="0"/>
                </a:spcBef>
                <a:spcAft>
                  <a:spcPts val="0"/>
                </a:spcAft>
                <a:buClrTx/>
                <a:buSzTx/>
                <a:buFontTx/>
                <a:buNone/>
                <a:tabLst/>
                <a:defRPr/>
              </a:pPr>
              <a:r>
                <a:rPr kumimoji="1" lang="ja-JP" altLang="en-US" b="1" dirty="0">
                  <a:solidFill>
                    <a:srgbClr val="FF0000"/>
                  </a:solidFill>
                  <a:latin typeface="游ゴシック" panose="020B0400000000000000" pitchFamily="50" charset="-128"/>
                  <a:ea typeface="游ゴシック" panose="020B0400000000000000" pitchFamily="50" charset="-128"/>
                </a:rPr>
                <a:t>　</a:t>
              </a:r>
              <a:r>
                <a:rPr kumimoji="1" lang="ja-JP" altLang="en-US" b="1" dirty="0" smtClean="0">
                  <a:solidFill>
                    <a:srgbClr val="FF0000"/>
                  </a:solidFill>
                  <a:latin typeface="游ゴシック" panose="020B0400000000000000" pitchFamily="50" charset="-128"/>
                  <a:ea typeface="游ゴシック" panose="020B0400000000000000" pitchFamily="50" charset="-128"/>
                </a:rPr>
                <a:t>　　　　　　住宅ゾーン</a:t>
              </a:r>
              <a:endParaRPr kumimoji="1" lang="en-US" altLang="ja-JP" sz="14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5" name="楕円 14"/>
            <p:cNvSpPr/>
            <p:nvPr/>
          </p:nvSpPr>
          <p:spPr>
            <a:xfrm>
              <a:off x="4590562" y="539941"/>
              <a:ext cx="4457700" cy="1110924"/>
            </a:xfrm>
            <a:prstGeom prst="ellipse">
              <a:avLst/>
            </a:prstGeom>
            <a:noFill/>
            <a:ln w="7302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6" name="楕円 15"/>
          <p:cNvSpPr/>
          <p:nvPr/>
        </p:nvSpPr>
        <p:spPr>
          <a:xfrm rot="1547763">
            <a:off x="738098" y="3733226"/>
            <a:ext cx="1643456" cy="645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4542614" y="762959"/>
            <a:ext cx="5210414" cy="553998"/>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八尾</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市域の都市計画の土地利用</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1" name="直線矢印コネクタ 10"/>
          <p:cNvCxnSpPr/>
          <p:nvPr/>
        </p:nvCxnSpPr>
        <p:spPr>
          <a:xfrm flipH="1" flipV="1">
            <a:off x="1528979" y="4042344"/>
            <a:ext cx="1069734" cy="437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l="17055" b="4671"/>
          <a:stretch/>
        </p:blipFill>
        <p:spPr>
          <a:xfrm>
            <a:off x="4694830" y="2937740"/>
            <a:ext cx="4292831" cy="3488639"/>
          </a:xfrm>
          <a:prstGeom prst="rect">
            <a:avLst/>
          </a:prstGeom>
        </p:spPr>
      </p:pic>
      <p:sp>
        <p:nvSpPr>
          <p:cNvPr id="20" name="正方形/長方形 19"/>
          <p:cNvSpPr/>
          <p:nvPr/>
        </p:nvSpPr>
        <p:spPr>
          <a:xfrm>
            <a:off x="4694830" y="2937740"/>
            <a:ext cx="4292831" cy="34886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118031" y="2591915"/>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都市計画図</a:t>
            </a:r>
            <a:r>
              <a:rPr kumimoji="1" lang="en-US" altLang="ja-JP" sz="1400" b="1" dirty="0" smtClean="0">
                <a:latin typeface="游ゴシック" panose="020B0400000000000000" pitchFamily="50" charset="-128"/>
                <a:ea typeface="游ゴシック" panose="020B0400000000000000" pitchFamily="50" charset="-128"/>
              </a:rPr>
              <a:t>》</a:t>
            </a:r>
            <a:endParaRPr kumimoji="1" lang="en-US" altLang="ja-JP" sz="11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22" name="テキスト ボックス 21"/>
          <p:cNvSpPr txBox="1"/>
          <p:nvPr/>
        </p:nvSpPr>
        <p:spPr>
          <a:xfrm>
            <a:off x="6872208" y="4281681"/>
            <a:ext cx="2068674" cy="276999"/>
          </a:xfrm>
          <a:prstGeom prst="rect">
            <a:avLst/>
          </a:prstGeom>
          <a:noFill/>
        </p:spPr>
        <p:txBody>
          <a:bodyPr wrap="square" rtlCol="0">
            <a:spAutoFit/>
          </a:bodyPr>
          <a:lstStyle/>
          <a:p>
            <a:pPr algn="ctr"/>
            <a:r>
              <a:rPr kumimoji="1" lang="ja-JP" altLang="en-US" sz="1200" b="1" dirty="0" smtClean="0"/>
              <a:t>第１種住居地域（黄色）</a:t>
            </a:r>
            <a:endParaRPr kumimoji="1" lang="ja-JP" altLang="en-US" sz="1200" b="1" dirty="0"/>
          </a:p>
        </p:txBody>
      </p:sp>
      <p:sp>
        <p:nvSpPr>
          <p:cNvPr id="23" name="テキスト ボックス 22"/>
          <p:cNvSpPr txBox="1"/>
          <p:nvPr/>
        </p:nvSpPr>
        <p:spPr>
          <a:xfrm>
            <a:off x="4362314" y="3456947"/>
            <a:ext cx="2068674" cy="276999"/>
          </a:xfrm>
          <a:prstGeom prst="rect">
            <a:avLst/>
          </a:prstGeom>
          <a:noFill/>
        </p:spPr>
        <p:txBody>
          <a:bodyPr wrap="square" rtlCol="0">
            <a:spAutoFit/>
          </a:bodyPr>
          <a:lstStyle/>
          <a:p>
            <a:pPr algn="ctr"/>
            <a:r>
              <a:rPr kumimoji="1" lang="ja-JP" altLang="en-US" sz="1200" b="1" dirty="0" smtClean="0"/>
              <a:t>準工業地域（</a:t>
            </a:r>
            <a:r>
              <a:rPr kumimoji="1" lang="ja-JP" altLang="en-US" sz="1200" b="1" dirty="0"/>
              <a:t>紫</a:t>
            </a:r>
            <a:r>
              <a:rPr kumimoji="1" lang="ja-JP" altLang="en-US" sz="1200" b="1" dirty="0" smtClean="0"/>
              <a:t>色）</a:t>
            </a:r>
            <a:endParaRPr kumimoji="1" lang="ja-JP" altLang="en-US" sz="1200" b="1" dirty="0"/>
          </a:p>
        </p:txBody>
      </p:sp>
      <p:sp>
        <p:nvSpPr>
          <p:cNvPr id="24" name="テキスト ボックス 23"/>
          <p:cNvSpPr txBox="1"/>
          <p:nvPr/>
        </p:nvSpPr>
        <p:spPr>
          <a:xfrm>
            <a:off x="6430988" y="3058844"/>
            <a:ext cx="2068674" cy="276999"/>
          </a:xfrm>
          <a:prstGeom prst="rect">
            <a:avLst/>
          </a:prstGeom>
          <a:noFill/>
        </p:spPr>
        <p:txBody>
          <a:bodyPr wrap="square" rtlCol="0">
            <a:spAutoFit/>
          </a:bodyPr>
          <a:lstStyle/>
          <a:p>
            <a:pPr algn="ctr"/>
            <a:r>
              <a:rPr kumimoji="1" lang="ja-JP" altLang="en-US" sz="1200" b="1" dirty="0" smtClean="0"/>
              <a:t>工業地域（青色）</a:t>
            </a:r>
            <a:endParaRPr kumimoji="1" lang="ja-JP" altLang="en-US" sz="1200" b="1" dirty="0"/>
          </a:p>
        </p:txBody>
      </p:sp>
      <p:sp>
        <p:nvSpPr>
          <p:cNvPr id="25" name="テキスト ボックス 24"/>
          <p:cNvSpPr txBox="1"/>
          <p:nvPr/>
        </p:nvSpPr>
        <p:spPr>
          <a:xfrm>
            <a:off x="5364707" y="6071432"/>
            <a:ext cx="2068674" cy="276999"/>
          </a:xfrm>
          <a:prstGeom prst="rect">
            <a:avLst/>
          </a:prstGeom>
          <a:noFill/>
        </p:spPr>
        <p:txBody>
          <a:bodyPr wrap="square" rtlCol="0">
            <a:spAutoFit/>
          </a:bodyPr>
          <a:lstStyle/>
          <a:p>
            <a:pPr algn="ctr"/>
            <a:r>
              <a:rPr kumimoji="1" lang="ja-JP" altLang="en-US" sz="1200" b="1" dirty="0" smtClean="0"/>
              <a:t>準工業地域（</a:t>
            </a:r>
            <a:r>
              <a:rPr kumimoji="1" lang="ja-JP" altLang="en-US" sz="1200" b="1" dirty="0"/>
              <a:t>紫</a:t>
            </a:r>
            <a:r>
              <a:rPr kumimoji="1" lang="ja-JP" altLang="en-US" sz="1200" b="1" dirty="0" smtClean="0"/>
              <a:t>色）</a:t>
            </a:r>
            <a:endParaRPr kumimoji="1" lang="ja-JP" altLang="en-US" sz="1200" b="1" dirty="0"/>
          </a:p>
        </p:txBody>
      </p:sp>
      <p:sp>
        <p:nvSpPr>
          <p:cNvPr id="26" name="楕円 25"/>
          <p:cNvSpPr/>
          <p:nvPr/>
        </p:nvSpPr>
        <p:spPr>
          <a:xfrm flipH="1">
            <a:off x="6024772" y="2977085"/>
            <a:ext cx="245851" cy="2692753"/>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5806215" y="3883779"/>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p:cNvSpPr txBox="1"/>
          <p:nvPr/>
        </p:nvSpPr>
        <p:spPr>
          <a:xfrm>
            <a:off x="6358449" y="4422538"/>
            <a:ext cx="3141424" cy="524311"/>
          </a:xfrm>
          <a:prstGeom prst="rect">
            <a:avLst/>
          </a:prstGeom>
          <a:noFill/>
        </p:spPr>
        <p:txBody>
          <a:bodyPr wrap="square" rtlCol="0">
            <a:spAutoFit/>
          </a:bodyPr>
          <a:lstStyle/>
          <a:p>
            <a:pPr marL="266700" marR="0" lvl="0" indent="177800" algn="l" defTabSz="457200" rtl="0" eaLnBrk="1" fontAlgn="auto" latinLnBrk="0" hangingPunct="1">
              <a:lnSpc>
                <a:spcPts val="168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※3</a:t>
            </a:r>
            <a:r>
              <a:rPr kumimoji="1" lang="ja-JP" altLang="en-US" sz="12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階建て以上のマンション等</a:t>
            </a:r>
            <a:endParaRPr kumimoji="1" lang="en-US" altLang="ja-JP" sz="12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266700" marR="0" lvl="0" indent="177800" algn="l" defTabSz="457200" rtl="0" eaLnBrk="1" fontAlgn="auto" latinLnBrk="0" hangingPunct="1">
              <a:lnSpc>
                <a:spcPts val="1680"/>
              </a:lnSpc>
              <a:spcBef>
                <a:spcPts val="0"/>
              </a:spcBef>
              <a:spcAft>
                <a:spcPts val="0"/>
              </a:spcAft>
              <a:buClrTx/>
              <a:buSzTx/>
              <a:buFontTx/>
              <a:buNone/>
              <a:tabLst/>
              <a:defRPr/>
            </a:pPr>
            <a:r>
              <a:rPr kumimoji="1" lang="ja-JP" altLang="en-US" sz="1200" b="1" dirty="0">
                <a:solidFill>
                  <a:srgbClr val="FF0000"/>
                </a:solidFill>
                <a:latin typeface="游ゴシック" panose="020B0400000000000000" pitchFamily="50" charset="-128"/>
                <a:ea typeface="游ゴシック" panose="020B0400000000000000" pitchFamily="50" charset="-128"/>
              </a:rPr>
              <a:t>　</a:t>
            </a:r>
            <a:r>
              <a:rPr kumimoji="1" lang="ja-JP" altLang="en-US" sz="12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の建設が可能</a:t>
            </a:r>
            <a:endParaRPr kumimoji="1" lang="en-US" altLang="ja-JP" sz="105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8</a:t>
            </a:fld>
            <a:endParaRPr kumimoji="1" lang="ja-JP" altLang="en-US" dirty="0"/>
          </a:p>
        </p:txBody>
      </p:sp>
    </p:spTree>
    <p:extLst>
      <p:ext uri="{BB962C8B-B14F-4D97-AF65-F5344CB8AC3E}">
        <p14:creationId xmlns:p14="http://schemas.microsoft.com/office/powerpoint/2010/main" val="418635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620" t="16814" r="31146" b="14932"/>
          <a:stretch/>
        </p:blipFill>
        <p:spPr>
          <a:xfrm>
            <a:off x="96134" y="1058761"/>
            <a:ext cx="8951732" cy="5799239"/>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533457" y="689429"/>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80</a:t>
            </a:fld>
            <a:endParaRPr kumimoji="1" lang="ja-JP" altLang="en-US" dirty="0"/>
          </a:p>
        </p:txBody>
      </p:sp>
    </p:spTree>
    <p:extLst>
      <p:ext uri="{BB962C8B-B14F-4D97-AF65-F5344CB8AC3E}">
        <p14:creationId xmlns:p14="http://schemas.microsoft.com/office/powerpoint/2010/main" val="42829670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9507" t="17410" r="31371" b="6598"/>
          <a:stretch/>
        </p:blipFill>
        <p:spPr>
          <a:xfrm>
            <a:off x="370113" y="689429"/>
            <a:ext cx="8403773" cy="6072913"/>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380514" y="667658"/>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81</a:t>
            </a:fld>
            <a:endParaRPr kumimoji="1" lang="ja-JP" altLang="en-US" dirty="0"/>
          </a:p>
        </p:txBody>
      </p:sp>
    </p:spTree>
    <p:extLst>
      <p:ext uri="{BB962C8B-B14F-4D97-AF65-F5344CB8AC3E}">
        <p14:creationId xmlns:p14="http://schemas.microsoft.com/office/powerpoint/2010/main" val="24043447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761" t="19593" r="32179" b="20971"/>
          <a:stretch/>
        </p:blipFill>
        <p:spPr>
          <a:xfrm>
            <a:off x="188687" y="1371841"/>
            <a:ext cx="8737438" cy="5028959"/>
          </a:xfrm>
          <a:prstGeom prst="rect">
            <a:avLst/>
          </a:prstGeom>
        </p:spPr>
      </p:pic>
      <p:sp>
        <p:nvSpPr>
          <p:cNvPr id="2" name="テキスト ボックス 1"/>
          <p:cNvSpPr txBox="1"/>
          <p:nvPr/>
        </p:nvSpPr>
        <p:spPr>
          <a:xfrm>
            <a:off x="0" y="-65947"/>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第</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回景観アドバイザー会議の指摘に対する</a:t>
            </a:r>
            <a:r>
              <a:rPr kumimoji="0" lang="ja-JP"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回答</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p:cNvSpPr txBox="1"/>
          <p:nvPr/>
        </p:nvSpPr>
        <p:spPr>
          <a:xfrm>
            <a:off x="7380514" y="667658"/>
            <a:ext cx="1393372" cy="369332"/>
          </a:xfrm>
          <a:prstGeom prst="rect">
            <a:avLst/>
          </a:prstGeom>
          <a:solidFill>
            <a:schemeClr val="bg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資料④</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82</a:t>
            </a:fld>
            <a:endParaRPr kumimoji="1" lang="ja-JP" altLang="en-US" dirty="0"/>
          </a:p>
        </p:txBody>
      </p:sp>
    </p:spTree>
    <p:extLst>
      <p:ext uri="{BB962C8B-B14F-4D97-AF65-F5344CB8AC3E}">
        <p14:creationId xmlns:p14="http://schemas.microsoft.com/office/powerpoint/2010/main" val="40610573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lvl="0" indent="177800">
              <a:lnSpc>
                <a:spcPct val="150000"/>
              </a:lnSpc>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lang="ja-JP" altLang="en-US" sz="2400" b="1" dirty="0" smtClean="0">
                <a:solidFill>
                  <a:schemeClr val="bg1"/>
                </a:solidFill>
                <a:latin typeface="游ゴシック" panose="020B0400000000000000" pitchFamily="50" charset="-128"/>
                <a:cs typeface="Times New Roman" panose="02020603050405020304" pitchFamily="18" charset="0"/>
              </a:rPr>
              <a:t>景観</a:t>
            </a:r>
            <a:r>
              <a:rPr lang="ja-JP" altLang="en-US" sz="2400" b="1" dirty="0">
                <a:solidFill>
                  <a:schemeClr val="bg1"/>
                </a:solidFill>
                <a:latin typeface="游ゴシック" panose="020B0400000000000000" pitchFamily="50" charset="-128"/>
                <a:cs typeface="Times New Roman" panose="02020603050405020304" pitchFamily="18" charset="0"/>
              </a:rPr>
              <a:t>配慮チェックリスト</a:t>
            </a:r>
            <a:r>
              <a:rPr lang="en-US" altLang="ja-JP" sz="2400" b="1" dirty="0">
                <a:solidFill>
                  <a:schemeClr val="bg1"/>
                </a:solidFill>
                <a:latin typeface="游ゴシック" panose="020B0400000000000000" pitchFamily="50" charset="-128"/>
                <a:cs typeface="Times New Roman" panose="02020603050405020304" pitchFamily="18" charset="0"/>
              </a:rPr>
              <a:t>【</a:t>
            </a:r>
            <a:r>
              <a:rPr lang="ja-JP" altLang="en-US" sz="2400" b="1" dirty="0">
                <a:solidFill>
                  <a:schemeClr val="bg1"/>
                </a:solidFill>
                <a:latin typeface="游ゴシック" panose="020B0400000000000000" pitchFamily="50" charset="-128"/>
                <a:cs typeface="Times New Roman" panose="02020603050405020304" pitchFamily="18" charset="0"/>
              </a:rPr>
              <a:t>八尾市</a:t>
            </a:r>
            <a:r>
              <a:rPr lang="en-US" altLang="ja-JP" sz="2400" b="1" dirty="0" smtClean="0">
                <a:solidFill>
                  <a:schemeClr val="bg1"/>
                </a:solidFill>
                <a:latin typeface="游ゴシック" panose="020B0400000000000000" pitchFamily="50" charset="-128"/>
                <a:cs typeface="Times New Roman" panose="02020603050405020304" pitchFamily="18" charset="0"/>
              </a:rPr>
              <a:t>】</a:t>
            </a:r>
            <a:endParaRPr lang="en-US" altLang="ja-JP" sz="2400" b="1" dirty="0">
              <a:solidFill>
                <a:schemeClr val="bg1"/>
              </a:solidFill>
              <a:latin typeface="游ゴシック" panose="020B0400000000000000"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362975" y="969164"/>
            <a:ext cx="8418049" cy="5779978"/>
          </a:xfrm>
          <a:prstGeom prst="rect">
            <a:avLst/>
          </a:prstGeom>
        </p:spPr>
      </p:pic>
      <p:sp>
        <p:nvSpPr>
          <p:cNvPr id="7" name="テキスト ボックス 6"/>
          <p:cNvSpPr txBox="1"/>
          <p:nvPr/>
        </p:nvSpPr>
        <p:spPr>
          <a:xfrm>
            <a:off x="-189476" y="599832"/>
            <a:ext cx="3243825"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■大和川眺望景観区域</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83</a:t>
            </a:fld>
            <a:endParaRPr kumimoji="1" lang="ja-JP" altLang="en-US" dirty="0"/>
          </a:p>
        </p:txBody>
      </p:sp>
    </p:spTree>
    <p:extLst>
      <p:ext uri="{BB962C8B-B14F-4D97-AF65-F5344CB8AC3E}">
        <p14:creationId xmlns:p14="http://schemas.microsoft.com/office/powerpoint/2010/main" val="17755549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配慮チェックリスト</a:t>
            </a:r>
            <a:r>
              <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203200" y="568246"/>
            <a:ext cx="4094726"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■公共施設景観形成基本方針（道路）</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rotWithShape="1">
          <a:blip r:embed="rId3"/>
          <a:srcRect l="737" t="1293" r="-737" b="24456"/>
          <a:stretch/>
        </p:blipFill>
        <p:spPr>
          <a:xfrm>
            <a:off x="0" y="839996"/>
            <a:ext cx="8916996" cy="5971224"/>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84</a:t>
            </a:fld>
            <a:endParaRPr kumimoji="1" lang="ja-JP" altLang="en-US" dirty="0"/>
          </a:p>
        </p:txBody>
      </p:sp>
    </p:spTree>
    <p:extLst>
      <p:ext uri="{BB962C8B-B14F-4D97-AF65-F5344CB8AC3E}">
        <p14:creationId xmlns:p14="http://schemas.microsoft.com/office/powerpoint/2010/main" val="18323453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配慮チェックリスト</a:t>
            </a:r>
            <a:r>
              <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203200" y="568246"/>
            <a:ext cx="4094726"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■公共施設景観形成基本方針（道路）</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3"/>
          <a:srcRect l="4475" r="-845" b="11617"/>
          <a:stretch/>
        </p:blipFill>
        <p:spPr>
          <a:xfrm>
            <a:off x="171450" y="961490"/>
            <a:ext cx="8972550" cy="4271763"/>
          </a:xfrm>
          <a:prstGeom prst="rect">
            <a:avLst/>
          </a:prstGeom>
        </p:spPr>
      </p:pic>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85</a:t>
            </a:fld>
            <a:endParaRPr kumimoji="1" lang="ja-JP" altLang="en-US" dirty="0"/>
          </a:p>
        </p:txBody>
      </p:sp>
    </p:spTree>
    <p:extLst>
      <p:ext uri="{BB962C8B-B14F-4D97-AF65-F5344CB8AC3E}">
        <p14:creationId xmlns:p14="http://schemas.microsoft.com/office/powerpoint/2010/main" val="2442405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配慮チェックリスト</a:t>
            </a:r>
            <a:r>
              <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203200" y="568246"/>
            <a:ext cx="5477164"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■公共施設景観形成基本方針（橋梁・高架構造物）</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rotWithShape="1">
          <a:blip r:embed="rId3"/>
          <a:srcRect l="397" r="2835" b="3915"/>
          <a:stretch/>
        </p:blipFill>
        <p:spPr>
          <a:xfrm>
            <a:off x="-234519" y="937579"/>
            <a:ext cx="9302319" cy="2961322"/>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86</a:t>
            </a:fld>
            <a:endParaRPr kumimoji="1" lang="ja-JP" altLang="en-US" dirty="0"/>
          </a:p>
        </p:txBody>
      </p:sp>
    </p:spTree>
    <p:extLst>
      <p:ext uri="{BB962C8B-B14F-4D97-AF65-F5344CB8AC3E}">
        <p14:creationId xmlns:p14="http://schemas.microsoft.com/office/powerpoint/2010/main" val="40876142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配慮チェックリスト</a:t>
            </a:r>
            <a:r>
              <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673100" y="701596"/>
            <a:ext cx="7664450"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■公共施設景観形成基本方針（斜面・法面・擁壁面等）</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rotWithShape="1">
          <a:blip r:embed="rId3"/>
          <a:srcRect r="3850" b="4531"/>
          <a:stretch/>
        </p:blipFill>
        <p:spPr>
          <a:xfrm>
            <a:off x="-156142" y="1070927"/>
            <a:ext cx="9198542" cy="4351973"/>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87</a:t>
            </a:fld>
            <a:endParaRPr kumimoji="1" lang="ja-JP" altLang="en-US" dirty="0"/>
          </a:p>
        </p:txBody>
      </p:sp>
    </p:spTree>
    <p:extLst>
      <p:ext uri="{BB962C8B-B14F-4D97-AF65-F5344CB8AC3E}">
        <p14:creationId xmlns:p14="http://schemas.microsoft.com/office/powerpoint/2010/main" val="28335910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配慮チェックリスト</a:t>
            </a:r>
            <a:r>
              <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a:t>
            </a:r>
            <a:r>
              <a:rPr kumimoji="0"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673100" y="701596"/>
            <a:ext cx="7664450"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■公共施設景観形成基本方針（斜面・法面・擁壁面等）</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rotWithShape="1">
          <a:blip r:embed="rId3"/>
          <a:srcRect r="2608" b="3229"/>
          <a:stretch/>
        </p:blipFill>
        <p:spPr>
          <a:xfrm>
            <a:off x="-211421" y="1075057"/>
            <a:ext cx="9317321" cy="4411344"/>
          </a:xfrm>
          <a:prstGeom prst="rect">
            <a:avLst/>
          </a:prstGeom>
        </p:spPr>
      </p:pic>
      <p:sp>
        <p:nvSpPr>
          <p:cNvPr id="3" name="スライド番号プレースホルダー 2"/>
          <p:cNvSpPr>
            <a:spLocks noGrp="1"/>
          </p:cNvSpPr>
          <p:nvPr>
            <p:ph type="sldNum" sz="quarter" idx="12"/>
          </p:nvPr>
        </p:nvSpPr>
        <p:spPr/>
        <p:txBody>
          <a:bodyPr/>
          <a:lstStyle/>
          <a:p>
            <a:fld id="{541F4720-2F52-44D6-BB1A-AB20431C6265}" type="slidenum">
              <a:rPr kumimoji="1" lang="ja-JP" altLang="en-US" smtClean="0"/>
              <a:pPr/>
              <a:t>88</a:t>
            </a:fld>
            <a:endParaRPr kumimoji="1" lang="ja-JP" altLang="en-US" dirty="0"/>
          </a:p>
        </p:txBody>
      </p:sp>
    </p:spTree>
    <p:extLst>
      <p:ext uri="{BB962C8B-B14F-4D97-AF65-F5344CB8AC3E}">
        <p14:creationId xmlns:p14="http://schemas.microsoft.com/office/powerpoint/2010/main" val="22655999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65948"/>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lvl="0" indent="177800">
              <a:lnSpc>
                <a:spcPct val="150000"/>
              </a:lnSpc>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lang="ja-JP" altLang="en-US" sz="2400" b="1" dirty="0" smtClean="0">
                <a:solidFill>
                  <a:schemeClr val="bg1"/>
                </a:solidFill>
                <a:latin typeface="游ゴシック" panose="020B0400000000000000" pitchFamily="50" charset="-128"/>
                <a:cs typeface="Times New Roman" panose="02020603050405020304" pitchFamily="18" charset="0"/>
              </a:rPr>
              <a:t>公共</a:t>
            </a:r>
            <a:r>
              <a:rPr lang="ja-JP" altLang="en-US" sz="2400" b="1" dirty="0">
                <a:solidFill>
                  <a:schemeClr val="bg1"/>
                </a:solidFill>
                <a:latin typeface="游ゴシック" panose="020B0400000000000000" pitchFamily="50" charset="-128"/>
                <a:cs typeface="Times New Roman" panose="02020603050405020304" pitchFamily="18" charset="0"/>
              </a:rPr>
              <a:t>施設景観ガイドライン　チェックシート</a:t>
            </a:r>
            <a:r>
              <a:rPr lang="en-US" altLang="ja-JP" sz="2400" b="1" dirty="0">
                <a:solidFill>
                  <a:schemeClr val="bg1"/>
                </a:solidFill>
                <a:latin typeface="游ゴシック" panose="020B0400000000000000" pitchFamily="50" charset="-128"/>
                <a:cs typeface="Times New Roman" panose="02020603050405020304" pitchFamily="18" charset="0"/>
              </a:rPr>
              <a:t>【</a:t>
            </a:r>
            <a:r>
              <a:rPr lang="ja-JP" altLang="en-US" sz="2400" b="1" dirty="0">
                <a:solidFill>
                  <a:schemeClr val="bg1"/>
                </a:solidFill>
                <a:latin typeface="游ゴシック" panose="020B0400000000000000" pitchFamily="50" charset="-128"/>
                <a:cs typeface="Times New Roman" panose="02020603050405020304" pitchFamily="18" charset="0"/>
              </a:rPr>
              <a:t>藤井寺市</a:t>
            </a:r>
            <a:r>
              <a:rPr lang="en-US" altLang="ja-JP" sz="2400" b="1" dirty="0" smtClean="0">
                <a:solidFill>
                  <a:schemeClr val="bg1"/>
                </a:solidFill>
                <a:latin typeface="游ゴシック" panose="020B0400000000000000" pitchFamily="50" charset="-128"/>
                <a:cs typeface="Times New Roman" panose="02020603050405020304" pitchFamily="18" charset="0"/>
              </a:rPr>
              <a:t>】</a:t>
            </a:r>
            <a:endParaRPr kumimoji="0" lang="en-US" altLang="ja-JP" sz="2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673100" y="701596"/>
            <a:ext cx="7664450"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■公共施設景観形成基本方針（斜面・法面・擁壁面等）</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3"/>
          <a:srcRect l="2789" t="179" b="-1"/>
          <a:stretch/>
        </p:blipFill>
        <p:spPr>
          <a:xfrm>
            <a:off x="260700" y="1213851"/>
            <a:ext cx="4452416" cy="4746523"/>
          </a:xfrm>
          <a:prstGeom prst="rect">
            <a:avLst/>
          </a:prstGeom>
        </p:spPr>
      </p:pic>
      <p:pic>
        <p:nvPicPr>
          <p:cNvPr id="4" name="図 3"/>
          <p:cNvPicPr>
            <a:picLocks noChangeAspect="1"/>
          </p:cNvPicPr>
          <p:nvPr/>
        </p:nvPicPr>
        <p:blipFill rotWithShape="1">
          <a:blip r:embed="rId4"/>
          <a:srcRect l="3622" t="664"/>
          <a:stretch/>
        </p:blipFill>
        <p:spPr>
          <a:xfrm>
            <a:off x="4813300" y="1255661"/>
            <a:ext cx="4356100" cy="5078523"/>
          </a:xfrm>
          <a:prstGeom prst="rect">
            <a:avLst/>
          </a:prstGeom>
        </p:spPr>
      </p:pic>
      <p:sp>
        <p:nvSpPr>
          <p:cNvPr id="5" name="スライド番号プレースホルダー 4"/>
          <p:cNvSpPr>
            <a:spLocks noGrp="1"/>
          </p:cNvSpPr>
          <p:nvPr>
            <p:ph type="sldNum" sz="quarter" idx="12"/>
          </p:nvPr>
        </p:nvSpPr>
        <p:spPr/>
        <p:txBody>
          <a:bodyPr/>
          <a:lstStyle/>
          <a:p>
            <a:fld id="{541F4720-2F52-44D6-BB1A-AB20431C6265}" type="slidenum">
              <a:rPr kumimoji="1" lang="ja-JP" altLang="en-US" smtClean="0"/>
              <a:pPr/>
              <a:t>89</a:t>
            </a:fld>
            <a:endParaRPr kumimoji="1" lang="ja-JP" altLang="en-US" dirty="0"/>
          </a:p>
        </p:txBody>
      </p:sp>
    </p:spTree>
    <p:extLst>
      <p:ext uri="{BB962C8B-B14F-4D97-AF65-F5344CB8AC3E}">
        <p14:creationId xmlns:p14="http://schemas.microsoft.com/office/powerpoint/2010/main" val="1225658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478387"/>
          </a:xfrm>
          <a:prstGeom prst="rect">
            <a:avLst/>
          </a:prstGeom>
          <a:solidFill>
            <a:schemeClr val="accent1">
              <a:lumMod val="50000"/>
            </a:schemeClr>
          </a:solidFill>
          <a:ln>
            <a:noFill/>
          </a:ln>
        </p:spPr>
        <p:txBody>
          <a:bodyPr wrap="square" tIns="54000" bIns="54000" rtlCol="0" anchor="ctr" anchorCtr="0">
            <a:spAutoFit/>
          </a:bodyPr>
          <a:lstStyle/>
          <a:p>
            <a:pPr marL="7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white"/>
                </a:solidFill>
                <a:latin typeface="游ゴシック" panose="020B0400000000000000" pitchFamily="50" charset="-128"/>
                <a:ea typeface="游ゴシック" panose="020B0400000000000000" pitchFamily="50" charset="-128"/>
              </a:rPr>
              <a:t>４</a:t>
            </a:r>
            <a:r>
              <a:rPr kumimoji="1" lang="ja-JP" altLang="en-US" sz="2400" b="1" dirty="0">
                <a:solidFill>
                  <a:prstClr val="white"/>
                </a:solidFill>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視点場位置と眺望範囲</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楕円 6"/>
          <p:cNvSpPr/>
          <p:nvPr/>
        </p:nvSpPr>
        <p:spPr>
          <a:xfrm flipH="1">
            <a:off x="4326149" y="2185515"/>
            <a:ext cx="245851" cy="2692753"/>
          </a:xfrm>
          <a:prstGeom prst="ellipse">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4113893" y="3146721"/>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grpSp>
        <p:nvGrpSpPr>
          <p:cNvPr id="37" name="グループ化 36"/>
          <p:cNvGrpSpPr/>
          <p:nvPr/>
        </p:nvGrpSpPr>
        <p:grpSpPr>
          <a:xfrm>
            <a:off x="-296433" y="577061"/>
            <a:ext cx="10417657" cy="6079393"/>
            <a:chOff x="-300443" y="1001638"/>
            <a:chExt cx="9403499" cy="5562935"/>
          </a:xfrm>
        </p:grpSpPr>
        <p:grpSp>
          <p:nvGrpSpPr>
            <p:cNvPr id="36" name="グループ化 35"/>
            <p:cNvGrpSpPr/>
            <p:nvPr/>
          </p:nvGrpSpPr>
          <p:grpSpPr>
            <a:xfrm>
              <a:off x="150125" y="1514901"/>
              <a:ext cx="7952475" cy="5049672"/>
              <a:chOff x="150125" y="1514901"/>
              <a:chExt cx="7952475" cy="5049672"/>
            </a:xfrm>
          </p:grpSpPr>
          <p:grpSp>
            <p:nvGrpSpPr>
              <p:cNvPr id="11" name="グループ化 10"/>
              <p:cNvGrpSpPr/>
              <p:nvPr/>
            </p:nvGrpSpPr>
            <p:grpSpPr>
              <a:xfrm>
                <a:off x="150125" y="1542197"/>
                <a:ext cx="7952475" cy="4981433"/>
                <a:chOff x="150125" y="1542197"/>
                <a:chExt cx="7952475" cy="4981433"/>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1939" r="21909"/>
                <a:stretch/>
              </p:blipFill>
              <p:spPr>
                <a:xfrm>
                  <a:off x="168124" y="1544816"/>
                  <a:ext cx="7934476" cy="4978814"/>
                </a:xfrm>
                <a:prstGeom prst="rect">
                  <a:avLst/>
                </a:prstGeom>
              </p:spPr>
            </p:pic>
            <p:sp>
              <p:nvSpPr>
                <p:cNvPr id="10" name="フリーフォーム 9"/>
                <p:cNvSpPr/>
                <p:nvPr/>
              </p:nvSpPr>
              <p:spPr>
                <a:xfrm>
                  <a:off x="150125" y="1542197"/>
                  <a:ext cx="2088108" cy="4940490"/>
                </a:xfrm>
                <a:custGeom>
                  <a:avLst/>
                  <a:gdLst>
                    <a:gd name="connsiteX0" fmla="*/ 27296 w 2088108"/>
                    <a:gd name="connsiteY0" fmla="*/ 0 h 4940490"/>
                    <a:gd name="connsiteX1" fmla="*/ 1105469 w 2088108"/>
                    <a:gd name="connsiteY1" fmla="*/ 0 h 4940490"/>
                    <a:gd name="connsiteX2" fmla="*/ 1269242 w 2088108"/>
                    <a:gd name="connsiteY2" fmla="*/ 27296 h 4940490"/>
                    <a:gd name="connsiteX3" fmla="*/ 1665027 w 2088108"/>
                    <a:gd name="connsiteY3" fmla="*/ 2183642 h 4940490"/>
                    <a:gd name="connsiteX4" fmla="*/ 2088108 w 2088108"/>
                    <a:gd name="connsiteY4" fmla="*/ 4913194 h 4940490"/>
                    <a:gd name="connsiteX5" fmla="*/ 0 w 2088108"/>
                    <a:gd name="connsiteY5" fmla="*/ 4940490 h 4940490"/>
                    <a:gd name="connsiteX6" fmla="*/ 27296 w 2088108"/>
                    <a:gd name="connsiteY6" fmla="*/ 0 h 494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108" h="4940490">
                      <a:moveTo>
                        <a:pt x="27296" y="0"/>
                      </a:moveTo>
                      <a:lnTo>
                        <a:pt x="1105469" y="0"/>
                      </a:lnTo>
                      <a:lnTo>
                        <a:pt x="1269242" y="27296"/>
                      </a:lnTo>
                      <a:lnTo>
                        <a:pt x="1665027" y="2183642"/>
                      </a:lnTo>
                      <a:lnTo>
                        <a:pt x="2088108" y="4913194"/>
                      </a:lnTo>
                      <a:lnTo>
                        <a:pt x="0" y="4940490"/>
                      </a:lnTo>
                      <a:lnTo>
                        <a:pt x="27296" y="0"/>
                      </a:lnTo>
                      <a:close/>
                    </a:path>
                  </a:pathLst>
                </a:cu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フリーフォーム 12"/>
              <p:cNvSpPr/>
              <p:nvPr/>
            </p:nvSpPr>
            <p:spPr>
              <a:xfrm>
                <a:off x="1446663" y="1514901"/>
                <a:ext cx="2975212" cy="2320120"/>
              </a:xfrm>
              <a:custGeom>
                <a:avLst/>
                <a:gdLst>
                  <a:gd name="connsiteX0" fmla="*/ 13647 w 2934268"/>
                  <a:gd name="connsiteY0" fmla="*/ 40944 h 2320120"/>
                  <a:gd name="connsiteX1" fmla="*/ 2838734 w 2934268"/>
                  <a:gd name="connsiteY1" fmla="*/ 81887 h 2320120"/>
                  <a:gd name="connsiteX2" fmla="*/ 2920621 w 2934268"/>
                  <a:gd name="connsiteY2" fmla="*/ 900753 h 2320120"/>
                  <a:gd name="connsiteX3" fmla="*/ 2934268 w 2934268"/>
                  <a:gd name="connsiteY3" fmla="*/ 1815153 h 2320120"/>
                  <a:gd name="connsiteX4" fmla="*/ 2920621 w 2934268"/>
                  <a:gd name="connsiteY4" fmla="*/ 2320120 h 2320120"/>
                  <a:gd name="connsiteX5" fmla="*/ 2129050 w 2934268"/>
                  <a:gd name="connsiteY5" fmla="*/ 1883392 h 2320120"/>
                  <a:gd name="connsiteX6" fmla="*/ 1774209 w 2934268"/>
                  <a:gd name="connsiteY6" fmla="*/ 1719618 h 2320120"/>
                  <a:gd name="connsiteX7" fmla="*/ 1241946 w 2934268"/>
                  <a:gd name="connsiteY7" fmla="*/ 1583141 h 2320120"/>
                  <a:gd name="connsiteX8" fmla="*/ 805218 w 2934268"/>
                  <a:gd name="connsiteY8" fmla="*/ 1433015 h 2320120"/>
                  <a:gd name="connsiteX9" fmla="*/ 532262 w 2934268"/>
                  <a:gd name="connsiteY9" fmla="*/ 1364777 h 2320120"/>
                  <a:gd name="connsiteX10" fmla="*/ 191068 w 2934268"/>
                  <a:gd name="connsiteY10" fmla="*/ 1228299 h 2320120"/>
                  <a:gd name="connsiteX11" fmla="*/ 0 w 2934268"/>
                  <a:gd name="connsiteY11" fmla="*/ 0 h 2320120"/>
                  <a:gd name="connsiteX12" fmla="*/ 13647 w 2934268"/>
                  <a:gd name="connsiteY12" fmla="*/ 40944 h 23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4268" h="2320120">
                    <a:moveTo>
                      <a:pt x="13647" y="40944"/>
                    </a:moveTo>
                    <a:lnTo>
                      <a:pt x="2838734" y="81887"/>
                    </a:lnTo>
                    <a:lnTo>
                      <a:pt x="2920621" y="900753"/>
                    </a:lnTo>
                    <a:lnTo>
                      <a:pt x="2934268" y="1815153"/>
                    </a:lnTo>
                    <a:lnTo>
                      <a:pt x="2920621" y="2320120"/>
                    </a:lnTo>
                    <a:lnTo>
                      <a:pt x="2129050" y="1883392"/>
                    </a:lnTo>
                    <a:lnTo>
                      <a:pt x="1774209" y="1719618"/>
                    </a:lnTo>
                    <a:lnTo>
                      <a:pt x="1241946" y="1583141"/>
                    </a:lnTo>
                    <a:lnTo>
                      <a:pt x="805218" y="1433015"/>
                    </a:lnTo>
                    <a:lnTo>
                      <a:pt x="532262" y="1364777"/>
                    </a:lnTo>
                    <a:lnTo>
                      <a:pt x="191068" y="1228299"/>
                    </a:lnTo>
                    <a:lnTo>
                      <a:pt x="0" y="0"/>
                    </a:lnTo>
                    <a:lnTo>
                      <a:pt x="13647" y="40944"/>
                    </a:lnTo>
                    <a:close/>
                  </a:path>
                </a:pathLst>
              </a:cu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4299044" y="1542197"/>
                <a:ext cx="3803555" cy="4408227"/>
              </a:xfrm>
              <a:custGeom>
                <a:avLst/>
                <a:gdLst>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1774209 w 4694830"/>
                  <a:gd name="connsiteY8" fmla="*/ 3357349 h 4408227"/>
                  <a:gd name="connsiteX9" fmla="*/ 1828800 w 4694830"/>
                  <a:gd name="connsiteY9" fmla="*/ 3234519 h 4408227"/>
                  <a:gd name="connsiteX10" fmla="*/ 1665027 w 4694830"/>
                  <a:gd name="connsiteY10" fmla="*/ 2797791 h 4408227"/>
                  <a:gd name="connsiteX11" fmla="*/ 928048 w 4694830"/>
                  <a:gd name="connsiteY11" fmla="*/ 2524836 h 4408227"/>
                  <a:gd name="connsiteX12" fmla="*/ 573206 w 4694830"/>
                  <a:gd name="connsiteY12" fmla="*/ 2361063 h 4408227"/>
                  <a:gd name="connsiteX13" fmla="*/ 300251 w 4694830"/>
                  <a:gd name="connsiteY13" fmla="*/ 2224585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1774209 w 4694830"/>
                  <a:gd name="connsiteY8" fmla="*/ 3357349 h 4408227"/>
                  <a:gd name="connsiteX9" fmla="*/ 2083498 w 4694830"/>
                  <a:gd name="connsiteY9" fmla="*/ 3083445 h 4408227"/>
                  <a:gd name="connsiteX10" fmla="*/ 1665027 w 4694830"/>
                  <a:gd name="connsiteY10" fmla="*/ 2797791 h 4408227"/>
                  <a:gd name="connsiteX11" fmla="*/ 928048 w 4694830"/>
                  <a:gd name="connsiteY11" fmla="*/ 2524836 h 4408227"/>
                  <a:gd name="connsiteX12" fmla="*/ 573206 w 4694830"/>
                  <a:gd name="connsiteY12" fmla="*/ 2361063 h 4408227"/>
                  <a:gd name="connsiteX13" fmla="*/ 300251 w 4694830"/>
                  <a:gd name="connsiteY13" fmla="*/ 2224585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83498 w 4694830"/>
                  <a:gd name="connsiteY9" fmla="*/ 3083445 h 4408227"/>
                  <a:gd name="connsiteX10" fmla="*/ 1665027 w 4694830"/>
                  <a:gd name="connsiteY10" fmla="*/ 2797791 h 4408227"/>
                  <a:gd name="connsiteX11" fmla="*/ 928048 w 4694830"/>
                  <a:gd name="connsiteY11" fmla="*/ 2524836 h 4408227"/>
                  <a:gd name="connsiteX12" fmla="*/ 573206 w 4694830"/>
                  <a:gd name="connsiteY12" fmla="*/ 2361063 h 4408227"/>
                  <a:gd name="connsiteX13" fmla="*/ 300251 w 4694830"/>
                  <a:gd name="connsiteY13" fmla="*/ 2224585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83498 w 4694830"/>
                  <a:gd name="connsiteY9" fmla="*/ 3083445 h 4408227"/>
                  <a:gd name="connsiteX10" fmla="*/ 1778226 w 4694830"/>
                  <a:gd name="connsiteY10" fmla="*/ 2774549 h 4408227"/>
                  <a:gd name="connsiteX11" fmla="*/ 928048 w 4694830"/>
                  <a:gd name="connsiteY11" fmla="*/ 2524836 h 4408227"/>
                  <a:gd name="connsiteX12" fmla="*/ 573206 w 4694830"/>
                  <a:gd name="connsiteY12" fmla="*/ 2361063 h 4408227"/>
                  <a:gd name="connsiteX13" fmla="*/ 300251 w 4694830"/>
                  <a:gd name="connsiteY13" fmla="*/ 2224585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97648 w 4694830"/>
                  <a:gd name="connsiteY9" fmla="*/ 2932371 h 4408227"/>
                  <a:gd name="connsiteX10" fmla="*/ 1778226 w 4694830"/>
                  <a:gd name="connsiteY10" fmla="*/ 2774549 h 4408227"/>
                  <a:gd name="connsiteX11" fmla="*/ 928048 w 4694830"/>
                  <a:gd name="connsiteY11" fmla="*/ 2524836 h 4408227"/>
                  <a:gd name="connsiteX12" fmla="*/ 573206 w 4694830"/>
                  <a:gd name="connsiteY12" fmla="*/ 2361063 h 4408227"/>
                  <a:gd name="connsiteX13" fmla="*/ 300251 w 4694830"/>
                  <a:gd name="connsiteY13" fmla="*/ 2224585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97648 w 4694830"/>
                  <a:gd name="connsiteY9" fmla="*/ 2932371 h 4408227"/>
                  <a:gd name="connsiteX10" fmla="*/ 1778226 w 4694830"/>
                  <a:gd name="connsiteY10" fmla="*/ 2774549 h 4408227"/>
                  <a:gd name="connsiteX11" fmla="*/ 928048 w 4694830"/>
                  <a:gd name="connsiteY11" fmla="*/ 2524836 h 4408227"/>
                  <a:gd name="connsiteX12" fmla="*/ 573206 w 4694830"/>
                  <a:gd name="connsiteY12" fmla="*/ 2361063 h 4408227"/>
                  <a:gd name="connsiteX13" fmla="*/ 284814 w 4694830"/>
                  <a:gd name="connsiteY13" fmla="*/ 2326007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97648 w 4694830"/>
                  <a:gd name="connsiteY9" fmla="*/ 2932371 h 4408227"/>
                  <a:gd name="connsiteX10" fmla="*/ 1778226 w 4694830"/>
                  <a:gd name="connsiteY10" fmla="*/ 2774549 h 4408227"/>
                  <a:gd name="connsiteX11" fmla="*/ 928048 w 4694830"/>
                  <a:gd name="connsiteY11" fmla="*/ 2524836 h 4408227"/>
                  <a:gd name="connsiteX12" fmla="*/ 588642 w 4694830"/>
                  <a:gd name="connsiteY12" fmla="*/ 2487838 h 4408227"/>
                  <a:gd name="connsiteX13" fmla="*/ 284814 w 4694830"/>
                  <a:gd name="connsiteY13" fmla="*/ 2326007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97648 w 4694830"/>
                  <a:gd name="connsiteY9" fmla="*/ 2932371 h 4408227"/>
                  <a:gd name="connsiteX10" fmla="*/ 1778226 w 4694830"/>
                  <a:gd name="connsiteY10" fmla="*/ 2774549 h 4408227"/>
                  <a:gd name="connsiteX11" fmla="*/ 989793 w 4694830"/>
                  <a:gd name="connsiteY11" fmla="*/ 2626257 h 4408227"/>
                  <a:gd name="connsiteX12" fmla="*/ 588642 w 4694830"/>
                  <a:gd name="connsiteY12" fmla="*/ 2487838 h 4408227"/>
                  <a:gd name="connsiteX13" fmla="*/ 284814 w 4694830"/>
                  <a:gd name="connsiteY13" fmla="*/ 2326007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097648 w 4694830"/>
                  <a:gd name="connsiteY9" fmla="*/ 2932371 h 4408227"/>
                  <a:gd name="connsiteX10" fmla="*/ 1778226 w 4694830"/>
                  <a:gd name="connsiteY10" fmla="*/ 3066134 h 4408227"/>
                  <a:gd name="connsiteX11" fmla="*/ 989793 w 4694830"/>
                  <a:gd name="connsiteY11" fmla="*/ 2626257 h 4408227"/>
                  <a:gd name="connsiteX12" fmla="*/ 588642 w 4694830"/>
                  <a:gd name="connsiteY12" fmla="*/ 2487838 h 4408227"/>
                  <a:gd name="connsiteX13" fmla="*/ 284814 w 4694830"/>
                  <a:gd name="connsiteY13" fmla="*/ 2326007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287623 h 4408227"/>
                  <a:gd name="connsiteX9" fmla="*/ 2113084 w 4694830"/>
                  <a:gd name="connsiteY9" fmla="*/ 3223956 h 4408227"/>
                  <a:gd name="connsiteX10" fmla="*/ 1778226 w 4694830"/>
                  <a:gd name="connsiteY10" fmla="*/ 3066134 h 4408227"/>
                  <a:gd name="connsiteX11" fmla="*/ 989793 w 4694830"/>
                  <a:gd name="connsiteY11" fmla="*/ 2626257 h 4408227"/>
                  <a:gd name="connsiteX12" fmla="*/ 588642 w 4694830"/>
                  <a:gd name="connsiteY12" fmla="*/ 2487838 h 4408227"/>
                  <a:gd name="connsiteX13" fmla="*/ 284814 w 4694830"/>
                  <a:gd name="connsiteY13" fmla="*/ 2326007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 name="connsiteX0" fmla="*/ 0 w 4694830"/>
                  <a:gd name="connsiteY0" fmla="*/ 13648 h 4408227"/>
                  <a:gd name="connsiteX1" fmla="*/ 4694830 w 4694830"/>
                  <a:gd name="connsiteY1" fmla="*/ 0 h 4408227"/>
                  <a:gd name="connsiteX2" fmla="*/ 4667534 w 4694830"/>
                  <a:gd name="connsiteY2" fmla="*/ 4408227 h 4408227"/>
                  <a:gd name="connsiteX3" fmla="*/ 4107976 w 4694830"/>
                  <a:gd name="connsiteY3" fmla="*/ 4394579 h 4408227"/>
                  <a:gd name="connsiteX4" fmla="*/ 3753134 w 4694830"/>
                  <a:gd name="connsiteY4" fmla="*/ 4339988 h 4408227"/>
                  <a:gd name="connsiteX5" fmla="*/ 2961564 w 4694830"/>
                  <a:gd name="connsiteY5" fmla="*/ 4026090 h 4408227"/>
                  <a:gd name="connsiteX6" fmla="*/ 2552131 w 4694830"/>
                  <a:gd name="connsiteY6" fmla="*/ 3807725 h 4408227"/>
                  <a:gd name="connsiteX7" fmla="*/ 2251880 w 4694830"/>
                  <a:gd name="connsiteY7" fmla="*/ 3603009 h 4408227"/>
                  <a:gd name="connsiteX8" fmla="*/ 2269455 w 4694830"/>
                  <a:gd name="connsiteY8" fmla="*/ 3338333 h 4408227"/>
                  <a:gd name="connsiteX9" fmla="*/ 2113084 w 4694830"/>
                  <a:gd name="connsiteY9" fmla="*/ 3223956 h 4408227"/>
                  <a:gd name="connsiteX10" fmla="*/ 1778226 w 4694830"/>
                  <a:gd name="connsiteY10" fmla="*/ 3066134 h 4408227"/>
                  <a:gd name="connsiteX11" fmla="*/ 989793 w 4694830"/>
                  <a:gd name="connsiteY11" fmla="*/ 2626257 h 4408227"/>
                  <a:gd name="connsiteX12" fmla="*/ 588642 w 4694830"/>
                  <a:gd name="connsiteY12" fmla="*/ 2487838 h 4408227"/>
                  <a:gd name="connsiteX13" fmla="*/ 284814 w 4694830"/>
                  <a:gd name="connsiteY13" fmla="*/ 2326007 h 4408227"/>
                  <a:gd name="connsiteX14" fmla="*/ 204716 w 4694830"/>
                  <a:gd name="connsiteY14" fmla="*/ 2101755 h 4408227"/>
                  <a:gd name="connsiteX15" fmla="*/ 204716 w 4694830"/>
                  <a:gd name="connsiteY15" fmla="*/ 1473958 h 4408227"/>
                  <a:gd name="connsiteX16" fmla="*/ 204716 w 4694830"/>
                  <a:gd name="connsiteY16" fmla="*/ 1187355 h 4408227"/>
                  <a:gd name="connsiteX17" fmla="*/ 204716 w 4694830"/>
                  <a:gd name="connsiteY17" fmla="*/ 968991 h 4408227"/>
                  <a:gd name="connsiteX18" fmla="*/ 95534 w 4694830"/>
                  <a:gd name="connsiteY18" fmla="*/ 996287 h 4408227"/>
                  <a:gd name="connsiteX19" fmla="*/ 0 w 4694830"/>
                  <a:gd name="connsiteY19" fmla="*/ 13648 h 440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830" h="4408227">
                    <a:moveTo>
                      <a:pt x="0" y="13648"/>
                    </a:moveTo>
                    <a:lnTo>
                      <a:pt x="4694830" y="0"/>
                    </a:lnTo>
                    <a:lnTo>
                      <a:pt x="4667534" y="4408227"/>
                    </a:lnTo>
                    <a:lnTo>
                      <a:pt x="4107976" y="4394579"/>
                    </a:lnTo>
                    <a:lnTo>
                      <a:pt x="3753134" y="4339988"/>
                    </a:lnTo>
                    <a:lnTo>
                      <a:pt x="2961564" y="4026090"/>
                    </a:lnTo>
                    <a:lnTo>
                      <a:pt x="2552131" y="3807725"/>
                    </a:lnTo>
                    <a:lnTo>
                      <a:pt x="2251880" y="3603009"/>
                    </a:lnTo>
                    <a:lnTo>
                      <a:pt x="2269455" y="3338333"/>
                    </a:lnTo>
                    <a:lnTo>
                      <a:pt x="2113084" y="3223956"/>
                    </a:lnTo>
                    <a:lnTo>
                      <a:pt x="1778226" y="3066134"/>
                    </a:lnTo>
                    <a:lnTo>
                      <a:pt x="989793" y="2626257"/>
                    </a:lnTo>
                    <a:lnTo>
                      <a:pt x="588642" y="2487838"/>
                    </a:lnTo>
                    <a:lnTo>
                      <a:pt x="284814" y="2326007"/>
                    </a:lnTo>
                    <a:lnTo>
                      <a:pt x="204716" y="2101755"/>
                    </a:lnTo>
                    <a:lnTo>
                      <a:pt x="204716" y="1473958"/>
                    </a:lnTo>
                    <a:lnTo>
                      <a:pt x="204716" y="1187355"/>
                    </a:lnTo>
                    <a:lnTo>
                      <a:pt x="204716" y="968991"/>
                    </a:lnTo>
                    <a:lnTo>
                      <a:pt x="95534" y="996287"/>
                    </a:lnTo>
                    <a:lnTo>
                      <a:pt x="0" y="13648"/>
                    </a:ln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1828800" y="3643952"/>
                <a:ext cx="6032310" cy="2920621"/>
              </a:xfrm>
              <a:custGeom>
                <a:avLst/>
                <a:gdLst>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78424 h 2920621"/>
                  <a:gd name="connsiteX6" fmla="*/ 3930555 w 6032310"/>
                  <a:gd name="connsiteY6" fmla="*/ 1951630 h 2920621"/>
                  <a:gd name="connsiteX7" fmla="*/ 4790364 w 6032310"/>
                  <a:gd name="connsiteY7" fmla="*/ 2415654 h 2920621"/>
                  <a:gd name="connsiteX8" fmla="*/ 5827594 w 6032310"/>
                  <a:gd name="connsiteY8" fmla="*/ 2879678 h 2920621"/>
                  <a:gd name="connsiteX9" fmla="*/ 6032310 w 6032310"/>
                  <a:gd name="connsiteY9" fmla="*/ 2920621 h 2920621"/>
                  <a:gd name="connsiteX10" fmla="*/ 327546 w 6032310"/>
                  <a:gd name="connsiteY10" fmla="*/ 2797791 h 2920621"/>
                  <a:gd name="connsiteX11" fmla="*/ 0 w 6032310"/>
                  <a:gd name="connsiteY11"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78424 h 2920621"/>
                  <a:gd name="connsiteX6" fmla="*/ 3930555 w 6032310"/>
                  <a:gd name="connsiteY6" fmla="*/ 1951630 h 2920621"/>
                  <a:gd name="connsiteX7" fmla="*/ 4790364 w 6032310"/>
                  <a:gd name="connsiteY7" fmla="*/ 2415654 h 2920621"/>
                  <a:gd name="connsiteX8" fmla="*/ 5827594 w 6032310"/>
                  <a:gd name="connsiteY8" fmla="*/ 2879678 h 2920621"/>
                  <a:gd name="connsiteX9" fmla="*/ 6032310 w 6032310"/>
                  <a:gd name="connsiteY9" fmla="*/ 2920621 h 2920621"/>
                  <a:gd name="connsiteX10" fmla="*/ 354841 w 6032310"/>
                  <a:gd name="connsiteY10" fmla="*/ 2825087 h 2920621"/>
                  <a:gd name="connsiteX11" fmla="*/ 0 w 6032310"/>
                  <a:gd name="connsiteY11"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78424 h 2920621"/>
                  <a:gd name="connsiteX6" fmla="*/ 3930555 w 6032310"/>
                  <a:gd name="connsiteY6" fmla="*/ 1852570 h 2920621"/>
                  <a:gd name="connsiteX7" fmla="*/ 4790364 w 6032310"/>
                  <a:gd name="connsiteY7" fmla="*/ 2415654 h 2920621"/>
                  <a:gd name="connsiteX8" fmla="*/ 5827594 w 6032310"/>
                  <a:gd name="connsiteY8" fmla="*/ 2879678 h 2920621"/>
                  <a:gd name="connsiteX9" fmla="*/ 6032310 w 6032310"/>
                  <a:gd name="connsiteY9" fmla="*/ 2920621 h 2920621"/>
                  <a:gd name="connsiteX10" fmla="*/ 354841 w 6032310"/>
                  <a:gd name="connsiteY10" fmla="*/ 2825087 h 2920621"/>
                  <a:gd name="connsiteX11" fmla="*/ 0 w 6032310"/>
                  <a:gd name="connsiteY11"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78424 h 2920621"/>
                  <a:gd name="connsiteX6" fmla="*/ 3915315 w 6032310"/>
                  <a:gd name="connsiteY6" fmla="*/ 1951630 h 2920621"/>
                  <a:gd name="connsiteX7" fmla="*/ 4790364 w 6032310"/>
                  <a:gd name="connsiteY7" fmla="*/ 2415654 h 2920621"/>
                  <a:gd name="connsiteX8" fmla="*/ 5827594 w 6032310"/>
                  <a:gd name="connsiteY8" fmla="*/ 2879678 h 2920621"/>
                  <a:gd name="connsiteX9" fmla="*/ 6032310 w 6032310"/>
                  <a:gd name="connsiteY9" fmla="*/ 2920621 h 2920621"/>
                  <a:gd name="connsiteX10" fmla="*/ 354841 w 6032310"/>
                  <a:gd name="connsiteY10" fmla="*/ 2825087 h 2920621"/>
                  <a:gd name="connsiteX11" fmla="*/ 0 w 6032310"/>
                  <a:gd name="connsiteY11"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78424 h 2920621"/>
                  <a:gd name="connsiteX6" fmla="*/ 3915315 w 6032310"/>
                  <a:gd name="connsiteY6" fmla="*/ 1951630 h 2920621"/>
                  <a:gd name="connsiteX7" fmla="*/ 4790364 w 6032310"/>
                  <a:gd name="connsiteY7" fmla="*/ 2415654 h 2920621"/>
                  <a:gd name="connsiteX8" fmla="*/ 5827594 w 6032310"/>
                  <a:gd name="connsiteY8" fmla="*/ 2879678 h 2920621"/>
                  <a:gd name="connsiteX9" fmla="*/ 6032310 w 6032310"/>
                  <a:gd name="connsiteY9" fmla="*/ 2920621 h 2920621"/>
                  <a:gd name="connsiteX10" fmla="*/ 354841 w 6032310"/>
                  <a:gd name="connsiteY10" fmla="*/ 2825087 h 2920621"/>
                  <a:gd name="connsiteX11" fmla="*/ 0 w 6032310"/>
                  <a:gd name="connsiteY11"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47944 h 2920621"/>
                  <a:gd name="connsiteX6" fmla="*/ 3915315 w 6032310"/>
                  <a:gd name="connsiteY6" fmla="*/ 1951630 h 2920621"/>
                  <a:gd name="connsiteX7" fmla="*/ 4790364 w 6032310"/>
                  <a:gd name="connsiteY7" fmla="*/ 2415654 h 2920621"/>
                  <a:gd name="connsiteX8" fmla="*/ 5827594 w 6032310"/>
                  <a:gd name="connsiteY8" fmla="*/ 2879678 h 2920621"/>
                  <a:gd name="connsiteX9" fmla="*/ 6032310 w 6032310"/>
                  <a:gd name="connsiteY9" fmla="*/ 2920621 h 2920621"/>
                  <a:gd name="connsiteX10" fmla="*/ 354841 w 6032310"/>
                  <a:gd name="connsiteY10" fmla="*/ 2825087 h 2920621"/>
                  <a:gd name="connsiteX11" fmla="*/ 0 w 6032310"/>
                  <a:gd name="connsiteY11"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47944 h 2920621"/>
                  <a:gd name="connsiteX6" fmla="*/ 3840480 w 6032310"/>
                  <a:gd name="connsiteY6" fmla="*/ 1796728 h 2920621"/>
                  <a:gd name="connsiteX7" fmla="*/ 3915315 w 6032310"/>
                  <a:gd name="connsiteY7" fmla="*/ 1951630 h 2920621"/>
                  <a:gd name="connsiteX8" fmla="*/ 4790364 w 6032310"/>
                  <a:gd name="connsiteY8" fmla="*/ 2415654 h 2920621"/>
                  <a:gd name="connsiteX9" fmla="*/ 5827594 w 6032310"/>
                  <a:gd name="connsiteY9" fmla="*/ 2879678 h 2920621"/>
                  <a:gd name="connsiteX10" fmla="*/ 6032310 w 6032310"/>
                  <a:gd name="connsiteY10" fmla="*/ 2920621 h 2920621"/>
                  <a:gd name="connsiteX11" fmla="*/ 354841 w 6032310"/>
                  <a:gd name="connsiteY11" fmla="*/ 2825087 h 2920621"/>
                  <a:gd name="connsiteX12" fmla="*/ 0 w 6032310"/>
                  <a:gd name="connsiteY12" fmla="*/ 0 h 2920621"/>
                  <a:gd name="connsiteX0" fmla="*/ 0 w 6032310"/>
                  <a:gd name="connsiteY0" fmla="*/ 0 h 2920621"/>
                  <a:gd name="connsiteX1" fmla="*/ 832513 w 6032310"/>
                  <a:gd name="connsiteY1" fmla="*/ 191069 h 2920621"/>
                  <a:gd name="connsiteX2" fmla="*/ 1173707 w 6032310"/>
                  <a:gd name="connsiteY2" fmla="*/ 259308 h 2920621"/>
                  <a:gd name="connsiteX3" fmla="*/ 1555845 w 6032310"/>
                  <a:gd name="connsiteY3" fmla="*/ 450376 h 2920621"/>
                  <a:gd name="connsiteX4" fmla="*/ 2197290 w 6032310"/>
                  <a:gd name="connsiteY4" fmla="*/ 846161 h 2920621"/>
                  <a:gd name="connsiteX5" fmla="*/ 3043451 w 6032310"/>
                  <a:gd name="connsiteY5" fmla="*/ 1347944 h 2920621"/>
                  <a:gd name="connsiteX6" fmla="*/ 3840480 w 6032310"/>
                  <a:gd name="connsiteY6" fmla="*/ 1842448 h 2920621"/>
                  <a:gd name="connsiteX7" fmla="*/ 3915315 w 6032310"/>
                  <a:gd name="connsiteY7" fmla="*/ 1951630 h 2920621"/>
                  <a:gd name="connsiteX8" fmla="*/ 4790364 w 6032310"/>
                  <a:gd name="connsiteY8" fmla="*/ 2415654 h 2920621"/>
                  <a:gd name="connsiteX9" fmla="*/ 5827594 w 6032310"/>
                  <a:gd name="connsiteY9" fmla="*/ 2879678 h 2920621"/>
                  <a:gd name="connsiteX10" fmla="*/ 6032310 w 6032310"/>
                  <a:gd name="connsiteY10" fmla="*/ 2920621 h 2920621"/>
                  <a:gd name="connsiteX11" fmla="*/ 354841 w 6032310"/>
                  <a:gd name="connsiteY11" fmla="*/ 2825087 h 2920621"/>
                  <a:gd name="connsiteX12" fmla="*/ 0 w 6032310"/>
                  <a:gd name="connsiteY12" fmla="*/ 0 h 292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310" h="2920621">
                    <a:moveTo>
                      <a:pt x="0" y="0"/>
                    </a:moveTo>
                    <a:lnTo>
                      <a:pt x="832513" y="191069"/>
                    </a:lnTo>
                    <a:lnTo>
                      <a:pt x="1173707" y="259308"/>
                    </a:lnTo>
                    <a:lnTo>
                      <a:pt x="1555845" y="450376"/>
                    </a:lnTo>
                    <a:lnTo>
                      <a:pt x="2197290" y="846161"/>
                    </a:lnTo>
                    <a:cubicBezTo>
                      <a:pt x="2445224" y="995756"/>
                      <a:pt x="2769586" y="1181896"/>
                      <a:pt x="3043451" y="1347944"/>
                    </a:cubicBezTo>
                    <a:cubicBezTo>
                      <a:pt x="3317316" y="1513992"/>
                      <a:pt x="3695169" y="1741834"/>
                      <a:pt x="3840480" y="1842448"/>
                    </a:cubicBezTo>
                    <a:cubicBezTo>
                      <a:pt x="3985791" y="1943062"/>
                      <a:pt x="3751921" y="1853556"/>
                      <a:pt x="3915315" y="1951630"/>
                    </a:cubicBezTo>
                    <a:lnTo>
                      <a:pt x="4790364" y="2415654"/>
                    </a:lnTo>
                    <a:lnTo>
                      <a:pt x="5827594" y="2879678"/>
                    </a:lnTo>
                    <a:lnTo>
                      <a:pt x="6032310" y="2920621"/>
                    </a:lnTo>
                    <a:lnTo>
                      <a:pt x="354841" y="2825087"/>
                    </a:lnTo>
                    <a:lnTo>
                      <a:pt x="0" y="0"/>
                    </a:lnTo>
                    <a:close/>
                  </a:path>
                </a:pathLst>
              </a:cu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300443" y="1001638"/>
              <a:ext cx="9403499" cy="506935"/>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□視点場（道路以外）からの眺望状況</a:t>
              </a:r>
              <a:endParaRPr kumimoji="1" lang="en-US" altLang="ja-JP" sz="1600" b="0"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grpSp>
      <p:graphicFrame>
        <p:nvGraphicFramePr>
          <p:cNvPr id="40" name="表 39"/>
          <p:cNvGraphicFramePr>
            <a:graphicFrameLocks noGrp="1"/>
          </p:cNvGraphicFramePr>
          <p:nvPr>
            <p:extLst>
              <p:ext uri="{D42A27DB-BD31-4B8C-83A1-F6EECF244321}">
                <p14:modId xmlns:p14="http://schemas.microsoft.com/office/powerpoint/2010/main" val="870065891"/>
              </p:ext>
            </p:extLst>
          </p:nvPr>
        </p:nvGraphicFramePr>
        <p:xfrm>
          <a:off x="5677031" y="546787"/>
          <a:ext cx="3350258" cy="1447800"/>
        </p:xfrm>
        <a:graphic>
          <a:graphicData uri="http://schemas.openxmlformats.org/drawingml/2006/table">
            <a:tbl>
              <a:tblPr firstRow="1" bandRow="1">
                <a:tableStyleId>{5C22544A-7EE6-4342-B048-85BDC9FD1C3A}</a:tableStyleId>
              </a:tblPr>
              <a:tblGrid>
                <a:gridCol w="2112126">
                  <a:extLst>
                    <a:ext uri="{9D8B030D-6E8A-4147-A177-3AD203B41FA5}">
                      <a16:colId xmlns:a16="http://schemas.microsoft.com/office/drawing/2014/main" val="1362411306"/>
                    </a:ext>
                  </a:extLst>
                </a:gridCol>
                <a:gridCol w="1238132">
                  <a:extLst>
                    <a:ext uri="{9D8B030D-6E8A-4147-A177-3AD203B41FA5}">
                      <a16:colId xmlns:a16="http://schemas.microsoft.com/office/drawing/2014/main" val="3900548834"/>
                    </a:ext>
                  </a:extLst>
                </a:gridCol>
              </a:tblGrid>
              <a:tr h="370840">
                <a:tc gridSpan="2">
                  <a:txBody>
                    <a:bodyPr/>
                    <a:lstStyle/>
                    <a:p>
                      <a:pPr algn="ctr"/>
                      <a:r>
                        <a:rPr kumimoji="1" lang="ja-JP" altLang="en-US" sz="1600" b="0" dirty="0" smtClean="0">
                          <a:solidFill>
                            <a:schemeClr val="tx1"/>
                          </a:solidFill>
                        </a:rPr>
                        <a:t>凡例</a:t>
                      </a:r>
                      <a:endParaRPr kumimoji="1" lang="ja-JP" altLang="en-US" sz="1600" b="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hMerge="1">
                  <a:txBody>
                    <a:bodyPr/>
                    <a:lstStyle/>
                    <a:p>
                      <a:endParaRPr kumimoji="1" lang="ja-JP" altLang="en-US" dirty="0"/>
                    </a:p>
                  </a:txBody>
                  <a:tcPr/>
                </a:tc>
                <a:extLst>
                  <a:ext uri="{0D108BD9-81ED-4DB2-BD59-A6C34878D82A}">
                    <a16:rowId xmlns:a16="http://schemas.microsoft.com/office/drawing/2014/main" val="1617241142"/>
                  </a:ext>
                </a:extLst>
              </a:tr>
              <a:tr h="176882">
                <a:tc>
                  <a:txBody>
                    <a:bodyPr/>
                    <a:lstStyle/>
                    <a:p>
                      <a:pPr lvl="0" algn="ctr"/>
                      <a:r>
                        <a:rPr kumimoji="1" lang="ja-JP" altLang="en-US" sz="1600" dirty="0" smtClean="0"/>
                        <a:t>眺望不可エリア</a:t>
                      </a:r>
                      <a:endParaRPr kumimoji="1" lang="ja-JP" altLang="en-US" sz="1600" dirty="0"/>
                    </a:p>
                  </a:txBody>
                  <a:tcPr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1006734998"/>
                  </a:ext>
                </a:extLst>
              </a:tr>
              <a:tr h="370840">
                <a:tc>
                  <a:txBody>
                    <a:bodyPr/>
                    <a:lstStyle/>
                    <a:p>
                      <a:pPr algn="ctr"/>
                      <a:r>
                        <a:rPr kumimoji="1" lang="ja-JP" altLang="en-US" sz="1600" dirty="0" smtClean="0"/>
                        <a:t>眺望エリア</a:t>
                      </a:r>
                      <a:r>
                        <a:rPr kumimoji="1" lang="en-US" altLang="ja-JP" sz="1600" dirty="0" smtClean="0"/>
                        <a:t>[</a:t>
                      </a:r>
                      <a:r>
                        <a:rPr kumimoji="1" lang="ja-JP" altLang="en-US" sz="1600" dirty="0" smtClean="0"/>
                        <a:t>近</a:t>
                      </a:r>
                      <a:r>
                        <a:rPr kumimoji="1" lang="en-US" altLang="ja-JP" sz="1600" dirty="0" smtClean="0"/>
                        <a:t>]</a:t>
                      </a:r>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3440961409"/>
                  </a:ext>
                </a:extLst>
              </a:tr>
              <a:tr h="370840">
                <a:tc>
                  <a:txBody>
                    <a:bodyPr/>
                    <a:lstStyle/>
                    <a:p>
                      <a:pPr algn="ctr"/>
                      <a:r>
                        <a:rPr kumimoji="1" lang="ja-JP" altLang="en-US" sz="1600" dirty="0" smtClean="0"/>
                        <a:t>眺望エリア</a:t>
                      </a:r>
                      <a:r>
                        <a:rPr kumimoji="1" lang="en-US" altLang="ja-JP" sz="1600" dirty="0" smtClean="0"/>
                        <a:t>[</a:t>
                      </a:r>
                      <a:r>
                        <a:rPr kumimoji="1" lang="ja-JP" altLang="en-US" sz="1600" dirty="0" smtClean="0"/>
                        <a:t>遠</a:t>
                      </a:r>
                      <a:r>
                        <a:rPr kumimoji="1" lang="en-US" altLang="ja-JP" sz="1600" dirty="0" smtClean="0"/>
                        <a:t>]</a:t>
                      </a:r>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endParaRPr kumimoji="1" lang="ja-JP" altLang="en-US" sz="16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1971390023"/>
                  </a:ext>
                </a:extLst>
              </a:tr>
            </a:tbl>
          </a:graphicData>
        </a:graphic>
      </p:graphicFrame>
      <p:sp>
        <p:nvSpPr>
          <p:cNvPr id="3" name="正方形/長方形 2"/>
          <p:cNvSpPr/>
          <p:nvPr/>
        </p:nvSpPr>
        <p:spPr>
          <a:xfrm>
            <a:off x="7959529" y="1004887"/>
            <a:ext cx="914400" cy="176825"/>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p:cNvSpPr/>
          <p:nvPr/>
        </p:nvSpPr>
        <p:spPr>
          <a:xfrm>
            <a:off x="7959529" y="1359818"/>
            <a:ext cx="914400" cy="181010"/>
          </a:xfrm>
          <a:prstGeom prst="rect">
            <a:avLst/>
          </a:prstGeom>
          <a:solidFill>
            <a:srgbClr val="7030A0">
              <a:alpha val="37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p:cNvSpPr/>
          <p:nvPr/>
        </p:nvSpPr>
        <p:spPr>
          <a:xfrm>
            <a:off x="7957098" y="1726523"/>
            <a:ext cx="914400" cy="168459"/>
          </a:xfrm>
          <a:prstGeom prst="rect">
            <a:avLst/>
          </a:prstGeom>
          <a:solidFill>
            <a:srgbClr val="0070C0">
              <a:alpha val="7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9</a:t>
            </a:fld>
            <a:endParaRPr kumimoji="1" lang="ja-JP" altLang="en-US" dirty="0"/>
          </a:p>
        </p:txBody>
      </p:sp>
      <p:grpSp>
        <p:nvGrpSpPr>
          <p:cNvPr id="81" name="グループ化 80"/>
          <p:cNvGrpSpPr/>
          <p:nvPr/>
        </p:nvGrpSpPr>
        <p:grpSpPr>
          <a:xfrm>
            <a:off x="1827650" y="1408045"/>
            <a:ext cx="6019036" cy="4165813"/>
            <a:chOff x="1827650" y="1408045"/>
            <a:chExt cx="6019036" cy="4165813"/>
          </a:xfrm>
        </p:grpSpPr>
        <p:grpSp>
          <p:nvGrpSpPr>
            <p:cNvPr id="75" name="グループ化 74"/>
            <p:cNvGrpSpPr/>
            <p:nvPr/>
          </p:nvGrpSpPr>
          <p:grpSpPr>
            <a:xfrm>
              <a:off x="1827650" y="1408045"/>
              <a:ext cx="6019036" cy="4165813"/>
              <a:chOff x="1827650" y="1408045"/>
              <a:chExt cx="6019036" cy="4165813"/>
            </a:xfrm>
          </p:grpSpPr>
          <p:grpSp>
            <p:nvGrpSpPr>
              <p:cNvPr id="73" name="グループ化 72"/>
              <p:cNvGrpSpPr/>
              <p:nvPr/>
            </p:nvGrpSpPr>
            <p:grpSpPr>
              <a:xfrm>
                <a:off x="1827650" y="2477043"/>
                <a:ext cx="4974932" cy="3096815"/>
                <a:chOff x="1827650" y="2477043"/>
                <a:chExt cx="4974932" cy="3096815"/>
              </a:xfrm>
            </p:grpSpPr>
            <p:sp>
              <p:nvSpPr>
                <p:cNvPr id="33" name="テキスト ボックス 32"/>
                <p:cNvSpPr txBox="1"/>
                <p:nvPr/>
              </p:nvSpPr>
              <p:spPr>
                <a:xfrm>
                  <a:off x="3611198" y="3648802"/>
                  <a:ext cx="2709646" cy="385170"/>
                </a:xfrm>
                <a:prstGeom prst="rect">
                  <a:avLst/>
                </a:prstGeom>
                <a:noFill/>
              </p:spPr>
              <p:txBody>
                <a:bodyPr wrap="square" rtlCol="0">
                  <a:spAutoFit/>
                </a:bodyPr>
                <a:lstStyle/>
                <a:p>
                  <a:pPr marL="2667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事業箇所</a:t>
                  </a:r>
                  <a:endParaRPr kumimoji="1" lang="en-US" altLang="ja-JP" sz="1100" b="0"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39" name="正方形/長方形 38"/>
                <p:cNvSpPr/>
                <p:nvPr/>
              </p:nvSpPr>
              <p:spPr>
                <a:xfrm rot="5400000">
                  <a:off x="3905244" y="3637640"/>
                  <a:ext cx="2149535" cy="120753"/>
                </a:xfrm>
                <a:prstGeom prst="rect">
                  <a:avLst/>
                </a:prstGeom>
                <a:solidFill>
                  <a:srgbClr val="FF0000">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72" name="グループ化 71"/>
                <p:cNvGrpSpPr/>
                <p:nvPr/>
              </p:nvGrpSpPr>
              <p:grpSpPr>
                <a:xfrm>
                  <a:off x="1827650" y="2477043"/>
                  <a:ext cx="4974932" cy="3096815"/>
                  <a:chOff x="1827650" y="2477043"/>
                  <a:chExt cx="4974932" cy="3096815"/>
                </a:xfrm>
              </p:grpSpPr>
              <p:sp>
                <p:nvSpPr>
                  <p:cNvPr id="5" name="フリーフォーム 4"/>
                  <p:cNvSpPr/>
                  <p:nvPr/>
                </p:nvSpPr>
                <p:spPr>
                  <a:xfrm>
                    <a:off x="3269671" y="2934711"/>
                    <a:ext cx="1688653" cy="819870"/>
                  </a:xfrm>
                  <a:custGeom>
                    <a:avLst/>
                    <a:gdLst>
                      <a:gd name="connsiteX0" fmla="*/ 0 w 1565564"/>
                      <a:gd name="connsiteY0" fmla="*/ 0 h 762000"/>
                      <a:gd name="connsiteX1" fmla="*/ 540328 w 1565564"/>
                      <a:gd name="connsiteY1" fmla="*/ 180109 h 762000"/>
                      <a:gd name="connsiteX2" fmla="*/ 983673 w 1565564"/>
                      <a:gd name="connsiteY2" fmla="*/ 401782 h 762000"/>
                      <a:gd name="connsiteX3" fmla="*/ 1565564 w 1565564"/>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1565564" h="762000">
                        <a:moveTo>
                          <a:pt x="0" y="0"/>
                        </a:moveTo>
                        <a:lnTo>
                          <a:pt x="540328" y="180109"/>
                        </a:lnTo>
                        <a:lnTo>
                          <a:pt x="983673" y="401782"/>
                        </a:lnTo>
                        <a:lnTo>
                          <a:pt x="1565564" y="762000"/>
                        </a:lnTo>
                      </a:path>
                    </a:pathLst>
                  </a:custGeom>
                  <a:noFill/>
                  <a:ln w="127000">
                    <a:solidFill>
                      <a:srgbClr val="7030A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3269672" y="3754581"/>
                    <a:ext cx="1688651" cy="889465"/>
                  </a:xfrm>
                  <a:custGeom>
                    <a:avLst/>
                    <a:gdLst>
                      <a:gd name="connsiteX0" fmla="*/ 0 w 1593272"/>
                      <a:gd name="connsiteY0" fmla="*/ 0 h 858982"/>
                      <a:gd name="connsiteX1" fmla="*/ 374072 w 1593272"/>
                      <a:gd name="connsiteY1" fmla="*/ 124691 h 858982"/>
                      <a:gd name="connsiteX2" fmla="*/ 983672 w 1593272"/>
                      <a:gd name="connsiteY2" fmla="*/ 512618 h 858982"/>
                      <a:gd name="connsiteX3" fmla="*/ 1593272 w 1593272"/>
                      <a:gd name="connsiteY3" fmla="*/ 858982 h 858982"/>
                    </a:gdLst>
                    <a:ahLst/>
                    <a:cxnLst>
                      <a:cxn ang="0">
                        <a:pos x="connsiteX0" y="connsiteY0"/>
                      </a:cxn>
                      <a:cxn ang="0">
                        <a:pos x="connsiteX1" y="connsiteY1"/>
                      </a:cxn>
                      <a:cxn ang="0">
                        <a:pos x="connsiteX2" y="connsiteY2"/>
                      </a:cxn>
                      <a:cxn ang="0">
                        <a:pos x="connsiteX3" y="connsiteY3"/>
                      </a:cxn>
                    </a:cxnLst>
                    <a:rect l="l" t="t" r="r" b="b"/>
                    <a:pathLst>
                      <a:path w="1593272" h="858982">
                        <a:moveTo>
                          <a:pt x="0" y="0"/>
                        </a:moveTo>
                        <a:lnTo>
                          <a:pt x="374072" y="124691"/>
                        </a:lnTo>
                        <a:lnTo>
                          <a:pt x="983672" y="512618"/>
                        </a:lnTo>
                        <a:lnTo>
                          <a:pt x="1593272" y="858982"/>
                        </a:lnTo>
                      </a:path>
                    </a:pathLst>
                  </a:custGeom>
                  <a:noFill/>
                  <a:ln w="127000">
                    <a:solidFill>
                      <a:srgbClr val="7030A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4989159" y="3735314"/>
                    <a:ext cx="1536331" cy="1037469"/>
                  </a:xfrm>
                  <a:custGeom>
                    <a:avLst/>
                    <a:gdLst>
                      <a:gd name="connsiteX0" fmla="*/ 0 w 1191491"/>
                      <a:gd name="connsiteY0" fmla="*/ 0 h 762000"/>
                      <a:gd name="connsiteX1" fmla="*/ 568037 w 1191491"/>
                      <a:gd name="connsiteY1" fmla="*/ 332509 h 762000"/>
                      <a:gd name="connsiteX2" fmla="*/ 1191491 w 1191491"/>
                      <a:gd name="connsiteY2" fmla="*/ 762000 h 762000"/>
                      <a:gd name="connsiteX3" fmla="*/ 1191491 w 1191491"/>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1191491" h="762000">
                        <a:moveTo>
                          <a:pt x="0" y="0"/>
                        </a:moveTo>
                        <a:lnTo>
                          <a:pt x="568037" y="332509"/>
                        </a:lnTo>
                        <a:lnTo>
                          <a:pt x="1191491" y="762000"/>
                        </a:lnTo>
                        <a:lnTo>
                          <a:pt x="1191491" y="762000"/>
                        </a:lnTo>
                      </a:path>
                    </a:pathLst>
                  </a:custGeom>
                  <a:noFill/>
                  <a:ln w="127000">
                    <a:solidFill>
                      <a:srgbClr val="7030A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5001490" y="4641272"/>
                    <a:ext cx="1249547" cy="815649"/>
                  </a:xfrm>
                  <a:custGeom>
                    <a:avLst/>
                    <a:gdLst>
                      <a:gd name="connsiteX0" fmla="*/ 0 w 1108364"/>
                      <a:gd name="connsiteY0" fmla="*/ 0 h 734291"/>
                      <a:gd name="connsiteX1" fmla="*/ 540327 w 1108364"/>
                      <a:gd name="connsiteY1" fmla="*/ 332509 h 734291"/>
                      <a:gd name="connsiteX2" fmla="*/ 983673 w 1108364"/>
                      <a:gd name="connsiteY2" fmla="*/ 623454 h 734291"/>
                      <a:gd name="connsiteX3" fmla="*/ 1108364 w 1108364"/>
                      <a:gd name="connsiteY3" fmla="*/ 706582 h 734291"/>
                      <a:gd name="connsiteX4" fmla="*/ 1108364 w 1108364"/>
                      <a:gd name="connsiteY4" fmla="*/ 734291 h 73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364" h="734291">
                        <a:moveTo>
                          <a:pt x="0" y="0"/>
                        </a:moveTo>
                        <a:lnTo>
                          <a:pt x="540327" y="332509"/>
                        </a:lnTo>
                        <a:lnTo>
                          <a:pt x="983673" y="623454"/>
                        </a:lnTo>
                        <a:lnTo>
                          <a:pt x="1108364" y="706582"/>
                        </a:lnTo>
                        <a:lnTo>
                          <a:pt x="1108364" y="734291"/>
                        </a:lnTo>
                      </a:path>
                    </a:pathLst>
                  </a:custGeom>
                  <a:noFill/>
                  <a:ln w="127000">
                    <a:solidFill>
                      <a:srgbClr val="7030A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6400800" y="4862945"/>
                    <a:ext cx="401782" cy="692728"/>
                  </a:xfrm>
                  <a:custGeom>
                    <a:avLst/>
                    <a:gdLst>
                      <a:gd name="connsiteX0" fmla="*/ 401782 w 401782"/>
                      <a:gd name="connsiteY0" fmla="*/ 0 h 692728"/>
                      <a:gd name="connsiteX1" fmla="*/ 0 w 401782"/>
                      <a:gd name="connsiteY1" fmla="*/ 692728 h 692728"/>
                    </a:gdLst>
                    <a:ahLst/>
                    <a:cxnLst>
                      <a:cxn ang="0">
                        <a:pos x="connsiteX0" y="connsiteY0"/>
                      </a:cxn>
                      <a:cxn ang="0">
                        <a:pos x="connsiteX1" y="connsiteY1"/>
                      </a:cxn>
                    </a:cxnLst>
                    <a:rect l="l" t="t" r="r" b="b"/>
                    <a:pathLst>
                      <a:path w="401782" h="692728">
                        <a:moveTo>
                          <a:pt x="401782" y="0"/>
                        </a:moveTo>
                        <a:lnTo>
                          <a:pt x="0" y="692728"/>
                        </a:lnTo>
                      </a:path>
                    </a:pathLst>
                  </a:custGeom>
                  <a:noFill/>
                  <a:ln w="127000">
                    <a:solidFill>
                      <a:schemeClr val="accent1">
                        <a:shade val="50000"/>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rot="21252535">
                    <a:off x="6539346" y="4765965"/>
                    <a:ext cx="193964" cy="138545"/>
                  </a:xfrm>
                  <a:custGeom>
                    <a:avLst/>
                    <a:gdLst>
                      <a:gd name="connsiteX0" fmla="*/ 0 w 193964"/>
                      <a:gd name="connsiteY0" fmla="*/ 0 h 138545"/>
                      <a:gd name="connsiteX1" fmla="*/ 193964 w 193964"/>
                      <a:gd name="connsiteY1" fmla="*/ 138545 h 138545"/>
                    </a:gdLst>
                    <a:ahLst/>
                    <a:cxnLst>
                      <a:cxn ang="0">
                        <a:pos x="connsiteX0" y="connsiteY0"/>
                      </a:cxn>
                      <a:cxn ang="0">
                        <a:pos x="connsiteX1" y="connsiteY1"/>
                      </a:cxn>
                    </a:cxnLst>
                    <a:rect l="l" t="t" r="r" b="b"/>
                    <a:pathLst>
                      <a:path w="193964" h="138545">
                        <a:moveTo>
                          <a:pt x="0" y="0"/>
                        </a:moveTo>
                        <a:lnTo>
                          <a:pt x="193964" y="138545"/>
                        </a:lnTo>
                      </a:path>
                    </a:pathLst>
                  </a:custGeom>
                  <a:noFill/>
                  <a:ln w="127000">
                    <a:solidFill>
                      <a:schemeClr val="accent1">
                        <a:shade val="5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6252728" y="5435313"/>
                    <a:ext cx="193964" cy="138545"/>
                  </a:xfrm>
                  <a:custGeom>
                    <a:avLst/>
                    <a:gdLst>
                      <a:gd name="connsiteX0" fmla="*/ 0 w 193964"/>
                      <a:gd name="connsiteY0" fmla="*/ 0 h 138545"/>
                      <a:gd name="connsiteX1" fmla="*/ 193964 w 193964"/>
                      <a:gd name="connsiteY1" fmla="*/ 138545 h 138545"/>
                    </a:gdLst>
                    <a:ahLst/>
                    <a:cxnLst>
                      <a:cxn ang="0">
                        <a:pos x="connsiteX0" y="connsiteY0"/>
                      </a:cxn>
                      <a:cxn ang="0">
                        <a:pos x="connsiteX1" y="connsiteY1"/>
                      </a:cxn>
                    </a:cxnLst>
                    <a:rect l="l" t="t" r="r" b="b"/>
                    <a:pathLst>
                      <a:path w="193964" h="138545">
                        <a:moveTo>
                          <a:pt x="0" y="0"/>
                        </a:moveTo>
                        <a:lnTo>
                          <a:pt x="193964" y="138545"/>
                        </a:lnTo>
                      </a:path>
                    </a:pathLst>
                  </a:custGeom>
                  <a:noFill/>
                  <a:ln w="127000">
                    <a:solidFill>
                      <a:schemeClr val="accent1">
                        <a:shade val="50000"/>
                        <a:alpha val="9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rot="21252535">
                    <a:off x="1911559" y="2477043"/>
                    <a:ext cx="1354465" cy="527348"/>
                  </a:xfrm>
                  <a:custGeom>
                    <a:avLst/>
                    <a:gdLst>
                      <a:gd name="connsiteX0" fmla="*/ 0 w 193964"/>
                      <a:gd name="connsiteY0" fmla="*/ 0 h 138545"/>
                      <a:gd name="connsiteX1" fmla="*/ 193964 w 193964"/>
                      <a:gd name="connsiteY1" fmla="*/ 138545 h 138545"/>
                    </a:gdLst>
                    <a:ahLst/>
                    <a:cxnLst>
                      <a:cxn ang="0">
                        <a:pos x="connsiteX0" y="connsiteY0"/>
                      </a:cxn>
                      <a:cxn ang="0">
                        <a:pos x="connsiteX1" y="connsiteY1"/>
                      </a:cxn>
                    </a:cxnLst>
                    <a:rect l="l" t="t" r="r" b="b"/>
                    <a:pathLst>
                      <a:path w="193964" h="138545">
                        <a:moveTo>
                          <a:pt x="0" y="0"/>
                        </a:moveTo>
                        <a:lnTo>
                          <a:pt x="193964" y="138545"/>
                        </a:lnTo>
                      </a:path>
                    </a:pathLst>
                  </a:custGeom>
                  <a:noFill/>
                  <a:ln w="127000">
                    <a:solidFill>
                      <a:schemeClr val="accent1">
                        <a:shade val="50000"/>
                        <a:alpha val="8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rot="21243428">
                    <a:off x="2087105" y="3348029"/>
                    <a:ext cx="1221229" cy="487031"/>
                  </a:xfrm>
                  <a:custGeom>
                    <a:avLst/>
                    <a:gdLst>
                      <a:gd name="connsiteX0" fmla="*/ 0 w 193964"/>
                      <a:gd name="connsiteY0" fmla="*/ 0 h 138545"/>
                      <a:gd name="connsiteX1" fmla="*/ 193964 w 193964"/>
                      <a:gd name="connsiteY1" fmla="*/ 138545 h 138545"/>
                    </a:gdLst>
                    <a:ahLst/>
                    <a:cxnLst>
                      <a:cxn ang="0">
                        <a:pos x="connsiteX0" y="connsiteY0"/>
                      </a:cxn>
                      <a:cxn ang="0">
                        <a:pos x="connsiteX1" y="connsiteY1"/>
                      </a:cxn>
                    </a:cxnLst>
                    <a:rect l="l" t="t" r="r" b="b"/>
                    <a:pathLst>
                      <a:path w="193964" h="138545">
                        <a:moveTo>
                          <a:pt x="0" y="0"/>
                        </a:moveTo>
                        <a:lnTo>
                          <a:pt x="193964" y="138545"/>
                        </a:lnTo>
                      </a:path>
                    </a:pathLst>
                  </a:custGeom>
                  <a:noFill/>
                  <a:ln w="127000">
                    <a:solidFill>
                      <a:schemeClr val="accent1">
                        <a:shade val="50000"/>
                        <a:alpha val="8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rot="3465735">
                    <a:off x="1576938" y="2802528"/>
                    <a:ext cx="873041" cy="371617"/>
                  </a:xfrm>
                  <a:custGeom>
                    <a:avLst/>
                    <a:gdLst>
                      <a:gd name="connsiteX0" fmla="*/ 0 w 193964"/>
                      <a:gd name="connsiteY0" fmla="*/ 0 h 138545"/>
                      <a:gd name="connsiteX1" fmla="*/ 193964 w 193964"/>
                      <a:gd name="connsiteY1" fmla="*/ 138545 h 138545"/>
                    </a:gdLst>
                    <a:ahLst/>
                    <a:cxnLst>
                      <a:cxn ang="0">
                        <a:pos x="connsiteX0" y="connsiteY0"/>
                      </a:cxn>
                      <a:cxn ang="0">
                        <a:pos x="connsiteX1" y="connsiteY1"/>
                      </a:cxn>
                    </a:cxnLst>
                    <a:rect l="l" t="t" r="r" b="b"/>
                    <a:pathLst>
                      <a:path w="193964" h="138545">
                        <a:moveTo>
                          <a:pt x="0" y="0"/>
                        </a:moveTo>
                        <a:lnTo>
                          <a:pt x="193964" y="138545"/>
                        </a:lnTo>
                      </a:path>
                    </a:pathLst>
                  </a:custGeom>
                  <a:noFill/>
                  <a:ln w="127000">
                    <a:solidFill>
                      <a:schemeClr val="accent1">
                        <a:shade val="50000"/>
                        <a:alpha val="8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1" name="グループ化 70"/>
              <p:cNvGrpSpPr/>
              <p:nvPr/>
            </p:nvGrpSpPr>
            <p:grpSpPr>
              <a:xfrm>
                <a:off x="1888410" y="1408045"/>
                <a:ext cx="3049976" cy="1397854"/>
                <a:chOff x="1888410" y="1408045"/>
                <a:chExt cx="3049976" cy="1397854"/>
              </a:xfrm>
            </p:grpSpPr>
            <p:cxnSp>
              <p:nvCxnSpPr>
                <p:cNvPr id="45" name="直線コネクタ 44"/>
                <p:cNvCxnSpPr/>
                <p:nvPr/>
              </p:nvCxnSpPr>
              <p:spPr>
                <a:xfrm>
                  <a:off x="3269671" y="1793382"/>
                  <a:ext cx="0" cy="45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4919635" y="2346907"/>
                  <a:ext cx="0" cy="45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1888410" y="1408346"/>
                  <a:ext cx="0" cy="45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1888410" y="1523323"/>
                  <a:ext cx="1381261" cy="45899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3282370" y="1982315"/>
                  <a:ext cx="1630026" cy="55307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3791424" y="1916045"/>
                  <a:ext cx="1146962" cy="338554"/>
                </a:xfrm>
                <a:prstGeom prst="rect">
                  <a:avLst/>
                </a:prstGeom>
                <a:noFill/>
              </p:spPr>
              <p:txBody>
                <a:bodyPr wrap="square" rtlCol="0">
                  <a:spAutoFit/>
                </a:bodyPr>
                <a:lstStyle/>
                <a:p>
                  <a:r>
                    <a:rPr kumimoji="1" lang="ja-JP" altLang="en-US" sz="1600" dirty="0" smtClean="0"/>
                    <a:t>約</a:t>
                  </a:r>
                  <a:r>
                    <a:rPr kumimoji="1" lang="en-US" altLang="ja-JP" sz="1600" dirty="0" smtClean="0">
                      <a:latin typeface="+mn-ea"/>
                    </a:rPr>
                    <a:t>600m</a:t>
                  </a:r>
                  <a:endParaRPr kumimoji="1" lang="ja-JP" altLang="en-US" sz="1600" dirty="0">
                    <a:latin typeface="+mn-ea"/>
                  </a:endParaRPr>
                </a:p>
              </p:txBody>
            </p:sp>
            <p:sp>
              <p:nvSpPr>
                <p:cNvPr id="56" name="テキスト ボックス 55"/>
                <p:cNvSpPr txBox="1"/>
                <p:nvPr/>
              </p:nvSpPr>
              <p:spPr>
                <a:xfrm>
                  <a:off x="2292824" y="1408045"/>
                  <a:ext cx="1146962" cy="338554"/>
                </a:xfrm>
                <a:prstGeom prst="rect">
                  <a:avLst/>
                </a:prstGeom>
                <a:noFill/>
              </p:spPr>
              <p:txBody>
                <a:bodyPr wrap="square" rtlCol="0">
                  <a:spAutoFit/>
                </a:bodyPr>
                <a:lstStyle/>
                <a:p>
                  <a:r>
                    <a:rPr kumimoji="1" lang="ja-JP" altLang="en-US" sz="1600" dirty="0" smtClean="0"/>
                    <a:t>約４</a:t>
                  </a:r>
                  <a:r>
                    <a:rPr kumimoji="1" lang="en-US" altLang="ja-JP" sz="1600" dirty="0" smtClean="0">
                      <a:latin typeface="+mn-ea"/>
                    </a:rPr>
                    <a:t>00m</a:t>
                  </a:r>
                  <a:endParaRPr kumimoji="1" lang="ja-JP" altLang="en-US" sz="1600" dirty="0">
                    <a:latin typeface="+mn-ea"/>
                  </a:endParaRPr>
                </a:p>
              </p:txBody>
            </p:sp>
          </p:grpSp>
          <p:grpSp>
            <p:nvGrpSpPr>
              <p:cNvPr id="74" name="グループ化 73"/>
              <p:cNvGrpSpPr/>
              <p:nvPr/>
            </p:nvGrpSpPr>
            <p:grpSpPr>
              <a:xfrm>
                <a:off x="5072035" y="2410407"/>
                <a:ext cx="2774651" cy="1720399"/>
                <a:chOff x="5072035" y="2410407"/>
                <a:chExt cx="2774651" cy="1720399"/>
              </a:xfrm>
            </p:grpSpPr>
            <p:cxnSp>
              <p:nvCxnSpPr>
                <p:cNvPr id="57" name="直線コネクタ 56"/>
                <p:cNvCxnSpPr/>
                <p:nvPr/>
              </p:nvCxnSpPr>
              <p:spPr>
                <a:xfrm>
                  <a:off x="5072035" y="2410407"/>
                  <a:ext cx="0" cy="45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6698974" y="3410070"/>
                  <a:ext cx="0" cy="45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5096083" y="2619519"/>
                  <a:ext cx="1587154" cy="98453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5696424" y="2754245"/>
                  <a:ext cx="1146962" cy="338554"/>
                </a:xfrm>
                <a:prstGeom prst="rect">
                  <a:avLst/>
                </a:prstGeom>
                <a:noFill/>
              </p:spPr>
              <p:txBody>
                <a:bodyPr wrap="square" rtlCol="0">
                  <a:spAutoFit/>
                </a:bodyPr>
                <a:lstStyle/>
                <a:p>
                  <a:r>
                    <a:rPr kumimoji="1" lang="ja-JP" altLang="en-US" sz="1600" dirty="0" smtClean="0"/>
                    <a:t>約</a:t>
                  </a:r>
                  <a:r>
                    <a:rPr kumimoji="1" lang="en-US" altLang="ja-JP" sz="1600" dirty="0" smtClean="0">
                      <a:latin typeface="+mn-ea"/>
                    </a:rPr>
                    <a:t>600m</a:t>
                  </a:r>
                  <a:endParaRPr kumimoji="1" lang="ja-JP" altLang="en-US" sz="1600" dirty="0">
                    <a:latin typeface="+mn-ea"/>
                  </a:endParaRPr>
                </a:p>
              </p:txBody>
            </p:sp>
            <p:cxnSp>
              <p:nvCxnSpPr>
                <p:cNvPr id="62" name="直線コネクタ 61"/>
                <p:cNvCxnSpPr/>
                <p:nvPr/>
              </p:nvCxnSpPr>
              <p:spPr>
                <a:xfrm>
                  <a:off x="6953363" y="3671814"/>
                  <a:ext cx="0" cy="458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6700470" y="3616758"/>
                  <a:ext cx="236767" cy="1524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6699724" y="3262245"/>
                  <a:ext cx="1146962" cy="338554"/>
                </a:xfrm>
                <a:prstGeom prst="rect">
                  <a:avLst/>
                </a:prstGeom>
                <a:noFill/>
              </p:spPr>
              <p:txBody>
                <a:bodyPr wrap="square" rtlCol="0">
                  <a:spAutoFit/>
                </a:bodyPr>
                <a:lstStyle/>
                <a:p>
                  <a:r>
                    <a:rPr kumimoji="1" lang="ja-JP" altLang="en-US" sz="1600" dirty="0" smtClean="0"/>
                    <a:t>約</a:t>
                  </a:r>
                  <a:r>
                    <a:rPr kumimoji="1" lang="en-US" altLang="ja-JP" sz="1600" dirty="0" smtClean="0">
                      <a:latin typeface="+mn-ea"/>
                    </a:rPr>
                    <a:t>50m</a:t>
                  </a:r>
                  <a:endParaRPr kumimoji="1" lang="ja-JP" altLang="en-US" sz="1600" dirty="0">
                    <a:latin typeface="+mn-ea"/>
                  </a:endParaRPr>
                </a:p>
              </p:txBody>
            </p:sp>
          </p:grpSp>
        </p:grpSp>
        <p:grpSp>
          <p:nvGrpSpPr>
            <p:cNvPr id="80" name="グループ化 79"/>
            <p:cNvGrpSpPr/>
            <p:nvPr/>
          </p:nvGrpSpPr>
          <p:grpSpPr>
            <a:xfrm>
              <a:off x="4874656" y="2624985"/>
              <a:ext cx="1670323" cy="1836376"/>
              <a:chOff x="4874656" y="2624985"/>
              <a:chExt cx="1670323" cy="1836376"/>
            </a:xfrm>
          </p:grpSpPr>
          <p:sp>
            <p:nvSpPr>
              <p:cNvPr id="76" name="フリーフォーム 75"/>
              <p:cNvSpPr/>
              <p:nvPr/>
            </p:nvSpPr>
            <p:spPr>
              <a:xfrm flipH="1">
                <a:off x="4874656" y="2628202"/>
                <a:ext cx="2024" cy="1025159"/>
              </a:xfrm>
              <a:custGeom>
                <a:avLst/>
                <a:gdLst>
                  <a:gd name="connsiteX0" fmla="*/ 0 w 12700"/>
                  <a:gd name="connsiteY0" fmla="*/ 901700 h 901700"/>
                  <a:gd name="connsiteX1" fmla="*/ 12700 w 12700"/>
                  <a:gd name="connsiteY1" fmla="*/ 0 h 901700"/>
                  <a:gd name="connsiteX0" fmla="*/ 4939 w 4939"/>
                  <a:gd name="connsiteY0" fmla="*/ 929792 h 929792"/>
                  <a:gd name="connsiteX1" fmla="*/ 0 w 4939"/>
                  <a:gd name="connsiteY1" fmla="*/ 0 h 929792"/>
                  <a:gd name="connsiteX0" fmla="*/ 4643 w 4643"/>
                  <a:gd name="connsiteY0" fmla="*/ 10101 h 10101"/>
                  <a:gd name="connsiteX1" fmla="*/ 0 w 4643"/>
                  <a:gd name="connsiteY1" fmla="*/ 0 h 10101"/>
                  <a:gd name="connsiteX0" fmla="*/ 2380 w 2452"/>
                  <a:gd name="connsiteY0" fmla="*/ 10731 h 10731"/>
                  <a:gd name="connsiteX1" fmla="*/ 72 w 2452"/>
                  <a:gd name="connsiteY1" fmla="*/ 0 h 10731"/>
                </a:gdLst>
                <a:ahLst/>
                <a:cxnLst>
                  <a:cxn ang="0">
                    <a:pos x="connsiteX0" y="connsiteY0"/>
                  </a:cxn>
                  <a:cxn ang="0">
                    <a:pos x="connsiteX1" y="connsiteY1"/>
                  </a:cxn>
                </a:cxnLst>
                <a:rect l="l" t="t" r="r" b="b"/>
                <a:pathLst>
                  <a:path w="2452" h="10731">
                    <a:moveTo>
                      <a:pt x="2380" y="10731"/>
                    </a:moveTo>
                    <a:cubicBezTo>
                      <a:pt x="-4799" y="7431"/>
                      <a:pt x="7251" y="3300"/>
                      <a:pt x="72" y="0"/>
                    </a:cubicBezTo>
                  </a:path>
                </a:pathLst>
              </a:custGeom>
              <a:noFill/>
              <a:ln w="63500">
                <a:solidFill>
                  <a:srgbClr val="7030A0">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76"/>
              <p:cNvSpPr/>
              <p:nvPr/>
            </p:nvSpPr>
            <p:spPr>
              <a:xfrm flipH="1">
                <a:off x="5072836" y="2624985"/>
                <a:ext cx="5079" cy="1069651"/>
              </a:xfrm>
              <a:custGeom>
                <a:avLst/>
                <a:gdLst>
                  <a:gd name="connsiteX0" fmla="*/ 0 w 12700"/>
                  <a:gd name="connsiteY0" fmla="*/ 901700 h 901700"/>
                  <a:gd name="connsiteX1" fmla="*/ 12700 w 12700"/>
                  <a:gd name="connsiteY1" fmla="*/ 0 h 901700"/>
                  <a:gd name="connsiteX0" fmla="*/ 4939 w 4939"/>
                  <a:gd name="connsiteY0" fmla="*/ 929792 h 929792"/>
                  <a:gd name="connsiteX1" fmla="*/ 0 w 4939"/>
                  <a:gd name="connsiteY1" fmla="*/ 0 h 929792"/>
                  <a:gd name="connsiteX0" fmla="*/ 4643 w 4643"/>
                  <a:gd name="connsiteY0" fmla="*/ 10101 h 10101"/>
                  <a:gd name="connsiteX1" fmla="*/ 0 w 4643"/>
                  <a:gd name="connsiteY1" fmla="*/ 0 h 10101"/>
                  <a:gd name="connsiteX0" fmla="*/ 2380 w 2452"/>
                  <a:gd name="connsiteY0" fmla="*/ 10731 h 10731"/>
                  <a:gd name="connsiteX1" fmla="*/ 72 w 2452"/>
                  <a:gd name="connsiteY1" fmla="*/ 0 h 10731"/>
                  <a:gd name="connsiteX0" fmla="*/ 25096 w 25094"/>
                  <a:gd name="connsiteY0" fmla="*/ 10434 h 10434"/>
                  <a:gd name="connsiteX1" fmla="*/ 0 w 25094"/>
                  <a:gd name="connsiteY1" fmla="*/ 0 h 10434"/>
                </a:gdLst>
                <a:ahLst/>
                <a:cxnLst>
                  <a:cxn ang="0">
                    <a:pos x="connsiteX0" y="connsiteY0"/>
                  </a:cxn>
                  <a:cxn ang="0">
                    <a:pos x="connsiteX1" y="connsiteY1"/>
                  </a:cxn>
                </a:cxnLst>
                <a:rect l="l" t="t" r="r" b="b"/>
                <a:pathLst>
                  <a:path w="25094" h="10434">
                    <a:moveTo>
                      <a:pt x="25096" y="10434"/>
                    </a:moveTo>
                    <a:cubicBezTo>
                      <a:pt x="-4182" y="7359"/>
                      <a:pt x="29278" y="3075"/>
                      <a:pt x="0" y="0"/>
                    </a:cubicBezTo>
                  </a:path>
                </a:pathLst>
              </a:custGeom>
              <a:noFill/>
              <a:ln w="41275">
                <a:solidFill>
                  <a:srgbClr val="7030A0">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p:cNvSpPr/>
              <p:nvPr/>
            </p:nvSpPr>
            <p:spPr>
              <a:xfrm rot="2254116">
                <a:off x="5966546" y="4277788"/>
                <a:ext cx="578433" cy="183573"/>
              </a:xfrm>
              <a:prstGeom prst="ellipse">
                <a:avLst/>
              </a:prstGeom>
              <a:solidFill>
                <a:srgbClr val="7030A0">
                  <a:alpha val="54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0366402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610282"/>
          </a:xfrm>
          <a:prstGeom prst="rect">
            <a:avLst/>
          </a:prstGeom>
          <a:solidFill>
            <a:schemeClr val="accent1">
              <a:lumMod val="50000"/>
            </a:schemeClr>
          </a:solidFill>
          <a:ln>
            <a:noFill/>
          </a:ln>
        </p:spPr>
        <p:txBody>
          <a:bodyPr wrap="square" tIns="54000" bIns="54000" rtlCol="0" anchor="ctr" anchorCtr="0">
            <a:spAutoFit/>
          </a:bodyPr>
          <a:lstStyle/>
          <a:p>
            <a:pPr marL="266700" marR="0" lvl="0" indent="177800" algn="ctr" defTabSz="4572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参考資料</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330200" y="739696"/>
            <a:ext cx="7664450" cy="369332"/>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■（都）八尾富田林線の道路構造等に関する地元説明会の様子</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3333" t="11481"/>
          <a:stretch/>
        </p:blipFill>
        <p:spPr>
          <a:xfrm>
            <a:off x="215848" y="1228821"/>
            <a:ext cx="5105452" cy="2629748"/>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828" y="3952153"/>
            <a:ext cx="4914900" cy="2764631"/>
          </a:xfrm>
          <a:prstGeom prst="rect">
            <a:avLst/>
          </a:prstGeom>
        </p:spPr>
      </p:pic>
      <p:sp>
        <p:nvSpPr>
          <p:cNvPr id="4" name="スライド番号プレースホルダー 3"/>
          <p:cNvSpPr>
            <a:spLocks noGrp="1"/>
          </p:cNvSpPr>
          <p:nvPr>
            <p:ph type="sldNum" sz="quarter" idx="12"/>
          </p:nvPr>
        </p:nvSpPr>
        <p:spPr/>
        <p:txBody>
          <a:bodyPr/>
          <a:lstStyle/>
          <a:p>
            <a:fld id="{541F4720-2F52-44D6-BB1A-AB20431C6265}" type="slidenum">
              <a:rPr kumimoji="1" lang="ja-JP" altLang="en-US" smtClean="0"/>
              <a:pPr/>
              <a:t>90</a:t>
            </a:fld>
            <a:endParaRPr kumimoji="1" lang="ja-JP" altLang="en-US" dirty="0"/>
          </a:p>
        </p:txBody>
      </p:sp>
    </p:spTree>
    <p:extLst>
      <p:ext uri="{BB962C8B-B14F-4D97-AF65-F5344CB8AC3E}">
        <p14:creationId xmlns:p14="http://schemas.microsoft.com/office/powerpoint/2010/main" val="1846200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5832</TotalTime>
  <Words>4901</Words>
  <Application>Microsoft Office PowerPoint</Application>
  <PresentationFormat>画面に合わせる (4:3)</PresentationFormat>
  <Paragraphs>753</Paragraphs>
  <Slides>90</Slides>
  <Notes>38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90</vt:i4>
      </vt:variant>
    </vt:vector>
  </HeadingPairs>
  <TitlesOfParts>
    <vt:vector size="99" baseType="lpstr">
      <vt:lpstr>ＭＳ Ｐゴシック</vt:lpstr>
      <vt:lpstr>Noto Sans JP</vt:lpstr>
      <vt:lpstr>游ゴシック</vt:lpstr>
      <vt:lpstr>游ゴシック Light</vt:lpstr>
      <vt:lpstr>Arial</vt:lpstr>
      <vt:lpstr>Calibri</vt:lpstr>
      <vt:lpstr>Calibri Light</vt:lpstr>
      <vt:lpstr>Times New Roman</vt:lpstr>
      <vt:lpstr>Office テーマ</vt:lpstr>
      <vt:lpstr>　第２回府市合同景観アドバイザー会議【参考資料】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第２回府市合同景観アドバイザー会議【資料】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一般府道　大阪羽曳野線（八尾富田林線） 橋梁予備設計委託</dc:title>
  <dc:creator>塩田　陸</dc:creator>
  <cp:lastModifiedBy>出川　勉</cp:lastModifiedBy>
  <cp:revision>503</cp:revision>
  <cp:lastPrinted>2023-03-03T01:09:49Z</cp:lastPrinted>
  <dcterms:created xsi:type="dcterms:W3CDTF">2021-12-01T03:58:18Z</dcterms:created>
  <dcterms:modified xsi:type="dcterms:W3CDTF">2023-03-03T01:09:55Z</dcterms:modified>
</cp:coreProperties>
</file>