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1" r:id="rId2"/>
    <p:sldId id="277" r:id="rId3"/>
    <p:sldId id="294" r:id="rId4"/>
    <p:sldId id="295" r:id="rId5"/>
    <p:sldId id="296" r:id="rId6"/>
    <p:sldId id="258" r:id="rId7"/>
    <p:sldId id="288" r:id="rId8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044" autoAdjust="0"/>
    <p:restoredTop sz="94660"/>
  </p:normalViewPr>
  <p:slideViewPr>
    <p:cSldViewPr>
      <p:cViewPr varScale="1">
        <p:scale>
          <a:sx n="39" d="100"/>
          <a:sy n="39" d="100"/>
        </p:scale>
        <p:origin x="1074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D78F97-5D1B-4A42-8AC9-1B4DB28D5149}" type="datetimeFigureOut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0935D4-ED70-486E-9DDB-303544693F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621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935D4-ED70-486E-9DDB-303544693F68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054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935D4-ED70-486E-9DDB-303544693F68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1801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4CB6-F202-4D2B-8B24-F1CD9DDB1F28}" type="datetime1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2AA0-22F6-4977-B4AB-6397E15C0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4439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9DB94-7A94-4A2D-A583-E75B56EDCA9D}" type="datetime1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2AA0-22F6-4977-B4AB-6397E15C0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575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3E26D-09F2-40C3-889F-F8EF7C0D21EC}" type="datetime1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2AA0-22F6-4977-B4AB-6397E15C0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743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53B04-DB0E-4A09-8C8F-958820F4A43C}" type="datetime1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2AA0-22F6-4977-B4AB-6397E15C0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131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9F3AF-6F79-4D15-90BA-40C2FCD661C5}" type="datetime1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2AA0-22F6-4977-B4AB-6397E15C0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594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92D7A-77E0-4C84-9E14-1C3433EB78BF}" type="datetime1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2AA0-22F6-4977-B4AB-6397E15C0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659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091A-DB02-49FA-BE8D-BAA607AC906B}" type="datetime1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2AA0-22F6-4977-B4AB-6397E15C0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273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1E8C3-C76B-4295-91B5-66A69C9C51ED}" type="datetime1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2AA0-22F6-4977-B4AB-6397E15C0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611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DDF77-99B2-410C-A88A-8879D1E06C54}" type="datetime1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2AA0-22F6-4977-B4AB-6397E15C0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931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BD3A9-1571-4CA5-A993-09470E1FA9C9}" type="datetime1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2AA0-22F6-4977-B4AB-6397E15C0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398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23C30-BE65-4CC0-8B95-3BC60DF541AE}" type="datetime1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2AA0-22F6-4977-B4AB-6397E15C0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919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8ECDE-EA17-4CE6-92EF-95A3D21A0C4C}" type="datetime1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B2AA0-22F6-4977-B4AB-6397E15C0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409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-6329"/>
            <a:ext cx="9144000" cy="63591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第３回</a:t>
            </a:r>
            <a:r>
              <a:rPr lang="ja-JP" altLang="en-US" sz="2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ビュースポット</a:t>
            </a:r>
            <a:r>
              <a:rPr lang="ja-JP" altLang="en-US" sz="2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おおさか選定の流れ</a:t>
            </a:r>
            <a:endParaRPr lang="ja-JP" altLang="en-US" sz="24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689954" y="105975"/>
            <a:ext cx="1200691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資料１</a:t>
            </a:r>
            <a:endParaRPr kumimoji="1" lang="en-US" altLang="ja-JP" sz="20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96533" y="2728250"/>
            <a:ext cx="69509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第３回ビュースポット</a:t>
            </a:r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おおさか選定の流れ</a:t>
            </a:r>
            <a:endParaRPr kumimoji="1" lang="en-US" altLang="ja-JP" sz="3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8DDB306B-CB1A-4F92-AE18-14C2D5855DB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14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/>
          <p:cNvSpPr txBox="1"/>
          <p:nvPr/>
        </p:nvSpPr>
        <p:spPr>
          <a:xfrm>
            <a:off x="178534" y="148734"/>
            <a:ext cx="63642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■ </a:t>
            </a:r>
            <a:r>
              <a:rPr lang="ja-JP" altLang="en-US" sz="2000" b="1" u="sng" dirty="0" smtClean="0"/>
              <a:t>選定</a:t>
            </a:r>
            <a:r>
              <a:rPr lang="ja-JP" altLang="en-US" sz="2000" b="1" u="sng" dirty="0"/>
              <a:t>の流れ</a:t>
            </a:r>
          </a:p>
        </p:txBody>
      </p:sp>
      <p:graphicFrame>
        <p:nvGraphicFramePr>
          <p:cNvPr id="44" name="表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789151"/>
              </p:ext>
            </p:extLst>
          </p:nvPr>
        </p:nvGraphicFramePr>
        <p:xfrm>
          <a:off x="323528" y="725800"/>
          <a:ext cx="8568954" cy="5727535"/>
        </p:xfrm>
        <a:graphic>
          <a:graphicData uri="http://schemas.openxmlformats.org/drawingml/2006/table">
            <a:tbl>
              <a:tblPr firstRow="1" bandRow="1"/>
              <a:tblGrid>
                <a:gridCol w="1584176">
                  <a:extLst>
                    <a:ext uri="{9D8B030D-6E8A-4147-A177-3AD203B41FA5}">
                      <a16:colId xmlns:a16="http://schemas.microsoft.com/office/drawing/2014/main" val="1321377137"/>
                    </a:ext>
                  </a:extLst>
                </a:gridCol>
                <a:gridCol w="6984778">
                  <a:extLst>
                    <a:ext uri="{9D8B030D-6E8A-4147-A177-3AD203B41FA5}">
                      <a16:colId xmlns:a16="http://schemas.microsoft.com/office/drawing/2014/main" val="3431430737"/>
                    </a:ext>
                  </a:extLst>
                </a:gridCol>
              </a:tblGrid>
              <a:tr h="5030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募集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smtClean="0">
                          <a:solidFill>
                            <a:prstClr val="black"/>
                          </a:solidFill>
                          <a:latin typeface="ＭＳ Ｐゴシック" panose="020B0600070205080204" pitchFamily="50" charset="-128"/>
                        </a:rPr>
                        <a:t>2022</a:t>
                      </a:r>
                      <a:r>
                        <a:rPr lang="ja-JP" altLang="en-US" sz="1400" dirty="0" smtClean="0">
                          <a:solidFill>
                            <a:prstClr val="black"/>
                          </a:solidFill>
                          <a:latin typeface="ＭＳ Ｐゴシック" panose="020B0600070205080204" pitchFamily="50" charset="-128"/>
                        </a:rPr>
                        <a:t>年１月</a:t>
                      </a:r>
                      <a:r>
                        <a:rPr lang="en-US" altLang="ja-JP" sz="1400" dirty="0" smtClean="0">
                          <a:solidFill>
                            <a:prstClr val="black"/>
                          </a:solidFill>
                          <a:latin typeface="ＭＳ Ｐゴシック" panose="020B0600070205080204" pitchFamily="50" charset="-128"/>
                        </a:rPr>
                        <a:t>31</a:t>
                      </a:r>
                      <a:r>
                        <a:rPr lang="ja-JP" altLang="en-US" sz="1400" dirty="0" smtClean="0">
                          <a:solidFill>
                            <a:prstClr val="black"/>
                          </a:solidFill>
                          <a:latin typeface="ＭＳ Ｐゴシック" panose="020B0600070205080204" pitchFamily="50" charset="-128"/>
                        </a:rPr>
                        <a:t>日（月曜日）から５月６日（金曜日） </a:t>
                      </a:r>
                      <a:r>
                        <a:rPr kumimoji="0" lang="ja-JP" altLang="en-US" sz="1400" kern="0" dirty="0" smtClean="0">
                          <a:solidFill>
                            <a:prstClr val="black"/>
                          </a:solidFill>
                        </a:rPr>
                        <a:t>まで</a:t>
                      </a:r>
                      <a:endParaRPr kumimoji="0" lang="en-US" altLang="ja-JP" sz="1400" kern="0" dirty="0" smtClean="0">
                        <a:solidFill>
                          <a:prstClr val="black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400" b="1" kern="0" dirty="0" smtClean="0">
                          <a:solidFill>
                            <a:prstClr val="black"/>
                          </a:solidFill>
                        </a:rPr>
                        <a:t>　　　　　　　　　　　　　　　　　　　　　　　　　　　　　　　　　⇒ </a:t>
                      </a:r>
                      <a:r>
                        <a:rPr kumimoji="0" lang="ja-JP" altLang="en-US" sz="1400" b="1" u="sng" kern="0" dirty="0" smtClean="0">
                          <a:solidFill>
                            <a:prstClr val="black"/>
                          </a:solidFill>
                        </a:rPr>
                        <a:t>１．募集要項（抜粋）／２．応募状況</a:t>
                      </a:r>
                      <a:endParaRPr kumimoji="1" lang="ja-JP" altLang="en-US" sz="1400" b="1" u="sng" dirty="0" smtClean="0">
                        <a:latin typeface="ＭＳ Ｐゴシック" panose="020B0600070205080204" pitchFamily="50" charset="-128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50378"/>
                  </a:ext>
                </a:extLst>
              </a:tr>
              <a:tr h="300211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sz="600" b="1" u="sng" dirty="0" smtClean="0">
                        <a:latin typeface="ＭＳ Ｐゴシック" panose="020B0600070205080204" pitchFamily="50" charset="-128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638454"/>
                  </a:ext>
                </a:extLst>
              </a:tr>
              <a:tr h="50305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400" kern="0" dirty="0" smtClean="0">
                          <a:solidFill>
                            <a:prstClr val="black"/>
                          </a:solidFill>
                        </a:rPr>
                        <a:t>事務局整理</a:t>
                      </a:r>
                      <a:endParaRPr kumimoji="1" lang="ja-JP" altLang="en-US" sz="1400" b="1" u="sng" dirty="0" smtClean="0">
                        <a:latin typeface="ＭＳ Ｐゴシック" panose="020B0600070205080204" pitchFamily="50" charset="-128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</a:pP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+mn-ea"/>
                        </a:rPr>
                        <a:t>事務局での事前整理（現地調査、除外物件等の整理）</a:t>
                      </a:r>
                      <a:endParaRPr kumimoji="1" lang="en-US" altLang="ja-JP" sz="1400" b="0" dirty="0" smtClean="0">
                        <a:latin typeface="ＭＳ Ｐゴシック" panose="020B0600070205080204" pitchFamily="50" charset="-128"/>
                        <a:ea typeface="+mn-ea"/>
                      </a:endParaRPr>
                    </a:p>
                    <a:p>
                      <a:pPr algn="l">
                        <a:lnSpc>
                          <a:spcPts val="1500"/>
                        </a:lnSpc>
                      </a:pP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+mn-ea"/>
                        </a:rPr>
                        <a:t>　　　　　　　　　　　　　　　　　　　　　　　　</a:t>
                      </a:r>
                      <a:r>
                        <a:rPr kumimoji="1" lang="ja-JP" altLang="en-US" sz="1400" b="1" u="none" dirty="0" smtClean="0">
                          <a:latin typeface="ＭＳ Ｐゴシック" panose="020B0600070205080204" pitchFamily="50" charset="-128"/>
                          <a:ea typeface="+mn-ea"/>
                        </a:rPr>
                        <a:t>⇒</a:t>
                      </a:r>
                      <a:r>
                        <a:rPr kumimoji="1" lang="ja-JP" altLang="en-US" sz="1400" b="1" u="none" baseline="0" dirty="0" smtClean="0">
                          <a:latin typeface="ＭＳ Ｐゴシック" panose="020B0600070205080204" pitchFamily="50" charset="-128"/>
                          <a:ea typeface="+mn-ea"/>
                        </a:rPr>
                        <a:t> </a:t>
                      </a:r>
                      <a:r>
                        <a:rPr kumimoji="1" lang="ja-JP" altLang="en-US" sz="1400" b="1" u="sng" dirty="0" smtClean="0">
                          <a:latin typeface="ＭＳ Ｐゴシック" panose="020B0600070205080204" pitchFamily="50" charset="-128"/>
                          <a:ea typeface="+mn-ea"/>
                        </a:rPr>
                        <a:t>３．除外物件の整理／４．選定対象外物件の整理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248280"/>
                  </a:ext>
                </a:extLst>
              </a:tr>
              <a:tr h="300211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sz="700" b="1" u="sng" dirty="0" smtClean="0">
                        <a:latin typeface="ＭＳ Ｐゴシック" panose="020B0600070205080204" pitchFamily="50" charset="-128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581825"/>
                  </a:ext>
                </a:extLst>
              </a:tr>
              <a:tr h="519785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400" kern="0" dirty="0" smtClean="0">
                          <a:solidFill>
                            <a:prstClr val="black"/>
                          </a:solidFill>
                        </a:rPr>
                        <a:t>事前審査</a:t>
                      </a:r>
                      <a:endParaRPr kumimoji="1" lang="ja-JP" altLang="en-US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+mn-ea"/>
                        </a:rPr>
                        <a:t>部会委員に事前審査資料を送付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+mn-ea"/>
                        </a:rPr>
                        <a:t>各委員が１位から</a:t>
                      </a:r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+mn-ea"/>
                        </a:rPr>
                        <a:t>10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+mn-ea"/>
                        </a:rPr>
                        <a:t>位まで計</a:t>
                      </a:r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+mn-ea"/>
                        </a:rPr>
                        <a:t>10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+mn-ea"/>
                        </a:rPr>
                        <a:t>件の推薦物件を選び投票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751884"/>
                  </a:ext>
                </a:extLst>
              </a:tr>
              <a:tr h="300211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93667"/>
                  </a:ext>
                </a:extLst>
              </a:tr>
              <a:tr h="551739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marL="0" marR="0" lvl="0" indent="0" algn="ctr" defTabSz="457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関係者への</a:t>
                      </a:r>
                      <a:endParaRPr kumimoji="0" lang="en-US" altLang="ja-JP" sz="14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457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情報照会</a:t>
                      </a:r>
                      <a:endParaRPr kumimoji="1" lang="ja-JP" altLang="en-US" sz="14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+mn-ea"/>
                          <a:cs typeface="+mn-cs"/>
                        </a:rPr>
                        <a:t>各委員から推薦のあったビュースポットについて、情報発信に支障がないか等、関係者へ照会し、スポット別シートに記載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+mn-ea"/>
                          <a:cs typeface="+mn-cs"/>
                        </a:rPr>
                        <a:t>　　　　　　　　　　　　　　　　　　　　　⇒ </a:t>
                      </a:r>
                      <a:r>
                        <a:rPr kumimoji="1" lang="ja-JP" altLang="en-US" sz="1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+mn-ea"/>
                          <a:cs typeface="+mn-cs"/>
                        </a:rPr>
                        <a:t>５．関係者への情報照会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834396"/>
                  </a:ext>
                </a:extLst>
              </a:tr>
              <a:tr h="30021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78140"/>
                  </a:ext>
                </a:extLst>
              </a:tr>
              <a:tr h="63967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800" b="1" kern="0" dirty="0" smtClean="0">
                          <a:solidFill>
                            <a:prstClr val="black"/>
                          </a:solidFill>
                        </a:rPr>
                        <a:t>選定</a:t>
                      </a:r>
                      <a:endParaRPr kumimoji="1" lang="ja-JP" alt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+mn-ea"/>
                          <a:cs typeface="+mn-cs"/>
                        </a:rPr>
                        <a:t>令和４年度第１回景観ビジョン推進部会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+mn-ea"/>
                          <a:cs typeface="+mn-cs"/>
                        </a:rPr>
                        <a:t>・ビュースポットの選定（</a:t>
                      </a: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+mn-ea"/>
                          <a:cs typeface="+mn-cs"/>
                        </a:rPr>
                        <a:t>25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+mn-ea"/>
                          <a:cs typeface="+mn-cs"/>
                        </a:rPr>
                        <a:t>件程度）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387439"/>
                  </a:ext>
                </a:extLst>
              </a:tr>
              <a:tr h="30021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777604"/>
                  </a:ext>
                </a:extLst>
              </a:tr>
              <a:tr h="70590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最終確認</a:t>
                      </a:r>
                      <a:endParaRPr kumimoji="1" lang="ja-JP" altLang="en-US" sz="14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+mn-ea"/>
                          <a:cs typeface="+mn-cs"/>
                        </a:rPr>
                        <a:t>第１回景観ビジョン推進部会で選定されたビュースポットについて、公表・情報発信にあたっての最終確認と情報収集を実施（必要に応じ現地確認を含む）　</a:t>
                      </a: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+mn-ea"/>
                          <a:cs typeface="+mn-cs"/>
                        </a:rPr>
                        <a:t>　　　　　　　　　　　　　　　　　　　　　　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+mn-ea"/>
                          <a:cs typeface="+mn-cs"/>
                        </a:rPr>
                        <a:t>⇒ </a:t>
                      </a:r>
                      <a:r>
                        <a:rPr kumimoji="1" lang="ja-JP" altLang="en-US" sz="1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+mn-ea"/>
                          <a:cs typeface="+mn-cs"/>
                        </a:rPr>
                        <a:t>６．公表・情報発信にあたっての最終確認・情報収集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0210864"/>
                  </a:ext>
                </a:extLst>
              </a:tr>
              <a:tr h="300211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786501"/>
                  </a:ext>
                </a:extLst>
              </a:tr>
              <a:tr h="50305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400" kern="0" noProof="0" dirty="0" smtClean="0">
                          <a:solidFill>
                            <a:prstClr val="black"/>
                          </a:solidFill>
                        </a:rPr>
                        <a:t>公表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+mn-ea"/>
                          <a:cs typeface="+mn-cs"/>
                        </a:rPr>
                        <a:t>最終確認を行ったビュースポットについて、大阪府ＨＰにて公表</a:t>
                      </a: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+mn-ea"/>
                          <a:cs typeface="+mn-cs"/>
                        </a:rPr>
                        <a:t>併せて、インスタグラム等でも発信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0049331"/>
                  </a:ext>
                </a:extLst>
              </a:tr>
            </a:tbl>
          </a:graphicData>
        </a:graphic>
      </p:graphicFrame>
      <p:sp>
        <p:nvSpPr>
          <p:cNvPr id="4" name="二等辺三角形 3"/>
          <p:cNvSpPr/>
          <p:nvPr/>
        </p:nvSpPr>
        <p:spPr>
          <a:xfrm rot="10800000">
            <a:off x="971601" y="1325912"/>
            <a:ext cx="324000" cy="108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二等辺三角形 32"/>
          <p:cNvSpPr/>
          <p:nvPr/>
        </p:nvSpPr>
        <p:spPr>
          <a:xfrm rot="10800000">
            <a:off x="971601" y="2118000"/>
            <a:ext cx="324000" cy="108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二等辺三角形 35"/>
          <p:cNvSpPr/>
          <p:nvPr/>
        </p:nvSpPr>
        <p:spPr>
          <a:xfrm rot="10800000">
            <a:off x="971601" y="2946104"/>
            <a:ext cx="324000" cy="108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二等辺三角形 40"/>
          <p:cNvSpPr/>
          <p:nvPr/>
        </p:nvSpPr>
        <p:spPr>
          <a:xfrm rot="10800000">
            <a:off x="971600" y="3810200"/>
            <a:ext cx="324000" cy="108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二等辺三角形 45"/>
          <p:cNvSpPr/>
          <p:nvPr/>
        </p:nvSpPr>
        <p:spPr>
          <a:xfrm rot="10800000">
            <a:off x="971600" y="4746304"/>
            <a:ext cx="324000" cy="108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二等辺三角形 46"/>
          <p:cNvSpPr/>
          <p:nvPr/>
        </p:nvSpPr>
        <p:spPr>
          <a:xfrm rot="10800000">
            <a:off x="971600" y="5754416"/>
            <a:ext cx="324000" cy="108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2AA0-22F6-4977-B4AB-6397E15C003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601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176373" y="679525"/>
            <a:ext cx="8716108" cy="60170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361950" lvl="0" indent="-190500">
              <a:lnSpc>
                <a:spcPts val="2100"/>
              </a:lnSpc>
              <a:buFont typeface="Wingdings" panose="05000000000000000000" pitchFamily="2" charset="2"/>
              <a:buChar char="Ø"/>
            </a:pPr>
            <a:r>
              <a:rPr kumimoji="1"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募集するビュースポット</a:t>
            </a:r>
            <a:endParaRPr kumimoji="1" lang="en-US" altLang="ja-JP" sz="1600" dirty="0" smtClean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marL="358775" lvl="0" indent="184150">
              <a:lnSpc>
                <a:spcPts val="2100"/>
              </a:lnSpc>
            </a:pPr>
            <a:r>
              <a:rPr kumimoji="1"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まちなみ、建物、道路、橋などの建造物や、海、山、川、樹木などの自然といった、様々な景観資源を美しく眺めることができる場所のうち、下記の要件にあてはまるものを募集。</a:t>
            </a:r>
            <a:endParaRPr kumimoji="1" lang="en-US" altLang="ja-JP" sz="1600" dirty="0" smtClean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marL="358775" lvl="0">
              <a:lnSpc>
                <a:spcPts val="2100"/>
              </a:lnSpc>
            </a:pPr>
            <a:r>
              <a:rPr kumimoji="1"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　・ビュースポットが大阪府内にあること</a:t>
            </a:r>
            <a:endParaRPr kumimoji="1" lang="en-US" altLang="ja-JP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8775" lvl="0">
              <a:lnSpc>
                <a:spcPts val="2100"/>
              </a:lnSpc>
            </a:pPr>
            <a:r>
              <a:rPr kumimoji="1"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・ビュースポットが適切に維持管理されていること</a:t>
            </a:r>
            <a:endParaRPr kumimoji="1" lang="en-US" altLang="ja-JP" sz="1600" dirty="0" smtClean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8775" lvl="0">
              <a:lnSpc>
                <a:spcPts val="2100"/>
              </a:lnSpc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・ビュースポットへの立ち入りが禁止されていない場所であること（有料か無料か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は</a:t>
            </a:r>
            <a:r>
              <a:rPr kumimoji="1"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不問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）</a:t>
            </a:r>
            <a:endParaRPr kumimoji="1" lang="en-US" altLang="ja-JP" sz="1600" dirty="0" smtClean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marL="358775" lvl="0" indent="184150">
              <a:lnSpc>
                <a:spcPts val="2100"/>
              </a:lnSpc>
            </a:pP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なお、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これ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までに選定した</a:t>
            </a:r>
            <a:r>
              <a:rPr lang="en-US" altLang="ja-JP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54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か所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のビュースポット（以下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「選定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スポット」という）は、対象外とします。また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、選定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スポットから、異なる景観（視対象）を眺める場合は、審査の上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、選定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スポットの関連情報として取り扱います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。</a:t>
            </a:r>
            <a:endParaRPr lang="en-US" altLang="ja-JP" sz="16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marL="361950" lvl="0" indent="-190500">
              <a:lnSpc>
                <a:spcPts val="2100"/>
              </a:lnSpc>
              <a:buFont typeface="Wingdings" panose="05000000000000000000" pitchFamily="2" charset="2"/>
              <a:buChar char="Ø"/>
            </a:pP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応募資格：どなたでも応募可能</a:t>
            </a:r>
            <a:endParaRPr lang="en-US" altLang="ja-JP" sz="16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marL="361950" lvl="0" indent="-190500">
              <a:lnSpc>
                <a:spcPts val="2100"/>
              </a:lnSpc>
              <a:buFont typeface="Wingdings" panose="05000000000000000000" pitchFamily="2" charset="2"/>
              <a:buChar char="Ø"/>
            </a:pP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募集期間：</a:t>
            </a:r>
            <a:r>
              <a:rPr lang="en-US" altLang="ja-JP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2022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年</a:t>
            </a:r>
            <a:r>
              <a:rPr lang="en-US" altLang="ja-JP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1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月</a:t>
            </a:r>
            <a:r>
              <a:rPr lang="en-US" altLang="ja-JP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31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日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（月曜日）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から５月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６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日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（金曜日）</a:t>
            </a:r>
            <a:endParaRPr lang="en-US" altLang="ja-JP" sz="16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marL="361950" indent="-190500">
              <a:lnSpc>
                <a:spcPts val="2100"/>
              </a:lnSpc>
              <a:buFont typeface="Wingdings" panose="05000000000000000000" pitchFamily="2" charset="2"/>
              <a:buChar char="Ø"/>
            </a:pP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応募方法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：（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１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）大阪府</a:t>
            </a:r>
            <a:r>
              <a:rPr lang="en-US" altLang="ja-JP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HP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で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応募、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（２）メールで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応募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、</a:t>
            </a:r>
            <a:endParaRPr lang="en-US" altLang="ja-JP" sz="1600" dirty="0" smtClean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marL="171450" lvl="0">
              <a:lnSpc>
                <a:spcPts val="2100"/>
              </a:lnSpc>
            </a:pP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　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　　　　　　　（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３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）インスタグラム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で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応募</a:t>
            </a:r>
            <a:endParaRPr lang="en-US" altLang="ja-JP" sz="16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marL="361950" lvl="0" indent="-190500">
              <a:lnSpc>
                <a:spcPts val="2100"/>
              </a:lnSpc>
              <a:buFont typeface="Wingdings" panose="05000000000000000000" pitchFamily="2" charset="2"/>
              <a:buChar char="Ø"/>
            </a:pP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応募内容：</a:t>
            </a:r>
            <a:r>
              <a:rPr lang="zh-TW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（１）応募者名</a:t>
            </a:r>
            <a:r>
              <a:rPr lang="ja-JP" altLang="en-US" sz="1600" dirty="0" err="1">
                <a:solidFill>
                  <a:prstClr val="black"/>
                </a:solidFill>
                <a:latin typeface="ＭＳ Ｐゴシック" panose="020B0600070205080204" pitchFamily="50" charset="-128"/>
              </a:rPr>
              <a:t>、</a:t>
            </a:r>
            <a:r>
              <a:rPr lang="zh-TW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（２）</a:t>
            </a:r>
            <a:r>
              <a:rPr lang="zh-TW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連絡先</a:t>
            </a:r>
            <a:r>
              <a:rPr lang="ja-JP" altLang="en-US" sz="1600" dirty="0" err="1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、</a:t>
            </a:r>
            <a:r>
              <a:rPr lang="ja-JP" altLang="en-US" sz="1600" dirty="0" smtClean="0">
                <a:latin typeface="ＭＳ Ｐゴシック" panose="020B0600070205080204" pitchFamily="50" charset="-128"/>
              </a:rPr>
              <a:t>（３）応募者の年代、</a:t>
            </a:r>
            <a:endParaRPr lang="en-US" altLang="zh-TW" sz="1600" dirty="0" err="1" smtClean="0">
              <a:latin typeface="ＭＳ Ｐゴシック" panose="020B0600070205080204" pitchFamily="50" charset="-128"/>
            </a:endParaRPr>
          </a:p>
          <a:p>
            <a:pPr marL="171450" lvl="0">
              <a:lnSpc>
                <a:spcPts val="2100"/>
              </a:lnSpc>
            </a:pP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　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　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　　　　　　（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４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）眺めることのできる景観（視対象）、</a:t>
            </a:r>
            <a:r>
              <a:rPr lang="en-US" altLang="ja-JP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/>
            </a:r>
            <a:br>
              <a:rPr lang="en-US" altLang="ja-JP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</a:b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　　　　　　　　（５）ビュースポット（視点場）、（６）写真の撮影時期、</a:t>
            </a:r>
            <a:endParaRPr lang="en-US" altLang="ja-JP" sz="1600" dirty="0" smtClean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marL="171450" lvl="0">
              <a:lnSpc>
                <a:spcPts val="2100"/>
              </a:lnSpc>
            </a:pP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　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　　　　　　　（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７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）おすすめ理由、（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８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）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ビュースポットの位置、</a:t>
            </a:r>
            <a:endParaRPr lang="en-US" altLang="ja-JP" sz="16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marL="171450" lvl="0">
              <a:lnSpc>
                <a:spcPts val="2100"/>
              </a:lnSpc>
            </a:pP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　　　　　　　　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（９）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その他参考となる事項（任意）</a:t>
            </a:r>
            <a:endParaRPr lang="en-US" altLang="ja-JP" sz="16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marL="185738" lvl="0" indent="-14288">
              <a:lnSpc>
                <a:spcPts val="2100"/>
              </a:lnSpc>
              <a:buFont typeface="Wingdings" panose="05000000000000000000" pitchFamily="2" charset="2"/>
              <a:buChar char="Ø"/>
            </a:pP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注意事項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：　・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写真の技術を問うものではない</a:t>
            </a:r>
            <a:endParaRPr lang="en-US" altLang="ja-JP" sz="16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marL="185738" lvl="0" indent="-14288">
              <a:lnSpc>
                <a:spcPts val="2100"/>
              </a:lnSpc>
            </a:pP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　　　　　　　　　・人間の視野角と同じ範囲を撮影したもの</a:t>
            </a:r>
            <a:endParaRPr lang="en-US" altLang="ja-JP" sz="16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marL="185738" lvl="0" indent="-14288">
              <a:lnSpc>
                <a:spcPts val="2100"/>
              </a:lnSpc>
            </a:pP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　　　　　　　　　　（超望遠や超広角レンズ等により撮影したものでないこと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）</a:t>
            </a:r>
            <a:endParaRPr lang="en-US" altLang="ja-JP" sz="1600" dirty="0" smtClean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marL="185738" lvl="0" indent="-14288">
              <a:lnSpc>
                <a:spcPts val="2100"/>
              </a:lnSpc>
            </a:pP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　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　　　　　　　　・応募があったもので、場所を特定できないものは対象外とする</a:t>
            </a:r>
            <a:endParaRPr lang="en-US" altLang="ja-JP" sz="1600" dirty="0" smtClean="0">
              <a:solidFill>
                <a:prstClr val="black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6373" y="254422"/>
            <a:ext cx="23407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u="sng" dirty="0"/>
              <a:t>１</a:t>
            </a:r>
            <a:r>
              <a:rPr lang="ja-JP" altLang="en-US" sz="2000" b="1" u="sng" dirty="0" smtClean="0"/>
              <a:t>．募集要項（抜粋）</a:t>
            </a:r>
            <a:endParaRPr kumimoji="1" lang="ja-JP" altLang="en-US" sz="2000" b="1" u="sng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57040" y="6485388"/>
            <a:ext cx="2057400" cy="365125"/>
          </a:xfrm>
        </p:spPr>
        <p:txBody>
          <a:bodyPr/>
          <a:lstStyle/>
          <a:p>
            <a:fld id="{8DDB306B-CB1A-4F92-AE18-14C2D5855DBA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707046" y="6018472"/>
            <a:ext cx="1083951" cy="3046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△ 募集チラシ</a:t>
            </a:r>
            <a:endParaRPr kumimoji="1" lang="ja-JP" altLang="en-US" sz="1200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2984388"/>
            <a:ext cx="2015280" cy="2910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85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408602" y="309031"/>
            <a:ext cx="8326796" cy="650434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171450" lvl="0">
              <a:lnSpc>
                <a:spcPts val="2500"/>
              </a:lnSpc>
            </a:pPr>
            <a:endParaRPr lang="en-US" altLang="ja-JP" sz="1600" dirty="0" smtClean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marL="171450" lvl="0">
              <a:lnSpc>
                <a:spcPts val="2500"/>
              </a:lnSpc>
            </a:pPr>
            <a:endParaRPr lang="en-US" altLang="ja-JP" sz="16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marL="171450" lvl="0">
              <a:lnSpc>
                <a:spcPts val="2500"/>
              </a:lnSpc>
            </a:pPr>
            <a:endParaRPr lang="en-US" altLang="ja-JP" sz="1600" dirty="0" smtClean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marL="171450" lvl="0">
              <a:lnSpc>
                <a:spcPts val="2500"/>
              </a:lnSpc>
            </a:pPr>
            <a:endParaRPr lang="en-US" altLang="ja-JP" sz="16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marL="171450" lvl="0">
              <a:lnSpc>
                <a:spcPts val="2500"/>
              </a:lnSpc>
            </a:pPr>
            <a:endParaRPr lang="en-US" altLang="ja-JP" sz="1600" dirty="0" smtClean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marL="171450" lvl="0">
              <a:lnSpc>
                <a:spcPts val="2500"/>
              </a:lnSpc>
            </a:pPr>
            <a:endParaRPr lang="en-US" altLang="ja-JP" sz="16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marL="171450" lvl="0">
              <a:lnSpc>
                <a:spcPts val="2500"/>
              </a:lnSpc>
            </a:pPr>
            <a:endParaRPr lang="en-US" altLang="ja-JP" sz="1600" dirty="0" smtClean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marL="171450" lvl="0">
              <a:lnSpc>
                <a:spcPts val="2500"/>
              </a:lnSpc>
            </a:pPr>
            <a:endParaRPr lang="en-US" altLang="ja-JP" sz="16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marL="171450" lvl="0">
              <a:lnSpc>
                <a:spcPts val="2500"/>
              </a:lnSpc>
            </a:pPr>
            <a:endParaRPr lang="en-US" altLang="ja-JP" sz="1600" dirty="0" smtClean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marL="171450" lvl="0">
              <a:lnSpc>
                <a:spcPts val="2500"/>
              </a:lnSpc>
            </a:pPr>
            <a:endParaRPr lang="en-US" altLang="ja-JP" sz="16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marL="171450" lvl="0">
              <a:lnSpc>
                <a:spcPts val="2500"/>
              </a:lnSpc>
            </a:pPr>
            <a:endParaRPr lang="en-US" altLang="ja-JP" sz="1600" dirty="0" smtClean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marL="171450" lvl="0">
              <a:lnSpc>
                <a:spcPts val="2500"/>
              </a:lnSpc>
            </a:pPr>
            <a:endParaRPr lang="en-US" altLang="ja-JP" sz="16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marL="171450" lvl="0">
              <a:lnSpc>
                <a:spcPts val="2500"/>
              </a:lnSpc>
            </a:pPr>
            <a:endParaRPr lang="en-US" altLang="ja-JP" sz="1600" dirty="0" smtClean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marL="171450" lvl="0">
              <a:lnSpc>
                <a:spcPts val="2500"/>
              </a:lnSpc>
            </a:pPr>
            <a:endParaRPr lang="en-US" altLang="ja-JP" sz="16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marL="171450" lvl="0">
              <a:lnSpc>
                <a:spcPts val="2500"/>
              </a:lnSpc>
            </a:pPr>
            <a:endParaRPr lang="en-US" altLang="ja-JP" sz="1600" dirty="0" smtClean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marL="171450" lvl="0">
              <a:lnSpc>
                <a:spcPts val="2500"/>
              </a:lnSpc>
            </a:pPr>
            <a:endParaRPr lang="en-US" altLang="ja-JP" sz="16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marL="171450" lvl="0">
              <a:lnSpc>
                <a:spcPts val="2500"/>
              </a:lnSpc>
            </a:pPr>
            <a:endParaRPr lang="en-US" altLang="ja-JP" sz="1600" dirty="0" smtClean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marL="171450" lvl="0">
              <a:lnSpc>
                <a:spcPts val="2500"/>
              </a:lnSpc>
            </a:pPr>
            <a:endParaRPr lang="en-US" altLang="ja-JP" sz="16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marL="171450" lvl="0">
              <a:lnSpc>
                <a:spcPts val="2500"/>
              </a:lnSpc>
            </a:pP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（</a:t>
            </a:r>
            <a:r>
              <a:rPr lang="en-US" altLang="ja-JP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※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１）応募数には、応募のあった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除外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物件（府外）１件を含む</a:t>
            </a:r>
            <a:endParaRPr lang="en-US" altLang="ja-JP" sz="1600" dirty="0" smtClean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marL="171450" lvl="0">
              <a:lnSpc>
                <a:spcPts val="2500"/>
              </a:lnSpc>
            </a:pP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（</a:t>
            </a:r>
            <a:r>
              <a:rPr lang="en-US" altLang="ja-JP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※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２）</a:t>
            </a:r>
            <a:r>
              <a:rPr lang="en-US" altLang="ja-JP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 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「都市景観ビジョン・大阪」における</a:t>
            </a:r>
            <a:r>
              <a:rPr lang="en-US" altLang="ja-JP" sz="1600" u="sng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 </a:t>
            </a:r>
            <a:r>
              <a:rPr lang="ja-JP" altLang="en-US" sz="1600" u="sng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大阪の主な景観上重要な要素</a:t>
            </a:r>
            <a:r>
              <a:rPr lang="en-US" altLang="ja-JP" sz="1600" u="sng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 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で分類　</a:t>
            </a:r>
            <a:endParaRPr lang="en-US" altLang="ja-JP" sz="16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57040" y="6485388"/>
            <a:ext cx="2057400" cy="365125"/>
          </a:xfrm>
        </p:spPr>
        <p:txBody>
          <a:bodyPr/>
          <a:lstStyle/>
          <a:p>
            <a:fld id="{8DDB306B-CB1A-4F92-AE18-14C2D5855DBA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3577878"/>
              </p:ext>
            </p:extLst>
          </p:nvPr>
        </p:nvGraphicFramePr>
        <p:xfrm>
          <a:off x="722482" y="703692"/>
          <a:ext cx="7699036" cy="531759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049318">
                  <a:extLst>
                    <a:ext uri="{9D8B030D-6E8A-4147-A177-3AD203B41FA5}">
                      <a16:colId xmlns:a16="http://schemas.microsoft.com/office/drawing/2014/main" val="4216197973"/>
                    </a:ext>
                  </a:extLst>
                </a:gridCol>
                <a:gridCol w="4384374">
                  <a:extLst>
                    <a:ext uri="{9D8B030D-6E8A-4147-A177-3AD203B41FA5}">
                      <a16:colId xmlns:a16="http://schemas.microsoft.com/office/drawing/2014/main" val="341508336"/>
                    </a:ext>
                  </a:extLst>
                </a:gridCol>
                <a:gridCol w="1265344">
                  <a:extLst>
                    <a:ext uri="{9D8B030D-6E8A-4147-A177-3AD203B41FA5}">
                      <a16:colId xmlns:a16="http://schemas.microsoft.com/office/drawing/2014/main" val="4044357023"/>
                    </a:ext>
                  </a:extLst>
                </a:gridCol>
              </a:tblGrid>
              <a:tr h="504782">
                <a:tc gridSpan="2"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+mn-ea"/>
                          <a:ea typeface="+mn-ea"/>
                        </a:rPr>
                        <a:t>全応募数（</a:t>
                      </a:r>
                      <a:r>
                        <a:rPr kumimoji="1" lang="en-US" altLang="ja-JP" sz="1600" b="0" dirty="0" smtClean="0"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ja-JP" altLang="en-US" sz="1600" b="0" dirty="0" smtClean="0">
                          <a:latin typeface="+mn-ea"/>
                          <a:ea typeface="+mn-ea"/>
                        </a:rPr>
                        <a:t>１）</a:t>
                      </a:r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 marL="84546" marR="84546" marT="42273" marB="42273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="0" dirty="0">
                        <a:latin typeface="+mn-ea"/>
                        <a:ea typeface="+mn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+mn-ea"/>
                          <a:ea typeface="+mn-ea"/>
                        </a:rPr>
                        <a:t>　　２０９ 件</a:t>
                      </a:r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 marL="84546" marR="84546" marT="42273" marB="42273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880580"/>
                  </a:ext>
                </a:extLst>
              </a:tr>
              <a:tr h="504782">
                <a:tc rowSpan="5"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+mn-ea"/>
                          <a:ea typeface="+mn-ea"/>
                        </a:rPr>
                        <a:t>エリア別</a:t>
                      </a:r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 marL="84546" marR="84546" marT="42273" marB="42273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+mn-ea"/>
                          <a:ea typeface="+mn-ea"/>
                        </a:rPr>
                        <a:t>大阪市エリア</a:t>
                      </a:r>
                      <a:endParaRPr kumimoji="1" lang="en-US" altLang="ja-JP" sz="1600" b="0" dirty="0" smtClean="0">
                        <a:latin typeface="+mn-ea"/>
                        <a:ea typeface="+mn-ea"/>
                      </a:endParaRPr>
                    </a:p>
                  </a:txBody>
                  <a:tcPr marL="84546" marR="84546" marT="42273" marB="42273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+mn-ea"/>
                          <a:ea typeface="+mn-ea"/>
                        </a:rPr>
                        <a:t>　　　５８</a:t>
                      </a:r>
                      <a:r>
                        <a:rPr kumimoji="1" lang="en-US" altLang="ja-JP" sz="1600" b="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600" b="0" dirty="0" smtClean="0">
                          <a:latin typeface="+mn-ea"/>
                          <a:ea typeface="+mn-ea"/>
                        </a:rPr>
                        <a:t>件</a:t>
                      </a:r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 marL="84546" marR="84546" marT="42273" marB="42273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248280"/>
                  </a:ext>
                </a:extLst>
              </a:tr>
              <a:tr h="50478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+mn-ea"/>
                          <a:ea typeface="+mn-ea"/>
                        </a:rPr>
                        <a:t>北大阪エリア</a:t>
                      </a:r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 marL="84546" marR="84546" marT="42273" marB="42273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+mn-ea"/>
                          <a:ea typeface="+mn-ea"/>
                        </a:rPr>
                        <a:t>　　　３１ 件</a:t>
                      </a:r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 marL="84546" marR="84546" marT="42273" marB="42273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581825"/>
                  </a:ext>
                </a:extLst>
              </a:tr>
              <a:tr h="50478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+mn-ea"/>
                          <a:ea typeface="+mn-ea"/>
                        </a:rPr>
                        <a:t>東大阪エリア</a:t>
                      </a:r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 marL="84546" marR="84546" marT="42273" marB="42273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+mn-ea"/>
                          <a:ea typeface="+mn-ea"/>
                        </a:rPr>
                        <a:t>　　　３４ 件</a:t>
                      </a:r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 marL="84546" marR="84546" marT="42273" marB="42273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377757"/>
                  </a:ext>
                </a:extLst>
              </a:tr>
              <a:tr h="50478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+mn-ea"/>
                          <a:ea typeface="+mn-ea"/>
                        </a:rPr>
                        <a:t>泉州エリア</a:t>
                      </a:r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 marL="84546" marR="84546" marT="42273" marB="42273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+mn-ea"/>
                          <a:ea typeface="+mn-ea"/>
                        </a:rPr>
                        <a:t>　　　４３</a:t>
                      </a:r>
                      <a:r>
                        <a:rPr kumimoji="1" lang="en-US" altLang="ja-JP" sz="1600" b="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600" b="0" dirty="0" smtClean="0">
                          <a:latin typeface="+mn-ea"/>
                          <a:ea typeface="+mn-ea"/>
                        </a:rPr>
                        <a:t>件</a:t>
                      </a:r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 marL="84546" marR="84546" marT="42273" marB="42273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319915"/>
                  </a:ext>
                </a:extLst>
              </a:tr>
              <a:tr h="50478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+mn-ea"/>
                          <a:ea typeface="+mn-ea"/>
                        </a:rPr>
                        <a:t>南河内エリア</a:t>
                      </a:r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 marL="84546" marR="84546" marT="42273" marB="42273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+mn-ea"/>
                          <a:ea typeface="+mn-ea"/>
                        </a:rPr>
                        <a:t>　　　４２</a:t>
                      </a:r>
                      <a:r>
                        <a:rPr kumimoji="1" lang="en-US" altLang="ja-JP" sz="1600" b="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600" b="0" dirty="0" smtClean="0">
                          <a:latin typeface="+mn-ea"/>
                          <a:ea typeface="+mn-ea"/>
                        </a:rPr>
                        <a:t>件</a:t>
                      </a:r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 marL="84546" marR="84546" marT="42273" marB="42273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326812"/>
                  </a:ext>
                </a:extLst>
              </a:tr>
              <a:tr h="504782">
                <a:tc rowSpan="4"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+mn-ea"/>
                          <a:ea typeface="+mn-ea"/>
                        </a:rPr>
                        <a:t>カテゴリー別　（</a:t>
                      </a:r>
                      <a:r>
                        <a:rPr kumimoji="1" lang="en-US" altLang="ja-JP" sz="1600" b="0" dirty="0" smtClean="0"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ja-JP" altLang="en-US" sz="1600" b="0" dirty="0" smtClean="0">
                          <a:latin typeface="+mn-ea"/>
                          <a:ea typeface="+mn-ea"/>
                        </a:rPr>
                        <a:t>２）</a:t>
                      </a:r>
                      <a:endParaRPr kumimoji="1" lang="en-US" altLang="ja-JP" sz="1600" b="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b="0" dirty="0" smtClean="0">
                          <a:latin typeface="+mn-ea"/>
                          <a:ea typeface="+mn-ea"/>
                        </a:rPr>
                        <a:t>（視対象の分類）</a:t>
                      </a:r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 marL="84546" marR="84546" marT="42273" marB="42273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+mn-ea"/>
                          <a:ea typeface="+mn-ea"/>
                        </a:rPr>
                        <a:t>地形特性</a:t>
                      </a:r>
                      <a:endParaRPr kumimoji="1" lang="en-US" altLang="ja-JP" sz="1600" b="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b="0" dirty="0" smtClean="0">
                          <a:latin typeface="+mn-ea"/>
                          <a:ea typeface="+mn-ea"/>
                        </a:rPr>
                        <a:t>（山並み、海岸、平野、中流河川等）</a:t>
                      </a:r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 marL="84546" marR="84546" marT="42273" marB="42273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+mn-ea"/>
                          <a:cs typeface="+mn-cs"/>
                        </a:rPr>
                        <a:t>　　　９０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+mn-ea"/>
                          <a:cs typeface="+mn-cs"/>
                        </a:rPr>
                        <a:t>件</a:t>
                      </a:r>
                    </a:p>
                  </a:txBody>
                  <a:tcPr marL="84546" marR="84546" marT="42273" marB="42273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880353"/>
                  </a:ext>
                </a:extLst>
              </a:tr>
              <a:tr h="50478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+mn-ea"/>
                          <a:ea typeface="+mn-ea"/>
                        </a:rPr>
                        <a:t>歴史特性</a:t>
                      </a:r>
                      <a:endParaRPr kumimoji="1" lang="en-US" altLang="ja-JP" sz="1600" b="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b="0" dirty="0" smtClean="0">
                          <a:latin typeface="+mn-ea"/>
                          <a:ea typeface="+mn-ea"/>
                        </a:rPr>
                        <a:t>（歴史的街道、古墳群、寺内町、城郭等）</a:t>
                      </a:r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 marL="84546" marR="84546" marT="42273" marB="42273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+mn-ea"/>
                          <a:cs typeface="+mn-cs"/>
                        </a:rPr>
                        <a:t>　　　５１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+mn-ea"/>
                          <a:cs typeface="+mn-cs"/>
                        </a:rPr>
                        <a:t>件</a:t>
                      </a:r>
                    </a:p>
                  </a:txBody>
                  <a:tcPr marL="84546" marR="84546" marT="42273" marB="42273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049331"/>
                  </a:ext>
                </a:extLst>
              </a:tr>
              <a:tr h="50478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+mn-ea"/>
                          <a:ea typeface="+mn-ea"/>
                        </a:rPr>
                        <a:t>都市・インフラ特性</a:t>
                      </a:r>
                      <a:endParaRPr kumimoji="1" lang="en-US" altLang="ja-JP" sz="1600" b="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b="0" dirty="0" smtClean="0">
                          <a:latin typeface="+mn-ea"/>
                          <a:ea typeface="+mn-ea"/>
                        </a:rPr>
                        <a:t>（広域幹線道路、鉄軌道、大規模公園、港湾等）</a:t>
                      </a:r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 marL="84546" marR="84546" marT="42273" marB="42273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+mn-ea"/>
                          <a:cs typeface="+mn-cs"/>
                        </a:rPr>
                        <a:t>　　　４５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+mn-ea"/>
                          <a:cs typeface="+mn-cs"/>
                        </a:rPr>
                        <a:t>件</a:t>
                      </a:r>
                    </a:p>
                  </a:txBody>
                  <a:tcPr marL="84546" marR="84546" marT="42273" marB="42273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671560"/>
                  </a:ext>
                </a:extLst>
              </a:tr>
              <a:tr h="50478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+mn-ea"/>
                          <a:ea typeface="+mn-ea"/>
                        </a:rPr>
                        <a:t>土地利用特性</a:t>
                      </a:r>
                      <a:endParaRPr kumimoji="1" lang="en-US" altLang="ja-JP" sz="1600" b="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b="0" dirty="0" smtClean="0">
                          <a:latin typeface="+mn-ea"/>
                          <a:ea typeface="+mn-ea"/>
                        </a:rPr>
                        <a:t>（超高層ビル群、工業用地、大規模建築物等）</a:t>
                      </a:r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 marL="84546" marR="84546" marT="42273" marB="42273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+mn-ea"/>
                          <a:cs typeface="+mn-cs"/>
                        </a:rPr>
                        <a:t>　　　２２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+mn-ea"/>
                          <a:cs typeface="+mn-cs"/>
                        </a:rPr>
                        <a:t>件</a:t>
                      </a:r>
                    </a:p>
                  </a:txBody>
                  <a:tcPr marL="84546" marR="84546" marT="42273" marB="42273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938793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176373" y="254422"/>
            <a:ext cx="15648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u="sng" dirty="0" smtClean="0"/>
              <a:t>２．応募状況</a:t>
            </a:r>
            <a:endParaRPr kumimoji="1" lang="ja-JP" altLang="en-US" sz="2000" b="1" u="sng" dirty="0"/>
          </a:p>
        </p:txBody>
      </p:sp>
    </p:spTree>
    <p:extLst>
      <p:ext uri="{BB962C8B-B14F-4D97-AF65-F5344CB8AC3E}">
        <p14:creationId xmlns:p14="http://schemas.microsoft.com/office/powerpoint/2010/main" val="177261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176373" y="679525"/>
            <a:ext cx="8716108" cy="328936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361950" lvl="0" indent="-190500">
              <a:lnSpc>
                <a:spcPts val="2100"/>
              </a:lnSpc>
              <a:buFont typeface="Wingdings" panose="05000000000000000000" pitchFamily="2" charset="2"/>
              <a:buChar char="Ø"/>
            </a:pP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ビュースポットの要件等に合致していないことから、事務局で除外物件と整理したもの</a:t>
            </a:r>
            <a:endParaRPr kumimoji="1" lang="en-US" altLang="ja-JP" sz="1600" dirty="0" smtClean="0">
              <a:solidFill>
                <a:prstClr val="black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6373" y="254422"/>
            <a:ext cx="23391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u="sng" dirty="0" smtClean="0"/>
              <a:t>３．除外物件の整理</a:t>
            </a:r>
            <a:endParaRPr kumimoji="1" lang="ja-JP" altLang="en-US" sz="2000" b="1" u="sng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/>
          </p:nvPr>
        </p:nvGraphicFramePr>
        <p:xfrm>
          <a:off x="681999" y="1052736"/>
          <a:ext cx="7704856" cy="202289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951120">
                  <a:extLst>
                    <a:ext uri="{9D8B030D-6E8A-4147-A177-3AD203B41FA5}">
                      <a16:colId xmlns:a16="http://schemas.microsoft.com/office/drawing/2014/main" val="2547466511"/>
                    </a:ext>
                  </a:extLst>
                </a:gridCol>
                <a:gridCol w="753736">
                  <a:extLst>
                    <a:ext uri="{9D8B030D-6E8A-4147-A177-3AD203B41FA5}">
                      <a16:colId xmlns:a16="http://schemas.microsoft.com/office/drawing/2014/main" val="1891215451"/>
                    </a:ext>
                  </a:extLst>
                </a:gridCol>
              </a:tblGrid>
              <a:tr h="5780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 smtClean="0">
                          <a:solidFill>
                            <a:prstClr val="black"/>
                          </a:solidFill>
                          <a:latin typeface="+mn-ea"/>
                        </a:rPr>
                        <a:t>　ビュースポットが大阪府内にない 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dirty="0" smtClean="0"/>
                        <a:t>１ 件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0828911"/>
                  </a:ext>
                </a:extLst>
              </a:tr>
              <a:tr h="7224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 smtClean="0">
                          <a:solidFill>
                            <a:prstClr val="black"/>
                          </a:solidFill>
                          <a:latin typeface="+mn-ea"/>
                        </a:rPr>
                        <a:t>　ビュースポットへの立ち入りが禁止されている</a:t>
                      </a:r>
                      <a:endParaRPr lang="en-US" altLang="ja-JP" sz="1600" dirty="0" smtClean="0">
                        <a:solidFill>
                          <a:prstClr val="black"/>
                        </a:solidFill>
                        <a:latin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 smtClean="0">
                          <a:solidFill>
                            <a:prstClr val="black"/>
                          </a:solidFill>
                          <a:latin typeface="+mn-ea"/>
                        </a:rPr>
                        <a:t>　　（一般の方の立ち入りが制限されている場合を含む）</a:t>
                      </a:r>
                      <a:endParaRPr lang="en-US" altLang="ja-JP" sz="1600" dirty="0" smtClean="0">
                        <a:solidFill>
                          <a:prstClr val="black"/>
                        </a:solidFill>
                        <a:latin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５ 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2114130"/>
                  </a:ext>
                </a:extLst>
              </a:tr>
              <a:tr h="7224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 smtClean="0">
                          <a:solidFill>
                            <a:prstClr val="black"/>
                          </a:solidFill>
                          <a:latin typeface="+mn-ea"/>
                        </a:rPr>
                        <a:t>　現況と応募写真が異なる</a:t>
                      </a:r>
                      <a:endParaRPr lang="en-US" altLang="ja-JP" sz="1600" dirty="0" smtClean="0">
                        <a:solidFill>
                          <a:prstClr val="black"/>
                        </a:solidFill>
                        <a:latin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１ 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8621861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176373" y="3990543"/>
            <a:ext cx="8716108" cy="2246769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361950" lvl="0" indent="-190500">
              <a:lnSpc>
                <a:spcPts val="2100"/>
              </a:lnSpc>
              <a:buFont typeface="Wingdings" panose="05000000000000000000" pitchFamily="2" charset="2"/>
              <a:buChar char="Ø"/>
            </a:pPr>
            <a:r>
              <a:rPr kumimoji="1"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応募された視点場が、選定済みの</a:t>
            </a:r>
            <a:r>
              <a:rPr lang="en-US" altLang="ja-JP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54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か所のビュースポットと同一であることから、事務局で選定対象外物件と整理したもの</a:t>
            </a:r>
            <a:endParaRPr kumimoji="1" lang="en-US" altLang="ja-JP" sz="1600" dirty="0" smtClean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marL="361950" lvl="0" indent="-190500">
              <a:lnSpc>
                <a:spcPts val="2100"/>
              </a:lnSpc>
              <a:buFont typeface="Wingdings" panose="05000000000000000000" pitchFamily="2" charset="2"/>
              <a:buChar char="Ø"/>
            </a:pPr>
            <a:endParaRPr lang="en-US" altLang="ja-JP" sz="16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marL="361950" lvl="0" indent="-190500">
              <a:lnSpc>
                <a:spcPts val="2100"/>
              </a:lnSpc>
              <a:buFont typeface="Wingdings" panose="05000000000000000000" pitchFamily="2" charset="2"/>
              <a:buChar char="Ø"/>
            </a:pPr>
            <a:endParaRPr kumimoji="1" lang="en-US" altLang="ja-JP" sz="1600" dirty="0" smtClean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marL="361950" lvl="0" indent="-190500">
              <a:lnSpc>
                <a:spcPts val="2100"/>
              </a:lnSpc>
              <a:buFont typeface="Wingdings" panose="05000000000000000000" pitchFamily="2" charset="2"/>
              <a:buChar char="Ø"/>
            </a:pPr>
            <a:endParaRPr lang="en-US" altLang="ja-JP" sz="16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marL="171450" lvl="0">
              <a:lnSpc>
                <a:spcPts val="2100"/>
              </a:lnSpc>
            </a:pPr>
            <a:endParaRPr kumimoji="1" lang="en-US" altLang="ja-JP" sz="1600" dirty="0" smtClean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marL="171450" lvl="0">
              <a:lnSpc>
                <a:spcPts val="2100"/>
              </a:lnSpc>
            </a:pPr>
            <a:r>
              <a:rPr lang="ja-JP" altLang="en-US" sz="1600" dirty="0" smtClean="0">
                <a:latin typeface="ＭＳ Ｐゴシック" panose="020B0600070205080204" pitchFamily="50" charset="-128"/>
              </a:rPr>
              <a:t>　　</a:t>
            </a:r>
            <a:endParaRPr lang="en-US" altLang="ja-JP" sz="1600" dirty="0" smtClean="0">
              <a:latin typeface="ＭＳ Ｐゴシック" panose="020B0600070205080204" pitchFamily="50" charset="-128"/>
            </a:endParaRPr>
          </a:p>
          <a:p>
            <a:pPr marL="171450" lvl="0">
              <a:lnSpc>
                <a:spcPts val="2100"/>
              </a:lnSpc>
            </a:pPr>
            <a:r>
              <a:rPr lang="ja-JP" altLang="en-US" sz="1600" dirty="0">
                <a:latin typeface="ＭＳ Ｐゴシック" panose="020B0600070205080204" pitchFamily="50" charset="-128"/>
              </a:rPr>
              <a:t>　</a:t>
            </a:r>
            <a:r>
              <a:rPr lang="ja-JP" altLang="en-US" sz="1600" dirty="0" smtClean="0">
                <a:latin typeface="ＭＳ Ｐゴシック" panose="020B0600070205080204" pitchFamily="50" charset="-128"/>
              </a:rPr>
              <a:t>　⇒ 選定済みスポットの関連情報として府ホームページに掲載する等の情報発信に活用</a:t>
            </a:r>
            <a:endParaRPr kumimoji="1" lang="en-US" altLang="ja-JP" sz="1600" dirty="0" smtClean="0">
              <a:latin typeface="ＭＳ Ｐゴシック" panose="020B060007020508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76373" y="3565440"/>
            <a:ext cx="31133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u="sng" dirty="0" smtClean="0"/>
              <a:t>４．選定対象外物件の整理</a:t>
            </a:r>
            <a:endParaRPr kumimoji="1" lang="ja-JP" altLang="en-US" sz="2000" b="1" u="sng" dirty="0"/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/>
          </p:nvPr>
        </p:nvGraphicFramePr>
        <p:xfrm>
          <a:off x="681999" y="4676919"/>
          <a:ext cx="7704856" cy="57801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951120">
                  <a:extLst>
                    <a:ext uri="{9D8B030D-6E8A-4147-A177-3AD203B41FA5}">
                      <a16:colId xmlns:a16="http://schemas.microsoft.com/office/drawing/2014/main" val="2547466511"/>
                    </a:ext>
                  </a:extLst>
                </a:gridCol>
                <a:gridCol w="753736">
                  <a:extLst>
                    <a:ext uri="{9D8B030D-6E8A-4147-A177-3AD203B41FA5}">
                      <a16:colId xmlns:a16="http://schemas.microsoft.com/office/drawing/2014/main" val="1891215451"/>
                    </a:ext>
                  </a:extLst>
                </a:gridCol>
              </a:tblGrid>
              <a:tr h="5780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 smtClean="0">
                          <a:solidFill>
                            <a:prstClr val="black"/>
                          </a:solidFill>
                          <a:latin typeface="+mn-ea"/>
                        </a:rPr>
                        <a:t>　応募された視点場が選定済みの</a:t>
                      </a:r>
                      <a:r>
                        <a:rPr lang="en-US" altLang="ja-JP" sz="1600" dirty="0" smtClean="0">
                          <a:solidFill>
                            <a:prstClr val="black"/>
                          </a:solidFill>
                          <a:latin typeface="+mn-ea"/>
                        </a:rPr>
                        <a:t>54</a:t>
                      </a:r>
                      <a:r>
                        <a:rPr lang="ja-JP" altLang="en-US" sz="1600" dirty="0" smtClean="0">
                          <a:solidFill>
                            <a:prstClr val="black"/>
                          </a:solidFill>
                          <a:latin typeface="+mn-ea"/>
                        </a:rPr>
                        <a:t>か所のビュースポットと同一または隣接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dirty="0" smtClean="0"/>
                        <a:t>６ 件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0828911"/>
                  </a:ext>
                </a:extLst>
              </a:tr>
            </a:tbl>
          </a:graphicData>
        </a:graphic>
      </p:graphicFrame>
      <p:sp>
        <p:nvSpPr>
          <p:cNvPr id="1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57040" y="6485388"/>
            <a:ext cx="2057400" cy="365125"/>
          </a:xfrm>
        </p:spPr>
        <p:txBody>
          <a:bodyPr/>
          <a:lstStyle/>
          <a:p>
            <a:fld id="{8DDB306B-CB1A-4F92-AE18-14C2D5855DBA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995936" y="3181975"/>
            <a:ext cx="45349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７</a:t>
            </a:r>
            <a:r>
              <a:rPr kumimoji="1" lang="ja-JP" altLang="en-US" sz="1400" dirty="0" smtClean="0"/>
              <a:t>件：内、府外１件、大阪市</a:t>
            </a:r>
            <a:r>
              <a:rPr lang="ja-JP" altLang="en-US" sz="1400" dirty="0" smtClean="0"/>
              <a:t>エリア５件、南河内エリア１件</a:t>
            </a:r>
            <a:endParaRPr kumimoji="1" lang="ja-JP" altLang="en-US" sz="14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413887" y="5355489"/>
            <a:ext cx="49669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６件：内、大阪市</a:t>
            </a:r>
            <a:r>
              <a:rPr lang="ja-JP" altLang="en-US" sz="1400" dirty="0" smtClean="0"/>
              <a:t>エリア４件、東大阪エリア１件、南河内エリア１件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21948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2AA0-22F6-4977-B4AB-6397E15C0039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6373" y="692696"/>
            <a:ext cx="8510427" cy="3760004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361950" lvl="0" indent="-190500">
              <a:lnSpc>
                <a:spcPts val="2100"/>
              </a:lnSpc>
              <a:buFont typeface="Wingdings" panose="05000000000000000000" pitchFamily="2" charset="2"/>
              <a:buChar char="Ø"/>
            </a:pP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景観ビジョン推進部会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で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の選定に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先立ち、各委員から推薦のあったビュースポットについて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、関係者へ情報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発信を行う上での留意事項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等を確認</a:t>
            </a:r>
            <a:endParaRPr lang="en-US" altLang="ja-JP" sz="1600" dirty="0" smtClean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marL="361950" lvl="0" indent="-190500">
              <a:lnSpc>
                <a:spcPts val="2100"/>
              </a:lnSpc>
              <a:buFont typeface="Wingdings" panose="05000000000000000000" pitchFamily="2" charset="2"/>
              <a:buChar char="Ø"/>
            </a:pPr>
            <a:endParaRPr lang="en-US" altLang="ja-JP" sz="1600" dirty="0" smtClean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marL="171450">
              <a:lnSpc>
                <a:spcPts val="2100"/>
              </a:lnSpc>
            </a:pPr>
            <a:r>
              <a:rPr lang="ja-JP" altLang="en-US" sz="1600" dirty="0" smtClean="0">
                <a:solidFill>
                  <a:prstClr val="black"/>
                </a:solidFill>
                <a:latin typeface="+mn-ea"/>
              </a:rPr>
              <a:t>　　（地元</a:t>
            </a:r>
            <a:r>
              <a:rPr lang="ja-JP" altLang="en-US" sz="1600" dirty="0">
                <a:solidFill>
                  <a:prstClr val="black"/>
                </a:solidFill>
                <a:latin typeface="+mn-ea"/>
              </a:rPr>
              <a:t>市町村への情報</a:t>
            </a:r>
            <a:r>
              <a:rPr lang="ja-JP" altLang="en-US" sz="1600" dirty="0" smtClean="0">
                <a:solidFill>
                  <a:prstClr val="black"/>
                </a:solidFill>
                <a:latin typeface="+mn-ea"/>
              </a:rPr>
              <a:t>照会）</a:t>
            </a:r>
            <a:endParaRPr lang="en-US" altLang="ja-JP" sz="1600" dirty="0" smtClean="0">
              <a:solidFill>
                <a:prstClr val="black"/>
              </a:solidFill>
              <a:latin typeface="+mn-ea"/>
            </a:endParaRPr>
          </a:p>
          <a:p>
            <a:pPr marL="171450">
              <a:lnSpc>
                <a:spcPts val="2100"/>
              </a:lnSpc>
              <a:spcBef>
                <a:spcPts val="600"/>
              </a:spcBef>
            </a:pPr>
            <a:endParaRPr lang="en-US" altLang="ja-JP" sz="1600" dirty="0" smtClean="0">
              <a:solidFill>
                <a:prstClr val="black"/>
              </a:solidFill>
              <a:latin typeface="+mn-ea"/>
            </a:endParaRPr>
          </a:p>
          <a:p>
            <a:pPr marL="171450">
              <a:lnSpc>
                <a:spcPts val="2100"/>
              </a:lnSpc>
              <a:spcBef>
                <a:spcPts val="600"/>
              </a:spcBef>
            </a:pPr>
            <a:endParaRPr lang="en-US" altLang="ja-JP" sz="1600" dirty="0">
              <a:solidFill>
                <a:prstClr val="black"/>
              </a:solidFill>
              <a:latin typeface="+mn-ea"/>
            </a:endParaRPr>
          </a:p>
          <a:p>
            <a:pPr marL="171450">
              <a:lnSpc>
                <a:spcPts val="2100"/>
              </a:lnSpc>
              <a:spcBef>
                <a:spcPts val="600"/>
              </a:spcBef>
            </a:pPr>
            <a:endParaRPr lang="en-US" altLang="ja-JP" sz="1600" dirty="0" smtClean="0">
              <a:solidFill>
                <a:prstClr val="black"/>
              </a:solidFill>
              <a:latin typeface="+mn-ea"/>
            </a:endParaRPr>
          </a:p>
          <a:p>
            <a:pPr marL="171450">
              <a:lnSpc>
                <a:spcPts val="2100"/>
              </a:lnSpc>
              <a:spcBef>
                <a:spcPts val="600"/>
              </a:spcBef>
            </a:pPr>
            <a:endParaRPr lang="en-US" altLang="ja-JP" sz="1600" dirty="0">
              <a:solidFill>
                <a:prstClr val="black"/>
              </a:solidFill>
              <a:latin typeface="+mn-ea"/>
            </a:endParaRPr>
          </a:p>
          <a:p>
            <a:pPr marL="171450">
              <a:lnSpc>
                <a:spcPts val="2100"/>
              </a:lnSpc>
            </a:pPr>
            <a:endParaRPr lang="en-US" altLang="ja-JP" sz="1600" dirty="0" smtClean="0">
              <a:solidFill>
                <a:prstClr val="black"/>
              </a:solidFill>
              <a:latin typeface="+mn-ea"/>
            </a:endParaRPr>
          </a:p>
          <a:p>
            <a:pPr marL="171450" lvl="0">
              <a:lnSpc>
                <a:spcPts val="2100"/>
              </a:lnSpc>
            </a:pP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　　（ビュースポットの管理者等への確認）</a:t>
            </a:r>
            <a:endParaRPr lang="ja-JP" altLang="en-US" sz="16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lvl="0" defTabSz="457200">
              <a:lnSpc>
                <a:spcPts val="2500"/>
              </a:lnSpc>
              <a:spcBef>
                <a:spcPts val="600"/>
              </a:spcBef>
            </a:pPr>
            <a:r>
              <a:rPr lang="ja-JP" altLang="en-US" sz="1600" dirty="0" smtClean="0">
                <a:solidFill>
                  <a:prstClr val="black"/>
                </a:solidFill>
                <a:latin typeface="+mn-ea"/>
              </a:rPr>
              <a:t>　　　</a:t>
            </a:r>
            <a:endParaRPr lang="en-US" altLang="ja-JP" sz="1600" dirty="0" smtClean="0">
              <a:solidFill>
                <a:prstClr val="black"/>
              </a:solidFill>
              <a:latin typeface="+mn-ea"/>
            </a:endParaRPr>
          </a:p>
          <a:p>
            <a:pPr marL="171450" lvl="0">
              <a:lnSpc>
                <a:spcPts val="2100"/>
              </a:lnSpc>
            </a:pPr>
            <a:endParaRPr lang="en-US" altLang="ja-JP" sz="1600" dirty="0" smtClean="0">
              <a:solidFill>
                <a:prstClr val="black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6373" y="254422"/>
            <a:ext cx="28552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u="sng" dirty="0"/>
              <a:t>５</a:t>
            </a:r>
            <a:r>
              <a:rPr lang="ja-JP" altLang="en-US" sz="2000" b="1" u="sng" dirty="0" smtClean="0"/>
              <a:t>．関係者</a:t>
            </a:r>
            <a:r>
              <a:rPr lang="ja-JP" altLang="en-US" sz="2000" b="1" u="sng" dirty="0"/>
              <a:t>への情報照会</a:t>
            </a:r>
            <a:endParaRPr lang="en-US" altLang="ja-JP" sz="2000" b="1" u="sng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109703"/>
              </p:ext>
            </p:extLst>
          </p:nvPr>
        </p:nvGraphicFramePr>
        <p:xfrm>
          <a:off x="681999" y="1840547"/>
          <a:ext cx="7704856" cy="130042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704856">
                  <a:extLst>
                    <a:ext uri="{9D8B030D-6E8A-4147-A177-3AD203B41FA5}">
                      <a16:colId xmlns:a16="http://schemas.microsoft.com/office/drawing/2014/main" val="2547466511"/>
                    </a:ext>
                  </a:extLst>
                </a:gridCol>
              </a:tblGrid>
              <a:tr h="1300421">
                <a:tc>
                  <a:txBody>
                    <a:bodyPr/>
                    <a:lstStyle/>
                    <a:p>
                      <a:pPr marL="171450">
                        <a:lnSpc>
                          <a:spcPts val="2100"/>
                        </a:lnSpc>
                        <a:spcBef>
                          <a:spcPts val="600"/>
                        </a:spcBef>
                      </a:pPr>
                      <a:r>
                        <a:rPr lang="ja-JP" altLang="en-US" sz="1600" dirty="0" smtClean="0">
                          <a:solidFill>
                            <a:prstClr val="black"/>
                          </a:solidFill>
                          <a:latin typeface="+mn-ea"/>
                        </a:rPr>
                        <a:t>　・情報発信を行う上で、留意すべき事項</a:t>
                      </a:r>
                    </a:p>
                    <a:p>
                      <a:pPr marL="171450">
                        <a:lnSpc>
                          <a:spcPts val="2100"/>
                        </a:lnSpc>
                        <a:spcBef>
                          <a:spcPts val="600"/>
                        </a:spcBef>
                      </a:pPr>
                      <a:r>
                        <a:rPr lang="ja-JP" altLang="en-US" sz="1600" dirty="0" smtClean="0">
                          <a:solidFill>
                            <a:prstClr val="black"/>
                          </a:solidFill>
                          <a:latin typeface="+mn-ea"/>
                        </a:rPr>
                        <a:t>　・ビュースポットへの立ち入りが制限される予定や取り壊し予定</a:t>
                      </a:r>
                    </a:p>
                    <a:p>
                      <a:pPr marL="171450">
                        <a:lnSpc>
                          <a:spcPts val="2100"/>
                        </a:lnSpc>
                        <a:spcBef>
                          <a:spcPts val="600"/>
                        </a:spcBef>
                      </a:pPr>
                      <a:r>
                        <a:rPr lang="ja-JP" altLang="en-US" sz="1600" dirty="0" smtClean="0">
                          <a:solidFill>
                            <a:prstClr val="black"/>
                          </a:solidFill>
                          <a:latin typeface="+mn-ea"/>
                        </a:rPr>
                        <a:t>　・ビュースポットからの眺望が阻害されるような大規模施設等の建設予定　　　　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0828911"/>
                  </a:ext>
                </a:extLst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411703"/>
              </p:ext>
            </p:extLst>
          </p:nvPr>
        </p:nvGraphicFramePr>
        <p:xfrm>
          <a:off x="681999" y="3759897"/>
          <a:ext cx="7704856" cy="146930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704856">
                  <a:extLst>
                    <a:ext uri="{9D8B030D-6E8A-4147-A177-3AD203B41FA5}">
                      <a16:colId xmlns:a16="http://schemas.microsoft.com/office/drawing/2014/main" val="2547466511"/>
                    </a:ext>
                  </a:extLst>
                </a:gridCol>
              </a:tblGrid>
              <a:tr h="1469303">
                <a:tc>
                  <a:txBody>
                    <a:bodyPr/>
                    <a:lstStyle/>
                    <a:p>
                      <a:pPr marL="171450">
                        <a:lnSpc>
                          <a:spcPts val="2100"/>
                        </a:lnSpc>
                        <a:spcBef>
                          <a:spcPts val="600"/>
                        </a:spcBef>
                      </a:pPr>
                      <a:r>
                        <a:rPr lang="ja-JP" altLang="en-US" sz="1600" dirty="0" smtClean="0">
                          <a:solidFill>
                            <a:prstClr val="black"/>
                          </a:solidFill>
                          <a:latin typeface="+mn-ea"/>
                        </a:rPr>
                        <a:t>地元市町村への情報照会に加え、下記のビュースポットについては、管理者への確認及び写真使用に関する手続きを実施</a:t>
                      </a:r>
                      <a:endParaRPr lang="en-US" altLang="ja-JP" sz="1600" dirty="0" smtClean="0">
                        <a:solidFill>
                          <a:prstClr val="black"/>
                        </a:solidFill>
                        <a:latin typeface="+mn-ea"/>
                      </a:endParaRPr>
                    </a:p>
                    <a:p>
                      <a:pPr marL="171450">
                        <a:lnSpc>
                          <a:spcPts val="2100"/>
                        </a:lnSpc>
                        <a:spcBef>
                          <a:spcPts val="600"/>
                        </a:spcBef>
                      </a:pPr>
                      <a:r>
                        <a:rPr lang="ja-JP" altLang="en-US" sz="1600" dirty="0" smtClean="0">
                          <a:solidFill>
                            <a:prstClr val="black"/>
                          </a:solidFill>
                          <a:latin typeface="+mn-ea"/>
                        </a:rPr>
                        <a:t>　・応募されたビュースポットが鉄軌道上にあるもの</a:t>
                      </a:r>
                      <a:endParaRPr lang="en-US" altLang="ja-JP" sz="1600" dirty="0" smtClean="0">
                        <a:solidFill>
                          <a:prstClr val="black"/>
                        </a:solidFill>
                        <a:latin typeface="+mn-ea"/>
                      </a:endParaRPr>
                    </a:p>
                    <a:p>
                      <a:pPr marL="171450">
                        <a:lnSpc>
                          <a:spcPts val="2100"/>
                        </a:lnSpc>
                        <a:spcBef>
                          <a:spcPts val="600"/>
                        </a:spcBef>
                      </a:pPr>
                      <a:r>
                        <a:rPr lang="ja-JP" altLang="en-US" sz="1600" dirty="0" smtClean="0">
                          <a:solidFill>
                            <a:prstClr val="black"/>
                          </a:solidFill>
                          <a:latin typeface="+mn-ea"/>
                        </a:rPr>
                        <a:t>　・応募写真がテーマパーク内にあるもの</a:t>
                      </a:r>
                      <a:endParaRPr lang="en-US" altLang="ja-JP" sz="1600" dirty="0" smtClean="0">
                        <a:solidFill>
                          <a:prstClr val="black"/>
                        </a:solidFill>
                        <a:latin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0828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44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2AA0-22F6-4977-B4AB-6397E15C0039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6373" y="692696"/>
            <a:ext cx="8716108" cy="3562514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361950" lvl="0" indent="-190500">
              <a:lnSpc>
                <a:spcPts val="2100"/>
              </a:lnSpc>
              <a:buFont typeface="Wingdings" panose="05000000000000000000" pitchFamily="2" charset="2"/>
              <a:buChar char="Ø"/>
            </a:pP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景観ビジョン推進部会で選定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いただいた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ビュースポット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を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公表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するに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あたり支障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が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ない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かを最終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確認</a:t>
            </a:r>
            <a:endParaRPr lang="en-US" altLang="ja-JP" sz="1600" dirty="0" smtClean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lvl="0">
              <a:lnSpc>
                <a:spcPct val="150000"/>
              </a:lnSpc>
              <a:spcBef>
                <a:spcPts val="600"/>
              </a:spcBef>
              <a:defRPr/>
            </a:pPr>
            <a:r>
              <a:rPr lang="ja-JP" altLang="en-US" sz="1600" dirty="0" smtClean="0">
                <a:solidFill>
                  <a:prstClr val="black"/>
                </a:solidFill>
                <a:latin typeface="+mn-ea"/>
              </a:rPr>
              <a:t>　　　（ビュースポットの公表にあたっての最終確認）</a:t>
            </a:r>
            <a:endParaRPr lang="en-US" altLang="ja-JP" sz="1600" dirty="0" smtClean="0">
              <a:solidFill>
                <a:prstClr val="black"/>
              </a:solidFill>
              <a:latin typeface="+mn-ea"/>
            </a:endParaRPr>
          </a:p>
          <a:p>
            <a:pPr lvl="0">
              <a:lnSpc>
                <a:spcPct val="150000"/>
              </a:lnSpc>
              <a:spcBef>
                <a:spcPts val="600"/>
              </a:spcBef>
              <a:defRPr/>
            </a:pPr>
            <a:endParaRPr lang="en-US" altLang="ja-JP" sz="1600" dirty="0">
              <a:solidFill>
                <a:prstClr val="black"/>
              </a:solidFill>
              <a:latin typeface="+mn-ea"/>
            </a:endParaRPr>
          </a:p>
          <a:p>
            <a:pPr marL="171450" lvl="0">
              <a:lnSpc>
                <a:spcPts val="2100"/>
              </a:lnSpc>
              <a:spcBef>
                <a:spcPts val="600"/>
              </a:spcBef>
            </a:pPr>
            <a:endParaRPr lang="en-US" altLang="ja-JP" sz="1600" dirty="0">
              <a:solidFill>
                <a:prstClr val="black"/>
              </a:solidFill>
              <a:latin typeface="+mn-ea"/>
            </a:endParaRPr>
          </a:p>
          <a:p>
            <a:pPr marL="171450" lvl="0">
              <a:lnSpc>
                <a:spcPts val="2100"/>
              </a:lnSpc>
              <a:spcBef>
                <a:spcPts val="600"/>
              </a:spcBef>
            </a:pPr>
            <a:endParaRPr lang="en-US" altLang="ja-JP" sz="1600" dirty="0" smtClean="0">
              <a:solidFill>
                <a:prstClr val="black"/>
              </a:solidFill>
              <a:latin typeface="+mn-ea"/>
            </a:endParaRPr>
          </a:p>
          <a:p>
            <a:pPr marL="171450" lvl="0">
              <a:lnSpc>
                <a:spcPts val="2100"/>
              </a:lnSpc>
              <a:spcBef>
                <a:spcPts val="600"/>
              </a:spcBef>
            </a:pPr>
            <a:endParaRPr lang="en-US" altLang="ja-JP" sz="1600" dirty="0" smtClean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marL="361950" lvl="0" indent="-190500">
              <a:lnSpc>
                <a:spcPts val="22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併せて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、ビュースポットを発信するに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あたっての参考情報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を収集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する（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必要に応じて、事務局が現地調査を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行う）。</a:t>
            </a:r>
            <a:endParaRPr lang="en-US" altLang="ja-JP" sz="1600" dirty="0" smtClean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lvl="0">
              <a:lnSpc>
                <a:spcPts val="2200"/>
              </a:lnSpc>
              <a:spcBef>
                <a:spcPts val="600"/>
              </a:spcBef>
              <a:defRPr/>
            </a:pP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　　　（ビュースポット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の発信にあたっての情報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収集）</a:t>
            </a:r>
            <a:endParaRPr lang="en-US" altLang="ja-JP" sz="16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6373" y="254422"/>
            <a:ext cx="58240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u="sng" dirty="0"/>
              <a:t>６．公表・情報発信にあたっての最終確認・情報収集</a:t>
            </a:r>
            <a:endParaRPr lang="en-US" altLang="ja-JP" sz="2000" b="1" u="sng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797881"/>
              </p:ext>
            </p:extLst>
          </p:nvPr>
        </p:nvGraphicFramePr>
        <p:xfrm>
          <a:off x="681999" y="1775278"/>
          <a:ext cx="7704856" cy="86163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704856">
                  <a:extLst>
                    <a:ext uri="{9D8B030D-6E8A-4147-A177-3AD203B41FA5}">
                      <a16:colId xmlns:a16="http://schemas.microsoft.com/office/drawing/2014/main" val="2547466511"/>
                    </a:ext>
                  </a:extLst>
                </a:gridCol>
              </a:tblGrid>
              <a:tr h="861634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defRPr/>
                      </a:pPr>
                      <a:r>
                        <a:rPr lang="ja-JP" altLang="en-US" sz="1600" dirty="0" smtClean="0">
                          <a:solidFill>
                            <a:prstClr val="black"/>
                          </a:solidFill>
                          <a:latin typeface="+mn-ea"/>
                        </a:rPr>
                        <a:t>　　・管理者の了解 </a:t>
                      </a:r>
                      <a:r>
                        <a:rPr lang="en-US" altLang="ja-JP" sz="1600" dirty="0" smtClean="0">
                          <a:solidFill>
                            <a:prstClr val="black"/>
                          </a:solidFill>
                          <a:latin typeface="+mn-ea"/>
                        </a:rPr>
                        <a:t>…</a:t>
                      </a:r>
                      <a:r>
                        <a:rPr lang="ja-JP" altLang="en-US" sz="1600" dirty="0" smtClean="0">
                          <a:solidFill>
                            <a:prstClr val="black"/>
                          </a:solidFill>
                          <a:latin typeface="+mn-ea"/>
                        </a:rPr>
                        <a:t>土地・建物等の管理者の了解。</a:t>
                      </a:r>
                      <a:endParaRPr lang="en-US" altLang="ja-JP" sz="1600" dirty="0" smtClean="0">
                        <a:solidFill>
                          <a:prstClr val="black"/>
                        </a:solidFill>
                        <a:latin typeface="+mn-ea"/>
                      </a:endParaRPr>
                    </a:p>
                    <a:p>
                      <a:pPr>
                        <a:spcBef>
                          <a:spcPts val="600"/>
                        </a:spcBef>
                        <a:defRPr/>
                      </a:pPr>
                      <a:r>
                        <a:rPr lang="ja-JP" altLang="en-US" sz="1600" dirty="0" smtClean="0">
                          <a:solidFill>
                            <a:prstClr val="black"/>
                          </a:solidFill>
                          <a:latin typeface="+mn-ea"/>
                        </a:rPr>
                        <a:t>　　・</a:t>
                      </a:r>
                      <a:r>
                        <a:rPr lang="en-US" altLang="ja-JP" sz="1600" dirty="0" smtClean="0">
                          <a:solidFill>
                            <a:prstClr val="black"/>
                          </a:solidFill>
                          <a:latin typeface="+mn-ea"/>
                        </a:rPr>
                        <a:t>HP</a:t>
                      </a:r>
                      <a:r>
                        <a:rPr lang="ja-JP" altLang="en-US" sz="1600" dirty="0" smtClean="0">
                          <a:solidFill>
                            <a:prstClr val="black"/>
                          </a:solidFill>
                          <a:latin typeface="+mn-ea"/>
                        </a:rPr>
                        <a:t>掲載等についての了解</a:t>
                      </a:r>
                      <a:r>
                        <a:rPr lang="en-US" altLang="ja-JP" sz="1600" dirty="0" smtClean="0">
                          <a:solidFill>
                            <a:prstClr val="black"/>
                          </a:solidFill>
                          <a:latin typeface="+mn-ea"/>
                        </a:rPr>
                        <a:t>…</a:t>
                      </a:r>
                      <a:r>
                        <a:rPr lang="ja-JP" altLang="en-US" sz="1600" dirty="0" smtClean="0">
                          <a:solidFill>
                            <a:prstClr val="black"/>
                          </a:solidFill>
                          <a:latin typeface="+mn-ea"/>
                        </a:rPr>
                        <a:t>市町村・スポット管理者の了解</a:t>
                      </a:r>
                      <a:endParaRPr lang="en-US" altLang="ja-JP" sz="1600" dirty="0" smtClean="0">
                        <a:solidFill>
                          <a:prstClr val="black"/>
                        </a:solidFill>
                        <a:latin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0828911"/>
                  </a:ext>
                </a:extLst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275419"/>
              </p:ext>
            </p:extLst>
          </p:nvPr>
        </p:nvGraphicFramePr>
        <p:xfrm>
          <a:off x="681999" y="4293374"/>
          <a:ext cx="7704856" cy="127639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704856">
                  <a:extLst>
                    <a:ext uri="{9D8B030D-6E8A-4147-A177-3AD203B41FA5}">
                      <a16:colId xmlns:a16="http://schemas.microsoft.com/office/drawing/2014/main" val="2547466511"/>
                    </a:ext>
                  </a:extLst>
                </a:gridCol>
              </a:tblGrid>
              <a:tr h="1276394">
                <a:tc>
                  <a:txBody>
                    <a:bodyPr/>
                    <a:lstStyle/>
                    <a:p>
                      <a:pPr lvl="0">
                        <a:spcBef>
                          <a:spcPts val="600"/>
                        </a:spcBef>
                        <a:defRPr/>
                      </a:pPr>
                      <a:r>
                        <a:rPr lang="ja-JP" altLang="en-US" sz="1600" dirty="0" smtClean="0">
                          <a:solidFill>
                            <a:prstClr val="black"/>
                          </a:solidFill>
                          <a:latin typeface="ＭＳ Ｐゴシック" panose="020B0600070205080204" pitchFamily="50" charset="-128"/>
                        </a:rPr>
                        <a:t>　　・利便性 </a:t>
                      </a:r>
                      <a:r>
                        <a:rPr lang="en-US" altLang="ja-JP" sz="1600" dirty="0" smtClean="0">
                          <a:solidFill>
                            <a:prstClr val="black"/>
                          </a:solidFill>
                          <a:latin typeface="ＭＳ Ｐゴシック" panose="020B0600070205080204" pitchFamily="50" charset="-128"/>
                        </a:rPr>
                        <a:t>… </a:t>
                      </a:r>
                      <a:r>
                        <a:rPr lang="ja-JP" altLang="en-US" sz="1600" dirty="0" smtClean="0">
                          <a:solidFill>
                            <a:prstClr val="black"/>
                          </a:solidFill>
                          <a:latin typeface="ＭＳ Ｐゴシック" panose="020B0600070205080204" pitchFamily="50" charset="-128"/>
                        </a:rPr>
                        <a:t>トイレの整備、案内板の有無、バリアフリー等。</a:t>
                      </a:r>
                      <a:endParaRPr lang="en-US" altLang="ja-JP" sz="1600" dirty="0" smtClean="0">
                        <a:solidFill>
                          <a:prstClr val="black"/>
                        </a:solidFill>
                        <a:latin typeface="ＭＳ Ｐゴシック" panose="020B0600070205080204" pitchFamily="50" charset="-128"/>
                      </a:endParaRPr>
                    </a:p>
                    <a:p>
                      <a:pPr lvl="0">
                        <a:spcBef>
                          <a:spcPts val="600"/>
                        </a:spcBef>
                        <a:defRPr/>
                      </a:pPr>
                      <a:r>
                        <a:rPr lang="ja-JP" altLang="en-US" sz="1600" dirty="0" smtClean="0">
                          <a:solidFill>
                            <a:prstClr val="black"/>
                          </a:solidFill>
                          <a:latin typeface="ＭＳ Ｐゴシック" panose="020B0600070205080204" pitchFamily="50" charset="-128"/>
                        </a:rPr>
                        <a:t>　　・実際のアクセス </a:t>
                      </a:r>
                      <a:r>
                        <a:rPr lang="en-US" altLang="ja-JP" sz="1600" dirty="0" smtClean="0">
                          <a:solidFill>
                            <a:prstClr val="black"/>
                          </a:solidFill>
                          <a:latin typeface="ＭＳ Ｐゴシック" panose="020B0600070205080204" pitchFamily="50" charset="-128"/>
                        </a:rPr>
                        <a:t>… </a:t>
                      </a:r>
                      <a:r>
                        <a:rPr lang="ja-JP" altLang="en-US" sz="1600" dirty="0" smtClean="0">
                          <a:solidFill>
                            <a:prstClr val="black"/>
                          </a:solidFill>
                          <a:latin typeface="ＭＳ Ｐゴシック" panose="020B0600070205080204" pitchFamily="50" charset="-128"/>
                        </a:rPr>
                        <a:t>最寄駅からの距離。公共交通機関からのルート。</a:t>
                      </a:r>
                      <a:endParaRPr lang="en-US" altLang="ja-JP" sz="1600" dirty="0" smtClean="0">
                        <a:solidFill>
                          <a:prstClr val="black"/>
                        </a:solidFill>
                        <a:latin typeface="ＭＳ Ｐゴシック" panose="020B0600070205080204" pitchFamily="50" charset="-128"/>
                      </a:endParaRPr>
                    </a:p>
                    <a:p>
                      <a:pPr lvl="0">
                        <a:spcBef>
                          <a:spcPts val="600"/>
                        </a:spcBef>
                        <a:defRPr/>
                      </a:pPr>
                      <a:r>
                        <a:rPr lang="ja-JP" altLang="en-US" sz="1600" dirty="0" smtClean="0">
                          <a:solidFill>
                            <a:prstClr val="black"/>
                          </a:solidFill>
                          <a:latin typeface="ＭＳ Ｐゴシック" panose="020B0600070205080204" pitchFamily="50" charset="-128"/>
                        </a:rPr>
                        <a:t>　　・他の景観資源   </a:t>
                      </a:r>
                      <a:r>
                        <a:rPr lang="en-US" altLang="ja-JP" sz="1600" dirty="0" smtClean="0">
                          <a:solidFill>
                            <a:prstClr val="black"/>
                          </a:solidFill>
                          <a:latin typeface="ＭＳ Ｐゴシック" panose="020B0600070205080204" pitchFamily="50" charset="-128"/>
                        </a:rPr>
                        <a:t>… </a:t>
                      </a:r>
                      <a:r>
                        <a:rPr lang="ja-JP" altLang="en-US" sz="1600" dirty="0" smtClean="0">
                          <a:solidFill>
                            <a:prstClr val="black"/>
                          </a:solidFill>
                          <a:latin typeface="ＭＳ Ｐゴシック" panose="020B0600070205080204" pitchFamily="50" charset="-128"/>
                        </a:rPr>
                        <a:t>応募されたものとは別方向のビュー等。</a:t>
                      </a:r>
                      <a:endParaRPr lang="en-US" altLang="ja-JP" sz="1600" dirty="0" smtClean="0">
                        <a:solidFill>
                          <a:prstClr val="black"/>
                        </a:solidFill>
                        <a:latin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0828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135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3041</TotalTime>
  <Words>1452</Words>
  <Application>Microsoft Office PowerPoint</Application>
  <PresentationFormat>画面に合わせる (4:3)</PresentationFormat>
  <Paragraphs>154</Paragraphs>
  <Slides>7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5" baseType="lpstr">
      <vt:lpstr>Meiryo UI</vt:lpstr>
      <vt:lpstr>ＭＳ Ｐゴシック</vt:lpstr>
      <vt:lpstr>新細明體</vt:lpstr>
      <vt:lpstr>游ゴシック</vt:lpstr>
      <vt:lpstr>Arial</vt:lpstr>
      <vt:lpstr>Calibri</vt:lpstr>
      <vt:lpstr>Wingdings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前田　世斗</dc:creator>
  <cp:lastModifiedBy>前田　世斗</cp:lastModifiedBy>
  <cp:revision>201</cp:revision>
  <cp:lastPrinted>2022-07-13T02:29:49Z</cp:lastPrinted>
  <dcterms:created xsi:type="dcterms:W3CDTF">2018-07-27T09:19:56Z</dcterms:created>
  <dcterms:modified xsi:type="dcterms:W3CDTF">2022-07-13T06:19:21Z</dcterms:modified>
</cp:coreProperties>
</file>