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641" r:id="rId2"/>
    <p:sldId id="642" r:id="rId3"/>
    <p:sldId id="643" r:id="rId4"/>
    <p:sldId id="645" r:id="rId5"/>
    <p:sldId id="646" r:id="rId6"/>
    <p:sldId id="647" r:id="rId7"/>
    <p:sldId id="681" r:id="rId8"/>
    <p:sldId id="685" r:id="rId9"/>
    <p:sldId id="659" r:id="rId10"/>
    <p:sldId id="615" r:id="rId11"/>
    <p:sldId id="616" r:id="rId12"/>
    <p:sldId id="617" r:id="rId13"/>
    <p:sldId id="687" r:id="rId14"/>
    <p:sldId id="686" r:id="rId1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3B"/>
    <a:srgbClr val="FFDB69"/>
    <a:srgbClr val="D54AE4"/>
    <a:srgbClr val="DEFFBD"/>
    <a:srgbClr val="E6E6E6"/>
    <a:srgbClr val="CCFF99"/>
    <a:srgbClr val="B8E08C"/>
    <a:srgbClr val="FFFFCC"/>
    <a:srgbClr val="FFCC99"/>
    <a:srgbClr val="D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5186" autoAdjust="0"/>
  </p:normalViewPr>
  <p:slideViewPr>
    <p:cSldViewPr snapToGrid="0">
      <p:cViewPr varScale="1">
        <p:scale>
          <a:sx n="90" d="100"/>
          <a:sy n="90" d="100"/>
        </p:scale>
        <p:origin x="888" y="84"/>
      </p:cViewPr>
      <p:guideLst/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7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BA39-7CAF-4596-A299-67B5C6E315B8}" type="datetimeFigureOut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ED70-445C-4EB7-910B-E53761D2C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62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65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36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28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53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0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20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9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669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8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・長さ：</a:t>
            </a:r>
            <a:r>
              <a:rPr kumimoji="1" lang="en-US" altLang="ja-JP" dirty="0"/>
              <a:t>80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、幅：</a:t>
            </a:r>
            <a:r>
              <a:rPr kumimoji="1" lang="en-US" altLang="ja-JP" dirty="0"/>
              <a:t>17.7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、コンコース：</a:t>
            </a:r>
            <a:r>
              <a:rPr kumimoji="1" lang="en-US" altLang="ja-JP" dirty="0"/>
              <a:t>7.4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、軌道床：</a:t>
            </a:r>
            <a:r>
              <a:rPr kumimoji="1" lang="en-US" altLang="ja-JP" dirty="0"/>
              <a:t>13.7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、プラットホーム：</a:t>
            </a:r>
            <a:r>
              <a:rPr kumimoji="1" lang="en-US" altLang="ja-JP" dirty="0"/>
              <a:t>17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、高さ：</a:t>
            </a:r>
            <a:r>
              <a:rPr kumimoji="1" lang="en-US" altLang="ja-JP" dirty="0"/>
              <a:t>21</a:t>
            </a:r>
            <a:r>
              <a:rPr kumimoji="1" lang="ja-JP" altLang="en-US" dirty="0"/>
              <a:t>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90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ED70-445C-4EB7-910B-E53761D2C4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3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01E8-CA68-4B8D-8C90-3F5905B6B29E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85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591-A89F-4F0F-BE18-7C0601E2769B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28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A460-383E-4508-AB7F-4581E8BB9C55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7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16A8-32F3-46B7-B61A-D36A539A8404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750" y="6356351"/>
            <a:ext cx="20574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8DDB306B-CB1A-4F92-AE18-14C2D5855DB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91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D60A-553E-47B8-BA55-03486DF5122F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95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33CE-BD17-4BF2-A845-D734D5A53FEF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80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A5AB-89E3-45D8-9892-42FF3C9C3E8D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67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9E74-3B7F-43F7-86B3-1848691CC2D1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6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3CAB-BA49-44FA-9D93-4EC09C88BC81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50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E527-2F14-4790-82D3-1592B2A2B3E9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32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A0B6-A346-4745-8E5C-3435E6D8BF08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58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41D71-3BF1-409F-8383-C1B9A3051B1F}" type="datetime1">
              <a:rPr kumimoji="1" lang="ja-JP" altLang="en-US" smtClean="0"/>
              <a:t>2022/7/14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306B-CB1A-4F92-AE18-14C2D5855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89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540328" y="1276119"/>
          <a:ext cx="8160328" cy="5936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60328">
                  <a:extLst>
                    <a:ext uri="{9D8B030D-6E8A-4147-A177-3AD203B41FA5}">
                      <a16:colId xmlns:a16="http://schemas.microsoft.com/office/drawing/2014/main" val="99542555"/>
                    </a:ext>
                  </a:extLst>
                </a:gridCol>
              </a:tblGrid>
              <a:tr h="593624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ja-JP" altLang="en-US" sz="1600" b="1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大阪モノレール南伸に伴う（仮称）荒本駅の新設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905141"/>
                  </a:ext>
                </a:extLst>
              </a:tr>
            </a:tbl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449239" y="435787"/>
            <a:ext cx="4171253" cy="3934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大阪モノレール（仮称）荒本駅新築工事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32508" y="920542"/>
            <a:ext cx="1496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事業目的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32508" y="2000157"/>
            <a:ext cx="1503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事業概要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8943"/>
              </p:ext>
            </p:extLst>
          </p:nvPr>
        </p:nvGraphicFramePr>
        <p:xfrm>
          <a:off x="540328" y="2469126"/>
          <a:ext cx="8160329" cy="3686013"/>
        </p:xfrm>
        <a:graphic>
          <a:graphicData uri="http://schemas.openxmlformats.org/drawingml/2006/table">
            <a:tbl>
              <a:tblPr firstRow="1" firstCol="1" bandRow="1"/>
              <a:tblGrid>
                <a:gridCol w="1144093">
                  <a:extLst>
                    <a:ext uri="{9D8B030D-6E8A-4147-A177-3AD203B41FA5}">
                      <a16:colId xmlns:a16="http://schemas.microsoft.com/office/drawing/2014/main" val="976143931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796055562"/>
                    </a:ext>
                  </a:extLst>
                </a:gridCol>
                <a:gridCol w="1157289">
                  <a:extLst>
                    <a:ext uri="{9D8B030D-6E8A-4147-A177-3AD203B41FA5}">
                      <a16:colId xmlns:a16="http://schemas.microsoft.com/office/drawing/2014/main" val="702466166"/>
                    </a:ext>
                  </a:extLst>
                </a:gridCol>
                <a:gridCol w="4848294">
                  <a:extLst>
                    <a:ext uri="{9D8B030D-6E8A-4147-A177-3AD203B41FA5}">
                      <a16:colId xmlns:a16="http://schemas.microsoft.com/office/drawing/2014/main" val="2037145642"/>
                    </a:ext>
                  </a:extLst>
                </a:gridCol>
              </a:tblGrid>
              <a:tr h="73111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建設地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東大阪市荒本北二丁目地内　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（景観行政団体：東大阪市</a:t>
                      </a:r>
                      <a:r>
                        <a:rPr lang="en-US" alt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適用される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景観計画：東大阪市景観計画）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53780"/>
                  </a:ext>
                </a:extLst>
              </a:tr>
              <a:tr h="7311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従前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（現況）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159685"/>
                  </a:ext>
                </a:extLst>
              </a:tr>
              <a:tr h="7311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規模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373725"/>
                  </a:ext>
                </a:extLst>
              </a:tr>
              <a:tr h="7615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計画施設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駅舎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84575"/>
                  </a:ext>
                </a:extLst>
              </a:tr>
              <a:tr h="7311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規模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（想定）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ＲＣ造（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土木建築構造物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）、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地上</a:t>
                      </a:r>
                      <a:r>
                        <a:rPr lang="en-US" altLang="ja-JP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階建て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階コンコース階、</a:t>
                      </a:r>
                      <a:r>
                        <a:rPr lang="en-US" altLang="ja-JP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ja-JP" altLang="en-US" sz="16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階ホーム階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）、延べ面積約</a:t>
                      </a:r>
                      <a:r>
                        <a:rPr lang="en-US" altLang="ja-JP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r>
                        <a:rPr lang="ja-JP" altLang="en-US" sz="16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㎡</a:t>
                      </a:r>
                      <a:endParaRPr lang="ja-JP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56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9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3" y="161603"/>
            <a:ext cx="4734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■目標設定シート：（仮称）荒本駅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6" y="500157"/>
            <a:ext cx="8640000" cy="59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6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3" y="161603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目標設定シート：（仮称）荒本駅　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3" y="500157"/>
            <a:ext cx="8640000" cy="59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3" y="161603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目標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設定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シート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（仮称）荒</a:t>
            </a:r>
            <a:r>
              <a:rPr lang="ja-JP" altLang="en-US" sz="1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本駅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0" y="715535"/>
            <a:ext cx="8640000" cy="33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4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2506" y="225772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対応報告シート：（仮称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）荒本駅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7" y="564326"/>
            <a:ext cx="8640000" cy="3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2506" y="225772"/>
            <a:ext cx="4315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対応報告シート：（仮称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）荒本駅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5" y="564326"/>
            <a:ext cx="8640000" cy="41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8" y="767386"/>
            <a:ext cx="8247660" cy="595409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1558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■付近見取図</a:t>
            </a:r>
          </a:p>
        </p:txBody>
      </p:sp>
    </p:spTree>
    <p:extLst>
      <p:ext uri="{BB962C8B-B14F-4D97-AF65-F5344CB8AC3E}">
        <p14:creationId xmlns:p14="http://schemas.microsoft.com/office/powerpoint/2010/main" val="196776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6121" t="11458" r="12319" b="5428"/>
          <a:stretch/>
        </p:blipFill>
        <p:spPr>
          <a:xfrm>
            <a:off x="192504" y="660578"/>
            <a:ext cx="8758991" cy="571966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3717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付近見取図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航空写真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右矢印 7"/>
          <p:cNvSpPr/>
          <p:nvPr/>
        </p:nvSpPr>
        <p:spPr>
          <a:xfrm rot="19385257">
            <a:off x="3481621" y="3302682"/>
            <a:ext cx="644769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 rot="5400000">
            <a:off x="4179136" y="2835792"/>
            <a:ext cx="1257300" cy="360916"/>
          </a:xfrm>
          <a:prstGeom prst="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弧 9"/>
          <p:cNvSpPr/>
          <p:nvPr/>
        </p:nvSpPr>
        <p:spPr>
          <a:xfrm>
            <a:off x="3584913" y="690785"/>
            <a:ext cx="1222873" cy="3393629"/>
          </a:xfrm>
          <a:prstGeom prst="arc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弧 10"/>
          <p:cNvSpPr/>
          <p:nvPr/>
        </p:nvSpPr>
        <p:spPr>
          <a:xfrm rot="5400000">
            <a:off x="1123379" y="2695841"/>
            <a:ext cx="5487880" cy="1880931"/>
          </a:xfrm>
          <a:prstGeom prst="arc">
            <a:avLst>
              <a:gd name="adj1" fmla="val 16200000"/>
              <a:gd name="adj2" fmla="val 21335479"/>
            </a:avLst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92504" y="6164551"/>
            <a:ext cx="8758991" cy="53383"/>
          </a:xfrm>
          <a:prstGeom prst="line">
            <a:avLst/>
          </a:prstGeom>
          <a:ln w="571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176464" y="5791259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dirty="0">
                <a:solidFill>
                  <a:srgbClr val="00B0F0"/>
                </a:solidFill>
                <a:latin typeface="Calibri" panose="020F0502020204030204"/>
                <a:ea typeface="ＭＳ Ｐゴシック" panose="020B0600070205080204" pitchFamily="50" charset="-128"/>
              </a:rPr>
              <a:t>近鉄</a:t>
            </a:r>
            <a:r>
              <a:rPr kumimoji="1" lang="ja-JP" altLang="en-US" b="1" dirty="0" err="1">
                <a:solidFill>
                  <a:srgbClr val="00B0F0"/>
                </a:solidFill>
                <a:latin typeface="Calibri" panose="020F0502020204030204"/>
                <a:ea typeface="ＭＳ Ｐゴシック" panose="020B0600070205080204" pitchFamily="50" charset="-128"/>
              </a:rPr>
              <a:t>けいはんな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線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762750" y="5975368"/>
            <a:ext cx="1124288" cy="32743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118099" y="5960536"/>
            <a:ext cx="24135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noProof="0" dirty="0">
                <a:solidFill>
                  <a:schemeClr val="bg1"/>
                </a:solidFill>
                <a:latin typeface="Calibri" panose="020F0502020204030204"/>
                <a:ea typeface="ＭＳ Ｐゴシック" panose="020B0600070205080204" pitchFamily="50" charset="-128"/>
              </a:rPr>
              <a:t>荒本駅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330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7573" t="10800" r="10601" b="6086"/>
          <a:stretch/>
        </p:blipFill>
        <p:spPr>
          <a:xfrm>
            <a:off x="320842" y="835249"/>
            <a:ext cx="8486274" cy="552110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3151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建設地（南西側より）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3429000" y="520700"/>
            <a:ext cx="5308600" cy="3225800"/>
          </a:xfrm>
          <a:custGeom>
            <a:avLst/>
            <a:gdLst>
              <a:gd name="connsiteX0" fmla="*/ 5308600 w 5308600"/>
              <a:gd name="connsiteY0" fmla="*/ 2590800 h 3225800"/>
              <a:gd name="connsiteX1" fmla="*/ 0 w 5308600"/>
              <a:gd name="connsiteY1" fmla="*/ 3225800 h 3225800"/>
              <a:gd name="connsiteX2" fmla="*/ 38100 w 5308600"/>
              <a:gd name="connsiteY2" fmla="*/ 2349500 h 3225800"/>
              <a:gd name="connsiteX3" fmla="*/ 5219700 w 5308600"/>
              <a:gd name="connsiteY3" fmla="*/ 0 h 3225800"/>
              <a:gd name="connsiteX4" fmla="*/ 5308600 w 5308600"/>
              <a:gd name="connsiteY4" fmla="*/ 2590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8600" h="3225800">
                <a:moveTo>
                  <a:pt x="5308600" y="2590800"/>
                </a:moveTo>
                <a:lnTo>
                  <a:pt x="0" y="3225800"/>
                </a:lnTo>
                <a:lnTo>
                  <a:pt x="38100" y="2349500"/>
                </a:lnTo>
                <a:lnTo>
                  <a:pt x="5219700" y="0"/>
                </a:lnTo>
                <a:lnTo>
                  <a:pt x="5308600" y="259080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2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2374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周辺状況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3122" r="1647" b="2706"/>
          <a:stretch/>
        </p:blipFill>
        <p:spPr>
          <a:xfrm>
            <a:off x="466921" y="660578"/>
            <a:ext cx="8141348" cy="5760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854411" y="2928551"/>
            <a:ext cx="3496962" cy="642552"/>
          </a:xfrm>
          <a:prstGeom prst="rect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5"/>
          <p:cNvSpPr/>
          <p:nvPr/>
        </p:nvSpPr>
        <p:spPr>
          <a:xfrm rot="19279210">
            <a:off x="7437135" y="4564025"/>
            <a:ext cx="708629" cy="568341"/>
          </a:xfrm>
          <a:prstGeom prst="upArrow">
            <a:avLst>
              <a:gd name="adj1" fmla="val 28154"/>
              <a:gd name="adj2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269938" y="4848195"/>
            <a:ext cx="133833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dirty="0" smtClean="0">
                <a:solidFill>
                  <a:srgbClr val="C00000"/>
                </a:solidFill>
                <a:latin typeface="Calibri" panose="020F0502020204030204"/>
                <a:ea typeface="ＭＳ Ｐゴシック" panose="020B0600070205080204" pitchFamily="50" charset="-128"/>
              </a:rPr>
              <a:t>今回作成パース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160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2695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周辺状況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：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8279" r="2000" b="3739"/>
          <a:stretch/>
        </p:blipFill>
        <p:spPr>
          <a:xfrm>
            <a:off x="182880" y="714366"/>
            <a:ext cx="8784656" cy="56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58" y="737537"/>
            <a:ext cx="8640000" cy="598213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06B-CB1A-4F92-AE18-14C2D5855DBA}" type="slidenum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2711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立面図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89166" y="3427445"/>
            <a:ext cx="2018856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西側立面図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7427" y="6079969"/>
            <a:ext cx="137164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南側立面図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56086" y="1180619"/>
            <a:ext cx="853601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至門真市駅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856086" y="1396619"/>
            <a:ext cx="853601" cy="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966549" y="1199605"/>
            <a:ext cx="853601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至瓜生堂駅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939312" y="1431951"/>
            <a:ext cx="985561" cy="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 rot="16200000">
            <a:off x="8252716" y="2153425"/>
            <a:ext cx="623510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17,106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4369966" y="5192605"/>
            <a:ext cx="623510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21,267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8077493" y="2464820"/>
            <a:ext cx="439208" cy="18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7,400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7995641" y="2104138"/>
            <a:ext cx="364639" cy="18466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6,250</a:t>
            </a:r>
            <a:endParaRPr kumimoji="1" lang="ja-JP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4126001" y="5594595"/>
            <a:ext cx="457153" cy="2154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7,400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4023112" y="5223384"/>
            <a:ext cx="382534" cy="18466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6,250</a:t>
            </a:r>
            <a:endParaRPr kumimoji="1" lang="ja-JP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1839866" y="1128961"/>
            <a:ext cx="1117819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125852" y="947464"/>
            <a:ext cx="62351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20,000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952922" y="1128976"/>
            <a:ext cx="4343228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442193" y="947464"/>
            <a:ext cx="62351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E" panose="020B0900000000000000" pitchFamily="50" charset="-128"/>
                <a:ea typeface="HGSｺﾞｼｯｸE" panose="020B0900000000000000" pitchFamily="50" charset="-128"/>
                <a:cs typeface="+mn-cs"/>
              </a:rPr>
              <a:t>80,000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E" panose="020B0900000000000000" pitchFamily="50" charset="-128"/>
              <a:ea typeface="HGSｺﾞｼｯｸE" panose="020B0900000000000000" pitchFamily="50" charset="-128"/>
              <a:cs typeface="+mn-cs"/>
            </a:endParaRPr>
          </a:p>
        </p:txBody>
      </p:sp>
      <p:sp>
        <p:nvSpPr>
          <p:cNvPr id="28" name="二等辺三角形 27"/>
          <p:cNvSpPr/>
          <p:nvPr/>
        </p:nvSpPr>
        <p:spPr>
          <a:xfrm rot="16200000">
            <a:off x="7528525" y="1834626"/>
            <a:ext cx="265539" cy="26031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7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5D1D6A-F0EC-47F9-BB87-7E6EF0228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863" t="46011" r="48047" b="2303"/>
          <a:stretch/>
        </p:blipFill>
        <p:spPr>
          <a:xfrm>
            <a:off x="722454" y="2924341"/>
            <a:ext cx="3176519" cy="215007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F1E418-C4C0-4BF5-9F5A-225D3F39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1B9B67-EF4F-4B3F-9D96-856EED2597BD}"/>
              </a:ext>
            </a:extLst>
          </p:cNvPr>
          <p:cNvSpPr/>
          <p:nvPr/>
        </p:nvSpPr>
        <p:spPr>
          <a:xfrm>
            <a:off x="176464" y="322024"/>
            <a:ext cx="3239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コンセプト：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（仮称）荒本駅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1C86762-60DD-40B6-8F2C-F29353732B0D}"/>
              </a:ext>
            </a:extLst>
          </p:cNvPr>
          <p:cNvSpPr/>
          <p:nvPr/>
        </p:nvSpPr>
        <p:spPr>
          <a:xfrm>
            <a:off x="386240" y="684194"/>
            <a:ext cx="3239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kumimoji="0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人が集まる市の中心拠点</a:t>
            </a:r>
            <a:r>
              <a:rPr kumimoji="0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kumimoji="0" lang="ja-JP" alt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37A700-AD05-4552-A6F6-F0CAC7D1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79" y="4900406"/>
            <a:ext cx="5863119" cy="1651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t="8490"/>
          <a:stretch/>
        </p:blipFill>
        <p:spPr>
          <a:xfrm>
            <a:off x="511129" y="1086495"/>
            <a:ext cx="3298222" cy="17740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75D1D6A-F0EC-47F9-BB87-7E6EF0228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3" t="65022" r="3452" b="1528"/>
          <a:stretch/>
        </p:blipFill>
        <p:spPr>
          <a:xfrm>
            <a:off x="563554" y="4900406"/>
            <a:ext cx="2432325" cy="1391503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9193A6F0-2242-46BF-A5A1-0C17A823AA4F}"/>
              </a:ext>
            </a:extLst>
          </p:cNvPr>
          <p:cNvSpPr>
            <a:spLocks noChangeAspect="1"/>
          </p:cNvSpPr>
          <p:nvPr/>
        </p:nvSpPr>
        <p:spPr>
          <a:xfrm rot="2945451">
            <a:off x="2868255" y="4843426"/>
            <a:ext cx="468000" cy="3716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86762-60DD-40B6-8F2C-F29353732B0D}"/>
              </a:ext>
            </a:extLst>
          </p:cNvPr>
          <p:cNvSpPr/>
          <p:nvPr/>
        </p:nvSpPr>
        <p:spPr>
          <a:xfrm>
            <a:off x="3809351" y="1185185"/>
            <a:ext cx="50819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■東大阪市の中心拠点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・計画地は東大阪市のほぼ中心に位置する。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・東大阪役所や府立中央図書館などが立地。</a:t>
            </a:r>
            <a:endParaRPr lang="en-US" altLang="ja-JP" sz="14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・近くに、近畿自動車道と阪神高速</a:t>
            </a:r>
            <a:r>
              <a:rPr kumimoji="0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号東大阪線が交差する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東大阪</a:t>
            </a:r>
            <a:r>
              <a:rPr kumimoji="0" lang="en-US" altLang="ja-JP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JCT</a:t>
            </a:r>
            <a:r>
              <a:rPr kumimoji="0" lang="ja-JP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や地下鉄などがあり、交通の要衝。</a:t>
            </a:r>
            <a:endParaRPr kumimoji="0" lang="en-US" altLang="ja-JP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・東大阪市内外から多くの人が集まりにぎわう東大阪市の顔となる</a:t>
            </a:r>
            <a:endParaRPr lang="en-US" altLang="ja-JP" sz="14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拠点の形成と要衝を生かした玄関口としての新都心の再構築を</a:t>
            </a:r>
            <a:endParaRPr lang="en-US" altLang="ja-JP" sz="14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目指している。</a:t>
            </a:r>
            <a:endParaRPr kumimoji="0" lang="ja-JP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11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0" y="999132"/>
            <a:ext cx="8640000" cy="547753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B306B-CB1A-4F92-AE18-14C2D5855DBA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76464" y="322024"/>
            <a:ext cx="2566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■ </a:t>
            </a:r>
            <a:r>
              <a:rPr lang="ja-JP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パース：</a:t>
            </a:r>
            <a:r>
              <a:rPr lang="zh-CN" altLang="en-US" sz="16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（仮称）荒本駅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66" y="660578"/>
            <a:ext cx="2379634" cy="1632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300" y="660578"/>
            <a:ext cx="87790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35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8366</TotalTime>
  <Words>371</Words>
  <Application>Microsoft Office PowerPoint</Application>
  <PresentationFormat>画面に合わせる (4:3)</PresentationFormat>
  <Paragraphs>84</Paragraphs>
  <Slides>14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HGSｺﾞｼｯｸE</vt:lpstr>
      <vt:lpstr>Meiryo UI</vt:lpstr>
      <vt:lpstr>ＭＳ Ｐゴシック</vt:lpstr>
      <vt:lpstr>游ゴシック</vt:lpstr>
      <vt:lpstr>Arial</vt:lpstr>
      <vt:lpstr>Calibri</vt:lpstr>
      <vt:lpstr>Cambria</vt:lpstr>
      <vt:lpstr>Times New Roman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森河　奨</dc:creator>
  <cp:lastModifiedBy>宮内　健一</cp:lastModifiedBy>
  <cp:revision>705</cp:revision>
  <cp:lastPrinted>2021-10-26T07:22:57Z</cp:lastPrinted>
  <dcterms:created xsi:type="dcterms:W3CDTF">2018-12-04T04:57:03Z</dcterms:created>
  <dcterms:modified xsi:type="dcterms:W3CDTF">2022-07-14T01:37:30Z</dcterms:modified>
</cp:coreProperties>
</file>