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634" r:id="rId2"/>
    <p:sldId id="635" r:id="rId3"/>
    <p:sldId id="678" r:id="rId4"/>
    <p:sldId id="638" r:id="rId5"/>
    <p:sldId id="639" r:id="rId6"/>
    <p:sldId id="640" r:id="rId7"/>
    <p:sldId id="679" r:id="rId8"/>
    <p:sldId id="685" r:id="rId9"/>
    <p:sldId id="658" r:id="rId10"/>
    <p:sldId id="611" r:id="rId11"/>
    <p:sldId id="612" r:id="rId12"/>
    <p:sldId id="613" r:id="rId13"/>
    <p:sldId id="686" r:id="rId14"/>
    <p:sldId id="687" r:id="rId15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3B"/>
    <a:srgbClr val="FFDB69"/>
    <a:srgbClr val="D54AE4"/>
    <a:srgbClr val="DEFFBD"/>
    <a:srgbClr val="E6E6E6"/>
    <a:srgbClr val="CCFF99"/>
    <a:srgbClr val="B8E08C"/>
    <a:srgbClr val="FFFFCC"/>
    <a:srgbClr val="FFCC99"/>
    <a:srgbClr val="D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5186" autoAdjust="0"/>
  </p:normalViewPr>
  <p:slideViewPr>
    <p:cSldViewPr snapToGrid="0">
      <p:cViewPr varScale="1">
        <p:scale>
          <a:sx n="78" d="100"/>
          <a:sy n="78" d="100"/>
        </p:scale>
        <p:origin x="1194" y="96"/>
      </p:cViewPr>
      <p:guideLst/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7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5BA39-7CAF-4596-A299-67B5C6E315B8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ED70-445C-4EB7-910B-E53761D2C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62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48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20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953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7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87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03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1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96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99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886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78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・長さ：</a:t>
            </a:r>
            <a:r>
              <a:rPr kumimoji="1" lang="en-US" altLang="ja-JP" dirty="0"/>
              <a:t>80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、幅：</a:t>
            </a:r>
            <a:r>
              <a:rPr kumimoji="1" lang="en-US" altLang="ja-JP" dirty="0"/>
              <a:t>17.7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、コンコース：</a:t>
            </a:r>
            <a:r>
              <a:rPr kumimoji="1" lang="en-US" altLang="ja-JP" dirty="0"/>
              <a:t>8.4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、軌道床：</a:t>
            </a:r>
            <a:r>
              <a:rPr kumimoji="1" lang="en-US" altLang="ja-JP" dirty="0"/>
              <a:t>16.5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、プラットホーム：</a:t>
            </a:r>
            <a:r>
              <a:rPr kumimoji="1" lang="en-US" altLang="ja-JP" dirty="0"/>
              <a:t>20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、高さ：</a:t>
            </a:r>
            <a:r>
              <a:rPr kumimoji="1" lang="en-US" altLang="ja-JP" dirty="0"/>
              <a:t>24</a:t>
            </a:r>
            <a:r>
              <a:rPr kumimoji="1" lang="ja-JP" altLang="en-US" dirty="0"/>
              <a:t>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20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91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01E8-CA68-4B8D-8C90-3F5905B6B29E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85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591-A89F-4F0F-BE18-7C0601E2769B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28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A460-383E-4508-AB7F-4581E8BB9C55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47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16A8-32F3-46B7-B61A-D36A539A8404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2750" y="6356351"/>
            <a:ext cx="20574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fld id="{8DDB306B-CB1A-4F92-AE18-14C2D5855D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91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D60A-553E-47B8-BA55-03486DF5122F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95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33CE-BD17-4BF2-A845-D734D5A53FEF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80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A5AB-89E3-45D8-9892-42FF3C9C3E8D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67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9E74-3B7F-43F7-86B3-1848691CC2D1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61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3CAB-BA49-44FA-9D93-4EC09C88BC81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50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E527-2F14-4790-82D3-1592B2A2B3E9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32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A0B6-A346-4745-8E5C-3435E6D8BF08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58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41D71-3BF1-409F-8383-C1B9A3051B1F}" type="datetime1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89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 14"/>
          <p:cNvGraphicFramePr>
            <a:graphicFrameLocks noGrp="1"/>
          </p:cNvGraphicFramePr>
          <p:nvPr/>
        </p:nvGraphicFramePr>
        <p:xfrm>
          <a:off x="540328" y="1276119"/>
          <a:ext cx="8160328" cy="5936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160328">
                  <a:extLst>
                    <a:ext uri="{9D8B030D-6E8A-4147-A177-3AD203B41FA5}">
                      <a16:colId xmlns:a16="http://schemas.microsoft.com/office/drawing/2014/main" val="99542555"/>
                    </a:ext>
                  </a:extLst>
                </a:gridCol>
              </a:tblGrid>
              <a:tr h="593624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　</a:t>
                      </a:r>
                      <a:r>
                        <a:rPr kumimoji="1" lang="ja-JP" altLang="en-US" sz="1600" b="1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大阪モノレール南伸に伴う（仮称）鴻池新田駅の新設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905141"/>
                  </a:ext>
                </a:extLst>
              </a:tr>
            </a:tbl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449239" y="435787"/>
            <a:ext cx="4171253" cy="3934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大阪モノレール（仮称）鴻池新田駅新築工事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32508" y="920542"/>
            <a:ext cx="1496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事業目的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32508" y="2000157"/>
            <a:ext cx="1503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事業概要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542332"/>
              </p:ext>
            </p:extLst>
          </p:nvPr>
        </p:nvGraphicFramePr>
        <p:xfrm>
          <a:off x="540328" y="2469125"/>
          <a:ext cx="8160329" cy="3739169"/>
        </p:xfrm>
        <a:graphic>
          <a:graphicData uri="http://schemas.openxmlformats.org/drawingml/2006/table">
            <a:tbl>
              <a:tblPr firstRow="1" firstCol="1" bandRow="1"/>
              <a:tblGrid>
                <a:gridCol w="1128051">
                  <a:extLst>
                    <a:ext uri="{9D8B030D-6E8A-4147-A177-3AD203B41FA5}">
                      <a16:colId xmlns:a16="http://schemas.microsoft.com/office/drawing/2014/main" val="976143931"/>
                    </a:ext>
                  </a:extLst>
                </a:gridCol>
                <a:gridCol w="1042737">
                  <a:extLst>
                    <a:ext uri="{9D8B030D-6E8A-4147-A177-3AD203B41FA5}">
                      <a16:colId xmlns:a16="http://schemas.microsoft.com/office/drawing/2014/main" val="796055562"/>
                    </a:ext>
                  </a:extLst>
                </a:gridCol>
                <a:gridCol w="1141247">
                  <a:extLst>
                    <a:ext uri="{9D8B030D-6E8A-4147-A177-3AD203B41FA5}">
                      <a16:colId xmlns:a16="http://schemas.microsoft.com/office/drawing/2014/main" val="702466166"/>
                    </a:ext>
                  </a:extLst>
                </a:gridCol>
                <a:gridCol w="4848294">
                  <a:extLst>
                    <a:ext uri="{9D8B030D-6E8A-4147-A177-3AD203B41FA5}">
                      <a16:colId xmlns:a16="http://schemas.microsoft.com/office/drawing/2014/main" val="2037145642"/>
                    </a:ext>
                  </a:extLst>
                </a:gridCol>
              </a:tblGrid>
              <a:tr h="95053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建設地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東大阪市西鴻池町一丁目地内　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（景観行政団体：東大阪市</a:t>
                      </a:r>
                      <a:r>
                        <a:rPr lang="en-US" altLang="ja-JP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適用される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景観計画：東大阪市景観計画）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053780"/>
                  </a:ext>
                </a:extLst>
              </a:tr>
              <a:tr h="64939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従前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（現況）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用途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endParaRPr lang="ja-JP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159685"/>
                  </a:ext>
                </a:extLst>
              </a:tr>
              <a:tr h="58988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規模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endParaRPr lang="ja-JP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373725"/>
                  </a:ext>
                </a:extLst>
              </a:tr>
              <a:tr h="79049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計画施設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用途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駅舎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84575"/>
                  </a:ext>
                </a:extLst>
              </a:tr>
              <a:tr h="7588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規模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（想定）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ＲＣ造（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土木建築構造物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）、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地上</a:t>
                      </a:r>
                      <a:r>
                        <a:rPr lang="en-US" altLang="ja-JP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階建て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階コンコース階、</a:t>
                      </a:r>
                      <a:r>
                        <a:rPr lang="en-US" alt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階ホーム階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）、延べ面積約</a:t>
                      </a:r>
                      <a:r>
                        <a:rPr lang="en-US" altLang="ja-JP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850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㎡</a:t>
                      </a:r>
                      <a:endParaRPr lang="ja-JP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562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54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目標設定シート：（仮称）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鴻池新田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駅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74" y="660578"/>
            <a:ext cx="8640000" cy="58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6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目標設定シート：（仮称）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鴻池新田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駅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26" y="660578"/>
            <a:ext cx="8640000" cy="54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■目標設定シート：（仮称）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鴻池新田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駅　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75" y="660578"/>
            <a:ext cx="8640000" cy="31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2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92506" y="225772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対応報告シート：（仮称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）鴻池新田駅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61" y="564326"/>
            <a:ext cx="8640000" cy="44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92506" y="225772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対応報告シート：（仮称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）鴻池新田駅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16" y="564326"/>
            <a:ext cx="8640000" cy="41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1558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■付近見取図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91" y="766349"/>
            <a:ext cx="7996208" cy="57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5954" t="10581" r="15196" b="5647"/>
          <a:stretch/>
        </p:blipFill>
        <p:spPr>
          <a:xfrm>
            <a:off x="372720" y="660578"/>
            <a:ext cx="8422106" cy="57614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2812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付近見取図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（航空写真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4489300" y="680989"/>
            <a:ext cx="45719" cy="2122299"/>
          </a:xfrm>
          <a:custGeom>
            <a:avLst/>
            <a:gdLst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3" fmla="*/ 192505 w 770021"/>
              <a:gd name="connsiteY3" fmla="*/ 64169 h 689811"/>
              <a:gd name="connsiteX4" fmla="*/ 160421 w 770021"/>
              <a:gd name="connsiteY4" fmla="*/ 0 h 689811"/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3" fmla="*/ 192505 w 770021"/>
              <a:gd name="connsiteY3" fmla="*/ 64169 h 689811"/>
              <a:gd name="connsiteX4" fmla="*/ 251861 w 770021"/>
              <a:gd name="connsiteY4" fmla="*/ 91440 h 689811"/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3" fmla="*/ 192505 w 770021"/>
              <a:gd name="connsiteY3" fmla="*/ 64169 h 689811"/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0" fmla="*/ 0 w 3224463"/>
              <a:gd name="connsiteY0" fmla="*/ 0 h 6705601"/>
              <a:gd name="connsiteX1" fmla="*/ 609600 w 3224463"/>
              <a:gd name="connsiteY1" fmla="*/ 689811 h 6705601"/>
              <a:gd name="connsiteX2" fmla="*/ 3224463 w 3224463"/>
              <a:gd name="connsiteY2" fmla="*/ 6705601 h 6705601"/>
              <a:gd name="connsiteX0" fmla="*/ 96252 w 2614863"/>
              <a:gd name="connsiteY0" fmla="*/ 176462 h 6015790"/>
              <a:gd name="connsiteX1" fmla="*/ 0 w 2614863"/>
              <a:gd name="connsiteY1" fmla="*/ 0 h 6015790"/>
              <a:gd name="connsiteX2" fmla="*/ 2614863 w 2614863"/>
              <a:gd name="connsiteY2" fmla="*/ 6015790 h 6015790"/>
              <a:gd name="connsiteX0" fmla="*/ 930441 w 2614863"/>
              <a:gd name="connsiteY0" fmla="*/ 1796714 h 6015790"/>
              <a:gd name="connsiteX1" fmla="*/ 0 w 2614863"/>
              <a:gd name="connsiteY1" fmla="*/ 0 h 6015790"/>
              <a:gd name="connsiteX2" fmla="*/ 2614863 w 2614863"/>
              <a:gd name="connsiteY2" fmla="*/ 6015790 h 6015790"/>
              <a:gd name="connsiteX0" fmla="*/ 0 w 2614863"/>
              <a:gd name="connsiteY0" fmla="*/ 0 h 6015790"/>
              <a:gd name="connsiteX1" fmla="*/ 2614863 w 2614863"/>
              <a:gd name="connsiteY1" fmla="*/ 6015790 h 6015790"/>
              <a:gd name="connsiteX0" fmla="*/ 0 w 2614863"/>
              <a:gd name="connsiteY0" fmla="*/ 0 h 6015790"/>
              <a:gd name="connsiteX1" fmla="*/ 2314960 w 2614863"/>
              <a:gd name="connsiteY1" fmla="*/ 4626130 h 6015790"/>
              <a:gd name="connsiteX2" fmla="*/ 2614863 w 2614863"/>
              <a:gd name="connsiteY2" fmla="*/ 6015790 h 6015790"/>
              <a:gd name="connsiteX0" fmla="*/ 0 w 2598821"/>
              <a:gd name="connsiteY0" fmla="*/ 0 h 5887453"/>
              <a:gd name="connsiteX1" fmla="*/ 2314960 w 2598821"/>
              <a:gd name="connsiteY1" fmla="*/ 4626130 h 5887453"/>
              <a:gd name="connsiteX2" fmla="*/ 2598821 w 2598821"/>
              <a:gd name="connsiteY2" fmla="*/ 5887453 h 5887453"/>
              <a:gd name="connsiteX0" fmla="*/ 0 w 2374232"/>
              <a:gd name="connsiteY0" fmla="*/ 0 h 5646821"/>
              <a:gd name="connsiteX1" fmla="*/ 2090371 w 2374232"/>
              <a:gd name="connsiteY1" fmla="*/ 4385498 h 5646821"/>
              <a:gd name="connsiteX2" fmla="*/ 2374232 w 2374232"/>
              <a:gd name="connsiteY2" fmla="*/ 5646821 h 5646821"/>
              <a:gd name="connsiteX0" fmla="*/ 0 w 2470484"/>
              <a:gd name="connsiteY0" fmla="*/ 0 h 5727032"/>
              <a:gd name="connsiteX1" fmla="*/ 2186623 w 2470484"/>
              <a:gd name="connsiteY1" fmla="*/ 4465709 h 5727032"/>
              <a:gd name="connsiteX2" fmla="*/ 2470484 w 2470484"/>
              <a:gd name="connsiteY2" fmla="*/ 5727032 h 5727032"/>
              <a:gd name="connsiteX0" fmla="*/ 0 w 2470484"/>
              <a:gd name="connsiteY0" fmla="*/ 0 h 5727032"/>
              <a:gd name="connsiteX1" fmla="*/ 2470484 w 2470484"/>
              <a:gd name="connsiteY1" fmla="*/ 5727032 h 5727032"/>
              <a:gd name="connsiteX0" fmla="*/ 0 w 336884"/>
              <a:gd name="connsiteY0" fmla="*/ 0 h 5807243"/>
              <a:gd name="connsiteX1" fmla="*/ 336884 w 336884"/>
              <a:gd name="connsiteY1" fmla="*/ 5807243 h 5807243"/>
              <a:gd name="connsiteX0" fmla="*/ 0 w 208547"/>
              <a:gd name="connsiteY0" fmla="*/ 0 h 5983706"/>
              <a:gd name="connsiteX1" fmla="*/ 208547 w 208547"/>
              <a:gd name="connsiteY1" fmla="*/ 5983706 h 5983706"/>
              <a:gd name="connsiteX0" fmla="*/ 0 w 96253"/>
              <a:gd name="connsiteY0" fmla="*/ 0 h 6112043"/>
              <a:gd name="connsiteX1" fmla="*/ 96253 w 96253"/>
              <a:gd name="connsiteY1" fmla="*/ 6112043 h 6112043"/>
              <a:gd name="connsiteX0" fmla="*/ 0 w 48127"/>
              <a:gd name="connsiteY0" fmla="*/ 0 h 6144127"/>
              <a:gd name="connsiteX1" fmla="*/ 48127 w 48127"/>
              <a:gd name="connsiteY1" fmla="*/ 6144127 h 614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127" h="6144127">
                <a:moveTo>
                  <a:pt x="0" y="0"/>
                </a:moveTo>
                <a:lnTo>
                  <a:pt x="48127" y="6144127"/>
                </a:lnTo>
              </a:path>
            </a:pathLst>
          </a:cu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5239012" y="2619785"/>
            <a:ext cx="695617" cy="1206110"/>
          </a:xfrm>
          <a:custGeom>
            <a:avLst/>
            <a:gdLst>
              <a:gd name="connsiteX0" fmla="*/ 39269 w 538543"/>
              <a:gd name="connsiteY0" fmla="*/ 0 h 392687"/>
              <a:gd name="connsiteX1" fmla="*/ 538543 w 538543"/>
              <a:gd name="connsiteY1" fmla="*/ 157075 h 392687"/>
              <a:gd name="connsiteX2" fmla="*/ 0 w 538543"/>
              <a:gd name="connsiteY2" fmla="*/ 392687 h 392687"/>
              <a:gd name="connsiteX3" fmla="*/ 39269 w 538543"/>
              <a:gd name="connsiteY3" fmla="*/ 0 h 392687"/>
              <a:gd name="connsiteX0" fmla="*/ 0 w 605860"/>
              <a:gd name="connsiteY0" fmla="*/ 0 h 645128"/>
              <a:gd name="connsiteX1" fmla="*/ 605860 w 605860"/>
              <a:gd name="connsiteY1" fmla="*/ 409516 h 645128"/>
              <a:gd name="connsiteX2" fmla="*/ 67317 w 605860"/>
              <a:gd name="connsiteY2" fmla="*/ 645128 h 645128"/>
              <a:gd name="connsiteX3" fmla="*/ 0 w 605860"/>
              <a:gd name="connsiteY3" fmla="*/ 0 h 645128"/>
              <a:gd name="connsiteX0" fmla="*/ 0 w 678787"/>
              <a:gd name="connsiteY0" fmla="*/ 0 h 645128"/>
              <a:gd name="connsiteX1" fmla="*/ 678787 w 678787"/>
              <a:gd name="connsiteY1" fmla="*/ 123415 h 645128"/>
              <a:gd name="connsiteX2" fmla="*/ 67317 w 678787"/>
              <a:gd name="connsiteY2" fmla="*/ 645128 h 645128"/>
              <a:gd name="connsiteX3" fmla="*/ 0 w 678787"/>
              <a:gd name="connsiteY3" fmla="*/ 0 h 645128"/>
              <a:gd name="connsiteX0" fmla="*/ 0 w 678787"/>
              <a:gd name="connsiteY0" fmla="*/ 0 h 1245378"/>
              <a:gd name="connsiteX1" fmla="*/ 678787 w 678787"/>
              <a:gd name="connsiteY1" fmla="*/ 123415 h 1245378"/>
              <a:gd name="connsiteX2" fmla="*/ 483000 w 678787"/>
              <a:gd name="connsiteY2" fmla="*/ 1245378 h 1245378"/>
              <a:gd name="connsiteX3" fmla="*/ 67317 w 678787"/>
              <a:gd name="connsiteY3" fmla="*/ 645128 h 1245378"/>
              <a:gd name="connsiteX4" fmla="*/ 0 w 678787"/>
              <a:gd name="connsiteY4" fmla="*/ 0 h 1245378"/>
              <a:gd name="connsiteX0" fmla="*/ 16830 w 695617"/>
              <a:gd name="connsiteY0" fmla="*/ 0 h 1245378"/>
              <a:gd name="connsiteX1" fmla="*/ 695617 w 695617"/>
              <a:gd name="connsiteY1" fmla="*/ 123415 h 1245378"/>
              <a:gd name="connsiteX2" fmla="*/ 499830 w 695617"/>
              <a:gd name="connsiteY2" fmla="*/ 1245378 h 1245378"/>
              <a:gd name="connsiteX3" fmla="*/ 0 w 695617"/>
              <a:gd name="connsiteY3" fmla="*/ 1194890 h 1245378"/>
              <a:gd name="connsiteX4" fmla="*/ 16830 w 695617"/>
              <a:gd name="connsiteY4" fmla="*/ 0 h 1245378"/>
              <a:gd name="connsiteX0" fmla="*/ 16830 w 695617"/>
              <a:gd name="connsiteY0" fmla="*/ 0 h 1245378"/>
              <a:gd name="connsiteX1" fmla="*/ 695617 w 695617"/>
              <a:gd name="connsiteY1" fmla="*/ 123415 h 1245378"/>
              <a:gd name="connsiteX2" fmla="*/ 499830 w 695617"/>
              <a:gd name="connsiteY2" fmla="*/ 1245378 h 1245378"/>
              <a:gd name="connsiteX3" fmla="*/ 0 w 695617"/>
              <a:gd name="connsiteY3" fmla="*/ 1194890 h 1245378"/>
              <a:gd name="connsiteX4" fmla="*/ 16830 w 695617"/>
              <a:gd name="connsiteY4" fmla="*/ 0 h 1245378"/>
              <a:gd name="connsiteX0" fmla="*/ 16830 w 695617"/>
              <a:gd name="connsiteY0" fmla="*/ 0 h 1245378"/>
              <a:gd name="connsiteX1" fmla="*/ 695617 w 695617"/>
              <a:gd name="connsiteY1" fmla="*/ 123415 h 1245378"/>
              <a:gd name="connsiteX2" fmla="*/ 499830 w 695617"/>
              <a:gd name="connsiteY2" fmla="*/ 1245378 h 1245378"/>
              <a:gd name="connsiteX3" fmla="*/ 0 w 695617"/>
              <a:gd name="connsiteY3" fmla="*/ 1194890 h 1245378"/>
              <a:gd name="connsiteX4" fmla="*/ 16830 w 695617"/>
              <a:gd name="connsiteY4" fmla="*/ 0 h 1245378"/>
              <a:gd name="connsiteX0" fmla="*/ 16830 w 695617"/>
              <a:gd name="connsiteY0" fmla="*/ 0 h 1245378"/>
              <a:gd name="connsiteX1" fmla="*/ 695617 w 695617"/>
              <a:gd name="connsiteY1" fmla="*/ 123415 h 1245378"/>
              <a:gd name="connsiteX2" fmla="*/ 499830 w 695617"/>
              <a:gd name="connsiteY2" fmla="*/ 1245378 h 1245378"/>
              <a:gd name="connsiteX3" fmla="*/ 0 w 695617"/>
              <a:gd name="connsiteY3" fmla="*/ 1194890 h 1245378"/>
              <a:gd name="connsiteX4" fmla="*/ 16830 w 695617"/>
              <a:gd name="connsiteY4" fmla="*/ 0 h 1245378"/>
              <a:gd name="connsiteX0" fmla="*/ 16830 w 695617"/>
              <a:gd name="connsiteY0" fmla="*/ 0 h 1206110"/>
              <a:gd name="connsiteX1" fmla="*/ 695617 w 695617"/>
              <a:gd name="connsiteY1" fmla="*/ 123415 h 1206110"/>
              <a:gd name="connsiteX2" fmla="*/ 505439 w 695617"/>
              <a:gd name="connsiteY2" fmla="*/ 1206110 h 1206110"/>
              <a:gd name="connsiteX3" fmla="*/ 0 w 695617"/>
              <a:gd name="connsiteY3" fmla="*/ 1194890 h 1206110"/>
              <a:gd name="connsiteX4" fmla="*/ 16830 w 695617"/>
              <a:gd name="connsiteY4" fmla="*/ 0 h 1206110"/>
              <a:gd name="connsiteX0" fmla="*/ 16830 w 695617"/>
              <a:gd name="connsiteY0" fmla="*/ 0 h 1206110"/>
              <a:gd name="connsiteX1" fmla="*/ 695617 w 695617"/>
              <a:gd name="connsiteY1" fmla="*/ 123415 h 1206110"/>
              <a:gd name="connsiteX2" fmla="*/ 505439 w 695617"/>
              <a:gd name="connsiteY2" fmla="*/ 1206110 h 1206110"/>
              <a:gd name="connsiteX3" fmla="*/ 0 w 695617"/>
              <a:gd name="connsiteY3" fmla="*/ 1138792 h 1206110"/>
              <a:gd name="connsiteX4" fmla="*/ 16830 w 695617"/>
              <a:gd name="connsiteY4" fmla="*/ 0 h 120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17" h="1206110">
                <a:moveTo>
                  <a:pt x="16830" y="0"/>
                </a:moveTo>
                <a:lnTo>
                  <a:pt x="695617" y="123415"/>
                </a:lnTo>
                <a:cubicBezTo>
                  <a:pt x="596696" y="764804"/>
                  <a:pt x="699727" y="149594"/>
                  <a:pt x="505439" y="1206110"/>
                </a:cubicBezTo>
                <a:lnTo>
                  <a:pt x="0" y="1138792"/>
                </a:lnTo>
                <a:lnTo>
                  <a:pt x="1683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右矢印 4"/>
          <p:cNvSpPr/>
          <p:nvPr/>
        </p:nvSpPr>
        <p:spPr>
          <a:xfrm rot="9346551">
            <a:off x="5132337" y="2247576"/>
            <a:ext cx="644769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 rot="5400000">
            <a:off x="3572364" y="3565074"/>
            <a:ext cx="1925310" cy="360916"/>
          </a:xfrm>
          <a:prstGeom prst="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フリーフォーム 8"/>
          <p:cNvSpPr/>
          <p:nvPr/>
        </p:nvSpPr>
        <p:spPr>
          <a:xfrm>
            <a:off x="4546112" y="4708187"/>
            <a:ext cx="47587" cy="1713791"/>
          </a:xfrm>
          <a:custGeom>
            <a:avLst/>
            <a:gdLst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3" fmla="*/ 192505 w 770021"/>
              <a:gd name="connsiteY3" fmla="*/ 64169 h 689811"/>
              <a:gd name="connsiteX4" fmla="*/ 160421 w 770021"/>
              <a:gd name="connsiteY4" fmla="*/ 0 h 689811"/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3" fmla="*/ 192505 w 770021"/>
              <a:gd name="connsiteY3" fmla="*/ 64169 h 689811"/>
              <a:gd name="connsiteX4" fmla="*/ 251861 w 770021"/>
              <a:gd name="connsiteY4" fmla="*/ 91440 h 689811"/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3" fmla="*/ 192505 w 770021"/>
              <a:gd name="connsiteY3" fmla="*/ 64169 h 689811"/>
              <a:gd name="connsiteX0" fmla="*/ 160421 w 770021"/>
              <a:gd name="connsiteY0" fmla="*/ 0 h 689811"/>
              <a:gd name="connsiteX1" fmla="*/ 770021 w 770021"/>
              <a:gd name="connsiteY1" fmla="*/ 689811 h 689811"/>
              <a:gd name="connsiteX2" fmla="*/ 0 w 770021"/>
              <a:gd name="connsiteY2" fmla="*/ 529390 h 689811"/>
              <a:gd name="connsiteX0" fmla="*/ 0 w 3224463"/>
              <a:gd name="connsiteY0" fmla="*/ 0 h 6705601"/>
              <a:gd name="connsiteX1" fmla="*/ 609600 w 3224463"/>
              <a:gd name="connsiteY1" fmla="*/ 689811 h 6705601"/>
              <a:gd name="connsiteX2" fmla="*/ 3224463 w 3224463"/>
              <a:gd name="connsiteY2" fmla="*/ 6705601 h 6705601"/>
              <a:gd name="connsiteX0" fmla="*/ 96252 w 2614863"/>
              <a:gd name="connsiteY0" fmla="*/ 176462 h 6015790"/>
              <a:gd name="connsiteX1" fmla="*/ 0 w 2614863"/>
              <a:gd name="connsiteY1" fmla="*/ 0 h 6015790"/>
              <a:gd name="connsiteX2" fmla="*/ 2614863 w 2614863"/>
              <a:gd name="connsiteY2" fmla="*/ 6015790 h 6015790"/>
              <a:gd name="connsiteX0" fmla="*/ 930441 w 2614863"/>
              <a:gd name="connsiteY0" fmla="*/ 1796714 h 6015790"/>
              <a:gd name="connsiteX1" fmla="*/ 0 w 2614863"/>
              <a:gd name="connsiteY1" fmla="*/ 0 h 6015790"/>
              <a:gd name="connsiteX2" fmla="*/ 2614863 w 2614863"/>
              <a:gd name="connsiteY2" fmla="*/ 6015790 h 6015790"/>
              <a:gd name="connsiteX0" fmla="*/ 0 w 2614863"/>
              <a:gd name="connsiteY0" fmla="*/ 0 h 6015790"/>
              <a:gd name="connsiteX1" fmla="*/ 2614863 w 2614863"/>
              <a:gd name="connsiteY1" fmla="*/ 6015790 h 6015790"/>
              <a:gd name="connsiteX0" fmla="*/ 0 w 2614863"/>
              <a:gd name="connsiteY0" fmla="*/ 0 h 6015790"/>
              <a:gd name="connsiteX1" fmla="*/ 2314960 w 2614863"/>
              <a:gd name="connsiteY1" fmla="*/ 4626130 h 6015790"/>
              <a:gd name="connsiteX2" fmla="*/ 2614863 w 2614863"/>
              <a:gd name="connsiteY2" fmla="*/ 6015790 h 6015790"/>
              <a:gd name="connsiteX0" fmla="*/ 0 w 2598821"/>
              <a:gd name="connsiteY0" fmla="*/ 0 h 5887453"/>
              <a:gd name="connsiteX1" fmla="*/ 2314960 w 2598821"/>
              <a:gd name="connsiteY1" fmla="*/ 4626130 h 5887453"/>
              <a:gd name="connsiteX2" fmla="*/ 2598821 w 2598821"/>
              <a:gd name="connsiteY2" fmla="*/ 5887453 h 5887453"/>
              <a:gd name="connsiteX0" fmla="*/ 0 w 2374232"/>
              <a:gd name="connsiteY0" fmla="*/ 0 h 5646821"/>
              <a:gd name="connsiteX1" fmla="*/ 2090371 w 2374232"/>
              <a:gd name="connsiteY1" fmla="*/ 4385498 h 5646821"/>
              <a:gd name="connsiteX2" fmla="*/ 2374232 w 2374232"/>
              <a:gd name="connsiteY2" fmla="*/ 5646821 h 5646821"/>
              <a:gd name="connsiteX0" fmla="*/ 0 w 2470484"/>
              <a:gd name="connsiteY0" fmla="*/ 0 h 5727032"/>
              <a:gd name="connsiteX1" fmla="*/ 2186623 w 2470484"/>
              <a:gd name="connsiteY1" fmla="*/ 4465709 h 5727032"/>
              <a:gd name="connsiteX2" fmla="*/ 2470484 w 2470484"/>
              <a:gd name="connsiteY2" fmla="*/ 5727032 h 5727032"/>
              <a:gd name="connsiteX0" fmla="*/ 0 w 2470484"/>
              <a:gd name="connsiteY0" fmla="*/ 0 h 5727032"/>
              <a:gd name="connsiteX1" fmla="*/ 2470484 w 2470484"/>
              <a:gd name="connsiteY1" fmla="*/ 5727032 h 5727032"/>
              <a:gd name="connsiteX0" fmla="*/ 0 w 336884"/>
              <a:gd name="connsiteY0" fmla="*/ 0 h 5807243"/>
              <a:gd name="connsiteX1" fmla="*/ 336884 w 336884"/>
              <a:gd name="connsiteY1" fmla="*/ 5807243 h 5807243"/>
              <a:gd name="connsiteX0" fmla="*/ 0 w 208547"/>
              <a:gd name="connsiteY0" fmla="*/ 0 h 5983706"/>
              <a:gd name="connsiteX1" fmla="*/ 208547 w 208547"/>
              <a:gd name="connsiteY1" fmla="*/ 5983706 h 5983706"/>
              <a:gd name="connsiteX0" fmla="*/ 0 w 96253"/>
              <a:gd name="connsiteY0" fmla="*/ 0 h 6112043"/>
              <a:gd name="connsiteX1" fmla="*/ 96253 w 96253"/>
              <a:gd name="connsiteY1" fmla="*/ 6112043 h 6112043"/>
              <a:gd name="connsiteX0" fmla="*/ 0 w 48127"/>
              <a:gd name="connsiteY0" fmla="*/ 0 h 6144127"/>
              <a:gd name="connsiteX1" fmla="*/ 48127 w 48127"/>
              <a:gd name="connsiteY1" fmla="*/ 6144127 h 614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127" h="6144127">
                <a:moveTo>
                  <a:pt x="0" y="0"/>
                </a:moveTo>
                <a:lnTo>
                  <a:pt x="48127" y="6144127"/>
                </a:lnTo>
              </a:path>
            </a:pathLst>
          </a:cu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5454721" y="2549077"/>
            <a:ext cx="3340105" cy="504486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365198" y="2619785"/>
            <a:ext cx="3074698" cy="772332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175674" y="2476176"/>
            <a:ext cx="891253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3439896" y="2476176"/>
            <a:ext cx="735778" cy="143609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6647190" y="2080302"/>
            <a:ext cx="24135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ＪＲ学研都市線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423347" y="3216937"/>
            <a:ext cx="24135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駅前広場</a:t>
            </a:r>
          </a:p>
        </p:txBody>
      </p:sp>
    </p:spTree>
    <p:extLst>
      <p:ext uri="{BB962C8B-B14F-4D97-AF65-F5344CB8AC3E}">
        <p14:creationId xmlns:p14="http://schemas.microsoft.com/office/powerpoint/2010/main" val="354343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7457" t="11239" r="10631" b="5866"/>
          <a:stretch/>
        </p:blipFill>
        <p:spPr>
          <a:xfrm>
            <a:off x="256673" y="752474"/>
            <a:ext cx="8646695" cy="560387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3071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建設地（東側より）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258184" y="774551"/>
            <a:ext cx="3399416" cy="2345167"/>
          </a:xfrm>
          <a:custGeom>
            <a:avLst/>
            <a:gdLst>
              <a:gd name="connsiteX0" fmla="*/ 0 w 3399416"/>
              <a:gd name="connsiteY0" fmla="*/ 2259105 h 2345167"/>
              <a:gd name="connsiteX1" fmla="*/ 3259567 w 3399416"/>
              <a:gd name="connsiteY1" fmla="*/ 2345167 h 2345167"/>
              <a:gd name="connsiteX2" fmla="*/ 3399416 w 3399416"/>
              <a:gd name="connsiteY2" fmla="*/ 441063 h 2345167"/>
              <a:gd name="connsiteX3" fmla="*/ 10757 w 3399416"/>
              <a:gd name="connsiteY3" fmla="*/ 0 h 23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9416" h="2345167">
                <a:moveTo>
                  <a:pt x="0" y="2259105"/>
                </a:moveTo>
                <a:lnTo>
                  <a:pt x="3259567" y="2345167"/>
                </a:lnTo>
                <a:lnTo>
                  <a:pt x="3399416" y="441063"/>
                </a:lnTo>
                <a:lnTo>
                  <a:pt x="10757" y="0"/>
                </a:lnTo>
              </a:path>
            </a:pathLst>
          </a:cu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4455042" y="3583173"/>
            <a:ext cx="4228684" cy="435474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56673" y="1864735"/>
            <a:ext cx="8646695" cy="1027321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4988766" y="1819500"/>
            <a:ext cx="361297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近畿自動車道（天理吹田線）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6599599" y="3941266"/>
            <a:ext cx="24135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ＪＲ学研都市線</a:t>
            </a:r>
          </a:p>
        </p:txBody>
      </p:sp>
    </p:spTree>
    <p:extLst>
      <p:ext uri="{BB962C8B-B14F-4D97-AF65-F5344CB8AC3E}">
        <p14:creationId xmlns:p14="http://schemas.microsoft.com/office/powerpoint/2010/main" val="19805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3" y="322024"/>
            <a:ext cx="315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周辺状況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3122" r="1882" b="2706"/>
          <a:stretch/>
        </p:blipFill>
        <p:spPr>
          <a:xfrm>
            <a:off x="484094" y="660578"/>
            <a:ext cx="8120993" cy="5760000"/>
          </a:xfrm>
          <a:prstGeom prst="rect">
            <a:avLst/>
          </a:prstGeom>
        </p:spPr>
      </p:pic>
      <p:sp>
        <p:nvSpPr>
          <p:cNvPr id="5" name="上矢印 4"/>
          <p:cNvSpPr/>
          <p:nvPr/>
        </p:nvSpPr>
        <p:spPr>
          <a:xfrm rot="9298539">
            <a:off x="2627307" y="3229494"/>
            <a:ext cx="708629" cy="568341"/>
          </a:xfrm>
          <a:prstGeom prst="upArrow">
            <a:avLst>
              <a:gd name="adj1" fmla="val 28154"/>
              <a:gd name="adj2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099636" y="3371301"/>
            <a:ext cx="24135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dirty="0" smtClean="0">
                <a:solidFill>
                  <a:srgbClr val="C00000"/>
                </a:solidFill>
                <a:latin typeface="Calibri" panose="020F0502020204030204"/>
                <a:ea typeface="ＭＳ Ｐゴシック" panose="020B0600070205080204" pitchFamily="50" charset="-128"/>
              </a:rPr>
              <a:t>今回作成パース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331444" y="3709855"/>
            <a:ext cx="2735724" cy="652080"/>
          </a:xfrm>
          <a:prstGeom prst="rect">
            <a:avLst/>
          </a:prstGeom>
          <a:solidFill>
            <a:schemeClr val="accent4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446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3242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周辺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状況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6047" r="6000" b="2250"/>
          <a:stretch/>
        </p:blipFill>
        <p:spPr>
          <a:xfrm>
            <a:off x="417095" y="660578"/>
            <a:ext cx="8037096" cy="59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2" y="867787"/>
            <a:ext cx="8126146" cy="576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227176"/>
            <a:ext cx="2916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立面図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89166" y="3566008"/>
            <a:ext cx="2018856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noProof="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東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側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立面図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93997" y="6047497"/>
            <a:ext cx="2018856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北側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立面図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08018" y="1402254"/>
            <a:ext cx="853601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dirty="0" smtClean="0">
                <a:solidFill>
                  <a:prstClr val="black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至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門真市駅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614664" y="1672780"/>
            <a:ext cx="914922" cy="4795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75985" y="1381250"/>
            <a:ext cx="853601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至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瓜生堂駅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7636790" y="1649041"/>
            <a:ext cx="985561" cy="1062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1847508" y="1485681"/>
            <a:ext cx="4212633" cy="1376"/>
          </a:xfrm>
          <a:prstGeom prst="straightConnector1">
            <a:avLst/>
          </a:prstGeom>
          <a:ln w="63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6060141" y="1485681"/>
            <a:ext cx="1029871" cy="1"/>
          </a:xfrm>
          <a:prstGeom prst="straightConnector1">
            <a:avLst/>
          </a:prstGeom>
          <a:ln w="63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3596948" y="1201600"/>
            <a:ext cx="631810" cy="30276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80,000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50168" y="1201601"/>
            <a:ext cx="631810" cy="30276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20,000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8079202" y="2406423"/>
            <a:ext cx="623510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20,046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 rot="16200000">
            <a:off x="7880497" y="2693399"/>
            <a:ext cx="498146" cy="21544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8,400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 rot="16200000">
            <a:off x="7833327" y="2248833"/>
            <a:ext cx="445272" cy="21544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8,190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 rot="16200000">
            <a:off x="3835655" y="5084593"/>
            <a:ext cx="587599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20,046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rot="16200000">
            <a:off x="3591173" y="5484683"/>
            <a:ext cx="435486" cy="21544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8,400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6200000">
            <a:off x="3488832" y="5036561"/>
            <a:ext cx="460756" cy="21544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8,190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35" name="二等辺三角形 34"/>
          <p:cNvSpPr/>
          <p:nvPr/>
        </p:nvSpPr>
        <p:spPr>
          <a:xfrm rot="16200000">
            <a:off x="6206354" y="2299878"/>
            <a:ext cx="265539" cy="26031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0D55302-62FB-4867-AC46-2BEABB97B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54" r="44058"/>
          <a:stretch/>
        </p:blipFill>
        <p:spPr>
          <a:xfrm>
            <a:off x="330200" y="1260186"/>
            <a:ext cx="3479151" cy="36446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0D55302-62FB-4867-AC46-2BEABB97B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78" t="58297" r="1334" b="1816"/>
          <a:stretch/>
        </p:blipFill>
        <p:spPr>
          <a:xfrm>
            <a:off x="330200" y="4406769"/>
            <a:ext cx="2698402" cy="217479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F1E418-C4C0-4BF5-9F5A-225D3F39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1B9B67-EF4F-4B3F-9D96-856EED2597BD}"/>
              </a:ext>
            </a:extLst>
          </p:cNvPr>
          <p:cNvSpPr/>
          <p:nvPr/>
        </p:nvSpPr>
        <p:spPr>
          <a:xfrm>
            <a:off x="176464" y="322024"/>
            <a:ext cx="3239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コンセプト：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（仮称）鴻池新田駅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1C86762-60DD-40B6-8F2C-F29353732B0D}"/>
              </a:ext>
            </a:extLst>
          </p:cNvPr>
          <p:cNvSpPr/>
          <p:nvPr/>
        </p:nvSpPr>
        <p:spPr>
          <a:xfrm>
            <a:off x="230252" y="813290"/>
            <a:ext cx="3239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駅がつなぐ住工共生のまち</a:t>
            </a:r>
            <a:r>
              <a:rPr kumimoji="0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endParaRPr kumimoji="0" lang="ja-JP" alt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8E4FFFF-FBF3-496D-BB07-29E4BFD1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49" y="4577198"/>
            <a:ext cx="5781079" cy="160702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9193A6F0-2242-46BF-A5A1-0C17A823AA4F}"/>
              </a:ext>
            </a:extLst>
          </p:cNvPr>
          <p:cNvSpPr>
            <a:spLocks noChangeAspect="1"/>
          </p:cNvSpPr>
          <p:nvPr/>
        </p:nvSpPr>
        <p:spPr>
          <a:xfrm rot="2679432">
            <a:off x="3424387" y="4422353"/>
            <a:ext cx="468000" cy="3716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C86762-60DD-40B6-8F2C-F29353732B0D}"/>
              </a:ext>
            </a:extLst>
          </p:cNvPr>
          <p:cNvSpPr/>
          <p:nvPr/>
        </p:nvSpPr>
        <p:spPr>
          <a:xfrm>
            <a:off x="3809351" y="1185185"/>
            <a:ext cx="508192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■住工共生のまちづくり</a:t>
            </a:r>
            <a:endParaRPr kumimoji="0" lang="en-US" altLang="ja-JP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・大阪中央環状線の西側が工業地域、東側は</a:t>
            </a:r>
            <a:r>
              <a:rPr kumimoji="0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JR</a:t>
            </a:r>
            <a:r>
              <a:rPr kumimoji="0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駅の周辺など住宅地が形成。</a:t>
            </a:r>
            <a:endParaRPr kumimoji="0" lang="en-US" altLang="ja-JP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西側は引き続き、操業環境の保全。東側は土地の高度利用を図りつつ、生活利便機能を維持する方針が掲げられている。</a:t>
            </a:r>
            <a:endParaRPr kumimoji="0" lang="en-US" altLang="ja-JP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・駅前広場の整備やモノレール駅と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JR</a:t>
            </a: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駅との新たな歩行者動線の確保などにより、より一層の利便性向上が見込まれる。</a:t>
            </a:r>
            <a:endParaRPr kumimoji="0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1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00" y="1153090"/>
            <a:ext cx="8640000" cy="548746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30792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パース：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（仮称）鴻池新田駅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1" y="4898556"/>
            <a:ext cx="2305196" cy="1581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047" y="4898556"/>
            <a:ext cx="87790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8392</TotalTime>
  <Words>378</Words>
  <Application>Microsoft Office PowerPoint</Application>
  <PresentationFormat>画面に合わせる (4:3)</PresentationFormat>
  <Paragraphs>82</Paragraphs>
  <Slides>14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HGSｺﾞｼｯｸE</vt:lpstr>
      <vt:lpstr>Meiryo UI</vt:lpstr>
      <vt:lpstr>ＭＳ Ｐゴシック</vt:lpstr>
      <vt:lpstr>游ゴシック</vt:lpstr>
      <vt:lpstr>Arial</vt:lpstr>
      <vt:lpstr>Calibri</vt:lpstr>
      <vt:lpstr>Cambria</vt:lpstr>
      <vt:lpstr>Times New Roman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森河　奨</dc:creator>
  <cp:lastModifiedBy>辰上　修一</cp:lastModifiedBy>
  <cp:revision>715</cp:revision>
  <cp:lastPrinted>2021-10-26T07:22:57Z</cp:lastPrinted>
  <dcterms:created xsi:type="dcterms:W3CDTF">2018-12-04T04:57:03Z</dcterms:created>
  <dcterms:modified xsi:type="dcterms:W3CDTF">2022-07-13T06:50:05Z</dcterms:modified>
</cp:coreProperties>
</file>