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6"/>
  </p:notesMasterIdLst>
  <p:sldIdLst>
    <p:sldId id="627" r:id="rId2"/>
    <p:sldId id="628" r:id="rId3"/>
    <p:sldId id="676" r:id="rId4"/>
    <p:sldId id="630" r:id="rId5"/>
    <p:sldId id="632" r:id="rId6"/>
    <p:sldId id="633" r:id="rId7"/>
    <p:sldId id="677" r:id="rId8"/>
    <p:sldId id="685" r:id="rId9"/>
    <p:sldId id="657" r:id="rId10"/>
    <p:sldId id="673" r:id="rId11"/>
    <p:sldId id="674" r:id="rId12"/>
    <p:sldId id="686" r:id="rId13"/>
    <p:sldId id="675" r:id="rId14"/>
    <p:sldId id="684" r:id="rId15"/>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辰上　修一" initials="辰上　修一" lastIdx="1" clrIdx="0">
    <p:extLst>
      <p:ext uri="{19B8F6BF-5375-455C-9EA6-DF929625EA0E}">
        <p15:presenceInfo xmlns:p15="http://schemas.microsoft.com/office/powerpoint/2012/main" userId="S::TatsugamiS@lan.pref.osaka.jp::c7457245-f107-4717-8ba6-a86897ec97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D03B"/>
    <a:srgbClr val="FFDB69"/>
    <a:srgbClr val="D54AE4"/>
    <a:srgbClr val="DEFFBD"/>
    <a:srgbClr val="E6E6E6"/>
    <a:srgbClr val="CCFF99"/>
    <a:srgbClr val="B8E08C"/>
    <a:srgbClr val="FFFFCC"/>
    <a:srgbClr val="FFCC99"/>
    <a:srgbClr val="D1E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48" autoAdjust="0"/>
    <p:restoredTop sz="95186" autoAdjust="0"/>
  </p:normalViewPr>
  <p:slideViewPr>
    <p:cSldViewPr snapToGrid="0">
      <p:cViewPr varScale="1">
        <p:scale>
          <a:sx n="90" d="100"/>
          <a:sy n="90" d="100"/>
        </p:scale>
        <p:origin x="576" y="84"/>
      </p:cViewPr>
      <p:guideLst/>
    </p:cSldViewPr>
  </p:slideViewPr>
  <p:outlineViewPr>
    <p:cViewPr>
      <p:scale>
        <a:sx n="33" d="100"/>
        <a:sy n="33" d="100"/>
      </p:scale>
      <p:origin x="0" y="-2448"/>
    </p:cViewPr>
  </p:outlineViewPr>
  <p:notesTextViewPr>
    <p:cViewPr>
      <p:scale>
        <a:sx n="1" d="1"/>
        <a:sy n="1" d="1"/>
      </p:scale>
      <p:origin x="0" y="0"/>
    </p:cViewPr>
  </p:notesTextViewPr>
  <p:notesViewPr>
    <p:cSldViewPr snapToGrid="0">
      <p:cViewPr varScale="1">
        <p:scale>
          <a:sx n="58" d="100"/>
          <a:sy n="58" d="100"/>
        </p:scale>
        <p:origin x="274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6FA5BA39-7CAF-4596-A299-67B5C6E315B8}" type="datetimeFigureOut">
              <a:rPr kumimoji="1" lang="ja-JP" altLang="en-US" smtClean="0"/>
              <a:t>2022/7/12</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AF4CED70-445C-4EB7-910B-E53761D2C426}" type="slidenum">
              <a:rPr kumimoji="1" lang="ja-JP" altLang="en-US" smtClean="0"/>
              <a:t>‹#›</a:t>
            </a:fld>
            <a:endParaRPr kumimoji="1" lang="ja-JP" altLang="en-US"/>
          </a:p>
        </p:txBody>
      </p:sp>
    </p:spTree>
    <p:extLst>
      <p:ext uri="{BB962C8B-B14F-4D97-AF65-F5344CB8AC3E}">
        <p14:creationId xmlns:p14="http://schemas.microsoft.com/office/powerpoint/2010/main" val="323462379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43089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28015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37747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77042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78719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92656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92268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67769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13588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06448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・長さ：</a:t>
            </a:r>
            <a:r>
              <a:rPr kumimoji="1" lang="en-US" altLang="ja-JP" dirty="0"/>
              <a:t>111</a:t>
            </a:r>
            <a:r>
              <a:rPr kumimoji="1" lang="ja-JP" altLang="en-US" dirty="0" err="1"/>
              <a:t>ｍ</a:t>
            </a:r>
            <a:r>
              <a:rPr kumimoji="1" lang="ja-JP" altLang="en-US" dirty="0"/>
              <a:t>、幅：</a:t>
            </a:r>
            <a:r>
              <a:rPr kumimoji="1" lang="en-US" altLang="ja-JP" dirty="0"/>
              <a:t>17.7</a:t>
            </a:r>
            <a:r>
              <a:rPr kumimoji="1" lang="ja-JP" altLang="en-US" dirty="0" err="1"/>
              <a:t>ｍ</a:t>
            </a:r>
            <a:r>
              <a:rPr kumimoji="1" lang="ja-JP" altLang="en-US" dirty="0"/>
              <a:t>、コンコース地上、軌道階：</a:t>
            </a:r>
            <a:r>
              <a:rPr kumimoji="1" lang="en-US" altLang="ja-JP" dirty="0"/>
              <a:t>5.5</a:t>
            </a:r>
            <a:r>
              <a:rPr kumimoji="1" lang="ja-JP" altLang="en-US" dirty="0" err="1"/>
              <a:t>ｍ</a:t>
            </a:r>
            <a:r>
              <a:rPr kumimoji="1" lang="ja-JP" altLang="en-US" dirty="0"/>
              <a:t>、プラットホーム：９ｍ、高さ：</a:t>
            </a:r>
            <a:r>
              <a:rPr kumimoji="1" lang="en-US" altLang="ja-JP" dirty="0"/>
              <a:t>14</a:t>
            </a:r>
            <a:r>
              <a:rPr kumimoji="1" lang="ja-JP" altLang="en-US" dirty="0"/>
              <a:t>ｍ</a:t>
            </a: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04104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62758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C8701E8-CA68-4B8D-8C90-3F5905B6B29E}" type="datetime1">
              <a:rPr kumimoji="1" lang="ja-JP" altLang="en-US" smtClean="0"/>
              <a:t>2022/7/12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062857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2E8B591-A89F-4F0F-BE18-7C0601E2769B}" type="datetime1">
              <a:rPr kumimoji="1" lang="ja-JP" altLang="en-US" smtClean="0"/>
              <a:t>2022/7/12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879284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2C0A460-383E-4508-AB7F-4581E8BB9C55}" type="datetime1">
              <a:rPr kumimoji="1" lang="ja-JP" altLang="en-US" smtClean="0"/>
              <a:t>2022/7/12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752476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41B16A8-32F3-46B7-B61A-D36A539A8404}" type="datetime1">
              <a:rPr kumimoji="1" lang="ja-JP" altLang="en-US" smtClean="0"/>
              <a:t>2022/7/12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762750" y="6356351"/>
            <a:ext cx="2057400" cy="365125"/>
          </a:xfrm>
        </p:spPr>
        <p:txBody>
          <a:bodyPr/>
          <a:lstStyle>
            <a:lvl1pPr>
              <a:defRPr sz="1400" b="1">
                <a:solidFill>
                  <a:schemeClr val="tx1"/>
                </a:solidFill>
                <a:latin typeface="游ゴシック" panose="020B0400000000000000" pitchFamily="50" charset="-128"/>
                <a:ea typeface="游ゴシック" panose="020B0400000000000000" pitchFamily="50" charset="-128"/>
              </a:defRPr>
            </a:lvl1pPr>
          </a:lstStyle>
          <a:p>
            <a:fld id="{8DDB306B-CB1A-4F92-AE18-14C2D5855DBA}" type="slidenum">
              <a:rPr kumimoji="1" lang="ja-JP" altLang="en-US" smtClean="0"/>
              <a:pPr/>
              <a:t>‹#›</a:t>
            </a:fld>
            <a:endParaRPr kumimoji="1" lang="ja-JP" altLang="en-US"/>
          </a:p>
        </p:txBody>
      </p:sp>
    </p:spTree>
    <p:extLst>
      <p:ext uri="{BB962C8B-B14F-4D97-AF65-F5344CB8AC3E}">
        <p14:creationId xmlns:p14="http://schemas.microsoft.com/office/powerpoint/2010/main" val="25449101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640D60A-553E-47B8-BA55-03486DF5122F}" type="datetime1">
              <a:rPr kumimoji="1" lang="ja-JP" altLang="en-US" smtClean="0"/>
              <a:t>2022/7/12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832957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68333CE-BD17-4BF2-A845-D734D5A53FEF}" type="datetime1">
              <a:rPr kumimoji="1" lang="ja-JP" altLang="en-US" smtClean="0"/>
              <a:t>2022/7/12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4199801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50BA5AB-89E3-45D8-9892-42FF3C9C3E8D}" type="datetime1">
              <a:rPr kumimoji="1" lang="ja-JP" altLang="en-US" smtClean="0"/>
              <a:t>2022/7/12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105673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F599E74-3B7F-43F7-86B3-1848691CC2D1}" type="datetime1">
              <a:rPr kumimoji="1" lang="ja-JP" altLang="en-US" smtClean="0"/>
              <a:t>2022/7/12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3253618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A93CAB-BA49-44FA-9D93-4EC09C88BC81}" type="datetime1">
              <a:rPr kumimoji="1" lang="ja-JP" altLang="en-US" smtClean="0"/>
              <a:t>2022/7/12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3800500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420E527-2F14-4790-82D3-1592B2A2B3E9}" type="datetime1">
              <a:rPr kumimoji="1" lang="ja-JP" altLang="en-US" smtClean="0"/>
              <a:t>2022/7/12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262325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7B3A0B6-A346-4745-8E5C-3435E6D8BF08}" type="datetime1">
              <a:rPr kumimoji="1" lang="ja-JP" altLang="en-US" smtClean="0"/>
              <a:t>2022/7/12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631580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141D71-3BF1-409F-8383-C1B9A3051B1F}" type="datetime1">
              <a:rPr kumimoji="1" lang="ja-JP" altLang="en-US" smtClean="0"/>
              <a:t>2022/7/12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7428973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p:cNvGraphicFramePr>
            <a:graphicFrameLocks noGrp="1"/>
          </p:cNvGraphicFramePr>
          <p:nvPr/>
        </p:nvGraphicFramePr>
        <p:xfrm>
          <a:off x="540328" y="1276119"/>
          <a:ext cx="8160328" cy="593624"/>
        </p:xfrm>
        <a:graphic>
          <a:graphicData uri="http://schemas.openxmlformats.org/drawingml/2006/table">
            <a:tbl>
              <a:tblPr firstRow="1" bandRow="1">
                <a:tableStyleId>{616DA210-FB5B-4158-B5E0-FEB733F419BA}</a:tableStyleId>
              </a:tblPr>
              <a:tblGrid>
                <a:gridCol w="8160328">
                  <a:extLst>
                    <a:ext uri="{9D8B030D-6E8A-4147-A177-3AD203B41FA5}">
                      <a16:colId xmlns:a16="http://schemas.microsoft.com/office/drawing/2014/main" val="99542555"/>
                    </a:ext>
                  </a:extLst>
                </a:gridCol>
              </a:tblGrid>
              <a:tr h="593624">
                <a:tc>
                  <a:txBody>
                    <a:bodyPr/>
                    <a:lstStyle/>
                    <a:p>
                      <a:pPr>
                        <a:lnSpc>
                          <a:spcPts val="2200"/>
                        </a:lnSpc>
                      </a:pPr>
                      <a:r>
                        <a:rPr kumimoji="1" lang="ja-JP" altLang="en-US" sz="1400" b="1" dirty="0">
                          <a:latin typeface="+mn-ea"/>
                          <a:ea typeface="+mn-ea"/>
                        </a:rPr>
                        <a:t>　</a:t>
                      </a:r>
                      <a:r>
                        <a:rPr kumimoji="1" lang="ja-JP" altLang="en-US" sz="1600" b="1" dirty="0">
                          <a:latin typeface="ＭＳ Ｐゴシック" panose="020B0600070205080204" pitchFamily="50" charset="-128"/>
                          <a:ea typeface="ＭＳ Ｐゴシック" panose="020B0600070205080204" pitchFamily="50" charset="-128"/>
                        </a:rPr>
                        <a:t>大阪モノレール南伸に伴う（仮称）門真南駅の新設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8905141"/>
                  </a:ext>
                </a:extLst>
              </a:tr>
            </a:tbl>
          </a:graphicData>
        </a:graphic>
      </p:graphicFrame>
      <p:sp>
        <p:nvSpPr>
          <p:cNvPr id="4" name="角丸四角形 3"/>
          <p:cNvSpPr/>
          <p:nvPr/>
        </p:nvSpPr>
        <p:spPr>
          <a:xfrm>
            <a:off x="449239" y="435787"/>
            <a:ext cx="4171253" cy="393461"/>
          </a:xfrm>
          <a:prstGeom prst="roundRect">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大阪モノレール（仮称）門真南駅新築工事</a:t>
            </a:r>
          </a:p>
        </p:txBody>
      </p:sp>
      <p:sp>
        <p:nvSpPr>
          <p:cNvPr id="5" name="正方形/長方形 4"/>
          <p:cNvSpPr/>
          <p:nvPr/>
        </p:nvSpPr>
        <p:spPr>
          <a:xfrm>
            <a:off x="332508" y="920542"/>
            <a:ext cx="149629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事業目的</a:t>
            </a:r>
          </a:p>
        </p:txBody>
      </p:sp>
      <p:sp>
        <p:nvSpPr>
          <p:cNvPr id="7" name="正方形/長方形 6"/>
          <p:cNvSpPr/>
          <p:nvPr/>
        </p:nvSpPr>
        <p:spPr>
          <a:xfrm>
            <a:off x="332508" y="2000157"/>
            <a:ext cx="1503217"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事業概要</a:t>
            </a:r>
          </a:p>
        </p:txBody>
      </p:sp>
      <p:sp>
        <p:nvSpPr>
          <p:cNvPr id="2" name="スライド番号プレースホルダー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3" name="表 2"/>
          <p:cNvGraphicFramePr>
            <a:graphicFrameLocks noGrp="1"/>
          </p:cNvGraphicFramePr>
          <p:nvPr>
            <p:extLst>
              <p:ext uri="{D42A27DB-BD31-4B8C-83A1-F6EECF244321}">
                <p14:modId xmlns:p14="http://schemas.microsoft.com/office/powerpoint/2010/main" val="2573822171"/>
              </p:ext>
            </p:extLst>
          </p:nvPr>
        </p:nvGraphicFramePr>
        <p:xfrm>
          <a:off x="540328" y="2469126"/>
          <a:ext cx="8160328" cy="3686013"/>
        </p:xfrm>
        <a:graphic>
          <a:graphicData uri="http://schemas.openxmlformats.org/drawingml/2006/table">
            <a:tbl>
              <a:tblPr firstRow="1" firstCol="1" bandRow="1"/>
              <a:tblGrid>
                <a:gridCol w="1079925">
                  <a:extLst>
                    <a:ext uri="{9D8B030D-6E8A-4147-A177-3AD203B41FA5}">
                      <a16:colId xmlns:a16="http://schemas.microsoft.com/office/drawing/2014/main" val="976143931"/>
                    </a:ext>
                  </a:extLst>
                </a:gridCol>
                <a:gridCol w="1010652">
                  <a:extLst>
                    <a:ext uri="{9D8B030D-6E8A-4147-A177-3AD203B41FA5}">
                      <a16:colId xmlns:a16="http://schemas.microsoft.com/office/drawing/2014/main" val="796055562"/>
                    </a:ext>
                  </a:extLst>
                </a:gridCol>
                <a:gridCol w="1221458">
                  <a:extLst>
                    <a:ext uri="{9D8B030D-6E8A-4147-A177-3AD203B41FA5}">
                      <a16:colId xmlns:a16="http://schemas.microsoft.com/office/drawing/2014/main" val="702466166"/>
                    </a:ext>
                  </a:extLst>
                </a:gridCol>
                <a:gridCol w="4848293">
                  <a:extLst>
                    <a:ext uri="{9D8B030D-6E8A-4147-A177-3AD203B41FA5}">
                      <a16:colId xmlns:a16="http://schemas.microsoft.com/office/drawing/2014/main" val="2037145642"/>
                    </a:ext>
                  </a:extLst>
                </a:gridCol>
              </a:tblGrid>
              <a:tr h="731110">
                <a:tc rowSpan="3">
                  <a:txBody>
                    <a:bodyPr/>
                    <a:lstStyle/>
                    <a:p>
                      <a:pPr algn="ctr">
                        <a:spcAft>
                          <a:spcPts val="0"/>
                        </a:spcAft>
                      </a:pPr>
                      <a:r>
                        <a:rPr lang="ja-JP" sz="1600" b="1" kern="100" dirty="0">
                          <a:effectLst/>
                          <a:latin typeface="+mn-ea"/>
                          <a:ea typeface="+mn-ea"/>
                          <a:cs typeface="Times New Roman" panose="02020603050405020304" pitchFamily="18" charset="0"/>
                        </a:rPr>
                        <a:t>建設地</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a:spcAft>
                          <a:spcPts val="0"/>
                        </a:spcAft>
                      </a:pPr>
                      <a:r>
                        <a:rPr lang="ja-JP" sz="1600" b="1" kern="100" dirty="0">
                          <a:effectLst/>
                          <a:latin typeface="+mn-ea"/>
                          <a:ea typeface="+mn-ea"/>
                          <a:cs typeface="Times New Roman" panose="02020603050405020304" pitchFamily="18" charset="0"/>
                        </a:rPr>
                        <a:t>門真市三ツ島二丁目地内　外</a:t>
                      </a:r>
                    </a:p>
                    <a:p>
                      <a:pPr algn="just">
                        <a:spcAft>
                          <a:spcPts val="0"/>
                        </a:spcAft>
                      </a:pPr>
                      <a:r>
                        <a:rPr lang="ja-JP" sz="1600" b="1" kern="100" dirty="0">
                          <a:effectLst/>
                          <a:latin typeface="+mn-ea"/>
                          <a:ea typeface="+mn-ea"/>
                          <a:cs typeface="Times New Roman" panose="02020603050405020304" pitchFamily="18" charset="0"/>
                        </a:rPr>
                        <a:t>（景観行政団体：大阪府</a:t>
                      </a:r>
                      <a:r>
                        <a:rPr lang="en-US" sz="1600" b="1" kern="100" dirty="0" smtClean="0">
                          <a:effectLst/>
                          <a:latin typeface="+mn-ea"/>
                          <a:ea typeface="+mn-ea"/>
                          <a:cs typeface="Times New Roman" panose="02020603050405020304" pitchFamily="18" charset="0"/>
                        </a:rPr>
                        <a:t>/</a:t>
                      </a:r>
                      <a:r>
                        <a:rPr lang="ja-JP" altLang="en-US" sz="1600" b="1" kern="100" dirty="0" smtClean="0">
                          <a:effectLst/>
                          <a:latin typeface="+mn-ea"/>
                          <a:ea typeface="+mn-ea"/>
                          <a:cs typeface="Times New Roman" panose="02020603050405020304" pitchFamily="18" charset="0"/>
                        </a:rPr>
                        <a:t>適用</a:t>
                      </a:r>
                      <a:r>
                        <a:rPr lang="ja-JP" sz="1600" b="1" kern="100" dirty="0" smtClean="0">
                          <a:effectLst/>
                          <a:latin typeface="+mn-ea"/>
                          <a:ea typeface="+mn-ea"/>
                          <a:cs typeface="Times New Roman" panose="02020603050405020304" pitchFamily="18" charset="0"/>
                        </a:rPr>
                        <a:t>される</a:t>
                      </a:r>
                      <a:r>
                        <a:rPr lang="ja-JP" sz="1600" b="1" kern="100" dirty="0">
                          <a:effectLst/>
                          <a:latin typeface="+mn-ea"/>
                          <a:ea typeface="+mn-ea"/>
                          <a:cs typeface="Times New Roman" panose="02020603050405020304" pitchFamily="18" charset="0"/>
                        </a:rPr>
                        <a:t>景観計画：大阪府景観計画）</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541053780"/>
                  </a:ext>
                </a:extLst>
              </a:tr>
              <a:tr h="731110">
                <a:tc vMerge="1">
                  <a:txBody>
                    <a:bodyPr/>
                    <a:lstStyle/>
                    <a:p>
                      <a:endParaRPr kumimoji="1" lang="ja-JP" altLang="en-US"/>
                    </a:p>
                  </a:txBody>
                  <a:tcPr/>
                </a:tc>
                <a:tc rowSpan="2">
                  <a:txBody>
                    <a:bodyPr/>
                    <a:lstStyle/>
                    <a:p>
                      <a:pPr algn="ctr">
                        <a:spcAft>
                          <a:spcPts val="0"/>
                        </a:spcAft>
                      </a:pPr>
                      <a:r>
                        <a:rPr lang="ja-JP" sz="1600" b="1" kern="100">
                          <a:effectLst/>
                          <a:latin typeface="+mn-ea"/>
                          <a:ea typeface="+mn-ea"/>
                          <a:cs typeface="Times New Roman" panose="02020603050405020304" pitchFamily="18" charset="0"/>
                        </a:rPr>
                        <a:t>従前</a:t>
                      </a:r>
                    </a:p>
                    <a:p>
                      <a:pPr algn="ctr">
                        <a:spcAft>
                          <a:spcPts val="0"/>
                        </a:spcAft>
                      </a:pPr>
                      <a:r>
                        <a:rPr lang="ja-JP" sz="1600" b="1" kern="100">
                          <a:effectLst/>
                          <a:latin typeface="+mn-ea"/>
                          <a:ea typeface="+mn-ea"/>
                          <a:cs typeface="Times New Roman" panose="02020603050405020304" pitchFamily="18" charset="0"/>
                        </a:rPr>
                        <a:t>（現況）</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600" b="1" kern="100" dirty="0">
                          <a:effectLst/>
                          <a:latin typeface="+mn-ea"/>
                          <a:ea typeface="+mn-ea"/>
                          <a:cs typeface="Times New Roman" panose="02020603050405020304" pitchFamily="18" charset="0"/>
                        </a:rPr>
                        <a:t>用途</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100" dirty="0">
                          <a:effectLst/>
                          <a:latin typeface="+mn-ea"/>
                          <a:ea typeface="+mn-ea"/>
                          <a:cs typeface="Times New Roman" panose="02020603050405020304" pitchFamily="18" charset="0"/>
                        </a:rPr>
                        <a:t> </a:t>
                      </a:r>
                      <a:r>
                        <a:rPr lang="ja-JP" altLang="en-US" sz="1600" b="1" kern="100" dirty="0" smtClean="0">
                          <a:effectLst/>
                          <a:latin typeface="+mn-ea"/>
                          <a:ea typeface="+mn-ea"/>
                          <a:cs typeface="Times New Roman" panose="02020603050405020304" pitchFamily="18" charset="0"/>
                        </a:rPr>
                        <a:t>－</a:t>
                      </a:r>
                      <a:endParaRPr lang="ja-JP" sz="1600" b="1"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3159685"/>
                  </a:ext>
                </a:extLst>
              </a:tr>
              <a:tr h="731110">
                <a:tc vMerge="1">
                  <a:txBody>
                    <a:bodyPr/>
                    <a:lstStyle/>
                    <a:p>
                      <a:endParaRPr kumimoji="1" lang="ja-JP" altLang="en-US"/>
                    </a:p>
                  </a:txBody>
                  <a:tcPr/>
                </a:tc>
                <a:tc vMerge="1">
                  <a:txBody>
                    <a:bodyPr/>
                    <a:lstStyle/>
                    <a:p>
                      <a:endParaRPr kumimoji="1" lang="ja-JP" altLang="en-US"/>
                    </a:p>
                  </a:txBody>
                  <a:tcPr/>
                </a:tc>
                <a:tc>
                  <a:txBody>
                    <a:bodyPr/>
                    <a:lstStyle/>
                    <a:p>
                      <a:pPr algn="ctr">
                        <a:spcAft>
                          <a:spcPts val="0"/>
                        </a:spcAft>
                      </a:pPr>
                      <a:r>
                        <a:rPr lang="ja-JP" sz="1600" b="1" kern="100" dirty="0">
                          <a:effectLst/>
                          <a:latin typeface="+mn-ea"/>
                          <a:ea typeface="+mn-ea"/>
                          <a:cs typeface="Times New Roman" panose="02020603050405020304" pitchFamily="18" charset="0"/>
                        </a:rPr>
                        <a:t>規模</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100" dirty="0">
                          <a:effectLst/>
                          <a:latin typeface="+mn-ea"/>
                          <a:ea typeface="+mn-ea"/>
                          <a:cs typeface="Times New Roman" panose="02020603050405020304" pitchFamily="18" charset="0"/>
                        </a:rPr>
                        <a:t> </a:t>
                      </a:r>
                      <a:r>
                        <a:rPr lang="ja-JP" altLang="en-US" sz="1600" b="1" kern="100" dirty="0" smtClean="0">
                          <a:effectLst/>
                          <a:latin typeface="+mn-ea"/>
                          <a:ea typeface="+mn-ea"/>
                          <a:cs typeface="Times New Roman" panose="02020603050405020304" pitchFamily="18" charset="0"/>
                        </a:rPr>
                        <a:t>－</a:t>
                      </a:r>
                      <a:endParaRPr lang="ja-JP" sz="1600" b="1"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9373725"/>
                  </a:ext>
                </a:extLst>
              </a:tr>
              <a:tr h="761573">
                <a:tc rowSpan="2">
                  <a:txBody>
                    <a:bodyPr/>
                    <a:lstStyle/>
                    <a:p>
                      <a:pPr algn="ctr">
                        <a:spcAft>
                          <a:spcPts val="0"/>
                        </a:spcAft>
                      </a:pPr>
                      <a:r>
                        <a:rPr lang="ja-JP" sz="1600" b="1" kern="100">
                          <a:effectLst/>
                          <a:latin typeface="+mn-ea"/>
                          <a:ea typeface="+mn-ea"/>
                          <a:cs typeface="Times New Roman" panose="02020603050405020304" pitchFamily="18" charset="0"/>
                        </a:rPr>
                        <a:t>計画施設</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600" b="1" kern="100">
                          <a:effectLst/>
                          <a:latin typeface="+mn-ea"/>
                          <a:ea typeface="+mn-ea"/>
                          <a:cs typeface="Times New Roman" panose="02020603050405020304" pitchFamily="18" charset="0"/>
                        </a:rPr>
                        <a:t>用途</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ja-JP" sz="1600" b="1" kern="100" dirty="0">
                          <a:effectLst/>
                          <a:latin typeface="+mn-ea"/>
                          <a:ea typeface="+mn-ea"/>
                          <a:cs typeface="Times New Roman" panose="02020603050405020304" pitchFamily="18" charset="0"/>
                        </a:rPr>
                        <a:t>駅舎</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3544084575"/>
                  </a:ext>
                </a:extLst>
              </a:tr>
              <a:tr h="731110">
                <a:tc vMerge="1">
                  <a:txBody>
                    <a:bodyPr/>
                    <a:lstStyle/>
                    <a:p>
                      <a:endParaRPr kumimoji="1" lang="ja-JP" altLang="en-US"/>
                    </a:p>
                  </a:txBody>
                  <a:tcPr/>
                </a:tc>
                <a:tc>
                  <a:txBody>
                    <a:bodyPr/>
                    <a:lstStyle/>
                    <a:p>
                      <a:pPr algn="ctr">
                        <a:spcAft>
                          <a:spcPts val="0"/>
                        </a:spcAft>
                      </a:pPr>
                      <a:r>
                        <a:rPr lang="ja-JP" sz="1600" b="1" kern="100">
                          <a:effectLst/>
                          <a:latin typeface="+mn-ea"/>
                          <a:ea typeface="+mn-ea"/>
                          <a:cs typeface="Times New Roman" panose="02020603050405020304" pitchFamily="18" charset="0"/>
                        </a:rPr>
                        <a:t>規模</a:t>
                      </a:r>
                    </a:p>
                    <a:p>
                      <a:pPr algn="ctr">
                        <a:spcAft>
                          <a:spcPts val="0"/>
                        </a:spcAft>
                      </a:pPr>
                      <a:r>
                        <a:rPr lang="ja-JP" sz="1600" b="1" kern="100">
                          <a:effectLst/>
                          <a:latin typeface="+mn-ea"/>
                          <a:ea typeface="+mn-ea"/>
                          <a:cs typeface="Times New Roman" panose="02020603050405020304" pitchFamily="18" charset="0"/>
                        </a:rPr>
                        <a:t>（想定）</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ja-JP" sz="1600" b="1" kern="100" dirty="0">
                          <a:effectLst/>
                          <a:latin typeface="+mn-ea"/>
                          <a:ea typeface="+mn-ea"/>
                          <a:cs typeface="Times New Roman" panose="02020603050405020304" pitchFamily="18" charset="0"/>
                        </a:rPr>
                        <a:t>鉄骨造（</a:t>
                      </a:r>
                      <a:r>
                        <a:rPr lang="ja-JP" sz="1600" b="1" kern="100" dirty="0" smtClean="0">
                          <a:effectLst/>
                          <a:latin typeface="+mn-ea"/>
                          <a:ea typeface="+mn-ea"/>
                          <a:cs typeface="Times New Roman" panose="02020603050405020304" pitchFamily="18" charset="0"/>
                        </a:rPr>
                        <a:t>土木</a:t>
                      </a:r>
                      <a:r>
                        <a:rPr lang="ja-JP" altLang="en-US" sz="1600" b="1" kern="100" dirty="0" smtClean="0">
                          <a:effectLst/>
                          <a:latin typeface="+mn-ea"/>
                          <a:ea typeface="+mn-ea"/>
                          <a:cs typeface="Times New Roman" panose="02020603050405020304" pitchFamily="18" charset="0"/>
                        </a:rPr>
                        <a:t>建築</a:t>
                      </a:r>
                      <a:r>
                        <a:rPr lang="ja-JP" sz="1600" b="1" kern="100" dirty="0" smtClean="0">
                          <a:effectLst/>
                          <a:latin typeface="+mn-ea"/>
                          <a:ea typeface="+mn-ea"/>
                          <a:cs typeface="Times New Roman" panose="02020603050405020304" pitchFamily="18" charset="0"/>
                        </a:rPr>
                        <a:t>構造物</a:t>
                      </a:r>
                      <a:r>
                        <a:rPr lang="ja-JP" sz="1600" b="1" kern="100" dirty="0">
                          <a:effectLst/>
                          <a:latin typeface="+mn-ea"/>
                          <a:ea typeface="+mn-ea"/>
                          <a:cs typeface="Times New Roman" panose="02020603050405020304" pitchFamily="18" charset="0"/>
                        </a:rPr>
                        <a:t>）、地上</a:t>
                      </a:r>
                      <a:r>
                        <a:rPr lang="en-US" sz="1600" b="1" kern="100" dirty="0">
                          <a:effectLst/>
                          <a:latin typeface="+mn-ea"/>
                          <a:ea typeface="+mn-ea"/>
                          <a:cs typeface="Times New Roman" panose="02020603050405020304" pitchFamily="18" charset="0"/>
                        </a:rPr>
                        <a:t>2</a:t>
                      </a:r>
                      <a:r>
                        <a:rPr lang="ja-JP" sz="1600" b="1" kern="100" dirty="0">
                          <a:effectLst/>
                          <a:latin typeface="+mn-ea"/>
                          <a:ea typeface="+mn-ea"/>
                          <a:cs typeface="Times New Roman" panose="02020603050405020304" pitchFamily="18" charset="0"/>
                        </a:rPr>
                        <a:t>階建て（</a:t>
                      </a:r>
                      <a:r>
                        <a:rPr lang="en-US" sz="1600" b="1" kern="100" dirty="0">
                          <a:effectLst/>
                          <a:latin typeface="+mn-ea"/>
                          <a:ea typeface="+mn-ea"/>
                          <a:cs typeface="Times New Roman" panose="02020603050405020304" pitchFamily="18" charset="0"/>
                        </a:rPr>
                        <a:t>1</a:t>
                      </a:r>
                      <a:r>
                        <a:rPr lang="ja-JP" sz="1600" b="1" kern="100" dirty="0">
                          <a:effectLst/>
                          <a:latin typeface="+mn-ea"/>
                          <a:ea typeface="+mn-ea"/>
                          <a:cs typeface="Times New Roman" panose="02020603050405020304" pitchFamily="18" charset="0"/>
                        </a:rPr>
                        <a:t>階コンコース階、</a:t>
                      </a:r>
                      <a:r>
                        <a:rPr lang="en-US" sz="1600" b="1" kern="100" dirty="0">
                          <a:effectLst/>
                          <a:latin typeface="+mn-ea"/>
                          <a:ea typeface="+mn-ea"/>
                          <a:cs typeface="Times New Roman" panose="02020603050405020304" pitchFamily="18" charset="0"/>
                        </a:rPr>
                        <a:t>2</a:t>
                      </a:r>
                      <a:r>
                        <a:rPr lang="ja-JP" sz="1600" b="1" kern="100" dirty="0">
                          <a:effectLst/>
                          <a:latin typeface="+mn-ea"/>
                          <a:ea typeface="+mn-ea"/>
                          <a:cs typeface="Times New Roman" panose="02020603050405020304" pitchFamily="18" charset="0"/>
                        </a:rPr>
                        <a:t>階ホーム階</a:t>
                      </a:r>
                      <a:r>
                        <a:rPr lang="ja-JP" sz="1600" b="1" kern="100" dirty="0" smtClean="0">
                          <a:effectLst/>
                          <a:latin typeface="+mn-ea"/>
                          <a:ea typeface="+mn-ea"/>
                          <a:cs typeface="Times New Roman" panose="02020603050405020304" pitchFamily="18" charset="0"/>
                        </a:rPr>
                        <a:t>）</a:t>
                      </a:r>
                      <a:r>
                        <a:rPr lang="ja-JP" altLang="en-US" sz="1600" b="1" kern="100" dirty="0" smtClean="0">
                          <a:effectLst/>
                          <a:latin typeface="+mn-ea"/>
                          <a:ea typeface="+mn-ea"/>
                          <a:cs typeface="Times New Roman" panose="02020603050405020304" pitchFamily="18" charset="0"/>
                        </a:rPr>
                        <a:t>、延べ面積約</a:t>
                      </a:r>
                      <a:r>
                        <a:rPr lang="en-US" altLang="ja-JP" sz="1600" b="1" kern="100" dirty="0" smtClean="0">
                          <a:effectLst/>
                          <a:latin typeface="+mn-ea"/>
                          <a:ea typeface="+mn-ea"/>
                          <a:cs typeface="Times New Roman" panose="02020603050405020304" pitchFamily="18" charset="0"/>
                        </a:rPr>
                        <a:t>780</a:t>
                      </a:r>
                      <a:r>
                        <a:rPr lang="ja-JP" altLang="en-US" sz="1600" b="1" kern="100" dirty="0" smtClean="0">
                          <a:effectLst/>
                          <a:latin typeface="+mn-ea"/>
                          <a:ea typeface="+mn-ea"/>
                          <a:cs typeface="Times New Roman" panose="02020603050405020304" pitchFamily="18" charset="0"/>
                        </a:rPr>
                        <a:t>㎡</a:t>
                      </a:r>
                      <a:endParaRPr lang="ja-JP" sz="1600" b="1"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2958562296"/>
                  </a:ext>
                </a:extLst>
              </a:tr>
            </a:tbl>
          </a:graphicData>
        </a:graphic>
      </p:graphicFrame>
    </p:spTree>
    <p:extLst>
      <p:ext uri="{BB962C8B-B14F-4D97-AF65-F5344CB8AC3E}">
        <p14:creationId xmlns:p14="http://schemas.microsoft.com/office/powerpoint/2010/main" val="25763329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6912875" y="6356351"/>
            <a:ext cx="2057400" cy="365125"/>
          </a:xfrm>
        </p:spPr>
        <p:txBody>
          <a:bodyPr/>
          <a:lstStyle/>
          <a:p>
            <a:fld id="{8DDB306B-CB1A-4F92-AE18-14C2D5855DBA}" type="slidenum">
              <a:rPr kumimoji="1" lang="ja-JP" altLang="en-US" smtClean="0"/>
              <a:pPr/>
              <a:t>10</a:t>
            </a:fld>
            <a:endParaRPr kumimoji="1" lang="ja-JP" altLang="en-US"/>
          </a:p>
        </p:txBody>
      </p:sp>
      <p:sp>
        <p:nvSpPr>
          <p:cNvPr id="4" name="正方形/長方形 3"/>
          <p:cNvSpPr/>
          <p:nvPr/>
        </p:nvSpPr>
        <p:spPr>
          <a:xfrm>
            <a:off x="192506" y="225772"/>
            <a:ext cx="4315325" cy="338554"/>
          </a:xfrm>
          <a:prstGeom prst="rect">
            <a:avLst/>
          </a:prstGeom>
        </p:spPr>
        <p:txBody>
          <a:bodyPr wrap="square">
            <a:spAutoFit/>
          </a:bodyPr>
          <a:lstStyle/>
          <a:p>
            <a:pPr lvl="0">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lang="ja-JP" altLang="en-US" sz="1600" b="1" dirty="0">
                <a:solidFill>
                  <a:prstClr val="black"/>
                </a:solidFill>
                <a:latin typeface="ＭＳ Ｐゴシック" panose="020B0600070205080204" pitchFamily="50" charset="-128"/>
              </a:rPr>
              <a:t>目標設定シート：（仮称）門真南駅　</a:t>
            </a:r>
            <a:endPar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5" name="図 4"/>
          <p:cNvPicPr>
            <a:picLocks noChangeAspect="1"/>
          </p:cNvPicPr>
          <p:nvPr/>
        </p:nvPicPr>
        <p:blipFill>
          <a:blip r:embed="rId3"/>
          <a:stretch>
            <a:fillRect/>
          </a:stretch>
        </p:blipFill>
        <p:spPr>
          <a:xfrm>
            <a:off x="330275" y="475426"/>
            <a:ext cx="8640000" cy="5963154"/>
          </a:xfrm>
          <a:prstGeom prst="rect">
            <a:avLst/>
          </a:prstGeom>
        </p:spPr>
      </p:pic>
    </p:spTree>
    <p:extLst>
      <p:ext uri="{BB962C8B-B14F-4D97-AF65-F5344CB8AC3E}">
        <p14:creationId xmlns:p14="http://schemas.microsoft.com/office/powerpoint/2010/main" val="33921102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DDB306B-CB1A-4F92-AE18-14C2D5855DBA}" type="slidenum">
              <a:rPr kumimoji="1" lang="ja-JP" altLang="en-US" smtClean="0"/>
              <a:pPr/>
              <a:t>11</a:t>
            </a:fld>
            <a:endParaRPr kumimoji="1" lang="ja-JP" altLang="en-US"/>
          </a:p>
        </p:txBody>
      </p:sp>
      <p:sp>
        <p:nvSpPr>
          <p:cNvPr id="4" name="正方形/長方形 3"/>
          <p:cNvSpPr/>
          <p:nvPr/>
        </p:nvSpPr>
        <p:spPr>
          <a:xfrm>
            <a:off x="192506" y="225772"/>
            <a:ext cx="4315325" cy="338554"/>
          </a:xfrm>
          <a:prstGeom prst="rect">
            <a:avLst/>
          </a:prstGeom>
        </p:spPr>
        <p:txBody>
          <a:bodyPr wrap="square">
            <a:spAutoFit/>
          </a:bodyPr>
          <a:lstStyle/>
          <a:p>
            <a:pPr lvl="0">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lang="ja-JP" altLang="en-US" sz="1600" b="1" dirty="0">
                <a:solidFill>
                  <a:prstClr val="black"/>
                </a:solidFill>
                <a:latin typeface="ＭＳ Ｐゴシック" panose="020B0600070205080204" pitchFamily="50" charset="-128"/>
              </a:rPr>
              <a:t>目標設定シート：（仮称）門真南駅　</a:t>
            </a:r>
            <a:endPar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5" name="図 4"/>
          <p:cNvPicPr>
            <a:picLocks noChangeAspect="1"/>
          </p:cNvPicPr>
          <p:nvPr/>
        </p:nvPicPr>
        <p:blipFill>
          <a:blip r:embed="rId3"/>
          <a:stretch>
            <a:fillRect/>
          </a:stretch>
        </p:blipFill>
        <p:spPr>
          <a:xfrm>
            <a:off x="295164" y="564326"/>
            <a:ext cx="8640000" cy="5704567"/>
          </a:xfrm>
          <a:prstGeom prst="rect">
            <a:avLst/>
          </a:prstGeom>
        </p:spPr>
      </p:pic>
    </p:spTree>
    <p:extLst>
      <p:ext uri="{BB962C8B-B14F-4D97-AF65-F5344CB8AC3E}">
        <p14:creationId xmlns:p14="http://schemas.microsoft.com/office/powerpoint/2010/main" val="3833342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192506" y="225772"/>
            <a:ext cx="4315325"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目標設定シート：（仮称）門真南駅　</a:t>
            </a:r>
          </a:p>
        </p:txBody>
      </p:sp>
      <p:pic>
        <p:nvPicPr>
          <p:cNvPr id="6" name="図 5"/>
          <p:cNvPicPr>
            <a:picLocks noChangeAspect="1"/>
          </p:cNvPicPr>
          <p:nvPr/>
        </p:nvPicPr>
        <p:blipFill>
          <a:blip r:embed="rId3"/>
          <a:stretch>
            <a:fillRect/>
          </a:stretch>
        </p:blipFill>
        <p:spPr>
          <a:xfrm>
            <a:off x="281406" y="997043"/>
            <a:ext cx="8640000" cy="3118706"/>
          </a:xfrm>
          <a:prstGeom prst="rect">
            <a:avLst/>
          </a:prstGeom>
        </p:spPr>
      </p:pic>
    </p:spTree>
    <p:extLst>
      <p:ext uri="{BB962C8B-B14F-4D97-AF65-F5344CB8AC3E}">
        <p14:creationId xmlns:p14="http://schemas.microsoft.com/office/powerpoint/2010/main" val="7004637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DDB306B-CB1A-4F92-AE18-14C2D5855DBA}" type="slidenum">
              <a:rPr kumimoji="1" lang="ja-JP" altLang="en-US" smtClean="0"/>
              <a:pPr/>
              <a:t>13</a:t>
            </a:fld>
            <a:endParaRPr kumimoji="1" lang="ja-JP" altLang="en-US"/>
          </a:p>
        </p:txBody>
      </p:sp>
      <p:sp>
        <p:nvSpPr>
          <p:cNvPr id="4" name="正方形/長方形 3"/>
          <p:cNvSpPr/>
          <p:nvPr/>
        </p:nvSpPr>
        <p:spPr>
          <a:xfrm>
            <a:off x="192506" y="225772"/>
            <a:ext cx="4315325" cy="338554"/>
          </a:xfrm>
          <a:prstGeom prst="rect">
            <a:avLst/>
          </a:prstGeom>
        </p:spPr>
        <p:txBody>
          <a:bodyPr wrap="square">
            <a:spAutoFit/>
          </a:bodyPr>
          <a:lstStyle/>
          <a:p>
            <a:pPr lvl="0">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対応報告シート：</a:t>
            </a:r>
            <a:r>
              <a:rPr lang="ja-JP" altLang="en-US" sz="1600" b="1" dirty="0">
                <a:solidFill>
                  <a:prstClr val="black"/>
                </a:solidFill>
                <a:latin typeface="ＭＳ Ｐゴシック" panose="020B0600070205080204" pitchFamily="50" charset="-128"/>
              </a:rPr>
              <a:t>（仮称）門真南駅</a:t>
            </a:r>
            <a:endPar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2" name="図 1"/>
          <p:cNvPicPr>
            <a:picLocks noChangeAspect="1"/>
          </p:cNvPicPr>
          <p:nvPr/>
        </p:nvPicPr>
        <p:blipFill>
          <a:blip r:embed="rId3"/>
          <a:stretch>
            <a:fillRect/>
          </a:stretch>
        </p:blipFill>
        <p:spPr>
          <a:xfrm>
            <a:off x="180150" y="824553"/>
            <a:ext cx="8640000" cy="3227085"/>
          </a:xfrm>
          <a:prstGeom prst="rect">
            <a:avLst/>
          </a:prstGeom>
        </p:spPr>
      </p:pic>
    </p:spTree>
    <p:extLst>
      <p:ext uri="{BB962C8B-B14F-4D97-AF65-F5344CB8AC3E}">
        <p14:creationId xmlns:p14="http://schemas.microsoft.com/office/powerpoint/2010/main" val="7670192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DDB306B-CB1A-4F92-AE18-14C2D5855DBA}" type="slidenum">
              <a:rPr kumimoji="1" lang="ja-JP" altLang="en-US" smtClean="0"/>
              <a:pPr/>
              <a:t>14</a:t>
            </a:fld>
            <a:endParaRPr kumimoji="1" lang="ja-JP" altLang="en-US"/>
          </a:p>
        </p:txBody>
      </p:sp>
      <p:sp>
        <p:nvSpPr>
          <p:cNvPr id="5" name="正方形/長方形 4"/>
          <p:cNvSpPr/>
          <p:nvPr/>
        </p:nvSpPr>
        <p:spPr>
          <a:xfrm>
            <a:off x="192506" y="225772"/>
            <a:ext cx="5157416" cy="338554"/>
          </a:xfrm>
          <a:prstGeom prst="rect">
            <a:avLst/>
          </a:prstGeom>
        </p:spPr>
        <p:txBody>
          <a:bodyPr wrap="square">
            <a:spAutoFit/>
          </a:bodyPr>
          <a:lstStyle/>
          <a:p>
            <a:pPr lvl="0">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対応報告シート：</a:t>
            </a:r>
            <a:r>
              <a:rPr lang="ja-JP" altLang="en-US" sz="1600" b="1" dirty="0">
                <a:solidFill>
                  <a:prstClr val="black"/>
                </a:solidFill>
                <a:latin typeface="ＭＳ Ｐゴシック" panose="020B0600070205080204" pitchFamily="50" charset="-128"/>
              </a:rPr>
              <a:t>（仮称）門真南駅</a:t>
            </a:r>
            <a:endPar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6" name="図 5"/>
          <p:cNvPicPr>
            <a:picLocks noChangeAspect="1"/>
          </p:cNvPicPr>
          <p:nvPr/>
        </p:nvPicPr>
        <p:blipFill>
          <a:blip r:embed="rId2"/>
          <a:stretch>
            <a:fillRect/>
          </a:stretch>
        </p:blipFill>
        <p:spPr>
          <a:xfrm>
            <a:off x="192506" y="691943"/>
            <a:ext cx="8640000" cy="4283374"/>
          </a:xfrm>
          <a:prstGeom prst="rect">
            <a:avLst/>
          </a:prstGeom>
        </p:spPr>
      </p:pic>
    </p:spTree>
    <p:extLst>
      <p:ext uri="{BB962C8B-B14F-4D97-AF65-F5344CB8AC3E}">
        <p14:creationId xmlns:p14="http://schemas.microsoft.com/office/powerpoint/2010/main" val="721420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176464" y="322024"/>
            <a:ext cx="1558637"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■付近見取図</a:t>
            </a:r>
          </a:p>
        </p:txBody>
      </p:sp>
      <p:pic>
        <p:nvPicPr>
          <p:cNvPr id="7" name="図 6"/>
          <p:cNvPicPr>
            <a:picLocks noChangeAspect="1"/>
          </p:cNvPicPr>
          <p:nvPr/>
        </p:nvPicPr>
        <p:blipFill>
          <a:blip r:embed="rId3"/>
          <a:stretch>
            <a:fillRect/>
          </a:stretch>
        </p:blipFill>
        <p:spPr>
          <a:xfrm>
            <a:off x="397164" y="763163"/>
            <a:ext cx="8241868" cy="5949909"/>
          </a:xfrm>
          <a:prstGeom prst="rect">
            <a:avLst/>
          </a:prstGeom>
        </p:spPr>
      </p:pic>
    </p:spTree>
    <p:extLst>
      <p:ext uri="{BB962C8B-B14F-4D97-AF65-F5344CB8AC3E}">
        <p14:creationId xmlns:p14="http://schemas.microsoft.com/office/powerpoint/2010/main" val="42586521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a:srcRect l="15021" t="10800" r="14480" b="5867"/>
          <a:stretch/>
        </p:blipFill>
        <p:spPr>
          <a:xfrm>
            <a:off x="385011" y="643857"/>
            <a:ext cx="8518358" cy="5661205"/>
          </a:xfrm>
          <a:prstGeom prst="rect">
            <a:avLst/>
          </a:prstGeom>
        </p:spPr>
      </p:pic>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176464" y="322024"/>
            <a:ext cx="2835677"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lang="ja-JP" altLang="en-US" sz="1600" b="1" dirty="0">
                <a:solidFill>
                  <a:prstClr val="black"/>
                </a:solidFill>
                <a:latin typeface="ＭＳ Ｐゴシック" panose="020B0600070205080204" pitchFamily="50" charset="-128"/>
                <a:ea typeface="ＭＳ Ｐゴシック" panose="020B0600070205080204" pitchFamily="50" charset="-128"/>
              </a:rPr>
              <a:t>付近見取図（航空写真）</a:t>
            </a:r>
            <a:endPar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 name="右矢印 8"/>
          <p:cNvSpPr/>
          <p:nvPr/>
        </p:nvSpPr>
        <p:spPr>
          <a:xfrm rot="690580">
            <a:off x="3562360" y="1977303"/>
            <a:ext cx="644769" cy="457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 name="正方形/長方形 7"/>
          <p:cNvSpPr/>
          <p:nvPr/>
        </p:nvSpPr>
        <p:spPr>
          <a:xfrm rot="3800887">
            <a:off x="4609188" y="2717856"/>
            <a:ext cx="2291322" cy="360916"/>
          </a:xfrm>
          <a:prstGeom prst="rect">
            <a:avLst/>
          </a:prstGeom>
          <a:solidFill>
            <a:srgbClr val="FFFF00">
              <a:alpha val="25000"/>
            </a:srgbClr>
          </a:solid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11" name="直線コネクタ 10"/>
          <p:cNvCxnSpPr/>
          <p:nvPr/>
        </p:nvCxnSpPr>
        <p:spPr>
          <a:xfrm>
            <a:off x="4644190" y="711188"/>
            <a:ext cx="596751" cy="1163193"/>
          </a:xfrm>
          <a:prstGeom prst="line">
            <a:avLst/>
          </a:prstGeom>
          <a:ln w="635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6849614" y="5137433"/>
            <a:ext cx="283861" cy="1250177"/>
          </a:xfrm>
          <a:prstGeom prst="line">
            <a:avLst/>
          </a:prstGeom>
          <a:ln w="635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a:stCxn id="8" idx="3"/>
          </p:cNvCxnSpPr>
          <p:nvPr/>
        </p:nvCxnSpPr>
        <p:spPr>
          <a:xfrm>
            <a:off x="6268757" y="3922247"/>
            <a:ext cx="580857" cy="1215186"/>
          </a:xfrm>
          <a:prstGeom prst="line">
            <a:avLst/>
          </a:prstGeom>
          <a:ln w="635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V="1">
            <a:off x="385011" y="2007096"/>
            <a:ext cx="7573361" cy="4165251"/>
          </a:xfrm>
          <a:prstGeom prst="line">
            <a:avLst/>
          </a:prstGeom>
          <a:ln w="5715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rot="19915423">
            <a:off x="6876408" y="2038738"/>
            <a:ext cx="1124288" cy="32743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7" name="正方形/長方形 16"/>
          <p:cNvSpPr/>
          <p:nvPr/>
        </p:nvSpPr>
        <p:spPr>
          <a:xfrm rot="19877720">
            <a:off x="6657484" y="2033176"/>
            <a:ext cx="1640703" cy="33855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門真南駅</a:t>
            </a:r>
          </a:p>
        </p:txBody>
      </p:sp>
    </p:spTree>
    <p:extLst>
      <p:ext uri="{BB962C8B-B14F-4D97-AF65-F5344CB8AC3E}">
        <p14:creationId xmlns:p14="http://schemas.microsoft.com/office/powerpoint/2010/main" val="4276082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176464" y="322024"/>
            <a:ext cx="2461228"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建設地（西側より）</a:t>
            </a:r>
          </a:p>
        </p:txBody>
      </p:sp>
      <p:pic>
        <p:nvPicPr>
          <p:cNvPr id="5" name="図 4"/>
          <p:cNvPicPr>
            <a:picLocks noChangeAspect="1"/>
          </p:cNvPicPr>
          <p:nvPr/>
        </p:nvPicPr>
        <p:blipFill rotWithShape="1">
          <a:blip r:embed="rId3"/>
          <a:srcRect l="18191" t="10362" r="7832" b="9155"/>
          <a:stretch/>
        </p:blipFill>
        <p:spPr>
          <a:xfrm>
            <a:off x="296688" y="883190"/>
            <a:ext cx="8523462" cy="5213518"/>
          </a:xfrm>
          <a:prstGeom prst="rect">
            <a:avLst/>
          </a:prstGeom>
        </p:spPr>
      </p:pic>
      <p:sp>
        <p:nvSpPr>
          <p:cNvPr id="9" name="フリーフォーム 8"/>
          <p:cNvSpPr/>
          <p:nvPr/>
        </p:nvSpPr>
        <p:spPr>
          <a:xfrm>
            <a:off x="296688" y="2614110"/>
            <a:ext cx="8498542" cy="1065007"/>
          </a:xfrm>
          <a:custGeom>
            <a:avLst/>
            <a:gdLst>
              <a:gd name="connsiteX0" fmla="*/ 8498542 w 8498542"/>
              <a:gd name="connsiteY0" fmla="*/ 1065007 h 1065007"/>
              <a:gd name="connsiteX1" fmla="*/ 0 w 8498542"/>
              <a:gd name="connsiteY1" fmla="*/ 677732 h 1065007"/>
              <a:gd name="connsiteX2" fmla="*/ 10758 w 8498542"/>
              <a:gd name="connsiteY2" fmla="*/ 0 h 1065007"/>
              <a:gd name="connsiteX3" fmla="*/ 8498542 w 8498542"/>
              <a:gd name="connsiteY3" fmla="*/ 387275 h 1065007"/>
              <a:gd name="connsiteX4" fmla="*/ 8498542 w 8498542"/>
              <a:gd name="connsiteY4" fmla="*/ 1065007 h 1065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8542" h="1065007">
                <a:moveTo>
                  <a:pt x="8498542" y="1065007"/>
                </a:moveTo>
                <a:lnTo>
                  <a:pt x="0" y="677732"/>
                </a:lnTo>
                <a:lnTo>
                  <a:pt x="10758" y="0"/>
                </a:lnTo>
                <a:lnTo>
                  <a:pt x="8498542" y="387275"/>
                </a:lnTo>
                <a:lnTo>
                  <a:pt x="8498542" y="1065007"/>
                </a:lnTo>
                <a:close/>
              </a:path>
            </a:pathLst>
          </a:custGeom>
          <a:solidFill>
            <a:srgbClr val="FFFF00">
              <a:alpha val="30000"/>
            </a:srgbClr>
          </a:solid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7" name="直線コネクタ 6"/>
          <p:cNvCxnSpPr/>
          <p:nvPr/>
        </p:nvCxnSpPr>
        <p:spPr>
          <a:xfrm flipH="1">
            <a:off x="4558419" y="2690037"/>
            <a:ext cx="4236812" cy="521251"/>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flipH="1" flipV="1">
            <a:off x="252209" y="1568076"/>
            <a:ext cx="1704182" cy="962473"/>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flipV="1">
            <a:off x="2031391" y="2570795"/>
            <a:ext cx="606301" cy="575818"/>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H="1" flipV="1">
            <a:off x="2637693" y="3170214"/>
            <a:ext cx="116140" cy="319734"/>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V="1">
            <a:off x="3856601" y="3250147"/>
            <a:ext cx="602734" cy="159867"/>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2788327" y="897262"/>
            <a:ext cx="5957399" cy="1197352"/>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a:off x="5531026" y="1692003"/>
            <a:ext cx="3612974" cy="8333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rgbClr val="00B050"/>
                </a:solidFill>
                <a:latin typeface="Calibri" panose="020F0502020204030204"/>
                <a:ea typeface="ＭＳ Ｐゴシック" panose="020B0600070205080204" pitchFamily="50" charset="-128"/>
              </a:rPr>
              <a:t>大阪中央環状線</a:t>
            </a:r>
            <a:endParaRPr kumimoji="1" lang="en-US" altLang="ja-JP" dirty="0">
              <a:solidFill>
                <a:srgbClr val="00B050"/>
              </a:solidFill>
              <a:latin typeface="Calibri" panose="020F0502020204030204"/>
              <a:ea typeface="ＭＳ Ｐゴシック" panose="020B060007020508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B050"/>
                </a:solidFill>
                <a:effectLst/>
                <a:uLnTx/>
                <a:uFillTx/>
                <a:latin typeface="Calibri" panose="020F0502020204030204"/>
                <a:ea typeface="ＭＳ Ｐゴシック" panose="020B0600070205080204" pitchFamily="50" charset="-128"/>
                <a:cs typeface="+mn-cs"/>
              </a:rPr>
              <a:t>（稗島跨道橋）</a:t>
            </a:r>
          </a:p>
        </p:txBody>
      </p:sp>
    </p:spTree>
    <p:extLst>
      <p:ext uri="{BB962C8B-B14F-4D97-AF65-F5344CB8AC3E}">
        <p14:creationId xmlns:p14="http://schemas.microsoft.com/office/powerpoint/2010/main" val="784538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176464" y="322024"/>
            <a:ext cx="2662270"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周辺状況</a:t>
            </a:r>
          </a:p>
        </p:txBody>
      </p:sp>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l="4234" t="3122" r="1530" b="2706"/>
          <a:stretch/>
        </p:blipFill>
        <p:spPr>
          <a:xfrm>
            <a:off x="494854" y="660578"/>
            <a:ext cx="8151521" cy="5760000"/>
          </a:xfrm>
          <a:prstGeom prst="rect">
            <a:avLst/>
          </a:prstGeom>
        </p:spPr>
      </p:pic>
      <p:sp>
        <p:nvSpPr>
          <p:cNvPr id="5" name="上矢印 4"/>
          <p:cNvSpPr/>
          <p:nvPr/>
        </p:nvSpPr>
        <p:spPr>
          <a:xfrm rot="13359348">
            <a:off x="5404317" y="1260565"/>
            <a:ext cx="1370597" cy="888185"/>
          </a:xfrm>
          <a:prstGeom prst="upArrow">
            <a:avLst/>
          </a:prstGeom>
          <a:solidFill>
            <a:schemeClr val="accent6">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rot="-120000">
            <a:off x="2838734" y="3015049"/>
            <a:ext cx="3524996" cy="395416"/>
          </a:xfrm>
          <a:prstGeom prst="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555955" y="1366103"/>
            <a:ext cx="2413590" cy="33855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b="1" dirty="0" smtClean="0">
                <a:solidFill>
                  <a:srgbClr val="C00000"/>
                </a:solidFill>
                <a:latin typeface="Calibri" panose="020F0502020204030204"/>
                <a:ea typeface="ＭＳ Ｐゴシック" panose="020B0600070205080204" pitchFamily="50" charset="-128"/>
              </a:rPr>
              <a:t>今回作成パース</a:t>
            </a:r>
            <a:endParaRPr kumimoji="1" lang="ja-JP" altLang="en-US" sz="1800" b="1" i="0" u="none" strike="noStrike" kern="1200" cap="none" spc="0" normalizeH="0" baseline="0" noProof="0" dirty="0">
              <a:ln>
                <a:noFill/>
              </a:ln>
              <a:solidFill>
                <a:srgbClr val="C00000"/>
              </a:solidFill>
              <a:effectLst/>
              <a:uLnTx/>
              <a:uFillTx/>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0432147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176464" y="322024"/>
            <a:ext cx="2402963"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lang="ja-JP" altLang="en-US" sz="1600" b="1" dirty="0">
                <a:solidFill>
                  <a:prstClr val="black"/>
                </a:solidFill>
                <a:latin typeface="ＭＳ Ｐゴシック" panose="020B0600070205080204" pitchFamily="50" charset="-128"/>
                <a:ea typeface="ＭＳ Ｐゴシック" panose="020B0600070205080204" pitchFamily="50" charset="-128"/>
              </a:rPr>
              <a:t>周辺状況</a:t>
            </a:r>
            <a:endPar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l="1930" t="7182" r="1895" b="4483"/>
          <a:stretch/>
        </p:blipFill>
        <p:spPr>
          <a:xfrm>
            <a:off x="176463" y="660577"/>
            <a:ext cx="8794281" cy="5711347"/>
          </a:xfrm>
          <a:prstGeom prst="rect">
            <a:avLst/>
          </a:prstGeom>
        </p:spPr>
      </p:pic>
    </p:spTree>
    <p:extLst>
      <p:ext uri="{BB962C8B-B14F-4D97-AF65-F5344CB8AC3E}">
        <p14:creationId xmlns:p14="http://schemas.microsoft.com/office/powerpoint/2010/main" val="33456530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490888" y="664704"/>
            <a:ext cx="8261265" cy="5760000"/>
          </a:xfrm>
          <a:prstGeom prst="rect">
            <a:avLst/>
          </a:prstGeom>
        </p:spPr>
      </p:pic>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4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176464" y="322024"/>
            <a:ext cx="2834649"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16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立面図</a:t>
            </a:r>
            <a:endParaRPr kumimoji="0" lang="zh-CN"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 name="テキスト ボックス 10"/>
          <p:cNvSpPr txBox="1"/>
          <p:nvPr/>
        </p:nvSpPr>
        <p:spPr>
          <a:xfrm>
            <a:off x="3609472" y="6038291"/>
            <a:ext cx="2018856" cy="30777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北側立面図</a:t>
            </a:r>
          </a:p>
        </p:txBody>
      </p:sp>
      <p:sp>
        <p:nvSpPr>
          <p:cNvPr id="12" name="テキスト ボックス 11"/>
          <p:cNvSpPr txBox="1"/>
          <p:nvPr/>
        </p:nvSpPr>
        <p:spPr>
          <a:xfrm>
            <a:off x="3807179" y="3556842"/>
            <a:ext cx="2018856" cy="30777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東側立面図</a:t>
            </a:r>
          </a:p>
        </p:txBody>
      </p:sp>
      <p:sp>
        <p:nvSpPr>
          <p:cNvPr id="14" name="テキスト ボックス 13"/>
          <p:cNvSpPr txBox="1"/>
          <p:nvPr/>
        </p:nvSpPr>
        <p:spPr>
          <a:xfrm rot="16200000">
            <a:off x="8474397" y="2463690"/>
            <a:ext cx="623510" cy="246221"/>
          </a:xfrm>
          <a:prstGeom prst="rect">
            <a:avLst/>
          </a:prstGeom>
          <a:noFill/>
          <a:ln w="12700">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8,956</a:t>
            </a:r>
            <a:endParaRPr kumimoji="1" lang="ja-JP" altLang="en-US" sz="1000" b="0" i="0" u="none" strike="noStrike" kern="1200" cap="none" spc="0" normalizeH="0" baseline="0" noProof="0" dirty="0">
              <a:ln>
                <a:noFill/>
              </a:ln>
              <a:solidFill>
                <a:prstClr val="black"/>
              </a:solidFill>
              <a:effectLst/>
              <a:uLnTx/>
              <a:uFillTx/>
              <a:latin typeface="HGSｺﾞｼｯｸE" panose="020B0900000000000000" pitchFamily="50" charset="-128"/>
              <a:ea typeface="HGSｺﾞｼｯｸE" panose="020B0900000000000000" pitchFamily="50" charset="-128"/>
              <a:cs typeface="+mn-cs"/>
            </a:endParaRPr>
          </a:p>
        </p:txBody>
      </p:sp>
      <p:sp>
        <p:nvSpPr>
          <p:cNvPr id="15" name="テキスト ボックス 14"/>
          <p:cNvSpPr txBox="1"/>
          <p:nvPr/>
        </p:nvSpPr>
        <p:spPr>
          <a:xfrm rot="16200000">
            <a:off x="3660109" y="4992904"/>
            <a:ext cx="565994" cy="246221"/>
          </a:xfrm>
          <a:prstGeom prst="rect">
            <a:avLst/>
          </a:prstGeom>
          <a:solidFill>
            <a:schemeClr val="bg1"/>
          </a:solidFill>
          <a:ln w="12700">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14.288</a:t>
            </a:r>
            <a:endParaRPr kumimoji="1" lang="ja-JP" altLang="en-US" sz="1000" b="0" i="0" u="none" strike="noStrike" kern="1200" cap="none" spc="0" normalizeH="0" baseline="0" noProof="0" dirty="0">
              <a:ln>
                <a:noFill/>
              </a:ln>
              <a:solidFill>
                <a:prstClr val="black"/>
              </a:solidFill>
              <a:effectLst/>
              <a:uLnTx/>
              <a:uFillTx/>
              <a:latin typeface="HGSｺﾞｼｯｸE" panose="020B0900000000000000" pitchFamily="50" charset="-128"/>
              <a:ea typeface="HGSｺﾞｼｯｸE" panose="020B0900000000000000" pitchFamily="50" charset="-128"/>
              <a:cs typeface="+mn-cs"/>
            </a:endParaRPr>
          </a:p>
        </p:txBody>
      </p:sp>
      <p:sp>
        <p:nvSpPr>
          <p:cNvPr id="17" name="テキスト ボックス 16"/>
          <p:cNvSpPr txBox="1"/>
          <p:nvPr/>
        </p:nvSpPr>
        <p:spPr>
          <a:xfrm>
            <a:off x="7703656" y="1904376"/>
            <a:ext cx="853601" cy="246221"/>
          </a:xfrm>
          <a:prstGeom prst="rect">
            <a:avLst/>
          </a:prstGeom>
          <a:solidFill>
            <a:schemeClr val="bg1"/>
          </a:solidFill>
          <a:ln w="12700">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至門真市駅</a:t>
            </a:r>
            <a:endParaRPr kumimoji="1" lang="ja-JP" altLang="en-US" sz="1000" b="0" i="0" u="none" strike="noStrike" kern="1200" cap="none" spc="0" normalizeH="0" baseline="0" noProof="0" dirty="0">
              <a:ln>
                <a:noFill/>
              </a:ln>
              <a:solidFill>
                <a:prstClr val="black"/>
              </a:solidFill>
              <a:effectLst/>
              <a:uLnTx/>
              <a:uFillTx/>
              <a:latin typeface="HGSｺﾞｼｯｸE" panose="020B0900000000000000" pitchFamily="50" charset="-128"/>
              <a:ea typeface="HGSｺﾞｼｯｸE" panose="020B0900000000000000" pitchFamily="50" charset="-128"/>
              <a:cs typeface="+mn-cs"/>
            </a:endParaRPr>
          </a:p>
        </p:txBody>
      </p:sp>
      <p:sp>
        <p:nvSpPr>
          <p:cNvPr id="18" name="テキスト ボックス 17"/>
          <p:cNvSpPr txBox="1"/>
          <p:nvPr/>
        </p:nvSpPr>
        <p:spPr>
          <a:xfrm>
            <a:off x="309500" y="1958621"/>
            <a:ext cx="853601" cy="246221"/>
          </a:xfrm>
          <a:prstGeom prst="rect">
            <a:avLst/>
          </a:prstGeom>
          <a:solidFill>
            <a:schemeClr val="bg1"/>
          </a:solidFill>
          <a:ln w="12700">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至瓜生堂駅</a:t>
            </a:r>
            <a:endParaRPr kumimoji="1" lang="ja-JP" altLang="en-US" sz="1000" b="0" i="0" u="none" strike="noStrike" kern="1200" cap="none" spc="0" normalizeH="0" baseline="0" noProof="0" dirty="0">
              <a:ln>
                <a:noFill/>
              </a:ln>
              <a:solidFill>
                <a:prstClr val="black"/>
              </a:solidFill>
              <a:effectLst/>
              <a:uLnTx/>
              <a:uFillTx/>
              <a:latin typeface="HGSｺﾞｼｯｸE" panose="020B0900000000000000" pitchFamily="50" charset="-128"/>
              <a:ea typeface="HGSｺﾞｼｯｸE" panose="020B0900000000000000" pitchFamily="50" charset="-128"/>
              <a:cs typeface="+mn-cs"/>
            </a:endParaRPr>
          </a:p>
        </p:txBody>
      </p:sp>
      <p:cxnSp>
        <p:nvCxnSpPr>
          <p:cNvPr id="21" name="直線矢印コネクタ 20"/>
          <p:cNvCxnSpPr/>
          <p:nvPr/>
        </p:nvCxnSpPr>
        <p:spPr>
          <a:xfrm flipH="1" flipV="1">
            <a:off x="278840" y="2204842"/>
            <a:ext cx="914922" cy="0"/>
          </a:xfrm>
          <a:prstGeom prst="straightConnector1">
            <a:avLst/>
          </a:prstGeom>
          <a:ln w="63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7766592" y="2140497"/>
            <a:ext cx="985561" cy="0"/>
          </a:xfrm>
          <a:prstGeom prst="straightConnector1">
            <a:avLst/>
          </a:prstGeom>
          <a:ln w="63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9" name="二等辺三角形 18"/>
          <p:cNvSpPr/>
          <p:nvPr/>
        </p:nvSpPr>
        <p:spPr>
          <a:xfrm>
            <a:off x="2168000" y="2904113"/>
            <a:ext cx="244698" cy="27236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6" name="二等辺三角形 15"/>
          <p:cNvSpPr/>
          <p:nvPr/>
        </p:nvSpPr>
        <p:spPr>
          <a:xfrm>
            <a:off x="7994529" y="2898556"/>
            <a:ext cx="244698" cy="27236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906664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04F1E418-C4C0-4BF5-9F5A-225D3F394CFE}"/>
              </a:ext>
            </a:extLst>
          </p:cNvPr>
          <p:cNvSpPr>
            <a:spLocks noGrp="1"/>
          </p:cNvSpPr>
          <p:nvPr>
            <p:ph type="sldNum" sz="quarter" idx="12"/>
          </p:nvPr>
        </p:nvSpPr>
        <p:spPr/>
        <p:txBody>
          <a:bodyPr/>
          <a:lstStyle/>
          <a:p>
            <a:fld id="{8DDB306B-CB1A-4F92-AE18-14C2D5855DBA}" type="slidenum">
              <a:rPr kumimoji="1" lang="ja-JP" altLang="en-US" smtClean="0"/>
              <a:pPr/>
              <a:t>8</a:t>
            </a:fld>
            <a:endParaRPr kumimoji="1" lang="ja-JP" altLang="en-US"/>
          </a:p>
        </p:txBody>
      </p:sp>
      <p:sp>
        <p:nvSpPr>
          <p:cNvPr id="5" name="正方形/長方形 4">
            <a:extLst>
              <a:ext uri="{FF2B5EF4-FFF2-40B4-BE49-F238E27FC236}">
                <a16:creationId xmlns:a16="http://schemas.microsoft.com/office/drawing/2014/main" id="{0E1B9B67-EF4F-4B3F-9D96-856EED2597BD}"/>
              </a:ext>
            </a:extLst>
          </p:cNvPr>
          <p:cNvSpPr/>
          <p:nvPr/>
        </p:nvSpPr>
        <p:spPr>
          <a:xfrm>
            <a:off x="176464" y="322024"/>
            <a:ext cx="3239089" cy="338554"/>
          </a:xfrm>
          <a:prstGeom prst="rect">
            <a:avLst/>
          </a:prstGeom>
        </p:spPr>
        <p:txBody>
          <a:bodyPr wrap="square">
            <a:spAutoFit/>
          </a:bodyPr>
          <a:lstStyle/>
          <a:p>
            <a:pPr lvl="0">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コンセプト：</a:t>
            </a:r>
            <a:r>
              <a:rPr lang="ja-JP" altLang="en-US" sz="1600" b="1" dirty="0">
                <a:solidFill>
                  <a:prstClr val="black"/>
                </a:solidFill>
                <a:latin typeface="ＭＳ Ｐゴシック" panose="020B0600070205080204" pitchFamily="50" charset="-128"/>
              </a:rPr>
              <a:t>（仮称）門真南駅</a:t>
            </a:r>
            <a:endPar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 name="正方形/長方形 10">
            <a:extLst>
              <a:ext uri="{FF2B5EF4-FFF2-40B4-BE49-F238E27FC236}">
                <a16:creationId xmlns:a16="http://schemas.microsoft.com/office/drawing/2014/main" id="{E1C86762-60DD-40B6-8F2C-F29353732B0D}"/>
              </a:ext>
            </a:extLst>
          </p:cNvPr>
          <p:cNvSpPr/>
          <p:nvPr/>
        </p:nvSpPr>
        <p:spPr>
          <a:xfrm>
            <a:off x="230252" y="813290"/>
            <a:ext cx="3239089" cy="338554"/>
          </a:xfrm>
          <a:prstGeom prst="rect">
            <a:avLst/>
          </a:prstGeom>
        </p:spPr>
        <p:txBody>
          <a:bodyPr wrap="square">
            <a:spAutoFit/>
          </a:bodyPr>
          <a:lstStyle/>
          <a:p>
            <a:pPr lvl="0">
              <a:defRPr/>
            </a:pPr>
            <a:r>
              <a:rPr kumimoji="0" lang="en-US" altLang="ja-JP" sz="16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6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緑あふれる住みたいまち</a:t>
            </a:r>
            <a:r>
              <a:rPr kumimoji="0" lang="en-US" altLang="ja-JP" sz="16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endParaRPr kumimoji="0" lang="ja-JP" altLang="en-US" sz="16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2" name="矢印: 右 11">
            <a:extLst>
              <a:ext uri="{FF2B5EF4-FFF2-40B4-BE49-F238E27FC236}">
                <a16:creationId xmlns:a16="http://schemas.microsoft.com/office/drawing/2014/main" id="{9193A6F0-2242-46BF-A5A1-0C17A823AA4F}"/>
              </a:ext>
            </a:extLst>
          </p:cNvPr>
          <p:cNvSpPr>
            <a:spLocks noChangeAspect="1"/>
          </p:cNvSpPr>
          <p:nvPr/>
        </p:nvSpPr>
        <p:spPr>
          <a:xfrm>
            <a:off x="2869521" y="5181795"/>
            <a:ext cx="468000" cy="37164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E1C86762-60DD-40B6-8F2C-F29353732B0D}"/>
              </a:ext>
            </a:extLst>
          </p:cNvPr>
          <p:cNvSpPr/>
          <p:nvPr/>
        </p:nvSpPr>
        <p:spPr>
          <a:xfrm>
            <a:off x="297706" y="1326600"/>
            <a:ext cx="5081923" cy="1708160"/>
          </a:xfrm>
          <a:prstGeom prst="rect">
            <a:avLst/>
          </a:prstGeom>
        </p:spPr>
        <p:txBody>
          <a:bodyPr wrap="square">
            <a:spAutoFit/>
          </a:bodyPr>
          <a:lstStyle/>
          <a:p>
            <a:pPr lvl="0">
              <a:lnSpc>
                <a:spcPct val="150000"/>
              </a:lnSpc>
              <a:defRPr/>
            </a:pPr>
            <a:r>
              <a:rPr kumimoji="0" lang="ja-JP" altLang="en-US" sz="14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・計画地周辺には門真スポーツセンター、花博記念公園などの交流施設が立地。</a:t>
            </a:r>
            <a:endParaRPr kumimoji="0" lang="en-US" altLang="ja-JP" sz="14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lvl="0">
              <a:lnSpc>
                <a:spcPct val="150000"/>
              </a:lnSpc>
              <a:defRPr/>
            </a:pPr>
            <a:r>
              <a:rPr lang="ja-JP" altLang="en-US" sz="1400" dirty="0" smtClean="0">
                <a:solidFill>
                  <a:prstClr val="black"/>
                </a:solidFill>
                <a:latin typeface="Meiryo UI" panose="020B0604030504040204" pitchFamily="50" charset="-128"/>
                <a:ea typeface="Meiryo UI" panose="020B0604030504040204" pitchFamily="50" charset="-128"/>
              </a:rPr>
              <a:t>・大阪メトロ門真南駅に隣接する門真市浄化センター跡地の土地利用転換など、駅周辺のにぎわいの創出や交流人口の拡大に繋がる公共施設の再編、未利用地・公共用地の有効活用も検討されている。</a:t>
            </a:r>
            <a:endParaRPr kumimoji="0" lang="ja-JP" altLang="en-US" sz="1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10" name="図 9">
            <a:extLst>
              <a:ext uri="{FF2B5EF4-FFF2-40B4-BE49-F238E27FC236}">
                <a16:creationId xmlns:a16="http://schemas.microsoft.com/office/drawing/2014/main" id="{5B6E9FE3-9E9F-4B4C-B2B7-987336E7F73D}"/>
              </a:ext>
            </a:extLst>
          </p:cNvPr>
          <p:cNvPicPr>
            <a:picLocks noChangeAspect="1"/>
          </p:cNvPicPr>
          <p:nvPr/>
        </p:nvPicPr>
        <p:blipFill rotWithShape="1">
          <a:blip r:embed="rId2"/>
          <a:srcRect t="66510" r="1915"/>
          <a:stretch/>
        </p:blipFill>
        <p:spPr>
          <a:xfrm>
            <a:off x="297706" y="3034760"/>
            <a:ext cx="7343858" cy="2178410"/>
          </a:xfrm>
          <a:prstGeom prst="rect">
            <a:avLst/>
          </a:prstGeom>
        </p:spPr>
      </p:pic>
      <p:pic>
        <p:nvPicPr>
          <p:cNvPr id="9" name="図 8">
            <a:extLst>
              <a:ext uri="{FF2B5EF4-FFF2-40B4-BE49-F238E27FC236}">
                <a16:creationId xmlns:a16="http://schemas.microsoft.com/office/drawing/2014/main" id="{68D12916-76DA-4FB2-A48C-4F5C94B6C01B}"/>
              </a:ext>
            </a:extLst>
          </p:cNvPr>
          <p:cNvPicPr>
            <a:picLocks noChangeAspect="1"/>
          </p:cNvPicPr>
          <p:nvPr/>
        </p:nvPicPr>
        <p:blipFill>
          <a:blip r:embed="rId3"/>
          <a:stretch>
            <a:fillRect/>
          </a:stretch>
        </p:blipFill>
        <p:spPr>
          <a:xfrm>
            <a:off x="3415553" y="4502249"/>
            <a:ext cx="5164476" cy="1883391"/>
          </a:xfrm>
          <a:prstGeom prst="rect">
            <a:avLst/>
          </a:prstGeom>
          <a:ln>
            <a:solidFill>
              <a:schemeClr val="accent1">
                <a:shade val="50000"/>
              </a:schemeClr>
            </a:solidFill>
          </a:ln>
        </p:spPr>
      </p:pic>
      <p:pic>
        <p:nvPicPr>
          <p:cNvPr id="13" name="図 12">
            <a:extLst>
              <a:ext uri="{FF2B5EF4-FFF2-40B4-BE49-F238E27FC236}">
                <a16:creationId xmlns:a16="http://schemas.microsoft.com/office/drawing/2014/main" id="{5B6E9FE3-9E9F-4B4C-B2B7-987336E7F73D}"/>
              </a:ext>
            </a:extLst>
          </p:cNvPr>
          <p:cNvPicPr>
            <a:picLocks noChangeAspect="1"/>
          </p:cNvPicPr>
          <p:nvPr/>
        </p:nvPicPr>
        <p:blipFill rotWithShape="1">
          <a:blip r:embed="rId2"/>
          <a:srcRect l="1862" t="10091" r="55392" b="56419"/>
          <a:stretch/>
        </p:blipFill>
        <p:spPr>
          <a:xfrm>
            <a:off x="5379629" y="1102522"/>
            <a:ext cx="3200400" cy="2178410"/>
          </a:xfrm>
          <a:prstGeom prst="rect">
            <a:avLst/>
          </a:prstGeom>
        </p:spPr>
      </p:pic>
    </p:spTree>
    <p:extLst>
      <p:ext uri="{BB962C8B-B14F-4D97-AF65-F5344CB8AC3E}">
        <p14:creationId xmlns:p14="http://schemas.microsoft.com/office/powerpoint/2010/main" val="17471176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115235" y="778913"/>
            <a:ext cx="9028765" cy="5760000"/>
          </a:xfrm>
          <a:prstGeom prst="rect">
            <a:avLst/>
          </a:prstGeom>
        </p:spPr>
      </p:pic>
      <p:sp>
        <p:nvSpPr>
          <p:cNvPr id="3" name="スライド番号プレースホルダー 2"/>
          <p:cNvSpPr>
            <a:spLocks noGrp="1"/>
          </p:cNvSpPr>
          <p:nvPr>
            <p:ph type="sldNum" sz="quarter" idx="12"/>
          </p:nvPr>
        </p:nvSpPr>
        <p:spPr/>
        <p:txBody>
          <a:bodyPr/>
          <a:lstStyle/>
          <a:p>
            <a:fld id="{8DDB306B-CB1A-4F92-AE18-14C2D5855DBA}" type="slidenum">
              <a:rPr kumimoji="1" lang="ja-JP" altLang="en-US" smtClean="0"/>
              <a:pPr/>
              <a:t>9</a:t>
            </a:fld>
            <a:endParaRPr kumimoji="1" lang="ja-JP" altLang="en-US"/>
          </a:p>
        </p:txBody>
      </p:sp>
      <p:sp>
        <p:nvSpPr>
          <p:cNvPr id="4" name="正方形/長方形 3"/>
          <p:cNvSpPr/>
          <p:nvPr/>
        </p:nvSpPr>
        <p:spPr>
          <a:xfrm>
            <a:off x="176464" y="322024"/>
            <a:ext cx="2716861" cy="338554"/>
          </a:xfrm>
          <a:prstGeom prst="rect">
            <a:avLst/>
          </a:prstGeom>
        </p:spPr>
        <p:txBody>
          <a:bodyPr wrap="square">
            <a:spAutoFit/>
          </a:bodyPr>
          <a:lstStyle/>
          <a:p>
            <a:pPr lvl="0">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パース：</a:t>
            </a:r>
            <a:r>
              <a:rPr lang="ja-JP" altLang="en-US" sz="1600" b="1" dirty="0">
                <a:solidFill>
                  <a:prstClr val="black"/>
                </a:solidFill>
                <a:latin typeface="ＭＳ Ｐゴシック" panose="020B0600070205080204" pitchFamily="50" charset="-128"/>
              </a:rPr>
              <a:t>（仮称）門真南駅</a:t>
            </a:r>
            <a:endPar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2" name="図 1"/>
          <p:cNvPicPr>
            <a:picLocks noChangeAspect="1"/>
          </p:cNvPicPr>
          <p:nvPr/>
        </p:nvPicPr>
        <p:blipFill>
          <a:blip r:embed="rId4"/>
          <a:stretch>
            <a:fillRect/>
          </a:stretch>
        </p:blipFill>
        <p:spPr>
          <a:xfrm>
            <a:off x="176464" y="4667249"/>
            <a:ext cx="2601305" cy="1784495"/>
          </a:xfrm>
          <a:prstGeom prst="rect">
            <a:avLst/>
          </a:prstGeom>
          <a:ln w="19050">
            <a:solidFill>
              <a:schemeClr val="accent1"/>
            </a:solidFill>
          </a:ln>
        </p:spPr>
      </p:pic>
      <p:sp>
        <p:nvSpPr>
          <p:cNvPr id="6" name="角丸四角形 5"/>
          <p:cNvSpPr/>
          <p:nvPr/>
        </p:nvSpPr>
        <p:spPr>
          <a:xfrm>
            <a:off x="1927652" y="6178378"/>
            <a:ext cx="866817" cy="27336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50" dirty="0" smtClean="0"/>
              <a:t>前回パース</a:t>
            </a:r>
            <a:endParaRPr kumimoji="1" lang="ja-JP" altLang="en-US" sz="1050" dirty="0"/>
          </a:p>
        </p:txBody>
      </p:sp>
    </p:spTree>
    <p:extLst>
      <p:ext uri="{BB962C8B-B14F-4D97-AF65-F5344CB8AC3E}">
        <p14:creationId xmlns:p14="http://schemas.microsoft.com/office/powerpoint/2010/main" val="3463123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8431</TotalTime>
  <Words>330</Words>
  <Application>Microsoft Office PowerPoint</Application>
  <PresentationFormat>画面に合わせる (4:3)</PresentationFormat>
  <Paragraphs>73</Paragraphs>
  <Slides>14</Slides>
  <Notes>12</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14</vt:i4>
      </vt:variant>
    </vt:vector>
  </HeadingPairs>
  <TitlesOfParts>
    <vt:vector size="23" baseType="lpstr">
      <vt:lpstr>HGSｺﾞｼｯｸE</vt:lpstr>
      <vt:lpstr>Meiryo UI</vt:lpstr>
      <vt:lpstr>ＭＳ Ｐゴシック</vt:lpstr>
      <vt:lpstr>游ゴシック</vt:lpstr>
      <vt:lpstr>Arial</vt:lpstr>
      <vt:lpstr>Calibri</vt:lpstr>
      <vt:lpstr>Cambria</vt:lpstr>
      <vt:lpstr>Times New Roman</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森河　奨</dc:creator>
  <cp:lastModifiedBy>宮内　健一</cp:lastModifiedBy>
  <cp:revision>722</cp:revision>
  <cp:lastPrinted>2021-10-26T07:22:57Z</cp:lastPrinted>
  <dcterms:created xsi:type="dcterms:W3CDTF">2018-12-04T04:57:03Z</dcterms:created>
  <dcterms:modified xsi:type="dcterms:W3CDTF">2022-07-12T04:01:37Z</dcterms:modified>
</cp:coreProperties>
</file>