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4"/>
  </p:notesMasterIdLst>
  <p:handoutMasterIdLst>
    <p:handoutMasterId r:id="rId35"/>
  </p:handoutMasterIdLst>
  <p:sldIdLst>
    <p:sldId id="256" r:id="rId2"/>
    <p:sldId id="511" r:id="rId3"/>
    <p:sldId id="320" r:id="rId4"/>
    <p:sldId id="507" r:id="rId5"/>
    <p:sldId id="516" r:id="rId6"/>
    <p:sldId id="425" r:id="rId7"/>
    <p:sldId id="483" r:id="rId8"/>
    <p:sldId id="482" r:id="rId9"/>
    <p:sldId id="499" r:id="rId10"/>
    <p:sldId id="510" r:id="rId11"/>
    <p:sldId id="513" r:id="rId12"/>
    <p:sldId id="480" r:id="rId13"/>
    <p:sldId id="473" r:id="rId14"/>
    <p:sldId id="461" r:id="rId15"/>
    <p:sldId id="463" r:id="rId16"/>
    <p:sldId id="435" r:id="rId17"/>
    <p:sldId id="436" r:id="rId18"/>
    <p:sldId id="465" r:id="rId19"/>
    <p:sldId id="420" r:id="rId20"/>
    <p:sldId id="477" r:id="rId21"/>
    <p:sldId id="431" r:id="rId22"/>
    <p:sldId id="484" r:id="rId23"/>
    <p:sldId id="497" r:id="rId24"/>
    <p:sldId id="503" r:id="rId25"/>
    <p:sldId id="505" r:id="rId26"/>
    <p:sldId id="506" r:id="rId27"/>
    <p:sldId id="514" r:id="rId28"/>
    <p:sldId id="515" r:id="rId29"/>
    <p:sldId id="500" r:id="rId30"/>
    <p:sldId id="501" r:id="rId31"/>
    <p:sldId id="502" r:id="rId32"/>
    <p:sldId id="509" r:id="rId33"/>
  </p:sldIdLst>
  <p:sldSz cx="9144000" cy="6858000" type="screen4x3"/>
  <p:notesSz cx="6807200" cy="9939338"/>
  <p:defaultTextStyle>
    <a:defPPr>
      <a:defRPr lang="ja-JP"/>
    </a:defPPr>
    <a:lvl1pPr algn="ctr" rtl="0" fontAlgn="base">
      <a:spcBef>
        <a:spcPct val="0"/>
      </a:spcBef>
      <a:spcAft>
        <a:spcPct val="0"/>
      </a:spcAft>
      <a:defRPr kumimoji="1" sz="1000"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498CB2C0-2117-4554-B3B2-69CED82323EF}">
          <p14:sldIdLst>
            <p14:sldId id="256"/>
            <p14:sldId id="511"/>
            <p14:sldId id="320"/>
            <p14:sldId id="507"/>
            <p14:sldId id="516"/>
            <p14:sldId id="425"/>
            <p14:sldId id="483"/>
            <p14:sldId id="482"/>
            <p14:sldId id="499"/>
            <p14:sldId id="510"/>
            <p14:sldId id="513"/>
            <p14:sldId id="480"/>
            <p14:sldId id="473"/>
            <p14:sldId id="461"/>
            <p14:sldId id="463"/>
            <p14:sldId id="435"/>
            <p14:sldId id="436"/>
            <p14:sldId id="465"/>
            <p14:sldId id="420"/>
            <p14:sldId id="477"/>
            <p14:sldId id="431"/>
            <p14:sldId id="484"/>
            <p14:sldId id="497"/>
            <p14:sldId id="503"/>
            <p14:sldId id="505"/>
            <p14:sldId id="506"/>
            <p14:sldId id="514"/>
            <p14:sldId id="515"/>
            <p14:sldId id="500"/>
            <p14:sldId id="501"/>
            <p14:sldId id="502"/>
            <p14:sldId id="50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CC"/>
    <a:srgbClr val="E7F87E"/>
    <a:srgbClr val="B2B2B2"/>
    <a:srgbClr val="BBE0E3"/>
    <a:srgbClr val="FBFE78"/>
    <a:srgbClr val="7AED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8940" autoAdjust="0"/>
  </p:normalViewPr>
  <p:slideViewPr>
    <p:cSldViewPr>
      <p:cViewPr>
        <p:scale>
          <a:sx n="100" d="100"/>
          <a:sy n="100" d="100"/>
        </p:scale>
        <p:origin x="-444" y="678"/>
      </p:cViewPr>
      <p:guideLst>
        <p:guide orient="horz" pos="2160"/>
        <p:guide pos="2880"/>
      </p:guideLst>
    </p:cSldViewPr>
  </p:slideViewPr>
  <p:outlineViewPr>
    <p:cViewPr>
      <p:scale>
        <a:sx n="33" d="100"/>
        <a:sy n="33" d="100"/>
      </p:scale>
      <p:origin x="0" y="114"/>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733076686245354E-2"/>
          <c:y val="0.10625"/>
          <c:w val="0.88254577045439897"/>
          <c:h val="0.85624999999999996"/>
        </c:manualLayout>
      </c:layout>
      <c:ofPieChart>
        <c:ofPieType val="bar"/>
        <c:varyColors val="1"/>
        <c:ser>
          <c:idx val="0"/>
          <c:order val="0"/>
          <c:tx>
            <c:strRef>
              <c:f>Sheet1!$C$1</c:f>
              <c:strCache>
                <c:ptCount val="1"/>
                <c:pt idx="0">
                  <c:v>億円</c:v>
                </c:pt>
              </c:strCache>
            </c:strRef>
          </c:tx>
          <c:spPr>
            <a:ln>
              <a:solidFill>
                <a:schemeClr val="tx1">
                  <a:lumMod val="75000"/>
                  <a:lumOff val="25000"/>
                </a:schemeClr>
              </a:solidFill>
            </a:ln>
          </c:spPr>
          <c:dPt>
            <c:idx val="0"/>
            <c:bubble3D val="0"/>
            <c:spPr>
              <a:solidFill>
                <a:schemeClr val="accent2"/>
              </a:solidFill>
              <a:ln>
                <a:solidFill>
                  <a:schemeClr val="tx1">
                    <a:lumMod val="75000"/>
                    <a:lumOff val="25000"/>
                  </a:schemeClr>
                </a:solidFill>
              </a:ln>
            </c:spPr>
          </c:dPt>
          <c:dPt>
            <c:idx val="1"/>
            <c:bubble3D val="0"/>
            <c:spPr>
              <a:solidFill>
                <a:schemeClr val="accent3"/>
              </a:solidFill>
              <a:ln>
                <a:solidFill>
                  <a:schemeClr val="tx1">
                    <a:lumMod val="75000"/>
                    <a:lumOff val="25000"/>
                  </a:schemeClr>
                </a:solidFill>
              </a:ln>
            </c:spPr>
          </c:dPt>
          <c:dPt>
            <c:idx val="2"/>
            <c:bubble3D val="0"/>
            <c:spPr>
              <a:solidFill>
                <a:srgbClr val="FFFF00"/>
              </a:solidFill>
              <a:ln>
                <a:solidFill>
                  <a:schemeClr val="tx1">
                    <a:lumMod val="75000"/>
                    <a:lumOff val="25000"/>
                  </a:schemeClr>
                </a:solidFill>
              </a:ln>
            </c:spPr>
          </c:dPt>
          <c:dPt>
            <c:idx val="3"/>
            <c:bubble3D val="0"/>
            <c:spPr>
              <a:solidFill>
                <a:schemeClr val="accent3"/>
              </a:solidFill>
              <a:ln>
                <a:solidFill>
                  <a:schemeClr val="tx1">
                    <a:lumMod val="75000"/>
                    <a:lumOff val="25000"/>
                  </a:schemeClr>
                </a:solidFill>
              </a:ln>
            </c:spPr>
          </c:dPt>
          <c:dPt>
            <c:idx val="8"/>
            <c:bubble3D val="0"/>
            <c:spPr>
              <a:solidFill>
                <a:schemeClr val="accent1"/>
              </a:solidFill>
              <a:ln>
                <a:solidFill>
                  <a:schemeClr val="tx1">
                    <a:lumMod val="75000"/>
                    <a:lumOff val="25000"/>
                  </a:schemeClr>
                </a:solidFill>
              </a:ln>
            </c:spPr>
          </c:dPt>
          <c:dLbls>
            <c:dLbl>
              <c:idx val="0"/>
              <c:layout>
                <c:manualLayout>
                  <c:x val="1.8739424047657122E-2"/>
                  <c:y val="6.25E-2"/>
                </c:manualLayout>
              </c:layout>
              <c:tx>
                <c:rich>
                  <a:bodyPr/>
                  <a:lstStyle/>
                  <a:p>
                    <a:pPr>
                      <a:defRPr sz="1200">
                        <a:latin typeface="+mn-ea"/>
                        <a:ea typeface="+mn-ea"/>
                      </a:defRPr>
                    </a:pPr>
                    <a:r>
                      <a:rPr lang="ja-JP" altLang="en-US" sz="1200" dirty="0" smtClean="0">
                        <a:latin typeface="+mn-ea"/>
                        <a:ea typeface="+mn-ea"/>
                      </a:rPr>
                      <a:t>建設事業費</a:t>
                    </a:r>
                    <a:endParaRPr lang="en-US" altLang="ja-JP" sz="1200" dirty="0" smtClean="0">
                      <a:latin typeface="+mn-ea"/>
                      <a:ea typeface="+mn-ea"/>
                    </a:endParaRPr>
                  </a:p>
                  <a:p>
                    <a:pPr>
                      <a:defRPr sz="1200">
                        <a:latin typeface="+mn-ea"/>
                        <a:ea typeface="+mn-ea"/>
                      </a:defRPr>
                    </a:pPr>
                    <a:r>
                      <a:rPr lang="en-US" altLang="en-US" sz="1200" dirty="0" smtClean="0">
                        <a:latin typeface="+mn-ea"/>
                        <a:ea typeface="+mn-ea"/>
                      </a:rPr>
                      <a:t>90</a:t>
                    </a:r>
                    <a:r>
                      <a:rPr lang="ja-JP" altLang="en-US" sz="1200" dirty="0" smtClean="0">
                        <a:latin typeface="+mn-ea"/>
                        <a:ea typeface="+mn-ea"/>
                      </a:rPr>
                      <a:t>億円</a:t>
                    </a:r>
                    <a:endParaRPr lang="en-US" altLang="ja-JP" sz="1200" dirty="0" smtClean="0">
                      <a:latin typeface="+mn-ea"/>
                      <a:ea typeface="+mn-ea"/>
                    </a:endParaRPr>
                  </a:p>
                  <a:p>
                    <a:pPr>
                      <a:defRPr sz="1200">
                        <a:latin typeface="+mn-ea"/>
                        <a:ea typeface="+mn-ea"/>
                      </a:defRPr>
                    </a:pPr>
                    <a:r>
                      <a:rPr lang="ja-JP" altLang="en-US" sz="1200" dirty="0" smtClean="0">
                        <a:latin typeface="+mn-ea"/>
                        <a:ea typeface="+mn-ea"/>
                      </a:rPr>
                      <a:t>（</a:t>
                    </a:r>
                    <a:r>
                      <a:rPr lang="en-US" altLang="ja-JP" sz="1200" dirty="0" smtClean="0">
                        <a:latin typeface="+mn-ea"/>
                        <a:ea typeface="+mn-ea"/>
                      </a:rPr>
                      <a:t>1.3%</a:t>
                    </a:r>
                    <a:r>
                      <a:rPr lang="ja-JP" altLang="en-US" sz="1200" dirty="0" smtClean="0">
                        <a:latin typeface="+mn-ea"/>
                        <a:ea typeface="+mn-ea"/>
                      </a:rPr>
                      <a:t>）</a:t>
                    </a:r>
                    <a:endParaRPr lang="en-US" altLang="en-US" sz="1200" dirty="0">
                      <a:latin typeface="+mn-ea"/>
                      <a:ea typeface="+mn-ea"/>
                    </a:endParaRPr>
                  </a:p>
                </c:rich>
              </c:tx>
              <c:numFmt formatCode="#,##0_);[Red]\(#,##0\)" sourceLinked="0"/>
              <c:spPr>
                <a:solidFill>
                  <a:schemeClr val="bg1"/>
                </a:solidFill>
                <a:ln>
                  <a:solidFill>
                    <a:schemeClr val="tx1"/>
                  </a:solidFill>
                </a:ln>
              </c:spPr>
              <c:dLblPos val="bestFit"/>
              <c:showLegendKey val="0"/>
              <c:showVal val="1"/>
              <c:showCatName val="0"/>
              <c:showSerName val="0"/>
              <c:showPercent val="0"/>
              <c:showBubbleSize val="0"/>
            </c:dLbl>
            <c:dLbl>
              <c:idx val="1"/>
              <c:layout>
                <c:manualLayout>
                  <c:x val="7.6826085065464816E-2"/>
                  <c:y val="-1.8749999999999944E-2"/>
                </c:manualLayout>
              </c:layout>
              <c:tx>
                <c:rich>
                  <a:bodyPr/>
                  <a:lstStyle/>
                  <a:p>
                    <a:pPr>
                      <a:defRPr sz="1200">
                        <a:latin typeface="+mn-ea"/>
                        <a:ea typeface="+mn-ea"/>
                      </a:defRPr>
                    </a:pPr>
                    <a:r>
                      <a:rPr lang="ja-JP" altLang="en-US" sz="1200" dirty="0" smtClean="0">
                        <a:latin typeface="+mn-ea"/>
                        <a:ea typeface="+mn-ea"/>
                      </a:rPr>
                      <a:t>その他</a:t>
                    </a:r>
                    <a:endParaRPr lang="en-US" altLang="en-US" sz="1200" dirty="0" smtClean="0">
                      <a:latin typeface="+mn-ea"/>
                      <a:ea typeface="+mn-ea"/>
                    </a:endParaRPr>
                  </a:p>
                  <a:p>
                    <a:pPr>
                      <a:defRPr sz="1200">
                        <a:latin typeface="+mn-ea"/>
                        <a:ea typeface="+mn-ea"/>
                      </a:defRPr>
                    </a:pPr>
                    <a:r>
                      <a:rPr lang="en-US" altLang="en-US" sz="1200" dirty="0" smtClean="0">
                        <a:latin typeface="+mn-ea"/>
                        <a:ea typeface="+mn-ea"/>
                      </a:rPr>
                      <a:t>1,349</a:t>
                    </a:r>
                    <a:r>
                      <a:rPr lang="ja-JP" altLang="en-US" sz="1200" dirty="0" smtClean="0">
                        <a:latin typeface="+mn-ea"/>
                        <a:ea typeface="+mn-ea"/>
                      </a:rPr>
                      <a:t>億円</a:t>
                    </a:r>
                    <a:endParaRPr lang="en-US" altLang="ja-JP" sz="1200" dirty="0" smtClean="0">
                      <a:latin typeface="+mn-ea"/>
                      <a:ea typeface="+mn-ea"/>
                    </a:endParaRPr>
                  </a:p>
                  <a:p>
                    <a:pPr>
                      <a:defRPr sz="1200">
                        <a:latin typeface="+mn-ea"/>
                        <a:ea typeface="+mn-ea"/>
                      </a:defRPr>
                    </a:pPr>
                    <a:r>
                      <a:rPr lang="ja-JP" altLang="en-US" sz="1200" dirty="0" smtClean="0">
                        <a:latin typeface="+mn-ea"/>
                        <a:ea typeface="+mn-ea"/>
                      </a:rPr>
                      <a:t>（</a:t>
                    </a:r>
                    <a:r>
                      <a:rPr lang="en-US" altLang="ja-JP" sz="1200" dirty="0" smtClean="0">
                        <a:latin typeface="+mn-ea"/>
                        <a:ea typeface="+mn-ea"/>
                      </a:rPr>
                      <a:t>19.7%</a:t>
                    </a:r>
                    <a:r>
                      <a:rPr lang="ja-JP" altLang="en-US" sz="1200" dirty="0" smtClean="0">
                        <a:latin typeface="+mn-ea"/>
                        <a:ea typeface="+mn-ea"/>
                      </a:rPr>
                      <a:t>）</a:t>
                    </a:r>
                    <a:r>
                      <a:rPr lang="en-US" altLang="en-US" sz="1200" dirty="0" smtClean="0">
                        <a:latin typeface="+mn-ea"/>
                        <a:ea typeface="+mn-ea"/>
                      </a:rPr>
                      <a:t> </a:t>
                    </a:r>
                    <a:endParaRPr lang="en-US" altLang="en-US" sz="1200" dirty="0">
                      <a:latin typeface="+mn-ea"/>
                      <a:ea typeface="+mn-ea"/>
                    </a:endParaRPr>
                  </a:p>
                </c:rich>
              </c:tx>
              <c:spPr>
                <a:solidFill>
                  <a:schemeClr val="bg1"/>
                </a:solidFill>
                <a:ln>
                  <a:solidFill>
                    <a:schemeClr val="tx1"/>
                  </a:solidFill>
                </a:ln>
              </c:spPr>
              <c:dLblPos val="bestFit"/>
              <c:showLegendKey val="0"/>
              <c:showVal val="1"/>
              <c:showCatName val="0"/>
              <c:showSerName val="0"/>
              <c:showPercent val="0"/>
              <c:showBubbleSize val="0"/>
            </c:dLbl>
            <c:dLbl>
              <c:idx val="2"/>
              <c:layout/>
              <c:tx>
                <c:rich>
                  <a:bodyPr/>
                  <a:lstStyle/>
                  <a:p>
                    <a:pPr>
                      <a:defRPr sz="1100">
                        <a:latin typeface="+mn-lt"/>
                        <a:ea typeface="+mn-ea"/>
                      </a:defRPr>
                    </a:pPr>
                    <a:r>
                      <a:rPr lang="ja-JP" altLang="en-US" sz="1100" dirty="0" smtClean="0">
                        <a:latin typeface="+mn-lt"/>
                        <a:ea typeface="+mn-ea"/>
                      </a:rPr>
                      <a:t>小学校</a:t>
                    </a:r>
                    <a:endParaRPr lang="en-US" altLang="ja-JP" sz="1100" dirty="0" smtClean="0">
                      <a:latin typeface="+mn-lt"/>
                      <a:ea typeface="+mn-ea"/>
                    </a:endParaRPr>
                  </a:p>
                  <a:p>
                    <a:pPr>
                      <a:defRPr sz="1100">
                        <a:latin typeface="+mn-lt"/>
                        <a:ea typeface="+mn-ea"/>
                      </a:defRPr>
                    </a:pPr>
                    <a:r>
                      <a:rPr lang="en-US" altLang="en-US" sz="1100" dirty="0" smtClean="0">
                        <a:latin typeface="+mn-lt"/>
                        <a:ea typeface="+mn-ea"/>
                      </a:rPr>
                      <a:t>2,129</a:t>
                    </a:r>
                    <a:r>
                      <a:rPr lang="ja-JP" altLang="en-US" sz="1100" dirty="0" smtClean="0">
                        <a:latin typeface="+mn-lt"/>
                        <a:ea typeface="+mn-ea"/>
                      </a:rPr>
                      <a:t>億円</a:t>
                    </a:r>
                    <a:endParaRPr lang="en-US" altLang="ja-JP" sz="1100" dirty="0" smtClean="0">
                      <a:latin typeface="+mn-lt"/>
                      <a:ea typeface="+mn-ea"/>
                    </a:endParaRPr>
                  </a:p>
                  <a:p>
                    <a:pPr>
                      <a:defRPr sz="1100">
                        <a:latin typeface="+mn-lt"/>
                        <a:ea typeface="+mn-ea"/>
                      </a:defRPr>
                    </a:pPr>
                    <a:r>
                      <a:rPr lang="en-US" altLang="ja-JP" sz="1100" dirty="0" smtClean="0">
                        <a:latin typeface="+mn-lt"/>
                        <a:ea typeface="+mn-ea"/>
                      </a:rPr>
                      <a:t>(39.4%)</a:t>
                    </a:r>
                    <a:r>
                      <a:rPr lang="en-US" altLang="en-US" sz="1100" dirty="0" smtClean="0">
                        <a:latin typeface="+mn-lt"/>
                        <a:ea typeface="+mn-ea"/>
                      </a:rPr>
                      <a:t> </a:t>
                    </a:r>
                    <a:endParaRPr lang="en-US" altLang="en-US" sz="1100" dirty="0">
                      <a:latin typeface="+mn-lt"/>
                      <a:ea typeface="+mn-ea"/>
                    </a:endParaRPr>
                  </a:p>
                </c:rich>
              </c:tx>
              <c:spPr/>
              <c:dLblPos val="ctr"/>
              <c:showLegendKey val="0"/>
              <c:showVal val="1"/>
              <c:showCatName val="0"/>
              <c:showSerName val="0"/>
              <c:showPercent val="0"/>
              <c:showBubbleSize val="0"/>
            </c:dLbl>
            <c:dLbl>
              <c:idx val="3"/>
              <c:layout/>
              <c:tx>
                <c:rich>
                  <a:bodyPr/>
                  <a:lstStyle/>
                  <a:p>
                    <a:pPr>
                      <a:defRPr sz="1100">
                        <a:latin typeface="+mn-lt"/>
                        <a:ea typeface="+mn-ea"/>
                      </a:defRPr>
                    </a:pPr>
                    <a:r>
                      <a:rPr lang="ja-JP" altLang="en-US" sz="1100" dirty="0" smtClean="0">
                        <a:latin typeface="+mn-lt"/>
                        <a:ea typeface="+mn-ea"/>
                      </a:rPr>
                      <a:t>中学校</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1,304</a:t>
                    </a:r>
                    <a:r>
                      <a:rPr lang="ja-JP" altLang="en-US" sz="1100" dirty="0" smtClean="0">
                        <a:latin typeface="+mn-lt"/>
                        <a:ea typeface="+mn-ea"/>
                      </a:rPr>
                      <a:t>億円</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(24.1%) </a:t>
                    </a:r>
                    <a:endParaRPr lang="en-US" altLang="en-US" sz="1100" dirty="0">
                      <a:latin typeface="+mn-lt"/>
                      <a:ea typeface="+mn-ea"/>
                    </a:endParaRPr>
                  </a:p>
                </c:rich>
              </c:tx>
              <c:spPr/>
              <c:dLblPos val="ctr"/>
              <c:showLegendKey val="0"/>
              <c:showVal val="1"/>
              <c:showCatName val="0"/>
              <c:showSerName val="0"/>
              <c:showPercent val="0"/>
              <c:showBubbleSize val="0"/>
            </c:dLbl>
            <c:dLbl>
              <c:idx val="4"/>
              <c:layout>
                <c:manualLayout>
                  <c:x val="3.0782509645156967E-3"/>
                  <c:y val="-9.0624999999999997E-2"/>
                </c:manualLayout>
              </c:layout>
              <c:tx>
                <c:rich>
                  <a:bodyPr/>
                  <a:lstStyle/>
                  <a:p>
                    <a:pPr>
                      <a:defRPr sz="1100">
                        <a:latin typeface="+mn-lt"/>
                        <a:ea typeface="+mn-ea"/>
                      </a:defRPr>
                    </a:pPr>
                    <a:r>
                      <a:rPr lang="ja-JP" altLang="en-US" sz="1100" dirty="0" smtClean="0">
                        <a:latin typeface="+mn-lt"/>
                        <a:ea typeface="+mn-ea"/>
                      </a:rPr>
                      <a:t>高等学校</a:t>
                    </a:r>
                    <a:endParaRPr lang="en-US" altLang="ja-JP" sz="1100" dirty="0" smtClean="0">
                      <a:latin typeface="+mn-lt"/>
                      <a:ea typeface="+mn-ea"/>
                    </a:endParaRPr>
                  </a:p>
                  <a:p>
                    <a:pPr>
                      <a:defRPr sz="1100">
                        <a:latin typeface="+mn-lt"/>
                        <a:ea typeface="+mn-ea"/>
                      </a:defRPr>
                    </a:pPr>
                    <a:r>
                      <a:rPr lang="en-US" altLang="en-US" sz="1100" dirty="0" smtClean="0">
                        <a:latin typeface="+mn-lt"/>
                        <a:ea typeface="+mn-ea"/>
                      </a:rPr>
                      <a:t>854</a:t>
                    </a:r>
                    <a:r>
                      <a:rPr lang="ja-JP" altLang="en-US" sz="1100" dirty="0" smtClean="0">
                        <a:latin typeface="+mn-lt"/>
                        <a:ea typeface="+mn-ea"/>
                      </a:rPr>
                      <a:t>億円</a:t>
                    </a:r>
                    <a:endParaRPr lang="en-US" altLang="en-US" sz="1100" dirty="0" smtClean="0">
                      <a:latin typeface="+mn-lt"/>
                      <a:ea typeface="+mn-ea"/>
                    </a:endParaRPr>
                  </a:p>
                  <a:p>
                    <a:pPr>
                      <a:defRPr sz="1100">
                        <a:latin typeface="+mn-lt"/>
                        <a:ea typeface="+mn-ea"/>
                      </a:defRPr>
                    </a:pPr>
                    <a:r>
                      <a:rPr lang="en-US" altLang="ja-JP" sz="1100" dirty="0" smtClean="0">
                        <a:latin typeface="+mn-lt"/>
                        <a:ea typeface="+mn-ea"/>
                      </a:rPr>
                      <a:t>(15.8%)</a:t>
                    </a:r>
                    <a:r>
                      <a:rPr lang="en-US" altLang="en-US" sz="1100" dirty="0" smtClean="0">
                        <a:latin typeface="+mn-lt"/>
                        <a:ea typeface="+mn-ea"/>
                      </a:rPr>
                      <a:t> </a:t>
                    </a:r>
                    <a:endParaRPr lang="en-US" altLang="en-US" sz="1100" dirty="0">
                      <a:latin typeface="+mn-lt"/>
                      <a:ea typeface="+mn-ea"/>
                    </a:endParaRPr>
                  </a:p>
                </c:rich>
              </c:tx>
              <c:spPr/>
              <c:dLblPos val="bestFit"/>
              <c:showLegendKey val="0"/>
              <c:showVal val="1"/>
              <c:showCatName val="0"/>
              <c:showSerName val="0"/>
              <c:showPercent val="0"/>
              <c:showBubbleSize val="0"/>
            </c:dLbl>
            <c:dLbl>
              <c:idx val="5"/>
              <c:layout>
                <c:manualLayout>
                  <c:x val="3.7886969472043686E-3"/>
                  <c:y val="-2.5000246062992126E-2"/>
                </c:manualLayout>
              </c:layout>
              <c:tx>
                <c:rich>
                  <a:bodyPr/>
                  <a:lstStyle/>
                  <a:p>
                    <a:pPr>
                      <a:defRPr sz="1100">
                        <a:latin typeface="+mn-lt"/>
                        <a:ea typeface="+mn-ea"/>
                      </a:defRPr>
                    </a:pPr>
                    <a:r>
                      <a:rPr lang="ja-JP" altLang="en-US" sz="1100" dirty="0" smtClean="0">
                        <a:latin typeface="+mn-lt"/>
                        <a:ea typeface="+mn-ea"/>
                      </a:rPr>
                      <a:t>支援学校</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451</a:t>
                    </a:r>
                    <a:r>
                      <a:rPr lang="ja-JP" altLang="en-US" sz="1100" dirty="0" smtClean="0">
                        <a:latin typeface="+mn-lt"/>
                        <a:ea typeface="+mn-ea"/>
                      </a:rPr>
                      <a:t>億円</a:t>
                    </a:r>
                    <a:endParaRPr lang="en-US" altLang="ja-JP" sz="1100" dirty="0" smtClean="0">
                      <a:latin typeface="+mn-lt"/>
                      <a:ea typeface="+mn-ea"/>
                    </a:endParaRPr>
                  </a:p>
                  <a:p>
                    <a:pPr>
                      <a:defRPr sz="1100">
                        <a:latin typeface="+mn-lt"/>
                        <a:ea typeface="+mn-ea"/>
                      </a:defRPr>
                    </a:pPr>
                    <a:r>
                      <a:rPr lang="en-US" altLang="ja-JP" sz="1100" dirty="0" smtClean="0">
                        <a:latin typeface="+mn-lt"/>
                        <a:ea typeface="+mn-ea"/>
                      </a:rPr>
                      <a:t>(8.3%)</a:t>
                    </a:r>
                    <a:r>
                      <a:rPr lang="en-US" altLang="en-US" sz="1100" dirty="0" smtClean="0">
                        <a:latin typeface="+mn-lt"/>
                        <a:ea typeface="+mn-ea"/>
                      </a:rPr>
                      <a:t> </a:t>
                    </a:r>
                    <a:endParaRPr lang="en-US" altLang="en-US" sz="1100" dirty="0">
                      <a:latin typeface="+mn-lt"/>
                      <a:ea typeface="+mn-ea"/>
                    </a:endParaRPr>
                  </a:p>
                </c:rich>
              </c:tx>
              <c:spPr/>
              <c:dLblPos val="bestFit"/>
              <c:showLegendKey val="0"/>
              <c:showVal val="1"/>
              <c:showCatName val="0"/>
              <c:showSerName val="0"/>
              <c:showPercent val="0"/>
              <c:showBubbleSize val="0"/>
            </c:dLbl>
            <c:dLbl>
              <c:idx val="6"/>
              <c:layout>
                <c:manualLayout>
                  <c:x val="9.4437019064613735E-3"/>
                  <c:y val="8.4374753937007871E-2"/>
                </c:manualLayout>
              </c:layout>
              <c:tx>
                <c:rich>
                  <a:bodyPr/>
                  <a:lstStyle/>
                  <a:p>
                    <a:pPr>
                      <a:defRPr sz="1100">
                        <a:latin typeface="+mn-lt"/>
                        <a:ea typeface="+mn-ea"/>
                      </a:defRPr>
                    </a:pPr>
                    <a:r>
                      <a:rPr lang="ja-JP" altLang="en-US" sz="1100" dirty="0" smtClean="0">
                        <a:latin typeface="+mn-lt"/>
                        <a:ea typeface="+mn-ea"/>
                      </a:rPr>
                      <a:t>退職手当</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578</a:t>
                    </a:r>
                    <a:r>
                      <a:rPr lang="ja-JP" altLang="en-US" sz="1100" dirty="0" smtClean="0">
                        <a:latin typeface="+mn-lt"/>
                        <a:ea typeface="+mn-ea"/>
                      </a:rPr>
                      <a:t>億円</a:t>
                    </a:r>
                    <a:endParaRPr lang="en-US" altLang="ja-JP" sz="1100" dirty="0" smtClean="0">
                      <a:latin typeface="+mn-lt"/>
                      <a:ea typeface="+mn-ea"/>
                    </a:endParaRPr>
                  </a:p>
                  <a:p>
                    <a:pPr>
                      <a:defRPr sz="1100">
                        <a:latin typeface="+mn-lt"/>
                        <a:ea typeface="+mn-ea"/>
                      </a:defRPr>
                    </a:pPr>
                    <a:r>
                      <a:rPr lang="en-US" altLang="en-US" sz="1100" dirty="0" smtClean="0">
                        <a:latin typeface="+mn-lt"/>
                        <a:ea typeface="+mn-ea"/>
                      </a:rPr>
                      <a:t>(10.7%) </a:t>
                    </a:r>
                    <a:endParaRPr lang="en-US" altLang="en-US" sz="1100" dirty="0">
                      <a:latin typeface="+mn-lt"/>
                      <a:ea typeface="+mn-ea"/>
                    </a:endParaRPr>
                  </a:p>
                </c:rich>
              </c:tx>
              <c:spPr/>
              <c:dLblPos val="bestFit"/>
              <c:showLegendKey val="0"/>
              <c:showVal val="1"/>
              <c:showCatName val="0"/>
              <c:showSerName val="0"/>
              <c:showPercent val="0"/>
              <c:showBubbleSize val="0"/>
            </c:dLbl>
            <c:dLbl>
              <c:idx val="7"/>
              <c:layout>
                <c:manualLayout>
                  <c:x val="-0.17917833372125555"/>
                  <c:y val="7.4734251968503931E-2"/>
                </c:manualLayout>
              </c:layout>
              <c:tx>
                <c:rich>
                  <a:bodyPr/>
                  <a:lstStyle/>
                  <a:p>
                    <a:pPr>
                      <a:defRPr sz="1100">
                        <a:latin typeface="+mn-lt"/>
                        <a:ea typeface="+mn-ea"/>
                      </a:defRPr>
                    </a:pPr>
                    <a:r>
                      <a:rPr lang="ja-JP" altLang="en-US" sz="1100" dirty="0" smtClean="0">
                        <a:latin typeface="+mn-lt"/>
                        <a:ea typeface="+mn-ea"/>
                      </a:rPr>
                      <a:t>その他</a:t>
                    </a:r>
                    <a:r>
                      <a:rPr lang="en-US" altLang="ja-JP" sz="1100" dirty="0" smtClean="0">
                        <a:latin typeface="+mn-lt"/>
                        <a:ea typeface="+mn-ea"/>
                      </a:rPr>
                      <a:t>※</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93</a:t>
                    </a:r>
                    <a:r>
                      <a:rPr lang="ja-JP" altLang="en-US" sz="1100" dirty="0" smtClean="0">
                        <a:latin typeface="+mn-lt"/>
                        <a:ea typeface="+mn-ea"/>
                      </a:rPr>
                      <a:t>億円</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(1.7%) </a:t>
                    </a:r>
                    <a:endParaRPr lang="en-US" altLang="en-US" sz="1100" dirty="0">
                      <a:latin typeface="+mn-lt"/>
                      <a:ea typeface="+mn-ea"/>
                    </a:endParaRPr>
                  </a:p>
                </c:rich>
              </c:tx>
              <c:spPr/>
              <c:dLblPos val="bestFit"/>
              <c:showLegendKey val="0"/>
              <c:showVal val="1"/>
              <c:showCatName val="0"/>
              <c:showSerName val="0"/>
              <c:showPercent val="0"/>
              <c:showBubbleSize val="0"/>
            </c:dLbl>
            <c:dLbl>
              <c:idx val="8"/>
              <c:layout/>
              <c:tx>
                <c:rich>
                  <a:bodyPr/>
                  <a:lstStyle/>
                  <a:p>
                    <a:pPr>
                      <a:defRPr sz="1200">
                        <a:latin typeface="+mn-ea"/>
                        <a:ea typeface="+mn-ea"/>
                      </a:defRPr>
                    </a:pPr>
                    <a:r>
                      <a:rPr lang="ja-JP" altLang="en-US" sz="1200" dirty="0" smtClean="0">
                        <a:latin typeface="+mn-ea"/>
                        <a:ea typeface="+mn-ea"/>
                      </a:rPr>
                      <a:t>人件費</a:t>
                    </a:r>
                    <a:endParaRPr lang="en-US" altLang="ja-JP" sz="1200" dirty="0" smtClean="0">
                      <a:latin typeface="+mn-ea"/>
                      <a:ea typeface="+mn-ea"/>
                    </a:endParaRPr>
                  </a:p>
                  <a:p>
                    <a:pPr>
                      <a:defRPr sz="1200">
                        <a:latin typeface="+mn-ea"/>
                        <a:ea typeface="+mn-ea"/>
                      </a:defRPr>
                    </a:pPr>
                    <a:r>
                      <a:rPr lang="en-US" altLang="en-US" sz="1200" dirty="0" smtClean="0">
                        <a:latin typeface="+mn-ea"/>
                        <a:ea typeface="+mn-ea"/>
                      </a:rPr>
                      <a:t>5,409</a:t>
                    </a:r>
                    <a:r>
                      <a:rPr lang="ja-JP" altLang="en-US" sz="1200" dirty="0" smtClean="0">
                        <a:latin typeface="+mn-ea"/>
                        <a:ea typeface="+mn-ea"/>
                      </a:rPr>
                      <a:t>億円</a:t>
                    </a:r>
                    <a:endParaRPr lang="en-US" altLang="ja-JP" sz="1200" dirty="0" smtClean="0">
                      <a:latin typeface="+mn-ea"/>
                      <a:ea typeface="+mn-ea"/>
                    </a:endParaRPr>
                  </a:p>
                  <a:p>
                    <a:pPr>
                      <a:defRPr sz="1200">
                        <a:latin typeface="+mn-ea"/>
                        <a:ea typeface="+mn-ea"/>
                      </a:defRPr>
                    </a:pPr>
                    <a:r>
                      <a:rPr lang="ja-JP" altLang="en-US" sz="1200" dirty="0" smtClean="0">
                        <a:latin typeface="+mn-ea"/>
                        <a:ea typeface="+mn-ea"/>
                      </a:rPr>
                      <a:t>（</a:t>
                    </a:r>
                    <a:r>
                      <a:rPr lang="en-US" altLang="ja-JP" sz="1200" dirty="0" smtClean="0">
                        <a:latin typeface="+mn-ea"/>
                        <a:ea typeface="+mn-ea"/>
                      </a:rPr>
                      <a:t>80.0%</a:t>
                    </a:r>
                    <a:r>
                      <a:rPr lang="ja-JP" altLang="en-US" sz="1200" dirty="0" smtClean="0">
                        <a:latin typeface="+mn-ea"/>
                        <a:ea typeface="+mn-ea"/>
                      </a:rPr>
                      <a:t>）</a:t>
                    </a:r>
                    <a:r>
                      <a:rPr lang="en-US" altLang="en-US" sz="1200" dirty="0" smtClean="0">
                        <a:latin typeface="+mn-ea"/>
                        <a:ea typeface="+mn-ea"/>
                      </a:rPr>
                      <a:t> </a:t>
                    </a:r>
                    <a:endParaRPr lang="en-US" altLang="en-US" sz="1200" dirty="0">
                      <a:latin typeface="+mn-ea"/>
                      <a:ea typeface="+mn-ea"/>
                    </a:endParaRPr>
                  </a:p>
                </c:rich>
              </c:tx>
              <c:numFmt formatCode="#,##0_);[Red]\(#,##0\)" sourceLinked="0"/>
              <c:spPr>
                <a:solidFill>
                  <a:schemeClr val="bg1"/>
                </a:solidFill>
                <a:ln>
                  <a:solidFill>
                    <a:schemeClr val="tx1"/>
                  </a:solidFill>
                </a:ln>
              </c:spPr>
              <c:dLblPos val="ctr"/>
              <c:showLegendKey val="0"/>
              <c:showVal val="1"/>
              <c:showCatName val="0"/>
              <c:showSerName val="0"/>
              <c:showPercent val="0"/>
              <c:showBubbleSize val="0"/>
            </c:dLbl>
            <c:txPr>
              <a:bodyPr/>
              <a:lstStyle/>
              <a:p>
                <a:pPr>
                  <a:defRPr sz="1400"/>
                </a:pPr>
                <a:endParaRPr lang="ja-JP"/>
              </a:p>
            </c:txPr>
            <c:dLblPos val="ctr"/>
            <c:showLegendKey val="0"/>
            <c:showVal val="0"/>
            <c:showCatName val="0"/>
            <c:showSerName val="0"/>
            <c:showPercent val="0"/>
            <c:showBubbleSize val="0"/>
          </c:dLbls>
          <c:cat>
            <c:strRef>
              <c:f>Sheet1!$B$2:$B$11</c:f>
              <c:strCache>
                <c:ptCount val="8"/>
                <c:pt idx="0">
                  <c:v>建設事業費</c:v>
                </c:pt>
                <c:pt idx="1">
                  <c:v>その他</c:v>
                </c:pt>
                <c:pt idx="2">
                  <c:v>小学校</c:v>
                </c:pt>
                <c:pt idx="3">
                  <c:v>中学校</c:v>
                </c:pt>
                <c:pt idx="4">
                  <c:v>高等学校</c:v>
                </c:pt>
                <c:pt idx="5">
                  <c:v>支援学校</c:v>
                </c:pt>
                <c:pt idx="6">
                  <c:v>退職手当</c:v>
                </c:pt>
                <c:pt idx="7">
                  <c:v>その他（事務局職員等）</c:v>
                </c:pt>
              </c:strCache>
            </c:strRef>
          </c:cat>
          <c:val>
            <c:numRef>
              <c:f>Sheet1!$C$2:$C$11</c:f>
              <c:numCache>
                <c:formatCode>General</c:formatCode>
                <c:ptCount val="8"/>
                <c:pt idx="0">
                  <c:v>90</c:v>
                </c:pt>
                <c:pt idx="1">
                  <c:v>1349</c:v>
                </c:pt>
                <c:pt idx="2" formatCode="#,##0_ ">
                  <c:v>2129</c:v>
                </c:pt>
                <c:pt idx="3" formatCode="#,##0_ ">
                  <c:v>1304</c:v>
                </c:pt>
                <c:pt idx="4" formatCode="#,##0_ ">
                  <c:v>854</c:v>
                </c:pt>
                <c:pt idx="5" formatCode="#,##0_ ">
                  <c:v>451</c:v>
                </c:pt>
                <c:pt idx="6" formatCode="#,##0_ ">
                  <c:v>578</c:v>
                </c:pt>
                <c:pt idx="7" formatCode="#,##0_ ">
                  <c:v>93</c:v>
                </c:pt>
              </c:numCache>
            </c:numRef>
          </c:val>
        </c:ser>
        <c:ser>
          <c:idx val="1"/>
          <c:order val="1"/>
          <c:tx>
            <c:strRef>
              <c:f>Sheet1!$D$1</c:f>
              <c:strCache>
                <c:ptCount val="1"/>
                <c:pt idx="0">
                  <c:v>％</c:v>
                </c:pt>
              </c:strCache>
            </c:strRef>
          </c:tx>
          <c:cat>
            <c:strRef>
              <c:f>Sheet1!$B$2:$B$11</c:f>
              <c:strCache>
                <c:ptCount val="8"/>
                <c:pt idx="0">
                  <c:v>建設事業費</c:v>
                </c:pt>
                <c:pt idx="1">
                  <c:v>その他</c:v>
                </c:pt>
                <c:pt idx="2">
                  <c:v>小学校</c:v>
                </c:pt>
                <c:pt idx="3">
                  <c:v>中学校</c:v>
                </c:pt>
                <c:pt idx="4">
                  <c:v>高等学校</c:v>
                </c:pt>
                <c:pt idx="5">
                  <c:v>支援学校</c:v>
                </c:pt>
                <c:pt idx="6">
                  <c:v>退職手当</c:v>
                </c:pt>
                <c:pt idx="7">
                  <c:v>その他（事務局職員等）</c:v>
                </c:pt>
              </c:strCache>
            </c:strRef>
          </c:cat>
          <c:val>
            <c:numRef>
              <c:f>Sheet1!$D$2:$D$11</c:f>
              <c:numCache>
                <c:formatCode>0.0%</c:formatCode>
                <c:ptCount val="8"/>
                <c:pt idx="0">
                  <c:v>1.3167520117044623E-2</c:v>
                </c:pt>
                <c:pt idx="1">
                  <c:v>0.19736649597659109</c:v>
                </c:pt>
                <c:pt idx="2">
                  <c:v>0.39360325383619893</c:v>
                </c:pt>
                <c:pt idx="3">
                  <c:v>0.24107968201146238</c:v>
                </c:pt>
                <c:pt idx="4">
                  <c:v>0.15788500647069698</c:v>
                </c:pt>
                <c:pt idx="5">
                  <c:v>8.3379552597522652E-2</c:v>
                </c:pt>
                <c:pt idx="6">
                  <c:v>0.10685893880569422</c:v>
                </c:pt>
                <c:pt idx="7">
                  <c:v>1.7193566278424846E-2</c:v>
                </c:pt>
              </c:numCache>
            </c:numRef>
          </c:val>
        </c:ser>
        <c:dLbls>
          <c:showLegendKey val="0"/>
          <c:showVal val="0"/>
          <c:showCatName val="0"/>
          <c:showSerName val="0"/>
          <c:showPercent val="0"/>
          <c:showBubbleSize val="0"/>
          <c:showLeaderLines val="0"/>
        </c:dLbls>
        <c:gapWidth val="100"/>
        <c:splitType val="pos"/>
        <c:splitPos val="6"/>
        <c:secondPieSize val="75"/>
        <c:serLines/>
      </c:ofPieChart>
    </c:plotArea>
    <c:plotVisOnly val="1"/>
    <c:dispBlanksAs val="gap"/>
    <c:showDLblsOverMax val="0"/>
  </c:chart>
  <c:txPr>
    <a:bodyPr/>
    <a:lstStyle/>
    <a:p>
      <a:pPr>
        <a:defRPr sz="1800"/>
      </a:pPr>
      <a:endParaRPr lang="ja-JP"/>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126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1268" name="Rectangle 4"/>
          <p:cNvSpPr>
            <a:spLocks noGrp="1" noChangeArrowheads="1"/>
          </p:cNvSpPr>
          <p:nvPr>
            <p:ph type="ftr" sz="quarter" idx="2"/>
          </p:nvPr>
        </p:nvSpPr>
        <p:spPr bwMode="auto">
          <a:xfrm>
            <a:off x="0" y="9440863"/>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126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a:ea typeface="ＭＳ Ｐゴシック" pitchFamily="50" charset="-128"/>
              </a:defRPr>
            </a:lvl1pPr>
          </a:lstStyle>
          <a:p>
            <a:pPr>
              <a:defRPr/>
            </a:pPr>
            <a:fld id="{8986A757-1625-40C1-8CD6-86C9134DE139}" type="slidenum">
              <a:rPr lang="en-US" altLang="ja-JP"/>
              <a:pPr>
                <a:defRPr/>
              </a:pPr>
              <a:t>‹#›</a:t>
            </a:fld>
            <a:endParaRPr lang="en-US" altLang="ja-JP"/>
          </a:p>
        </p:txBody>
      </p:sp>
    </p:spTree>
    <p:extLst>
      <p:ext uri="{BB962C8B-B14F-4D97-AF65-F5344CB8AC3E}">
        <p14:creationId xmlns:p14="http://schemas.microsoft.com/office/powerpoint/2010/main" val="1826223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71683" name="Rectangle 3"/>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685" name="Rectangle 5"/>
          <p:cNvSpPr>
            <a:spLocks noGrp="1" noChangeArrowheads="1"/>
          </p:cNvSpPr>
          <p:nvPr>
            <p:ph type="body" sz="quarter" idx="3"/>
          </p:nvPr>
        </p:nvSpPr>
        <p:spPr bwMode="auto">
          <a:xfrm>
            <a:off x="679450" y="4721225"/>
            <a:ext cx="5448300"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686" name="Rectangle 6"/>
          <p:cNvSpPr>
            <a:spLocks noGrp="1" noChangeArrowheads="1"/>
          </p:cNvSpPr>
          <p:nvPr>
            <p:ph type="ftr" sz="quarter" idx="4"/>
          </p:nvPr>
        </p:nvSpPr>
        <p:spPr bwMode="auto">
          <a:xfrm>
            <a:off x="0" y="9440863"/>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71687" name="Rectangle 7"/>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a:ea typeface="ＭＳ Ｐゴシック" pitchFamily="50" charset="-128"/>
              </a:defRPr>
            </a:lvl1pPr>
          </a:lstStyle>
          <a:p>
            <a:pPr>
              <a:defRPr/>
            </a:pPr>
            <a:fld id="{8CB5F859-27AD-40CA-A038-EB0634F74FCF}" type="slidenum">
              <a:rPr lang="en-US" altLang="ja-JP"/>
              <a:pPr>
                <a:defRPr/>
              </a:pPr>
              <a:t>‹#›</a:t>
            </a:fld>
            <a:endParaRPr lang="en-US" altLang="ja-JP"/>
          </a:p>
        </p:txBody>
      </p:sp>
    </p:spTree>
    <p:extLst>
      <p:ext uri="{BB962C8B-B14F-4D97-AF65-F5344CB8AC3E}">
        <p14:creationId xmlns:p14="http://schemas.microsoft.com/office/powerpoint/2010/main" val="2099101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ln/>
        </p:spPr>
      </p:sp>
      <p:sp>
        <p:nvSpPr>
          <p:cNvPr id="36867" name="ノート プレースホルダー 2"/>
          <p:cNvSpPr>
            <a:spLocks noGrp="1"/>
          </p:cNvSpPr>
          <p:nvPr>
            <p:ph type="body" idx="1"/>
          </p:nvPr>
        </p:nvSpPr>
        <p:spPr>
          <a:noFill/>
        </p:spPr>
        <p:txBody>
          <a:bodyPr/>
          <a:lstStyle/>
          <a:p>
            <a:endParaRPr lang="ja-JP" altLang="en-US" smtClean="0"/>
          </a:p>
        </p:txBody>
      </p:sp>
      <p:sp>
        <p:nvSpPr>
          <p:cNvPr id="3686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6FA7588D-E083-475C-8717-3FFF656A58C0}" type="slidenum">
              <a:rPr lang="en-US" altLang="ja-JP" sz="1200" smtClean="0">
                <a:solidFill>
                  <a:srgbClr val="000000"/>
                </a:solidFill>
              </a:rPr>
              <a:pPr eaLnBrk="1" hangingPunct="1"/>
              <a:t>6</a:t>
            </a:fld>
            <a:endParaRPr lang="en-US" altLang="ja-JP" sz="1200"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18</a:t>
            </a:fld>
            <a:endParaRPr lang="en-US" altLang="ja-JP" sz="1200"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p:spPr>
        <p:txBody>
          <a:bodyPr/>
          <a:lstStyle/>
          <a:p>
            <a:endParaRPr lang="ja-JP" altLang="en-US" dirty="0" smtClean="0"/>
          </a:p>
        </p:txBody>
      </p:sp>
      <p:sp>
        <p:nvSpPr>
          <p:cNvPr id="45060"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BBAAF086-40A6-44DD-AC62-2A41F782FBD5}" type="slidenum">
              <a:rPr lang="en-US" altLang="ja-JP" sz="1200" smtClean="0">
                <a:solidFill>
                  <a:srgbClr val="000000"/>
                </a:solidFill>
              </a:rPr>
              <a:pPr eaLnBrk="1" hangingPunct="1"/>
              <a:t>19</a:t>
            </a:fld>
            <a:endParaRPr lang="en-US" altLang="ja-JP" sz="1200"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p:spPr>
        <p:txBody>
          <a:bodyPr/>
          <a:lstStyle/>
          <a:p>
            <a:endParaRPr lang="ja-JP" altLang="en-US" smtClean="0"/>
          </a:p>
        </p:txBody>
      </p:sp>
      <p:sp>
        <p:nvSpPr>
          <p:cNvPr id="45060"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BBAAF086-40A6-44DD-AC62-2A41F782FBD5}" type="slidenum">
              <a:rPr lang="en-US" altLang="ja-JP" sz="1200" smtClean="0">
                <a:solidFill>
                  <a:srgbClr val="000000"/>
                </a:solidFill>
              </a:rPr>
              <a:pPr eaLnBrk="1" hangingPunct="1"/>
              <a:t>20</a:t>
            </a:fld>
            <a:endParaRPr lang="en-US" altLang="ja-JP" sz="1200"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21</a:t>
            </a:fld>
            <a:endParaRPr lang="en-US" altLang="ja-JP" sz="1200"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22</a:t>
            </a:fld>
            <a:endParaRPr lang="en-US" altLang="ja-JP" sz="1200"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23</a:t>
            </a:fld>
            <a:endParaRPr lang="en-US" altLang="ja-JP" sz="1200" smtClean="0">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24</a:t>
            </a:fld>
            <a:endParaRPr lang="en-US" altLang="ja-JP" sz="1200"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25</a:t>
            </a:fld>
            <a:endParaRPr lang="en-US" altLang="ja-JP" sz="1200"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26</a:t>
            </a:fld>
            <a:endParaRPr lang="en-US" altLang="ja-JP" sz="1200"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a:ln/>
        </p:spPr>
      </p:sp>
      <p:sp>
        <p:nvSpPr>
          <p:cNvPr id="9219" name="ノート プレースホルダー 2"/>
          <p:cNvSpPr>
            <a:spLocks noGrp="1"/>
          </p:cNvSpPr>
          <p:nvPr>
            <p:ph type="body" idx="1"/>
          </p:nvPr>
        </p:nvSpPr>
        <p:spPr>
          <a:noFill/>
        </p:spPr>
        <p:txBody>
          <a:bodyPr/>
          <a:lstStyle/>
          <a:p>
            <a:endParaRPr lang="ja-JP" altLang="en-US" smtClean="0">
              <a:latin typeface="Arial" pitchFamily="34" charset="0"/>
            </a:endParaRPr>
          </a:p>
        </p:txBody>
      </p:sp>
      <p:sp>
        <p:nvSpPr>
          <p:cNvPr id="9220"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fld id="{E3E8B47D-A22F-4ED5-9C37-7EDBCF0B9D3A}" type="slidenum">
              <a:rPr lang="en-US" altLang="ja-JP" smtClean="0">
                <a:solidFill>
                  <a:srgbClr val="000000"/>
                </a:solidFill>
              </a:rPr>
              <a:pPr eaLnBrk="1" hangingPunct="1"/>
              <a:t>29</a:t>
            </a:fld>
            <a:endParaRPr lang="en-US" altLang="ja-JP"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ln/>
        </p:spPr>
      </p:sp>
      <p:sp>
        <p:nvSpPr>
          <p:cNvPr id="36867" name="ノート プレースホルダー 2"/>
          <p:cNvSpPr>
            <a:spLocks noGrp="1"/>
          </p:cNvSpPr>
          <p:nvPr>
            <p:ph type="body" idx="1"/>
          </p:nvPr>
        </p:nvSpPr>
        <p:spPr>
          <a:noFill/>
        </p:spPr>
        <p:txBody>
          <a:bodyPr/>
          <a:lstStyle/>
          <a:p>
            <a:endParaRPr lang="ja-JP" altLang="en-US" smtClean="0"/>
          </a:p>
        </p:txBody>
      </p:sp>
      <p:sp>
        <p:nvSpPr>
          <p:cNvPr id="3686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6FA7588D-E083-475C-8717-3FFF656A58C0}" type="slidenum">
              <a:rPr lang="en-US" altLang="ja-JP" sz="1200" smtClean="0">
                <a:solidFill>
                  <a:srgbClr val="000000"/>
                </a:solidFill>
              </a:rPr>
              <a:pPr eaLnBrk="1" hangingPunct="1"/>
              <a:t>7</a:t>
            </a:fld>
            <a:endParaRPr lang="en-US" altLang="ja-JP" sz="1200" smtClean="0">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a:ln/>
        </p:spPr>
      </p:sp>
      <p:sp>
        <p:nvSpPr>
          <p:cNvPr id="10243" name="ノート プレースホルダー 2"/>
          <p:cNvSpPr>
            <a:spLocks noGrp="1"/>
          </p:cNvSpPr>
          <p:nvPr>
            <p:ph type="body" idx="1"/>
          </p:nvPr>
        </p:nvSpPr>
        <p:spPr>
          <a:noFill/>
        </p:spPr>
        <p:txBody>
          <a:bodyPr/>
          <a:lstStyle/>
          <a:p>
            <a:endParaRPr lang="ja-JP" altLang="en-US" smtClean="0">
              <a:latin typeface="Arial" pitchFamily="34" charset="0"/>
            </a:endParaRPr>
          </a:p>
        </p:txBody>
      </p:sp>
      <p:sp>
        <p:nvSpPr>
          <p:cNvPr id="10244"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fld id="{808D99CC-07DC-487E-95F8-30BC9FE81AAF}" type="slidenum">
              <a:rPr lang="en-US" altLang="ja-JP" smtClean="0">
                <a:solidFill>
                  <a:srgbClr val="000000"/>
                </a:solidFill>
              </a:rPr>
              <a:pPr eaLnBrk="1" hangingPunct="1"/>
              <a:t>30</a:t>
            </a:fld>
            <a:endParaRPr lang="en-US" altLang="ja-JP"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a:ln/>
        </p:spPr>
      </p:sp>
      <p:sp>
        <p:nvSpPr>
          <p:cNvPr id="11267" name="ノート プレースホルダー 2"/>
          <p:cNvSpPr>
            <a:spLocks noGrp="1"/>
          </p:cNvSpPr>
          <p:nvPr>
            <p:ph type="body" idx="1"/>
          </p:nvPr>
        </p:nvSpPr>
        <p:spPr>
          <a:noFill/>
        </p:spPr>
        <p:txBody>
          <a:bodyPr/>
          <a:lstStyle/>
          <a:p>
            <a:endParaRPr lang="ja-JP" altLang="en-US" smtClean="0">
              <a:latin typeface="Arial" pitchFamily="34" charset="0"/>
            </a:endParaRPr>
          </a:p>
        </p:txBody>
      </p:sp>
      <p:sp>
        <p:nvSpPr>
          <p:cNvPr id="11268"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fld id="{3D756757-D72E-4FA0-B5DE-B6A6D22E83AF}" type="slidenum">
              <a:rPr lang="en-US" altLang="ja-JP" smtClean="0">
                <a:solidFill>
                  <a:srgbClr val="000000"/>
                </a:solidFill>
              </a:rPr>
              <a:pPr eaLnBrk="1" hangingPunct="1"/>
              <a:t>31</a:t>
            </a:fld>
            <a:endParaRPr lang="en-US" altLang="ja-JP" smtClean="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a:ln/>
        </p:spPr>
      </p:sp>
      <p:sp>
        <p:nvSpPr>
          <p:cNvPr id="11267" name="ノート プレースホルダー 2"/>
          <p:cNvSpPr>
            <a:spLocks noGrp="1"/>
          </p:cNvSpPr>
          <p:nvPr>
            <p:ph type="body" idx="1"/>
          </p:nvPr>
        </p:nvSpPr>
        <p:spPr>
          <a:noFill/>
        </p:spPr>
        <p:txBody>
          <a:bodyPr/>
          <a:lstStyle/>
          <a:p>
            <a:endParaRPr lang="ja-JP" altLang="en-US" smtClean="0">
              <a:latin typeface="Arial" pitchFamily="34" charset="0"/>
            </a:endParaRPr>
          </a:p>
        </p:txBody>
      </p:sp>
      <p:sp>
        <p:nvSpPr>
          <p:cNvPr id="11268"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fld id="{3D756757-D72E-4FA0-B5DE-B6A6D22E83AF}" type="slidenum">
              <a:rPr lang="en-US" altLang="ja-JP" smtClean="0">
                <a:solidFill>
                  <a:srgbClr val="000000"/>
                </a:solidFill>
              </a:rPr>
              <a:pPr eaLnBrk="1" hangingPunct="1"/>
              <a:t>32</a:t>
            </a:fld>
            <a:endParaRPr lang="en-US" altLang="ja-JP"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8</a:t>
            </a:fld>
            <a:endParaRPr lang="en-US" altLang="ja-JP" sz="1200"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9</a:t>
            </a:fld>
            <a:endParaRPr lang="en-US" altLang="ja-JP" sz="120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a:ln/>
        </p:spPr>
      </p:sp>
      <p:sp>
        <p:nvSpPr>
          <p:cNvPr id="32771" name="ノート プレースホルダー 2"/>
          <p:cNvSpPr>
            <a:spLocks noGrp="1"/>
          </p:cNvSpPr>
          <p:nvPr>
            <p:ph type="body" idx="1"/>
          </p:nvPr>
        </p:nvSpPr>
        <p:spPr>
          <a:noFill/>
        </p:spPr>
        <p:txBody>
          <a:bodyPr/>
          <a:lstStyle/>
          <a:p>
            <a:endParaRPr lang="ja-JP" altLang="en-US" smtClean="0"/>
          </a:p>
        </p:txBody>
      </p:sp>
      <p:sp>
        <p:nvSpPr>
          <p:cNvPr id="32772"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AC87AC3B-4089-4AE4-9CF7-3DFB8E77314D}" type="slidenum">
              <a:rPr lang="en-US" altLang="ja-JP" sz="1200" smtClean="0">
                <a:solidFill>
                  <a:srgbClr val="000000"/>
                </a:solidFill>
              </a:rPr>
              <a:pPr eaLnBrk="1" hangingPunct="1"/>
              <a:t>10</a:t>
            </a:fld>
            <a:endParaRPr lang="en-US" altLang="ja-JP" sz="1200"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11</a:t>
            </a:fld>
            <a:endParaRPr lang="en-US" altLang="ja-JP" sz="1200"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12</a:t>
            </a:fld>
            <a:endParaRPr lang="en-US" altLang="ja-JP" sz="1200"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16</a:t>
            </a:fld>
            <a:endParaRPr lang="en-US" altLang="ja-JP" sz="1200"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17</a:t>
            </a:fld>
            <a:endParaRPr lang="en-US" altLang="ja-JP" sz="1200"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857B30F-678C-4556-B4BD-F1538140CA2A}" type="slidenum">
              <a:rPr lang="en-US" altLang="ja-JP" smtClean="0"/>
              <a:pPr>
                <a:defRPr/>
              </a:pPr>
              <a:t>‹#›</a:t>
            </a:fld>
            <a:endParaRPr lang="en-US" altLang="ja-JP"/>
          </a:p>
        </p:txBody>
      </p:sp>
    </p:spTree>
    <p:extLst>
      <p:ext uri="{BB962C8B-B14F-4D97-AF65-F5344CB8AC3E}">
        <p14:creationId xmlns:p14="http://schemas.microsoft.com/office/powerpoint/2010/main" val="2223807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19E64630-A5CE-4BD7-AD08-57CCD45562EE}" type="slidenum">
              <a:rPr lang="en-US" altLang="ja-JP" smtClean="0"/>
              <a:pPr>
                <a:defRPr/>
              </a:pPr>
              <a:t>‹#›</a:t>
            </a:fld>
            <a:endParaRPr lang="en-US" altLang="ja-JP"/>
          </a:p>
        </p:txBody>
      </p:sp>
    </p:spTree>
    <p:extLst>
      <p:ext uri="{BB962C8B-B14F-4D97-AF65-F5344CB8AC3E}">
        <p14:creationId xmlns:p14="http://schemas.microsoft.com/office/powerpoint/2010/main" val="86502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1B1B280-CBD2-41F8-9BC3-C7EC4C2D70CA}" type="slidenum">
              <a:rPr lang="en-US" altLang="ja-JP" smtClean="0"/>
              <a:pPr>
                <a:defRPr/>
              </a:pPr>
              <a:t>‹#›</a:t>
            </a:fld>
            <a:endParaRPr lang="en-US" altLang="ja-JP"/>
          </a:p>
        </p:txBody>
      </p:sp>
    </p:spTree>
    <p:extLst>
      <p:ext uri="{BB962C8B-B14F-4D97-AF65-F5344CB8AC3E}">
        <p14:creationId xmlns:p14="http://schemas.microsoft.com/office/powerpoint/2010/main" val="2179236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3DB2815-4BFA-4D69-BBD5-5936D6CFFB87}" type="slidenum">
              <a:rPr lang="en-US" altLang="ja-JP"/>
              <a:pPr>
                <a:defRPr/>
              </a:pPr>
              <a:t>‹#›</a:t>
            </a:fld>
            <a:endParaRPr lang="en-US" altLang="ja-JP"/>
          </a:p>
        </p:txBody>
      </p:sp>
    </p:spTree>
    <p:extLst>
      <p:ext uri="{BB962C8B-B14F-4D97-AF65-F5344CB8AC3E}">
        <p14:creationId xmlns:p14="http://schemas.microsoft.com/office/powerpoint/2010/main" val="348352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A025360-508A-4EA3-A3DF-2B854D954707}" type="slidenum">
              <a:rPr lang="en-US" altLang="ja-JP" smtClean="0"/>
              <a:pPr>
                <a:defRPr/>
              </a:pPr>
              <a:t>‹#›</a:t>
            </a:fld>
            <a:endParaRPr lang="en-US" altLang="ja-JP"/>
          </a:p>
        </p:txBody>
      </p:sp>
    </p:spTree>
    <p:extLst>
      <p:ext uri="{BB962C8B-B14F-4D97-AF65-F5344CB8AC3E}">
        <p14:creationId xmlns:p14="http://schemas.microsoft.com/office/powerpoint/2010/main" val="78998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43B59DA8-C940-4913-8A3B-9361E895DB30}" type="slidenum">
              <a:rPr lang="en-US" altLang="ja-JP" smtClean="0"/>
              <a:pPr>
                <a:defRPr/>
              </a:pPr>
              <a:t>‹#›</a:t>
            </a:fld>
            <a:endParaRPr lang="en-US" altLang="ja-JP"/>
          </a:p>
        </p:txBody>
      </p:sp>
    </p:spTree>
    <p:extLst>
      <p:ext uri="{BB962C8B-B14F-4D97-AF65-F5344CB8AC3E}">
        <p14:creationId xmlns:p14="http://schemas.microsoft.com/office/powerpoint/2010/main" val="1945794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64CAEA-2492-4FBA-B7DC-97F84F1F2722}" type="slidenum">
              <a:rPr lang="en-US" altLang="ja-JP" smtClean="0"/>
              <a:pPr>
                <a:defRPr/>
              </a:pPr>
              <a:t>‹#›</a:t>
            </a:fld>
            <a:endParaRPr lang="en-US" altLang="ja-JP"/>
          </a:p>
        </p:txBody>
      </p:sp>
    </p:spTree>
    <p:extLst>
      <p:ext uri="{BB962C8B-B14F-4D97-AF65-F5344CB8AC3E}">
        <p14:creationId xmlns:p14="http://schemas.microsoft.com/office/powerpoint/2010/main" val="401573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DADC6C20-7F14-4964-AEFF-B83CCF179DF2}" type="slidenum">
              <a:rPr lang="en-US" altLang="ja-JP" smtClean="0"/>
              <a:pPr>
                <a:defRPr/>
              </a:pPr>
              <a:t>‹#›</a:t>
            </a:fld>
            <a:endParaRPr lang="en-US" altLang="ja-JP"/>
          </a:p>
        </p:txBody>
      </p:sp>
    </p:spTree>
    <p:extLst>
      <p:ext uri="{BB962C8B-B14F-4D97-AF65-F5344CB8AC3E}">
        <p14:creationId xmlns:p14="http://schemas.microsoft.com/office/powerpoint/2010/main" val="4218974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1831533B-C474-49B0-94E5-AC4ECFF5844C}" type="slidenum">
              <a:rPr lang="en-US" altLang="ja-JP" smtClean="0"/>
              <a:pPr>
                <a:defRPr/>
              </a:pPr>
              <a:t>‹#›</a:t>
            </a:fld>
            <a:endParaRPr lang="en-US" altLang="ja-JP"/>
          </a:p>
        </p:txBody>
      </p:sp>
    </p:spTree>
    <p:extLst>
      <p:ext uri="{BB962C8B-B14F-4D97-AF65-F5344CB8AC3E}">
        <p14:creationId xmlns:p14="http://schemas.microsoft.com/office/powerpoint/2010/main" val="1488113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D8A51906-EF61-431D-B9D7-2F0268F42B4C}" type="slidenum">
              <a:rPr lang="en-US" altLang="ja-JP" smtClean="0"/>
              <a:pPr>
                <a:defRPr/>
              </a:pPr>
              <a:t>‹#›</a:t>
            </a:fld>
            <a:endParaRPr lang="en-US" altLang="ja-JP"/>
          </a:p>
        </p:txBody>
      </p:sp>
    </p:spTree>
    <p:extLst>
      <p:ext uri="{BB962C8B-B14F-4D97-AF65-F5344CB8AC3E}">
        <p14:creationId xmlns:p14="http://schemas.microsoft.com/office/powerpoint/2010/main" val="698551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CFE2A6D4-4B84-455B-A9ED-E040A1A8BFAC}" type="slidenum">
              <a:rPr lang="en-US" altLang="ja-JP" smtClean="0"/>
              <a:pPr>
                <a:defRPr/>
              </a:pPr>
              <a:t>‹#›</a:t>
            </a:fld>
            <a:endParaRPr lang="en-US" altLang="ja-JP"/>
          </a:p>
        </p:txBody>
      </p:sp>
    </p:spTree>
    <p:extLst>
      <p:ext uri="{BB962C8B-B14F-4D97-AF65-F5344CB8AC3E}">
        <p14:creationId xmlns:p14="http://schemas.microsoft.com/office/powerpoint/2010/main" val="281223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4B6EC1F1-1E97-4404-A56C-4C363927611C}" type="slidenum">
              <a:rPr lang="en-US" altLang="ja-JP" smtClean="0"/>
              <a:pPr>
                <a:defRPr/>
              </a:pPr>
              <a:t>‹#›</a:t>
            </a:fld>
            <a:endParaRPr lang="en-US" altLang="ja-JP"/>
          </a:p>
        </p:txBody>
      </p:sp>
    </p:spTree>
    <p:extLst>
      <p:ext uri="{BB962C8B-B14F-4D97-AF65-F5344CB8AC3E}">
        <p14:creationId xmlns:p14="http://schemas.microsoft.com/office/powerpoint/2010/main" val="286413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0413961-ABBA-4BBB-B59C-3164F7B93C95}" type="slidenum">
              <a:rPr lang="en-US" altLang="ja-JP" smtClean="0"/>
              <a:pPr>
                <a:defRPr/>
              </a:pPr>
              <a:t>‹#›</a:t>
            </a:fld>
            <a:endParaRPr lang="en-US" altLang="ja-JP"/>
          </a:p>
        </p:txBody>
      </p:sp>
    </p:spTree>
    <p:extLst>
      <p:ext uri="{BB962C8B-B14F-4D97-AF65-F5344CB8AC3E}">
        <p14:creationId xmlns:p14="http://schemas.microsoft.com/office/powerpoint/2010/main" val="2939840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31540" y="2130425"/>
            <a:ext cx="8352927" cy="1470025"/>
          </a:xfrm>
        </p:spPr>
        <p:txBody>
          <a:bodyPr>
            <a:normAutofit fontScale="90000"/>
          </a:bodyPr>
          <a:lstStyle/>
          <a:p>
            <a:pPr eaLnBrk="1" hangingPunct="1"/>
            <a:r>
              <a:rPr lang="ja-JP" altLang="en-US" sz="4000" dirty="0" smtClean="0"/>
              <a:t>平成</a:t>
            </a:r>
            <a:r>
              <a:rPr lang="en-US" altLang="ja-JP" sz="4000" dirty="0" smtClean="0"/>
              <a:t>28</a:t>
            </a:r>
            <a:r>
              <a:rPr lang="ja-JP" altLang="en-US" sz="4000" dirty="0" smtClean="0"/>
              <a:t>年度</a:t>
            </a:r>
            <a:br>
              <a:rPr lang="ja-JP" altLang="en-US" sz="4000" dirty="0" smtClean="0"/>
            </a:br>
            <a:r>
              <a:rPr lang="ja-JP" altLang="en-US" sz="4000" dirty="0" smtClean="0"/>
              <a:t>　</a:t>
            </a:r>
            <a:br>
              <a:rPr lang="ja-JP" altLang="en-US" sz="4000" dirty="0" smtClean="0"/>
            </a:br>
            <a:r>
              <a:rPr lang="ja-JP" altLang="en-US" sz="4000" dirty="0" smtClean="0"/>
              <a:t>大阪府教育庁の運営方針</a:t>
            </a:r>
            <a:r>
              <a:rPr lang="en-US" altLang="ja-JP" sz="4000" dirty="0" smtClean="0"/>
              <a:t/>
            </a:r>
            <a:br>
              <a:rPr lang="en-US" altLang="ja-JP" sz="4000" dirty="0" smtClean="0"/>
            </a:br>
            <a:r>
              <a:rPr lang="ja-JP" altLang="en-US" sz="4000" dirty="0" smtClean="0"/>
              <a:t/>
            </a:r>
            <a:br>
              <a:rPr lang="ja-JP" altLang="en-US" sz="4000" dirty="0" smtClean="0"/>
            </a:br>
            <a:endParaRPr lang="ja-JP" altLang="en-US" sz="4000" dirty="0" smtClean="0"/>
          </a:p>
        </p:txBody>
      </p:sp>
      <p:sp>
        <p:nvSpPr>
          <p:cNvPr id="2051" name="Rectangle 3"/>
          <p:cNvSpPr>
            <a:spLocks noGrp="1" noChangeArrowheads="1"/>
          </p:cNvSpPr>
          <p:nvPr>
            <p:ph type="subTitle" idx="1"/>
          </p:nvPr>
        </p:nvSpPr>
        <p:spPr>
          <a:xfrm>
            <a:off x="1371600" y="4292600"/>
            <a:ext cx="6400800" cy="1752600"/>
          </a:xfrm>
        </p:spPr>
        <p:txBody>
          <a:bodyPr/>
          <a:lstStyle/>
          <a:p>
            <a:pPr eaLnBrk="1" hangingPunct="1"/>
            <a:endParaRPr lang="en-US" altLang="ja-JP" dirty="0" smtClean="0"/>
          </a:p>
          <a:p>
            <a:pPr eaLnBrk="1" hangingPunct="1"/>
            <a:endParaRPr lang="en-US" altLang="ja-JP" dirty="0" smtClean="0">
              <a:solidFill>
                <a:schemeClr val="tx1"/>
              </a:solidFill>
            </a:endParaRPr>
          </a:p>
          <a:p>
            <a:pPr eaLnBrk="1" hangingPunct="1"/>
            <a:r>
              <a:rPr lang="ja-JP" altLang="en-US" dirty="0" smtClean="0">
                <a:solidFill>
                  <a:schemeClr val="tx1"/>
                </a:solidFill>
              </a:rPr>
              <a:t>平成</a:t>
            </a:r>
            <a:r>
              <a:rPr lang="en-US" altLang="ja-JP" dirty="0" smtClean="0">
                <a:solidFill>
                  <a:schemeClr val="tx1"/>
                </a:solidFill>
              </a:rPr>
              <a:t>28</a:t>
            </a:r>
            <a:r>
              <a:rPr lang="ja-JP" altLang="en-US" dirty="0" smtClean="0">
                <a:solidFill>
                  <a:schemeClr val="tx1"/>
                </a:solidFill>
              </a:rPr>
              <a:t>年４月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4"/>
          <p:cNvSpPr>
            <a:spLocks noChangeArrowheads="1"/>
          </p:cNvSpPr>
          <p:nvPr/>
        </p:nvSpPr>
        <p:spPr bwMode="auto">
          <a:xfrm>
            <a:off x="19050" y="224645"/>
            <a:ext cx="9104313" cy="6423730"/>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4" name="角丸四角形 13"/>
          <p:cNvSpPr/>
          <p:nvPr/>
        </p:nvSpPr>
        <p:spPr>
          <a:xfrm>
            <a:off x="77788" y="600559"/>
            <a:ext cx="4446587" cy="5960787"/>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49721" y="584684"/>
            <a:ext cx="448627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4598789" y="617675"/>
            <a:ext cx="4446587" cy="594367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二等辺三角形 24"/>
          <p:cNvSpPr/>
          <p:nvPr/>
        </p:nvSpPr>
        <p:spPr>
          <a:xfrm rot="5400000">
            <a:off x="3804952" y="313755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572000" y="586272"/>
            <a:ext cx="4473376"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7182" name="Text Box 142"/>
          <p:cNvSpPr txBox="1">
            <a:spLocks noChangeArrowheads="1"/>
          </p:cNvSpPr>
          <p:nvPr/>
        </p:nvSpPr>
        <p:spPr bwMode="auto">
          <a:xfrm>
            <a:off x="8567737" y="6648375"/>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８</a:t>
            </a:r>
            <a:endParaRPr lang="ja-JP" altLang="en-US" b="1" dirty="0"/>
          </a:p>
        </p:txBody>
      </p:sp>
      <p:sp>
        <p:nvSpPr>
          <p:cNvPr id="31" name="正方形/長方形 29"/>
          <p:cNvSpPr>
            <a:spLocks noChangeArrowheads="1"/>
          </p:cNvSpPr>
          <p:nvPr/>
        </p:nvSpPr>
        <p:spPr bwMode="auto">
          <a:xfrm>
            <a:off x="230075" y="2096852"/>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■公平でわかりやすい入学者選抜の</a:t>
            </a:r>
            <a:r>
              <a:rPr lang="ja-JP" altLang="en-US" b="1" dirty="0">
                <a:latin typeface="Calibri" pitchFamily="34" charset="0"/>
              </a:rPr>
              <a:t>実施　　　　</a:t>
            </a:r>
            <a:endParaRPr lang="ja-JP" altLang="en-US" b="1" dirty="0"/>
          </a:p>
        </p:txBody>
      </p:sp>
      <p:sp>
        <p:nvSpPr>
          <p:cNvPr id="33" name="正方形/長方形 3"/>
          <p:cNvSpPr>
            <a:spLocks noChangeArrowheads="1"/>
          </p:cNvSpPr>
          <p:nvPr/>
        </p:nvSpPr>
        <p:spPr bwMode="auto">
          <a:xfrm>
            <a:off x="215517" y="2348880"/>
            <a:ext cx="414046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t>【</a:t>
            </a:r>
            <a:r>
              <a:rPr lang="ja-JP" altLang="en-US" dirty="0" smtClean="0"/>
              <a:t>入学者選抜制度の改善と調査書の絶対評価導入への対応</a:t>
            </a:r>
            <a:r>
              <a:rPr lang="en-US" altLang="ja-JP" dirty="0" smtClean="0"/>
              <a:t>】</a:t>
            </a:r>
            <a:endParaRPr lang="en-US" altLang="ja-JP" strike="sngStrike"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新たな選抜制度における調査書の評定について公平性を担保するため、チャレンジテストの結果を活用します。</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今年度実施の平成</a:t>
            </a:r>
            <a:r>
              <a:rPr lang="en-US" altLang="ja-JP" dirty="0">
                <a:latin typeface="ＭＳ Ｐゴシック" pitchFamily="50" charset="-128"/>
              </a:rPr>
              <a:t>29</a:t>
            </a:r>
            <a:r>
              <a:rPr lang="ja-JP" altLang="en-US" dirty="0">
                <a:latin typeface="ＭＳ Ｐゴシック" pitchFamily="50" charset="-128"/>
              </a:rPr>
              <a:t>年度選抜では、第３学年・第２学年の評定を活用します</a:t>
            </a:r>
            <a:r>
              <a:rPr lang="ja-JP" altLang="en-US"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t>各中学校</a:t>
            </a:r>
            <a:r>
              <a:rPr lang="ja-JP" altLang="en-US" dirty="0"/>
              <a:t>の学習評価の妥当性・信頼性を高めるため、府内全市町村教育委員会</a:t>
            </a:r>
            <a:r>
              <a:rPr lang="ja-JP" altLang="en-US" dirty="0" smtClean="0"/>
              <a:t>とともに</a:t>
            </a:r>
            <a:r>
              <a:rPr lang="ja-JP" altLang="en-US" dirty="0"/>
              <a:t>研究協議を行い、市町村や各校の評価活動における組織的な検証改善の取組みを支援</a:t>
            </a:r>
            <a:r>
              <a:rPr lang="ja-JP" altLang="en-US" dirty="0" smtClean="0"/>
              <a:t>します。</a:t>
            </a:r>
            <a:endParaRPr lang="en-US" altLang="ja-JP" dirty="0" smtClean="0"/>
          </a:p>
          <a:p>
            <a:pPr marL="171450" indent="-85725" algn="l">
              <a:buFont typeface="Arial" panose="020B0604020202020204" pitchFamily="34" charset="0"/>
              <a:buChar char="•"/>
            </a:pPr>
            <a:r>
              <a:rPr lang="ja-JP" altLang="en-US" dirty="0">
                <a:latin typeface="ＭＳ Ｐゴシック" pitchFamily="50" charset="-128"/>
              </a:rPr>
              <a:t>入学者選抜の学力検査「英語」において、英語資格（外部検定）を活用します。</a:t>
            </a:r>
            <a:endParaRPr lang="en-US" altLang="ja-JP" dirty="0">
              <a:latin typeface="ＭＳ Ｐゴシック" pitchFamily="50" charset="-128"/>
            </a:endParaRPr>
          </a:p>
          <a:p>
            <a:pPr marL="171450" indent="-85725" algn="l">
              <a:buFont typeface="Arial" panose="020B0604020202020204" pitchFamily="34" charset="0"/>
              <a:buChar char="•"/>
            </a:pPr>
            <a:endParaRPr lang="en-US" altLang="ja-JP" dirty="0" smtClean="0"/>
          </a:p>
        </p:txBody>
      </p:sp>
      <p:sp>
        <p:nvSpPr>
          <p:cNvPr id="24" name="正方形/長方形 29"/>
          <p:cNvSpPr>
            <a:spLocks noChangeArrowheads="1"/>
          </p:cNvSpPr>
          <p:nvPr/>
        </p:nvSpPr>
        <p:spPr bwMode="auto">
          <a:xfrm>
            <a:off x="215517" y="4976788"/>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活力ある学校づくりをめざした府立</a:t>
            </a:r>
            <a:r>
              <a:rPr lang="ja-JP" altLang="en-US" b="1" dirty="0">
                <a:latin typeface="Calibri" pitchFamily="34" charset="0"/>
              </a:rPr>
              <a:t>高校の再編整備</a:t>
            </a:r>
            <a:r>
              <a:rPr lang="ja-JP" altLang="en-US" b="1" dirty="0"/>
              <a:t>　　　</a:t>
            </a:r>
          </a:p>
        </p:txBody>
      </p:sp>
      <p:sp>
        <p:nvSpPr>
          <p:cNvPr id="34" name="正方形/長方形 3"/>
          <p:cNvSpPr>
            <a:spLocks noChangeArrowheads="1"/>
          </p:cNvSpPr>
          <p:nvPr/>
        </p:nvSpPr>
        <p:spPr bwMode="auto">
          <a:xfrm>
            <a:off x="231588" y="5237909"/>
            <a:ext cx="392747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ja-JP" dirty="0" smtClean="0"/>
              <a:t>【</a:t>
            </a:r>
            <a:r>
              <a:rPr lang="ja-JP" altLang="en-US" dirty="0" smtClean="0"/>
              <a:t>府立高校の再編整備の計画的な推進</a:t>
            </a:r>
            <a:r>
              <a:rPr lang="en-US" altLang="ja-JP" dirty="0" smtClean="0"/>
              <a:t>】</a:t>
            </a:r>
          </a:p>
          <a:p>
            <a:pPr algn="l"/>
            <a:r>
              <a:rPr lang="ja-JP" altLang="en-US" dirty="0" smtClean="0"/>
              <a:t>＊府立高等学校再編整備事業</a:t>
            </a:r>
            <a:endParaRPr lang="en-US" altLang="ja-JP" dirty="0" smtClean="0"/>
          </a:p>
          <a:p>
            <a:pPr marL="171450" indent="-85725" algn="l">
              <a:buFont typeface="Arial" panose="020B0604020202020204" pitchFamily="34" charset="0"/>
              <a:buChar char="•"/>
            </a:pPr>
            <a:r>
              <a:rPr lang="ja-JP" altLang="en-US" dirty="0" smtClean="0"/>
              <a:t>平成２９年度の改編に向け、施設・設備の整備やプロジェクトチームの運営、中学生等への</a:t>
            </a:r>
            <a:r>
              <a:rPr lang="en-US" altLang="ja-JP" dirty="0" smtClean="0"/>
              <a:t>PR</a:t>
            </a:r>
            <a:r>
              <a:rPr lang="ja-JP" altLang="en-US" dirty="0" smtClean="0"/>
              <a:t>を行います。</a:t>
            </a:r>
            <a:endParaRPr lang="en-US" altLang="ja-JP" dirty="0" smtClean="0"/>
          </a:p>
          <a:p>
            <a:pPr marL="171450" indent="-85725" algn="l">
              <a:buFont typeface="Arial" panose="020B0604020202020204" pitchFamily="34" charset="0"/>
              <a:buChar char="•"/>
            </a:pPr>
            <a:r>
              <a:rPr lang="ja-JP" altLang="en-US" dirty="0"/>
              <a:t>府立高校における教育環境の向上と教育内容の充実と併せて、効果的・効率的に教育活動を行う観点から適正な規模を維持しながら適正な配置を進めます。</a:t>
            </a:r>
            <a:endParaRPr lang="en-US" altLang="ja-JP" dirty="0"/>
          </a:p>
          <a:p>
            <a:pPr marL="171450" indent="-85725" algn="l">
              <a:buFont typeface="Arial" panose="020B0604020202020204" pitchFamily="34" charset="0"/>
              <a:buChar char="•"/>
            </a:pPr>
            <a:endParaRPr lang="en-US" altLang="ja-JP" dirty="0"/>
          </a:p>
        </p:txBody>
      </p:sp>
      <p:sp>
        <p:nvSpPr>
          <p:cNvPr id="18" name="正方形/長方形 34"/>
          <p:cNvSpPr>
            <a:spLocks noChangeArrowheads="1"/>
          </p:cNvSpPr>
          <p:nvPr/>
        </p:nvSpPr>
        <p:spPr bwMode="auto">
          <a:xfrm>
            <a:off x="4736505" y="2384884"/>
            <a:ext cx="409448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a:latin typeface="ＭＳ Ｐゴシック" pitchFamily="50" charset="-128"/>
            </a:endParaRPr>
          </a:p>
          <a:p>
            <a:pPr marL="85725" indent="-85725" algn="l"/>
            <a:r>
              <a:rPr lang="ja-JP" altLang="en-US" dirty="0" smtClean="0">
                <a:latin typeface="ＭＳ Ｐゴシック" pitchFamily="50" charset="-128"/>
              </a:rPr>
              <a:t>＊調査書評定の公平性を担保し、新たな制度での入学者選抜を平成２８年度選抜から実施します。</a:t>
            </a:r>
            <a:endParaRPr lang="en-US" altLang="ja-JP" strike="sngStrike" dirty="0" smtClean="0">
              <a:latin typeface="ＭＳ Ｐゴシック" pitchFamily="50" charset="-128"/>
            </a:endParaRPr>
          </a:p>
          <a:p>
            <a:pPr algn="l"/>
            <a:r>
              <a:rPr lang="ja-JP" altLang="en-US" dirty="0" smtClean="0">
                <a:latin typeface="ＭＳ Ｐゴシック" pitchFamily="50" charset="-128"/>
              </a:rPr>
              <a:t>　（</a:t>
            </a:r>
            <a:r>
              <a:rPr lang="ja-JP" altLang="en-US" dirty="0">
                <a:latin typeface="ＭＳ Ｐゴシック" pitchFamily="50" charset="-128"/>
              </a:rPr>
              <a:t>府内統一ルールのもと、中学校の評価活動が適正に行われた</a:t>
            </a:r>
            <a:r>
              <a:rPr lang="ja-JP" altLang="en-US" dirty="0" smtClean="0">
                <a:latin typeface="ＭＳ Ｐゴシック" pitchFamily="50" charset="-128"/>
              </a:rPr>
              <a:t>か検証</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を行います。</a:t>
            </a:r>
            <a:r>
              <a:rPr lang="ja-JP" altLang="en-US" dirty="0">
                <a:latin typeface="ＭＳ Ｐゴシック" pitchFamily="50" charset="-128"/>
              </a:rPr>
              <a:t>）</a:t>
            </a:r>
            <a:endParaRPr lang="en-US" altLang="ja-JP" dirty="0">
              <a:latin typeface="ＭＳ Ｐゴシック" pitchFamily="50" charset="-128"/>
            </a:endParaRPr>
          </a:p>
          <a:p>
            <a:pPr algn="l"/>
            <a:endParaRPr lang="en-US" altLang="ja-JP" dirty="0"/>
          </a:p>
          <a:p>
            <a:pPr algn="l"/>
            <a:endParaRPr lang="en-US" altLang="ja-JP" dirty="0" smtClean="0"/>
          </a:p>
          <a:p>
            <a:pPr algn="l"/>
            <a:endParaRPr lang="en-US" altLang="ja-JP" dirty="0"/>
          </a:p>
        </p:txBody>
      </p:sp>
      <p:sp>
        <p:nvSpPr>
          <p:cNvPr id="26" name="正方形/長方形 29"/>
          <p:cNvSpPr>
            <a:spLocks noChangeArrowheads="1"/>
          </p:cNvSpPr>
          <p:nvPr/>
        </p:nvSpPr>
        <p:spPr bwMode="auto">
          <a:xfrm>
            <a:off x="4742929" y="2096852"/>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■公平</a:t>
            </a:r>
            <a:r>
              <a:rPr lang="ja-JP" altLang="en-US" b="1" dirty="0">
                <a:latin typeface="Calibri" pitchFamily="34" charset="0"/>
              </a:rPr>
              <a:t>でわかりやすい入学者選抜の実施　　　　</a:t>
            </a:r>
            <a:endParaRPr lang="ja-JP" altLang="en-US" b="1" dirty="0"/>
          </a:p>
        </p:txBody>
      </p:sp>
      <p:sp>
        <p:nvSpPr>
          <p:cNvPr id="19" name="正方形/長方形 29"/>
          <p:cNvSpPr>
            <a:spLocks noChangeArrowheads="1"/>
          </p:cNvSpPr>
          <p:nvPr/>
        </p:nvSpPr>
        <p:spPr bwMode="auto">
          <a:xfrm>
            <a:off x="223292" y="4004680"/>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t>■就学機会の確保と学校を選択できる環境づくり</a:t>
            </a:r>
            <a:endParaRPr lang="ja-JP" altLang="en-US" b="1" dirty="0"/>
          </a:p>
        </p:txBody>
      </p:sp>
      <p:sp>
        <p:nvSpPr>
          <p:cNvPr id="27" name="正方形/長方形 3"/>
          <p:cNvSpPr>
            <a:spLocks noChangeArrowheads="1"/>
          </p:cNvSpPr>
          <p:nvPr/>
        </p:nvSpPr>
        <p:spPr bwMode="auto">
          <a:xfrm>
            <a:off x="188379" y="4233282"/>
            <a:ext cx="425251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en-US" altLang="ja-JP" dirty="0" smtClean="0">
                <a:latin typeface="ＭＳ Ｐゴシック" pitchFamily="50" charset="-128"/>
              </a:rPr>
              <a:t>【</a:t>
            </a:r>
            <a:r>
              <a:rPr lang="ja-JP" altLang="en-US" dirty="0">
                <a:latin typeface="ＭＳ Ｐゴシック" pitchFamily="50" charset="-128"/>
              </a:rPr>
              <a:t>奨学給付金制度</a:t>
            </a:r>
            <a:r>
              <a:rPr lang="ja-JP" altLang="en-US" dirty="0" smtClean="0">
                <a:latin typeface="ＭＳ Ｐゴシック" pitchFamily="50" charset="-128"/>
              </a:rPr>
              <a:t>の実施</a:t>
            </a:r>
            <a:r>
              <a:rPr lang="en-US" altLang="ja-JP" dirty="0" smtClean="0">
                <a:latin typeface="ＭＳ Ｐゴシック" pitchFamily="50" charset="-128"/>
              </a:rPr>
              <a:t>】</a:t>
            </a:r>
          </a:p>
          <a:p>
            <a:pPr algn="l"/>
            <a:r>
              <a:rPr lang="ja-JP" altLang="en-US" dirty="0" smtClean="0">
                <a:latin typeface="ＭＳ Ｐゴシック" pitchFamily="50" charset="-128"/>
              </a:rPr>
              <a:t>＊公立高校生奨学給付金事業</a:t>
            </a:r>
            <a:endParaRPr lang="en-US" altLang="ja-JP" dirty="0"/>
          </a:p>
          <a:p>
            <a:pPr marL="171450" indent="-85725" algn="l">
              <a:buFont typeface="Arial" panose="020B0604020202020204" pitchFamily="34" charset="0"/>
              <a:buChar char="•"/>
            </a:pPr>
            <a:r>
              <a:rPr lang="ja-JP" altLang="en-US" dirty="0" smtClean="0">
                <a:latin typeface="ＭＳ Ｐゴシック" pitchFamily="50" charset="-128"/>
              </a:rPr>
              <a:t>国</a:t>
            </a:r>
            <a:r>
              <a:rPr lang="ja-JP" altLang="en-US" dirty="0">
                <a:latin typeface="ＭＳ Ｐゴシック" pitchFamily="50" charset="-128"/>
              </a:rPr>
              <a:t>公立高校に在籍する低所得世帯の生徒に対して、学校徴収金をはじめ、就学のために必要な経費に充てるための給付金を支給します</a:t>
            </a:r>
            <a:r>
              <a:rPr lang="ja-JP" altLang="en-US" dirty="0" smtClean="0">
                <a:latin typeface="ＭＳ Ｐゴシック" pitchFamily="50" charset="-128"/>
              </a:rPr>
              <a:t>。</a:t>
            </a:r>
            <a:endParaRPr lang="ja-JP" altLang="en-US" strike="sngStrike" dirty="0">
              <a:latin typeface="ＭＳ Ｐゴシック" pitchFamily="50" charset="-128"/>
            </a:endParaRPr>
          </a:p>
        </p:txBody>
      </p:sp>
      <p:sp>
        <p:nvSpPr>
          <p:cNvPr id="28" name="正方形/長方形 29"/>
          <p:cNvSpPr>
            <a:spLocks noChangeArrowheads="1"/>
          </p:cNvSpPr>
          <p:nvPr/>
        </p:nvSpPr>
        <p:spPr bwMode="auto">
          <a:xfrm>
            <a:off x="4699632" y="4004680"/>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a:t>■就学機会の確保と学校を選択できる環境づくり　　　</a:t>
            </a:r>
          </a:p>
        </p:txBody>
      </p:sp>
      <p:sp>
        <p:nvSpPr>
          <p:cNvPr id="29" name="正方形/長方形 34"/>
          <p:cNvSpPr>
            <a:spLocks noChangeArrowheads="1"/>
          </p:cNvSpPr>
          <p:nvPr/>
        </p:nvSpPr>
        <p:spPr bwMode="auto">
          <a:xfrm>
            <a:off x="4746873" y="5084020"/>
            <a:ext cx="421761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r>
              <a:rPr lang="ja-JP" altLang="en-US" dirty="0" smtClean="0"/>
              <a:t>＊平成２９年度改編</a:t>
            </a:r>
            <a:endParaRPr lang="en-US" altLang="ja-JP" dirty="0"/>
          </a:p>
          <a:p>
            <a:pPr algn="l"/>
            <a:r>
              <a:rPr lang="ja-JP" altLang="en-US" dirty="0">
                <a:latin typeface="ＭＳ Ｐゴシック" pitchFamily="50" charset="-128"/>
              </a:rPr>
              <a:t>　</a:t>
            </a:r>
            <a:r>
              <a:rPr lang="ja-JP" altLang="en-US" dirty="0" smtClean="0">
                <a:latin typeface="ＭＳ Ｐゴシック" pitchFamily="50" charset="-128"/>
              </a:rPr>
              <a:t>　　エンパワメントスクールへの改編　１校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普通科総合選択制から普通科専門コース設置校への改編　３校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普通科総合選択制</a:t>
            </a:r>
            <a:r>
              <a:rPr lang="ja-JP" altLang="en-US" dirty="0" smtClean="0">
                <a:latin typeface="ＭＳ Ｐゴシック" pitchFamily="50" charset="-128"/>
              </a:rPr>
              <a:t>から総合</a:t>
            </a:r>
            <a:r>
              <a:rPr lang="ja-JP" altLang="en-US" dirty="0">
                <a:latin typeface="ＭＳ Ｐゴシック" pitchFamily="50" charset="-128"/>
              </a:rPr>
              <a:t>学科への</a:t>
            </a:r>
            <a:r>
              <a:rPr lang="ja-JP" altLang="en-US" dirty="0" smtClean="0">
                <a:latin typeface="ＭＳ Ｐゴシック" pitchFamily="50" charset="-128"/>
              </a:rPr>
              <a:t>改編 ２校</a:t>
            </a:r>
            <a:endParaRPr lang="en-US" altLang="ja-JP" dirty="0" smtClean="0">
              <a:latin typeface="ＭＳ Ｐゴシック" pitchFamily="50" charset="-128"/>
            </a:endParaRPr>
          </a:p>
          <a:p>
            <a:pPr marL="85725" indent="-85725" algn="l"/>
            <a:r>
              <a:rPr lang="ja-JP" altLang="en-US" dirty="0">
                <a:latin typeface="+mj-ea"/>
              </a:rPr>
              <a:t>＊平成３０年度</a:t>
            </a:r>
            <a:r>
              <a:rPr lang="ja-JP" altLang="en-US" dirty="0"/>
              <a:t>まで</a:t>
            </a:r>
            <a:r>
              <a:rPr lang="ja-JP" altLang="en-US" dirty="0">
                <a:latin typeface="+mj-ea"/>
              </a:rPr>
              <a:t>に府立高校・市立高校</a:t>
            </a:r>
            <a:r>
              <a:rPr lang="ja-JP" altLang="en-US" dirty="0"/>
              <a:t>あわせて</a:t>
            </a:r>
            <a:r>
              <a:rPr lang="ja-JP" altLang="en-US" dirty="0">
                <a:latin typeface="+mj-ea"/>
              </a:rPr>
              <a:t>７校程度の募集停止を行います。</a:t>
            </a:r>
            <a:endParaRPr lang="en-US" altLang="ja-JP" dirty="0">
              <a:latin typeface="+mj-ea"/>
            </a:endParaRPr>
          </a:p>
          <a:p>
            <a:pPr algn="l"/>
            <a:r>
              <a:rPr lang="ja-JP" altLang="en-US" dirty="0">
                <a:latin typeface="+mj-ea"/>
              </a:rPr>
              <a:t>　</a:t>
            </a:r>
            <a:r>
              <a:rPr lang="ja-JP" altLang="en-US" dirty="0" smtClean="0">
                <a:latin typeface="+mj-ea"/>
              </a:rPr>
              <a:t> （</a:t>
            </a:r>
            <a:r>
              <a:rPr lang="ja-JP" altLang="en-US" dirty="0">
                <a:latin typeface="+mj-ea"/>
              </a:rPr>
              <a:t>参考）募集</a:t>
            </a:r>
            <a:r>
              <a:rPr lang="ja-JP" altLang="en-US" dirty="0" smtClean="0">
                <a:latin typeface="+mj-ea"/>
              </a:rPr>
              <a:t>停止　</a:t>
            </a:r>
            <a:r>
              <a:rPr lang="ja-JP" altLang="en-US" dirty="0">
                <a:latin typeface="+mj-ea"/>
              </a:rPr>
              <a:t>　平成</a:t>
            </a:r>
            <a:r>
              <a:rPr lang="ja-JP" altLang="en-US" dirty="0" smtClean="0">
                <a:latin typeface="+mj-ea"/>
              </a:rPr>
              <a:t>２８年度入学者</a:t>
            </a:r>
            <a:r>
              <a:rPr lang="ja-JP" altLang="en-US" dirty="0">
                <a:latin typeface="+mj-ea"/>
              </a:rPr>
              <a:t>募集</a:t>
            </a:r>
            <a:r>
              <a:rPr lang="ja-JP" altLang="en-US" dirty="0" smtClean="0">
                <a:latin typeface="+mj-ea"/>
              </a:rPr>
              <a:t>時　２校</a:t>
            </a:r>
            <a:endParaRPr lang="en-US" altLang="ja-JP" dirty="0" smtClean="0">
              <a:latin typeface="+mj-ea"/>
            </a:endParaRPr>
          </a:p>
          <a:p>
            <a:pPr algn="l"/>
            <a:r>
              <a:rPr lang="en-US" altLang="ja-JP" dirty="0">
                <a:latin typeface="+mj-ea"/>
              </a:rPr>
              <a:t> </a:t>
            </a:r>
            <a:r>
              <a:rPr lang="en-US" altLang="ja-JP" dirty="0" smtClean="0">
                <a:latin typeface="+mj-ea"/>
              </a:rPr>
              <a:t>                              </a:t>
            </a:r>
            <a:r>
              <a:rPr lang="ja-JP" altLang="en-US" dirty="0" smtClean="0">
                <a:latin typeface="+mj-ea"/>
              </a:rPr>
              <a:t>平成２９年度入学者募集時</a:t>
            </a:r>
            <a:r>
              <a:rPr lang="ja-JP" altLang="en-US" dirty="0">
                <a:latin typeface="+mj-ea"/>
              </a:rPr>
              <a:t>　</a:t>
            </a:r>
            <a:r>
              <a:rPr lang="ja-JP" altLang="en-US" dirty="0" smtClean="0">
                <a:latin typeface="+mj-ea"/>
              </a:rPr>
              <a:t>１校</a:t>
            </a:r>
            <a:endParaRPr lang="en-US" altLang="ja-JP" dirty="0" smtClean="0">
              <a:latin typeface="ＭＳ Ｐゴシック" pitchFamily="50" charset="-128"/>
            </a:endParaRPr>
          </a:p>
        </p:txBody>
      </p:sp>
      <p:sp>
        <p:nvSpPr>
          <p:cNvPr id="20" name="正方形/長方形 29"/>
          <p:cNvSpPr>
            <a:spLocks noChangeArrowheads="1"/>
          </p:cNvSpPr>
          <p:nvPr/>
        </p:nvSpPr>
        <p:spPr bwMode="auto">
          <a:xfrm>
            <a:off x="4719078" y="4976788"/>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活力ある学校づくりをめざした府立</a:t>
            </a:r>
            <a:r>
              <a:rPr lang="ja-JP" altLang="en-US" b="1" dirty="0">
                <a:latin typeface="Calibri" pitchFamily="34" charset="0"/>
              </a:rPr>
              <a:t>高校の再編整備</a:t>
            </a:r>
            <a:r>
              <a:rPr lang="ja-JP" altLang="en-US" b="1" dirty="0"/>
              <a:t>　　　</a:t>
            </a:r>
          </a:p>
        </p:txBody>
      </p:sp>
      <p:sp>
        <p:nvSpPr>
          <p:cNvPr id="21" name="正方形/長方形 29"/>
          <p:cNvSpPr>
            <a:spLocks noChangeArrowheads="1"/>
          </p:cNvSpPr>
          <p:nvPr/>
        </p:nvSpPr>
        <p:spPr bwMode="auto">
          <a:xfrm>
            <a:off x="259854" y="1072481"/>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■学習環境の整備</a:t>
            </a:r>
            <a:endParaRPr lang="ja-JP" altLang="en-US" b="1" dirty="0"/>
          </a:p>
        </p:txBody>
      </p:sp>
      <p:sp>
        <p:nvSpPr>
          <p:cNvPr id="23" name="正方形/長方形 3"/>
          <p:cNvSpPr>
            <a:spLocks noChangeArrowheads="1"/>
          </p:cNvSpPr>
          <p:nvPr/>
        </p:nvSpPr>
        <p:spPr bwMode="auto">
          <a:xfrm>
            <a:off x="269590" y="1304817"/>
            <a:ext cx="41404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t>【</a:t>
            </a:r>
            <a:r>
              <a:rPr lang="ja-JP" altLang="en-US" dirty="0" smtClean="0"/>
              <a:t>ＩＣＴ環境の充実</a:t>
            </a:r>
            <a:r>
              <a:rPr lang="en-US" altLang="ja-JP" dirty="0" smtClean="0"/>
              <a:t>】</a:t>
            </a:r>
          </a:p>
          <a:p>
            <a:pPr algn="l"/>
            <a:r>
              <a:rPr lang="ja-JP" altLang="en-US" dirty="0" smtClean="0"/>
              <a:t>＊学校情報ネットワーク再構築事業</a:t>
            </a:r>
            <a:endParaRPr lang="en-US" altLang="ja-JP" dirty="0" smtClean="0"/>
          </a:p>
          <a:p>
            <a:pPr marL="171450" indent="-85725" algn="l" eaLnBrk="1" hangingPunct="1">
              <a:buFont typeface="Arial" panose="020B0604020202020204" pitchFamily="34" charset="0"/>
              <a:buChar char="•"/>
            </a:pPr>
            <a:r>
              <a:rPr lang="ja-JP" altLang="en-US" dirty="0">
                <a:latin typeface="ＭＳ Ｐゴシック" pitchFamily="50" charset="-128"/>
              </a:rPr>
              <a:t>回線</a:t>
            </a:r>
            <a:r>
              <a:rPr lang="ja-JP" altLang="en-US" dirty="0" smtClean="0">
                <a:latin typeface="ＭＳ Ｐゴシック" pitchFamily="50" charset="-128"/>
              </a:rPr>
              <a:t>増強をはじめとした再構築を行い、ＩＣＴを活用した学習環境の整備を進めます。</a:t>
            </a:r>
            <a:endParaRPr lang="en-US" altLang="ja-JP" dirty="0" smtClean="0"/>
          </a:p>
        </p:txBody>
      </p:sp>
      <p:sp>
        <p:nvSpPr>
          <p:cNvPr id="30" name="正方形/長方形 29"/>
          <p:cNvSpPr>
            <a:spLocks noChangeArrowheads="1"/>
          </p:cNvSpPr>
          <p:nvPr/>
        </p:nvSpPr>
        <p:spPr bwMode="auto">
          <a:xfrm>
            <a:off x="4769793" y="1072481"/>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■学習環境の整備</a:t>
            </a:r>
            <a:endParaRPr lang="ja-JP" altLang="en-US" b="1" dirty="0"/>
          </a:p>
        </p:txBody>
      </p:sp>
      <p:sp>
        <p:nvSpPr>
          <p:cNvPr id="35" name="正方形/長方形 34"/>
          <p:cNvSpPr>
            <a:spLocks noChangeArrowheads="1"/>
          </p:cNvSpPr>
          <p:nvPr/>
        </p:nvSpPr>
        <p:spPr bwMode="auto">
          <a:xfrm>
            <a:off x="4780470" y="1325813"/>
            <a:ext cx="4184017" cy="684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a:latin typeface="+mn-ea"/>
              <a:ea typeface="+mn-ea"/>
            </a:endParaRPr>
          </a:p>
          <a:p>
            <a:pPr algn="l"/>
            <a:r>
              <a:rPr lang="ja-JP" altLang="en-US" dirty="0" smtClean="0">
                <a:latin typeface="+mn-ea"/>
                <a:ea typeface="+mn-ea"/>
              </a:rPr>
              <a:t>＊高容量のネットワーク環境を整備します。</a:t>
            </a:r>
            <a:endParaRPr lang="en-US" altLang="ja-JP" dirty="0" smtClean="0">
              <a:latin typeface="+mn-ea"/>
              <a:ea typeface="+mn-ea"/>
            </a:endParaRPr>
          </a:p>
          <a:p>
            <a:pPr algn="l"/>
            <a:r>
              <a:rPr lang="ja-JP" altLang="en-US" sz="950" dirty="0" smtClean="0">
                <a:latin typeface="+mn-ea"/>
                <a:ea typeface="+mn-ea"/>
              </a:rPr>
              <a:t>　</a:t>
            </a:r>
            <a:r>
              <a:rPr lang="ja-JP" altLang="en-US" sz="900" dirty="0" smtClean="0">
                <a:latin typeface="+mn-ea"/>
                <a:ea typeface="+mn-ea"/>
              </a:rPr>
              <a:t>（回線について、平成２８年度に</a:t>
            </a:r>
            <a:r>
              <a:rPr lang="en-US" altLang="ja-JP" sz="900" dirty="0" smtClean="0">
                <a:latin typeface="+mn-ea"/>
                <a:ea typeface="+mn-ea"/>
              </a:rPr>
              <a:t>300M×</a:t>
            </a:r>
            <a:r>
              <a:rPr lang="ja-JP" altLang="en-US" sz="900" dirty="0" smtClean="0">
                <a:latin typeface="+mn-ea"/>
                <a:ea typeface="+mn-ea"/>
              </a:rPr>
              <a:t>１を１</a:t>
            </a:r>
            <a:r>
              <a:rPr lang="en-US" altLang="ja-JP" sz="900" dirty="0" smtClean="0">
                <a:latin typeface="+mn-ea"/>
                <a:ea typeface="+mn-ea"/>
              </a:rPr>
              <a:t>G×</a:t>
            </a:r>
            <a:r>
              <a:rPr lang="ja-JP" altLang="en-US" sz="900" dirty="0" smtClean="0">
                <a:latin typeface="+mn-ea"/>
                <a:ea typeface="+mn-ea"/>
              </a:rPr>
              <a:t>４</a:t>
            </a:r>
            <a:r>
              <a:rPr lang="en-US" altLang="ja-JP" sz="900" dirty="0" smtClean="0">
                <a:latin typeface="+mn-ea"/>
                <a:ea typeface="+mn-ea"/>
              </a:rPr>
              <a:t>(</a:t>
            </a:r>
            <a:r>
              <a:rPr lang="ja-JP" altLang="en-US" sz="900" dirty="0" smtClean="0">
                <a:latin typeface="+mn-ea"/>
                <a:ea typeface="+mn-ea"/>
              </a:rPr>
              <a:t>ﾍﾞｽﾄｴﾌｫｰﾄ</a:t>
            </a:r>
            <a:r>
              <a:rPr lang="en-US" altLang="ja-JP" sz="900" dirty="0" smtClean="0">
                <a:latin typeface="+mn-ea"/>
                <a:ea typeface="+mn-ea"/>
              </a:rPr>
              <a:t>)</a:t>
            </a:r>
            <a:r>
              <a:rPr lang="ja-JP" altLang="en-US" sz="900" dirty="0" smtClean="0">
                <a:latin typeface="+mn-ea"/>
                <a:ea typeface="+mn-ea"/>
              </a:rPr>
              <a:t>に増強し、</a:t>
            </a:r>
            <a:endParaRPr lang="en-US" altLang="ja-JP" sz="900" dirty="0" smtClean="0">
              <a:latin typeface="+mn-ea"/>
              <a:ea typeface="+mn-ea"/>
            </a:endParaRPr>
          </a:p>
          <a:p>
            <a:pPr algn="l"/>
            <a:r>
              <a:rPr lang="ja-JP" altLang="en-US" sz="900" dirty="0">
                <a:latin typeface="+mn-ea"/>
                <a:ea typeface="+mn-ea"/>
              </a:rPr>
              <a:t>　</a:t>
            </a:r>
            <a:r>
              <a:rPr lang="ja-JP" altLang="en-US" sz="900" dirty="0" smtClean="0">
                <a:latin typeface="+mn-ea"/>
                <a:ea typeface="+mn-ea"/>
              </a:rPr>
              <a:t>　より速く、より安定したネットワーク環境になります。）</a:t>
            </a:r>
            <a:endParaRPr lang="en-US" altLang="ja-JP" sz="900" dirty="0" smtClean="0">
              <a:latin typeface="+mn-ea"/>
              <a:ea typeface="+mn-ea"/>
            </a:endParaRPr>
          </a:p>
        </p:txBody>
      </p:sp>
      <p:sp>
        <p:nvSpPr>
          <p:cNvPr id="36" name="正方形/長方形 34"/>
          <p:cNvSpPr>
            <a:spLocks noChangeArrowheads="1"/>
          </p:cNvSpPr>
          <p:nvPr/>
        </p:nvSpPr>
        <p:spPr bwMode="auto">
          <a:xfrm>
            <a:off x="4692663" y="4171146"/>
            <a:ext cx="405586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smtClean="0">
              <a:solidFill>
                <a:srgbClr val="0070C0"/>
              </a:solidFill>
              <a:latin typeface="+mj-ea"/>
            </a:endParaRPr>
          </a:p>
          <a:p>
            <a:pPr algn="l"/>
            <a:r>
              <a:rPr lang="ja-JP" altLang="en-US" dirty="0" smtClean="0">
                <a:latin typeface="+mj-ea"/>
              </a:rPr>
              <a:t>＊低所得者世帯の授業料以外の教育費負担を軽減します。</a:t>
            </a:r>
            <a:r>
              <a:rPr lang="ja-JP" altLang="en-US" dirty="0"/>
              <a:t>　</a:t>
            </a:r>
            <a:endParaRPr lang="en-US" altLang="ja-JP" b="1" dirty="0"/>
          </a:p>
          <a:p>
            <a:pPr algn="l"/>
            <a:endParaRPr lang="en-US" altLang="ja-JP" dirty="0"/>
          </a:p>
        </p:txBody>
      </p:sp>
    </p:spTree>
    <p:extLst>
      <p:ext uri="{BB962C8B-B14F-4D97-AF65-F5344CB8AC3E}">
        <p14:creationId xmlns:p14="http://schemas.microsoft.com/office/powerpoint/2010/main" val="2065326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116632"/>
            <a:ext cx="9104313" cy="1764196"/>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重点課題３：障がいのある子ども一人ひとりの自立</a:t>
            </a:r>
            <a:r>
              <a:rPr lang="ja-JP" altLang="en-US" sz="1400" b="1" dirty="0" smtClean="0">
                <a:solidFill>
                  <a:prstClr val="black"/>
                </a:solidFill>
                <a:latin typeface="メイリオ" pitchFamily="50" charset="-128"/>
                <a:ea typeface="メイリオ" pitchFamily="50" charset="-128"/>
                <a:cs typeface="メイリオ" pitchFamily="50" charset="-128"/>
              </a:rPr>
              <a:t>を支援します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07949" y="440458"/>
            <a:ext cx="8845551" cy="13323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◆「ともに学び、ともに育つ」教育をさらに推進し、支援を必要とする幼児・児童・生徒の増加や多様化に対応</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した教育環境の整備をすすめます。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◆障がいのある子どもの自立と社会参加の促進に向け、関係機関と連携し、就労をはじめとした支援体制を充実</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◆「個別の教育支援計画」や「個別の指導計画」の活用を促進し、幼・小・中・高の発達段階の連続性を大切に</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した一人ひとりの教育的ニーズに応じた支援を充実します。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◆関係部局が連携し、発達障がいのある子どもへの一貫した支援を充実します。</a:t>
            </a:r>
          </a:p>
        </p:txBody>
      </p:sp>
      <p:sp>
        <p:nvSpPr>
          <p:cNvPr id="31" name="角丸四角形 30"/>
          <p:cNvSpPr/>
          <p:nvPr/>
        </p:nvSpPr>
        <p:spPr>
          <a:xfrm>
            <a:off x="107950" y="440668"/>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900238" y="184482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６</a:t>
            </a:r>
          </a:p>
        </p:txBody>
      </p:sp>
      <p:sp>
        <p:nvSpPr>
          <p:cNvPr id="8" name="Text Box 142"/>
          <p:cNvSpPr txBox="1">
            <a:spLocks noChangeArrowheads="1"/>
          </p:cNvSpPr>
          <p:nvPr/>
        </p:nvSpPr>
        <p:spPr bwMode="auto">
          <a:xfrm>
            <a:off x="8316317" y="6473974"/>
            <a:ext cx="72027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１０</a:t>
            </a:r>
            <a:endParaRPr lang="ja-JP" altLang="en-US" b="1" dirty="0"/>
          </a:p>
        </p:txBody>
      </p:sp>
      <p:sp>
        <p:nvSpPr>
          <p:cNvPr id="10" name="AutoShape 4"/>
          <p:cNvSpPr>
            <a:spLocks noChangeArrowheads="1"/>
          </p:cNvSpPr>
          <p:nvPr/>
        </p:nvSpPr>
        <p:spPr bwMode="auto">
          <a:xfrm>
            <a:off x="-508" y="2060848"/>
            <a:ext cx="9104313" cy="4632019"/>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85676" y="2507234"/>
            <a:ext cx="4421187" cy="4089772"/>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2" name="角丸四角形 11"/>
          <p:cNvSpPr/>
          <p:nvPr/>
        </p:nvSpPr>
        <p:spPr>
          <a:xfrm>
            <a:off x="71500" y="2348558"/>
            <a:ext cx="4459224"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9702" y="2564904"/>
            <a:ext cx="4419600" cy="403210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u="sng"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u="sng"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u="sng"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u="sng"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u="sng" dirty="0">
              <a:solidFill>
                <a:schemeClr val="tx1"/>
              </a:solidFill>
              <a:latin typeface="Meiryo UI" pitchFamily="50" charset="-128"/>
              <a:ea typeface="Meiryo UI" pitchFamily="50" charset="-128"/>
              <a:cs typeface="Meiryo UI" pitchFamily="50" charset="-128"/>
            </a:endParaRPr>
          </a:p>
        </p:txBody>
      </p:sp>
      <p:sp>
        <p:nvSpPr>
          <p:cNvPr id="14" name="二等辺三角形 13"/>
          <p:cNvSpPr/>
          <p:nvPr/>
        </p:nvSpPr>
        <p:spPr>
          <a:xfrm rot="5400000">
            <a:off x="3776501" y="4397697"/>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5" name="角丸四角形 14"/>
          <p:cNvSpPr/>
          <p:nvPr/>
        </p:nvSpPr>
        <p:spPr>
          <a:xfrm>
            <a:off x="4571999" y="2348880"/>
            <a:ext cx="446459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正方形/長方形 29"/>
          <p:cNvSpPr>
            <a:spLocks noChangeArrowheads="1"/>
          </p:cNvSpPr>
          <p:nvPr/>
        </p:nvSpPr>
        <p:spPr bwMode="auto">
          <a:xfrm>
            <a:off x="215900" y="2780928"/>
            <a:ext cx="4068763"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支援を必要とする児童・生徒の増加や多様化に対応した環境整備</a:t>
            </a:r>
            <a:r>
              <a:rPr lang="ja-JP" altLang="en-US" b="1" dirty="0"/>
              <a:t>　</a:t>
            </a:r>
          </a:p>
        </p:txBody>
      </p:sp>
      <p:sp>
        <p:nvSpPr>
          <p:cNvPr id="17" name="正方形/長方形 34"/>
          <p:cNvSpPr>
            <a:spLocks noChangeArrowheads="1"/>
          </p:cNvSpPr>
          <p:nvPr/>
        </p:nvSpPr>
        <p:spPr bwMode="auto">
          <a:xfrm>
            <a:off x="4766405" y="3129932"/>
            <a:ext cx="41870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ja-JP" altLang="en-US" dirty="0" smtClean="0">
                <a:latin typeface="ＭＳ Ｐゴシック" pitchFamily="50" charset="-128"/>
              </a:rPr>
              <a:t>支援</a:t>
            </a:r>
            <a:r>
              <a:rPr lang="ja-JP" altLang="en-US" dirty="0">
                <a:latin typeface="ＭＳ Ｐゴシック" pitchFamily="50" charset="-128"/>
              </a:rPr>
              <a:t>学級及び通常</a:t>
            </a:r>
            <a:r>
              <a:rPr lang="ja-JP" altLang="en-US" dirty="0" smtClean="0">
                <a:latin typeface="ＭＳ Ｐゴシック" pitchFamily="50" charset="-128"/>
              </a:rPr>
              <a:t>の学級、支援学校、自立</a:t>
            </a:r>
            <a:r>
              <a:rPr lang="ja-JP" altLang="en-US" dirty="0">
                <a:latin typeface="ＭＳ Ｐゴシック" pitchFamily="50" charset="-128"/>
              </a:rPr>
              <a:t>支援推進校・共生推進校に</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おける環境づくりなど</a:t>
            </a:r>
            <a:r>
              <a:rPr lang="ja-JP" altLang="en-US" dirty="0">
                <a:latin typeface="ＭＳ Ｐゴシック" pitchFamily="50" charset="-128"/>
              </a:rPr>
              <a:t>、障がいのある子ども一人ひとりの教育的ニーズ</a:t>
            </a:r>
            <a:r>
              <a:rPr lang="ja-JP" altLang="en-US" dirty="0" smtClean="0">
                <a:latin typeface="ＭＳ Ｐゴシック" pitchFamily="50" charset="-128"/>
              </a:rPr>
              <a:t>を</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踏まえた</a:t>
            </a:r>
            <a:r>
              <a:rPr lang="ja-JP" altLang="en-US" dirty="0">
                <a:latin typeface="ＭＳ Ｐゴシック" pitchFamily="50" charset="-128"/>
              </a:rPr>
              <a:t>、多様な学びの場の“ベストミックス”</a:t>
            </a:r>
            <a:r>
              <a:rPr lang="ja-JP" altLang="en-US" dirty="0" smtClean="0">
                <a:latin typeface="ＭＳ Ｐゴシック" pitchFamily="50" charset="-128"/>
              </a:rPr>
              <a:t>に向けて、</a:t>
            </a:r>
            <a:r>
              <a:rPr lang="ja-JP" altLang="en-US" dirty="0">
                <a:latin typeface="ＭＳ Ｐゴシック" pitchFamily="50" charset="-128"/>
              </a:rPr>
              <a:t>支援教育の</a:t>
            </a:r>
            <a:r>
              <a:rPr lang="ja-JP" altLang="en-US" dirty="0" smtClean="0">
                <a:latin typeface="ＭＳ Ｐゴシック" pitchFamily="50" charset="-128"/>
              </a:rPr>
              <a:t>より</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よい環境づくりを</a:t>
            </a:r>
            <a:r>
              <a:rPr lang="ja-JP" altLang="en-US" dirty="0">
                <a:latin typeface="ＭＳ Ｐゴシック" pitchFamily="50" charset="-128"/>
              </a:rPr>
              <a:t>めざします</a:t>
            </a:r>
            <a:r>
              <a:rPr lang="ja-JP" altLang="en-US" dirty="0" smtClean="0">
                <a:latin typeface="ＭＳ Ｐゴシック" pitchFamily="50" charset="-128"/>
              </a:rPr>
              <a:t>。</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a:latin typeface="ＭＳ Ｐゴシック" pitchFamily="50" charset="-128"/>
            </a:endParaRPr>
          </a:p>
          <a:p>
            <a:pPr algn="l"/>
            <a:r>
              <a:rPr lang="ja-JP" altLang="en-US" dirty="0" smtClean="0"/>
              <a:t>＊</a:t>
            </a:r>
            <a:r>
              <a:rPr lang="ja-JP" altLang="en-US" dirty="0"/>
              <a:t>大阪市から府へ移管した支援学校の知的障がいの生徒が学ぶ高等部</a:t>
            </a:r>
            <a:r>
              <a:rPr lang="ja-JP" altLang="en-US" dirty="0" smtClean="0"/>
              <a:t>に</a:t>
            </a:r>
            <a:endParaRPr lang="en-US" altLang="ja-JP" dirty="0" smtClean="0"/>
          </a:p>
          <a:p>
            <a:pPr algn="l"/>
            <a:r>
              <a:rPr lang="ja-JP" altLang="en-US" dirty="0"/>
              <a:t>　</a:t>
            </a:r>
            <a:r>
              <a:rPr lang="ja-JP" altLang="en-US" dirty="0" smtClean="0"/>
              <a:t>「</a:t>
            </a:r>
            <a:r>
              <a:rPr lang="ja-JP" altLang="en-US" dirty="0"/>
              <a:t>職業コース」を設置し、就労支援のための教育課程を編成して、必要</a:t>
            </a:r>
            <a:r>
              <a:rPr lang="ja-JP" altLang="en-US" dirty="0" smtClean="0"/>
              <a:t>な</a:t>
            </a:r>
            <a:endParaRPr lang="en-US" altLang="ja-JP" dirty="0" smtClean="0"/>
          </a:p>
          <a:p>
            <a:pPr algn="l"/>
            <a:r>
              <a:rPr lang="ja-JP" altLang="en-US" dirty="0"/>
              <a:t>　</a:t>
            </a:r>
            <a:r>
              <a:rPr lang="ja-JP" altLang="en-US" dirty="0" smtClean="0"/>
              <a:t>教育</a:t>
            </a:r>
            <a:r>
              <a:rPr lang="ja-JP" altLang="en-US" dirty="0"/>
              <a:t>環境を整備することにより、就職率の向上をめざします。</a:t>
            </a:r>
            <a:endParaRPr lang="en-US" altLang="ja-JP" dirty="0"/>
          </a:p>
          <a:p>
            <a:pPr algn="l"/>
            <a:endParaRPr lang="en-US" altLang="ja-JP" dirty="0"/>
          </a:p>
        </p:txBody>
      </p:sp>
      <p:sp>
        <p:nvSpPr>
          <p:cNvPr id="18" name="Text Box 49"/>
          <p:cNvSpPr txBox="1">
            <a:spLocks noChangeArrowheads="1"/>
          </p:cNvSpPr>
          <p:nvPr/>
        </p:nvSpPr>
        <p:spPr bwMode="auto">
          <a:xfrm>
            <a:off x="179512" y="3048280"/>
            <a:ext cx="4105151" cy="2939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「大阪府の支援教育の今後の方向性について」の具体化</a:t>
            </a:r>
            <a:r>
              <a:rPr lang="en-US" altLang="ja-JP" dirty="0" smtClean="0">
                <a:latin typeface="ＭＳ Ｐゴシック" pitchFamily="50" charset="-128"/>
              </a:rPr>
              <a:t>】</a:t>
            </a:r>
          </a:p>
          <a:p>
            <a:pPr marL="266700" indent="-85725" algn="l">
              <a:buFont typeface="Arial" panose="020B0604020202020204" pitchFamily="34" charset="0"/>
              <a:buChar char="•"/>
            </a:pPr>
            <a:r>
              <a:rPr lang="ja-JP" altLang="en-US" dirty="0">
                <a:latin typeface="ＭＳ Ｐゴシック" pitchFamily="50" charset="-128"/>
              </a:rPr>
              <a:t>大阪市域を</a:t>
            </a:r>
            <a:r>
              <a:rPr lang="ja-JP" altLang="en-US" dirty="0" smtClean="0">
                <a:latin typeface="ＭＳ Ｐゴシック" pitchFamily="50" charset="-128"/>
              </a:rPr>
              <a:t>含む府内</a:t>
            </a:r>
            <a:r>
              <a:rPr lang="ja-JP" altLang="en-US" dirty="0">
                <a:latin typeface="ＭＳ Ｐゴシック" pitchFamily="50" charset="-128"/>
              </a:rPr>
              <a:t>全域の知的</a:t>
            </a:r>
            <a:r>
              <a:rPr lang="ja-JP" altLang="en-US" dirty="0" err="1">
                <a:latin typeface="ＭＳ Ｐゴシック" pitchFamily="50" charset="-128"/>
              </a:rPr>
              <a:t>障がい</a:t>
            </a:r>
            <a:r>
              <a:rPr lang="ja-JP" altLang="en-US" dirty="0">
                <a:latin typeface="ＭＳ Ｐゴシック" pitchFamily="50" charset="-128"/>
              </a:rPr>
              <a:t>支援学校に在籍する児童生徒数の推計を行い、これまでの施策の検証や将来推計の結果を踏まえ、今後の大阪の支援教育施策のあり方を検討</a:t>
            </a:r>
            <a:r>
              <a:rPr lang="ja-JP" altLang="en-US" dirty="0" smtClean="0">
                <a:latin typeface="ＭＳ Ｐゴシック" pitchFamily="50" charset="-128"/>
              </a:rPr>
              <a:t>します。</a:t>
            </a:r>
            <a:endParaRPr lang="en-US" altLang="ja-JP" dirty="0">
              <a:latin typeface="ＭＳ Ｐゴシック" pitchFamily="50" charset="-128"/>
            </a:endParaRPr>
          </a:p>
          <a:p>
            <a:pPr marL="266700" indent="-85725" algn="l">
              <a:buFont typeface="Arial" panose="020B0604020202020204" pitchFamily="34" charset="0"/>
              <a:buChar char="•"/>
            </a:pPr>
            <a:endParaRPr lang="ja-JP" altLang="en-US"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a:latin typeface="ＭＳ Ｐゴシック" pitchFamily="50" charset="-128"/>
              </a:rPr>
              <a:t>府立支援学校の教育環境の整備</a:t>
            </a:r>
            <a:r>
              <a:rPr lang="en-US" altLang="ja-JP" dirty="0">
                <a:latin typeface="ＭＳ Ｐゴシック" pitchFamily="50" charset="-128"/>
              </a:rPr>
              <a:t>】</a:t>
            </a:r>
          </a:p>
          <a:p>
            <a:pPr marL="266700" indent="-85725" algn="l">
              <a:buFont typeface="Arial" panose="020B0604020202020204" pitchFamily="34" charset="0"/>
              <a:buChar char="•"/>
            </a:pPr>
            <a:r>
              <a:rPr lang="ja-JP" altLang="en-US" dirty="0">
                <a:latin typeface="ＭＳ Ｐゴシック" pitchFamily="50" charset="-128"/>
              </a:rPr>
              <a:t>大阪市から府へ移管した特別支援学校（１２校）を含めた全ての府立の支援学校（４４校２分校）で、就労支援をはじめとするそれぞれのノウハウを共有し、各校における教育活動をさらに充実していきます。</a:t>
            </a:r>
            <a:endParaRPr lang="en-US" altLang="ja-JP" dirty="0" smtClean="0">
              <a:latin typeface="ＭＳ Ｐゴシック" pitchFamily="50" charset="-128"/>
            </a:endParaRPr>
          </a:p>
          <a:p>
            <a:pPr marL="266700" indent="-266700" algn="l" eaLnBrk="1" hangingPunct="1"/>
            <a:endParaRPr lang="en-US" altLang="ja-JP" dirty="0" smtClean="0">
              <a:latin typeface="ＭＳ Ｐゴシック" pitchFamily="50" charset="-128"/>
            </a:endParaRPr>
          </a:p>
          <a:p>
            <a:pPr marL="266700" indent="-266700" algn="l" eaLnBrk="1" hangingPunct="1"/>
            <a:endParaRPr lang="en-US" altLang="ja-JP" dirty="0" smtClean="0">
              <a:latin typeface="ＭＳ Ｐゴシック" pitchFamily="50" charset="-128"/>
            </a:endParaRPr>
          </a:p>
          <a:p>
            <a:pPr marL="266700" indent="-266700" algn="l" eaLnBrk="1" hangingPunct="1"/>
            <a:r>
              <a:rPr lang="en-US" altLang="ja-JP" dirty="0" smtClean="0">
                <a:latin typeface="ＭＳ Ｐゴシック" pitchFamily="50" charset="-128"/>
              </a:rPr>
              <a:t>【</a:t>
            </a:r>
            <a:r>
              <a:rPr lang="ja-JP" altLang="en-US" dirty="0" smtClean="0">
                <a:latin typeface="ＭＳ Ｐゴシック" pitchFamily="50" charset="-128"/>
              </a:rPr>
              <a:t>障がいのある生徒の高校生活をサポートするための人材の配置</a:t>
            </a:r>
            <a:r>
              <a:rPr lang="en-US" altLang="ja-JP" dirty="0" smtClean="0">
                <a:latin typeface="ＭＳ Ｐゴシック" pitchFamily="50" charset="-128"/>
              </a:rPr>
              <a:t>】</a:t>
            </a:r>
            <a:r>
              <a:rPr lang="ja-JP" altLang="en-US" dirty="0">
                <a:latin typeface="ＭＳ Ｐゴシック" pitchFamily="50" charset="-128"/>
              </a:rPr>
              <a:t>　</a:t>
            </a:r>
            <a:endParaRPr lang="en-US" altLang="ja-JP" dirty="0">
              <a:latin typeface="ＭＳ Ｐゴシック" pitchFamily="50" charset="-128"/>
            </a:endParaRPr>
          </a:p>
          <a:p>
            <a:pPr lvl="0" algn="l" eaLnBrk="1" hangingPunct="1">
              <a:lnSpc>
                <a:spcPct val="150000"/>
              </a:lnSpc>
            </a:pPr>
            <a:r>
              <a:rPr lang="ja-JP" altLang="en-US" dirty="0" smtClean="0">
                <a:latin typeface="ＭＳ Ｐゴシック" pitchFamily="50" charset="-128"/>
              </a:rPr>
              <a:t>　＊</a:t>
            </a:r>
            <a:r>
              <a:rPr lang="ja-JP" altLang="en-US" dirty="0">
                <a:latin typeface="ＭＳ Ｐゴシック" pitchFamily="50" charset="-128"/>
              </a:rPr>
              <a:t>障がいのある生徒の高校生活</a:t>
            </a:r>
            <a:r>
              <a:rPr lang="ja-JP" altLang="en-US" dirty="0" smtClean="0">
                <a:latin typeface="ＭＳ Ｐゴシック" pitchFamily="50" charset="-128"/>
              </a:rPr>
              <a:t>支援事業</a:t>
            </a:r>
            <a:endParaRPr lang="en-US" altLang="ja-JP" dirty="0">
              <a:latin typeface="ＭＳ Ｐゴシック" pitchFamily="50" charset="-128"/>
            </a:endParaRPr>
          </a:p>
          <a:p>
            <a:pPr marL="266700" lvl="0" indent="-85725" algn="l" eaLnBrk="1" hangingPunct="1">
              <a:buFont typeface="Arial" panose="020B0604020202020204" pitchFamily="34" charset="0"/>
              <a:buChar char="•"/>
            </a:pPr>
            <a:r>
              <a:rPr lang="ja-JP" altLang="en-US" dirty="0" smtClean="0">
                <a:latin typeface="ＭＳ Ｐゴシック" pitchFamily="50" charset="-128"/>
                <a:cs typeface="Meiryo UI" pitchFamily="50" charset="-128"/>
              </a:rPr>
              <a:t>府立</a:t>
            </a:r>
            <a:r>
              <a:rPr lang="ja-JP" altLang="en-US" dirty="0">
                <a:latin typeface="ＭＳ Ｐゴシック" pitchFamily="50" charset="-128"/>
                <a:cs typeface="Meiryo UI" pitchFamily="50" charset="-128"/>
              </a:rPr>
              <a:t>高校において、障がいのある生徒と障がいのない生徒の「</a:t>
            </a:r>
            <a:r>
              <a:rPr lang="ja-JP" altLang="en-US" dirty="0" smtClean="0">
                <a:latin typeface="ＭＳ Ｐゴシック" pitchFamily="50" charset="-128"/>
                <a:cs typeface="Meiryo UI" pitchFamily="50" charset="-128"/>
              </a:rPr>
              <a:t>ともに</a:t>
            </a:r>
            <a:r>
              <a:rPr lang="ja-JP" altLang="en-US" dirty="0">
                <a:latin typeface="ＭＳ Ｐゴシック" pitchFamily="50" charset="-128"/>
                <a:cs typeface="Meiryo UI" pitchFamily="50" charset="-128"/>
              </a:rPr>
              <a:t>学び、ともに育つ」教育を推進するため</a:t>
            </a:r>
            <a:r>
              <a:rPr lang="ja-JP" altLang="en-US" dirty="0" smtClean="0">
                <a:latin typeface="ＭＳ Ｐゴシック" pitchFamily="50" charset="-128"/>
                <a:cs typeface="Meiryo UI" pitchFamily="50" charset="-128"/>
              </a:rPr>
              <a:t>、エキスパート支援員等を希望する全府立高校に配置</a:t>
            </a:r>
            <a:r>
              <a:rPr lang="ja-JP" altLang="en-US" dirty="0">
                <a:latin typeface="ＭＳ Ｐゴシック" pitchFamily="50" charset="-128"/>
                <a:cs typeface="Meiryo UI" pitchFamily="50" charset="-128"/>
              </a:rPr>
              <a:t>し、教育環境を整備します</a:t>
            </a:r>
            <a:r>
              <a:rPr lang="ja-JP" altLang="en-US" dirty="0" smtClean="0">
                <a:latin typeface="ＭＳ Ｐゴシック" pitchFamily="50" charset="-128"/>
                <a:cs typeface="Meiryo UI" pitchFamily="50" charset="-128"/>
              </a:rPr>
              <a:t>。</a:t>
            </a:r>
            <a:endParaRPr lang="en-US" altLang="ja-JP" dirty="0">
              <a:latin typeface="ＭＳ Ｐゴシック" pitchFamily="50" charset="-128"/>
            </a:endParaRPr>
          </a:p>
          <a:p>
            <a:pPr algn="l" eaLnBrk="1" hangingPunct="1"/>
            <a:r>
              <a:rPr lang="ja-JP" altLang="en-US" dirty="0" smtClean="0">
                <a:latin typeface="ＭＳ Ｐゴシック" pitchFamily="50" charset="-128"/>
                <a:cs typeface="Meiryo UI" pitchFamily="50" charset="-128"/>
              </a:rPr>
              <a:t>　</a:t>
            </a:r>
            <a:endParaRPr lang="en-US" altLang="ja-JP" dirty="0" smtClean="0">
              <a:latin typeface="ＭＳ Ｐゴシック" pitchFamily="50" charset="-128"/>
            </a:endParaRPr>
          </a:p>
        </p:txBody>
      </p:sp>
      <p:sp>
        <p:nvSpPr>
          <p:cNvPr id="19" name="正方形/長方形 29"/>
          <p:cNvSpPr>
            <a:spLocks noChangeArrowheads="1"/>
          </p:cNvSpPr>
          <p:nvPr/>
        </p:nvSpPr>
        <p:spPr bwMode="auto">
          <a:xfrm>
            <a:off x="4763813" y="2780928"/>
            <a:ext cx="417512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■支援を必要とする児童・生徒の増加や多様化に対応した環境整備</a:t>
            </a:r>
            <a:r>
              <a:rPr lang="ja-JP" altLang="en-US" b="1" dirty="0"/>
              <a:t>　</a:t>
            </a:r>
          </a:p>
        </p:txBody>
      </p:sp>
      <p:sp>
        <p:nvSpPr>
          <p:cNvPr id="20" name="Text Box 142"/>
          <p:cNvSpPr txBox="1">
            <a:spLocks noChangeArrowheads="1"/>
          </p:cNvSpPr>
          <p:nvPr/>
        </p:nvSpPr>
        <p:spPr bwMode="auto">
          <a:xfrm>
            <a:off x="8567737" y="6626380"/>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９</a:t>
            </a:r>
            <a:endParaRPr lang="ja-JP" altLang="en-US" b="1" dirty="0"/>
          </a:p>
        </p:txBody>
      </p:sp>
      <p:grpSp>
        <p:nvGrpSpPr>
          <p:cNvPr id="21" name="グループ化 20"/>
          <p:cNvGrpSpPr/>
          <p:nvPr/>
        </p:nvGrpSpPr>
        <p:grpSpPr>
          <a:xfrm>
            <a:off x="2686299" y="5068230"/>
            <a:ext cx="265521" cy="254518"/>
            <a:chOff x="1392645" y="4833156"/>
            <a:chExt cx="265521" cy="254518"/>
          </a:xfrm>
        </p:grpSpPr>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23" name="円/楕円 22"/>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25" name="グループ化 24"/>
          <p:cNvGrpSpPr/>
          <p:nvPr/>
        </p:nvGrpSpPr>
        <p:grpSpPr>
          <a:xfrm>
            <a:off x="172206" y="6633356"/>
            <a:ext cx="227844" cy="212179"/>
            <a:chOff x="1392645" y="4833132"/>
            <a:chExt cx="265521" cy="254517"/>
          </a:xfrm>
          <a:noFill/>
        </p:grpSpPr>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27" name="円/楕円 26"/>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9"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306778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508" y="116632"/>
            <a:ext cx="9104313" cy="6531024"/>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chemeClr val="tx1"/>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chemeClr val="tx1"/>
                </a:solidFill>
                <a:latin typeface="メイリオ" pitchFamily="50" charset="-128"/>
                <a:ea typeface="メイリオ" pitchFamily="50" charset="-128"/>
                <a:cs typeface="メイリオ" pitchFamily="50" charset="-128"/>
              </a:rPr>
              <a:t>H28</a:t>
            </a:r>
            <a:r>
              <a:rPr lang="ja-JP" altLang="en-US" sz="1300" b="1" dirty="0" smtClean="0">
                <a:solidFill>
                  <a:schemeClr val="tx1"/>
                </a:solidFill>
                <a:latin typeface="メイリオ" pitchFamily="50" charset="-128"/>
                <a:ea typeface="メイリオ" pitchFamily="50" charset="-128"/>
                <a:cs typeface="メイリオ" pitchFamily="50" charset="-128"/>
              </a:rPr>
              <a:t>年度の取組み</a:t>
            </a:r>
            <a:r>
              <a:rPr lang="ja-JP" altLang="en-US" sz="1300" b="1" dirty="0">
                <a:solidFill>
                  <a:schemeClr val="tx1"/>
                </a:solidFill>
                <a:latin typeface="メイリオ" pitchFamily="50" charset="-128"/>
                <a:ea typeface="メイリオ" pitchFamily="50" charset="-128"/>
                <a:cs typeface="メイリオ" pitchFamily="50" charset="-128"/>
              </a:rPr>
              <a:t>と目標</a:t>
            </a:r>
            <a:endParaRPr lang="en-US" altLang="ja-JP" sz="1300" b="1" dirty="0">
              <a:solidFill>
                <a:schemeClr val="tx1"/>
              </a:solidFill>
              <a:latin typeface="メイリオ" pitchFamily="50" charset="-128"/>
              <a:ea typeface="メイリオ" pitchFamily="50" charset="-128"/>
              <a:cs typeface="メイリオ" pitchFamily="50" charset="-128"/>
            </a:endParaRPr>
          </a:p>
        </p:txBody>
      </p:sp>
      <p:sp>
        <p:nvSpPr>
          <p:cNvPr id="10" name="角丸四角形 9"/>
          <p:cNvSpPr/>
          <p:nvPr/>
        </p:nvSpPr>
        <p:spPr>
          <a:xfrm>
            <a:off x="85676" y="525257"/>
            <a:ext cx="4421187" cy="5987590"/>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1" name="角丸四角形 10"/>
          <p:cNvSpPr/>
          <p:nvPr/>
        </p:nvSpPr>
        <p:spPr>
          <a:xfrm>
            <a:off x="64740" y="440346"/>
            <a:ext cx="4471256"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schemeClr val="bg1"/>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schemeClr val="bg1"/>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72000" y="545857"/>
            <a:ext cx="4419600" cy="597027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79044" y="3498255"/>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schemeClr val="tx1"/>
              </a:solidFill>
            </a:endParaRPr>
          </a:p>
        </p:txBody>
      </p:sp>
      <p:sp>
        <p:nvSpPr>
          <p:cNvPr id="14" name="角丸四角形 13"/>
          <p:cNvSpPr/>
          <p:nvPr/>
        </p:nvSpPr>
        <p:spPr>
          <a:xfrm>
            <a:off x="4571206" y="426330"/>
            <a:ext cx="450612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schemeClr val="bg1"/>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schemeClr val="bg1"/>
              </a:solidFill>
              <a:latin typeface="メイリオ" pitchFamily="50" charset="-128"/>
              <a:ea typeface="メイリオ" pitchFamily="50" charset="-128"/>
              <a:cs typeface="メイリオ" pitchFamily="50" charset="-128"/>
            </a:endParaRPr>
          </a:p>
        </p:txBody>
      </p:sp>
      <p:sp>
        <p:nvSpPr>
          <p:cNvPr id="16402" name="Text Box 142"/>
          <p:cNvSpPr txBox="1">
            <a:spLocks noChangeArrowheads="1"/>
          </p:cNvSpPr>
          <p:nvPr/>
        </p:nvSpPr>
        <p:spPr bwMode="auto">
          <a:xfrm>
            <a:off x="8567737" y="6626380"/>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１０</a:t>
            </a:r>
            <a:endParaRPr lang="ja-JP" altLang="en-US" b="1" dirty="0"/>
          </a:p>
        </p:txBody>
      </p:sp>
      <p:sp>
        <p:nvSpPr>
          <p:cNvPr id="23" name="正方形/長方形 29"/>
          <p:cNvSpPr>
            <a:spLocks noChangeArrowheads="1"/>
          </p:cNvSpPr>
          <p:nvPr/>
        </p:nvSpPr>
        <p:spPr bwMode="auto">
          <a:xfrm>
            <a:off x="205989" y="2723034"/>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一人ひとりの教育的ニーズに応じた支援の充実</a:t>
            </a:r>
            <a:endParaRPr lang="ja-JP" altLang="en-US" b="1" dirty="0"/>
          </a:p>
        </p:txBody>
      </p:sp>
      <p:sp>
        <p:nvSpPr>
          <p:cNvPr id="19" name="Text Box 49"/>
          <p:cNvSpPr txBox="1">
            <a:spLocks noChangeArrowheads="1"/>
          </p:cNvSpPr>
          <p:nvPr/>
        </p:nvSpPr>
        <p:spPr bwMode="auto">
          <a:xfrm>
            <a:off x="248308" y="2948996"/>
            <a:ext cx="3961320" cy="201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lnSpc>
                <a:spcPct val="150000"/>
              </a:lnSpc>
            </a:pPr>
            <a:r>
              <a:rPr lang="en-US" altLang="ja-JP" dirty="0" smtClean="0">
                <a:latin typeface="+mn-ea"/>
              </a:rPr>
              <a:t>【</a:t>
            </a:r>
            <a:r>
              <a:rPr lang="ja-JP" altLang="en-US" dirty="0" smtClean="0">
                <a:latin typeface="+mn-ea"/>
              </a:rPr>
              <a:t>「個別</a:t>
            </a:r>
            <a:r>
              <a:rPr lang="ja-JP" altLang="en-US" dirty="0">
                <a:latin typeface="+mn-ea"/>
              </a:rPr>
              <a:t>の教育支援計画」の作成と活用</a:t>
            </a:r>
            <a:r>
              <a:rPr lang="ja-JP" altLang="en-US" dirty="0" smtClean="0">
                <a:latin typeface="+mn-ea"/>
              </a:rPr>
              <a:t>促進</a:t>
            </a:r>
            <a:r>
              <a:rPr lang="en-US" altLang="ja-JP" dirty="0" smtClean="0">
                <a:latin typeface="+mn-ea"/>
              </a:rPr>
              <a:t>】</a:t>
            </a:r>
            <a:endParaRPr lang="en-US" altLang="ja-JP" dirty="0">
              <a:latin typeface="+mn-ea"/>
            </a:endParaRPr>
          </a:p>
          <a:p>
            <a:pPr marL="171450" indent="-85725" algn="l" eaLnBrk="1" hangingPunct="1">
              <a:buFont typeface="Arial" panose="020B0604020202020204" pitchFamily="34" charset="0"/>
              <a:buChar char="•"/>
            </a:pPr>
            <a:r>
              <a:rPr lang="ja-JP" altLang="en-US" dirty="0" smtClean="0">
                <a:latin typeface="+mn-ea"/>
              </a:rPr>
              <a:t>学校</a:t>
            </a:r>
            <a:r>
              <a:rPr lang="ja-JP" altLang="en-US" dirty="0">
                <a:latin typeface="+mn-ea"/>
              </a:rPr>
              <a:t>において障がいのある児童生徒の「個別の教育支援計画」の</a:t>
            </a:r>
            <a:r>
              <a:rPr lang="ja-JP" altLang="en-US" dirty="0" smtClean="0">
                <a:latin typeface="+mn-ea"/>
              </a:rPr>
              <a:t>作成</a:t>
            </a:r>
            <a:r>
              <a:rPr lang="ja-JP" altLang="en-US" dirty="0">
                <a:latin typeface="+mn-ea"/>
              </a:rPr>
              <a:t>と活用に取り組みます</a:t>
            </a:r>
            <a:r>
              <a:rPr lang="ja-JP" altLang="en-US" dirty="0" smtClean="0">
                <a:latin typeface="+mn-ea"/>
              </a:rPr>
              <a:t>。</a:t>
            </a:r>
            <a:endParaRPr lang="en-US" altLang="ja-JP" dirty="0" smtClean="0">
              <a:latin typeface="+mn-ea"/>
            </a:endParaRPr>
          </a:p>
          <a:p>
            <a:pPr marL="171450" indent="-85725" algn="l" eaLnBrk="1" hangingPunct="1">
              <a:buFont typeface="Arial" panose="020B0604020202020204" pitchFamily="34" charset="0"/>
              <a:buChar char="•"/>
            </a:pPr>
            <a:r>
              <a:rPr lang="ja-JP" altLang="en-US" dirty="0" smtClean="0">
                <a:latin typeface="+mn-ea"/>
              </a:rPr>
              <a:t>就学前</a:t>
            </a:r>
            <a:r>
              <a:rPr lang="ja-JP" altLang="en-US" dirty="0">
                <a:latin typeface="+mn-ea"/>
              </a:rPr>
              <a:t>施設や公立小・中学校から</a:t>
            </a:r>
            <a:r>
              <a:rPr lang="ja-JP" altLang="en-US" dirty="0" smtClean="0">
                <a:latin typeface="+mn-ea"/>
              </a:rPr>
              <a:t>支援学校</a:t>
            </a:r>
            <a:r>
              <a:rPr lang="ja-JP" altLang="en-US" dirty="0">
                <a:latin typeface="+mn-ea"/>
              </a:rPr>
              <a:t>に入学する児童・生徒</a:t>
            </a:r>
            <a:r>
              <a:rPr lang="ja-JP" altLang="en-US" dirty="0" smtClean="0">
                <a:latin typeface="+mn-ea"/>
              </a:rPr>
              <a:t>の「個別</a:t>
            </a:r>
            <a:r>
              <a:rPr lang="ja-JP" altLang="en-US" dirty="0">
                <a:latin typeface="+mn-ea"/>
              </a:rPr>
              <a:t>の教育支援計画」等を引き継ぎ</a:t>
            </a:r>
            <a:r>
              <a:rPr lang="ja-JP" altLang="en-US" dirty="0" smtClean="0">
                <a:latin typeface="+mn-ea"/>
              </a:rPr>
              <a:t>、活用</a:t>
            </a:r>
            <a:r>
              <a:rPr lang="ja-JP" altLang="en-US" dirty="0">
                <a:latin typeface="+mn-ea"/>
              </a:rPr>
              <a:t>を促進します</a:t>
            </a:r>
            <a:r>
              <a:rPr lang="ja-JP" altLang="en-US" dirty="0" smtClean="0">
                <a:latin typeface="+mn-ea"/>
              </a:rPr>
              <a:t>。</a:t>
            </a:r>
            <a:endParaRPr lang="en-US" altLang="ja-JP" dirty="0">
              <a:latin typeface="+mn-ea"/>
            </a:endParaRPr>
          </a:p>
          <a:p>
            <a:pPr marL="171450" indent="-85725" algn="l" eaLnBrk="1" hangingPunct="1">
              <a:buFont typeface="Arial" panose="020B0604020202020204" pitchFamily="34" charset="0"/>
              <a:buChar char="•"/>
            </a:pPr>
            <a:endParaRPr lang="en-US" altLang="ja-JP" dirty="0" smtClean="0">
              <a:latin typeface="+mn-ea"/>
            </a:endParaRPr>
          </a:p>
          <a:p>
            <a:pPr marL="85725" indent="-85725" algn="l" eaLnBrk="1" hangingPunct="1"/>
            <a:r>
              <a:rPr lang="en-US" altLang="ja-JP" dirty="0" smtClean="0">
                <a:latin typeface="+mn-ea"/>
              </a:rPr>
              <a:t>【</a:t>
            </a:r>
            <a:r>
              <a:rPr lang="ja-JP" altLang="en-US" dirty="0">
                <a:latin typeface="+mn-ea"/>
              </a:rPr>
              <a:t>「</a:t>
            </a:r>
            <a:r>
              <a:rPr lang="ja-JP" altLang="en-US" dirty="0" smtClean="0">
                <a:latin typeface="+mn-ea"/>
              </a:rPr>
              <a:t>高校生活支援カード」の作成・活用</a:t>
            </a:r>
            <a:r>
              <a:rPr lang="en-US" altLang="ja-JP" dirty="0" smtClean="0">
                <a:latin typeface="+mn-ea"/>
              </a:rPr>
              <a:t>】</a:t>
            </a:r>
            <a:endParaRPr lang="ja-JP" altLang="en-US" dirty="0"/>
          </a:p>
          <a:p>
            <a:pPr marL="180975" indent="-95250" algn="l">
              <a:buFont typeface="Arial" panose="020B0604020202020204" pitchFamily="34" charset="0"/>
              <a:buChar char="•"/>
            </a:pPr>
            <a:r>
              <a:rPr lang="ja-JP" altLang="en-US" dirty="0" smtClean="0"/>
              <a:t>高校</a:t>
            </a:r>
            <a:r>
              <a:rPr lang="ja-JP" altLang="en-US" dirty="0"/>
              <a:t>生活に不安を感じている生徒や理解されにくい障がいである発達障がいのある生徒、またはその特性のある生徒等の状況やニーズを入学時に把握し、指導・</a:t>
            </a:r>
            <a:r>
              <a:rPr lang="ja-JP" altLang="en-US" dirty="0" smtClean="0"/>
              <a:t>支援するため、すべての府立高校で「高校生活支援カード」を作成し、活用を促進します。</a:t>
            </a:r>
            <a:endParaRPr lang="en-US" altLang="ja-JP" dirty="0">
              <a:latin typeface="+mn-ea"/>
            </a:endParaRPr>
          </a:p>
          <a:p>
            <a:pPr algn="l" eaLnBrk="1" hangingPunct="1"/>
            <a:endParaRPr lang="en-US" altLang="ja-JP" dirty="0" smtClean="0">
              <a:latin typeface="+mn-ea"/>
              <a:ea typeface="+mn-ea"/>
            </a:endParaRPr>
          </a:p>
        </p:txBody>
      </p:sp>
      <p:sp>
        <p:nvSpPr>
          <p:cNvPr id="33" name="Text Box 49"/>
          <p:cNvSpPr txBox="1">
            <a:spLocks noChangeArrowheads="1"/>
          </p:cNvSpPr>
          <p:nvPr/>
        </p:nvSpPr>
        <p:spPr bwMode="auto">
          <a:xfrm>
            <a:off x="4795064" y="2959850"/>
            <a:ext cx="4185374"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ja-JP" altLang="en-US" dirty="0">
                <a:latin typeface="+mn-ea"/>
              </a:rPr>
              <a:t>＊公立小・中学校の通常の学級及び府立高校に在籍する障がいのある児</a:t>
            </a:r>
            <a:endParaRPr lang="en-US" altLang="ja-JP" dirty="0">
              <a:latin typeface="+mn-ea"/>
            </a:endParaRPr>
          </a:p>
          <a:p>
            <a:pPr algn="l" eaLnBrk="1" hangingPunct="1"/>
            <a:r>
              <a:rPr lang="ja-JP" altLang="en-US" dirty="0">
                <a:latin typeface="+mn-ea"/>
              </a:rPr>
              <a:t>　童・生徒に対する「個別の教育支援計画」の作成に取り組む学校の割合を</a:t>
            </a:r>
            <a:endParaRPr lang="en-US" altLang="ja-JP" dirty="0">
              <a:latin typeface="+mn-ea"/>
            </a:endParaRPr>
          </a:p>
          <a:p>
            <a:pPr algn="l" eaLnBrk="1" hangingPunct="1"/>
            <a:r>
              <a:rPr lang="ja-JP" altLang="en-US" dirty="0">
                <a:latin typeface="+mn-ea"/>
              </a:rPr>
              <a:t>　</a:t>
            </a:r>
            <a:r>
              <a:rPr lang="ja-JP" altLang="en-US" dirty="0" smtClean="0">
                <a:latin typeface="+mn-ea"/>
              </a:rPr>
              <a:t>増やします</a:t>
            </a:r>
            <a:r>
              <a:rPr lang="ja-JP" altLang="en-US" dirty="0">
                <a:latin typeface="+mn-ea"/>
              </a:rPr>
              <a:t>。</a:t>
            </a:r>
            <a:endParaRPr lang="en-US" altLang="ja-JP" dirty="0">
              <a:latin typeface="+mn-ea"/>
            </a:endParaRPr>
          </a:p>
          <a:p>
            <a:pPr algn="l" eaLnBrk="1" hangingPunct="1"/>
            <a:r>
              <a:rPr lang="ja-JP" altLang="en-US" dirty="0">
                <a:latin typeface="+mn-ea"/>
              </a:rPr>
              <a:t>　　（参考</a:t>
            </a:r>
            <a:r>
              <a:rPr lang="ja-JP" altLang="en-US" dirty="0" smtClean="0">
                <a:latin typeface="+mn-ea"/>
              </a:rPr>
              <a:t>）平成２７年度</a:t>
            </a:r>
            <a:endParaRPr lang="en-US" altLang="ja-JP" dirty="0" smtClean="0">
              <a:latin typeface="+mn-ea"/>
            </a:endParaRPr>
          </a:p>
          <a:p>
            <a:pPr algn="l" eaLnBrk="1" hangingPunct="1"/>
            <a:r>
              <a:rPr lang="ja-JP" altLang="en-US" dirty="0" smtClean="0">
                <a:latin typeface="+mn-ea"/>
              </a:rPr>
              <a:t>　　　　　　　　公立</a:t>
            </a:r>
            <a:r>
              <a:rPr lang="ja-JP" altLang="en-US" dirty="0">
                <a:latin typeface="+mn-ea"/>
              </a:rPr>
              <a:t>小・中学校の支援学級における</a:t>
            </a:r>
            <a:r>
              <a:rPr lang="ja-JP" altLang="en-US" dirty="0" smtClean="0">
                <a:latin typeface="+mn-ea"/>
              </a:rPr>
              <a:t>取組み</a:t>
            </a:r>
            <a:r>
              <a:rPr lang="ja-JP" altLang="en-US" dirty="0">
                <a:latin typeface="+mn-ea"/>
              </a:rPr>
              <a:t> </a:t>
            </a:r>
            <a:r>
              <a:rPr lang="ja-JP" altLang="en-US" dirty="0" smtClean="0">
                <a:latin typeface="+mn-ea"/>
              </a:rPr>
              <a:t>    １００％</a:t>
            </a:r>
            <a:endParaRPr lang="en-US" altLang="ja-JP" dirty="0">
              <a:latin typeface="+mn-ea"/>
            </a:endParaRPr>
          </a:p>
          <a:p>
            <a:pPr algn="l" eaLnBrk="1" hangingPunct="1"/>
            <a:r>
              <a:rPr lang="ja-JP" altLang="en-US" dirty="0" smtClean="0">
                <a:latin typeface="+mn-ea"/>
              </a:rPr>
              <a:t>　　　　　　　　公立</a:t>
            </a:r>
            <a:r>
              <a:rPr lang="ja-JP" altLang="en-US" dirty="0">
                <a:latin typeface="+mn-ea"/>
              </a:rPr>
              <a:t>小・中学校の通常の学級における</a:t>
            </a:r>
            <a:r>
              <a:rPr lang="ja-JP" altLang="en-US" dirty="0" smtClean="0">
                <a:latin typeface="+mn-ea"/>
              </a:rPr>
              <a:t>取組み  ９２．１％</a:t>
            </a:r>
            <a:endParaRPr lang="en-US" altLang="ja-JP" dirty="0">
              <a:latin typeface="+mn-ea"/>
            </a:endParaRPr>
          </a:p>
          <a:p>
            <a:pPr algn="l" eaLnBrk="1" hangingPunct="1"/>
            <a:r>
              <a:rPr lang="ja-JP" altLang="en-US" dirty="0" smtClean="0">
                <a:latin typeface="+mn-ea"/>
              </a:rPr>
              <a:t>　　　　　　　　府立</a:t>
            </a:r>
            <a:r>
              <a:rPr lang="ja-JP" altLang="en-US" dirty="0">
                <a:latin typeface="+mn-ea"/>
              </a:rPr>
              <a:t>高校における取組み　　　　　　　　　　　</a:t>
            </a:r>
            <a:r>
              <a:rPr lang="ja-JP" altLang="en-US" dirty="0" smtClean="0">
                <a:latin typeface="+mn-ea"/>
              </a:rPr>
              <a:t>      ５４．３％</a:t>
            </a:r>
            <a:r>
              <a:rPr lang="ja-JP" altLang="en-US" b="1" dirty="0" smtClean="0">
                <a:latin typeface="+mn-ea"/>
              </a:rPr>
              <a:t> </a:t>
            </a:r>
            <a:endParaRPr lang="en-US" altLang="ja-JP" b="1" dirty="0">
              <a:latin typeface="+mn-ea"/>
            </a:endParaRPr>
          </a:p>
          <a:p>
            <a:pPr algn="l" eaLnBrk="1" hangingPunct="1"/>
            <a:endParaRPr lang="en-US" altLang="ja-JP" dirty="0">
              <a:latin typeface="+mn-ea"/>
            </a:endParaRPr>
          </a:p>
          <a:p>
            <a:pPr marL="85725" indent="-85725" algn="l" eaLnBrk="1" hangingPunct="1"/>
            <a:r>
              <a:rPr lang="ja-JP" altLang="en-US" dirty="0">
                <a:latin typeface="+mn-ea"/>
              </a:rPr>
              <a:t>＊支援学校に入学する児童・生徒のうち、就学前施設から</a:t>
            </a:r>
            <a:r>
              <a:rPr lang="ja-JP" altLang="en-US" dirty="0" smtClean="0">
                <a:latin typeface="+mn-ea"/>
              </a:rPr>
              <a:t>小学部への入学時、小学校</a:t>
            </a:r>
            <a:r>
              <a:rPr lang="ja-JP" altLang="en-US" dirty="0">
                <a:latin typeface="+mn-ea"/>
              </a:rPr>
              <a:t>から中学部への入学</a:t>
            </a:r>
            <a:r>
              <a:rPr lang="ja-JP" altLang="en-US" dirty="0" smtClean="0">
                <a:latin typeface="+mn-ea"/>
              </a:rPr>
              <a:t>時、中学校</a:t>
            </a:r>
            <a:r>
              <a:rPr lang="ja-JP" altLang="en-US" dirty="0">
                <a:latin typeface="+mn-ea"/>
              </a:rPr>
              <a:t>から高等部への入学</a:t>
            </a:r>
            <a:r>
              <a:rPr lang="ja-JP" altLang="en-US" dirty="0" smtClean="0">
                <a:latin typeface="+mn-ea"/>
              </a:rPr>
              <a:t>時それぞれの</a:t>
            </a:r>
            <a:r>
              <a:rPr lang="ja-JP" altLang="en-US" dirty="0">
                <a:latin typeface="+mn-ea"/>
              </a:rPr>
              <a:t>「個別の教育支援計画」等の引継ぎを１０ポイント程度向上させることをめざします</a:t>
            </a:r>
            <a:r>
              <a:rPr lang="ja-JP" altLang="en-US" dirty="0" smtClean="0">
                <a:latin typeface="+mn-ea"/>
              </a:rPr>
              <a:t>。</a:t>
            </a:r>
            <a:endParaRPr lang="ja-JP" altLang="en-US" strike="sngStrike" dirty="0">
              <a:latin typeface="+mn-ea"/>
            </a:endParaRPr>
          </a:p>
          <a:p>
            <a:pPr marL="85725" indent="-85725" algn="l" eaLnBrk="1" hangingPunct="1"/>
            <a:r>
              <a:rPr lang="ja-JP" altLang="en-US" dirty="0">
                <a:latin typeface="+mn-ea"/>
              </a:rPr>
              <a:t>　　（参考</a:t>
            </a:r>
            <a:r>
              <a:rPr lang="ja-JP" altLang="en-US" dirty="0" smtClean="0">
                <a:latin typeface="+mn-ea"/>
              </a:rPr>
              <a:t>）平成２７年度</a:t>
            </a:r>
            <a:endParaRPr lang="en-US" altLang="ja-JP" dirty="0" smtClean="0">
              <a:latin typeface="+mn-ea"/>
            </a:endParaRPr>
          </a:p>
          <a:p>
            <a:pPr marL="85725" indent="-85725" algn="l" eaLnBrk="1" hangingPunct="1"/>
            <a:r>
              <a:rPr lang="ja-JP" altLang="en-US" dirty="0" smtClean="0">
                <a:latin typeface="+mn-ea"/>
              </a:rPr>
              <a:t>　　　　　　　　就学前</a:t>
            </a:r>
            <a:r>
              <a:rPr lang="ja-JP" altLang="en-US" dirty="0">
                <a:latin typeface="+mn-ea"/>
              </a:rPr>
              <a:t>施設から小学部１年生　</a:t>
            </a:r>
            <a:r>
              <a:rPr lang="ja-JP" altLang="en-US" dirty="0" smtClean="0">
                <a:latin typeface="+mn-ea"/>
              </a:rPr>
              <a:t>７２．８％</a:t>
            </a:r>
            <a:r>
              <a:rPr lang="ja-JP" altLang="en-US" dirty="0">
                <a:latin typeface="+mn-ea"/>
              </a:rPr>
              <a:t>　</a:t>
            </a:r>
          </a:p>
          <a:p>
            <a:pPr marL="85725" indent="-85725" algn="l" eaLnBrk="1" hangingPunct="1"/>
            <a:r>
              <a:rPr lang="ja-JP" altLang="en-US" dirty="0" smtClean="0">
                <a:latin typeface="+mn-ea"/>
              </a:rPr>
              <a:t>　　　　　　　　小学校</a:t>
            </a:r>
            <a:r>
              <a:rPr lang="ja-JP" altLang="en-US" dirty="0">
                <a:latin typeface="+mn-ea"/>
              </a:rPr>
              <a:t>から中学部１年生　　　　</a:t>
            </a:r>
            <a:r>
              <a:rPr lang="ja-JP" altLang="en-US" dirty="0" smtClean="0">
                <a:latin typeface="+mn-ea"/>
              </a:rPr>
              <a:t>８２．９％</a:t>
            </a:r>
            <a:endParaRPr lang="ja-JP" altLang="en-US" dirty="0">
              <a:latin typeface="+mn-ea"/>
            </a:endParaRPr>
          </a:p>
          <a:p>
            <a:pPr marL="85725" indent="-85725" algn="l" eaLnBrk="1" hangingPunct="1"/>
            <a:r>
              <a:rPr lang="ja-JP" altLang="en-US" dirty="0" smtClean="0">
                <a:latin typeface="+mn-ea"/>
              </a:rPr>
              <a:t>　　　　　　　　中学校</a:t>
            </a:r>
            <a:r>
              <a:rPr lang="ja-JP" altLang="en-US" dirty="0">
                <a:latin typeface="+mn-ea"/>
              </a:rPr>
              <a:t>から高等部１年生　　　　</a:t>
            </a:r>
            <a:r>
              <a:rPr lang="ja-JP" altLang="en-US" dirty="0" smtClean="0">
                <a:latin typeface="+mn-ea"/>
              </a:rPr>
              <a:t>７９．６％</a:t>
            </a:r>
            <a:r>
              <a:rPr lang="ja-JP" altLang="en-US" dirty="0">
                <a:latin typeface="+mn-ea"/>
              </a:rPr>
              <a:t>　　</a:t>
            </a:r>
            <a:endParaRPr lang="en-US" altLang="ja-JP" dirty="0">
              <a:latin typeface="+mn-ea"/>
            </a:endParaRPr>
          </a:p>
          <a:p>
            <a:pPr algn="l" eaLnBrk="1" hangingPunct="1"/>
            <a:endParaRPr lang="ja-JP" altLang="en-US" strike="sngStrike" dirty="0" smtClean="0">
              <a:latin typeface="+mn-ea"/>
            </a:endParaRPr>
          </a:p>
          <a:p>
            <a:pPr algn="l"/>
            <a:r>
              <a:rPr lang="ja-JP" altLang="en-US" dirty="0" smtClean="0">
                <a:latin typeface="ＭＳ Ｐゴシック" pitchFamily="50" charset="-128"/>
              </a:rPr>
              <a:t>＊</a:t>
            </a:r>
            <a:r>
              <a:rPr lang="ja-JP" altLang="en-US" dirty="0">
                <a:latin typeface="ＭＳ Ｐゴシック" pitchFamily="50" charset="-128"/>
              </a:rPr>
              <a:t>学校生活支援員を配置している府立高校で、個別の教育支援計画</a:t>
            </a:r>
            <a:r>
              <a:rPr lang="ja-JP" altLang="en-US" dirty="0" smtClean="0">
                <a:latin typeface="ＭＳ Ｐゴシック" pitchFamily="50" charset="-128"/>
              </a:rPr>
              <a:t>の</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作成を１００％</a:t>
            </a:r>
            <a:r>
              <a:rPr lang="ja-JP" altLang="en-US" dirty="0">
                <a:latin typeface="ＭＳ Ｐゴシック" pitchFamily="50" charset="-128"/>
              </a:rPr>
              <a:t>にします</a:t>
            </a:r>
            <a:r>
              <a:rPr lang="ja-JP" altLang="en-US" dirty="0" smtClean="0">
                <a:latin typeface="ＭＳ Ｐゴシック" pitchFamily="50" charset="-128"/>
              </a:rPr>
              <a:t>。</a:t>
            </a:r>
            <a:endParaRPr lang="en-US" altLang="ja-JP" dirty="0" smtClean="0">
              <a:latin typeface="ＭＳ Ｐゴシック" pitchFamily="50" charset="-128"/>
            </a:endParaRPr>
          </a:p>
          <a:p>
            <a:pPr algn="l"/>
            <a:r>
              <a:rPr lang="en-US" altLang="ja-JP" b="1" i="1" dirty="0">
                <a:latin typeface="ＭＳ Ｐゴシック" pitchFamily="50" charset="-128"/>
              </a:rPr>
              <a:t> </a:t>
            </a:r>
            <a:r>
              <a:rPr lang="en-US" altLang="ja-JP" b="1" i="1" dirty="0" smtClean="0">
                <a:latin typeface="ＭＳ Ｐゴシック" pitchFamily="50" charset="-128"/>
              </a:rPr>
              <a:t>   </a:t>
            </a:r>
            <a:r>
              <a:rPr lang="ja-JP" altLang="en-US" dirty="0" smtClean="0">
                <a:latin typeface="ＭＳ Ｐゴシック" pitchFamily="50" charset="-128"/>
              </a:rPr>
              <a:t>（参考）　平成２７年度　　７７．４％</a:t>
            </a:r>
            <a:endParaRPr lang="en-US" altLang="ja-JP" dirty="0" smtClean="0">
              <a:latin typeface="ＭＳ Ｐゴシック" pitchFamily="50" charset="-128"/>
            </a:endParaRPr>
          </a:p>
          <a:p>
            <a:pPr algn="l"/>
            <a:endParaRPr lang="en-US" altLang="ja-JP" dirty="0" smtClean="0">
              <a:latin typeface="+mn-ea"/>
            </a:endParaRPr>
          </a:p>
          <a:p>
            <a:pPr algn="l"/>
            <a:endParaRPr lang="en-US" altLang="ja-JP" dirty="0">
              <a:latin typeface="ＭＳ Ｐゴシック" pitchFamily="50" charset="-128"/>
            </a:endParaRPr>
          </a:p>
        </p:txBody>
      </p:sp>
      <p:sp>
        <p:nvSpPr>
          <p:cNvPr id="34" name="正方形/長方形 29"/>
          <p:cNvSpPr>
            <a:spLocks noChangeArrowheads="1"/>
          </p:cNvSpPr>
          <p:nvPr/>
        </p:nvSpPr>
        <p:spPr bwMode="auto">
          <a:xfrm>
            <a:off x="231502" y="835548"/>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就労を通じた社会的自立支援の充実</a:t>
            </a:r>
            <a:endParaRPr lang="ja-JP" altLang="en-US" b="1" dirty="0"/>
          </a:p>
        </p:txBody>
      </p:sp>
      <p:sp>
        <p:nvSpPr>
          <p:cNvPr id="35" name="Text Box 49"/>
          <p:cNvSpPr txBox="1">
            <a:spLocks noChangeArrowheads="1"/>
          </p:cNvSpPr>
          <p:nvPr/>
        </p:nvSpPr>
        <p:spPr bwMode="auto">
          <a:xfrm>
            <a:off x="248308" y="1092425"/>
            <a:ext cx="399675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mn-ea"/>
              </a:rPr>
              <a:t>【</a:t>
            </a:r>
            <a:r>
              <a:rPr lang="ja-JP" altLang="en-US" dirty="0" smtClean="0">
                <a:latin typeface="+mn-ea"/>
              </a:rPr>
              <a:t>就労</a:t>
            </a:r>
            <a:r>
              <a:rPr lang="ja-JP" altLang="en-US" dirty="0">
                <a:latin typeface="+mn-ea"/>
              </a:rPr>
              <a:t>支援・キャリア教育の</a:t>
            </a:r>
            <a:r>
              <a:rPr lang="ja-JP" altLang="en-US" dirty="0" smtClean="0">
                <a:latin typeface="+mn-ea"/>
              </a:rPr>
              <a:t>強化</a:t>
            </a:r>
            <a:r>
              <a:rPr lang="en-US" altLang="ja-JP" dirty="0" smtClean="0">
                <a:latin typeface="+mn-ea"/>
              </a:rPr>
              <a:t>】</a:t>
            </a:r>
          </a:p>
          <a:p>
            <a:pPr algn="l" eaLnBrk="1" hangingPunct="1"/>
            <a:r>
              <a:rPr lang="ja-JP" altLang="en-US" dirty="0" smtClean="0">
                <a:latin typeface="+mn-ea"/>
              </a:rPr>
              <a:t>＊就労</a:t>
            </a:r>
            <a:r>
              <a:rPr lang="ja-JP" altLang="en-US" dirty="0">
                <a:latin typeface="+mn-ea"/>
              </a:rPr>
              <a:t>支援・キャリア</a:t>
            </a:r>
            <a:r>
              <a:rPr lang="ja-JP" altLang="en-US" dirty="0" smtClean="0">
                <a:latin typeface="+mn-ea"/>
              </a:rPr>
              <a:t>教育強化事業</a:t>
            </a:r>
            <a:endParaRPr lang="en-US" altLang="ja-JP" dirty="0">
              <a:latin typeface="+mn-ea"/>
            </a:endParaRPr>
          </a:p>
          <a:p>
            <a:pPr marL="171450" indent="-85725" algn="l" eaLnBrk="1" hangingPunct="1">
              <a:buFont typeface="Arial" panose="020B0604020202020204" pitchFamily="34" charset="0"/>
              <a:buChar char="•"/>
            </a:pPr>
            <a:r>
              <a:rPr lang="ja-JP" altLang="en-US" dirty="0" smtClean="0">
                <a:latin typeface="+mn-ea"/>
              </a:rPr>
              <a:t>府立</a:t>
            </a:r>
            <a:r>
              <a:rPr lang="ja-JP" altLang="en-US" dirty="0">
                <a:latin typeface="+mn-ea"/>
              </a:rPr>
              <a:t>支援学校においてモデル校を指定し、企業</a:t>
            </a:r>
            <a:r>
              <a:rPr lang="ja-JP" altLang="en-US" dirty="0" smtClean="0">
                <a:latin typeface="+mn-ea"/>
              </a:rPr>
              <a:t>等のニーズ</a:t>
            </a:r>
            <a:r>
              <a:rPr lang="ja-JP" altLang="en-US" dirty="0">
                <a:latin typeface="+mn-ea"/>
              </a:rPr>
              <a:t>や実情</a:t>
            </a:r>
            <a:r>
              <a:rPr lang="ja-JP" altLang="en-US" dirty="0" smtClean="0">
                <a:latin typeface="+mn-ea"/>
              </a:rPr>
              <a:t>を踏まえた</a:t>
            </a:r>
            <a:r>
              <a:rPr lang="ja-JP" altLang="en-US" dirty="0">
                <a:latin typeface="+mn-ea"/>
              </a:rPr>
              <a:t>授業の改善・充実を図るとともに、そのノウハウを府内</a:t>
            </a:r>
            <a:r>
              <a:rPr lang="ja-JP" altLang="en-US" dirty="0" smtClean="0">
                <a:latin typeface="+mn-ea"/>
              </a:rPr>
              <a:t>支援学校</a:t>
            </a:r>
            <a:r>
              <a:rPr lang="ja-JP" altLang="en-US" dirty="0">
                <a:latin typeface="+mn-ea"/>
              </a:rPr>
              <a:t>に広めます</a:t>
            </a:r>
            <a:r>
              <a:rPr lang="ja-JP" altLang="en-US" dirty="0" smtClean="0">
                <a:latin typeface="+mn-ea"/>
              </a:rPr>
              <a:t>。また</a:t>
            </a:r>
            <a:r>
              <a:rPr lang="ja-JP" altLang="en-US" dirty="0">
                <a:latin typeface="+mn-ea"/>
              </a:rPr>
              <a:t>、高等学校のモデル校においては「コーディネーター」が</a:t>
            </a:r>
            <a:r>
              <a:rPr lang="ja-JP" altLang="en-US" dirty="0" smtClean="0">
                <a:latin typeface="+mn-ea"/>
              </a:rPr>
              <a:t>巡回訪問</a:t>
            </a:r>
            <a:r>
              <a:rPr lang="ja-JP" altLang="en-US" dirty="0">
                <a:latin typeface="+mn-ea"/>
              </a:rPr>
              <a:t>し、教員の就労支援研修等を実施します</a:t>
            </a:r>
            <a:r>
              <a:rPr lang="ja-JP" altLang="en-US" dirty="0" smtClean="0">
                <a:latin typeface="+mn-ea"/>
              </a:rPr>
              <a:t>。</a:t>
            </a:r>
            <a:endParaRPr lang="en-US" altLang="ja-JP" dirty="0" smtClean="0">
              <a:latin typeface="+mn-ea"/>
            </a:endParaRPr>
          </a:p>
          <a:p>
            <a:pPr algn="l" eaLnBrk="1" hangingPunct="1"/>
            <a:endParaRPr lang="en-US" altLang="ja-JP" dirty="0" smtClean="0">
              <a:latin typeface="+mn-ea"/>
            </a:endParaRPr>
          </a:p>
          <a:p>
            <a:pPr algn="l" eaLnBrk="1" hangingPunct="1"/>
            <a:r>
              <a:rPr lang="en-US" altLang="ja-JP" dirty="0" smtClean="0">
                <a:latin typeface="+mn-ea"/>
              </a:rPr>
              <a:t>【</a:t>
            </a:r>
            <a:r>
              <a:rPr lang="ja-JP" altLang="en-US" dirty="0" smtClean="0">
                <a:latin typeface="+mn-ea"/>
              </a:rPr>
              <a:t>関係部局等との連携による就労支援の充実</a:t>
            </a:r>
            <a:r>
              <a:rPr lang="en-US" altLang="ja-JP" dirty="0" smtClean="0">
                <a:latin typeface="+mn-ea"/>
              </a:rPr>
              <a:t>】</a:t>
            </a:r>
          </a:p>
          <a:p>
            <a:pPr marL="171450" indent="-85725" algn="l" eaLnBrk="1" hangingPunct="1">
              <a:buFont typeface="Arial" panose="020B0604020202020204" pitchFamily="34" charset="0"/>
              <a:buChar char="•"/>
            </a:pPr>
            <a:r>
              <a:rPr lang="ja-JP" altLang="en-US" dirty="0" smtClean="0">
                <a:latin typeface="+mn-ea"/>
              </a:rPr>
              <a:t>関係</a:t>
            </a:r>
            <a:r>
              <a:rPr lang="ja-JP" altLang="en-US" dirty="0">
                <a:latin typeface="+mn-ea"/>
              </a:rPr>
              <a:t>部局や関係機関との連携を強化し、職場実習などの</a:t>
            </a:r>
            <a:r>
              <a:rPr lang="ja-JP" altLang="en-US" dirty="0" smtClean="0">
                <a:latin typeface="+mn-ea"/>
              </a:rPr>
              <a:t>就労支援</a:t>
            </a:r>
            <a:r>
              <a:rPr lang="ja-JP" altLang="en-US" dirty="0">
                <a:latin typeface="+mn-ea"/>
              </a:rPr>
              <a:t>体制の充実に努めます。</a:t>
            </a:r>
            <a:endParaRPr lang="en-US" altLang="ja-JP" dirty="0">
              <a:latin typeface="+mn-ea"/>
            </a:endParaRPr>
          </a:p>
        </p:txBody>
      </p:sp>
      <p:sp>
        <p:nvSpPr>
          <p:cNvPr id="36" name="Text Box 49"/>
          <p:cNvSpPr txBox="1">
            <a:spLocks noChangeArrowheads="1"/>
          </p:cNvSpPr>
          <p:nvPr/>
        </p:nvSpPr>
        <p:spPr bwMode="auto">
          <a:xfrm>
            <a:off x="4788024" y="1119411"/>
            <a:ext cx="419654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endParaRPr lang="en-US" altLang="ja-JP" dirty="0" smtClean="0">
              <a:latin typeface="ＭＳ Ｐゴシック" pitchFamily="50" charset="-128"/>
            </a:endParaRPr>
          </a:p>
          <a:p>
            <a:pPr algn="l"/>
            <a:r>
              <a:rPr lang="ja-JP" altLang="en-US" dirty="0" smtClean="0">
                <a:latin typeface="ＭＳ Ｐゴシック" pitchFamily="50" charset="-128"/>
              </a:rPr>
              <a:t>＊</a:t>
            </a:r>
            <a:r>
              <a:rPr lang="ja-JP" altLang="en-US" dirty="0"/>
              <a:t>知的障がい支援学校高等部卒業生の</a:t>
            </a:r>
            <a:r>
              <a:rPr lang="ja-JP" altLang="en-US" dirty="0" smtClean="0"/>
              <a:t>就職率３２％</a:t>
            </a:r>
            <a:r>
              <a:rPr lang="ja-JP" altLang="en-US" sz="950" dirty="0" smtClean="0"/>
              <a:t>（平成２９年度に３５％）　</a:t>
            </a:r>
            <a:endParaRPr lang="en-US" altLang="ja-JP" sz="950" dirty="0" smtClean="0"/>
          </a:p>
          <a:p>
            <a:pPr algn="l"/>
            <a:r>
              <a:rPr lang="ja-JP" altLang="en-US" sz="950" dirty="0"/>
              <a:t>　</a:t>
            </a:r>
            <a:r>
              <a:rPr lang="ja-JP" altLang="en-US" dirty="0" smtClean="0"/>
              <a:t>を</a:t>
            </a:r>
            <a:r>
              <a:rPr lang="ja-JP" altLang="en-US" dirty="0"/>
              <a:t>めざします</a:t>
            </a:r>
            <a:r>
              <a:rPr lang="ja-JP" altLang="en-US" dirty="0" smtClean="0"/>
              <a:t>。</a:t>
            </a:r>
            <a:endParaRPr lang="en-US" altLang="ja-JP" dirty="0"/>
          </a:p>
          <a:p>
            <a:pPr algn="l"/>
            <a:r>
              <a:rPr lang="ja-JP" altLang="en-US" dirty="0">
                <a:latin typeface="ＭＳ Ｐゴシック" pitchFamily="50" charset="-128"/>
              </a:rPr>
              <a:t>　（参考）</a:t>
            </a:r>
            <a:r>
              <a:rPr lang="ja-JP" altLang="en-US" dirty="0" smtClean="0">
                <a:latin typeface="ＭＳ Ｐゴシック" pitchFamily="50" charset="-128"/>
              </a:rPr>
              <a:t>平成２６年度</a:t>
            </a:r>
            <a:r>
              <a:rPr lang="ja-JP" altLang="en-US" dirty="0">
                <a:latin typeface="ＭＳ Ｐゴシック" pitchFamily="50" charset="-128"/>
              </a:rPr>
              <a:t>　</a:t>
            </a:r>
            <a:r>
              <a:rPr lang="ja-JP" altLang="en-US" dirty="0" smtClean="0">
                <a:latin typeface="ＭＳ Ｐゴシック" pitchFamily="50" charset="-128"/>
              </a:rPr>
              <a:t>２８．３％（全国３１．３％）</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a:t>
            </a:r>
            <a:r>
              <a:rPr lang="ja-JP" altLang="en-US" dirty="0" smtClean="0">
                <a:latin typeface="ＭＳ Ｐゴシック" pitchFamily="50" charset="-128"/>
              </a:rPr>
              <a:t>　（平成２７年度実績は５月確定予定）</a:t>
            </a:r>
            <a:endParaRPr lang="en-US" altLang="ja-JP" dirty="0" smtClean="0">
              <a:latin typeface="ＭＳ Ｐゴシック" pitchFamily="50" charset="-128"/>
            </a:endParaRPr>
          </a:p>
          <a:p>
            <a:pPr algn="l"/>
            <a:endParaRPr lang="en-US" altLang="ja-JP" dirty="0">
              <a:latin typeface="ＭＳ Ｐゴシック" pitchFamily="50" charset="-128"/>
            </a:endParaRPr>
          </a:p>
        </p:txBody>
      </p:sp>
      <p:sp>
        <p:nvSpPr>
          <p:cNvPr id="37" name="正方形/長方形 29"/>
          <p:cNvSpPr>
            <a:spLocks noChangeArrowheads="1"/>
          </p:cNvSpPr>
          <p:nvPr/>
        </p:nvSpPr>
        <p:spPr bwMode="auto">
          <a:xfrm>
            <a:off x="4746624" y="858485"/>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就労を通じた社会的自立支援の充実</a:t>
            </a:r>
            <a:endParaRPr lang="ja-JP" altLang="en-US" b="1" dirty="0"/>
          </a:p>
        </p:txBody>
      </p:sp>
      <p:sp>
        <p:nvSpPr>
          <p:cNvPr id="17" name="正方形/長方形 29"/>
          <p:cNvSpPr>
            <a:spLocks noChangeArrowheads="1"/>
          </p:cNvSpPr>
          <p:nvPr/>
        </p:nvSpPr>
        <p:spPr bwMode="auto">
          <a:xfrm>
            <a:off x="4754563" y="2703984"/>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一人ひとりの教育的ニーズに応じた支援の充実</a:t>
            </a:r>
            <a:endParaRPr lang="ja-JP" altLang="en-US" b="1" dirty="0"/>
          </a:p>
        </p:txBody>
      </p:sp>
      <p:sp>
        <p:nvSpPr>
          <p:cNvPr id="18" name="正方形/長方形 29"/>
          <p:cNvSpPr>
            <a:spLocks noChangeArrowheads="1"/>
          </p:cNvSpPr>
          <p:nvPr/>
        </p:nvSpPr>
        <p:spPr bwMode="auto">
          <a:xfrm>
            <a:off x="248308" y="4928101"/>
            <a:ext cx="4068762"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発達障がいのある幼児・児童・生徒への支援</a:t>
            </a:r>
            <a:endParaRPr lang="ja-JP" altLang="en-US" b="1" dirty="0"/>
          </a:p>
        </p:txBody>
      </p:sp>
      <p:sp>
        <p:nvSpPr>
          <p:cNvPr id="20" name="Text Box 49"/>
          <p:cNvSpPr txBox="1">
            <a:spLocks noChangeArrowheads="1"/>
          </p:cNvSpPr>
          <p:nvPr/>
        </p:nvSpPr>
        <p:spPr bwMode="auto">
          <a:xfrm>
            <a:off x="251520" y="5190581"/>
            <a:ext cx="417284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lnSpc>
                <a:spcPct val="150000"/>
              </a:lnSpc>
            </a:pPr>
            <a:r>
              <a:rPr lang="en-US" altLang="ja-JP" dirty="0" smtClean="0">
                <a:latin typeface="+mj-ea"/>
              </a:rPr>
              <a:t>【</a:t>
            </a:r>
            <a:r>
              <a:rPr lang="ja-JP" altLang="en-US" dirty="0" smtClean="0">
                <a:latin typeface="+mj-ea"/>
              </a:rPr>
              <a:t>通常</a:t>
            </a:r>
            <a:r>
              <a:rPr lang="ja-JP" altLang="en-US" dirty="0">
                <a:latin typeface="+mj-ea"/>
              </a:rPr>
              <a:t>の学級に在籍する発達障</a:t>
            </a:r>
            <a:r>
              <a:rPr lang="ja-JP" altLang="en-US" dirty="0" smtClean="0">
                <a:latin typeface="+mj-ea"/>
              </a:rPr>
              <a:t>がいの</a:t>
            </a:r>
            <a:r>
              <a:rPr lang="ja-JP" altLang="en-US" dirty="0">
                <a:latin typeface="+mj-ea"/>
              </a:rPr>
              <a:t>ある幼児・児童・生徒への</a:t>
            </a:r>
            <a:r>
              <a:rPr lang="ja-JP" altLang="en-US" dirty="0" smtClean="0">
                <a:latin typeface="+mj-ea"/>
              </a:rPr>
              <a:t>支援</a:t>
            </a:r>
            <a:r>
              <a:rPr lang="en-US" altLang="ja-JP" dirty="0" smtClean="0">
                <a:latin typeface="+mj-ea"/>
              </a:rPr>
              <a:t>】</a:t>
            </a:r>
          </a:p>
          <a:p>
            <a:pPr algn="l" eaLnBrk="1" hangingPunct="1"/>
            <a:r>
              <a:rPr lang="ja-JP" altLang="en-US" dirty="0" smtClean="0">
                <a:latin typeface="+mj-ea"/>
              </a:rPr>
              <a:t>＊発達障がいの可能性のある児童生徒等の系統性のある支援研究事業</a:t>
            </a:r>
            <a:endParaRPr lang="en-US" altLang="ja-JP" dirty="0" smtClean="0">
              <a:latin typeface="+mj-ea"/>
            </a:endParaRPr>
          </a:p>
          <a:p>
            <a:pPr marL="171450" lvl="0" indent="-85725" algn="l" eaLnBrk="1" hangingPunct="1">
              <a:buFont typeface="Arial" panose="020B0604020202020204" pitchFamily="34" charset="0"/>
              <a:buChar char="•"/>
            </a:pPr>
            <a:r>
              <a:rPr lang="ja-JP" altLang="en-US" dirty="0" smtClean="0">
                <a:latin typeface="+mj-ea"/>
              </a:rPr>
              <a:t>各学校</a:t>
            </a:r>
            <a:r>
              <a:rPr lang="ja-JP" altLang="en-US" dirty="0">
                <a:latin typeface="+mj-ea"/>
              </a:rPr>
              <a:t>段階の移行期に</a:t>
            </a:r>
            <a:r>
              <a:rPr lang="ja-JP" altLang="en-US" dirty="0" smtClean="0">
                <a:latin typeface="+mj-ea"/>
              </a:rPr>
              <a:t>おける「個別の教育支援計画」等の円滑かつ</a:t>
            </a:r>
            <a:r>
              <a:rPr lang="ja-JP" altLang="en-US" dirty="0">
                <a:latin typeface="+mj-ea"/>
              </a:rPr>
              <a:t>適切な引継ぎ方法・時期等に関する調査研究を</a:t>
            </a:r>
            <a:r>
              <a:rPr lang="ja-JP" altLang="en-US" dirty="0" smtClean="0">
                <a:latin typeface="+mj-ea"/>
              </a:rPr>
              <a:t>行い、成果を発信します。</a:t>
            </a:r>
            <a:endParaRPr lang="en-US" altLang="ja-JP" dirty="0">
              <a:latin typeface="ＭＳ Ｐゴシック" pitchFamily="50" charset="-128"/>
            </a:endParaRPr>
          </a:p>
          <a:p>
            <a:pPr marL="85725" lvl="0" indent="-85725" algn="l" eaLnBrk="1" hangingPunct="1"/>
            <a:endParaRPr lang="ja-JP" altLang="en-US" strike="sngStrike" dirty="0">
              <a:latin typeface="+mj-ea"/>
            </a:endParaRPr>
          </a:p>
        </p:txBody>
      </p:sp>
      <p:grpSp>
        <p:nvGrpSpPr>
          <p:cNvPr id="21" name="グループ化 20"/>
          <p:cNvGrpSpPr/>
          <p:nvPr/>
        </p:nvGrpSpPr>
        <p:grpSpPr>
          <a:xfrm>
            <a:off x="2763070" y="2975236"/>
            <a:ext cx="265521" cy="254518"/>
            <a:chOff x="1392645" y="4833156"/>
            <a:chExt cx="265521" cy="254518"/>
          </a:xfrm>
        </p:grpSpPr>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24" name="円/楕円 23"/>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25" name="グループ化 24"/>
          <p:cNvGrpSpPr/>
          <p:nvPr/>
        </p:nvGrpSpPr>
        <p:grpSpPr>
          <a:xfrm>
            <a:off x="172206" y="6633356"/>
            <a:ext cx="227844" cy="212179"/>
            <a:chOff x="1392645" y="4833132"/>
            <a:chExt cx="265521" cy="254517"/>
          </a:xfrm>
          <a:noFill/>
        </p:grpSpPr>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27" name="円/楕円 26"/>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8"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grpSp>
        <p:nvGrpSpPr>
          <p:cNvPr id="32" name="グループ化 31"/>
          <p:cNvGrpSpPr/>
          <p:nvPr/>
        </p:nvGrpSpPr>
        <p:grpSpPr>
          <a:xfrm>
            <a:off x="4126459" y="5190706"/>
            <a:ext cx="265521" cy="254518"/>
            <a:chOff x="1392645" y="4833156"/>
            <a:chExt cx="265521" cy="254518"/>
          </a:xfrm>
        </p:grpSpPr>
        <p:pic>
          <p:nvPicPr>
            <p:cNvPr id="38" name="図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39" name="円/楕円 38"/>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488656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33958" y="120700"/>
            <a:ext cx="9104313" cy="230018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重点課題４</a:t>
            </a:r>
            <a:r>
              <a:rPr lang="ja-JP" altLang="en-US" sz="1400" b="1" dirty="0" smtClean="0">
                <a:solidFill>
                  <a:prstClr val="black"/>
                </a:solidFill>
                <a:latin typeface="メイリオ" pitchFamily="50" charset="-128"/>
                <a:ea typeface="メイリオ" pitchFamily="50" charset="-128"/>
                <a:cs typeface="メイリオ" pitchFamily="50" charset="-128"/>
              </a:rPr>
              <a:t>：子どもたちの豊かでたくましい人間性をはぐくみます</a:t>
            </a:r>
            <a:endParaRPr lang="en-US" altLang="ja-JP" sz="1400" b="1" dirty="0">
              <a:solidFill>
                <a:schemeClr val="tx1"/>
              </a:solidFill>
              <a:latin typeface="メイリオ" pitchFamily="50" charset="-128"/>
              <a:ea typeface="メイリオ" pitchFamily="50" charset="-128"/>
              <a:cs typeface="メイリオ" pitchFamily="50" charset="-128"/>
            </a:endParaRPr>
          </a:p>
        </p:txBody>
      </p:sp>
      <p:sp>
        <p:nvSpPr>
          <p:cNvPr id="18" name="二等辺三角形 17"/>
          <p:cNvSpPr/>
          <p:nvPr/>
        </p:nvSpPr>
        <p:spPr>
          <a:xfrm rot="10800000">
            <a:off x="1900238" y="2492896"/>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角丸四角形 26"/>
          <p:cNvSpPr/>
          <p:nvPr/>
        </p:nvSpPr>
        <p:spPr>
          <a:xfrm>
            <a:off x="125413" y="512676"/>
            <a:ext cx="8891587" cy="17281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080000" algn="l">
              <a:defRPr/>
            </a:pPr>
            <a:r>
              <a:rPr lang="en-US" altLang="ja-JP" sz="1100" b="1" dirty="0" smtClean="0">
                <a:solidFill>
                  <a:schemeClr val="tx1"/>
                </a:solidFill>
                <a:latin typeface="ＭＳ Ｐゴシック" pitchFamily="50" charset="-128"/>
                <a:ea typeface="メイリオ" pitchFamily="50" charset="-128"/>
                <a:cs typeface="メイリオ" pitchFamily="50" charset="-128"/>
              </a:rPr>
              <a:t/>
            </a:r>
            <a:br>
              <a:rPr lang="en-US" altLang="ja-JP" sz="1100" b="1" dirty="0" smtClean="0">
                <a:solidFill>
                  <a:schemeClr val="tx1"/>
                </a:solidFill>
                <a:latin typeface="ＭＳ Ｐゴシック" pitchFamily="50" charset="-128"/>
                <a:ea typeface="メイリオ" pitchFamily="50" charset="-128"/>
                <a:cs typeface="メイリオ" pitchFamily="50" charset="-128"/>
              </a:rPr>
            </a:b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◆小・中・高一貫したキャリア教育を推進するとともに、地域と連携した体験活動や読書活動を充実し、粘り強く</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チャレンジする力をはぐくむ教育を充実します。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◆歴史や芸術・文化・学術等に関する教育を推進し、郷土への誇りや伝統・文化を尊重する心をはぐくみます。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◆民主主義をはじめとした社会のしくみについての教育を推進し、社会の一員として参画し貢献する意識や公共の</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精神を醸成します。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◆社会のルールを守り、違いを認め合い人を思いやる豊かな人間性をはぐくむ人権教育・道徳教育を推進します。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◆子ども自身の問題解決能力をはぐくむとともに、関係機関との連携や支援チームの活用等により、いじめや不登</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校等の生徒指導上の課題解決に向けた対応を強化します。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◆教員研修の実施など校内の指導体制を強化し、体罰等の防止に取り組みます。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29" name="角丸四角形 28"/>
          <p:cNvSpPr/>
          <p:nvPr/>
        </p:nvSpPr>
        <p:spPr>
          <a:xfrm>
            <a:off x="126665" y="512676"/>
            <a:ext cx="1096963" cy="252412"/>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9" name="AutoShape 4"/>
          <p:cNvSpPr>
            <a:spLocks noChangeArrowheads="1"/>
          </p:cNvSpPr>
          <p:nvPr/>
        </p:nvSpPr>
        <p:spPr bwMode="auto">
          <a:xfrm>
            <a:off x="-508" y="2766976"/>
            <a:ext cx="9104313" cy="3859627"/>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07504" y="3271031"/>
            <a:ext cx="4421187" cy="323547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smtClean="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107504" y="3048507"/>
            <a:ext cx="4419600"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98577" y="3250137"/>
            <a:ext cx="4419600" cy="325637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806415" y="5082431"/>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1999" y="3054684"/>
            <a:ext cx="446722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正方形/長方形 29"/>
          <p:cNvSpPr>
            <a:spLocks noChangeArrowheads="1"/>
          </p:cNvSpPr>
          <p:nvPr/>
        </p:nvSpPr>
        <p:spPr bwMode="auto">
          <a:xfrm>
            <a:off x="218879" y="3487055"/>
            <a:ext cx="4045842" cy="247934"/>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夢や志を持って粘り強くチャレンジする力の</a:t>
            </a:r>
            <a:r>
              <a:rPr lang="ja-JP" altLang="en-US" b="1" dirty="0" smtClean="0"/>
              <a:t>はぐくみ</a:t>
            </a:r>
            <a:r>
              <a:rPr lang="ja-JP" altLang="en-US" b="1" dirty="0"/>
              <a:t>　</a:t>
            </a:r>
            <a:endParaRPr lang="ja-JP" altLang="en-US" b="1" dirty="0">
              <a:solidFill>
                <a:srgbClr val="FF0000"/>
              </a:solidFill>
            </a:endParaRPr>
          </a:p>
        </p:txBody>
      </p:sp>
      <p:sp>
        <p:nvSpPr>
          <p:cNvPr id="16" name="正方形/長方形 3"/>
          <p:cNvSpPr>
            <a:spLocks noChangeArrowheads="1"/>
          </p:cNvSpPr>
          <p:nvPr/>
        </p:nvSpPr>
        <p:spPr bwMode="auto">
          <a:xfrm>
            <a:off x="251520" y="3739083"/>
            <a:ext cx="4200213" cy="2759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キャリア教育の推進</a:t>
            </a:r>
            <a:r>
              <a:rPr lang="en-US" altLang="ja-JP" dirty="0" smtClean="0">
                <a:latin typeface="ＭＳ Ｐゴシック" pitchFamily="50" charset="-128"/>
              </a:rPr>
              <a:t>】</a:t>
            </a:r>
          </a:p>
          <a:p>
            <a:pPr algn="l"/>
            <a:r>
              <a:rPr lang="ja-JP" altLang="en-US" dirty="0" smtClean="0">
                <a:latin typeface="ＭＳ Ｐゴシック" pitchFamily="50" charset="-128"/>
              </a:rPr>
              <a:t>＊キャリア教育支援体制整備事業</a:t>
            </a:r>
            <a:r>
              <a:rPr lang="en-US" altLang="ja-JP" dirty="0" smtClean="0">
                <a:latin typeface="ＭＳ Ｐゴシック" pitchFamily="50" charset="-128"/>
              </a:rPr>
              <a:t>〔</a:t>
            </a:r>
            <a:r>
              <a:rPr lang="ja-JP" altLang="en-US" dirty="0" smtClean="0"/>
              <a:t>再掲</a:t>
            </a:r>
            <a:r>
              <a:rPr lang="en-US" altLang="ja-JP" dirty="0" smtClean="0"/>
              <a:t>〕</a:t>
            </a:r>
            <a:endParaRPr lang="en-US" altLang="ja-JP" dirty="0"/>
          </a:p>
          <a:p>
            <a:pPr marL="171450" indent="-85725" algn="l">
              <a:buFont typeface="Arial" panose="020B0604020202020204" pitchFamily="34" charset="0"/>
              <a:buChar char="•"/>
            </a:pPr>
            <a:r>
              <a:rPr lang="ja-JP" altLang="en-US" dirty="0" smtClean="0">
                <a:latin typeface="ＭＳ Ｐゴシック" pitchFamily="50" charset="-128"/>
              </a:rPr>
              <a:t>就職</a:t>
            </a:r>
            <a:r>
              <a:rPr lang="ja-JP" altLang="en-US" dirty="0">
                <a:latin typeface="ＭＳ Ｐゴシック" pitchFamily="50" charset="-128"/>
              </a:rPr>
              <a:t>希望者が多く、就職に課題</a:t>
            </a:r>
            <a:r>
              <a:rPr lang="ja-JP" altLang="en-US" dirty="0" smtClean="0">
                <a:latin typeface="ＭＳ Ｐゴシック" pitchFamily="50" charset="-128"/>
              </a:rPr>
              <a:t>がある３７校</a:t>
            </a:r>
            <a:r>
              <a:rPr lang="ja-JP" altLang="en-US" dirty="0">
                <a:latin typeface="ＭＳ Ｐゴシック" pitchFamily="50" charset="-128"/>
              </a:rPr>
              <a:t>（</a:t>
            </a:r>
            <a:r>
              <a:rPr lang="ja-JP" altLang="en-US" dirty="0" smtClean="0">
                <a:latin typeface="ＭＳ Ｐゴシック" pitchFamily="50" charset="-128"/>
              </a:rPr>
              <a:t>府立３２校</a:t>
            </a:r>
            <a:r>
              <a:rPr lang="ja-JP" altLang="en-US" dirty="0">
                <a:latin typeface="ＭＳ Ｐゴシック" pitchFamily="50" charset="-128"/>
              </a:rPr>
              <a:t>、</a:t>
            </a:r>
            <a:r>
              <a:rPr lang="ja-JP" altLang="en-US" dirty="0" smtClean="0">
                <a:latin typeface="ＭＳ Ｐゴシック" pitchFamily="50" charset="-128"/>
              </a:rPr>
              <a:t>私立５校）で就職支援</a:t>
            </a:r>
            <a:r>
              <a:rPr lang="ja-JP" altLang="en-US" dirty="0">
                <a:latin typeface="ＭＳ Ｐゴシック" pitchFamily="50" charset="-128"/>
              </a:rPr>
              <a:t>コ</a:t>
            </a:r>
            <a:r>
              <a:rPr lang="en-US" altLang="ja-JP" dirty="0">
                <a:latin typeface="ＭＳ Ｐゴシック" pitchFamily="50" charset="-128"/>
              </a:rPr>
              <a:t>-</a:t>
            </a:r>
            <a:r>
              <a:rPr lang="ja-JP" altLang="en-US" dirty="0">
                <a:latin typeface="ＭＳ Ｐゴシック" pitchFamily="50" charset="-128"/>
              </a:rPr>
              <a:t>ディネータ</a:t>
            </a:r>
            <a:r>
              <a:rPr lang="en-US" altLang="ja-JP" dirty="0">
                <a:latin typeface="ＭＳ Ｐゴシック" pitchFamily="50" charset="-128"/>
              </a:rPr>
              <a:t>―</a:t>
            </a:r>
            <a:r>
              <a:rPr lang="ja-JP" altLang="en-US" dirty="0">
                <a:latin typeface="ＭＳ Ｐゴシック" pitchFamily="50" charset="-128"/>
              </a:rPr>
              <a:t>及び</a:t>
            </a:r>
            <a:r>
              <a:rPr lang="ja-JP" altLang="en-US" dirty="0" smtClean="0">
                <a:latin typeface="ＭＳ Ｐゴシック" pitchFamily="50" charset="-128"/>
              </a:rPr>
              <a:t>スクールソーシャルワーカーを活用します。</a:t>
            </a:r>
            <a:endParaRPr lang="en-US" altLang="ja-JP" dirty="0" smtClean="0">
              <a:latin typeface="ＭＳ Ｐゴシック" pitchFamily="50" charset="-128"/>
            </a:endParaRPr>
          </a:p>
          <a:p>
            <a:pPr lvl="0" algn="l">
              <a:spcBef>
                <a:spcPts val="100"/>
              </a:spcBef>
              <a:buClr>
                <a:srgbClr val="8064A2">
                  <a:lumMod val="60000"/>
                  <a:lumOff val="40000"/>
                </a:srgbClr>
              </a:buClr>
              <a:defRPr/>
            </a:pPr>
            <a:endParaRPr lang="en-US" altLang="ja-JP" dirty="0">
              <a:latin typeface="ＭＳ Ｐゴシック" pitchFamily="50" charset="-128"/>
            </a:endParaRPr>
          </a:p>
          <a:p>
            <a:pPr lvl="0" algn="l">
              <a:spcBef>
                <a:spcPts val="100"/>
              </a:spcBef>
              <a:buClr>
                <a:srgbClr val="8064A2">
                  <a:lumMod val="60000"/>
                  <a:lumOff val="40000"/>
                </a:srgbClr>
              </a:buClr>
              <a:defRPr/>
            </a:pPr>
            <a:r>
              <a:rPr lang="ja-JP" altLang="en-US" dirty="0" smtClean="0">
                <a:latin typeface="ＭＳ Ｐゴシック" pitchFamily="50" charset="-128"/>
              </a:rPr>
              <a:t>＊夢や志をはぐくむ教育の推進</a:t>
            </a:r>
            <a:endParaRPr lang="en-US" altLang="ja-JP" dirty="0" smtClean="0">
              <a:latin typeface="ＭＳ Ｐゴシック" pitchFamily="50" charset="-128"/>
            </a:endParaRPr>
          </a:p>
          <a:p>
            <a:pPr marL="171450" lvl="0" indent="-85725" algn="l">
              <a:spcBef>
                <a:spcPts val="100"/>
              </a:spcBef>
              <a:buFont typeface="Arial" panose="020B0604020202020204" pitchFamily="34" charset="0"/>
              <a:buChar char="•"/>
              <a:defRPr/>
            </a:pPr>
            <a:r>
              <a:rPr lang="ja-JP" altLang="en-US" dirty="0" smtClean="0">
                <a:latin typeface="ＭＳ Ｐゴシック" pitchFamily="50" charset="-128"/>
              </a:rPr>
              <a:t>冊子「夢や志をはぐくむ教育」の活用を促進するとともに、府立高校において、「志（こころざし）学」を教育課程に位置付け、その推進を図ります。</a:t>
            </a:r>
            <a:endParaRPr lang="en-US" altLang="ja-JP" dirty="0" smtClean="0">
              <a:latin typeface="ＭＳ Ｐゴシック" pitchFamily="50" charset="-128"/>
            </a:endParaRPr>
          </a:p>
          <a:p>
            <a:pPr lvl="0" algn="l">
              <a:spcBef>
                <a:spcPts val="100"/>
              </a:spcBef>
              <a:buClr>
                <a:srgbClr val="8064A2">
                  <a:lumMod val="60000"/>
                  <a:lumOff val="40000"/>
                </a:srgbClr>
              </a:buClr>
              <a:defRPr/>
            </a:pPr>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読書環境の充実</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＊子ども読書活動環境整備事業</a:t>
            </a:r>
            <a:endParaRPr lang="en-US" altLang="ja-JP" dirty="0"/>
          </a:p>
          <a:p>
            <a:pPr marL="171450" indent="-85725" algn="l">
              <a:buFont typeface="Arial" panose="020B0604020202020204" pitchFamily="34" charset="0"/>
              <a:buChar char="•"/>
            </a:pPr>
            <a:r>
              <a:rPr lang="ja-JP" altLang="en-US" dirty="0" smtClean="0">
                <a:latin typeface="ＭＳ Ｐゴシック" pitchFamily="50" charset="-128"/>
              </a:rPr>
              <a:t>社会全体で読書活動推進に取り組む機運を醸成するため、月１回、家庭や地域で読書を楽しむ日「</a:t>
            </a:r>
            <a:r>
              <a:rPr lang="en-US" altLang="ja-JP" dirty="0" smtClean="0">
                <a:latin typeface="ＭＳ Ｐゴシック" pitchFamily="50" charset="-128"/>
              </a:rPr>
              <a:t>OSAKA PAGE ONE</a:t>
            </a:r>
            <a:r>
              <a:rPr lang="ja-JP" altLang="en-US" dirty="0" smtClean="0">
                <a:latin typeface="ＭＳ Ｐゴシック" pitchFamily="50" charset="-128"/>
              </a:rPr>
              <a:t>の日」を設け、読書の大切さを伝えるとともに、読み聞かせ等の読書活動を啓発します。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就学前の子どもと保護者の本を通じた交流の場づくり（えほんのひろば）や、中高生が魅力的な本と出合うきっかけとなるキャンペーンを市町村や民間団体等と連携して展開します。</a:t>
            </a:r>
            <a:endParaRPr lang="en-US" altLang="ja-JP" dirty="0" smtClean="0">
              <a:latin typeface="ＭＳ Ｐゴシック" pitchFamily="50" charset="-128"/>
            </a:endParaRPr>
          </a:p>
        </p:txBody>
      </p:sp>
      <p:sp>
        <p:nvSpPr>
          <p:cNvPr id="17" name="正方形/長方形 3"/>
          <p:cNvSpPr>
            <a:spLocks noChangeArrowheads="1"/>
          </p:cNvSpPr>
          <p:nvPr/>
        </p:nvSpPr>
        <p:spPr bwMode="auto">
          <a:xfrm>
            <a:off x="4755442" y="3739083"/>
            <a:ext cx="4261557" cy="2721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smtClean="0"/>
          </a:p>
          <a:p>
            <a:pPr algn="l"/>
            <a:r>
              <a:rPr lang="ja-JP" altLang="en-US" dirty="0" smtClean="0"/>
              <a:t>＊</a:t>
            </a:r>
            <a:r>
              <a:rPr lang="ja-JP" altLang="en-US" dirty="0"/>
              <a:t>就職内定率の</a:t>
            </a:r>
            <a:r>
              <a:rPr lang="ja-JP" altLang="en-US" dirty="0" smtClean="0"/>
              <a:t>向上を</a:t>
            </a:r>
            <a:r>
              <a:rPr lang="ja-JP" altLang="en-US" dirty="0"/>
              <a:t>図ります。</a:t>
            </a:r>
            <a:endParaRPr lang="en-US" altLang="ja-JP" dirty="0"/>
          </a:p>
          <a:p>
            <a:pPr algn="l">
              <a:spcBef>
                <a:spcPts val="100"/>
              </a:spcBef>
              <a:buClr>
                <a:srgbClr val="B3A2C7"/>
              </a:buClr>
            </a:pPr>
            <a:r>
              <a:rPr lang="ja-JP" altLang="en-US" dirty="0"/>
              <a:t>  　（参考）</a:t>
            </a:r>
            <a:r>
              <a:rPr lang="ja-JP" altLang="en-US" dirty="0" smtClean="0"/>
              <a:t>平成２７年</a:t>
            </a:r>
            <a:r>
              <a:rPr lang="ja-JP" altLang="en-US" dirty="0"/>
              <a:t>３月末就職内定率（府立高校全日制・定時制</a:t>
            </a:r>
            <a:r>
              <a:rPr lang="ja-JP" altLang="en-US" dirty="0" smtClean="0"/>
              <a:t>）９３．７％</a:t>
            </a:r>
            <a:endParaRPr lang="en-US" altLang="ja-JP" dirty="0" smtClean="0"/>
          </a:p>
          <a:p>
            <a:pPr algn="l"/>
            <a:r>
              <a:rPr lang="ja-JP" altLang="en-US" dirty="0" smtClean="0"/>
              <a:t>　　　　　　　（平成</a:t>
            </a:r>
            <a:r>
              <a:rPr lang="ja-JP" altLang="en-US" dirty="0"/>
              <a:t>２８年３月末の就職内定率は５月頃公表予定）</a:t>
            </a:r>
          </a:p>
          <a:p>
            <a:pPr algn="l"/>
            <a:endParaRPr lang="en-US" altLang="ja-JP" dirty="0"/>
          </a:p>
          <a:p>
            <a:pPr marL="85725" indent="-85725" algn="l"/>
            <a:r>
              <a:rPr lang="ja-JP" altLang="en-US" dirty="0"/>
              <a:t>＊全国</a:t>
            </a:r>
            <a:r>
              <a:rPr lang="ja-JP" altLang="en-US" dirty="0" smtClean="0"/>
              <a:t>学力・学習</a:t>
            </a:r>
            <a:r>
              <a:rPr lang="ja-JP" altLang="en-US" dirty="0"/>
              <a:t>状況調査に</a:t>
            </a:r>
            <a:r>
              <a:rPr lang="ja-JP" altLang="en-US" dirty="0" smtClean="0"/>
              <a:t>おいて「将来</a:t>
            </a:r>
            <a:r>
              <a:rPr lang="ja-JP" altLang="en-US" dirty="0"/>
              <a:t>の夢や目標を持っている」と</a:t>
            </a:r>
            <a:r>
              <a:rPr lang="ja-JP" altLang="en-US" dirty="0" smtClean="0"/>
              <a:t>回答する児童生徒の割合</a:t>
            </a:r>
            <a:r>
              <a:rPr lang="ja-JP" altLang="en-US" dirty="0"/>
              <a:t>を増やします。</a:t>
            </a:r>
            <a:endParaRPr lang="en-US" altLang="ja-JP" dirty="0"/>
          </a:p>
          <a:p>
            <a:pPr algn="l"/>
            <a:r>
              <a:rPr lang="en-US" altLang="ja-JP" dirty="0"/>
              <a:t>    </a:t>
            </a:r>
            <a:r>
              <a:rPr lang="ja-JP" altLang="en-US" dirty="0"/>
              <a:t>（参考）</a:t>
            </a:r>
            <a:r>
              <a:rPr lang="ja-JP" altLang="en-US" dirty="0" smtClean="0"/>
              <a:t>平成２７年度</a:t>
            </a:r>
            <a:r>
              <a:rPr lang="ja-JP" altLang="en-US" dirty="0"/>
              <a:t>　　小学校　</a:t>
            </a:r>
            <a:r>
              <a:rPr lang="ja-JP" altLang="en-US" dirty="0" smtClean="0"/>
              <a:t>８４．５％（全国８６．５％）</a:t>
            </a:r>
            <a:endParaRPr lang="en-US" altLang="ja-JP" dirty="0"/>
          </a:p>
          <a:p>
            <a:pPr algn="l"/>
            <a:r>
              <a:rPr lang="ja-JP" altLang="en-US" dirty="0"/>
              <a:t>　　　　　　　　　　　　　　　　 中学校　</a:t>
            </a:r>
            <a:r>
              <a:rPr lang="ja-JP" altLang="en-US" dirty="0" smtClean="0"/>
              <a:t>７０．０％（全国７１．７％）</a:t>
            </a:r>
            <a:endParaRPr lang="en-US" altLang="ja-JP" dirty="0"/>
          </a:p>
          <a:p>
            <a:pPr marL="85725" indent="-85725" algn="l"/>
            <a:endParaRPr lang="en-US" altLang="ja-JP" dirty="0" smtClean="0"/>
          </a:p>
          <a:p>
            <a:pPr marL="85725" indent="-85725" algn="l"/>
            <a:endParaRPr lang="en-US" altLang="ja-JP" dirty="0" smtClean="0"/>
          </a:p>
          <a:p>
            <a:pPr marL="85725" indent="-85725" algn="l"/>
            <a:r>
              <a:rPr lang="ja-JP" altLang="en-US" dirty="0" smtClean="0"/>
              <a:t>＊</a:t>
            </a:r>
            <a:r>
              <a:rPr lang="ja-JP" altLang="en-US" dirty="0"/>
              <a:t>全国学力・学習状況調査において</a:t>
            </a:r>
            <a:r>
              <a:rPr lang="ja-JP" altLang="en-US" dirty="0" smtClean="0"/>
              <a:t>「読書が好き」</a:t>
            </a:r>
            <a:r>
              <a:rPr lang="ja-JP" altLang="en-US" dirty="0"/>
              <a:t>と回答</a:t>
            </a:r>
            <a:r>
              <a:rPr lang="ja-JP" altLang="en-US" dirty="0" smtClean="0"/>
              <a:t>する児童生徒の割合</a:t>
            </a:r>
            <a:r>
              <a:rPr lang="ja-JP" altLang="en-US" dirty="0"/>
              <a:t>を増やします</a:t>
            </a:r>
            <a:r>
              <a:rPr lang="ja-JP" altLang="en-US" dirty="0" smtClean="0"/>
              <a:t>。</a:t>
            </a:r>
            <a:endParaRPr lang="en-US" altLang="ja-JP" dirty="0"/>
          </a:p>
          <a:p>
            <a:pPr algn="l"/>
            <a:r>
              <a:rPr lang="en-US" altLang="ja-JP" dirty="0"/>
              <a:t>    </a:t>
            </a:r>
            <a:r>
              <a:rPr lang="ja-JP" altLang="en-US" dirty="0"/>
              <a:t>（参考）平成２７年度　　小学校　</a:t>
            </a:r>
            <a:r>
              <a:rPr lang="ja-JP" altLang="en-US" dirty="0" smtClean="0"/>
              <a:t>４７．３％（全国４８．９％）</a:t>
            </a:r>
            <a:endParaRPr lang="en-US" altLang="ja-JP" dirty="0"/>
          </a:p>
          <a:p>
            <a:pPr algn="l"/>
            <a:r>
              <a:rPr lang="ja-JP" altLang="en-US" dirty="0"/>
              <a:t>　　　　　　　　　　　　　　　　 中学校　</a:t>
            </a:r>
            <a:r>
              <a:rPr lang="ja-JP" altLang="en-US" dirty="0" smtClean="0"/>
              <a:t>３７．９％（全国４４．９％）</a:t>
            </a:r>
            <a:endParaRPr lang="en-US" altLang="ja-JP" dirty="0" smtClean="0"/>
          </a:p>
          <a:p>
            <a:pPr algn="l"/>
            <a:r>
              <a:rPr lang="ja-JP" altLang="en-US" dirty="0"/>
              <a:t>　</a:t>
            </a:r>
            <a:r>
              <a:rPr lang="ja-JP" altLang="en-US" dirty="0" smtClean="0"/>
              <a:t>　　　　　平成３２年度目標　全国平均</a:t>
            </a:r>
            <a:endParaRPr lang="en-US" altLang="ja-JP" dirty="0"/>
          </a:p>
          <a:p>
            <a:pPr algn="l"/>
            <a:endParaRPr lang="en-US" altLang="ja-JP" dirty="0" smtClean="0"/>
          </a:p>
        </p:txBody>
      </p:sp>
      <p:sp>
        <p:nvSpPr>
          <p:cNvPr id="19" name="正方形/長方形 29"/>
          <p:cNvSpPr>
            <a:spLocks noChangeArrowheads="1"/>
          </p:cNvSpPr>
          <p:nvPr/>
        </p:nvSpPr>
        <p:spPr bwMode="auto">
          <a:xfrm>
            <a:off x="4684180" y="3487055"/>
            <a:ext cx="4045842" cy="247934"/>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a:t>■</a:t>
            </a:r>
            <a:r>
              <a:rPr lang="ja-JP" altLang="en-US" b="1" dirty="0" smtClean="0"/>
              <a:t>夢</a:t>
            </a:r>
            <a:r>
              <a:rPr lang="ja-JP" altLang="en-US" b="1" dirty="0"/>
              <a:t>や志を持って粘り強くチャレンジする</a:t>
            </a:r>
            <a:r>
              <a:rPr lang="ja-JP" altLang="en-US" b="1" dirty="0" smtClean="0"/>
              <a:t>力のはぐくみ</a:t>
            </a:r>
            <a:r>
              <a:rPr lang="ja-JP" altLang="en-US" b="1" dirty="0"/>
              <a:t>　</a:t>
            </a:r>
            <a:endParaRPr lang="ja-JP" altLang="en-US" b="1" dirty="0">
              <a:solidFill>
                <a:srgbClr val="FF0000"/>
              </a:solidFill>
            </a:endParaRPr>
          </a:p>
        </p:txBody>
      </p:sp>
      <p:sp>
        <p:nvSpPr>
          <p:cNvPr id="20" name="Text Box 142"/>
          <p:cNvSpPr txBox="1">
            <a:spLocks noChangeArrowheads="1"/>
          </p:cNvSpPr>
          <p:nvPr/>
        </p:nvSpPr>
        <p:spPr bwMode="auto">
          <a:xfrm>
            <a:off x="8567737" y="6626604"/>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１１</a:t>
            </a:r>
            <a:endParaRPr lang="ja-JP" altLang="en-US" b="1" dirty="0"/>
          </a:p>
        </p:txBody>
      </p:sp>
      <p:grpSp>
        <p:nvGrpSpPr>
          <p:cNvPr id="21" name="グループ化 20"/>
          <p:cNvGrpSpPr/>
          <p:nvPr/>
        </p:nvGrpSpPr>
        <p:grpSpPr>
          <a:xfrm>
            <a:off x="172206" y="6633356"/>
            <a:ext cx="227844" cy="212179"/>
            <a:chOff x="1392645" y="4833132"/>
            <a:chExt cx="265521" cy="254517"/>
          </a:xfrm>
          <a:noFill/>
        </p:grpSpPr>
        <p:pic>
          <p:nvPicPr>
            <p:cNvPr id="22" name="図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23" name="円/楕円 22"/>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grpSp>
        <p:nvGrpSpPr>
          <p:cNvPr id="25" name="グループ化 24"/>
          <p:cNvGrpSpPr/>
          <p:nvPr/>
        </p:nvGrpSpPr>
        <p:grpSpPr>
          <a:xfrm>
            <a:off x="2578287" y="3858558"/>
            <a:ext cx="265521" cy="254518"/>
            <a:chOff x="1392645" y="4833156"/>
            <a:chExt cx="265521" cy="254518"/>
          </a:xfrm>
        </p:grpSpPr>
        <p:pic>
          <p:nvPicPr>
            <p:cNvPr id="26" name="図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28" name="円/楕円 27"/>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48046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１７</a:t>
            </a:r>
            <a:endParaRPr lang="ja-JP" altLang="en-US" b="1" dirty="0"/>
          </a:p>
        </p:txBody>
      </p:sp>
      <p:sp>
        <p:nvSpPr>
          <p:cNvPr id="15" name="AutoShape 4"/>
          <p:cNvSpPr>
            <a:spLocks noChangeArrowheads="1"/>
          </p:cNvSpPr>
          <p:nvPr/>
        </p:nvSpPr>
        <p:spPr bwMode="auto">
          <a:xfrm>
            <a:off x="40195" y="188641"/>
            <a:ext cx="9104313" cy="6455804"/>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chemeClr val="tx1"/>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chemeClr val="tx1"/>
                </a:solidFill>
                <a:latin typeface="メイリオ" pitchFamily="50" charset="-128"/>
                <a:ea typeface="メイリオ" pitchFamily="50" charset="-128"/>
                <a:cs typeface="メイリオ" pitchFamily="50" charset="-128"/>
              </a:rPr>
              <a:t>H28</a:t>
            </a:r>
            <a:r>
              <a:rPr lang="ja-JP" altLang="en-US" sz="1300" b="1" dirty="0" smtClean="0">
                <a:solidFill>
                  <a:schemeClr val="tx1"/>
                </a:solidFill>
                <a:latin typeface="メイリオ" pitchFamily="50" charset="-128"/>
                <a:ea typeface="メイリオ" pitchFamily="50" charset="-128"/>
                <a:cs typeface="メイリオ" pitchFamily="50" charset="-128"/>
              </a:rPr>
              <a:t>年度の取組み</a:t>
            </a:r>
            <a:r>
              <a:rPr lang="ja-JP" altLang="en-US" sz="1300" b="1" dirty="0">
                <a:solidFill>
                  <a:schemeClr val="tx1"/>
                </a:solidFill>
                <a:latin typeface="メイリオ" pitchFamily="50" charset="-128"/>
                <a:ea typeface="メイリオ" pitchFamily="50" charset="-128"/>
                <a:cs typeface="メイリオ" pitchFamily="50" charset="-128"/>
              </a:rPr>
              <a:t>と目標</a:t>
            </a:r>
            <a:endParaRPr lang="en-US" altLang="ja-JP" sz="1300" b="1" dirty="0">
              <a:solidFill>
                <a:schemeClr val="tx1"/>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152486" y="655614"/>
            <a:ext cx="4421187" cy="595473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smtClean="0">
                <a:solidFill>
                  <a:schemeClr val="tx1"/>
                </a:solidFill>
                <a:latin typeface="Meiryo UI" pitchFamily="50" charset="-128"/>
                <a:ea typeface="Meiryo UI" pitchFamily="50" charset="-128"/>
                <a:cs typeface="Meiryo UI" pitchFamily="50" charset="-128"/>
              </a:rPr>
              <a:t>　</a:t>
            </a: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20" name="角丸四角形 19"/>
          <p:cNvSpPr/>
          <p:nvPr/>
        </p:nvSpPr>
        <p:spPr>
          <a:xfrm>
            <a:off x="117029" y="476672"/>
            <a:ext cx="4473325"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schemeClr val="bg1"/>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schemeClr val="bg1"/>
              </a:solidFill>
              <a:latin typeface="メイリオ" pitchFamily="50" charset="-128"/>
              <a:ea typeface="メイリオ" pitchFamily="50" charset="-128"/>
              <a:cs typeface="メイリオ" pitchFamily="50" charset="-128"/>
            </a:endParaRPr>
          </a:p>
        </p:txBody>
      </p:sp>
      <p:sp>
        <p:nvSpPr>
          <p:cNvPr id="21" name="角丸四角形 20"/>
          <p:cNvSpPr/>
          <p:nvPr/>
        </p:nvSpPr>
        <p:spPr>
          <a:xfrm>
            <a:off x="4639280" y="655614"/>
            <a:ext cx="4419600" cy="5919674"/>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24" name="二等辺三角形 23"/>
          <p:cNvSpPr/>
          <p:nvPr/>
        </p:nvSpPr>
        <p:spPr>
          <a:xfrm rot="5400000">
            <a:off x="3806415" y="3390243"/>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schemeClr val="tx1"/>
              </a:solidFill>
            </a:endParaRPr>
          </a:p>
        </p:txBody>
      </p:sp>
      <p:sp>
        <p:nvSpPr>
          <p:cNvPr id="25" name="角丸四角形 24"/>
          <p:cNvSpPr/>
          <p:nvPr/>
        </p:nvSpPr>
        <p:spPr>
          <a:xfrm>
            <a:off x="4652900" y="476672"/>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schemeClr val="bg1"/>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schemeClr val="bg1"/>
              </a:solidFill>
              <a:latin typeface="メイリオ" pitchFamily="50" charset="-128"/>
              <a:ea typeface="メイリオ" pitchFamily="50" charset="-128"/>
              <a:cs typeface="メイリオ" pitchFamily="50" charset="-128"/>
            </a:endParaRPr>
          </a:p>
        </p:txBody>
      </p:sp>
      <p:sp>
        <p:nvSpPr>
          <p:cNvPr id="31" name="正方形/長方形 30"/>
          <p:cNvSpPr>
            <a:spLocks noChangeArrowheads="1"/>
          </p:cNvSpPr>
          <p:nvPr/>
        </p:nvSpPr>
        <p:spPr bwMode="auto">
          <a:xfrm>
            <a:off x="277763" y="104272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社会に参画し貢献する意識や態度のはぐくみ</a:t>
            </a:r>
            <a:endParaRPr lang="ja-JP" altLang="en-US" sz="1050" b="1" dirty="0">
              <a:latin typeface="+mn-ea"/>
              <a:ea typeface="+mn-ea"/>
            </a:endParaRPr>
          </a:p>
        </p:txBody>
      </p:sp>
      <p:sp>
        <p:nvSpPr>
          <p:cNvPr id="32" name="正方形/長方形 3"/>
          <p:cNvSpPr>
            <a:spLocks noChangeArrowheads="1"/>
          </p:cNvSpPr>
          <p:nvPr/>
        </p:nvSpPr>
        <p:spPr bwMode="auto">
          <a:xfrm>
            <a:off x="343942" y="1340768"/>
            <a:ext cx="4038277"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近</a:t>
            </a:r>
            <a:r>
              <a:rPr lang="ja-JP" altLang="en-US" dirty="0">
                <a:latin typeface="ＭＳ Ｐゴシック" pitchFamily="50" charset="-128"/>
              </a:rPr>
              <a:t>現代史をはじめとした歴史に関する教育の</a:t>
            </a:r>
            <a:r>
              <a:rPr lang="ja-JP" altLang="en-US" dirty="0" smtClean="0">
                <a:latin typeface="ＭＳ Ｐゴシック" pitchFamily="50" charset="-128"/>
              </a:rPr>
              <a:t>実施</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近</a:t>
            </a:r>
            <a:r>
              <a:rPr lang="ja-JP" altLang="en-US" dirty="0">
                <a:latin typeface="ＭＳ Ｐゴシック" pitchFamily="50" charset="-128"/>
              </a:rPr>
              <a:t>現代史をはじめとした歴史や領土に関する教育を「地理・歴史科」</a:t>
            </a:r>
            <a:r>
              <a:rPr lang="ja-JP" altLang="en-US" dirty="0" smtClean="0">
                <a:latin typeface="ＭＳ Ｐゴシック" pitchFamily="50" charset="-128"/>
              </a:rPr>
              <a:t>や「</a:t>
            </a:r>
            <a:r>
              <a:rPr lang="ja-JP" altLang="en-US" dirty="0">
                <a:latin typeface="ＭＳ Ｐゴシック" pitchFamily="50" charset="-128"/>
              </a:rPr>
              <a:t>志（こころざし）学</a:t>
            </a:r>
            <a:r>
              <a:rPr lang="ja-JP" altLang="en-US" dirty="0" smtClean="0">
                <a:latin typeface="ＭＳ Ｐゴシック" pitchFamily="50" charset="-128"/>
              </a:rPr>
              <a:t>」などにおいて実施</a:t>
            </a:r>
            <a:r>
              <a:rPr lang="ja-JP" altLang="en-US" dirty="0">
                <a:latin typeface="ＭＳ Ｐゴシック" pitchFamily="50" charset="-128"/>
              </a:rPr>
              <a:t>します。</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大阪府</a:t>
            </a:r>
            <a:r>
              <a:rPr lang="ja-JP" altLang="en-US" dirty="0">
                <a:latin typeface="ＭＳ Ｐゴシック" pitchFamily="50" charset="-128"/>
              </a:rPr>
              <a:t>教育課程協</a:t>
            </a:r>
            <a:r>
              <a:rPr lang="ja-JP" altLang="en-US" dirty="0" smtClean="0">
                <a:latin typeface="ＭＳ Ｐゴシック" pitchFamily="50" charset="-128"/>
              </a:rPr>
              <a:t>議会に</a:t>
            </a:r>
            <a:r>
              <a:rPr lang="ja-JP" altLang="en-US" dirty="0">
                <a:latin typeface="ＭＳ Ｐゴシック" pitchFamily="50" charset="-128"/>
              </a:rPr>
              <a:t>おいて各校に周知を図ります</a:t>
            </a:r>
            <a:r>
              <a:rPr lang="ja-JP" altLang="en-US" dirty="0" smtClean="0">
                <a:latin typeface="ＭＳ Ｐゴシック" pitchFamily="50" charset="-128"/>
              </a:rPr>
              <a:t>。</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a:t>
            </a:r>
            <a:r>
              <a:rPr lang="en-US" altLang="ja-JP" dirty="0" smtClean="0">
                <a:latin typeface="ＭＳ Ｐゴシック" pitchFamily="50" charset="-128"/>
              </a:rPr>
              <a:t>『</a:t>
            </a:r>
            <a:r>
              <a:rPr lang="ja-JP" altLang="en-US" dirty="0" smtClean="0">
                <a:latin typeface="ＭＳ Ｐゴシック" pitchFamily="50" charset="-128"/>
              </a:rPr>
              <a:t>慰安婦</a:t>
            </a:r>
            <a:r>
              <a:rPr lang="en-US" altLang="ja-JP" dirty="0" smtClean="0">
                <a:latin typeface="ＭＳ Ｐゴシック" pitchFamily="50" charset="-128"/>
              </a:rPr>
              <a:t>』</a:t>
            </a:r>
            <a:r>
              <a:rPr lang="ja-JP" altLang="en-US" dirty="0" smtClean="0">
                <a:latin typeface="ＭＳ Ｐゴシック" pitchFamily="50" charset="-128"/>
              </a:rPr>
              <a:t>に関する補助教材」を活用し、慰安婦</a:t>
            </a:r>
            <a:r>
              <a:rPr lang="ja-JP" altLang="en-US" dirty="0">
                <a:latin typeface="ＭＳ Ｐゴシック" pitchFamily="50" charset="-128"/>
              </a:rPr>
              <a:t>問題に関する動きや日本政府の考え方などに</a:t>
            </a:r>
            <a:r>
              <a:rPr lang="ja-JP" altLang="en-US" dirty="0" smtClean="0">
                <a:latin typeface="ＭＳ Ｐゴシック" pitchFamily="50" charset="-128"/>
              </a:rPr>
              <a:t>ついて周知を図ります。</a:t>
            </a:r>
            <a:endParaRPr lang="en-US" altLang="ja-JP" dirty="0" smtClean="0">
              <a:latin typeface="ＭＳ Ｐゴシック" pitchFamily="50" charset="-128"/>
            </a:endParaRPr>
          </a:p>
          <a:p>
            <a:pPr marL="85725" algn="l"/>
            <a:endParaRPr lang="en-US" altLang="ja-JP" dirty="0">
              <a:latin typeface="ＭＳ Ｐゴシック" pitchFamily="50" charset="-128"/>
            </a:endParaRPr>
          </a:p>
          <a:p>
            <a:pPr algn="l"/>
            <a:r>
              <a:rPr lang="en-US" altLang="ja-JP" dirty="0">
                <a:latin typeface="ＭＳ Ｐゴシック" pitchFamily="50" charset="-128"/>
              </a:rPr>
              <a:t>【</a:t>
            </a:r>
            <a:r>
              <a:rPr lang="ja-JP" altLang="en-US" dirty="0">
                <a:latin typeface="ＭＳ Ｐゴシック" pitchFamily="50" charset="-128"/>
              </a:rPr>
              <a:t>民主主義など社会の仕組みに関する教育の推進</a:t>
            </a:r>
            <a:r>
              <a:rPr lang="en-US" altLang="ja-JP" dirty="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すべての府立</a:t>
            </a:r>
            <a:r>
              <a:rPr lang="ja-JP" altLang="en-US" dirty="0">
                <a:latin typeface="ＭＳ Ｐゴシック" pitchFamily="50" charset="-128"/>
              </a:rPr>
              <a:t>高校において、民主主義など社会の仕組みに関する</a:t>
            </a:r>
            <a:r>
              <a:rPr lang="ja-JP" altLang="en-US" dirty="0" smtClean="0">
                <a:latin typeface="ＭＳ Ｐゴシック" pitchFamily="50" charset="-128"/>
              </a:rPr>
              <a:t>教育を「公民科」や「志（こころざし）学」などにおいて実施します。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「政治的教養を育む教育推進のためのガイドライン」を活用し</a:t>
            </a:r>
            <a:r>
              <a:rPr lang="ja-JP" altLang="en-US" dirty="0">
                <a:latin typeface="ＭＳ Ｐゴシック" pitchFamily="50" charset="-128"/>
              </a:rPr>
              <a:t>、選挙</a:t>
            </a:r>
            <a:r>
              <a:rPr lang="ja-JP" altLang="en-US" dirty="0" smtClean="0">
                <a:latin typeface="ＭＳ Ｐゴシック" pitchFamily="50" charset="-128"/>
              </a:rPr>
              <a:t>や政治</a:t>
            </a:r>
            <a:r>
              <a:rPr lang="ja-JP" altLang="en-US" dirty="0">
                <a:latin typeface="ＭＳ Ｐゴシック" pitchFamily="50" charset="-128"/>
              </a:rPr>
              <a:t>に関する教育を「公民科」や「総合的な学習の時間」「特別活動</a:t>
            </a:r>
            <a:r>
              <a:rPr lang="ja-JP" altLang="en-US" dirty="0" smtClean="0">
                <a:latin typeface="ＭＳ Ｐゴシック" pitchFamily="50" charset="-128"/>
              </a:rPr>
              <a:t>」など</a:t>
            </a:r>
            <a:r>
              <a:rPr lang="ja-JP" altLang="en-US" dirty="0">
                <a:latin typeface="ＭＳ Ｐゴシック" pitchFamily="50" charset="-128"/>
              </a:rPr>
              <a:t>において実施します。</a:t>
            </a:r>
          </a:p>
          <a:p>
            <a:pPr algn="l"/>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歴史・文化にふれる機会の拡大</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a:latin typeface="ＭＳ Ｐゴシック" pitchFamily="50" charset="-128"/>
              </a:rPr>
              <a:t>府立弥生文化博物館・近</a:t>
            </a:r>
            <a:r>
              <a:rPr lang="ja-JP" altLang="en-US" dirty="0" err="1">
                <a:latin typeface="ＭＳ Ｐゴシック" pitchFamily="50" charset="-128"/>
              </a:rPr>
              <a:t>つ</a:t>
            </a:r>
            <a:r>
              <a:rPr lang="ja-JP" altLang="en-US" dirty="0">
                <a:latin typeface="ＭＳ Ｐゴシック" pitchFamily="50" charset="-128"/>
              </a:rPr>
              <a:t>飛鳥博物館と協力</a:t>
            </a:r>
            <a:r>
              <a:rPr lang="ja-JP" altLang="en-US" dirty="0" smtClean="0">
                <a:latin typeface="ＭＳ Ｐゴシック" pitchFamily="50" charset="-128"/>
              </a:rPr>
              <a:t>し、「でかける博物館」事業として学校に対する出前講座や校外学習等を実施するとともに、市町村と連携し、出土した遺物等の公開展示や講演会等を行い、児童生徒が本物の文化財に触れる機会をひろげ、郷土の誇りや伝統･文化を尊重する心をはぐくみます。</a:t>
            </a:r>
            <a:endParaRPr lang="ja-JP" altLang="en-US" dirty="0">
              <a:latin typeface="ＭＳ Ｐゴシック" pitchFamily="50" charset="-128"/>
            </a:endParaRPr>
          </a:p>
        </p:txBody>
      </p:sp>
      <p:sp>
        <p:nvSpPr>
          <p:cNvPr id="33" name="正方形/長方形 3"/>
          <p:cNvSpPr>
            <a:spLocks noChangeArrowheads="1"/>
          </p:cNvSpPr>
          <p:nvPr/>
        </p:nvSpPr>
        <p:spPr bwMode="auto">
          <a:xfrm>
            <a:off x="4824028" y="1340768"/>
            <a:ext cx="4195425"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＊府立高校の地理・歴史科の授業における、生徒による授業評価</a:t>
            </a:r>
            <a:r>
              <a:rPr lang="en-US" altLang="ja-JP" dirty="0" smtClean="0">
                <a:latin typeface="+mn-ea"/>
                <a:ea typeface="+mn-ea"/>
              </a:rPr>
              <a:t>(</a:t>
            </a:r>
            <a:r>
              <a:rPr lang="en-US" altLang="ja-JP" sz="900" dirty="0" smtClean="0">
                <a:latin typeface="+mn-ea"/>
                <a:ea typeface="+mn-ea"/>
              </a:rPr>
              <a:t>※</a:t>
            </a:r>
            <a:r>
              <a:rPr lang="en-US" altLang="ja-JP" dirty="0" smtClean="0">
                <a:latin typeface="+mn-ea"/>
                <a:ea typeface="+mn-ea"/>
              </a:rPr>
              <a:t>)</a:t>
            </a:r>
            <a:r>
              <a:rPr lang="ja-JP" altLang="en-US" dirty="0" smtClean="0"/>
              <a:t>の</a:t>
            </a:r>
            <a:endParaRPr lang="en-US" altLang="ja-JP" dirty="0" smtClean="0"/>
          </a:p>
          <a:p>
            <a:pPr algn="l"/>
            <a:r>
              <a:rPr lang="ja-JP" altLang="en-US" dirty="0"/>
              <a:t>　</a:t>
            </a:r>
            <a:r>
              <a:rPr lang="ja-JP" altLang="en-US" dirty="0" smtClean="0"/>
              <a:t>数値（授業満足度、理解度）を向上させます。</a:t>
            </a:r>
            <a:endParaRPr lang="en-US" altLang="ja-JP" dirty="0" smtClean="0"/>
          </a:p>
          <a:p>
            <a:pPr algn="l"/>
            <a:r>
              <a:rPr lang="ja-JP" altLang="en-US" dirty="0"/>
              <a:t>　</a:t>
            </a:r>
            <a:r>
              <a:rPr lang="ja-JP" altLang="en-US" dirty="0" smtClean="0"/>
              <a:t>　（参考）平成２７年度　満足度　日本史</a:t>
            </a:r>
            <a:r>
              <a:rPr lang="ja-JP" altLang="en-US" dirty="0"/>
              <a:t>Ａ　</a:t>
            </a:r>
            <a:r>
              <a:rPr lang="en-US" altLang="ja-JP" dirty="0" smtClean="0"/>
              <a:t>3.08</a:t>
            </a:r>
            <a:r>
              <a:rPr lang="ja-JP" altLang="en-US" dirty="0" smtClean="0"/>
              <a:t>（</a:t>
            </a:r>
            <a:r>
              <a:rPr lang="ja-JP" altLang="en-US" dirty="0"/>
              <a:t>第１回）　</a:t>
            </a:r>
            <a:r>
              <a:rPr lang="en-US" altLang="ja-JP" dirty="0" smtClean="0"/>
              <a:t>3.12</a:t>
            </a:r>
            <a:r>
              <a:rPr lang="ja-JP" altLang="en-US" dirty="0" smtClean="0"/>
              <a:t>（</a:t>
            </a:r>
            <a:r>
              <a:rPr lang="ja-JP" altLang="en-US" dirty="0"/>
              <a:t>第２回）</a:t>
            </a:r>
            <a:endParaRPr lang="en-US" altLang="ja-JP" dirty="0"/>
          </a:p>
          <a:p>
            <a:pPr algn="l"/>
            <a:r>
              <a:rPr lang="ja-JP" altLang="en-US" dirty="0"/>
              <a:t>　　　　　　　　　　　　　　　　　　　　 　</a:t>
            </a:r>
            <a:r>
              <a:rPr lang="ja-JP" altLang="en-US" dirty="0" smtClean="0"/>
              <a:t>日本史</a:t>
            </a:r>
            <a:r>
              <a:rPr lang="ja-JP" altLang="en-US" dirty="0"/>
              <a:t>Ｂ　</a:t>
            </a:r>
            <a:r>
              <a:rPr lang="en-US" altLang="ja-JP" dirty="0" smtClean="0"/>
              <a:t>3.08</a:t>
            </a:r>
            <a:r>
              <a:rPr lang="ja-JP" altLang="en-US" dirty="0" smtClean="0"/>
              <a:t>（</a:t>
            </a:r>
            <a:r>
              <a:rPr lang="ja-JP" altLang="en-US" dirty="0"/>
              <a:t>第１回）  </a:t>
            </a:r>
            <a:r>
              <a:rPr lang="en-US" altLang="ja-JP" dirty="0"/>
              <a:t>3.07</a:t>
            </a:r>
            <a:r>
              <a:rPr lang="ja-JP" altLang="en-US" dirty="0"/>
              <a:t>（第２回</a:t>
            </a:r>
            <a:r>
              <a:rPr lang="ja-JP" altLang="en-US" dirty="0" smtClean="0"/>
              <a:t>）</a:t>
            </a:r>
            <a:endParaRPr lang="en-US" altLang="ja-JP" dirty="0" smtClean="0"/>
          </a:p>
          <a:p>
            <a:pPr algn="l"/>
            <a:r>
              <a:rPr lang="ja-JP" altLang="en-US" dirty="0"/>
              <a:t>　</a:t>
            </a:r>
            <a:r>
              <a:rPr lang="ja-JP" altLang="en-US" dirty="0" smtClean="0"/>
              <a:t>　　　　　　　　　　　　　　　理解度　日本史</a:t>
            </a:r>
            <a:r>
              <a:rPr lang="ja-JP" altLang="en-US" dirty="0"/>
              <a:t>Ａ　</a:t>
            </a:r>
            <a:r>
              <a:rPr lang="en-US" altLang="ja-JP" dirty="0" smtClean="0"/>
              <a:t>3.05</a:t>
            </a:r>
            <a:r>
              <a:rPr lang="ja-JP" altLang="en-US" dirty="0" smtClean="0"/>
              <a:t>（</a:t>
            </a:r>
            <a:r>
              <a:rPr lang="ja-JP" altLang="en-US" dirty="0"/>
              <a:t>第１回）　</a:t>
            </a:r>
            <a:r>
              <a:rPr lang="en-US" altLang="ja-JP" dirty="0" smtClean="0"/>
              <a:t>3.10</a:t>
            </a:r>
            <a:r>
              <a:rPr lang="ja-JP" altLang="en-US" dirty="0" smtClean="0"/>
              <a:t>（</a:t>
            </a:r>
            <a:r>
              <a:rPr lang="ja-JP" altLang="en-US" dirty="0"/>
              <a:t>第２回）</a:t>
            </a:r>
            <a:endParaRPr lang="en-US" altLang="ja-JP" dirty="0"/>
          </a:p>
          <a:p>
            <a:pPr algn="l"/>
            <a:r>
              <a:rPr lang="ja-JP" altLang="en-US" dirty="0"/>
              <a:t>　　　　　　　　　　　　　　　　　　　　 </a:t>
            </a:r>
            <a:r>
              <a:rPr lang="ja-JP" altLang="en-US" dirty="0" smtClean="0"/>
              <a:t>　日本史</a:t>
            </a:r>
            <a:r>
              <a:rPr lang="ja-JP" altLang="en-US" dirty="0"/>
              <a:t>Ｂ　</a:t>
            </a:r>
            <a:r>
              <a:rPr lang="en-US" altLang="ja-JP" dirty="0" smtClean="0"/>
              <a:t>3.05</a:t>
            </a:r>
            <a:r>
              <a:rPr lang="ja-JP" altLang="en-US" dirty="0" smtClean="0"/>
              <a:t>（</a:t>
            </a:r>
            <a:r>
              <a:rPr lang="ja-JP" altLang="en-US" dirty="0"/>
              <a:t>第１回）  </a:t>
            </a:r>
            <a:r>
              <a:rPr lang="en-US" altLang="ja-JP" dirty="0"/>
              <a:t>3.06</a:t>
            </a:r>
            <a:r>
              <a:rPr lang="ja-JP" altLang="en-US" dirty="0"/>
              <a:t>（第２回）</a:t>
            </a:r>
            <a:endParaRPr lang="en-US" altLang="ja-JP" dirty="0"/>
          </a:p>
          <a:p>
            <a:pPr algn="l"/>
            <a:r>
              <a:rPr lang="ja-JP" altLang="en-US" dirty="0" smtClean="0">
                <a:latin typeface="+mn-ea"/>
                <a:ea typeface="+mn-ea"/>
              </a:rPr>
              <a:t>　　</a:t>
            </a:r>
            <a:r>
              <a:rPr lang="en-US" altLang="ja-JP" sz="900" i="1" dirty="0" smtClean="0">
                <a:latin typeface="+mn-ea"/>
                <a:ea typeface="+mn-ea"/>
              </a:rPr>
              <a:t>(※)</a:t>
            </a:r>
            <a:r>
              <a:rPr lang="ja-JP" altLang="en-US" sz="900" i="1" dirty="0" smtClean="0">
                <a:latin typeface="+mn-ea"/>
                <a:ea typeface="+mn-ea"/>
              </a:rPr>
              <a:t>１～４の４段階で、年２回実施</a:t>
            </a:r>
            <a:endParaRPr lang="en-US" altLang="ja-JP" i="1" dirty="0" smtClean="0">
              <a:latin typeface="+mn-ea"/>
              <a:ea typeface="+mn-ea"/>
            </a:endParaRPr>
          </a:p>
          <a:p>
            <a:pPr algn="l"/>
            <a:endParaRPr lang="en-US" altLang="ja-JP" sz="800" dirty="0" smtClean="0"/>
          </a:p>
          <a:p>
            <a:pPr marL="85725" indent="-85725" algn="l"/>
            <a:r>
              <a:rPr lang="ja-JP" altLang="en-US" dirty="0" smtClean="0"/>
              <a:t>＊府立高校の公民科の授業における、生徒による授業評価</a:t>
            </a:r>
            <a:r>
              <a:rPr lang="en-US" altLang="ja-JP" dirty="0" smtClean="0">
                <a:latin typeface="+mn-ea"/>
                <a:ea typeface="+mn-ea"/>
              </a:rPr>
              <a:t>(</a:t>
            </a:r>
            <a:r>
              <a:rPr lang="en-US" altLang="ja-JP" sz="900" dirty="0" smtClean="0">
                <a:latin typeface="+mn-ea"/>
                <a:ea typeface="+mn-ea"/>
              </a:rPr>
              <a:t>※</a:t>
            </a:r>
            <a:r>
              <a:rPr lang="en-US" altLang="ja-JP" dirty="0" smtClean="0">
                <a:latin typeface="+mn-ea"/>
                <a:ea typeface="+mn-ea"/>
              </a:rPr>
              <a:t>)</a:t>
            </a:r>
            <a:r>
              <a:rPr lang="ja-JP" altLang="en-US" dirty="0" smtClean="0"/>
              <a:t>の数値（授業満足度、理解度）を向上させます。</a:t>
            </a:r>
            <a:endParaRPr lang="en-US" altLang="ja-JP" dirty="0" smtClean="0"/>
          </a:p>
          <a:p>
            <a:pPr lvl="0" algn="l"/>
            <a:r>
              <a:rPr lang="ja-JP" altLang="en-US" dirty="0"/>
              <a:t> 　　</a:t>
            </a:r>
            <a:r>
              <a:rPr lang="zh-CN" altLang="en-US" dirty="0"/>
              <a:t>（参考</a:t>
            </a:r>
            <a:r>
              <a:rPr lang="zh-CN" altLang="en-US" dirty="0" smtClean="0"/>
              <a:t>）平成</a:t>
            </a:r>
            <a:r>
              <a:rPr lang="ja-JP" altLang="en-US" dirty="0" smtClean="0"/>
              <a:t>２７</a:t>
            </a:r>
            <a:r>
              <a:rPr lang="zh-CN" altLang="en-US" dirty="0" smtClean="0"/>
              <a:t>年度</a:t>
            </a:r>
            <a:r>
              <a:rPr lang="ja-JP" altLang="en-US" dirty="0" smtClean="0"/>
              <a:t>　満足度　現代</a:t>
            </a:r>
            <a:r>
              <a:rPr lang="ja-JP" altLang="en-US" dirty="0"/>
              <a:t>社会</a:t>
            </a:r>
            <a:r>
              <a:rPr lang="zh-CN" altLang="en-US" dirty="0"/>
              <a:t>　 </a:t>
            </a:r>
            <a:r>
              <a:rPr lang="en-US" altLang="zh-CN" dirty="0" smtClean="0"/>
              <a:t>3.00</a:t>
            </a:r>
            <a:r>
              <a:rPr lang="zh-CN" altLang="en-US" dirty="0" smtClean="0"/>
              <a:t>（</a:t>
            </a:r>
            <a:r>
              <a:rPr lang="zh-CN" altLang="en-US" dirty="0"/>
              <a:t>第１回</a:t>
            </a:r>
            <a:r>
              <a:rPr lang="zh-CN" altLang="en-US" dirty="0" smtClean="0"/>
              <a:t>）</a:t>
            </a:r>
            <a:r>
              <a:rPr lang="ja-JP" altLang="en-US" dirty="0"/>
              <a:t> </a:t>
            </a:r>
            <a:r>
              <a:rPr lang="en-US" altLang="zh-CN" dirty="0" smtClean="0"/>
              <a:t>2.99</a:t>
            </a:r>
            <a:r>
              <a:rPr lang="zh-CN" altLang="en-US" dirty="0" smtClean="0"/>
              <a:t>（</a:t>
            </a:r>
            <a:r>
              <a:rPr lang="zh-CN" altLang="en-US" dirty="0"/>
              <a:t>第２回）</a:t>
            </a:r>
          </a:p>
          <a:p>
            <a:pPr lvl="0" algn="l"/>
            <a:r>
              <a:rPr lang="ja-JP" altLang="en-US" dirty="0"/>
              <a:t>　</a:t>
            </a:r>
            <a:r>
              <a:rPr lang="ja-JP" altLang="en-US" dirty="0" smtClean="0"/>
              <a:t>　　　　　　　　　　　　　　　　　　　　政治</a:t>
            </a:r>
            <a:r>
              <a:rPr lang="ja-JP" altLang="en-US" dirty="0"/>
              <a:t>・経済</a:t>
            </a:r>
            <a:r>
              <a:rPr lang="zh-CN" altLang="en-US" dirty="0"/>
              <a:t>　</a:t>
            </a:r>
            <a:r>
              <a:rPr lang="en-US" altLang="zh-CN" dirty="0" smtClean="0"/>
              <a:t>2.97</a:t>
            </a:r>
            <a:r>
              <a:rPr lang="zh-CN" altLang="en-US" dirty="0" smtClean="0"/>
              <a:t>（</a:t>
            </a:r>
            <a:r>
              <a:rPr lang="zh-CN" altLang="en-US" dirty="0"/>
              <a:t>第１回）  </a:t>
            </a:r>
            <a:r>
              <a:rPr lang="en-US" altLang="zh-CN" dirty="0" smtClean="0"/>
              <a:t>3.03</a:t>
            </a:r>
            <a:r>
              <a:rPr lang="zh-CN" altLang="en-US" dirty="0" smtClean="0"/>
              <a:t>（</a:t>
            </a:r>
            <a:r>
              <a:rPr lang="zh-CN" altLang="en-US" dirty="0"/>
              <a:t>第２回</a:t>
            </a:r>
            <a:r>
              <a:rPr lang="zh-CN" altLang="en-US" dirty="0" smtClean="0"/>
              <a:t>）</a:t>
            </a:r>
            <a:endParaRPr lang="en-US" altLang="zh-CN" dirty="0" smtClean="0"/>
          </a:p>
          <a:p>
            <a:pPr lvl="0" algn="l"/>
            <a:r>
              <a:rPr lang="ja-JP" altLang="en-US" dirty="0"/>
              <a:t>　</a:t>
            </a:r>
            <a:r>
              <a:rPr lang="ja-JP" altLang="en-US" dirty="0" smtClean="0"/>
              <a:t>　　　　　　　　　　　　　　　理解度　現代</a:t>
            </a:r>
            <a:r>
              <a:rPr lang="ja-JP" altLang="en-US" dirty="0"/>
              <a:t>社会</a:t>
            </a:r>
            <a:r>
              <a:rPr lang="zh-CN" altLang="en-US" dirty="0"/>
              <a:t>　 </a:t>
            </a:r>
            <a:r>
              <a:rPr lang="en-US" altLang="zh-CN" dirty="0" smtClean="0"/>
              <a:t>2.99</a:t>
            </a:r>
            <a:r>
              <a:rPr lang="zh-CN" altLang="en-US" dirty="0" smtClean="0"/>
              <a:t>（</a:t>
            </a:r>
            <a:r>
              <a:rPr lang="zh-CN" altLang="en-US" dirty="0"/>
              <a:t>第１回</a:t>
            </a:r>
            <a:r>
              <a:rPr lang="zh-CN" altLang="en-US" dirty="0" smtClean="0"/>
              <a:t>） </a:t>
            </a:r>
            <a:r>
              <a:rPr lang="en-US" altLang="zh-CN" dirty="0" smtClean="0"/>
              <a:t>3.02</a:t>
            </a:r>
            <a:r>
              <a:rPr lang="zh-CN" altLang="en-US" dirty="0" smtClean="0"/>
              <a:t>（</a:t>
            </a:r>
            <a:r>
              <a:rPr lang="zh-CN" altLang="en-US" dirty="0"/>
              <a:t>第２回）</a:t>
            </a:r>
          </a:p>
          <a:p>
            <a:pPr lvl="0" algn="l"/>
            <a:r>
              <a:rPr lang="zh-CN" altLang="en-US" dirty="0"/>
              <a:t>　　</a:t>
            </a:r>
            <a:r>
              <a:rPr lang="ja-JP" altLang="en-US" dirty="0"/>
              <a:t>　</a:t>
            </a:r>
            <a:r>
              <a:rPr lang="zh-CN" altLang="en-US" dirty="0"/>
              <a:t>　　　　　　　　　　　　　 </a:t>
            </a:r>
            <a:r>
              <a:rPr lang="ja-JP" altLang="en-US" dirty="0"/>
              <a:t>　　　　 政治・経済</a:t>
            </a:r>
            <a:r>
              <a:rPr lang="zh-CN" altLang="en-US" dirty="0"/>
              <a:t>　</a:t>
            </a:r>
            <a:r>
              <a:rPr lang="en-US" altLang="zh-CN" dirty="0" smtClean="0"/>
              <a:t>3.04</a:t>
            </a:r>
            <a:r>
              <a:rPr lang="zh-CN" altLang="en-US" dirty="0" smtClean="0"/>
              <a:t>（</a:t>
            </a:r>
            <a:r>
              <a:rPr lang="zh-CN" altLang="en-US" dirty="0"/>
              <a:t>第１回）  </a:t>
            </a:r>
            <a:r>
              <a:rPr lang="en-US" altLang="zh-CN" dirty="0" smtClean="0"/>
              <a:t>3.05</a:t>
            </a:r>
            <a:r>
              <a:rPr lang="zh-CN" altLang="en-US" dirty="0" smtClean="0"/>
              <a:t>（</a:t>
            </a:r>
            <a:r>
              <a:rPr lang="zh-CN" altLang="en-US" dirty="0"/>
              <a:t>第２回）</a:t>
            </a:r>
            <a:endParaRPr lang="en-US" altLang="ja-JP" dirty="0"/>
          </a:p>
          <a:p>
            <a:pPr algn="l"/>
            <a:endParaRPr lang="en-US" altLang="ja-JP" dirty="0" smtClean="0"/>
          </a:p>
          <a:p>
            <a:pPr algn="l"/>
            <a:endParaRPr lang="en-US" altLang="ja-JP" dirty="0"/>
          </a:p>
        </p:txBody>
      </p:sp>
      <p:sp>
        <p:nvSpPr>
          <p:cNvPr id="34" name="正方形/長方形 33"/>
          <p:cNvSpPr>
            <a:spLocks noChangeArrowheads="1"/>
          </p:cNvSpPr>
          <p:nvPr/>
        </p:nvSpPr>
        <p:spPr bwMode="auto">
          <a:xfrm>
            <a:off x="4837112" y="104272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社会に参画し貢献する意識や態度のはぐくみ</a:t>
            </a:r>
            <a:endParaRPr lang="ja-JP" altLang="en-US" sz="1050" b="1" dirty="0">
              <a:latin typeface="+mn-ea"/>
              <a:ea typeface="+mn-ea"/>
            </a:endParaRPr>
          </a:p>
        </p:txBody>
      </p:sp>
      <p:sp>
        <p:nvSpPr>
          <p:cNvPr id="35" name="Text Box 142"/>
          <p:cNvSpPr txBox="1">
            <a:spLocks noChangeArrowheads="1"/>
          </p:cNvSpPr>
          <p:nvPr/>
        </p:nvSpPr>
        <p:spPr bwMode="auto">
          <a:xfrm>
            <a:off x="8544156" y="6625511"/>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１２</a:t>
            </a:r>
            <a:endParaRPr lang="ja-JP" altLang="en-US" b="1" dirty="0"/>
          </a:p>
        </p:txBody>
      </p:sp>
      <p:sp>
        <p:nvSpPr>
          <p:cNvPr id="2" name="正方形/長方形 1"/>
          <p:cNvSpPr/>
          <p:nvPr/>
        </p:nvSpPr>
        <p:spPr>
          <a:xfrm>
            <a:off x="318745" y="4784640"/>
            <a:ext cx="3986796" cy="1785104"/>
          </a:xfrm>
          <a:prstGeom prst="rect">
            <a:avLst/>
          </a:prstGeom>
        </p:spPr>
        <p:txBody>
          <a:bodyPr wrap="square">
            <a:spAutoFit/>
          </a:bodyPr>
          <a:lstStyle/>
          <a:p>
            <a:pPr lvl="0" algn="l">
              <a:spcBef>
                <a:spcPts val="100"/>
              </a:spcBef>
              <a:buClr>
                <a:srgbClr val="8064A2">
                  <a:lumMod val="60000"/>
                  <a:lumOff val="40000"/>
                </a:srgbClr>
              </a:buClr>
              <a:defRPr/>
            </a:pPr>
            <a:r>
              <a:rPr lang="en-US" altLang="ja-JP" dirty="0" smtClean="0">
                <a:latin typeface="ＭＳ Ｐゴシック" pitchFamily="50" charset="-128"/>
              </a:rPr>
              <a:t>【</a:t>
            </a:r>
            <a:r>
              <a:rPr lang="ja-JP" altLang="en-US" dirty="0" smtClean="0">
                <a:latin typeface="ＭＳ Ｐゴシック" pitchFamily="50" charset="-128"/>
              </a:rPr>
              <a:t>道徳教育の推進</a:t>
            </a:r>
            <a:r>
              <a:rPr lang="en-US" altLang="ja-JP" dirty="0" smtClean="0">
                <a:latin typeface="ＭＳ Ｐゴシック" pitchFamily="50" charset="-128"/>
              </a:rPr>
              <a:t>】</a:t>
            </a:r>
          </a:p>
          <a:p>
            <a:pPr algn="l"/>
            <a:r>
              <a:rPr lang="ja-JP" altLang="en-US" dirty="0" smtClean="0">
                <a:latin typeface="ＭＳ Ｐゴシック" pitchFamily="50" charset="-128"/>
              </a:rPr>
              <a:t>＊道徳教育推進事業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道徳の教科化に向けて、</a:t>
            </a:r>
            <a:r>
              <a:rPr lang="ja-JP" altLang="en-US" dirty="0">
                <a:latin typeface="ＭＳ Ｐゴシック" pitchFamily="50" charset="-128"/>
              </a:rPr>
              <a:t>問題解決的な学習や体験的な学習等の</a:t>
            </a:r>
            <a:r>
              <a:rPr lang="ja-JP" altLang="en-US" dirty="0" smtClean="0">
                <a:latin typeface="ＭＳ Ｐゴシック" pitchFamily="50" charset="-128"/>
              </a:rPr>
              <a:t>多様で効果的な指導方法等の研究を行い、市町村に情報発信します。</a:t>
            </a:r>
            <a:endParaRPr lang="en-US" altLang="ja-JP" dirty="0" smtClean="0">
              <a:latin typeface="ＭＳ Ｐゴシック" pitchFamily="50" charset="-128"/>
            </a:endParaRPr>
          </a:p>
          <a:p>
            <a:pPr marL="266700" indent="-85725" algn="l">
              <a:buFont typeface="Arial" panose="020B0604020202020204" pitchFamily="34" charset="0"/>
              <a:buChar char="•"/>
            </a:pPr>
            <a:endParaRPr lang="en-US" altLang="ja-JP" dirty="0">
              <a:latin typeface="ＭＳ Ｐゴシック" pitchFamily="50" charset="-128"/>
            </a:endParaRPr>
          </a:p>
          <a:p>
            <a:pPr marL="180975" indent="-180975" algn="l"/>
            <a:r>
              <a:rPr lang="en-US" altLang="ja-JP" dirty="0" smtClean="0">
                <a:latin typeface="ＭＳ Ｐゴシック" pitchFamily="50" charset="-128"/>
              </a:rPr>
              <a:t>【</a:t>
            </a:r>
            <a:r>
              <a:rPr lang="ja-JP" altLang="en-US" dirty="0" smtClean="0">
                <a:latin typeface="ＭＳ Ｐゴシック" pitchFamily="50" charset="-128"/>
              </a:rPr>
              <a:t>「こころの再生」府民運動の推進</a:t>
            </a:r>
            <a:r>
              <a:rPr lang="en-US" altLang="ja-JP" dirty="0" smtClean="0">
                <a:latin typeface="ＭＳ Ｐゴシック" pitchFamily="50" charset="-128"/>
              </a:rPr>
              <a:t>】</a:t>
            </a:r>
          </a:p>
          <a:p>
            <a:pPr marL="180975" indent="-180975" algn="l"/>
            <a:r>
              <a:rPr lang="ja-JP" altLang="en-US" dirty="0" smtClean="0">
                <a:latin typeface="ＭＳ Ｐゴシック" pitchFamily="50" charset="-128"/>
              </a:rPr>
              <a:t>　・「こころの再生」府民</a:t>
            </a:r>
            <a:r>
              <a:rPr lang="ja-JP" altLang="en-US" dirty="0">
                <a:latin typeface="ＭＳ Ｐゴシック" pitchFamily="50" charset="-128"/>
              </a:rPr>
              <a:t>運動の趣旨を盛り込んだ道徳</a:t>
            </a:r>
            <a:r>
              <a:rPr lang="ja-JP" altLang="en-US" dirty="0" smtClean="0">
                <a:latin typeface="ＭＳ Ｐゴシック" pitchFamily="50" charset="-128"/>
              </a:rPr>
              <a:t>資料「</a:t>
            </a:r>
            <a:r>
              <a:rPr lang="en-US" altLang="ja-JP" dirty="0" smtClean="0">
                <a:latin typeface="ＭＳ Ｐゴシック" pitchFamily="50" charset="-128"/>
              </a:rPr>
              <a:t>｢</a:t>
            </a:r>
            <a:r>
              <a:rPr lang="ja-JP" altLang="en-US" dirty="0" smtClean="0">
                <a:latin typeface="ＭＳ Ｐゴシック" pitchFamily="50" charset="-128"/>
              </a:rPr>
              <a:t>大切</a:t>
            </a:r>
            <a:r>
              <a:rPr lang="ja-JP" altLang="en-US" dirty="0">
                <a:latin typeface="ＭＳ Ｐゴシック" pitchFamily="50" charset="-128"/>
              </a:rPr>
              <a:t>な</a:t>
            </a:r>
            <a:r>
              <a:rPr lang="ja-JP" altLang="en-US" dirty="0" smtClean="0">
                <a:latin typeface="ＭＳ Ｐゴシック" pitchFamily="50" charset="-128"/>
              </a:rPr>
              <a:t>こころ</a:t>
            </a:r>
            <a:r>
              <a:rPr lang="en-US" altLang="ja-JP" dirty="0" smtClean="0">
                <a:latin typeface="ＭＳ Ｐゴシック" pitchFamily="50" charset="-128"/>
              </a:rPr>
              <a:t>｣</a:t>
            </a:r>
            <a:r>
              <a:rPr lang="ja-JP" altLang="en-US" dirty="0" smtClean="0">
                <a:latin typeface="ＭＳ Ｐゴシック" pitchFamily="50" charset="-128"/>
              </a:rPr>
              <a:t>を</a:t>
            </a:r>
            <a:r>
              <a:rPr lang="ja-JP" altLang="en-US" dirty="0">
                <a:latin typeface="ＭＳ Ｐゴシック" pitchFamily="50" charset="-128"/>
              </a:rPr>
              <a:t>見つめ直して</a:t>
            </a:r>
            <a:r>
              <a:rPr lang="ja-JP" altLang="en-US" dirty="0" smtClean="0">
                <a:latin typeface="ＭＳ Ｐゴシック" pitchFamily="50" charset="-128"/>
              </a:rPr>
              <a:t>」及び別冊ワークシートの活用を促し、</a:t>
            </a:r>
            <a:r>
              <a:rPr lang="ja-JP" altLang="en-US" dirty="0">
                <a:latin typeface="ＭＳ Ｐゴシック" pitchFamily="50" charset="-128"/>
              </a:rPr>
              <a:t>児童生徒の他者を思いやるこころなどを育むとともに、他人の意見を聞きながら自分で判断する力を</a:t>
            </a:r>
            <a:r>
              <a:rPr lang="ja-JP" altLang="en-US" dirty="0" smtClean="0">
                <a:latin typeface="ＭＳ Ｐゴシック" pitchFamily="50" charset="-128"/>
              </a:rPr>
              <a:t>醸成します。</a:t>
            </a:r>
            <a:endParaRPr lang="ja-JP" altLang="en-US" dirty="0">
              <a:latin typeface="ＭＳ Ｐゴシック" pitchFamily="50" charset="-128"/>
            </a:endParaRPr>
          </a:p>
          <a:p>
            <a:pPr marL="180975" lvl="0" indent="-180975" algn="l"/>
            <a:endParaRPr lang="en-US" altLang="ja-JP" dirty="0">
              <a:latin typeface="ＭＳ Ｐゴシック" pitchFamily="50" charset="-128"/>
            </a:endParaRPr>
          </a:p>
        </p:txBody>
      </p:sp>
      <p:sp>
        <p:nvSpPr>
          <p:cNvPr id="17" name="正方形/長方形 16"/>
          <p:cNvSpPr>
            <a:spLocks noChangeArrowheads="1"/>
          </p:cNvSpPr>
          <p:nvPr/>
        </p:nvSpPr>
        <p:spPr bwMode="auto">
          <a:xfrm>
            <a:off x="277761" y="4532640"/>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ルールを守り、人を思いやる豊かな人間性のはぐくみ</a:t>
            </a:r>
            <a:endParaRPr lang="ja-JP" altLang="en-US" sz="1050" b="1" dirty="0">
              <a:latin typeface="+mn-ea"/>
              <a:ea typeface="+mn-ea"/>
            </a:endParaRPr>
          </a:p>
        </p:txBody>
      </p:sp>
      <p:sp>
        <p:nvSpPr>
          <p:cNvPr id="18" name="正方形/長方形 17"/>
          <p:cNvSpPr>
            <a:spLocks noChangeArrowheads="1"/>
          </p:cNvSpPr>
          <p:nvPr/>
        </p:nvSpPr>
        <p:spPr bwMode="auto">
          <a:xfrm>
            <a:off x="4824028" y="4532640"/>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ルールを守り、人を思いやる豊かな人間性のはぐくみ</a:t>
            </a:r>
            <a:endParaRPr lang="ja-JP" altLang="en-US" sz="1050" b="1" dirty="0">
              <a:latin typeface="+mn-ea"/>
              <a:ea typeface="+mn-ea"/>
            </a:endParaRPr>
          </a:p>
        </p:txBody>
      </p:sp>
      <p:sp>
        <p:nvSpPr>
          <p:cNvPr id="19" name="正方形/長方形 3"/>
          <p:cNvSpPr>
            <a:spLocks noChangeArrowheads="1"/>
          </p:cNvSpPr>
          <p:nvPr/>
        </p:nvSpPr>
        <p:spPr bwMode="auto">
          <a:xfrm>
            <a:off x="4785668" y="4703008"/>
            <a:ext cx="4065029"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smtClean="0"/>
          </a:p>
          <a:p>
            <a:pPr algn="l"/>
            <a:r>
              <a:rPr lang="ja-JP" altLang="en-US" dirty="0" smtClean="0"/>
              <a:t>＊</a:t>
            </a:r>
            <a:r>
              <a:rPr lang="ja-JP" altLang="en-US" dirty="0"/>
              <a:t>全国</a:t>
            </a:r>
            <a:r>
              <a:rPr lang="ja-JP" altLang="en-US" dirty="0" smtClean="0"/>
              <a:t>学力･学習</a:t>
            </a:r>
            <a:r>
              <a:rPr lang="ja-JP" altLang="en-US" dirty="0"/>
              <a:t>状況調査において</a:t>
            </a:r>
            <a:r>
              <a:rPr lang="ja-JP" altLang="en-US" dirty="0" smtClean="0"/>
              <a:t>「学校のきまりを守っている」と</a:t>
            </a:r>
            <a:r>
              <a:rPr lang="ja-JP" altLang="en-US" dirty="0"/>
              <a:t>回答</a:t>
            </a:r>
            <a:endParaRPr lang="en-US" altLang="ja-JP" dirty="0"/>
          </a:p>
          <a:p>
            <a:pPr algn="l"/>
            <a:r>
              <a:rPr lang="ja-JP" altLang="en-US" dirty="0"/>
              <a:t>　</a:t>
            </a:r>
            <a:r>
              <a:rPr lang="ja-JP" altLang="en-US" dirty="0" smtClean="0"/>
              <a:t>する児童生徒の割合</a:t>
            </a:r>
            <a:r>
              <a:rPr lang="ja-JP" altLang="en-US" dirty="0"/>
              <a:t>を増やします。</a:t>
            </a:r>
            <a:endParaRPr lang="en-US" altLang="ja-JP" dirty="0"/>
          </a:p>
          <a:p>
            <a:pPr algn="l"/>
            <a:r>
              <a:rPr lang="en-US" altLang="ja-JP" dirty="0"/>
              <a:t>    </a:t>
            </a:r>
            <a:r>
              <a:rPr lang="ja-JP" altLang="en-US" dirty="0"/>
              <a:t>（参考）</a:t>
            </a:r>
            <a:r>
              <a:rPr lang="ja-JP" altLang="en-US" dirty="0" smtClean="0"/>
              <a:t>平成２７年度</a:t>
            </a:r>
            <a:r>
              <a:rPr lang="ja-JP" altLang="en-US" dirty="0"/>
              <a:t>　　</a:t>
            </a:r>
            <a:r>
              <a:rPr lang="ja-JP" altLang="en-US" dirty="0" smtClean="0"/>
              <a:t>公立小学校</a:t>
            </a:r>
            <a:r>
              <a:rPr lang="ja-JP" altLang="en-US" dirty="0"/>
              <a:t>　</a:t>
            </a:r>
            <a:r>
              <a:rPr lang="ja-JP" altLang="en-US" dirty="0" smtClean="0"/>
              <a:t>８５．７％（全国９１．１％）</a:t>
            </a:r>
            <a:endParaRPr lang="en-US" altLang="ja-JP" dirty="0"/>
          </a:p>
          <a:p>
            <a:pPr algn="l"/>
            <a:r>
              <a:rPr lang="ja-JP" altLang="en-US" dirty="0"/>
              <a:t>　　　　　　　　　　　　　　　　 </a:t>
            </a:r>
            <a:r>
              <a:rPr lang="ja-JP" altLang="en-US" dirty="0" smtClean="0"/>
              <a:t>公立中学校</a:t>
            </a:r>
            <a:r>
              <a:rPr lang="ja-JP" altLang="en-US" dirty="0"/>
              <a:t>　</a:t>
            </a:r>
            <a:r>
              <a:rPr lang="ja-JP" altLang="en-US" dirty="0" smtClean="0"/>
              <a:t>９２．８％（全国９４．４％）</a:t>
            </a:r>
            <a:endParaRPr lang="en-US" altLang="ja-JP" dirty="0"/>
          </a:p>
          <a:p>
            <a:pPr algn="l"/>
            <a:endParaRPr lang="en-US" altLang="ja-JP" dirty="0" smtClean="0"/>
          </a:p>
          <a:p>
            <a:pPr marL="85725" indent="-85725" algn="l"/>
            <a:r>
              <a:rPr lang="ja-JP" altLang="en-US" dirty="0"/>
              <a:t>＊全国</a:t>
            </a:r>
            <a:r>
              <a:rPr lang="ja-JP" altLang="en-US" dirty="0" smtClean="0"/>
              <a:t>学力･学習</a:t>
            </a:r>
            <a:r>
              <a:rPr lang="ja-JP" altLang="en-US" dirty="0"/>
              <a:t>状況調査に</a:t>
            </a:r>
            <a:r>
              <a:rPr lang="ja-JP" altLang="en-US" dirty="0" smtClean="0"/>
              <a:t>おいて「</a:t>
            </a:r>
            <a:r>
              <a:rPr lang="ja-JP" altLang="en-US" dirty="0"/>
              <a:t>人</a:t>
            </a:r>
            <a:r>
              <a:rPr lang="ja-JP" altLang="en-US" dirty="0" smtClean="0"/>
              <a:t>の気持ちがわかる人間になりた　い」と回答する</a:t>
            </a:r>
            <a:r>
              <a:rPr lang="ja-JP" altLang="en-US" dirty="0"/>
              <a:t>児童生徒の割合を増やします。</a:t>
            </a:r>
            <a:endParaRPr lang="en-US" altLang="ja-JP" dirty="0"/>
          </a:p>
          <a:p>
            <a:pPr algn="l"/>
            <a:r>
              <a:rPr lang="en-US" altLang="ja-JP" dirty="0"/>
              <a:t>    </a:t>
            </a:r>
            <a:r>
              <a:rPr lang="ja-JP" altLang="en-US" dirty="0"/>
              <a:t>（参考）</a:t>
            </a:r>
            <a:r>
              <a:rPr lang="ja-JP" altLang="en-US" dirty="0" smtClean="0"/>
              <a:t>平成２７年度</a:t>
            </a:r>
            <a:r>
              <a:rPr lang="ja-JP" altLang="en-US" dirty="0"/>
              <a:t>　　公立</a:t>
            </a:r>
            <a:r>
              <a:rPr lang="ja-JP" altLang="en-US" dirty="0" smtClean="0"/>
              <a:t>小学校</a:t>
            </a:r>
            <a:r>
              <a:rPr lang="ja-JP" altLang="en-US" dirty="0"/>
              <a:t>　</a:t>
            </a:r>
            <a:r>
              <a:rPr lang="ja-JP" altLang="en-US" dirty="0" smtClean="0"/>
              <a:t>９２．５％（全国９３．９％）</a:t>
            </a:r>
            <a:endParaRPr lang="en-US" altLang="ja-JP" dirty="0"/>
          </a:p>
          <a:p>
            <a:pPr algn="l"/>
            <a:r>
              <a:rPr lang="ja-JP" altLang="en-US" dirty="0"/>
              <a:t>　　　　　　　　　　　　　　　　 </a:t>
            </a:r>
            <a:r>
              <a:rPr lang="ja-JP" altLang="en-US" dirty="0" smtClean="0"/>
              <a:t>公立中学校</a:t>
            </a:r>
            <a:r>
              <a:rPr lang="ja-JP" altLang="en-US" dirty="0"/>
              <a:t>　</a:t>
            </a:r>
            <a:r>
              <a:rPr lang="ja-JP" altLang="en-US" dirty="0" smtClean="0"/>
              <a:t>９４．１％（全国９４．９％）</a:t>
            </a:r>
            <a:endParaRPr lang="en-US" altLang="ja-JP" dirty="0" smtClean="0"/>
          </a:p>
          <a:p>
            <a:pPr algn="l"/>
            <a:endParaRPr lang="en-US" altLang="ja-JP" dirty="0"/>
          </a:p>
        </p:txBody>
      </p:sp>
    </p:spTree>
    <p:extLst>
      <p:ext uri="{BB962C8B-B14F-4D97-AF65-F5344CB8AC3E}">
        <p14:creationId xmlns:p14="http://schemas.microsoft.com/office/powerpoint/2010/main" val="20449454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p:cNvSpPr>
            <a:spLocks noChangeArrowheads="1"/>
          </p:cNvSpPr>
          <p:nvPr/>
        </p:nvSpPr>
        <p:spPr bwMode="auto">
          <a:xfrm>
            <a:off x="19050" y="260649"/>
            <a:ext cx="9104313" cy="647338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8" name="角丸四角形 7"/>
          <p:cNvSpPr/>
          <p:nvPr/>
        </p:nvSpPr>
        <p:spPr>
          <a:xfrm>
            <a:off x="85866" y="732148"/>
            <a:ext cx="4421187" cy="592211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9" name="角丸四角形 8"/>
          <p:cNvSpPr/>
          <p:nvPr/>
        </p:nvSpPr>
        <p:spPr>
          <a:xfrm>
            <a:off x="69750" y="548680"/>
            <a:ext cx="4483199"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0" name="角丸四角形 9"/>
          <p:cNvSpPr/>
          <p:nvPr/>
        </p:nvSpPr>
        <p:spPr>
          <a:xfrm>
            <a:off x="4730080" y="609077"/>
            <a:ext cx="4364211" cy="604518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1" name="二等辺三角形 10"/>
          <p:cNvSpPr/>
          <p:nvPr/>
        </p:nvSpPr>
        <p:spPr>
          <a:xfrm rot="5400000">
            <a:off x="3812505" y="3354239"/>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2" name="角丸四角形 11"/>
          <p:cNvSpPr/>
          <p:nvPr/>
        </p:nvSpPr>
        <p:spPr>
          <a:xfrm>
            <a:off x="4688904" y="548680"/>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4" name="正方形/長方形 29"/>
          <p:cNvSpPr>
            <a:spLocks noChangeArrowheads="1"/>
          </p:cNvSpPr>
          <p:nvPr/>
        </p:nvSpPr>
        <p:spPr bwMode="auto">
          <a:xfrm>
            <a:off x="238436" y="980728"/>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a:latin typeface="+mn-ea"/>
                <a:ea typeface="+mn-ea"/>
              </a:rPr>
              <a:t>いじめや不登校等の生徒指導上の課題解決に向けた対応の</a:t>
            </a:r>
            <a:r>
              <a:rPr lang="ja-JP" altLang="en-US" sz="1050" b="1" dirty="0" smtClean="0">
                <a:latin typeface="+mn-ea"/>
                <a:ea typeface="+mn-ea"/>
              </a:rPr>
              <a:t>強化</a:t>
            </a:r>
            <a:endParaRPr lang="ja-JP" altLang="en-US" sz="1050" b="1" dirty="0">
              <a:latin typeface="+mn-ea"/>
              <a:ea typeface="+mn-ea"/>
            </a:endParaRPr>
          </a:p>
        </p:txBody>
      </p:sp>
      <p:sp>
        <p:nvSpPr>
          <p:cNvPr id="23" name="Text Box 142"/>
          <p:cNvSpPr txBox="1">
            <a:spLocks noChangeArrowheads="1"/>
          </p:cNvSpPr>
          <p:nvPr/>
        </p:nvSpPr>
        <p:spPr bwMode="auto">
          <a:xfrm>
            <a:off x="8567738" y="6611794"/>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１３</a:t>
            </a:r>
            <a:endParaRPr lang="ja-JP" altLang="en-US" b="1" dirty="0"/>
          </a:p>
        </p:txBody>
      </p:sp>
      <p:sp>
        <p:nvSpPr>
          <p:cNvPr id="16" name="Text Box 49"/>
          <p:cNvSpPr txBox="1">
            <a:spLocks noChangeArrowheads="1"/>
          </p:cNvSpPr>
          <p:nvPr/>
        </p:nvSpPr>
        <p:spPr bwMode="auto">
          <a:xfrm>
            <a:off x="215516" y="1196752"/>
            <a:ext cx="4265935"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r>
              <a:rPr lang="en-US" altLang="ja-JP" dirty="0" smtClean="0">
                <a:latin typeface="ＭＳ Ｐゴシック" pitchFamily="50" charset="-128"/>
              </a:rPr>
              <a:t>【</a:t>
            </a:r>
            <a:r>
              <a:rPr lang="ja-JP" altLang="en-US" dirty="0" smtClean="0">
                <a:latin typeface="ＭＳ Ｐゴシック" pitchFamily="50" charset="-128"/>
              </a:rPr>
              <a:t>いじめ解消に</a:t>
            </a:r>
            <a:r>
              <a:rPr lang="ja-JP" altLang="en-US" dirty="0">
                <a:latin typeface="ＭＳ Ｐゴシック" pitchFamily="50" charset="-128"/>
              </a:rPr>
              <a:t>向けた総合的な取組みの</a:t>
            </a:r>
            <a:r>
              <a:rPr lang="ja-JP" altLang="en-US" dirty="0" smtClean="0">
                <a:latin typeface="ＭＳ Ｐゴシック" pitchFamily="50" charset="-128"/>
              </a:rPr>
              <a:t>推進</a:t>
            </a:r>
            <a:r>
              <a:rPr lang="en-US" altLang="ja-JP" dirty="0" smtClean="0">
                <a:latin typeface="ＭＳ Ｐゴシック" pitchFamily="50" charset="-128"/>
              </a:rPr>
              <a:t>】</a:t>
            </a:r>
          </a:p>
          <a:p>
            <a:pPr algn="l"/>
            <a:r>
              <a:rPr lang="ja-JP" altLang="en-US" dirty="0" smtClean="0">
                <a:latin typeface="ＭＳ Ｐゴシック" pitchFamily="50" charset="-128"/>
              </a:rPr>
              <a:t>＊いじめ対策支援事業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いじめ</a:t>
            </a:r>
            <a:r>
              <a:rPr lang="ja-JP" altLang="en-US" dirty="0">
                <a:latin typeface="ＭＳ Ｐゴシック" pitchFamily="50" charset="-128"/>
              </a:rPr>
              <a:t>状況調査の実施による的確な実態把握と早期対応を</a:t>
            </a:r>
            <a:r>
              <a:rPr lang="ja-JP" altLang="en-US" dirty="0" smtClean="0">
                <a:latin typeface="ＭＳ Ｐゴシック" pitchFamily="50" charset="-128"/>
              </a:rPr>
              <a:t>すすめるととも</a:t>
            </a:r>
            <a:r>
              <a:rPr lang="ja-JP" altLang="en-US" dirty="0">
                <a:latin typeface="ＭＳ Ｐゴシック" pitchFamily="50" charset="-128"/>
              </a:rPr>
              <a:t>に</a:t>
            </a:r>
            <a:r>
              <a:rPr lang="ja-JP" altLang="en-US" dirty="0" smtClean="0">
                <a:latin typeface="ＭＳ Ｐゴシック" pitchFamily="50" charset="-128"/>
              </a:rPr>
              <a:t>、いじめ</a:t>
            </a:r>
            <a:r>
              <a:rPr lang="ja-JP" altLang="en-US" dirty="0">
                <a:latin typeface="ＭＳ Ｐゴシック" pitchFamily="50" charset="-128"/>
              </a:rPr>
              <a:t>対策支援アドバイザー（</a:t>
            </a:r>
            <a:r>
              <a:rPr lang="ja-JP" altLang="en-US" dirty="0" smtClean="0">
                <a:latin typeface="ＭＳ Ｐゴシック" pitchFamily="50" charset="-128"/>
              </a:rPr>
              <a:t>弁護士・ネット対応アドバイザー）を</a:t>
            </a:r>
            <a:r>
              <a:rPr lang="ja-JP" altLang="en-US" dirty="0">
                <a:latin typeface="ＭＳ Ｐゴシック" pitchFamily="50" charset="-128"/>
              </a:rPr>
              <a:t>市町村に派遣し、迅速な対応を図ります</a:t>
            </a:r>
            <a:r>
              <a:rPr lang="ja-JP" altLang="en-US"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＊問題行動への対応チャート等の活用</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５つのレベルに応じた問題</a:t>
            </a:r>
            <a:r>
              <a:rPr lang="ja-JP" altLang="en-US" dirty="0">
                <a:latin typeface="ＭＳ Ｐゴシック" pitchFamily="50" charset="-128"/>
              </a:rPr>
              <a:t>行動への対応チャート、いじめ対応プログラム及びいじめ対応</a:t>
            </a:r>
            <a:r>
              <a:rPr lang="ja-JP" altLang="en-US" dirty="0" smtClean="0">
                <a:latin typeface="ＭＳ Ｐゴシック" pitchFamily="50" charset="-128"/>
              </a:rPr>
              <a:t>マニュアル</a:t>
            </a:r>
            <a:r>
              <a:rPr lang="ja-JP" altLang="en-US" dirty="0">
                <a:latin typeface="ＭＳ Ｐゴシック" pitchFamily="50" charset="-128"/>
              </a:rPr>
              <a:t>の活用</a:t>
            </a:r>
            <a:r>
              <a:rPr lang="ja-JP" altLang="en-US" dirty="0" smtClean="0">
                <a:latin typeface="ＭＳ Ｐゴシック" pitchFamily="50" charset="-128"/>
              </a:rPr>
              <a:t>を促進します。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市町村</a:t>
            </a:r>
            <a:r>
              <a:rPr lang="ja-JP" altLang="en-US" dirty="0">
                <a:latin typeface="ＭＳ Ｐゴシック" pitchFamily="50" charset="-128"/>
              </a:rPr>
              <a:t>のいじめ対応に関する特色ある取組みを収集し、府内全市町村</a:t>
            </a:r>
            <a:r>
              <a:rPr lang="ja-JP" altLang="en-US" dirty="0" smtClean="0">
                <a:latin typeface="ＭＳ Ｐゴシック" pitchFamily="50" charset="-128"/>
              </a:rPr>
              <a:t>に</a:t>
            </a:r>
            <a:r>
              <a:rPr lang="ja-JP" altLang="en-US" dirty="0">
                <a:latin typeface="ＭＳ Ｐゴシック" pitchFamily="50" charset="-128"/>
              </a:rPr>
              <a:t>　　情報発信します。</a:t>
            </a:r>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不登校</a:t>
            </a:r>
            <a:r>
              <a:rPr lang="ja-JP" altLang="en-US" dirty="0">
                <a:latin typeface="ＭＳ Ｐゴシック" pitchFamily="50" charset="-128"/>
              </a:rPr>
              <a:t>の未然防止や学校復帰のための支援の</a:t>
            </a:r>
            <a:r>
              <a:rPr lang="ja-JP" altLang="en-US" dirty="0" smtClean="0">
                <a:latin typeface="ＭＳ Ｐゴシック" pitchFamily="50" charset="-128"/>
              </a:rPr>
              <a:t>推進</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スクールカウンセラーを</a:t>
            </a:r>
            <a:r>
              <a:rPr lang="ja-JP" altLang="en-US" dirty="0">
                <a:latin typeface="ＭＳ Ｐゴシック" pitchFamily="50" charset="-128"/>
              </a:rPr>
              <a:t>活用したきめ細かな相談を行うとともに、</a:t>
            </a:r>
            <a:r>
              <a:rPr lang="ja-JP" altLang="en-US" dirty="0" smtClean="0">
                <a:latin typeface="ＭＳ Ｐゴシック" pitchFamily="50" charset="-128"/>
              </a:rPr>
              <a:t>市町村</a:t>
            </a:r>
            <a:r>
              <a:rPr lang="ja-JP" altLang="en-US" dirty="0">
                <a:latin typeface="ＭＳ Ｐゴシック" pitchFamily="50" charset="-128"/>
              </a:rPr>
              <a:t>　 及び校内の不登校対策会議の開催を促進します。</a:t>
            </a:r>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生徒</a:t>
            </a:r>
            <a:r>
              <a:rPr lang="ja-JP" altLang="en-US" dirty="0">
                <a:latin typeface="ＭＳ Ｐゴシック" pitchFamily="50" charset="-128"/>
              </a:rPr>
              <a:t>指導体制の</a:t>
            </a:r>
            <a:r>
              <a:rPr lang="ja-JP" altLang="en-US" dirty="0" smtClean="0">
                <a:latin typeface="ＭＳ Ｐゴシック" pitchFamily="50" charset="-128"/>
              </a:rPr>
              <a:t>強化</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こども</a:t>
            </a:r>
            <a:r>
              <a:rPr lang="ja-JP" altLang="en-US" dirty="0">
                <a:latin typeface="ＭＳ Ｐゴシック" pitchFamily="50" charset="-128"/>
              </a:rPr>
              <a:t>支援コーディネーターを</a:t>
            </a:r>
            <a:r>
              <a:rPr lang="ja-JP" altLang="en-US" dirty="0" smtClean="0">
                <a:latin typeface="ＭＳ Ｐゴシック" pitchFamily="50" charset="-128"/>
              </a:rPr>
              <a:t>拡充し、学校の総合的な問題解決機能の向上を図ります。</a:t>
            </a:r>
            <a:endParaRPr lang="en-US" altLang="ja-JP" dirty="0">
              <a:latin typeface="ＭＳ Ｐゴシック" pitchFamily="50" charset="-128"/>
            </a:endParaRPr>
          </a:p>
          <a:p>
            <a:pPr algn="l"/>
            <a:r>
              <a:rPr lang="ja-JP" altLang="en-US" dirty="0" smtClean="0">
                <a:latin typeface="ＭＳ Ｐゴシック" pitchFamily="50" charset="-128"/>
              </a:rPr>
              <a:t>＊小学校</a:t>
            </a:r>
            <a:r>
              <a:rPr lang="zh-TW" altLang="en-US" dirty="0" smtClean="0">
                <a:latin typeface="ＭＳ Ｐゴシック" pitchFamily="50" charset="-128"/>
              </a:rPr>
              <a:t>指導</a:t>
            </a:r>
            <a:r>
              <a:rPr lang="ja-JP" altLang="en-US" dirty="0" smtClean="0">
                <a:latin typeface="ＭＳ Ｐゴシック" pitchFamily="50" charset="-128"/>
              </a:rPr>
              <a:t>体制支援推進</a:t>
            </a:r>
            <a:r>
              <a:rPr lang="zh-TW" altLang="en-US" dirty="0" smtClean="0">
                <a:latin typeface="ＭＳ Ｐゴシック" pitchFamily="50" charset="-128"/>
              </a:rPr>
              <a:t>事業</a:t>
            </a:r>
            <a:endParaRPr lang="en-US" altLang="zh-TW" dirty="0">
              <a:latin typeface="ＭＳ Ｐゴシック" pitchFamily="50" charset="-128"/>
            </a:endParaRPr>
          </a:p>
          <a:p>
            <a:pPr marL="171450" indent="-85725" algn="l">
              <a:buFont typeface="Arial" panose="020B0604020202020204" pitchFamily="34" charset="0"/>
              <a:buChar char="•"/>
            </a:pPr>
            <a:r>
              <a:rPr lang="ja-JP" altLang="en-US" dirty="0">
                <a:latin typeface="ＭＳ Ｐゴシック" pitchFamily="50" charset="-128"/>
              </a:rPr>
              <a:t>生徒指導上の課題の</a:t>
            </a:r>
            <a:r>
              <a:rPr lang="ja-JP" altLang="en-US" dirty="0" smtClean="0">
                <a:latin typeface="ＭＳ Ｐゴシック" pitchFamily="50" charset="-128"/>
              </a:rPr>
              <a:t>大きい５０小学校</a:t>
            </a:r>
            <a:r>
              <a:rPr lang="ja-JP" altLang="en-US" dirty="0">
                <a:latin typeface="ＭＳ Ｐゴシック" pitchFamily="50" charset="-128"/>
              </a:rPr>
              <a:t>に対し、指導・支援のスキルやノウハウ及び専門的な知識を共有</a:t>
            </a:r>
            <a:r>
              <a:rPr lang="ja-JP" altLang="en-US" dirty="0" smtClean="0">
                <a:latin typeface="ＭＳ Ｐゴシック" pitchFamily="50" charset="-128"/>
              </a:rPr>
              <a:t>した校内チーム体制を構築し、暴力行為等の問題行動の減少を図ります。</a:t>
            </a:r>
            <a:endParaRPr lang="en-US" altLang="ja-JP" dirty="0" smtClean="0">
              <a:latin typeface="ＭＳ Ｐゴシック" pitchFamily="50" charset="-128"/>
            </a:endParaRPr>
          </a:p>
          <a:p>
            <a:pPr algn="l"/>
            <a:r>
              <a:rPr lang="ja-JP" altLang="en-US" dirty="0" smtClean="0">
                <a:latin typeface="ＭＳ Ｐゴシック" pitchFamily="50" charset="-128"/>
              </a:rPr>
              <a:t>＊</a:t>
            </a:r>
            <a:r>
              <a:rPr lang="zh-TW" altLang="en-US" dirty="0">
                <a:latin typeface="ＭＳ Ｐゴシック" pitchFamily="50" charset="-128"/>
              </a:rPr>
              <a:t>生徒指導機能充実緊急支援</a:t>
            </a:r>
            <a:r>
              <a:rPr lang="zh-TW" altLang="en-US" dirty="0" smtClean="0">
                <a:latin typeface="ＭＳ Ｐゴシック" pitchFamily="50" charset="-128"/>
              </a:rPr>
              <a:t>事業</a:t>
            </a:r>
            <a:endParaRPr lang="en-US" altLang="zh-TW"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生徒指導主事が機動性を持って活動できるよう１６２中学校に時間講師を配置し、生徒</a:t>
            </a:r>
            <a:r>
              <a:rPr lang="ja-JP" altLang="en-US" dirty="0">
                <a:latin typeface="ＭＳ Ｐゴシック" pitchFamily="50" charset="-128"/>
              </a:rPr>
              <a:t>指導を充実</a:t>
            </a:r>
            <a:r>
              <a:rPr lang="ja-JP" altLang="en-US" dirty="0" smtClean="0">
                <a:latin typeface="ＭＳ Ｐゴシック" pitchFamily="50" charset="-128"/>
              </a:rPr>
              <a:t>させ、暴力行為を含む問題行動を減らします。</a:t>
            </a:r>
            <a:endParaRPr lang="ja-JP" altLang="en-US" dirty="0">
              <a:latin typeface="ＭＳ Ｐゴシック" pitchFamily="50" charset="-128"/>
            </a:endParaRPr>
          </a:p>
        </p:txBody>
      </p:sp>
      <p:sp>
        <p:nvSpPr>
          <p:cNvPr id="18" name="Text Box 49"/>
          <p:cNvSpPr txBox="1">
            <a:spLocks noChangeArrowheads="1"/>
          </p:cNvSpPr>
          <p:nvPr/>
        </p:nvSpPr>
        <p:spPr bwMode="auto">
          <a:xfrm>
            <a:off x="4716016" y="1304764"/>
            <a:ext cx="4486436" cy="3593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r>
              <a:rPr lang="ja-JP" altLang="en-US" dirty="0"/>
              <a:t>＊いじめの解消率を</a:t>
            </a:r>
            <a:r>
              <a:rPr lang="ja-JP" altLang="en-US" dirty="0" smtClean="0"/>
              <a:t>向上させます</a:t>
            </a:r>
            <a:r>
              <a:rPr lang="ja-JP" altLang="en-US" dirty="0"/>
              <a:t>。</a:t>
            </a:r>
            <a:endParaRPr lang="en-US" altLang="ja-JP" dirty="0"/>
          </a:p>
          <a:p>
            <a:pPr algn="l"/>
            <a:r>
              <a:rPr lang="ja-JP" altLang="en-US" dirty="0"/>
              <a:t>　</a:t>
            </a:r>
            <a:r>
              <a:rPr lang="ja-JP" altLang="en-US" sz="900" dirty="0"/>
              <a:t>（参考）平成</a:t>
            </a:r>
            <a:r>
              <a:rPr lang="ja-JP" altLang="en-US" sz="900" dirty="0" smtClean="0"/>
              <a:t>２６年度いじめ認知件数</a:t>
            </a:r>
            <a:r>
              <a:rPr lang="ja-JP" altLang="en-US" sz="900" dirty="0"/>
              <a:t>　</a:t>
            </a:r>
            <a:r>
              <a:rPr lang="ja-JP" altLang="en-US" sz="900" dirty="0" smtClean="0"/>
              <a:t>公立小学校２，８００件、公立中学校１，７８９件</a:t>
            </a:r>
            <a:endParaRPr lang="en-US" altLang="ja-JP" sz="950" dirty="0" smtClean="0"/>
          </a:p>
          <a:p>
            <a:pPr algn="l"/>
            <a:r>
              <a:rPr lang="ja-JP" altLang="en-US" sz="900" dirty="0"/>
              <a:t>　</a:t>
            </a:r>
            <a:r>
              <a:rPr lang="ja-JP" altLang="en-US" sz="900" dirty="0" smtClean="0"/>
              <a:t>　　　　　　　　　　　　　いじめ解消率</a:t>
            </a:r>
            <a:r>
              <a:rPr lang="ja-JP" altLang="en-US" sz="900" dirty="0"/>
              <a:t>　</a:t>
            </a:r>
            <a:r>
              <a:rPr lang="ja-JP" altLang="en-US" sz="900" dirty="0" smtClean="0"/>
              <a:t>公立小学校８２．６％、公立中学校８２．１％</a:t>
            </a:r>
            <a:endParaRPr lang="en-US" altLang="ja-JP" sz="900" dirty="0" smtClean="0"/>
          </a:p>
          <a:p>
            <a:pPr algn="l"/>
            <a:r>
              <a:rPr lang="ja-JP" altLang="en-US" dirty="0" smtClean="0"/>
              <a:t>　　　　　　　　　　　　　　　　　　　　　　（平成２７年度結果は９月頃公表予定）</a:t>
            </a:r>
            <a:endParaRPr lang="en-US" altLang="ja-JP" dirty="0"/>
          </a:p>
          <a:p>
            <a:pPr algn="l"/>
            <a:r>
              <a:rPr lang="ja-JP" altLang="en-US" dirty="0" smtClean="0"/>
              <a:t>　　　　　　平成２９年度目標　解消率１００％</a:t>
            </a:r>
            <a:endParaRPr lang="en-US" altLang="ja-JP" dirty="0"/>
          </a:p>
          <a:p>
            <a:pPr algn="l"/>
            <a:endParaRPr lang="en-US" altLang="ja-JP" dirty="0"/>
          </a:p>
          <a:p>
            <a:pPr algn="l"/>
            <a:endParaRPr lang="en-US" altLang="ja-JP" dirty="0" smtClean="0"/>
          </a:p>
          <a:p>
            <a:pPr algn="l"/>
            <a:endParaRPr lang="en-US" altLang="ja-JP" dirty="0"/>
          </a:p>
          <a:p>
            <a:pPr algn="l"/>
            <a:endParaRPr lang="en-US" altLang="ja-JP" dirty="0"/>
          </a:p>
          <a:p>
            <a:pPr algn="l"/>
            <a:r>
              <a:rPr lang="ja-JP" altLang="en-US" dirty="0"/>
              <a:t>＊不登校児童・生徒数を減少させます。　 </a:t>
            </a:r>
            <a:endParaRPr lang="en-US" altLang="ja-JP" dirty="0"/>
          </a:p>
          <a:p>
            <a:pPr algn="l"/>
            <a:r>
              <a:rPr lang="ja-JP" altLang="en-US" dirty="0"/>
              <a:t>　</a:t>
            </a:r>
            <a:r>
              <a:rPr lang="ja-JP" altLang="en-US" sz="900" dirty="0"/>
              <a:t>（参考）</a:t>
            </a:r>
            <a:r>
              <a:rPr lang="ja-JP" altLang="en-US" sz="900" dirty="0" smtClean="0"/>
              <a:t>平成２６年度不登校児童</a:t>
            </a:r>
            <a:r>
              <a:rPr lang="ja-JP" altLang="en-US" sz="900" dirty="0"/>
              <a:t>・</a:t>
            </a:r>
            <a:r>
              <a:rPr lang="ja-JP" altLang="en-US" sz="900" dirty="0" smtClean="0"/>
              <a:t>生徒数 </a:t>
            </a:r>
            <a:r>
              <a:rPr lang="ja-JP" altLang="en-US" sz="900" dirty="0"/>
              <a:t> </a:t>
            </a:r>
            <a:r>
              <a:rPr lang="ja-JP" altLang="en-US" sz="900" dirty="0" smtClean="0"/>
              <a:t>公立小学校１，９０８人</a:t>
            </a:r>
            <a:r>
              <a:rPr lang="en-US" altLang="ja-JP" sz="900" dirty="0" smtClean="0"/>
              <a:t>､</a:t>
            </a:r>
            <a:r>
              <a:rPr lang="ja-JP" altLang="en-US" sz="900" dirty="0" smtClean="0"/>
              <a:t>公立中学校７，５８５人</a:t>
            </a:r>
            <a:r>
              <a:rPr lang="ja-JP" altLang="en-US" dirty="0"/>
              <a:t>　</a:t>
            </a:r>
            <a:endParaRPr lang="en-US" altLang="ja-JP" dirty="0"/>
          </a:p>
          <a:p>
            <a:pPr algn="l"/>
            <a:r>
              <a:rPr lang="ja-JP" altLang="en-US" dirty="0" smtClean="0"/>
              <a:t>　</a:t>
            </a:r>
            <a:r>
              <a:rPr lang="ja-JP" altLang="en-US" sz="950" dirty="0" smtClean="0"/>
              <a:t>　　　　　　　　　　　　児童・生徒数千人率　公立小学校　４．３（全国　４．０）</a:t>
            </a:r>
            <a:endParaRPr lang="en-US" altLang="ja-JP" sz="950" dirty="0" smtClean="0"/>
          </a:p>
          <a:p>
            <a:pPr algn="l"/>
            <a:r>
              <a:rPr lang="ja-JP" altLang="en-US" sz="950" dirty="0" smtClean="0"/>
              <a:t>　　　　　　　　　　　　　　　　　　　　　　　　　　　公立中学校３３．７（全国２８．９）</a:t>
            </a:r>
            <a:endParaRPr lang="en-US" altLang="ja-JP" sz="950" dirty="0" smtClean="0"/>
          </a:p>
          <a:p>
            <a:pPr algn="l"/>
            <a:r>
              <a:rPr lang="ja-JP" altLang="en-US" dirty="0" smtClean="0"/>
              <a:t>　　　　　　　　　　　　　　　　　　　　　　（平成２７年度</a:t>
            </a:r>
            <a:r>
              <a:rPr lang="ja-JP" altLang="en-US" dirty="0"/>
              <a:t>結果は９月頃公表予定</a:t>
            </a:r>
            <a:r>
              <a:rPr lang="ja-JP" altLang="en-US" dirty="0" smtClean="0"/>
              <a:t>）</a:t>
            </a:r>
            <a:endParaRPr lang="en-US" altLang="ja-JP" dirty="0" smtClean="0"/>
          </a:p>
          <a:p>
            <a:pPr algn="l"/>
            <a:r>
              <a:rPr lang="ja-JP" altLang="en-US" dirty="0" smtClean="0"/>
              <a:t>　　　　　　平成２９年度目標　全国水準以下</a:t>
            </a:r>
            <a:endParaRPr lang="en-US" altLang="ja-JP" dirty="0"/>
          </a:p>
          <a:p>
            <a:pPr algn="l"/>
            <a:endParaRPr lang="en-US" altLang="ja-JP" dirty="0"/>
          </a:p>
          <a:p>
            <a:pPr algn="l"/>
            <a:r>
              <a:rPr lang="ja-JP" altLang="en-US" dirty="0" smtClean="0"/>
              <a:t>＊</a:t>
            </a:r>
            <a:r>
              <a:rPr lang="ja-JP" altLang="en-US" dirty="0"/>
              <a:t>暴力行為発生件数を減少させます。</a:t>
            </a:r>
            <a:endParaRPr lang="en-US" altLang="ja-JP" dirty="0"/>
          </a:p>
          <a:p>
            <a:pPr algn="l"/>
            <a:r>
              <a:rPr lang="ja-JP" altLang="en-US" dirty="0">
                <a:latin typeface="ＭＳ Ｐゴシック" pitchFamily="50" charset="-128"/>
              </a:rPr>
              <a:t>　</a:t>
            </a:r>
            <a:r>
              <a:rPr lang="ja-JP" altLang="en-US" sz="900" dirty="0">
                <a:latin typeface="ＭＳ Ｐゴシック" pitchFamily="50" charset="-128"/>
              </a:rPr>
              <a:t>（参考）</a:t>
            </a:r>
            <a:r>
              <a:rPr lang="ja-JP" altLang="en-US" sz="900" dirty="0" smtClean="0">
                <a:latin typeface="ＭＳ Ｐゴシック" pitchFamily="50" charset="-128"/>
              </a:rPr>
              <a:t>平成２６年度暴力行為発生件数 公立小学校１，９０５件</a:t>
            </a:r>
            <a:r>
              <a:rPr lang="en-US" altLang="ja-JP" sz="900" dirty="0" smtClean="0">
                <a:latin typeface="ＭＳ Ｐゴシック" pitchFamily="50" charset="-128"/>
              </a:rPr>
              <a:t>､</a:t>
            </a:r>
            <a:r>
              <a:rPr lang="ja-JP" altLang="en-US" sz="900" dirty="0" smtClean="0">
                <a:latin typeface="ＭＳ Ｐゴシック" pitchFamily="50" charset="-128"/>
              </a:rPr>
              <a:t>公立中学校７，２７６件</a:t>
            </a:r>
            <a:endParaRPr lang="en-US" altLang="ja-JP" sz="900" dirty="0" smtClean="0">
              <a:latin typeface="ＭＳ Ｐゴシック" pitchFamily="50" charset="-128"/>
            </a:endParaRPr>
          </a:p>
          <a:p>
            <a:pPr algn="l"/>
            <a:r>
              <a:rPr lang="ja-JP" altLang="en-US" sz="950" dirty="0" smtClean="0">
                <a:latin typeface="ＭＳ Ｐゴシック" pitchFamily="50" charset="-128"/>
              </a:rPr>
              <a:t>　　　　　　　　　　　　　発生</a:t>
            </a:r>
            <a:r>
              <a:rPr lang="ja-JP" altLang="en-US" sz="950" dirty="0">
                <a:latin typeface="ＭＳ Ｐゴシック" pitchFamily="50" charset="-128"/>
              </a:rPr>
              <a:t>件数</a:t>
            </a:r>
            <a:r>
              <a:rPr lang="ja-JP" altLang="en-US" sz="950" dirty="0" smtClean="0">
                <a:latin typeface="ＭＳ Ｐゴシック" pitchFamily="50" charset="-128"/>
              </a:rPr>
              <a:t>千人率　公立小学校　４．３（全国　１．７）</a:t>
            </a:r>
            <a:endParaRPr lang="en-US" altLang="ja-JP" sz="950" dirty="0" smtClean="0">
              <a:latin typeface="ＭＳ Ｐゴシック" pitchFamily="50" charset="-128"/>
            </a:endParaRPr>
          </a:p>
          <a:p>
            <a:pPr algn="l"/>
            <a:r>
              <a:rPr lang="ja-JP" altLang="en-US" sz="950" dirty="0">
                <a:latin typeface="ＭＳ Ｐゴシック" pitchFamily="50" charset="-128"/>
              </a:rPr>
              <a:t>　</a:t>
            </a:r>
            <a:r>
              <a:rPr lang="ja-JP" altLang="en-US" sz="950" dirty="0" smtClean="0">
                <a:latin typeface="ＭＳ Ｐゴシック" pitchFamily="50" charset="-128"/>
              </a:rPr>
              <a:t>　　　　　　　　　　　　　　　　　　　　　　　 公立中学校３２．４（全国１０．７）</a:t>
            </a:r>
            <a:endParaRPr lang="en-US" altLang="ja-JP" sz="950" dirty="0" smtClean="0">
              <a:latin typeface="ＭＳ Ｐゴシック" pitchFamily="50" charset="-128"/>
            </a:endParaRPr>
          </a:p>
          <a:p>
            <a:pPr algn="l"/>
            <a:r>
              <a:rPr lang="ja-JP" altLang="en-US" dirty="0" smtClean="0"/>
              <a:t>　　　　　　　　　　　　　　　　　　　　　　（平成２７年度</a:t>
            </a:r>
            <a:r>
              <a:rPr lang="ja-JP" altLang="en-US" dirty="0"/>
              <a:t>結果は９月頃公表予定）</a:t>
            </a:r>
            <a:endParaRPr lang="en-US" altLang="ja-JP" dirty="0"/>
          </a:p>
          <a:p>
            <a:pPr algn="l"/>
            <a:r>
              <a:rPr lang="ja-JP" altLang="en-US" dirty="0" smtClean="0"/>
              <a:t>　　　　　　平成</a:t>
            </a:r>
            <a:r>
              <a:rPr lang="ja-JP" altLang="en-US" dirty="0"/>
              <a:t>２９年度目標　全国水準</a:t>
            </a:r>
            <a:r>
              <a:rPr lang="ja-JP" altLang="en-US" dirty="0" smtClean="0"/>
              <a:t>以下</a:t>
            </a:r>
            <a:endParaRPr lang="en-US" altLang="ja-JP" dirty="0" smtClean="0"/>
          </a:p>
          <a:p>
            <a:pPr algn="l"/>
            <a:r>
              <a:rPr lang="ja-JP" altLang="en-US" dirty="0" smtClean="0"/>
              <a:t>　　　　　　　　　　　　　　　　　　　　　　</a:t>
            </a:r>
            <a:endParaRPr lang="en-US" altLang="ja-JP" dirty="0"/>
          </a:p>
        </p:txBody>
      </p:sp>
      <p:sp>
        <p:nvSpPr>
          <p:cNvPr id="22" name="正方形/長方形 29"/>
          <p:cNvSpPr>
            <a:spLocks noChangeArrowheads="1"/>
          </p:cNvSpPr>
          <p:nvPr/>
        </p:nvSpPr>
        <p:spPr bwMode="auto">
          <a:xfrm>
            <a:off x="4860032" y="98087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a:latin typeface="+mn-ea"/>
                <a:ea typeface="+mn-ea"/>
              </a:rPr>
              <a:t>いじめや不登校等の生徒指導上の課題解決に向けた対応の</a:t>
            </a:r>
            <a:r>
              <a:rPr lang="ja-JP" altLang="en-US" sz="1050" b="1" dirty="0" smtClean="0">
                <a:latin typeface="+mn-ea"/>
                <a:ea typeface="+mn-ea"/>
              </a:rPr>
              <a:t>強化</a:t>
            </a:r>
            <a:endParaRPr lang="ja-JP" altLang="en-US" sz="1050" b="1" dirty="0">
              <a:latin typeface="+mn-ea"/>
              <a:ea typeface="+mn-ea"/>
            </a:endParaRPr>
          </a:p>
        </p:txBody>
      </p:sp>
      <p:sp>
        <p:nvSpPr>
          <p:cNvPr id="24" name="正方形/長方形 29"/>
          <p:cNvSpPr>
            <a:spLocks noChangeArrowheads="1"/>
          </p:cNvSpPr>
          <p:nvPr/>
        </p:nvSpPr>
        <p:spPr bwMode="auto">
          <a:xfrm>
            <a:off x="238436" y="4796767"/>
            <a:ext cx="4032448"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体罰等の防止</a:t>
            </a:r>
            <a:endParaRPr lang="ja-JP" altLang="en-US" b="1" dirty="0"/>
          </a:p>
        </p:txBody>
      </p:sp>
      <p:sp>
        <p:nvSpPr>
          <p:cNvPr id="25" name="正方形/長方形 29"/>
          <p:cNvSpPr>
            <a:spLocks noChangeArrowheads="1"/>
          </p:cNvSpPr>
          <p:nvPr/>
        </p:nvSpPr>
        <p:spPr bwMode="auto">
          <a:xfrm>
            <a:off x="4824028" y="4776602"/>
            <a:ext cx="4032448" cy="272578"/>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体罰等の防止</a:t>
            </a:r>
            <a:endParaRPr lang="ja-JP" altLang="en-US" b="1" dirty="0"/>
          </a:p>
        </p:txBody>
      </p:sp>
      <p:sp>
        <p:nvSpPr>
          <p:cNvPr id="26" name="正方形/長方形 3"/>
          <p:cNvSpPr>
            <a:spLocks noChangeArrowheads="1"/>
          </p:cNvSpPr>
          <p:nvPr/>
        </p:nvSpPr>
        <p:spPr bwMode="auto">
          <a:xfrm>
            <a:off x="4912047" y="5113637"/>
            <a:ext cx="390842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smtClean="0"/>
              <a:t>＊体罰の根絶をめざします。</a:t>
            </a:r>
            <a:endParaRPr lang="en-US" altLang="ja-JP" dirty="0" smtClean="0"/>
          </a:p>
          <a:p>
            <a:pPr algn="l"/>
            <a:r>
              <a:rPr lang="ja-JP" altLang="en-US" dirty="0" smtClean="0">
                <a:solidFill>
                  <a:srgbClr val="FF0000"/>
                </a:solidFill>
              </a:rPr>
              <a:t>　　　</a:t>
            </a:r>
            <a:endParaRPr lang="en-US" altLang="ja-JP" dirty="0"/>
          </a:p>
          <a:p>
            <a:pPr algn="l"/>
            <a:endParaRPr lang="en-US" altLang="ja-JP" dirty="0" smtClean="0"/>
          </a:p>
          <a:p>
            <a:pPr algn="l"/>
            <a:endParaRPr lang="en-US" altLang="ja-JP" dirty="0" smtClean="0"/>
          </a:p>
          <a:p>
            <a:pPr algn="l"/>
            <a:endParaRPr lang="en-US" altLang="ja-JP" dirty="0" smtClean="0"/>
          </a:p>
          <a:p>
            <a:pPr algn="l"/>
            <a:endParaRPr lang="en-US" altLang="ja-JP" dirty="0" smtClean="0"/>
          </a:p>
        </p:txBody>
      </p:sp>
      <p:sp>
        <p:nvSpPr>
          <p:cNvPr id="30" name="正方形/長方形 3"/>
          <p:cNvSpPr>
            <a:spLocks noChangeArrowheads="1"/>
          </p:cNvSpPr>
          <p:nvPr/>
        </p:nvSpPr>
        <p:spPr bwMode="auto">
          <a:xfrm>
            <a:off x="196775" y="5007560"/>
            <a:ext cx="4273835" cy="1733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latin typeface="ＭＳ Ｐゴシック" pitchFamily="50" charset="-128"/>
              </a:rPr>
              <a:t>【</a:t>
            </a:r>
            <a:r>
              <a:rPr lang="ja-JP" altLang="en-US" dirty="0" smtClean="0">
                <a:latin typeface="ＭＳ Ｐゴシック" pitchFamily="50" charset="-128"/>
              </a:rPr>
              <a:t>運動部活動指導者の資質向上</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運動部活動指導者としての意識の持ち方等を学び、体罰</a:t>
            </a:r>
            <a:r>
              <a:rPr lang="ja-JP" altLang="en-US" dirty="0">
                <a:latin typeface="ＭＳ Ｐゴシック" pitchFamily="50" charset="-128"/>
              </a:rPr>
              <a:t>根絶に向けた効果的</a:t>
            </a:r>
            <a:r>
              <a:rPr lang="ja-JP" altLang="en-US" dirty="0" smtClean="0">
                <a:latin typeface="ＭＳ Ｐゴシック" pitchFamily="50" charset="-128"/>
              </a:rPr>
              <a:t>な指導力向上･資質向上を図る研修を実施します。</a:t>
            </a:r>
            <a:endParaRPr lang="en-US" altLang="ja-JP" dirty="0" smtClean="0">
              <a:latin typeface="ＭＳ Ｐゴシック" pitchFamily="50" charset="-128"/>
            </a:endParaRPr>
          </a:p>
          <a:p>
            <a:pPr marL="85725" algn="l"/>
            <a:r>
              <a:rPr lang="ja-JP" altLang="en-US" dirty="0">
                <a:latin typeface="ＭＳ Ｐゴシック" pitchFamily="50" charset="-128"/>
              </a:rPr>
              <a:t>　</a:t>
            </a:r>
            <a:r>
              <a:rPr lang="ja-JP" altLang="en-US" dirty="0" smtClean="0">
                <a:latin typeface="ＭＳ Ｐゴシック" pitchFamily="50" charset="-128"/>
              </a:rPr>
              <a:t>　　運動部活動マネジメント研修　受講者５０名</a:t>
            </a:r>
            <a:r>
              <a:rPr lang="ja-JP" altLang="en-US" strike="sngStrike" dirty="0">
                <a:latin typeface="ＭＳ Ｐゴシック" pitchFamily="50" charset="-128"/>
              </a:rPr>
              <a:t>　</a:t>
            </a:r>
            <a:endParaRPr lang="en-US" altLang="ja-JP" strike="sngStrike" dirty="0" smtClean="0">
              <a:latin typeface="ＭＳ Ｐゴシック" pitchFamily="50" charset="-128"/>
            </a:endParaRPr>
          </a:p>
          <a:p>
            <a:pPr algn="l">
              <a:lnSpc>
                <a:spcPts val="500"/>
              </a:lnSpc>
            </a:pPr>
            <a:endParaRPr lang="en-US" altLang="ja-JP" dirty="0" smtClean="0">
              <a:latin typeface="ＭＳ Ｐゴシック" pitchFamily="50" charset="-128"/>
            </a:endParaRPr>
          </a:p>
          <a:p>
            <a:pPr lvl="0" algn="l"/>
            <a:r>
              <a:rPr lang="en-US" altLang="ja-JP" dirty="0" smtClean="0">
                <a:latin typeface="ＭＳ Ｐゴシック" pitchFamily="50" charset="-128"/>
              </a:rPr>
              <a:t>【</a:t>
            </a:r>
            <a:r>
              <a:rPr lang="ja-JP" altLang="en-US" dirty="0" smtClean="0">
                <a:latin typeface="ＭＳ Ｐゴシック" pitchFamily="50" charset="-128"/>
              </a:rPr>
              <a:t>体罰等に関する相談体制の整備</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全て</a:t>
            </a:r>
            <a:r>
              <a:rPr lang="ja-JP" altLang="en-US" dirty="0">
                <a:latin typeface="ＭＳ Ｐゴシック" pitchFamily="50" charset="-128"/>
              </a:rPr>
              <a:t>の府立学校において、生徒アンケートを</a:t>
            </a:r>
            <a:r>
              <a:rPr lang="ja-JP" altLang="en-US" dirty="0" smtClean="0">
                <a:latin typeface="ＭＳ Ｐゴシック" pitchFamily="50" charset="-128"/>
              </a:rPr>
              <a:t>実施します（</a:t>
            </a:r>
            <a:r>
              <a:rPr lang="ja-JP" altLang="en-US" dirty="0">
                <a:latin typeface="ＭＳ Ｐゴシック" pitchFamily="50" charset="-128"/>
              </a:rPr>
              <a:t>７月、１２月）</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児童</a:t>
            </a:r>
            <a:r>
              <a:rPr lang="ja-JP" altLang="en-US" dirty="0">
                <a:latin typeface="ＭＳ Ｐゴシック" pitchFamily="50" charset="-128"/>
              </a:rPr>
              <a:t>・生徒からの訴えや教員等との関係の悩みを相談することが</a:t>
            </a:r>
            <a:r>
              <a:rPr lang="ja-JP" altLang="en-US" dirty="0" smtClean="0">
                <a:latin typeface="ＭＳ Ｐゴシック" pitchFamily="50" charset="-128"/>
              </a:rPr>
              <a:t>できる</a:t>
            </a:r>
            <a:r>
              <a:rPr lang="ja-JP" altLang="en-US" dirty="0">
                <a:latin typeface="ＭＳ Ｐゴシック" pitchFamily="50" charset="-128"/>
              </a:rPr>
              <a:t>窓口の設置等、校内体制を</a:t>
            </a:r>
            <a:r>
              <a:rPr lang="ja-JP" altLang="en-US" dirty="0" smtClean="0">
                <a:latin typeface="ＭＳ Ｐゴシック" pitchFamily="50" charset="-128"/>
              </a:rPr>
              <a:t>整備します。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a:t>
            </a:r>
            <a:r>
              <a:rPr lang="ja-JP" altLang="en-US" dirty="0">
                <a:latin typeface="ＭＳ Ｐゴシック" pitchFamily="50" charset="-128"/>
              </a:rPr>
              <a:t>被害者救済</a:t>
            </a:r>
            <a:r>
              <a:rPr lang="ja-JP" altLang="en-US" dirty="0" smtClean="0">
                <a:latin typeface="ＭＳ Ｐゴシック" pitchFamily="50" charset="-128"/>
              </a:rPr>
              <a:t>システム</a:t>
            </a:r>
            <a:r>
              <a:rPr lang="ja-JP" altLang="en-US" dirty="0">
                <a:latin typeface="ＭＳ Ｐゴシック" pitchFamily="50" charset="-128"/>
              </a:rPr>
              <a:t>」の活用など第三者性を活かし、被害を受けた子どもたちの</a:t>
            </a:r>
            <a:r>
              <a:rPr lang="ja-JP" altLang="en-US" dirty="0" smtClean="0">
                <a:latin typeface="ＭＳ Ｐゴシック" pitchFamily="50" charset="-128"/>
              </a:rPr>
              <a:t>立場</a:t>
            </a:r>
            <a:r>
              <a:rPr lang="ja-JP" altLang="en-US" dirty="0">
                <a:latin typeface="ＭＳ Ｐゴシック" pitchFamily="50" charset="-128"/>
              </a:rPr>
              <a:t>に立った解決・救済を</a:t>
            </a:r>
            <a:r>
              <a:rPr lang="ja-JP" altLang="en-US" dirty="0" smtClean="0">
                <a:latin typeface="ＭＳ Ｐゴシック" pitchFamily="50" charset="-128"/>
              </a:rPr>
              <a:t>図ります。</a:t>
            </a:r>
            <a:endParaRPr lang="ja-JP" altLang="en-US" dirty="0">
              <a:latin typeface="ＭＳ Ｐゴシック" pitchFamily="50" charset="-128"/>
            </a:endParaRPr>
          </a:p>
        </p:txBody>
      </p:sp>
    </p:spTree>
    <p:extLst>
      <p:ext uri="{BB962C8B-B14F-4D97-AF65-F5344CB8AC3E}">
        <p14:creationId xmlns:p14="http://schemas.microsoft.com/office/powerpoint/2010/main" val="3911450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80628"/>
            <a:ext cx="9104313" cy="1176672"/>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課題５：子どもたちの健やかな体をはぐくみます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07950" y="368660"/>
            <a:ext cx="8891588" cy="79569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en-US" altLang="ja-JP" sz="1100" b="1" dirty="0" smtClean="0">
                <a:solidFill>
                  <a:prstClr val="black"/>
                </a:solidFill>
                <a:latin typeface="メイリオ" pitchFamily="50" charset="-128"/>
                <a:ea typeface="メイリオ" pitchFamily="50" charset="-128"/>
                <a:cs typeface="メイリオ" pitchFamily="50" charset="-128"/>
              </a:rPr>
              <a:t>PDCA</a:t>
            </a:r>
            <a:r>
              <a:rPr lang="ja-JP" altLang="en-US" sz="1100" b="1" dirty="0" smtClean="0">
                <a:solidFill>
                  <a:prstClr val="black"/>
                </a:solidFill>
                <a:latin typeface="メイリオ" pitchFamily="50" charset="-128"/>
                <a:ea typeface="メイリオ" pitchFamily="50" charset="-128"/>
                <a:cs typeface="メイリオ" pitchFamily="50" charset="-128"/>
              </a:rPr>
              <a:t>サイクルに基づく学校における体育活動の活性化や、地域・家庭におけるスポーツ活動に親しむ機会の充実</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により、児童・生徒の運動習慣をはぐくみます。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◆学校における食に関する指導や学校保健活動等を充実するとともに、地域や家庭と連携して子どもの生活習慣の定　</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着を通した健康づくりをすすめます。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07950" y="368660"/>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871701" y="1232756"/>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２０</a:t>
            </a:r>
          </a:p>
        </p:txBody>
      </p:sp>
      <p:sp>
        <p:nvSpPr>
          <p:cNvPr id="8" name="AutoShape 4"/>
          <p:cNvSpPr>
            <a:spLocks noChangeArrowheads="1"/>
          </p:cNvSpPr>
          <p:nvPr/>
        </p:nvSpPr>
        <p:spPr bwMode="auto">
          <a:xfrm>
            <a:off x="-508" y="1448781"/>
            <a:ext cx="9104313" cy="523862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9" name="角丸四角形 8"/>
          <p:cNvSpPr/>
          <p:nvPr/>
        </p:nvSpPr>
        <p:spPr>
          <a:xfrm>
            <a:off x="77788" y="1862155"/>
            <a:ext cx="4421187" cy="4749783"/>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66674" y="1736812"/>
            <a:ext cx="4467225"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1" name="正方形/長方形 10"/>
          <p:cNvSpPr>
            <a:spLocks noChangeArrowheads="1"/>
          </p:cNvSpPr>
          <p:nvPr/>
        </p:nvSpPr>
        <p:spPr bwMode="auto">
          <a:xfrm>
            <a:off x="312862" y="2168888"/>
            <a:ext cx="386588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運動</a:t>
            </a:r>
            <a:r>
              <a:rPr lang="ja-JP" altLang="en-US" b="1" dirty="0">
                <a:latin typeface="Calibri" pitchFamily="34" charset="0"/>
              </a:rPr>
              <a:t>機会の</a:t>
            </a:r>
            <a:r>
              <a:rPr lang="ja-JP" altLang="en-US" b="1" dirty="0" smtClean="0"/>
              <a:t>充実による体力づくり</a:t>
            </a:r>
            <a:r>
              <a:rPr lang="ja-JP" altLang="en-US" b="1" dirty="0"/>
              <a:t>　　</a:t>
            </a:r>
          </a:p>
        </p:txBody>
      </p:sp>
      <p:sp>
        <p:nvSpPr>
          <p:cNvPr id="12" name="Text Box 49"/>
          <p:cNvSpPr txBox="1">
            <a:spLocks noChangeArrowheads="1"/>
          </p:cNvSpPr>
          <p:nvPr/>
        </p:nvSpPr>
        <p:spPr bwMode="auto">
          <a:xfrm>
            <a:off x="287524" y="2458631"/>
            <a:ext cx="4112321"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体力づくりに関するＰＤＣＡサイクルの確立</a:t>
            </a:r>
            <a:r>
              <a:rPr lang="en-US" altLang="ja-JP" dirty="0" smtClean="0">
                <a:latin typeface="ＭＳ Ｐゴシック" pitchFamily="50" charset="-128"/>
              </a:rPr>
              <a:t>】</a:t>
            </a:r>
          </a:p>
          <a:p>
            <a:pPr marL="171450" indent="-85725" algn="l" eaLnBrk="1" hangingPunct="1">
              <a:buFont typeface="Arial" panose="020B0604020202020204" pitchFamily="34" charset="0"/>
              <a:buChar char="•"/>
            </a:pPr>
            <a:r>
              <a:rPr lang="ja-JP" altLang="en-US" dirty="0" smtClean="0">
                <a:latin typeface="ＭＳ Ｐゴシック" pitchFamily="50" charset="-128"/>
              </a:rPr>
              <a:t>小中学校での「体力づくり推進計画」の策定を促進し、</a:t>
            </a:r>
            <a:r>
              <a:rPr lang="en-US" altLang="ja-JP" dirty="0" smtClean="0">
                <a:latin typeface="ＭＳ Ｐゴシック" pitchFamily="50" charset="-128"/>
              </a:rPr>
              <a:t>PDCA</a:t>
            </a:r>
            <a:r>
              <a:rPr lang="ja-JP" altLang="en-US" dirty="0" smtClean="0">
                <a:latin typeface="ＭＳ Ｐゴシック" pitchFamily="50" charset="-128"/>
              </a:rPr>
              <a:t>サイクル（</a:t>
            </a:r>
            <a:r>
              <a:rPr lang="en-US" altLang="ja-JP" dirty="0" smtClean="0">
                <a:latin typeface="ＭＳ Ｐゴシック" pitchFamily="50" charset="-128"/>
              </a:rPr>
              <a:t>※</a:t>
            </a:r>
            <a:r>
              <a:rPr lang="ja-JP" altLang="en-US" dirty="0" smtClean="0">
                <a:latin typeface="ＭＳ Ｐゴシック" pitchFamily="50" charset="-128"/>
              </a:rPr>
              <a:t>）に基づく体力づくりの取組みを図ります。</a:t>
            </a:r>
            <a:endParaRPr lang="en-US" altLang="ja-JP" dirty="0" smtClean="0">
              <a:latin typeface="ＭＳ Ｐゴシック" pitchFamily="50" charset="-128"/>
            </a:endParaRPr>
          </a:p>
          <a:p>
            <a:pPr marL="266700" indent="-180975" algn="l" eaLnBrk="1" hangingPunct="1"/>
            <a:r>
              <a:rPr lang="ja-JP" altLang="en-US" dirty="0">
                <a:latin typeface="ＭＳ Ｐゴシック" pitchFamily="50" charset="-128"/>
              </a:rPr>
              <a:t>　</a:t>
            </a:r>
            <a:r>
              <a:rPr lang="en-US" altLang="ja-JP" sz="900" i="1" dirty="0" smtClean="0">
                <a:latin typeface="ＭＳ Ｐゴシック" pitchFamily="50" charset="-128"/>
              </a:rPr>
              <a:t>※</a:t>
            </a:r>
            <a:r>
              <a:rPr lang="ja-JP" altLang="en-US" sz="900" i="1" dirty="0" smtClean="0">
                <a:latin typeface="ＭＳ Ｐゴシック" pitchFamily="50" charset="-128"/>
              </a:rPr>
              <a:t>計画による目標設定（</a:t>
            </a:r>
            <a:r>
              <a:rPr lang="en-US" altLang="ja-JP" sz="900" i="1" dirty="0" smtClean="0">
                <a:latin typeface="ＭＳ Ｐゴシック" pitchFamily="50" charset="-128"/>
              </a:rPr>
              <a:t>P</a:t>
            </a:r>
            <a:r>
              <a:rPr lang="ja-JP" altLang="en-US" sz="900" i="1" dirty="0" smtClean="0">
                <a:latin typeface="ＭＳ Ｐゴシック" pitchFamily="50" charset="-128"/>
              </a:rPr>
              <a:t>）⇒学校全体で</a:t>
            </a:r>
            <a:r>
              <a:rPr lang="ja-JP" altLang="en-US" sz="900" i="1" dirty="0">
                <a:latin typeface="ＭＳ Ｐゴシック" pitchFamily="50" charset="-128"/>
              </a:rPr>
              <a:t>の</a:t>
            </a:r>
            <a:r>
              <a:rPr lang="ja-JP" altLang="en-US" sz="900" i="1" dirty="0" smtClean="0">
                <a:latin typeface="ＭＳ Ｐゴシック" pitchFamily="50" charset="-128"/>
              </a:rPr>
              <a:t>取組み（Ｄ）⇒新体力</a:t>
            </a:r>
            <a:r>
              <a:rPr lang="ja-JP" altLang="en-US" sz="900" i="1" dirty="0">
                <a:latin typeface="ＭＳ Ｐゴシック" pitchFamily="50" charset="-128"/>
              </a:rPr>
              <a:t>テストに</a:t>
            </a:r>
            <a:r>
              <a:rPr lang="ja-JP" altLang="en-US" sz="900" i="1" dirty="0" smtClean="0">
                <a:latin typeface="ＭＳ Ｐゴシック" pitchFamily="50" charset="-128"/>
              </a:rPr>
              <a:t>よる検証（Ｃ）⇒成果事例の普及（Ａ）</a:t>
            </a:r>
            <a:r>
              <a:rPr lang="ja-JP" altLang="en-US" dirty="0" smtClean="0">
                <a:latin typeface="ＭＳ Ｐゴシック" pitchFamily="50" charset="-128"/>
              </a:rPr>
              <a:t>　　　</a:t>
            </a:r>
            <a:endParaRPr lang="en-US" altLang="ja-JP" dirty="0" smtClean="0">
              <a:latin typeface="ＭＳ Ｐゴシック" pitchFamily="50" charset="-128"/>
            </a:endParaRPr>
          </a:p>
          <a:p>
            <a:pPr algn="l" eaLnBrk="1" hangingPunct="1">
              <a:lnSpc>
                <a:spcPts val="800"/>
              </a:lnSpc>
            </a:pPr>
            <a:endParaRPr lang="en-US" altLang="ja-JP" dirty="0" smtClean="0">
              <a:latin typeface="ＭＳ Ｐゴシック" pitchFamily="50" charset="-128"/>
            </a:endParaRPr>
          </a:p>
          <a:p>
            <a:pPr algn="l" eaLnBrk="1" hangingPunct="1"/>
            <a:r>
              <a:rPr lang="en-US" altLang="ja-JP" dirty="0">
                <a:latin typeface="ＭＳ Ｐゴシック" pitchFamily="50" charset="-128"/>
              </a:rPr>
              <a:t>【</a:t>
            </a:r>
            <a:r>
              <a:rPr lang="ja-JP" altLang="en-US" dirty="0">
                <a:latin typeface="ＭＳ Ｐゴシック" pitchFamily="50" charset="-128"/>
              </a:rPr>
              <a:t>運動習慣の確立支援</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＊子どもの体力づくりサポート事業</a:t>
            </a:r>
            <a:endParaRPr lang="en-US" altLang="ja-JP" dirty="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小学校１８校（北･中･南各ブロック６校：モデル校）の体育授業にプロスポーツ団体や体躯専門の大学から外部指導者を派遣して直接実技指導を行うとともにトレーニングプログラム等を継続的に実践し、子どもの運動に対する意欲・関心を高めます。</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小学校４３校（市町村各１校</a:t>
            </a:r>
            <a:r>
              <a:rPr lang="ja-JP" altLang="en-US" dirty="0">
                <a:latin typeface="ＭＳ Ｐゴシック" pitchFamily="50" charset="-128"/>
              </a:rPr>
              <a:t>：</a:t>
            </a:r>
            <a:r>
              <a:rPr lang="ja-JP" altLang="en-US" dirty="0" smtClean="0">
                <a:latin typeface="ＭＳ Ｐゴシック" pitchFamily="50" charset="-128"/>
              </a:rPr>
              <a:t>拠点校）でダンス関係団体等の指導者が直接指導をするなど、府内</a:t>
            </a:r>
            <a:r>
              <a:rPr lang="ja-JP" altLang="en-US" dirty="0">
                <a:latin typeface="ＭＳ Ｐゴシック" pitchFamily="50" charset="-128"/>
              </a:rPr>
              <a:t>小･</a:t>
            </a:r>
            <a:r>
              <a:rPr lang="ja-JP" altLang="en-US" dirty="0" smtClean="0">
                <a:latin typeface="ＭＳ Ｐゴシック" pitchFamily="50" charset="-128"/>
              </a:rPr>
              <a:t>中学校で楽しく</a:t>
            </a:r>
            <a:r>
              <a:rPr lang="ja-JP" altLang="en-US" dirty="0">
                <a:latin typeface="ＭＳ Ｐゴシック" pitchFamily="50" charset="-128"/>
              </a:rPr>
              <a:t>体を動かすことができる運動ツール「めっちゃスマイル体操」「めっちゃ</a:t>
            </a:r>
            <a:r>
              <a:rPr lang="en-US" altLang="ja-JP" dirty="0">
                <a:latin typeface="ＭＳ Ｐゴシック" pitchFamily="50" charset="-128"/>
              </a:rPr>
              <a:t>WAKUWAKU</a:t>
            </a:r>
            <a:r>
              <a:rPr lang="ja-JP" altLang="en-US" dirty="0">
                <a:latin typeface="ＭＳ Ｐゴシック" pitchFamily="50" charset="-128"/>
              </a:rPr>
              <a:t>ダンス」の活用を促進し、児童・生徒が運動を好きになるよう働きかけます。</a:t>
            </a:r>
            <a:endParaRPr lang="en-US" altLang="ja-JP" dirty="0">
              <a:latin typeface="ＭＳ Ｐゴシック" pitchFamily="50" charset="-128"/>
            </a:endParaRPr>
          </a:p>
          <a:p>
            <a:pPr algn="l" eaLnBrk="1" hangingPunct="1">
              <a:lnSpc>
                <a:spcPts val="800"/>
              </a:lnSpc>
            </a:pPr>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体力づくりに向けた取組みへの支援</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＊子ども</a:t>
            </a:r>
            <a:r>
              <a:rPr lang="ja-JP" altLang="en-US" dirty="0">
                <a:latin typeface="ＭＳ Ｐゴシック" pitchFamily="50" charset="-128"/>
              </a:rPr>
              <a:t>元気</a:t>
            </a:r>
            <a:r>
              <a:rPr lang="ja-JP" altLang="en-US" dirty="0" smtClean="0">
                <a:latin typeface="ＭＳ Ｐゴシック" pitchFamily="50" charset="-128"/>
              </a:rPr>
              <a:t>アッププロジェクト事業</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スポーツ大会（ドッジボール、なわとび、駅伝）を開催し、府内小学校における体力づくりの取組みを支援します。また、「元気アップ新聞」を活用し、運動機会の重要性を家庭に発信します。</a:t>
            </a:r>
            <a:endParaRPr lang="en-US" altLang="ja-JP" dirty="0" smtClean="0">
              <a:latin typeface="ＭＳ Ｐゴシック" pitchFamily="50" charset="-128"/>
            </a:endParaRPr>
          </a:p>
        </p:txBody>
      </p:sp>
      <p:sp>
        <p:nvSpPr>
          <p:cNvPr id="13" name="角丸四角形 12"/>
          <p:cNvSpPr/>
          <p:nvPr/>
        </p:nvSpPr>
        <p:spPr>
          <a:xfrm>
            <a:off x="4597400" y="1971117"/>
            <a:ext cx="4419600" cy="464082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4" name="正方形/長方形 34"/>
          <p:cNvSpPr>
            <a:spLocks noChangeArrowheads="1"/>
          </p:cNvSpPr>
          <p:nvPr/>
        </p:nvSpPr>
        <p:spPr bwMode="auto">
          <a:xfrm>
            <a:off x="4788024" y="2438209"/>
            <a:ext cx="4211514" cy="3377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r>
              <a:rPr lang="ja-JP" altLang="en-US" dirty="0">
                <a:latin typeface="ＭＳ Ｐゴシック" pitchFamily="50" charset="-128"/>
              </a:rPr>
              <a:t>＊</a:t>
            </a:r>
            <a:r>
              <a:rPr lang="ja-JP" altLang="en-US" dirty="0" smtClean="0">
                <a:latin typeface="ＭＳ Ｐゴシック" pitchFamily="50" charset="-128"/>
              </a:rPr>
              <a:t>平成２８年度</a:t>
            </a:r>
            <a:r>
              <a:rPr lang="ja-JP" altLang="en-US" dirty="0">
                <a:latin typeface="ＭＳ Ｐゴシック" pitchFamily="50" charset="-128"/>
              </a:rPr>
              <a:t>実施</a:t>
            </a:r>
            <a:r>
              <a:rPr lang="ja-JP" altLang="en-US" dirty="0" smtClean="0">
                <a:latin typeface="ＭＳ Ｐゴシック" pitchFamily="50" charset="-128"/>
              </a:rPr>
              <a:t>の全国体力・運動能力、運動習慣等調査に</a:t>
            </a:r>
            <a:r>
              <a:rPr lang="ja-JP" altLang="en-US" dirty="0">
                <a:latin typeface="ＭＳ Ｐゴシック" pitchFamily="50" charset="-128"/>
              </a:rPr>
              <a:t>おいて</a:t>
            </a:r>
            <a:r>
              <a:rPr lang="ja-JP" altLang="en-US" dirty="0" smtClean="0">
                <a:latin typeface="ＭＳ Ｐゴシック" pitchFamily="50" charset="-128"/>
              </a:rPr>
              <a:t>、</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以下の指標を</a:t>
            </a:r>
            <a:r>
              <a:rPr lang="ja-JP" altLang="en-US" dirty="0">
                <a:latin typeface="ＭＳ Ｐゴシック" pitchFamily="50" charset="-128"/>
              </a:rPr>
              <a:t>めざ</a:t>
            </a:r>
            <a:r>
              <a:rPr lang="ja-JP" altLang="en-US" dirty="0" smtClean="0">
                <a:latin typeface="ＭＳ Ｐゴシック" pitchFamily="50" charset="-128"/>
              </a:rPr>
              <a:t>します</a:t>
            </a:r>
            <a:r>
              <a:rPr lang="ja-JP" altLang="en-US" dirty="0">
                <a:latin typeface="ＭＳ Ｐゴシック" pitchFamily="50" charset="-128"/>
              </a:rPr>
              <a:t>。</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・体力テストの５段階評価で下位ランク（</a:t>
            </a:r>
            <a:r>
              <a:rPr lang="en-US" altLang="ja-JP" dirty="0" smtClean="0">
                <a:latin typeface="ＭＳ Ｐゴシック" pitchFamily="50" charset="-128"/>
              </a:rPr>
              <a:t>D</a:t>
            </a:r>
            <a:r>
              <a:rPr lang="ja-JP" altLang="en-US" dirty="0" smtClean="0">
                <a:latin typeface="ＭＳ Ｐゴシック" pitchFamily="50" charset="-128"/>
              </a:rPr>
              <a:t>・</a:t>
            </a:r>
            <a:r>
              <a:rPr lang="en-US" altLang="ja-JP" dirty="0" smtClean="0">
                <a:latin typeface="ＭＳ Ｐゴシック" pitchFamily="50" charset="-128"/>
              </a:rPr>
              <a:t>E</a:t>
            </a:r>
            <a:r>
              <a:rPr lang="ja-JP" altLang="en-US" dirty="0" smtClean="0">
                <a:latin typeface="ＭＳ Ｐゴシック" pitchFamily="50" charset="-128"/>
              </a:rPr>
              <a:t>）の児童の割合を減らします。</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　（参考）平成２７年度　</a:t>
            </a:r>
            <a:r>
              <a:rPr lang="ja-JP" altLang="en-US" sz="950" dirty="0" smtClean="0">
                <a:latin typeface="+mn-ea"/>
              </a:rPr>
              <a:t>小学校</a:t>
            </a:r>
            <a:r>
              <a:rPr lang="ja-JP" altLang="en-US" sz="950" dirty="0">
                <a:latin typeface="+mn-ea"/>
              </a:rPr>
              <a:t>５年</a:t>
            </a:r>
            <a:r>
              <a:rPr lang="ja-JP" altLang="en-US" sz="950" dirty="0" smtClean="0">
                <a:latin typeface="+mn-ea"/>
              </a:rPr>
              <a:t>男子３５．０％（全国２９．９％）</a:t>
            </a:r>
            <a:endParaRPr lang="en-US" altLang="ja-JP" sz="950" dirty="0" smtClean="0">
              <a:latin typeface="+mn-ea"/>
            </a:endParaRPr>
          </a:p>
          <a:p>
            <a:pPr algn="l">
              <a:lnSpc>
                <a:spcPts val="1300"/>
              </a:lnSpc>
            </a:pPr>
            <a:r>
              <a:rPr lang="ja-JP" altLang="en-US" sz="950" dirty="0">
                <a:latin typeface="+mn-ea"/>
              </a:rPr>
              <a:t>　</a:t>
            </a:r>
            <a:r>
              <a:rPr lang="ja-JP" altLang="en-US" sz="950" dirty="0" smtClean="0">
                <a:latin typeface="+mn-ea"/>
              </a:rPr>
              <a:t>　　　　　　　　　　　　　　　 小学校</a:t>
            </a:r>
            <a:r>
              <a:rPr lang="ja-JP" altLang="en-US" sz="950" dirty="0">
                <a:latin typeface="+mn-ea"/>
              </a:rPr>
              <a:t>５年</a:t>
            </a:r>
            <a:r>
              <a:rPr lang="ja-JP" altLang="en-US" sz="950" dirty="0" smtClean="0">
                <a:latin typeface="+mn-ea"/>
              </a:rPr>
              <a:t>女子３２．０％（全国２４．８％）</a:t>
            </a:r>
            <a:endParaRPr lang="en-US" altLang="ja-JP" sz="950" dirty="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a:t>
            </a:r>
            <a:r>
              <a:rPr lang="ja-JP" altLang="en-US" dirty="0">
                <a:latin typeface="ＭＳ Ｐゴシック" pitchFamily="50" charset="-128"/>
              </a:rPr>
              <a:t>運動やスポーツ</a:t>
            </a:r>
            <a:r>
              <a:rPr lang="ja-JP" altLang="en-US" dirty="0" smtClean="0">
                <a:latin typeface="ＭＳ Ｐゴシック" pitchFamily="50" charset="-128"/>
              </a:rPr>
              <a:t>をすることが好きな子どもの割合を増やします。</a:t>
            </a:r>
            <a:endParaRPr lang="en-US" altLang="ja-JP" dirty="0" smtClean="0"/>
          </a:p>
          <a:p>
            <a:pPr algn="l"/>
            <a:r>
              <a:rPr lang="ja-JP" altLang="en-US" dirty="0" smtClean="0">
                <a:latin typeface="+mn-ea"/>
              </a:rPr>
              <a:t>　　（参考）平成２７年度　</a:t>
            </a:r>
            <a:r>
              <a:rPr lang="ja-JP" altLang="en-US" sz="950" dirty="0" smtClean="0">
                <a:latin typeface="+mn-ea"/>
              </a:rPr>
              <a:t>小学校５年男子　　　「好き」７２．０％（全国７４．０％）</a:t>
            </a:r>
            <a:endParaRPr lang="en-US" altLang="ja-JP" sz="950" dirty="0" smtClean="0">
              <a:latin typeface="+mn-ea"/>
            </a:endParaRPr>
          </a:p>
          <a:p>
            <a:pPr algn="l"/>
            <a:r>
              <a:rPr lang="ja-JP" altLang="en-US" sz="950" dirty="0">
                <a:latin typeface="+mn-ea"/>
              </a:rPr>
              <a:t>　</a:t>
            </a:r>
            <a:r>
              <a:rPr lang="ja-JP" altLang="en-US" sz="950" dirty="0" smtClean="0">
                <a:latin typeface="+mn-ea"/>
              </a:rPr>
              <a:t>　　　　　　　　　　　　　　　　　　　　　　　　　　「やや好き」２０．６％（全国１９．９％）</a:t>
            </a:r>
            <a:endParaRPr lang="en-US" altLang="ja-JP" sz="950" dirty="0" smtClean="0">
              <a:latin typeface="+mn-ea"/>
            </a:endParaRPr>
          </a:p>
          <a:p>
            <a:pPr algn="l"/>
            <a:r>
              <a:rPr lang="ja-JP" altLang="en-US" sz="950" dirty="0">
                <a:latin typeface="+mn-ea"/>
              </a:rPr>
              <a:t>　</a:t>
            </a:r>
            <a:r>
              <a:rPr lang="ja-JP" altLang="en-US" sz="950" dirty="0" smtClean="0">
                <a:latin typeface="+mn-ea"/>
              </a:rPr>
              <a:t>　　　　　　　　　　　　　　　 小学校５年女子　　　「</a:t>
            </a:r>
            <a:r>
              <a:rPr lang="ja-JP" altLang="en-US" sz="950" dirty="0">
                <a:latin typeface="+mn-ea"/>
              </a:rPr>
              <a:t>好き</a:t>
            </a:r>
            <a:r>
              <a:rPr lang="ja-JP" altLang="en-US" sz="950" dirty="0" smtClean="0">
                <a:latin typeface="+mn-ea"/>
              </a:rPr>
              <a:t>」５２．０％（全国５６．４％）</a:t>
            </a:r>
            <a:endParaRPr lang="en-US" altLang="ja-JP" sz="950" dirty="0" smtClean="0">
              <a:latin typeface="+mn-ea"/>
            </a:endParaRPr>
          </a:p>
          <a:p>
            <a:pPr algn="l"/>
            <a:r>
              <a:rPr lang="ja-JP" altLang="en-US" sz="950" dirty="0">
                <a:latin typeface="+mn-ea"/>
              </a:rPr>
              <a:t>　</a:t>
            </a:r>
            <a:r>
              <a:rPr lang="ja-JP" altLang="en-US" sz="950" dirty="0" smtClean="0">
                <a:latin typeface="+mn-ea"/>
              </a:rPr>
              <a:t>　　　　　　　　　　　　　　　　　　　　　　　　　　「</a:t>
            </a:r>
            <a:r>
              <a:rPr lang="ja-JP" altLang="en-US" sz="950" dirty="0">
                <a:latin typeface="+mn-ea"/>
              </a:rPr>
              <a:t>やや好き</a:t>
            </a:r>
            <a:r>
              <a:rPr lang="ja-JP" altLang="en-US" sz="950" dirty="0" smtClean="0">
                <a:latin typeface="+mn-ea"/>
              </a:rPr>
              <a:t>」３３．０％（全国３１．６％）</a:t>
            </a:r>
            <a:endParaRPr lang="en-US" altLang="ja-JP" sz="950" dirty="0" smtClean="0">
              <a:latin typeface="+mn-ea"/>
            </a:endParaRPr>
          </a:p>
          <a:p>
            <a:pPr algn="l"/>
            <a:endParaRPr lang="en-US" altLang="ja-JP" dirty="0" smtClean="0"/>
          </a:p>
          <a:p>
            <a:pPr algn="l"/>
            <a:r>
              <a:rPr lang="ja-JP" altLang="en-US" dirty="0" smtClean="0"/>
              <a:t>＊</a:t>
            </a:r>
            <a:r>
              <a:rPr lang="ja-JP" altLang="en-US" dirty="0"/>
              <a:t>体育授業以外で継続的に体力向上に</a:t>
            </a:r>
            <a:r>
              <a:rPr lang="ja-JP" altLang="en-US" dirty="0" smtClean="0"/>
              <a:t>取り組む公立小学校</a:t>
            </a:r>
            <a:r>
              <a:rPr lang="ja-JP" altLang="en-US" dirty="0"/>
              <a:t>の割合を増や</a:t>
            </a:r>
            <a:endParaRPr lang="en-US" altLang="ja-JP" dirty="0"/>
          </a:p>
          <a:p>
            <a:pPr algn="l"/>
            <a:r>
              <a:rPr lang="ja-JP" altLang="en-US" dirty="0"/>
              <a:t>　 します。</a:t>
            </a:r>
            <a:endParaRPr lang="en-US" altLang="ja-JP" dirty="0"/>
          </a:p>
          <a:p>
            <a:pPr algn="l"/>
            <a:r>
              <a:rPr lang="ja-JP" altLang="en-US" dirty="0"/>
              <a:t>　　（参考）</a:t>
            </a:r>
            <a:r>
              <a:rPr lang="ja-JP" altLang="en-US" dirty="0" smtClean="0"/>
              <a:t>平成２７年度</a:t>
            </a:r>
            <a:r>
              <a:rPr lang="ja-JP" altLang="en-US" dirty="0"/>
              <a:t>　</a:t>
            </a:r>
            <a:r>
              <a:rPr lang="ja-JP" altLang="en-US" dirty="0" smtClean="0"/>
              <a:t>８２．１％</a:t>
            </a:r>
            <a:endParaRPr lang="en-US" altLang="ja-JP" dirty="0"/>
          </a:p>
          <a:p>
            <a:pPr algn="l"/>
            <a:endParaRPr lang="en-US" altLang="ja-JP" dirty="0" smtClean="0"/>
          </a:p>
          <a:p>
            <a:pPr algn="l"/>
            <a:endParaRPr lang="en-US" altLang="ja-JP" dirty="0"/>
          </a:p>
          <a:p>
            <a:pPr algn="l"/>
            <a:endParaRPr lang="en-US" altLang="ja-JP" dirty="0"/>
          </a:p>
          <a:p>
            <a:pPr algn="l"/>
            <a:r>
              <a:rPr lang="ja-JP" altLang="en-US" dirty="0" smtClean="0"/>
              <a:t>＊</a:t>
            </a:r>
            <a:r>
              <a:rPr lang="ja-JP" altLang="en-US" dirty="0"/>
              <a:t>元気アッププロジェクト事業に３５以上の市町村からのエントリーを</a:t>
            </a:r>
            <a:endParaRPr lang="en-US" altLang="ja-JP" dirty="0"/>
          </a:p>
          <a:p>
            <a:pPr algn="l"/>
            <a:r>
              <a:rPr lang="ja-JP" altLang="en-US" dirty="0"/>
              <a:t>　</a:t>
            </a:r>
            <a:r>
              <a:rPr lang="en-US" altLang="ja-JP" dirty="0"/>
              <a:t> </a:t>
            </a:r>
            <a:r>
              <a:rPr lang="ja-JP" altLang="en-US" dirty="0"/>
              <a:t>めざします</a:t>
            </a:r>
            <a:r>
              <a:rPr lang="ja-JP" altLang="en-US" dirty="0" smtClean="0"/>
              <a:t>。</a:t>
            </a:r>
            <a:endParaRPr lang="en-US" altLang="ja-JP" dirty="0" smtClean="0"/>
          </a:p>
          <a:p>
            <a:pPr algn="l"/>
            <a:r>
              <a:rPr lang="ja-JP" altLang="en-US" dirty="0" smtClean="0"/>
              <a:t>　　（参考）平成２７年度　３大会に２３市町村がエントリー</a:t>
            </a:r>
            <a:r>
              <a:rPr lang="ja-JP" altLang="en-US" dirty="0"/>
              <a:t>　</a:t>
            </a:r>
            <a:endParaRPr lang="en-US" altLang="ja-JP" dirty="0"/>
          </a:p>
          <a:p>
            <a:pPr algn="l"/>
            <a:endParaRPr lang="en-US" altLang="ja-JP" dirty="0" smtClean="0"/>
          </a:p>
        </p:txBody>
      </p:sp>
      <p:sp>
        <p:nvSpPr>
          <p:cNvPr id="15" name="正方形/長方形 14"/>
          <p:cNvSpPr>
            <a:spLocks noChangeArrowheads="1"/>
          </p:cNvSpPr>
          <p:nvPr/>
        </p:nvSpPr>
        <p:spPr bwMode="auto">
          <a:xfrm>
            <a:off x="4835525" y="2168888"/>
            <a:ext cx="386588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■運動</a:t>
            </a:r>
            <a:r>
              <a:rPr lang="ja-JP" altLang="en-US" b="1" dirty="0">
                <a:latin typeface="Calibri" pitchFamily="34" charset="0"/>
              </a:rPr>
              <a:t>機会の</a:t>
            </a:r>
            <a:r>
              <a:rPr lang="ja-JP" altLang="en-US" b="1" dirty="0" smtClean="0"/>
              <a:t>充実による体力づくり</a:t>
            </a:r>
            <a:r>
              <a:rPr lang="ja-JP" altLang="en-US" b="1" dirty="0"/>
              <a:t>　　</a:t>
            </a:r>
            <a:endParaRPr lang="ja-JP" altLang="en-US" b="1" dirty="0">
              <a:solidFill>
                <a:srgbClr val="FF0000"/>
              </a:solidFill>
            </a:endParaRPr>
          </a:p>
        </p:txBody>
      </p:sp>
      <p:sp>
        <p:nvSpPr>
          <p:cNvPr id="16" name="角丸四角形 15"/>
          <p:cNvSpPr/>
          <p:nvPr/>
        </p:nvSpPr>
        <p:spPr>
          <a:xfrm>
            <a:off x="4579937" y="1736812"/>
            <a:ext cx="4478337"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二等辺三角形 16"/>
          <p:cNvSpPr/>
          <p:nvPr/>
        </p:nvSpPr>
        <p:spPr>
          <a:xfrm rot="5400000">
            <a:off x="3795277" y="4182331"/>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8" name="Text Box 142"/>
          <p:cNvSpPr txBox="1">
            <a:spLocks noChangeArrowheads="1"/>
          </p:cNvSpPr>
          <p:nvPr/>
        </p:nvSpPr>
        <p:spPr bwMode="auto">
          <a:xfrm>
            <a:off x="8567737"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１４</a:t>
            </a:r>
            <a:endParaRPr lang="ja-JP" altLang="en-US" b="1" dirty="0"/>
          </a:p>
        </p:txBody>
      </p:sp>
      <p:sp>
        <p:nvSpPr>
          <p:cNvPr id="19" name="正方形/長方形 18"/>
          <p:cNvSpPr>
            <a:spLocks noChangeArrowheads="1"/>
          </p:cNvSpPr>
          <p:nvPr/>
        </p:nvSpPr>
        <p:spPr bwMode="auto">
          <a:xfrm>
            <a:off x="296678" y="5841268"/>
            <a:ext cx="3865885" cy="252000"/>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学校・家庭・地域の連携による生活習慣の定着を通した健康づくり</a:t>
            </a:r>
            <a:endParaRPr lang="ja-JP" altLang="en-US" b="1" dirty="0">
              <a:solidFill>
                <a:srgbClr val="FF0000"/>
              </a:solidFill>
            </a:endParaRPr>
          </a:p>
        </p:txBody>
      </p:sp>
      <p:sp>
        <p:nvSpPr>
          <p:cNvPr id="20" name="Text Box 49"/>
          <p:cNvSpPr txBox="1">
            <a:spLocks noChangeArrowheads="1"/>
          </p:cNvSpPr>
          <p:nvPr/>
        </p:nvSpPr>
        <p:spPr bwMode="auto">
          <a:xfrm>
            <a:off x="312863" y="6079358"/>
            <a:ext cx="386588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食に関する指導の充実</a:t>
            </a:r>
            <a:r>
              <a:rPr lang="en-US" altLang="ja-JP" dirty="0">
                <a:latin typeface="ＭＳ Ｐゴシック" pitchFamily="50" charset="-128"/>
              </a:rPr>
              <a:t>】</a:t>
            </a:r>
          </a:p>
          <a:p>
            <a:pPr marL="171450" indent="-85725" algn="l" eaLnBrk="1" hangingPunct="1">
              <a:buFont typeface="Arial" panose="020B0604020202020204" pitchFamily="34" charset="0"/>
              <a:buChar char="•"/>
            </a:pPr>
            <a:r>
              <a:rPr lang="ja-JP" altLang="en-US" dirty="0" smtClean="0">
                <a:latin typeface="ＭＳ Ｐゴシック" pitchFamily="50" charset="-128"/>
              </a:rPr>
              <a:t>食</a:t>
            </a:r>
            <a:r>
              <a:rPr lang="ja-JP" altLang="en-US" dirty="0">
                <a:latin typeface="ＭＳ Ｐゴシック" pitchFamily="50" charset="-128"/>
              </a:rPr>
              <a:t>に関する指導の全体計画に基づいた食に関する指導が、確実</a:t>
            </a:r>
            <a:r>
              <a:rPr lang="ja-JP" altLang="en-US" dirty="0" smtClean="0">
                <a:latin typeface="ＭＳ Ｐゴシック" pitchFamily="50" charset="-128"/>
              </a:rPr>
              <a:t>に実践</a:t>
            </a:r>
            <a:r>
              <a:rPr lang="ja-JP" altLang="en-US" dirty="0">
                <a:latin typeface="ＭＳ Ｐゴシック" pitchFamily="50" charset="-128"/>
              </a:rPr>
              <a:t>されるよう校内体制の整備を促進します</a:t>
            </a:r>
            <a:r>
              <a:rPr lang="ja-JP" altLang="en-US" dirty="0" smtClean="0">
                <a:latin typeface="ＭＳ Ｐゴシック" pitchFamily="50" charset="-128"/>
              </a:rPr>
              <a:t>。</a:t>
            </a:r>
            <a:endParaRPr lang="en-US" altLang="ja-JP" strike="sngStrike" dirty="0">
              <a:latin typeface="ＭＳ Ｐゴシック" pitchFamily="50" charset="-128"/>
            </a:endParaRPr>
          </a:p>
        </p:txBody>
      </p:sp>
      <p:sp>
        <p:nvSpPr>
          <p:cNvPr id="21" name="正方形/長方形 34"/>
          <p:cNvSpPr>
            <a:spLocks noChangeArrowheads="1"/>
          </p:cNvSpPr>
          <p:nvPr/>
        </p:nvSpPr>
        <p:spPr bwMode="auto">
          <a:xfrm>
            <a:off x="4788024" y="6069486"/>
            <a:ext cx="421151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ja-JP" altLang="en-US" dirty="0"/>
              <a:t>平成２８年度中に、「食に関する指導」の推進体制を整備した小・</a:t>
            </a:r>
            <a:r>
              <a:rPr lang="ja-JP" altLang="en-US" dirty="0" smtClean="0"/>
              <a:t>中学校</a:t>
            </a:r>
            <a:endParaRPr lang="en-US" altLang="ja-JP" dirty="0" smtClean="0"/>
          </a:p>
          <a:p>
            <a:pPr algn="l"/>
            <a:r>
              <a:rPr lang="ja-JP" altLang="en-US" dirty="0" smtClean="0"/>
              <a:t>　の</a:t>
            </a:r>
            <a:r>
              <a:rPr lang="ja-JP" altLang="en-US" dirty="0"/>
              <a:t>割合について、１００％をめざす。</a:t>
            </a:r>
            <a:endParaRPr lang="en-US" altLang="ja-JP" dirty="0"/>
          </a:p>
          <a:p>
            <a:pPr algn="l"/>
            <a:r>
              <a:rPr lang="ja-JP" altLang="en-US" dirty="0"/>
              <a:t>　　（参考）平成</a:t>
            </a:r>
            <a:r>
              <a:rPr lang="ja-JP" altLang="en-US" dirty="0" smtClean="0"/>
              <a:t>２７年度　９４．６％</a:t>
            </a:r>
            <a:endParaRPr lang="en-US" altLang="ja-JP" dirty="0"/>
          </a:p>
          <a:p>
            <a:pPr algn="l"/>
            <a:endParaRPr lang="en-US" altLang="ja-JP" dirty="0">
              <a:latin typeface="ＭＳ Ｐゴシック" pitchFamily="50" charset="-128"/>
            </a:endParaRPr>
          </a:p>
        </p:txBody>
      </p:sp>
      <p:sp>
        <p:nvSpPr>
          <p:cNvPr id="22" name="正方形/長方形 21"/>
          <p:cNvSpPr>
            <a:spLocks noChangeArrowheads="1"/>
          </p:cNvSpPr>
          <p:nvPr/>
        </p:nvSpPr>
        <p:spPr bwMode="auto">
          <a:xfrm>
            <a:off x="4801368" y="5841296"/>
            <a:ext cx="3865885" cy="252000"/>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学校・家庭・地域の連携による生活習慣の定着を通した健康づくり</a:t>
            </a:r>
            <a:endParaRPr lang="ja-JP" altLang="en-US" b="1" dirty="0">
              <a:solidFill>
                <a:srgbClr val="FF0000"/>
              </a:solidFill>
            </a:endParaRPr>
          </a:p>
        </p:txBody>
      </p:sp>
      <p:grpSp>
        <p:nvGrpSpPr>
          <p:cNvPr id="23" name="グループ化 22"/>
          <p:cNvGrpSpPr/>
          <p:nvPr/>
        </p:nvGrpSpPr>
        <p:grpSpPr>
          <a:xfrm>
            <a:off x="172206" y="6633356"/>
            <a:ext cx="227844" cy="212179"/>
            <a:chOff x="1392645" y="4833132"/>
            <a:chExt cx="265521" cy="254517"/>
          </a:xfrm>
          <a:noFill/>
        </p:grpSpPr>
        <p:pic>
          <p:nvPicPr>
            <p:cNvPr id="25" name="図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26" name="円/楕円 25"/>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grpSp>
        <p:nvGrpSpPr>
          <p:cNvPr id="29" name="グループ化 28"/>
          <p:cNvGrpSpPr/>
          <p:nvPr/>
        </p:nvGrpSpPr>
        <p:grpSpPr>
          <a:xfrm>
            <a:off x="2434271" y="5046690"/>
            <a:ext cx="265521" cy="254518"/>
            <a:chOff x="1392645" y="4833156"/>
            <a:chExt cx="265521" cy="254518"/>
          </a:xfrm>
        </p:grpSpPr>
        <p:pic>
          <p:nvPicPr>
            <p:cNvPr id="30" name="図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32" name="円/楕円 31"/>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92595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35496" y="104107"/>
            <a:ext cx="9065705" cy="152466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課題６：教員の力とやる気を高めます。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43508" y="405049"/>
            <a:ext cx="8820980" cy="107973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◆採用選考方法等を工夫・改善し、熱意ある優秀な教員を最大限確保します。また、教職経験の少ない教員につい</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err="1" smtClean="0">
                <a:solidFill>
                  <a:prstClr val="black"/>
                </a:solidFill>
                <a:latin typeface="メイリオ" pitchFamily="50" charset="-128"/>
                <a:ea typeface="メイリオ" pitchFamily="50" charset="-128"/>
                <a:cs typeface="メイリオ" pitchFamily="50" charset="-128"/>
              </a:rPr>
              <a:t>て</a:t>
            </a:r>
            <a:r>
              <a:rPr lang="ja-JP" altLang="en-US" sz="1100" b="1" dirty="0" smtClean="0">
                <a:solidFill>
                  <a:prstClr val="black"/>
                </a:solidFill>
                <a:latin typeface="メイリオ" pitchFamily="50" charset="-128"/>
                <a:ea typeface="メイリオ" pitchFamily="50" charset="-128"/>
                <a:cs typeface="メイリオ" pitchFamily="50" charset="-128"/>
              </a:rPr>
              <a:t>研修や人事異動等を通じて資質・能力の向上を図るとともに、教員等の人権感覚の</a:t>
            </a:r>
            <a:r>
              <a:rPr lang="ja-JP" altLang="en-US" sz="1100" b="1" dirty="0">
                <a:solidFill>
                  <a:prstClr val="black"/>
                </a:solidFill>
                <a:latin typeface="メイリオ" pitchFamily="50" charset="-128"/>
                <a:ea typeface="メイリオ" pitchFamily="50" charset="-128"/>
                <a:cs typeface="メイリオ" pitchFamily="50" charset="-128"/>
              </a:rPr>
              <a:t>育成</a:t>
            </a:r>
            <a:r>
              <a:rPr lang="ja-JP" altLang="en-US" sz="1100" b="1" dirty="0" smtClean="0">
                <a:solidFill>
                  <a:prstClr val="black"/>
                </a:solidFill>
                <a:latin typeface="メイリオ" pitchFamily="50" charset="-128"/>
                <a:ea typeface="メイリオ" pitchFamily="50" charset="-128"/>
                <a:cs typeface="メイリオ" pitchFamily="50" charset="-128"/>
              </a:rPr>
              <a:t>に努めます。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◆ミドルリーダー育成の取組みにより、次世代の管理職養成をすすめます。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◆がんばった教員の実績や発揮された能力が適正に評価される評価・育成システムの実施等により、教員のやる気</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と能力の向上を図ります。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◆指導が</a:t>
            </a:r>
            <a:r>
              <a:rPr lang="ja-JP" altLang="en-US" sz="1100" b="1" dirty="0">
                <a:solidFill>
                  <a:prstClr val="black"/>
                </a:solidFill>
                <a:latin typeface="メイリオ" pitchFamily="50" charset="-128"/>
                <a:ea typeface="メイリオ" pitchFamily="50" charset="-128"/>
                <a:cs typeface="メイリオ" pitchFamily="50" charset="-128"/>
              </a:rPr>
              <a:t>不適切</a:t>
            </a:r>
            <a:r>
              <a:rPr lang="ja-JP" altLang="en-US" sz="1100" b="1" dirty="0" smtClean="0">
                <a:solidFill>
                  <a:prstClr val="black"/>
                </a:solidFill>
                <a:latin typeface="メイリオ" pitchFamily="50" charset="-128"/>
                <a:ea typeface="メイリオ" pitchFamily="50" charset="-128"/>
                <a:cs typeface="メイリオ" pitchFamily="50" charset="-128"/>
              </a:rPr>
              <a:t>な教員に対し厳正な対応を行います。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62669" y="404279"/>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900238" y="1593427"/>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１０</a:t>
            </a:r>
          </a:p>
        </p:txBody>
      </p:sp>
      <p:sp>
        <p:nvSpPr>
          <p:cNvPr id="9" name="AutoShape 4"/>
          <p:cNvSpPr>
            <a:spLocks noChangeArrowheads="1"/>
          </p:cNvSpPr>
          <p:nvPr/>
        </p:nvSpPr>
        <p:spPr bwMode="auto">
          <a:xfrm>
            <a:off x="-508" y="1835574"/>
            <a:ext cx="9104313" cy="4941798"/>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35496" y="2132855"/>
            <a:ext cx="4421187" cy="4602113"/>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85725" lvl="0" indent="-85725" algn="l">
              <a:defRPr/>
            </a:pPr>
            <a:endParaRPr lang="en-US" altLang="ja-JP" dirty="0" smtClean="0">
              <a:solidFill>
                <a:schemeClr val="tx1"/>
              </a:solidFill>
              <a:latin typeface="ＭＳ Ｐゴシック" pitchFamily="50" charset="-128"/>
              <a:ea typeface="ＭＳ Ｐゴシック" pitchFamily="50" charset="-128"/>
            </a:endParaRPr>
          </a:p>
          <a:p>
            <a:pPr marL="85725" lvl="0" indent="-85725" algn="l">
              <a:defRPr/>
            </a:pPr>
            <a:endParaRPr lang="en-US" altLang="ja-JP" dirty="0">
              <a:solidFill>
                <a:schemeClr val="tx1"/>
              </a:solidFill>
              <a:latin typeface="ＭＳ Ｐゴシック" pitchFamily="50" charset="-128"/>
              <a:ea typeface="ＭＳ Ｐゴシック" pitchFamily="50" charset="-128"/>
            </a:endParaRPr>
          </a:p>
        </p:txBody>
      </p:sp>
      <p:sp>
        <p:nvSpPr>
          <p:cNvPr id="11" name="角丸四角形 10"/>
          <p:cNvSpPr/>
          <p:nvPr/>
        </p:nvSpPr>
        <p:spPr>
          <a:xfrm>
            <a:off x="44388" y="2096852"/>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97400" y="2132856"/>
            <a:ext cx="4419600" cy="4602112"/>
          </a:xfrm>
          <a:prstGeom prst="roundRect">
            <a:avLst>
              <a:gd name="adj" fmla="val 7823"/>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algn="l">
              <a:spcBef>
                <a:spcPts val="100"/>
              </a:spcBef>
              <a:buClr>
                <a:srgbClr val="8064A2">
                  <a:lumMod val="60000"/>
                  <a:lumOff val="40000"/>
                </a:srgbClr>
              </a:buClr>
              <a:defRPr/>
            </a:pPr>
            <a:endParaRPr lang="en-US" altLang="ja-JP" sz="1050" dirty="0" smtClean="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smtClean="0">
              <a:solidFill>
                <a:schemeClr val="tx1"/>
              </a:solidFill>
              <a:latin typeface="+mn-ea"/>
              <a:cs typeface="Meiryo UI" pitchFamily="50" charset="-128"/>
            </a:endParaRPr>
          </a:p>
          <a:p>
            <a:pPr algn="l">
              <a:spcBef>
                <a:spcPts val="100"/>
              </a:spcBef>
              <a:buClr>
                <a:srgbClr val="8064A2">
                  <a:lumMod val="60000"/>
                  <a:lumOff val="40000"/>
                </a:srgbClr>
              </a:buClr>
              <a:defRPr/>
            </a:pPr>
            <a:endParaRPr lang="en-US" altLang="ja-JP" sz="1050" dirty="0" smtClean="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a:solidFill>
                <a:srgbClr val="FF0000"/>
              </a:solidFill>
              <a:latin typeface="+mn-ea"/>
              <a:cs typeface="Meiryo UI" pitchFamily="50" charset="-128"/>
            </a:endParaRPr>
          </a:p>
        </p:txBody>
      </p:sp>
      <p:sp>
        <p:nvSpPr>
          <p:cNvPr id="13" name="二等辺三角形 12"/>
          <p:cNvSpPr/>
          <p:nvPr/>
        </p:nvSpPr>
        <p:spPr>
          <a:xfrm rot="5400000">
            <a:off x="3779044" y="4290343"/>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2000" y="2096852"/>
            <a:ext cx="4455541"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正方形/長方形 23"/>
          <p:cNvSpPr>
            <a:spLocks noChangeArrowheads="1"/>
          </p:cNvSpPr>
          <p:nvPr/>
        </p:nvSpPr>
        <p:spPr bwMode="auto">
          <a:xfrm>
            <a:off x="262198" y="2505446"/>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■大量退職・大量採用を踏まえた教員の資質・能力の向上</a:t>
            </a:r>
            <a:endParaRPr lang="ja-JP" altLang="en-US" b="1" dirty="0"/>
          </a:p>
        </p:txBody>
      </p:sp>
      <p:sp>
        <p:nvSpPr>
          <p:cNvPr id="16" name="正方形/長方形 3"/>
          <p:cNvSpPr>
            <a:spLocks noChangeArrowheads="1"/>
          </p:cNvSpPr>
          <p:nvPr/>
        </p:nvSpPr>
        <p:spPr bwMode="auto">
          <a:xfrm>
            <a:off x="4733541" y="2924944"/>
            <a:ext cx="4283459" cy="3541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ts val="100"/>
              </a:spcBef>
              <a:buClr>
                <a:srgbClr val="8064A2">
                  <a:lumMod val="60000"/>
                  <a:lumOff val="40000"/>
                </a:srgbClr>
              </a:buClr>
              <a:defRPr/>
            </a:pPr>
            <a:r>
              <a:rPr lang="ja-JP" altLang="en-US" dirty="0" smtClean="0">
                <a:latin typeface="+mn-ea"/>
                <a:cs typeface="Meiryo UI" pitchFamily="50" charset="-128"/>
              </a:rPr>
              <a:t>＊採用</a:t>
            </a:r>
            <a:r>
              <a:rPr lang="ja-JP" altLang="en-US" dirty="0">
                <a:latin typeface="+mn-ea"/>
                <a:cs typeface="Meiryo UI" pitchFamily="50" charset="-128"/>
              </a:rPr>
              <a:t>予定数（</a:t>
            </a:r>
            <a:r>
              <a:rPr lang="ja-JP" altLang="en-US" dirty="0" smtClean="0">
                <a:latin typeface="+mn-ea"/>
                <a:cs typeface="Meiryo UI" pitchFamily="50" charset="-128"/>
              </a:rPr>
              <a:t>約２，０８０名</a:t>
            </a:r>
            <a:r>
              <a:rPr lang="ja-JP" altLang="en-US" dirty="0">
                <a:latin typeface="+mn-ea"/>
                <a:cs typeface="Meiryo UI" pitchFamily="50" charset="-128"/>
              </a:rPr>
              <a:t>）の教員を確保します。</a:t>
            </a: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r>
              <a:rPr lang="ja-JP" altLang="ja-JP" dirty="0"/>
              <a:t>＊研修参加者の満足度を向上させます</a:t>
            </a:r>
            <a:r>
              <a:rPr lang="ja-JP" altLang="ja-JP" dirty="0" smtClean="0"/>
              <a:t>。</a:t>
            </a:r>
            <a:r>
              <a:rPr lang="ja-JP" altLang="en-US" dirty="0" smtClean="0"/>
              <a:t>（５点</a:t>
            </a:r>
            <a:r>
              <a:rPr lang="ja-JP" altLang="en-US" dirty="0"/>
              <a:t>満点</a:t>
            </a:r>
            <a:r>
              <a:rPr lang="ja-JP" altLang="en-US" dirty="0" smtClean="0"/>
              <a:t>）</a:t>
            </a:r>
            <a:endParaRPr lang="ja-JP" altLang="ja-JP" dirty="0"/>
          </a:p>
          <a:p>
            <a:pPr algn="l"/>
            <a:r>
              <a:rPr lang="ja-JP" altLang="en-US" dirty="0"/>
              <a:t>　　　</a:t>
            </a:r>
            <a:r>
              <a:rPr lang="ja-JP" altLang="ja-JP" dirty="0"/>
              <a:t>（参考）平成</a:t>
            </a:r>
            <a:r>
              <a:rPr lang="ja-JP" altLang="en-US" dirty="0"/>
              <a:t>２７</a:t>
            </a:r>
            <a:r>
              <a:rPr lang="ja-JP" altLang="ja-JP" dirty="0"/>
              <a:t>年度　初任者</a:t>
            </a:r>
            <a:r>
              <a:rPr lang="ja-JP" altLang="ja-JP" dirty="0" smtClean="0"/>
              <a:t>研修</a:t>
            </a:r>
            <a:r>
              <a:rPr lang="ja-JP" altLang="en-US" dirty="0" smtClean="0"/>
              <a:t>　　　　４．５</a:t>
            </a:r>
            <a:endParaRPr lang="ja-JP" altLang="en-US" dirty="0"/>
          </a:p>
          <a:p>
            <a:pPr algn="l"/>
            <a:r>
              <a:rPr lang="ja-JP" altLang="en-US" dirty="0" smtClean="0"/>
              <a:t>　　</a:t>
            </a:r>
            <a:r>
              <a:rPr lang="ja-JP" altLang="en-US" dirty="0"/>
              <a:t>　　　　　　</a:t>
            </a:r>
            <a:r>
              <a:rPr lang="ja-JP" altLang="en-US" dirty="0" smtClean="0"/>
              <a:t>　　　　　　　　１０</a:t>
            </a:r>
            <a:r>
              <a:rPr lang="ja-JP" altLang="ja-JP" dirty="0" smtClean="0"/>
              <a:t>年</a:t>
            </a:r>
            <a:r>
              <a:rPr lang="ja-JP" altLang="ja-JP" dirty="0"/>
              <a:t>経験者</a:t>
            </a:r>
            <a:r>
              <a:rPr lang="ja-JP" altLang="ja-JP" dirty="0" smtClean="0"/>
              <a:t>研修</a:t>
            </a:r>
            <a:r>
              <a:rPr lang="ja-JP" altLang="en-US" dirty="0" smtClean="0"/>
              <a:t>　４．３</a:t>
            </a:r>
            <a:r>
              <a:rPr lang="ja-JP" altLang="en-US" dirty="0"/>
              <a:t>　　</a:t>
            </a:r>
            <a:endParaRPr lang="ja-JP" altLang="ja-JP" dirty="0"/>
          </a:p>
          <a:p>
            <a:pPr algn="l">
              <a:spcBef>
                <a:spcPts val="100"/>
              </a:spcBef>
              <a:buClr>
                <a:srgbClr val="8064A2">
                  <a:lumMod val="60000"/>
                  <a:lumOff val="40000"/>
                </a:srgbClr>
              </a:buClr>
              <a:defRPr/>
            </a:pPr>
            <a:endParaRPr lang="en-US" altLang="ja-JP" dirty="0" smtClean="0">
              <a:latin typeface="+mn-ea"/>
              <a:cs typeface="Meiryo UI" pitchFamily="50" charset="-128"/>
            </a:endParaRPr>
          </a:p>
          <a:p>
            <a:pPr lvl="0" algn="l">
              <a:spcBef>
                <a:spcPts val="100"/>
              </a:spcBef>
              <a:buClr>
                <a:srgbClr val="8064A2">
                  <a:lumMod val="60000"/>
                  <a:lumOff val="40000"/>
                </a:srgbClr>
              </a:buClr>
              <a:defRPr/>
            </a:pPr>
            <a:endParaRPr lang="en-US" altLang="ja-JP" dirty="0">
              <a:latin typeface="ＭＳ Ｐゴシック"/>
              <a:cs typeface="Meiryo UI" pitchFamily="50" charset="-128"/>
            </a:endParaRPr>
          </a:p>
          <a:p>
            <a:pPr lvl="0" algn="l">
              <a:spcBef>
                <a:spcPts val="100"/>
              </a:spcBef>
              <a:buClr>
                <a:srgbClr val="8064A2">
                  <a:lumMod val="60000"/>
                  <a:lumOff val="40000"/>
                </a:srgbClr>
              </a:buClr>
              <a:defRPr/>
            </a:pPr>
            <a:endParaRPr lang="en-US" altLang="ja-JP" dirty="0" smtClean="0">
              <a:latin typeface="ＭＳ Ｐゴシック"/>
              <a:cs typeface="Meiryo UI" pitchFamily="50" charset="-128"/>
            </a:endParaRPr>
          </a:p>
          <a:p>
            <a:pPr lvl="0" algn="l">
              <a:spcBef>
                <a:spcPts val="100"/>
              </a:spcBef>
              <a:buClr>
                <a:srgbClr val="8064A2">
                  <a:lumMod val="60000"/>
                  <a:lumOff val="40000"/>
                </a:srgbClr>
              </a:buClr>
              <a:defRPr/>
            </a:pPr>
            <a:r>
              <a:rPr lang="ja-JP" altLang="en-US" dirty="0" smtClean="0">
                <a:latin typeface="ＭＳ Ｐゴシック"/>
                <a:cs typeface="Meiryo UI" pitchFamily="50" charset="-128"/>
              </a:rPr>
              <a:t>＊首席</a:t>
            </a:r>
            <a:r>
              <a:rPr lang="ja-JP" altLang="en-US" dirty="0">
                <a:latin typeface="ＭＳ Ｐゴシック"/>
                <a:cs typeface="Meiryo UI" pitchFamily="50" charset="-128"/>
              </a:rPr>
              <a:t>・指導主事の３０歳台</a:t>
            </a:r>
            <a:r>
              <a:rPr lang="ja-JP" altLang="en-US" dirty="0" smtClean="0">
                <a:latin typeface="ＭＳ Ｐゴシック"/>
                <a:cs typeface="Meiryo UI" pitchFamily="50" charset="-128"/>
              </a:rPr>
              <a:t>の受験志願者を増やします。</a:t>
            </a:r>
            <a:endParaRPr lang="en-US" altLang="ja-JP" dirty="0" smtClean="0">
              <a:latin typeface="ＭＳ Ｐゴシック"/>
              <a:cs typeface="Meiryo UI" pitchFamily="50" charset="-128"/>
            </a:endParaRPr>
          </a:p>
          <a:p>
            <a:pPr lvl="0" algn="l">
              <a:spcBef>
                <a:spcPts val="100"/>
              </a:spcBef>
              <a:buClr>
                <a:srgbClr val="8064A2">
                  <a:lumMod val="60000"/>
                  <a:lumOff val="40000"/>
                </a:srgbClr>
              </a:buClr>
              <a:defRPr/>
            </a:pPr>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参考）平成２７年度　首席・指導主事選考受験者数（３０歳台）</a:t>
            </a:r>
            <a:endParaRPr lang="en-US" altLang="ja-JP" dirty="0">
              <a:latin typeface="ＭＳ Ｐゴシック" pitchFamily="50" charset="-128"/>
            </a:endParaRPr>
          </a:p>
          <a:p>
            <a:pPr lvl="0" algn="l">
              <a:spcBef>
                <a:spcPts val="100"/>
              </a:spcBef>
              <a:buClr>
                <a:srgbClr val="8064A2">
                  <a:lumMod val="60000"/>
                  <a:lumOff val="40000"/>
                </a:srgbClr>
              </a:buClr>
              <a:defRPr/>
            </a:pPr>
            <a:r>
              <a:rPr lang="ja-JP" altLang="en-US" dirty="0">
                <a:latin typeface="ＭＳ Ｐゴシック" pitchFamily="50" charset="-128"/>
              </a:rPr>
              <a:t>　　　　　　　　</a:t>
            </a:r>
            <a:r>
              <a:rPr lang="en-US" altLang="ja-JP" dirty="0">
                <a:latin typeface="ＭＳ Ｐゴシック" pitchFamily="50" charset="-128"/>
              </a:rPr>
              <a:t>〔</a:t>
            </a:r>
            <a:r>
              <a:rPr lang="ja-JP" altLang="en-US" dirty="0">
                <a:latin typeface="ＭＳ Ｐゴシック" pitchFamily="50" charset="-128"/>
              </a:rPr>
              <a:t>小中</a:t>
            </a:r>
            <a:r>
              <a:rPr lang="en-US" altLang="ja-JP" dirty="0">
                <a:latin typeface="ＭＳ Ｐゴシック" pitchFamily="50" charset="-128"/>
              </a:rPr>
              <a:t>〕</a:t>
            </a:r>
            <a:r>
              <a:rPr lang="ja-JP" altLang="en-US" dirty="0">
                <a:latin typeface="ＭＳ Ｐゴシック" pitchFamily="50" charset="-128"/>
              </a:rPr>
              <a:t>　首席８４名　指導主事５８名</a:t>
            </a:r>
            <a:endParaRPr lang="en-US" altLang="ja-JP" dirty="0">
              <a:latin typeface="ＭＳ Ｐゴシック" pitchFamily="50" charset="-128"/>
            </a:endParaRPr>
          </a:p>
          <a:p>
            <a:pPr lvl="0" algn="l">
              <a:spcBef>
                <a:spcPts val="100"/>
              </a:spcBef>
              <a:buClr>
                <a:srgbClr val="8064A2">
                  <a:lumMod val="60000"/>
                  <a:lumOff val="40000"/>
                </a:srgbClr>
              </a:buClr>
              <a:defRPr/>
            </a:pPr>
            <a:r>
              <a:rPr lang="ja-JP" altLang="en-US" dirty="0">
                <a:latin typeface="ＭＳ Ｐゴシック" pitchFamily="50" charset="-128"/>
              </a:rPr>
              <a:t>　　　　　　　　</a:t>
            </a:r>
            <a:r>
              <a:rPr lang="en-US" altLang="ja-JP" dirty="0">
                <a:latin typeface="ＭＳ Ｐゴシック" pitchFamily="50" charset="-128"/>
              </a:rPr>
              <a:t>〔</a:t>
            </a:r>
            <a:r>
              <a:rPr lang="ja-JP" altLang="en-US" dirty="0">
                <a:latin typeface="ＭＳ Ｐゴシック" pitchFamily="50" charset="-128"/>
              </a:rPr>
              <a:t>府立</a:t>
            </a:r>
            <a:r>
              <a:rPr lang="en-US" altLang="ja-JP" dirty="0">
                <a:latin typeface="ＭＳ Ｐゴシック" pitchFamily="50" charset="-128"/>
              </a:rPr>
              <a:t>〕</a:t>
            </a:r>
            <a:r>
              <a:rPr lang="ja-JP" altLang="en-US" dirty="0">
                <a:latin typeface="ＭＳ Ｐゴシック" pitchFamily="50" charset="-128"/>
              </a:rPr>
              <a:t>　首席２８名　指導主事</a:t>
            </a:r>
            <a:r>
              <a:rPr lang="ja-JP" altLang="en-US" dirty="0" smtClean="0">
                <a:latin typeface="ＭＳ Ｐゴシック" pitchFamily="50" charset="-128"/>
              </a:rPr>
              <a:t>２３名</a:t>
            </a:r>
            <a:endParaRPr lang="en-US" altLang="ja-JP" dirty="0">
              <a:latin typeface="ＭＳ Ｐゴシック" pitchFamily="50" charset="-128"/>
            </a:endParaRPr>
          </a:p>
        </p:txBody>
      </p:sp>
      <p:sp>
        <p:nvSpPr>
          <p:cNvPr id="17" name="正方形/長方形 3"/>
          <p:cNvSpPr>
            <a:spLocks noChangeArrowheads="1"/>
          </p:cNvSpPr>
          <p:nvPr/>
        </p:nvSpPr>
        <p:spPr bwMode="auto">
          <a:xfrm>
            <a:off x="202122" y="2744924"/>
            <a:ext cx="4224733" cy="4116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lvl="0" indent="-85725" algn="l">
              <a:defRPr/>
            </a:pPr>
            <a:r>
              <a:rPr lang="en-US" altLang="ja-JP" sz="950" dirty="0" smtClean="0">
                <a:latin typeface="ＭＳ Ｐゴシック" pitchFamily="50" charset="-128"/>
              </a:rPr>
              <a:t>【</a:t>
            </a:r>
            <a:r>
              <a:rPr lang="ja-JP" altLang="en-US" sz="950" dirty="0" smtClean="0">
                <a:latin typeface="ＭＳ Ｐゴシック" pitchFamily="50" charset="-128"/>
              </a:rPr>
              <a:t>優秀</a:t>
            </a:r>
            <a:r>
              <a:rPr lang="ja-JP" altLang="en-US" sz="950" dirty="0">
                <a:latin typeface="ＭＳ Ｐゴシック" pitchFamily="50" charset="-128"/>
              </a:rPr>
              <a:t>な教員の</a:t>
            </a:r>
            <a:r>
              <a:rPr lang="ja-JP" altLang="en-US" sz="950" dirty="0" smtClean="0">
                <a:latin typeface="ＭＳ Ｐゴシック" pitchFamily="50" charset="-128"/>
              </a:rPr>
              <a:t>確保</a:t>
            </a:r>
            <a:r>
              <a:rPr lang="en-US" altLang="ja-JP" sz="950" dirty="0" smtClean="0">
                <a:latin typeface="ＭＳ Ｐゴシック" pitchFamily="50" charset="-128"/>
              </a:rPr>
              <a:t>】</a:t>
            </a:r>
            <a:endParaRPr lang="en-US" altLang="ja-JP" sz="950" dirty="0">
              <a:latin typeface="ＭＳ Ｐゴシック" pitchFamily="50" charset="-128"/>
            </a:endParaRPr>
          </a:p>
          <a:p>
            <a:pPr marL="171450" lvl="0" indent="-85725" algn="l">
              <a:buFont typeface="Arial" panose="020B0604020202020204" pitchFamily="34" charset="0"/>
              <a:buChar char="•"/>
              <a:defRPr/>
            </a:pPr>
            <a:r>
              <a:rPr lang="ja-JP" altLang="en-US" sz="950" dirty="0" smtClean="0">
                <a:latin typeface="ＭＳ Ｐゴシック" pitchFamily="50" charset="-128"/>
              </a:rPr>
              <a:t>受験</a:t>
            </a:r>
            <a:r>
              <a:rPr lang="ja-JP" altLang="en-US" sz="950" dirty="0">
                <a:latin typeface="ＭＳ Ｐゴシック" pitchFamily="50" charset="-128"/>
              </a:rPr>
              <a:t>説明会や</a:t>
            </a:r>
            <a:r>
              <a:rPr lang="ja-JP" altLang="en-US" sz="950" dirty="0" smtClean="0">
                <a:latin typeface="ＭＳ Ｐゴシック" pitchFamily="50" charset="-128"/>
              </a:rPr>
              <a:t>大学訪問活動等の</a:t>
            </a:r>
            <a:r>
              <a:rPr lang="ja-JP" altLang="en-US" sz="950" dirty="0">
                <a:latin typeface="ＭＳ Ｐゴシック" pitchFamily="50" charset="-128"/>
              </a:rPr>
              <a:t>広報活動を推進します</a:t>
            </a:r>
            <a:r>
              <a:rPr lang="ja-JP" altLang="en-US" sz="950" dirty="0" smtClean="0">
                <a:latin typeface="ＭＳ Ｐゴシック" pitchFamily="50" charset="-128"/>
              </a:rPr>
              <a:t>。</a:t>
            </a:r>
            <a:endParaRPr lang="en-US" altLang="ja-JP" sz="950" dirty="0" smtClean="0">
              <a:latin typeface="ＭＳ Ｐゴシック" pitchFamily="50" charset="-128"/>
            </a:endParaRPr>
          </a:p>
          <a:p>
            <a:pPr marL="171450" lvl="0" indent="-85725" algn="l">
              <a:buFont typeface="Arial" panose="020B0604020202020204" pitchFamily="34" charset="0"/>
              <a:buChar char="•"/>
              <a:defRPr/>
            </a:pPr>
            <a:r>
              <a:rPr lang="ja-JP" altLang="en-US" sz="950" dirty="0" smtClean="0">
                <a:latin typeface="ＭＳ Ｐゴシック" pitchFamily="50" charset="-128"/>
              </a:rPr>
              <a:t>選考方法等を改善し、選考テストを実施、更</a:t>
            </a:r>
            <a:r>
              <a:rPr lang="ja-JP" altLang="en-US" sz="950" dirty="0">
                <a:latin typeface="ＭＳ Ｐゴシック" pitchFamily="50" charset="-128"/>
              </a:rPr>
              <a:t>なる受験者確保を</a:t>
            </a:r>
            <a:r>
              <a:rPr lang="ja-JP" altLang="en-US" sz="950" dirty="0" smtClean="0">
                <a:latin typeface="ＭＳ Ｐゴシック" pitchFamily="50" charset="-128"/>
              </a:rPr>
              <a:t>図ります。</a:t>
            </a:r>
            <a:endParaRPr lang="en-US" altLang="ja-JP" sz="950" dirty="0" smtClean="0">
              <a:latin typeface="ＭＳ Ｐゴシック" pitchFamily="50" charset="-128"/>
            </a:endParaRPr>
          </a:p>
          <a:p>
            <a:pPr marL="85725" lvl="0" indent="-85725" algn="l">
              <a:defRPr/>
            </a:pPr>
            <a:r>
              <a:rPr lang="en-US" altLang="ja-JP" sz="950" dirty="0">
                <a:latin typeface="ＭＳ Ｐゴシック" pitchFamily="50" charset="-128"/>
              </a:rPr>
              <a:t> </a:t>
            </a:r>
            <a:r>
              <a:rPr lang="en-US" altLang="ja-JP" sz="950" dirty="0" smtClean="0">
                <a:latin typeface="ＭＳ Ｐゴシック" pitchFamily="50" charset="-128"/>
              </a:rPr>
              <a:t>    〔</a:t>
            </a:r>
            <a:r>
              <a:rPr lang="ja-JP" altLang="en-US" sz="950" dirty="0" smtClean="0">
                <a:latin typeface="ＭＳ Ｐゴシック" pitchFamily="50" charset="-128"/>
              </a:rPr>
              <a:t>主な改善点</a:t>
            </a:r>
            <a:r>
              <a:rPr lang="en-US" altLang="ja-JP" sz="950" dirty="0" smtClean="0">
                <a:latin typeface="ＭＳ Ｐゴシック" pitchFamily="50" charset="-128"/>
              </a:rPr>
              <a:t>〕</a:t>
            </a:r>
            <a:endParaRPr lang="en-US" altLang="ja-JP" sz="950" dirty="0">
              <a:latin typeface="ＭＳ Ｐゴシック" pitchFamily="50" charset="-128"/>
            </a:endParaRPr>
          </a:p>
          <a:p>
            <a:pPr marL="266700" lvl="0" algn="l">
              <a:defRPr/>
            </a:pPr>
            <a:r>
              <a:rPr lang="ja-JP" altLang="en-US" sz="950" dirty="0">
                <a:latin typeface="ＭＳ Ｐゴシック" pitchFamily="50" charset="-128"/>
              </a:rPr>
              <a:t>・複雑になった特別選考を一部に限定し、その他は一般選考とすることで教職志願者にわかりやすくするとともに、一般選考（第</a:t>
            </a:r>
            <a:r>
              <a:rPr lang="en-US" altLang="ja-JP" sz="950" dirty="0">
                <a:latin typeface="ＭＳ Ｐゴシック" pitchFamily="50" charset="-128"/>
              </a:rPr>
              <a:t>1</a:t>
            </a:r>
            <a:r>
              <a:rPr lang="ja-JP" altLang="en-US" sz="950" dirty="0">
                <a:latin typeface="ＭＳ Ｐゴシック" pitchFamily="50" charset="-128"/>
              </a:rPr>
              <a:t>次選考・第</a:t>
            </a:r>
            <a:r>
              <a:rPr lang="en-US" altLang="ja-JP" sz="950" dirty="0">
                <a:latin typeface="ＭＳ Ｐゴシック" pitchFamily="50" charset="-128"/>
              </a:rPr>
              <a:t>2</a:t>
            </a:r>
            <a:r>
              <a:rPr lang="ja-JP" altLang="en-US" sz="950" dirty="0">
                <a:latin typeface="ＭＳ Ｐゴシック" pitchFamily="50" charset="-128"/>
              </a:rPr>
              <a:t>次選考）において資格や経験に応じて加点対象を</a:t>
            </a:r>
            <a:r>
              <a:rPr lang="ja-JP" altLang="en-US" sz="950" dirty="0" smtClean="0">
                <a:latin typeface="ＭＳ Ｐゴシック" pitchFamily="50" charset="-128"/>
              </a:rPr>
              <a:t>拡大</a:t>
            </a:r>
            <a:endParaRPr lang="ja-JP" altLang="en-US" sz="950" dirty="0">
              <a:latin typeface="ＭＳ Ｐゴシック" pitchFamily="50" charset="-128"/>
            </a:endParaRPr>
          </a:p>
          <a:p>
            <a:pPr marL="266700" lvl="0" algn="l">
              <a:defRPr/>
            </a:pPr>
            <a:r>
              <a:rPr lang="ja-JP" altLang="en-US" sz="950" dirty="0">
                <a:latin typeface="ＭＳ Ｐゴシック" pitchFamily="50" charset="-128"/>
              </a:rPr>
              <a:t>・第</a:t>
            </a:r>
            <a:r>
              <a:rPr lang="en-US" altLang="ja-JP" sz="950" dirty="0">
                <a:latin typeface="ＭＳ Ｐゴシック" pitchFamily="50" charset="-128"/>
              </a:rPr>
              <a:t>1</a:t>
            </a:r>
            <a:r>
              <a:rPr lang="ja-JP" altLang="en-US" sz="950" dirty="0">
                <a:latin typeface="ＭＳ Ｐゴシック" pitchFamily="50" charset="-128"/>
              </a:rPr>
              <a:t>次選考筆答テストで、新たに思考力･判断力を問う問題を</a:t>
            </a:r>
            <a:r>
              <a:rPr lang="ja-JP" altLang="en-US" sz="950" dirty="0" smtClean="0">
                <a:latin typeface="ＭＳ Ｐゴシック" pitchFamily="50" charset="-128"/>
              </a:rPr>
              <a:t>出題</a:t>
            </a:r>
            <a:endParaRPr lang="ja-JP" altLang="en-US" sz="950" dirty="0">
              <a:latin typeface="ＭＳ Ｐゴシック" pitchFamily="50" charset="-128"/>
            </a:endParaRPr>
          </a:p>
          <a:p>
            <a:pPr marL="266700" lvl="0" algn="l">
              <a:defRPr/>
            </a:pPr>
            <a:r>
              <a:rPr lang="ja-JP" altLang="en-US" sz="950" dirty="0">
                <a:latin typeface="ＭＳ Ｐゴシック" pitchFamily="50" charset="-128"/>
              </a:rPr>
              <a:t>・第</a:t>
            </a:r>
            <a:r>
              <a:rPr lang="en-US" altLang="ja-JP" sz="950" dirty="0">
                <a:latin typeface="ＭＳ Ｐゴシック" pitchFamily="50" charset="-128"/>
              </a:rPr>
              <a:t>2</a:t>
            </a:r>
            <a:r>
              <a:rPr lang="ja-JP" altLang="en-US" sz="950" dirty="0">
                <a:latin typeface="ＭＳ Ｐゴシック" pitchFamily="50" charset="-128"/>
              </a:rPr>
              <a:t>次選考面接テストで、すべての受験者に個人面接を</a:t>
            </a:r>
            <a:r>
              <a:rPr lang="ja-JP" altLang="en-US" sz="950" dirty="0" smtClean="0">
                <a:latin typeface="ＭＳ Ｐゴシック" pitchFamily="50" charset="-128"/>
              </a:rPr>
              <a:t>実施</a:t>
            </a:r>
            <a:endParaRPr lang="ja-JP" altLang="en-US" sz="950" dirty="0">
              <a:latin typeface="ＭＳ Ｐゴシック" pitchFamily="50" charset="-128"/>
            </a:endParaRPr>
          </a:p>
          <a:p>
            <a:pPr marL="85725" lvl="0" indent="-85725" algn="l">
              <a:defRPr/>
            </a:pPr>
            <a:r>
              <a:rPr lang="ja-JP" altLang="en-US" sz="950" dirty="0" smtClean="0">
                <a:latin typeface="ＭＳ Ｐゴシック"/>
                <a:cs typeface="Meiryo UI" pitchFamily="50" charset="-128"/>
              </a:rPr>
              <a:t>　　 </a:t>
            </a:r>
            <a:r>
              <a:rPr lang="en-US" altLang="ja-JP" sz="950" dirty="0" smtClean="0">
                <a:latin typeface="ＭＳ Ｐゴシック"/>
                <a:cs typeface="Meiryo UI" pitchFamily="50" charset="-128"/>
              </a:rPr>
              <a:t>〔</a:t>
            </a:r>
            <a:r>
              <a:rPr lang="ja-JP" altLang="en-US" sz="950" dirty="0" smtClean="0">
                <a:latin typeface="ＭＳ Ｐゴシック"/>
                <a:cs typeface="Meiryo UI" pitchFamily="50" charset="-128"/>
              </a:rPr>
              <a:t>熱意</a:t>
            </a:r>
            <a:r>
              <a:rPr lang="ja-JP" altLang="en-US" sz="950" dirty="0">
                <a:latin typeface="ＭＳ Ｐゴシック"/>
                <a:cs typeface="Meiryo UI" pitchFamily="50" charset="-128"/>
              </a:rPr>
              <a:t>ある受験者の確保</a:t>
            </a:r>
            <a:r>
              <a:rPr lang="en-US" altLang="ja-JP" sz="950" dirty="0">
                <a:latin typeface="ＭＳ Ｐゴシック"/>
                <a:cs typeface="Meiryo UI" pitchFamily="50" charset="-128"/>
              </a:rPr>
              <a:t>〕</a:t>
            </a:r>
          </a:p>
          <a:p>
            <a:pPr marL="85725" lvl="0" indent="-85725" algn="l">
              <a:defRPr/>
            </a:pPr>
            <a:r>
              <a:rPr lang="ja-JP" altLang="en-US" sz="950" dirty="0">
                <a:latin typeface="ＭＳ Ｐゴシック"/>
                <a:cs typeface="Meiryo UI" pitchFamily="50" charset="-128"/>
              </a:rPr>
              <a:t>　</a:t>
            </a:r>
            <a:r>
              <a:rPr lang="ja-JP" altLang="en-US" sz="950" dirty="0" smtClean="0">
                <a:latin typeface="ＭＳ Ｐゴシック"/>
                <a:cs typeface="Meiryo UI" pitchFamily="50" charset="-128"/>
              </a:rPr>
              <a:t>　　・教員</a:t>
            </a:r>
            <a:r>
              <a:rPr lang="ja-JP" altLang="en-US" sz="950" dirty="0">
                <a:latin typeface="ＭＳ Ｐゴシック"/>
                <a:cs typeface="Meiryo UI" pitchFamily="50" charset="-128"/>
              </a:rPr>
              <a:t>チャレンジテストの実施</a:t>
            </a:r>
            <a:endParaRPr lang="en-US" altLang="ja-JP" sz="950" dirty="0">
              <a:latin typeface="ＭＳ Ｐゴシック"/>
              <a:cs typeface="Meiryo UI" pitchFamily="50" charset="-128"/>
            </a:endParaRPr>
          </a:p>
          <a:p>
            <a:pPr marL="85725" lvl="0" indent="-85725" algn="l">
              <a:defRPr/>
            </a:pPr>
            <a:r>
              <a:rPr lang="ja-JP" altLang="en-US" sz="950" dirty="0">
                <a:latin typeface="ＭＳ Ｐゴシック"/>
                <a:cs typeface="Meiryo UI" pitchFamily="50" charset="-128"/>
              </a:rPr>
              <a:t>　</a:t>
            </a:r>
            <a:r>
              <a:rPr lang="ja-JP" altLang="en-US" sz="950" dirty="0" smtClean="0">
                <a:latin typeface="ＭＳ Ｐゴシック"/>
                <a:cs typeface="Meiryo UI" pitchFamily="50" charset="-128"/>
              </a:rPr>
              <a:t>　　</a:t>
            </a:r>
            <a:r>
              <a:rPr lang="ja-JP" altLang="en-US" sz="950" dirty="0" smtClean="0">
                <a:latin typeface="ＭＳ Ｐゴシック" pitchFamily="50" charset="-128"/>
              </a:rPr>
              <a:t>・</a:t>
            </a:r>
            <a:r>
              <a:rPr lang="ja-JP" altLang="en-US" sz="950" dirty="0" smtClean="0">
                <a:latin typeface="ＭＳ Ｐゴシック"/>
                <a:cs typeface="Meiryo UI" pitchFamily="50" charset="-128"/>
              </a:rPr>
              <a:t>大阪</a:t>
            </a:r>
            <a:r>
              <a:rPr lang="ja-JP" altLang="en-US" sz="950" dirty="0">
                <a:latin typeface="ＭＳ Ｐゴシック"/>
                <a:cs typeface="Meiryo UI" pitchFamily="50" charset="-128"/>
              </a:rPr>
              <a:t>教志セミナーの</a:t>
            </a:r>
            <a:r>
              <a:rPr lang="ja-JP" altLang="en-US" sz="950" dirty="0" smtClean="0">
                <a:latin typeface="ＭＳ Ｐゴシック"/>
                <a:cs typeface="Meiryo UI" pitchFamily="50" charset="-128"/>
              </a:rPr>
              <a:t>実施</a:t>
            </a:r>
            <a:endParaRPr lang="en-US" altLang="ja-JP" sz="950" dirty="0" smtClean="0">
              <a:latin typeface="ＭＳ Ｐゴシック"/>
              <a:cs typeface="Meiryo UI" pitchFamily="50" charset="-128"/>
            </a:endParaRPr>
          </a:p>
          <a:p>
            <a:pPr marL="85725" lvl="0" indent="-85725" algn="l">
              <a:lnSpc>
                <a:spcPts val="600"/>
              </a:lnSpc>
              <a:defRPr/>
            </a:pPr>
            <a:r>
              <a:rPr lang="ja-JP" altLang="en-US" sz="950" dirty="0" smtClean="0">
                <a:latin typeface="ＭＳ Ｐゴシック" pitchFamily="50" charset="-128"/>
              </a:rPr>
              <a:t>　</a:t>
            </a:r>
            <a:endParaRPr lang="en-US" altLang="ja-JP" sz="950" dirty="0" smtClean="0">
              <a:latin typeface="ＭＳ Ｐゴシック" pitchFamily="50" charset="-128"/>
            </a:endParaRPr>
          </a:p>
          <a:p>
            <a:pPr marL="85725" lvl="0" indent="-85725" algn="l">
              <a:defRPr/>
            </a:pPr>
            <a:r>
              <a:rPr lang="en-US" altLang="ja-JP" sz="950" dirty="0" smtClean="0">
                <a:latin typeface="ＭＳ Ｐゴシック" pitchFamily="50" charset="-128"/>
              </a:rPr>
              <a:t>【</a:t>
            </a:r>
            <a:r>
              <a:rPr lang="ja-JP" altLang="en-US" sz="950" dirty="0" smtClean="0">
                <a:latin typeface="ＭＳ Ｐゴシック" pitchFamily="50" charset="-128"/>
              </a:rPr>
              <a:t>研修体系の見直し</a:t>
            </a:r>
            <a:r>
              <a:rPr lang="en-US" altLang="ja-JP" sz="950" dirty="0" smtClean="0">
                <a:latin typeface="ＭＳ Ｐゴシック" pitchFamily="50" charset="-128"/>
              </a:rPr>
              <a:t>】</a:t>
            </a:r>
            <a:endParaRPr lang="en-US" altLang="ja-JP" sz="950" dirty="0">
              <a:latin typeface="ＭＳ Ｐゴシック" pitchFamily="50" charset="-128"/>
            </a:endParaRPr>
          </a:p>
          <a:p>
            <a:pPr marL="171450" lvl="0" indent="-85725" algn="l">
              <a:buFont typeface="Arial" panose="020B0604020202020204" pitchFamily="34" charset="0"/>
              <a:buChar char="•"/>
              <a:defRPr/>
            </a:pPr>
            <a:r>
              <a:rPr lang="ja-JP" altLang="en-US" sz="950" dirty="0" smtClean="0">
                <a:latin typeface="ＭＳ Ｐゴシック" pitchFamily="50" charset="-128"/>
              </a:rPr>
              <a:t>「</a:t>
            </a:r>
            <a:r>
              <a:rPr lang="ja-JP" altLang="en-US" sz="950" dirty="0">
                <a:latin typeface="ＭＳ Ｐゴシック" pitchFamily="50" charset="-128"/>
              </a:rPr>
              <a:t>学び続ける教員の育成」を図るため、法定研修等の体系を見直します。</a:t>
            </a:r>
          </a:p>
          <a:p>
            <a:pPr marL="85725" lvl="0" indent="-85725" algn="l">
              <a:defRPr/>
            </a:pPr>
            <a:r>
              <a:rPr lang="ja-JP" altLang="en-US" sz="950" dirty="0">
                <a:latin typeface="ＭＳ Ｐゴシック" pitchFamily="50" charset="-128"/>
              </a:rPr>
              <a:t>　　　</a:t>
            </a:r>
            <a:r>
              <a:rPr lang="ja-JP" altLang="en-US" sz="950" dirty="0" smtClean="0">
                <a:latin typeface="ＭＳ Ｐゴシック" pitchFamily="50" charset="-128"/>
              </a:rPr>
              <a:t>５年</a:t>
            </a:r>
            <a:r>
              <a:rPr lang="ja-JP" altLang="en-US" sz="950" dirty="0">
                <a:latin typeface="ＭＳ Ｐゴシック" pitchFamily="50" charset="-128"/>
              </a:rPr>
              <a:t>次研修（小・中学校）やアドバンストセミナー（府立学校の５～９年目）</a:t>
            </a:r>
            <a:r>
              <a:rPr lang="ja-JP" altLang="en-US" sz="950" dirty="0" smtClean="0">
                <a:latin typeface="ＭＳ Ｐゴシック" pitchFamily="50" charset="-128"/>
              </a:rPr>
              <a:t>を</a:t>
            </a:r>
            <a:endParaRPr lang="en-US" altLang="ja-JP" sz="950" dirty="0" smtClean="0">
              <a:latin typeface="ＭＳ Ｐゴシック" pitchFamily="50" charset="-128"/>
            </a:endParaRPr>
          </a:p>
          <a:p>
            <a:pPr marL="85725" lvl="0" indent="-85725" algn="l">
              <a:defRPr/>
            </a:pPr>
            <a:r>
              <a:rPr lang="ja-JP" altLang="en-US" sz="950" dirty="0">
                <a:latin typeface="ＭＳ Ｐゴシック" pitchFamily="50" charset="-128"/>
              </a:rPr>
              <a:t>　</a:t>
            </a:r>
            <a:r>
              <a:rPr lang="ja-JP" altLang="en-US" sz="950" dirty="0" smtClean="0">
                <a:latin typeface="ＭＳ Ｐゴシック" pitchFamily="50" charset="-128"/>
              </a:rPr>
              <a:t>　　新設</a:t>
            </a:r>
            <a:r>
              <a:rPr lang="ja-JP" altLang="en-US" sz="950" dirty="0">
                <a:latin typeface="ＭＳ Ｐゴシック" pitchFamily="50" charset="-128"/>
              </a:rPr>
              <a:t>し、１０年経験者</a:t>
            </a:r>
            <a:r>
              <a:rPr lang="ja-JP" altLang="en-US" sz="950" dirty="0" smtClean="0">
                <a:latin typeface="ＭＳ Ｐゴシック" pitchFamily="50" charset="-128"/>
              </a:rPr>
              <a:t>研修</a:t>
            </a:r>
            <a:r>
              <a:rPr lang="ja-JP" altLang="en-US" sz="950" dirty="0">
                <a:latin typeface="ＭＳ Ｐゴシック" pitchFamily="50" charset="-128"/>
              </a:rPr>
              <a:t>の内容を一部前倒しして受講できるようにします</a:t>
            </a:r>
            <a:r>
              <a:rPr lang="ja-JP" altLang="en-US" sz="950" dirty="0" smtClean="0">
                <a:latin typeface="ＭＳ Ｐゴシック" pitchFamily="50" charset="-128"/>
              </a:rPr>
              <a:t>。</a:t>
            </a:r>
            <a:endParaRPr lang="en-US" altLang="ja-JP" sz="950" dirty="0">
              <a:latin typeface="ＭＳ Ｐゴシック" pitchFamily="50" charset="-128"/>
            </a:endParaRPr>
          </a:p>
          <a:p>
            <a:pPr marL="171450" lvl="0" indent="-85725" algn="l">
              <a:buFont typeface="Arial" panose="020B0604020202020204" pitchFamily="34" charset="0"/>
              <a:buChar char="•"/>
              <a:defRPr/>
            </a:pPr>
            <a:r>
              <a:rPr lang="ja-JP" altLang="en-US" sz="950" dirty="0" smtClean="0">
                <a:latin typeface="ＭＳ Ｐゴシック" pitchFamily="50" charset="-128"/>
              </a:rPr>
              <a:t>キャリアステージ</a:t>
            </a:r>
            <a:r>
              <a:rPr lang="ja-JP" altLang="en-US" sz="950" dirty="0">
                <a:latin typeface="ＭＳ Ｐゴシック" pitchFamily="50" charset="-128"/>
              </a:rPr>
              <a:t>に合わせた研修体系「</a:t>
            </a:r>
            <a:r>
              <a:rPr lang="en-US" altLang="ja-JP" sz="950" dirty="0">
                <a:latin typeface="ＭＳ Ｐゴシック" pitchFamily="50" charset="-128"/>
              </a:rPr>
              <a:t>OSAKA</a:t>
            </a:r>
            <a:r>
              <a:rPr lang="ja-JP" altLang="en-US" sz="950" dirty="0">
                <a:latin typeface="ＭＳ Ｐゴシック" pitchFamily="50" charset="-128"/>
              </a:rPr>
              <a:t>教職スタンダード」に基づいて、様々な研修を設定</a:t>
            </a:r>
            <a:r>
              <a:rPr lang="ja-JP" altLang="en-US" sz="950" dirty="0" smtClean="0">
                <a:latin typeface="ＭＳ Ｐゴシック" pitchFamily="50" charset="-128"/>
              </a:rPr>
              <a:t>します。</a:t>
            </a:r>
            <a:endParaRPr lang="en-US" altLang="ja-JP" sz="950" dirty="0" smtClean="0">
              <a:latin typeface="ＭＳ Ｐゴシック" pitchFamily="50" charset="-128"/>
            </a:endParaRPr>
          </a:p>
          <a:p>
            <a:pPr marL="85725" lvl="0" indent="-85725" algn="l">
              <a:lnSpc>
                <a:spcPts val="600"/>
              </a:lnSpc>
              <a:defRPr/>
            </a:pPr>
            <a:endParaRPr lang="en-US" altLang="ja-JP" sz="950" dirty="0" smtClean="0">
              <a:latin typeface="ＭＳ Ｐゴシック" pitchFamily="50" charset="-128"/>
            </a:endParaRPr>
          </a:p>
          <a:p>
            <a:pPr marL="85725" lvl="0" indent="-85725" algn="l">
              <a:defRPr/>
            </a:pPr>
            <a:r>
              <a:rPr lang="en-US" altLang="ja-JP" sz="950" dirty="0" smtClean="0">
                <a:latin typeface="ＭＳ Ｐゴシック" pitchFamily="50" charset="-128"/>
              </a:rPr>
              <a:t>【</a:t>
            </a:r>
            <a:r>
              <a:rPr lang="ja-JP" altLang="en-US" sz="950" dirty="0" smtClean="0">
                <a:latin typeface="ＭＳ Ｐゴシック" pitchFamily="50" charset="-128"/>
              </a:rPr>
              <a:t>ミドルリーダー</a:t>
            </a:r>
            <a:r>
              <a:rPr lang="ja-JP" altLang="en-US" sz="950" dirty="0">
                <a:latin typeface="ＭＳ Ｐゴシック" pitchFamily="50" charset="-128"/>
              </a:rPr>
              <a:t>の</a:t>
            </a:r>
            <a:r>
              <a:rPr lang="ja-JP" altLang="en-US" sz="950" dirty="0" smtClean="0">
                <a:latin typeface="ＭＳ Ｐゴシック" pitchFamily="50" charset="-128"/>
              </a:rPr>
              <a:t>育成</a:t>
            </a:r>
            <a:r>
              <a:rPr lang="en-US" altLang="ja-JP" sz="950" dirty="0" smtClean="0">
                <a:latin typeface="ＭＳ Ｐゴシック" pitchFamily="50" charset="-128"/>
              </a:rPr>
              <a:t>】</a:t>
            </a:r>
            <a:endParaRPr lang="en-US" altLang="ja-JP" sz="950" dirty="0">
              <a:latin typeface="ＭＳ Ｐゴシック" pitchFamily="50" charset="-128"/>
            </a:endParaRPr>
          </a:p>
          <a:p>
            <a:pPr marL="171450" lvl="0" indent="-85725" algn="l">
              <a:buFont typeface="Arial" panose="020B0604020202020204" pitchFamily="34" charset="0"/>
              <a:buChar char="•"/>
              <a:defRPr/>
            </a:pPr>
            <a:r>
              <a:rPr lang="ja-JP" altLang="en-US" sz="950" dirty="0" smtClean="0">
                <a:latin typeface="ＭＳ Ｐゴシック" pitchFamily="50" charset="-128"/>
              </a:rPr>
              <a:t>若手教員から首席や指導主事への積極的</a:t>
            </a:r>
            <a:r>
              <a:rPr lang="ja-JP" altLang="en-US" sz="950" dirty="0">
                <a:latin typeface="ＭＳ Ｐゴシック" pitchFamily="50" charset="-128"/>
              </a:rPr>
              <a:t>な任用に向け、府立</a:t>
            </a:r>
            <a:r>
              <a:rPr lang="ja-JP" altLang="en-US" sz="950" dirty="0" smtClean="0">
                <a:latin typeface="ＭＳ Ｐゴシック" pitchFamily="50" charset="-128"/>
              </a:rPr>
              <a:t>学校長</a:t>
            </a:r>
            <a:r>
              <a:rPr lang="ja-JP" altLang="en-US" sz="950" dirty="0">
                <a:latin typeface="ＭＳ Ｐゴシック" pitchFamily="50" charset="-128"/>
              </a:rPr>
              <a:t>や市町村教育委員会に対して、学校でのミドルリーダーと</a:t>
            </a:r>
            <a:r>
              <a:rPr lang="ja-JP" altLang="en-US" sz="950" dirty="0" smtClean="0">
                <a:latin typeface="ＭＳ Ｐゴシック" pitchFamily="50" charset="-128"/>
              </a:rPr>
              <a:t>なる</a:t>
            </a:r>
            <a:r>
              <a:rPr lang="ja-JP" altLang="en-US" sz="950" dirty="0">
                <a:latin typeface="ＭＳ Ｐゴシック" pitchFamily="50" charset="-128"/>
              </a:rPr>
              <a:t>人材</a:t>
            </a:r>
            <a:r>
              <a:rPr lang="ja-JP" altLang="en-US" sz="950" dirty="0" smtClean="0">
                <a:latin typeface="ＭＳ Ｐゴシック" pitchFamily="50" charset="-128"/>
              </a:rPr>
              <a:t>の</a:t>
            </a:r>
            <a:r>
              <a:rPr lang="ja-JP" altLang="en-US" sz="950" dirty="0">
                <a:latin typeface="ＭＳ Ｐゴシック" pitchFamily="50" charset="-128"/>
              </a:rPr>
              <a:t>発掘を働きかけます</a:t>
            </a:r>
            <a:r>
              <a:rPr lang="ja-JP" altLang="en-US" sz="950" dirty="0" smtClean="0">
                <a:latin typeface="ＭＳ Ｐゴシック" pitchFamily="50" charset="-128"/>
              </a:rPr>
              <a:t>。</a:t>
            </a:r>
            <a:endParaRPr lang="en-US" altLang="ja-JP" sz="950" dirty="0">
              <a:latin typeface="ＭＳ Ｐゴシック" pitchFamily="50" charset="-128"/>
            </a:endParaRPr>
          </a:p>
          <a:p>
            <a:pPr marL="171450" lvl="0" indent="-85725" algn="l">
              <a:buFont typeface="Arial" panose="020B0604020202020204" pitchFamily="34" charset="0"/>
              <a:buChar char="•"/>
              <a:defRPr/>
            </a:pPr>
            <a:r>
              <a:rPr lang="ja-JP" altLang="en-US" sz="950" dirty="0" smtClean="0">
                <a:latin typeface="ＭＳ Ｐゴシック" pitchFamily="50" charset="-128"/>
              </a:rPr>
              <a:t>中堅</a:t>
            </a:r>
            <a:r>
              <a:rPr lang="ja-JP" altLang="en-US" sz="950" dirty="0">
                <a:latin typeface="ＭＳ Ｐゴシック" pitchFamily="50" charset="-128"/>
              </a:rPr>
              <a:t>教員に対して将来の管理職として学校経営に必要な資質と</a:t>
            </a:r>
            <a:r>
              <a:rPr lang="ja-JP" altLang="en-US" sz="950" dirty="0" smtClean="0">
                <a:latin typeface="ＭＳ Ｐゴシック" pitchFamily="50" charset="-128"/>
              </a:rPr>
              <a:t>能力の向上</a:t>
            </a:r>
            <a:r>
              <a:rPr lang="ja-JP" altLang="en-US" sz="950" dirty="0">
                <a:latin typeface="ＭＳ Ｐゴシック" pitchFamily="50" charset="-128"/>
              </a:rPr>
              <a:t>を図るため</a:t>
            </a:r>
            <a:r>
              <a:rPr lang="ja-JP" altLang="en-US" sz="950" dirty="0" smtClean="0">
                <a:latin typeface="ＭＳ Ｐゴシック" pitchFamily="50" charset="-128"/>
              </a:rPr>
              <a:t>、「小･中学校リーディング</a:t>
            </a:r>
            <a:r>
              <a:rPr lang="ja-JP" altLang="en-US" sz="950" dirty="0">
                <a:latin typeface="ＭＳ Ｐゴシック" pitchFamily="50" charset="-128"/>
              </a:rPr>
              <a:t>・ティーチャー養成研修</a:t>
            </a:r>
            <a:r>
              <a:rPr lang="ja-JP" altLang="en-US" sz="950" dirty="0" smtClean="0">
                <a:latin typeface="ＭＳ Ｐゴシック" pitchFamily="50" charset="-128"/>
              </a:rPr>
              <a:t>」及び「府立学校リーダー養成研修」において、学校の課題解決に向けたアクションプランを作成するなど実効性のある演習を多く取り入れ、研修内容を充実させます。</a:t>
            </a:r>
            <a:endParaRPr lang="en-US" altLang="ja-JP" sz="950" dirty="0">
              <a:latin typeface="ＭＳ Ｐゴシック" pitchFamily="50" charset="-128"/>
            </a:endParaRPr>
          </a:p>
        </p:txBody>
      </p:sp>
      <p:sp>
        <p:nvSpPr>
          <p:cNvPr id="18" name="正方形/長方形 23"/>
          <p:cNvSpPr>
            <a:spLocks noChangeArrowheads="1"/>
          </p:cNvSpPr>
          <p:nvPr/>
        </p:nvSpPr>
        <p:spPr bwMode="auto">
          <a:xfrm>
            <a:off x="4821858" y="2528928"/>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■大量退職・大量採用を踏まえた教員の資質・能力の向上</a:t>
            </a:r>
            <a:endParaRPr lang="ja-JP" altLang="en-US" b="1" dirty="0"/>
          </a:p>
        </p:txBody>
      </p:sp>
      <p:sp>
        <p:nvSpPr>
          <p:cNvPr id="19" name="Text Box 142"/>
          <p:cNvSpPr txBox="1">
            <a:spLocks noChangeArrowheads="1"/>
          </p:cNvSpPr>
          <p:nvPr/>
        </p:nvSpPr>
        <p:spPr bwMode="auto">
          <a:xfrm>
            <a:off x="8581980" y="6675326"/>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１５</a:t>
            </a:r>
            <a:endParaRPr lang="ja-JP" altLang="en-US" b="1" dirty="0"/>
          </a:p>
        </p:txBody>
      </p:sp>
    </p:spTree>
    <p:extLst>
      <p:ext uri="{BB962C8B-B14F-4D97-AF65-F5344CB8AC3E}">
        <p14:creationId xmlns:p14="http://schemas.microsoft.com/office/powerpoint/2010/main" val="3061298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30175" y="296652"/>
            <a:ext cx="9104313" cy="630223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65673" y="872877"/>
            <a:ext cx="4421187" cy="5665840"/>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85725" lvl="0" indent="-85725" algn="l">
              <a:defRPr/>
            </a:pPr>
            <a:endParaRPr lang="en-US" altLang="ja-JP" dirty="0" smtClean="0">
              <a:solidFill>
                <a:srgbClr val="000000"/>
              </a:solidFill>
              <a:latin typeface="ＭＳ Ｐゴシック" pitchFamily="50" charset="-128"/>
              <a:ea typeface="ＭＳ Ｐゴシック" pitchFamily="50" charset="-128"/>
            </a:endParaRPr>
          </a:p>
          <a:p>
            <a:pPr marL="85725" lvl="0" indent="-85725" algn="l">
              <a:defRPr/>
            </a:pPr>
            <a:endParaRPr lang="en-US" altLang="ja-JP" dirty="0">
              <a:solidFill>
                <a:srgbClr val="00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chemeClr val="tx1"/>
              </a:solidFill>
              <a:latin typeface="ＭＳ Ｐゴシック" pitchFamily="50" charset="-128"/>
              <a:ea typeface="ＭＳ Ｐゴシック" pitchFamily="50" charset="-128"/>
            </a:endParaRPr>
          </a:p>
          <a:p>
            <a:pPr marL="85725" lvl="0" indent="-85725" algn="l">
              <a:defRPr/>
            </a:pPr>
            <a:endParaRPr lang="en-US" altLang="ja-JP" dirty="0">
              <a:solidFill>
                <a:schemeClr val="tx1"/>
              </a:solidFill>
              <a:latin typeface="ＭＳ Ｐゴシック" pitchFamily="50" charset="-128"/>
              <a:ea typeface="ＭＳ Ｐゴシック" pitchFamily="50" charset="-128"/>
            </a:endParaRPr>
          </a:p>
          <a:p>
            <a:pPr marL="85725" lvl="0" indent="-85725" algn="l">
              <a:defRPr/>
            </a:pPr>
            <a:r>
              <a:rPr lang="ja-JP" altLang="en-US" dirty="0">
                <a:solidFill>
                  <a:schemeClr val="tx1"/>
                </a:solidFill>
                <a:latin typeface="ＭＳ Ｐゴシック" pitchFamily="50" charset="-128"/>
                <a:ea typeface="ＭＳ Ｐゴシック" pitchFamily="50" charset="-128"/>
              </a:rPr>
              <a:t>　</a:t>
            </a:r>
            <a:endParaRPr lang="en-US" altLang="ja-JP" dirty="0">
              <a:solidFill>
                <a:schemeClr val="tx1"/>
              </a:solidFill>
              <a:latin typeface="ＭＳ Ｐゴシック" pitchFamily="50" charset="-128"/>
              <a:ea typeface="ＭＳ Ｐゴシック" pitchFamily="50" charset="-128"/>
            </a:endParaRPr>
          </a:p>
        </p:txBody>
      </p:sp>
      <p:sp>
        <p:nvSpPr>
          <p:cNvPr id="11" name="角丸四角形 10"/>
          <p:cNvSpPr/>
          <p:nvPr/>
        </p:nvSpPr>
        <p:spPr>
          <a:xfrm>
            <a:off x="97357" y="692696"/>
            <a:ext cx="4432301"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604743" y="836547"/>
            <a:ext cx="4419600" cy="568879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algn="l">
              <a:spcBef>
                <a:spcPts val="100"/>
              </a:spcBef>
              <a:buClr>
                <a:srgbClr val="8064A2">
                  <a:lumMod val="60000"/>
                  <a:lumOff val="40000"/>
                </a:srgbClr>
              </a:buClr>
              <a:defRPr/>
            </a:pPr>
            <a:endParaRPr lang="en-US" altLang="ja-JP" sz="1050" dirty="0" smtClean="0">
              <a:solidFill>
                <a:schemeClr val="tx1"/>
              </a:solidFill>
            </a:endParaRPr>
          </a:p>
          <a:p>
            <a:pPr algn="l">
              <a:spcBef>
                <a:spcPts val="100"/>
              </a:spcBef>
              <a:buClr>
                <a:srgbClr val="8064A2">
                  <a:lumMod val="60000"/>
                  <a:lumOff val="40000"/>
                </a:srgbClr>
              </a:buClr>
              <a:defRPr/>
            </a:pPr>
            <a:endParaRPr lang="ja-JP" altLang="en-US" sz="1050" dirty="0">
              <a:solidFill>
                <a:schemeClr val="tx1"/>
              </a:solidFill>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algn="l">
              <a:spcBef>
                <a:spcPts val="100"/>
              </a:spcBef>
              <a:buClr>
                <a:srgbClr val="8064A2">
                  <a:lumMod val="60000"/>
                  <a:lumOff val="40000"/>
                </a:srgbClr>
              </a:buClr>
              <a:defRPr/>
            </a:pPr>
            <a:endParaRPr lang="en-US" altLang="ja-JP" dirty="0" smtClean="0">
              <a:solidFill>
                <a:schemeClr val="tx1"/>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ja-JP" altLang="en-US" dirty="0">
              <a:solidFill>
                <a:srgbClr val="FF0000"/>
              </a:solidFill>
              <a:latin typeface="+mn-ea"/>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46662" y="3137557"/>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610621" y="692696"/>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402" name="Text Box 142"/>
          <p:cNvSpPr txBox="1">
            <a:spLocks noChangeArrowheads="1"/>
          </p:cNvSpPr>
          <p:nvPr/>
        </p:nvSpPr>
        <p:spPr bwMode="auto">
          <a:xfrm>
            <a:off x="8548596" y="659888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１６</a:t>
            </a:r>
            <a:endParaRPr lang="ja-JP" altLang="en-US" b="1" dirty="0"/>
          </a:p>
        </p:txBody>
      </p:sp>
      <p:sp>
        <p:nvSpPr>
          <p:cNvPr id="27" name="正方形/長方形 3"/>
          <p:cNvSpPr>
            <a:spLocks noChangeArrowheads="1"/>
          </p:cNvSpPr>
          <p:nvPr/>
        </p:nvSpPr>
        <p:spPr bwMode="auto">
          <a:xfrm>
            <a:off x="262198" y="1390266"/>
            <a:ext cx="384175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p:txBody>
      </p:sp>
      <p:sp>
        <p:nvSpPr>
          <p:cNvPr id="15" name="正方形/長方形 14"/>
          <p:cNvSpPr>
            <a:spLocks noChangeArrowheads="1"/>
          </p:cNvSpPr>
          <p:nvPr/>
        </p:nvSpPr>
        <p:spPr bwMode="auto">
          <a:xfrm>
            <a:off x="215516" y="3398312"/>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■指導が不適切な教員への厳正な対応</a:t>
            </a:r>
            <a:r>
              <a:rPr lang="ja-JP" altLang="en-US" b="1" dirty="0">
                <a:latin typeface="Calibri" pitchFamily="34" charset="0"/>
              </a:rPr>
              <a:t>　　　　</a:t>
            </a:r>
            <a:endParaRPr lang="ja-JP" altLang="en-US" b="1" dirty="0"/>
          </a:p>
        </p:txBody>
      </p:sp>
      <p:sp>
        <p:nvSpPr>
          <p:cNvPr id="16" name="正方形/長方形 23"/>
          <p:cNvSpPr>
            <a:spLocks noChangeArrowheads="1"/>
          </p:cNvSpPr>
          <p:nvPr/>
        </p:nvSpPr>
        <p:spPr bwMode="auto">
          <a:xfrm>
            <a:off x="251520" y="1276329"/>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■がんばった教員がより報われる仕組み</a:t>
            </a:r>
            <a:r>
              <a:rPr lang="ja-JP" altLang="en-US" b="1" dirty="0">
                <a:latin typeface="Calibri" pitchFamily="34" charset="0"/>
              </a:rPr>
              <a:t>づくり　　</a:t>
            </a:r>
            <a:endParaRPr lang="ja-JP" altLang="en-US" b="1" dirty="0"/>
          </a:p>
        </p:txBody>
      </p:sp>
      <p:sp>
        <p:nvSpPr>
          <p:cNvPr id="17" name="正方形/長方形 3"/>
          <p:cNvSpPr>
            <a:spLocks noChangeArrowheads="1"/>
          </p:cNvSpPr>
          <p:nvPr/>
        </p:nvSpPr>
        <p:spPr bwMode="auto">
          <a:xfrm>
            <a:off x="251520" y="1563666"/>
            <a:ext cx="4068452"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defRPr/>
            </a:pPr>
            <a:r>
              <a:rPr lang="en-US" altLang="ja-JP" dirty="0" smtClean="0">
                <a:latin typeface="ＭＳ Ｐゴシック" pitchFamily="50" charset="-128"/>
              </a:rPr>
              <a:t>【</a:t>
            </a:r>
            <a:r>
              <a:rPr lang="ja-JP" altLang="en-US" dirty="0" smtClean="0">
                <a:latin typeface="ＭＳ Ｐゴシック" pitchFamily="50" charset="-128"/>
              </a:rPr>
              <a:t>評価・育成システムの運用</a:t>
            </a:r>
            <a:r>
              <a:rPr lang="en-US" altLang="ja-JP" dirty="0" smtClean="0">
                <a:latin typeface="ＭＳ Ｐゴシック" pitchFamily="50" charset="-128"/>
              </a:rPr>
              <a:t>】</a:t>
            </a:r>
          </a:p>
          <a:p>
            <a:pPr marL="85725" indent="-85725" algn="l">
              <a:buFont typeface="Arial" panose="020B0604020202020204" pitchFamily="34" charset="0"/>
              <a:buChar char="•"/>
              <a:defRPr/>
            </a:pPr>
            <a:r>
              <a:rPr lang="ja-JP" altLang="en-US" dirty="0" smtClean="0">
                <a:latin typeface="ＭＳ Ｐゴシック" pitchFamily="50" charset="-128"/>
              </a:rPr>
              <a:t>教員</a:t>
            </a:r>
            <a:r>
              <a:rPr lang="ja-JP" altLang="en-US" dirty="0">
                <a:latin typeface="ＭＳ Ｐゴシック" pitchFamily="50" charset="-128"/>
              </a:rPr>
              <a:t>の授業力向上を図るとともに、より客観的で適正な評価を行うため、生徒・保護者による授業アンケートを踏まえた評価の仕組みを運用し、その評価結果を給与に反映するなど、教職員がさらに意欲的に</a:t>
            </a:r>
            <a:r>
              <a:rPr lang="ja-JP" altLang="en-US" dirty="0" smtClean="0">
                <a:latin typeface="ＭＳ Ｐゴシック" pitchFamily="50" charset="-128"/>
              </a:rPr>
              <a:t>取り組む</a:t>
            </a:r>
            <a:r>
              <a:rPr lang="ja-JP" altLang="en-US" dirty="0">
                <a:latin typeface="ＭＳ Ｐゴシック" pitchFamily="50" charset="-128"/>
              </a:rPr>
              <a:t>ことができるよう支援します。</a:t>
            </a:r>
            <a:endParaRPr lang="en-US" altLang="ja-JP" dirty="0">
              <a:latin typeface="ＭＳ Ｐゴシック" pitchFamily="50" charset="-128"/>
            </a:endParaRPr>
          </a:p>
        </p:txBody>
      </p:sp>
      <p:sp>
        <p:nvSpPr>
          <p:cNvPr id="19" name="正方形/長方形 3"/>
          <p:cNvSpPr>
            <a:spLocks noChangeArrowheads="1"/>
          </p:cNvSpPr>
          <p:nvPr/>
        </p:nvSpPr>
        <p:spPr bwMode="auto">
          <a:xfrm>
            <a:off x="215515" y="3681028"/>
            <a:ext cx="410445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lvl="0" indent="-85725" algn="l">
              <a:defRPr/>
            </a:pPr>
            <a:r>
              <a:rPr lang="en-US" altLang="ja-JP" dirty="0" smtClean="0">
                <a:latin typeface="ＭＳ Ｐゴシック" pitchFamily="50" charset="-128"/>
              </a:rPr>
              <a:t>【</a:t>
            </a:r>
            <a:r>
              <a:rPr lang="ja-JP" altLang="en-US" dirty="0" smtClean="0">
                <a:latin typeface="ＭＳ Ｐゴシック" pitchFamily="50" charset="-128"/>
              </a:rPr>
              <a:t>指導が不適切な教員への対応</a:t>
            </a:r>
            <a:r>
              <a:rPr lang="en-US" altLang="ja-JP" dirty="0" smtClean="0">
                <a:latin typeface="ＭＳ Ｐゴシック" pitchFamily="50" charset="-128"/>
              </a:rPr>
              <a:t>】</a:t>
            </a:r>
          </a:p>
          <a:p>
            <a:pPr marL="85725" lvl="0" indent="-85725" algn="l">
              <a:buFont typeface="Arial" panose="020B0604020202020204" pitchFamily="34" charset="0"/>
              <a:buChar char="•"/>
              <a:defRPr/>
            </a:pPr>
            <a:r>
              <a:rPr lang="ja-JP" altLang="en-US" dirty="0" smtClean="0">
                <a:latin typeface="ＭＳ Ｐゴシック" pitchFamily="50" charset="-128"/>
              </a:rPr>
              <a:t>学校協議会を通じた保護者からの意見を調査審議した結果や授業アンケートの結果等を活用し、指導が不適切であると思われる教員に「教員評価支援チーム」を積極的に派遣し、適切な対応を行います。</a:t>
            </a:r>
            <a:endParaRPr lang="en-US" altLang="ja-JP" dirty="0" smtClean="0">
              <a:latin typeface="ＭＳ Ｐゴシック" pitchFamily="50" charset="-128"/>
            </a:endParaRPr>
          </a:p>
          <a:p>
            <a:pPr marL="85725" lvl="0" indent="-85725" algn="l">
              <a:buFont typeface="Arial" panose="020B0604020202020204" pitchFamily="34" charset="0"/>
              <a:buChar char="•"/>
              <a:defRPr/>
            </a:pPr>
            <a:r>
              <a:rPr lang="ja-JP" altLang="en-US" dirty="0" smtClean="0">
                <a:latin typeface="ＭＳ Ｐゴシック" pitchFamily="50" charset="-128"/>
              </a:rPr>
              <a:t>改善が見られない者については、校長等（市町村教委）からの申請に基づき、「大阪府教員の資質向上審議会」に諮ったうえで、「指導が不適切である」と認定し、指導改善研修を実施します。</a:t>
            </a:r>
            <a:endParaRPr lang="en-US" altLang="ja-JP" dirty="0" smtClean="0">
              <a:latin typeface="ＭＳ Ｐゴシック" pitchFamily="50" charset="-128"/>
            </a:endParaRPr>
          </a:p>
          <a:p>
            <a:pPr marL="85725" indent="-85725" algn="l">
              <a:defRPr/>
            </a:pPr>
            <a:endParaRPr lang="en-US" altLang="ja-JP" dirty="0" smtClean="0">
              <a:latin typeface="ＭＳ Ｐゴシック" pitchFamily="50" charset="-128"/>
            </a:endParaRPr>
          </a:p>
        </p:txBody>
      </p:sp>
      <p:sp>
        <p:nvSpPr>
          <p:cNvPr id="21" name="正方形/長方形 3"/>
          <p:cNvSpPr>
            <a:spLocks noChangeArrowheads="1"/>
          </p:cNvSpPr>
          <p:nvPr/>
        </p:nvSpPr>
        <p:spPr bwMode="auto">
          <a:xfrm>
            <a:off x="4823104" y="1563666"/>
            <a:ext cx="4283459"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t>＊保護者向け学校教育自己診断における府立学校教員の指導等に</a:t>
            </a:r>
            <a:endParaRPr lang="en-US" altLang="ja-JP" dirty="0"/>
          </a:p>
          <a:p>
            <a:pPr algn="l"/>
            <a:r>
              <a:rPr lang="ja-JP" altLang="en-US" dirty="0"/>
              <a:t>　関する項目における肯定的な意見の比率を向上させます。</a:t>
            </a:r>
            <a:endParaRPr lang="en-US" altLang="ja-JP" dirty="0"/>
          </a:p>
          <a:p>
            <a:pPr algn="l"/>
            <a:r>
              <a:rPr lang="ja-JP" altLang="en-US" dirty="0"/>
              <a:t>　　（参考</a:t>
            </a:r>
            <a:r>
              <a:rPr lang="ja-JP" altLang="en-US" dirty="0" smtClean="0"/>
              <a:t>）平成２６年度</a:t>
            </a:r>
            <a:r>
              <a:rPr lang="ja-JP" altLang="en-US" dirty="0"/>
              <a:t>　</a:t>
            </a:r>
            <a:r>
              <a:rPr lang="ja-JP" altLang="en-US" dirty="0" smtClean="0"/>
              <a:t>７５．０％</a:t>
            </a:r>
            <a:endParaRPr lang="en-US" altLang="ja-JP" dirty="0"/>
          </a:p>
          <a:p>
            <a:pPr algn="l"/>
            <a:r>
              <a:rPr lang="ja-JP" altLang="en-US" dirty="0" smtClean="0">
                <a:latin typeface="Calibri" pitchFamily="34" charset="0"/>
              </a:rPr>
              <a:t>　　　　　　　　（</a:t>
            </a:r>
            <a:r>
              <a:rPr lang="ja-JP" altLang="en-US" dirty="0">
                <a:latin typeface="Calibri" pitchFamily="34" charset="0"/>
              </a:rPr>
              <a:t>平成２７年度結果</a:t>
            </a:r>
            <a:r>
              <a:rPr lang="ja-JP" altLang="en-US" dirty="0" smtClean="0">
                <a:latin typeface="Calibri" pitchFamily="34" charset="0"/>
              </a:rPr>
              <a:t>は４月末頃</a:t>
            </a:r>
            <a:r>
              <a:rPr lang="ja-JP" altLang="en-US" dirty="0">
                <a:latin typeface="Calibri" pitchFamily="34" charset="0"/>
              </a:rPr>
              <a:t>集約予定）</a:t>
            </a:r>
            <a:endParaRPr lang="en-US" altLang="ja-JP" dirty="0">
              <a:latin typeface="Calibri" pitchFamily="34" charset="0"/>
            </a:endParaRPr>
          </a:p>
          <a:p>
            <a:pPr lvl="0" algn="l"/>
            <a:endParaRPr lang="en-US" altLang="ja-JP" dirty="0"/>
          </a:p>
          <a:p>
            <a:pPr algn="l"/>
            <a:r>
              <a:rPr lang="ja-JP" altLang="en-US" dirty="0"/>
              <a:t>＊教職員向け学校教育自己診断における府立高校の教育活動の改善</a:t>
            </a:r>
            <a:endParaRPr lang="en-US" altLang="ja-JP" dirty="0"/>
          </a:p>
          <a:p>
            <a:pPr algn="l"/>
            <a:r>
              <a:rPr lang="ja-JP" altLang="en-US" dirty="0"/>
              <a:t>　に関する項目における肯定的な意見の比率を向上させます。</a:t>
            </a:r>
            <a:endParaRPr lang="en-US" altLang="ja-JP" dirty="0"/>
          </a:p>
          <a:p>
            <a:pPr algn="l"/>
            <a:r>
              <a:rPr lang="ja-JP" altLang="en-US" dirty="0"/>
              <a:t>　　（参考</a:t>
            </a:r>
            <a:r>
              <a:rPr lang="ja-JP" altLang="en-US" dirty="0" smtClean="0"/>
              <a:t>）平成２６年度</a:t>
            </a:r>
            <a:r>
              <a:rPr lang="ja-JP" altLang="en-US" dirty="0"/>
              <a:t>　</a:t>
            </a:r>
            <a:r>
              <a:rPr lang="ja-JP" altLang="en-US" dirty="0" smtClean="0"/>
              <a:t>７４．６％</a:t>
            </a:r>
            <a:endParaRPr lang="en-US" altLang="ja-JP" dirty="0" smtClean="0"/>
          </a:p>
          <a:p>
            <a:pPr algn="l"/>
            <a:r>
              <a:rPr lang="ja-JP" altLang="en-US" dirty="0">
                <a:latin typeface="Calibri" pitchFamily="34" charset="0"/>
              </a:rPr>
              <a:t>　</a:t>
            </a:r>
            <a:r>
              <a:rPr lang="ja-JP" altLang="en-US" dirty="0" smtClean="0">
                <a:latin typeface="Calibri" pitchFamily="34" charset="0"/>
              </a:rPr>
              <a:t>　　　　　　　（</a:t>
            </a:r>
            <a:r>
              <a:rPr lang="ja-JP" altLang="en-US" dirty="0">
                <a:latin typeface="Calibri" pitchFamily="34" charset="0"/>
              </a:rPr>
              <a:t>平成２７年度結果</a:t>
            </a:r>
            <a:r>
              <a:rPr lang="ja-JP" altLang="en-US" dirty="0" smtClean="0">
                <a:latin typeface="Calibri" pitchFamily="34" charset="0"/>
              </a:rPr>
              <a:t>は４月末頃</a:t>
            </a:r>
            <a:r>
              <a:rPr lang="ja-JP" altLang="en-US" dirty="0">
                <a:latin typeface="Calibri" pitchFamily="34" charset="0"/>
              </a:rPr>
              <a:t>集約予定）</a:t>
            </a:r>
            <a:endParaRPr lang="en-US" altLang="ja-JP" dirty="0">
              <a:latin typeface="Calibri" pitchFamily="34" charset="0"/>
            </a:endParaRPr>
          </a:p>
          <a:p>
            <a:pPr algn="l"/>
            <a:endParaRPr lang="en-US" altLang="ja-JP" dirty="0"/>
          </a:p>
        </p:txBody>
      </p:sp>
      <p:sp>
        <p:nvSpPr>
          <p:cNvPr id="20" name="正方形/長方形 23"/>
          <p:cNvSpPr>
            <a:spLocks noChangeArrowheads="1"/>
          </p:cNvSpPr>
          <p:nvPr/>
        </p:nvSpPr>
        <p:spPr bwMode="auto">
          <a:xfrm>
            <a:off x="4897053" y="1276329"/>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■がんばった教員がより報われる仕組み</a:t>
            </a:r>
            <a:r>
              <a:rPr lang="ja-JP" altLang="en-US" b="1" dirty="0">
                <a:latin typeface="Calibri" pitchFamily="34" charset="0"/>
              </a:rPr>
              <a:t>づくり　　</a:t>
            </a:r>
            <a:endParaRPr lang="ja-JP" altLang="en-US" b="1" dirty="0"/>
          </a:p>
        </p:txBody>
      </p:sp>
    </p:spTree>
    <p:extLst>
      <p:ext uri="{BB962C8B-B14F-4D97-AF65-F5344CB8AC3E}">
        <p14:creationId xmlns:p14="http://schemas.microsoft.com/office/powerpoint/2010/main" val="26040779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ChangeArrowheads="1"/>
          </p:cNvSpPr>
          <p:nvPr/>
        </p:nvSpPr>
        <p:spPr bwMode="auto">
          <a:xfrm>
            <a:off x="71500" y="116633"/>
            <a:ext cx="8964996" cy="133214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課題７：学校の組織力向上と開かれた学校づくりをすすめます</a:t>
            </a:r>
            <a:endParaRPr lang="en-US" altLang="ja-JP" sz="1400" b="1" dirty="0">
              <a:solidFill>
                <a:schemeClr val="tx1"/>
              </a:solidFill>
              <a:latin typeface="メイリオ" pitchFamily="50" charset="-128"/>
              <a:ea typeface="メイリオ" pitchFamily="50" charset="-128"/>
              <a:cs typeface="メイリオ" pitchFamily="50" charset="-128"/>
            </a:endParaRPr>
          </a:p>
        </p:txBody>
      </p:sp>
      <p:sp>
        <p:nvSpPr>
          <p:cNvPr id="7" name="角丸四角形 6"/>
          <p:cNvSpPr/>
          <p:nvPr/>
        </p:nvSpPr>
        <p:spPr>
          <a:xfrm>
            <a:off x="179511" y="440482"/>
            <a:ext cx="8604957" cy="8549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◆校長マネジメントを強化し、学校の特性や生徒の課題に応じた学校経営を推進します。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◆保護者等への情報発信を充実するとともに、地域や保護者のニーズを十分に反映した開かれた学校づくり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をすすめます。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a:t>
            </a: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◆ＩＣＴを活用した</a:t>
            </a:r>
            <a:r>
              <a:rPr lang="ja-JP" altLang="en-US" sz="1100" b="1" dirty="0">
                <a:solidFill>
                  <a:schemeClr val="tx1"/>
                </a:solidFill>
                <a:latin typeface="メイリオ" pitchFamily="50" charset="-128"/>
                <a:ea typeface="メイリオ" pitchFamily="50" charset="-128"/>
                <a:cs typeface="メイリオ" pitchFamily="50" charset="-128"/>
              </a:rPr>
              <a:t>校務</a:t>
            </a:r>
            <a:r>
              <a:rPr lang="ja-JP" altLang="en-US" sz="1100" b="1" dirty="0" smtClean="0">
                <a:solidFill>
                  <a:schemeClr val="tx1"/>
                </a:solidFill>
                <a:latin typeface="メイリオ" pitchFamily="50" charset="-128"/>
                <a:ea typeface="メイリオ" pitchFamily="50" charset="-128"/>
                <a:cs typeface="メイリオ" pitchFamily="50" charset="-128"/>
              </a:rPr>
              <a:t>の効率化等を推進します。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p:txBody>
      </p:sp>
      <p:sp>
        <p:nvSpPr>
          <p:cNvPr id="8" name="角丸四角形 7"/>
          <p:cNvSpPr/>
          <p:nvPr/>
        </p:nvSpPr>
        <p:spPr>
          <a:xfrm>
            <a:off x="179512" y="440284"/>
            <a:ext cx="1187450" cy="252412"/>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1" name="正方形/長方形 3"/>
          <p:cNvSpPr>
            <a:spLocks noChangeArrowheads="1"/>
          </p:cNvSpPr>
          <p:nvPr/>
        </p:nvSpPr>
        <p:spPr bwMode="auto">
          <a:xfrm>
            <a:off x="293688" y="3932869"/>
            <a:ext cx="3773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solidFill>
                  <a:srgbClr val="FF0000"/>
                </a:solidFill>
              </a:rPr>
              <a:t>　</a:t>
            </a:r>
            <a:endParaRPr lang="en-US" altLang="ja-JP" dirty="0"/>
          </a:p>
        </p:txBody>
      </p:sp>
      <p:sp>
        <p:nvSpPr>
          <p:cNvPr id="31" name="二等辺三角形 30"/>
          <p:cNvSpPr/>
          <p:nvPr/>
        </p:nvSpPr>
        <p:spPr>
          <a:xfrm rot="10800000">
            <a:off x="1900238" y="1412776"/>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0" name="AutoShape 4"/>
          <p:cNvSpPr>
            <a:spLocks noChangeArrowheads="1"/>
          </p:cNvSpPr>
          <p:nvPr/>
        </p:nvSpPr>
        <p:spPr bwMode="auto">
          <a:xfrm>
            <a:off x="19050" y="1762125"/>
            <a:ext cx="9104313" cy="4849813"/>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77788" y="2313038"/>
            <a:ext cx="4421187" cy="421230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2" name="角丸四角形 11"/>
          <p:cNvSpPr/>
          <p:nvPr/>
        </p:nvSpPr>
        <p:spPr>
          <a:xfrm>
            <a:off x="66674" y="2132856"/>
            <a:ext cx="4432301"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29844" y="2326221"/>
            <a:ext cx="4419600" cy="4199124"/>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4" name="二等辺三角形 13"/>
          <p:cNvSpPr/>
          <p:nvPr/>
        </p:nvSpPr>
        <p:spPr>
          <a:xfrm rot="5400000">
            <a:off x="3779044" y="4109665"/>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5" name="角丸四角形 14"/>
          <p:cNvSpPr/>
          <p:nvPr/>
        </p:nvSpPr>
        <p:spPr>
          <a:xfrm>
            <a:off x="4579938" y="2132856"/>
            <a:ext cx="4456558"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正方形/長方形 29"/>
          <p:cNvSpPr>
            <a:spLocks noChangeArrowheads="1"/>
          </p:cNvSpPr>
          <p:nvPr/>
        </p:nvSpPr>
        <p:spPr bwMode="auto">
          <a:xfrm>
            <a:off x="196218" y="2564904"/>
            <a:ext cx="369093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■校長マネジメントによる学校経営の推進</a:t>
            </a:r>
            <a:endParaRPr lang="ja-JP" altLang="en-US" b="1" dirty="0">
              <a:solidFill>
                <a:srgbClr val="FF0000"/>
              </a:solidFill>
            </a:endParaRPr>
          </a:p>
        </p:txBody>
      </p:sp>
      <p:sp>
        <p:nvSpPr>
          <p:cNvPr id="17" name="正方形/長方形 3"/>
          <p:cNvSpPr>
            <a:spLocks noChangeArrowheads="1"/>
          </p:cNvSpPr>
          <p:nvPr/>
        </p:nvSpPr>
        <p:spPr bwMode="auto">
          <a:xfrm>
            <a:off x="4754563" y="2891036"/>
            <a:ext cx="4137917" cy="1208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＊学校</a:t>
            </a:r>
            <a:r>
              <a:rPr lang="ja-JP" altLang="en-US" dirty="0"/>
              <a:t>経営</a:t>
            </a:r>
            <a:r>
              <a:rPr lang="ja-JP" altLang="en-US" dirty="0" smtClean="0"/>
              <a:t>計画中</a:t>
            </a:r>
            <a:r>
              <a:rPr lang="ja-JP" altLang="en-US" dirty="0"/>
              <a:t>の年度重点目標の実現度を向上させます。</a:t>
            </a:r>
            <a:endParaRPr lang="en-US" altLang="ja-JP" dirty="0"/>
          </a:p>
          <a:p>
            <a:pPr algn="l"/>
            <a:r>
              <a:rPr lang="ja-JP" altLang="en-US" b="1" dirty="0">
                <a:latin typeface="Calibri" pitchFamily="34" charset="0"/>
              </a:rPr>
              <a:t>　　</a:t>
            </a:r>
            <a:r>
              <a:rPr lang="ja-JP" altLang="en-US" dirty="0">
                <a:latin typeface="Calibri" pitchFamily="34" charset="0"/>
              </a:rPr>
              <a:t>（参考</a:t>
            </a:r>
            <a:r>
              <a:rPr lang="ja-JP" altLang="en-US" dirty="0" smtClean="0">
                <a:latin typeface="Calibri" pitchFamily="34" charset="0"/>
              </a:rPr>
              <a:t>） 平成２６年度　７９．６％</a:t>
            </a:r>
            <a:endParaRPr lang="en-US" altLang="ja-JP" dirty="0" smtClean="0">
              <a:latin typeface="Calibri" pitchFamily="34" charset="0"/>
            </a:endParaRPr>
          </a:p>
          <a:p>
            <a:pPr algn="l"/>
            <a:r>
              <a:rPr lang="ja-JP" altLang="en-US" dirty="0">
                <a:latin typeface="Calibri" pitchFamily="34" charset="0"/>
              </a:rPr>
              <a:t>　</a:t>
            </a:r>
            <a:r>
              <a:rPr lang="ja-JP" altLang="en-US" dirty="0" smtClean="0">
                <a:latin typeface="Calibri" pitchFamily="34" charset="0"/>
              </a:rPr>
              <a:t>　　　　　　　（平成２７年度結果は４月末頃集約予定）</a:t>
            </a:r>
            <a:endParaRPr lang="en-US" altLang="ja-JP" dirty="0">
              <a:latin typeface="Calibri" pitchFamily="34" charset="0"/>
            </a:endParaRPr>
          </a:p>
          <a:p>
            <a:pPr algn="l"/>
            <a:endParaRPr lang="en-US" altLang="ja-JP" dirty="0"/>
          </a:p>
          <a:p>
            <a:pPr algn="l">
              <a:spcBef>
                <a:spcPts val="100"/>
              </a:spcBef>
              <a:buClr>
                <a:srgbClr val="8064A2">
                  <a:lumMod val="60000"/>
                  <a:lumOff val="40000"/>
                </a:srgbClr>
              </a:buClr>
              <a:defRPr/>
            </a:pPr>
            <a:endParaRPr lang="en-US" altLang="ja-JP" dirty="0" smtClean="0">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dirty="0">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dirty="0">
              <a:latin typeface="Meiryo UI" pitchFamily="50" charset="-128"/>
              <a:ea typeface="Meiryo UI" pitchFamily="50" charset="-128"/>
              <a:cs typeface="Meiryo UI" pitchFamily="50" charset="-128"/>
            </a:endParaRPr>
          </a:p>
        </p:txBody>
      </p:sp>
      <p:sp>
        <p:nvSpPr>
          <p:cNvPr id="18" name="正方形/長方形 29"/>
          <p:cNvSpPr>
            <a:spLocks noChangeArrowheads="1"/>
          </p:cNvSpPr>
          <p:nvPr/>
        </p:nvSpPr>
        <p:spPr bwMode="auto">
          <a:xfrm>
            <a:off x="4754563" y="2576626"/>
            <a:ext cx="369093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■校長マネジメントによる学校経営の推進</a:t>
            </a:r>
            <a:endParaRPr lang="ja-JP" altLang="en-US" b="1" dirty="0">
              <a:solidFill>
                <a:srgbClr val="FF0000"/>
              </a:solidFill>
            </a:endParaRPr>
          </a:p>
        </p:txBody>
      </p:sp>
      <p:sp>
        <p:nvSpPr>
          <p:cNvPr id="19" name="正方形/長方形 3"/>
          <p:cNvSpPr>
            <a:spLocks noChangeArrowheads="1"/>
          </p:cNvSpPr>
          <p:nvPr/>
        </p:nvSpPr>
        <p:spPr bwMode="auto">
          <a:xfrm>
            <a:off x="107504" y="2893869"/>
            <a:ext cx="4248472" cy="263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　</a:t>
            </a:r>
            <a:r>
              <a:rPr lang="en-US" altLang="ja-JP" dirty="0" smtClean="0"/>
              <a:t>【</a:t>
            </a:r>
            <a:r>
              <a:rPr lang="ja-JP" altLang="en-US" dirty="0" smtClean="0"/>
              <a:t>学校</a:t>
            </a:r>
            <a:r>
              <a:rPr lang="ja-JP" altLang="en-US" dirty="0"/>
              <a:t>経営計画の策定による</a:t>
            </a:r>
            <a:r>
              <a:rPr lang="ja-JP" altLang="en-US" dirty="0">
                <a:latin typeface="Calibri" pitchFamily="34" charset="0"/>
              </a:rPr>
              <a:t>ＰＤＣＡサイクルに基づく学校</a:t>
            </a:r>
            <a:r>
              <a:rPr lang="ja-JP" altLang="en-US" dirty="0" smtClean="0">
                <a:latin typeface="Calibri" pitchFamily="34" charset="0"/>
              </a:rPr>
              <a:t>経営の確立</a:t>
            </a:r>
            <a:r>
              <a:rPr lang="en-US" altLang="ja-JP" dirty="0" smtClean="0">
                <a:latin typeface="Calibri" pitchFamily="34" charset="0"/>
              </a:rPr>
              <a:t>】</a:t>
            </a:r>
            <a:endParaRPr lang="en-US" altLang="ja-JP" dirty="0">
              <a:latin typeface="Calibri" pitchFamily="34" charset="0"/>
            </a:endParaRPr>
          </a:p>
          <a:p>
            <a:pPr marL="266700" indent="-85725" algn="l">
              <a:buFont typeface="Arial" panose="020B0604020202020204" pitchFamily="34" charset="0"/>
              <a:buChar char="•"/>
            </a:pPr>
            <a:r>
              <a:rPr lang="ja-JP" altLang="en-US" dirty="0" smtClean="0">
                <a:latin typeface="Calibri" pitchFamily="34" charset="0"/>
              </a:rPr>
              <a:t>各府立学校において、学校経営計画に基づいた学校経営を行うとともに、学校教育自己診断や学校協議会からの意見を踏まえて学校評価を行います。</a:t>
            </a:r>
            <a:r>
              <a:rPr lang="en-US" altLang="ja-JP" dirty="0" smtClean="0">
                <a:latin typeface="Calibri" pitchFamily="34" charset="0"/>
              </a:rPr>
              <a:t/>
            </a:r>
            <a:br>
              <a:rPr lang="en-US" altLang="ja-JP" dirty="0" smtClean="0">
                <a:latin typeface="Calibri" pitchFamily="34" charset="0"/>
              </a:rPr>
            </a:br>
            <a:endParaRPr lang="en-US" altLang="ja-JP" dirty="0">
              <a:latin typeface="Calibri" pitchFamily="34" charset="0"/>
            </a:endParaRPr>
          </a:p>
          <a:p>
            <a:pPr algn="l"/>
            <a:r>
              <a:rPr lang="en-US" altLang="ja-JP" dirty="0" smtClean="0"/>
              <a:t>【</a:t>
            </a:r>
            <a:r>
              <a:rPr lang="ja-JP" altLang="en-US" dirty="0" smtClean="0"/>
              <a:t>予算面等における校長</a:t>
            </a:r>
            <a:r>
              <a:rPr lang="ja-JP" altLang="en-US" dirty="0"/>
              <a:t>のマネジメント</a:t>
            </a:r>
            <a:r>
              <a:rPr lang="ja-JP" altLang="en-US" dirty="0" smtClean="0"/>
              <a:t>強化</a:t>
            </a:r>
            <a:r>
              <a:rPr lang="en-US" altLang="ja-JP" dirty="0" smtClean="0"/>
              <a:t>】</a:t>
            </a:r>
          </a:p>
          <a:p>
            <a:pPr algn="l">
              <a:lnSpc>
                <a:spcPct val="150000"/>
              </a:lnSpc>
            </a:pPr>
            <a:r>
              <a:rPr lang="ja-JP" altLang="en-US" dirty="0"/>
              <a:t>　</a:t>
            </a:r>
            <a:r>
              <a:rPr lang="ja-JP" altLang="en-US" dirty="0" smtClean="0"/>
              <a:t>＊学校経営推進事業</a:t>
            </a:r>
            <a:endParaRPr lang="en-US" altLang="ja-JP" dirty="0" smtClean="0"/>
          </a:p>
          <a:p>
            <a:pPr marL="266700" indent="-85725" algn="l">
              <a:buFont typeface="Arial" panose="020B0604020202020204" pitchFamily="34" charset="0"/>
              <a:buChar char="•"/>
            </a:pPr>
            <a:r>
              <a:rPr lang="ja-JP" altLang="en-US" dirty="0" smtClean="0"/>
              <a:t>学校</a:t>
            </a:r>
            <a:r>
              <a:rPr lang="ja-JP" altLang="en-US" dirty="0"/>
              <a:t>経営</a:t>
            </a:r>
            <a:r>
              <a:rPr lang="ja-JP" altLang="en-US" dirty="0" smtClean="0"/>
              <a:t>計画による</a:t>
            </a:r>
            <a:r>
              <a:rPr lang="ja-JP" altLang="en-US" dirty="0"/>
              <a:t>学校経営を推進するため、高い効果の見込まれる事業計画を提案</a:t>
            </a:r>
            <a:r>
              <a:rPr lang="ja-JP" altLang="en-US" dirty="0" smtClean="0"/>
              <a:t>する府立・私立学校に対し、予算</a:t>
            </a:r>
            <a:r>
              <a:rPr lang="ja-JP" altLang="en-US" dirty="0"/>
              <a:t>措置を</a:t>
            </a:r>
            <a:r>
              <a:rPr lang="ja-JP" altLang="en-US" dirty="0" smtClean="0"/>
              <a:t>行います。</a:t>
            </a:r>
            <a:endParaRPr lang="en-US" altLang="ja-JP" dirty="0" smtClean="0"/>
          </a:p>
          <a:p>
            <a:pPr algn="l"/>
            <a:r>
              <a:rPr lang="ja-JP" altLang="en-US" dirty="0"/>
              <a:t>　</a:t>
            </a:r>
            <a:r>
              <a:rPr lang="ja-JP" altLang="en-US" dirty="0" smtClean="0"/>
              <a:t>＊校長マネジメント推進事業</a:t>
            </a:r>
            <a:endParaRPr lang="en-US" altLang="ja-JP" dirty="0" smtClean="0"/>
          </a:p>
          <a:p>
            <a:pPr marL="266700" indent="-95250" algn="l">
              <a:buFont typeface="Arial" panose="020B0604020202020204" pitchFamily="34" charset="0"/>
              <a:buChar char="•"/>
            </a:pPr>
            <a:r>
              <a:rPr lang="ja-JP" altLang="en-US" dirty="0" smtClean="0"/>
              <a:t>広報充実費等、校長・准校長の責任と権限において執行できる予算を配当します。</a:t>
            </a:r>
            <a:endParaRPr lang="en-US" altLang="ja-JP" dirty="0" smtClean="0"/>
          </a:p>
          <a:p>
            <a:pPr algn="l"/>
            <a:r>
              <a:rPr lang="ja-JP" altLang="en-US" dirty="0"/>
              <a:t>　</a:t>
            </a:r>
            <a:r>
              <a:rPr lang="ja-JP" altLang="en-US" b="1" dirty="0">
                <a:solidFill>
                  <a:srgbClr val="FF0000"/>
                </a:solidFill>
                <a:latin typeface="ＭＳ Ｐゴシック" pitchFamily="50" charset="-128"/>
              </a:rPr>
              <a:t>　</a:t>
            </a:r>
            <a:endParaRPr lang="en-US" altLang="ja-JP" b="1" dirty="0" smtClean="0">
              <a:solidFill>
                <a:srgbClr val="FF0000"/>
              </a:solidFill>
              <a:latin typeface="ＭＳ Ｐゴシック" pitchFamily="50" charset="-128"/>
            </a:endParaRPr>
          </a:p>
          <a:p>
            <a:pPr lvl="0" indent="85725" algn="l"/>
            <a:r>
              <a:rPr lang="en-US" altLang="ja-JP" dirty="0" smtClean="0">
                <a:latin typeface="ＭＳ Ｐゴシック" pitchFamily="50" charset="-128"/>
              </a:rPr>
              <a:t>【</a:t>
            </a:r>
            <a:r>
              <a:rPr lang="ja-JP" altLang="en-US" dirty="0" smtClean="0">
                <a:latin typeface="ＭＳ Ｐゴシック" pitchFamily="50" charset="-128"/>
              </a:rPr>
              <a:t>民間人、行政職、教諭等からの優れた人材の校長への任用</a:t>
            </a:r>
            <a:r>
              <a:rPr lang="en-US" altLang="ja-JP" dirty="0" smtClean="0">
                <a:latin typeface="ＭＳ Ｐゴシック" pitchFamily="50" charset="-128"/>
              </a:rPr>
              <a:t>】</a:t>
            </a:r>
            <a:endParaRPr lang="en-US" altLang="ja-JP" dirty="0">
              <a:latin typeface="ＭＳ Ｐゴシック" pitchFamily="50" charset="-128"/>
            </a:endParaRPr>
          </a:p>
          <a:p>
            <a:pPr marL="266700" indent="-85725" algn="l">
              <a:buFont typeface="Arial" panose="020B0604020202020204" pitchFamily="34" charset="0"/>
              <a:buChar char="•"/>
            </a:pPr>
            <a:r>
              <a:rPr lang="ja-JP" altLang="en-US" dirty="0" smtClean="0">
                <a:latin typeface="Calibri" pitchFamily="34" charset="0"/>
              </a:rPr>
              <a:t>府立学校長</a:t>
            </a:r>
            <a:r>
              <a:rPr lang="ja-JP" altLang="en-US" dirty="0">
                <a:latin typeface="Calibri" pitchFamily="34" charset="0"/>
              </a:rPr>
              <a:t>、</a:t>
            </a:r>
            <a:r>
              <a:rPr lang="ja-JP" altLang="en-US" dirty="0" smtClean="0">
                <a:latin typeface="Calibri" pitchFamily="34" charset="0"/>
              </a:rPr>
              <a:t>小学校・中学校長（任期付任用）に</a:t>
            </a:r>
            <a:r>
              <a:rPr lang="ja-JP" altLang="en-US" dirty="0">
                <a:latin typeface="Calibri" pitchFamily="34" charset="0"/>
              </a:rPr>
              <a:t>優秀な人材を確</a:t>
            </a:r>
            <a:r>
              <a:rPr lang="ja-JP" altLang="en-US" dirty="0" smtClean="0">
                <a:latin typeface="Calibri" pitchFamily="34" charset="0"/>
              </a:rPr>
              <a:t>保するため</a:t>
            </a:r>
            <a:r>
              <a:rPr lang="ja-JP" altLang="en-US" dirty="0">
                <a:latin typeface="Calibri" pitchFamily="34" charset="0"/>
              </a:rPr>
              <a:t>、</a:t>
            </a:r>
            <a:r>
              <a:rPr lang="ja-JP" altLang="en-US" dirty="0" smtClean="0">
                <a:latin typeface="Calibri" pitchFamily="34" charset="0"/>
              </a:rPr>
              <a:t>広報活動を推進</a:t>
            </a:r>
            <a:r>
              <a:rPr lang="ja-JP" altLang="en-US" dirty="0">
                <a:latin typeface="Calibri" pitchFamily="34" charset="0"/>
              </a:rPr>
              <a:t>します。</a:t>
            </a:r>
            <a:endParaRPr lang="en-US" altLang="ja-JP" dirty="0">
              <a:latin typeface="Calibri" pitchFamily="34" charset="0"/>
            </a:endParaRPr>
          </a:p>
        </p:txBody>
      </p:sp>
      <p:sp>
        <p:nvSpPr>
          <p:cNvPr id="20500" name="Text Box 142"/>
          <p:cNvSpPr txBox="1">
            <a:spLocks noChangeArrowheads="1"/>
          </p:cNvSpPr>
          <p:nvPr/>
        </p:nvSpPr>
        <p:spPr bwMode="auto">
          <a:xfrm>
            <a:off x="8547100" y="6611937"/>
            <a:ext cx="576263"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１７</a:t>
            </a:r>
            <a:endParaRPr lang="ja-JP" altLang="en-US" b="1" dirty="0"/>
          </a:p>
        </p:txBody>
      </p:sp>
      <p:grpSp>
        <p:nvGrpSpPr>
          <p:cNvPr id="20" name="グループ化 19"/>
          <p:cNvGrpSpPr/>
          <p:nvPr/>
        </p:nvGrpSpPr>
        <p:grpSpPr>
          <a:xfrm>
            <a:off x="1462163" y="3839508"/>
            <a:ext cx="265521" cy="254518"/>
            <a:chOff x="1392645" y="4833156"/>
            <a:chExt cx="265521" cy="254518"/>
          </a:xfrm>
        </p:grpSpPr>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23" name="円/楕円 22"/>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172206" y="6633356"/>
            <a:ext cx="227844" cy="212179"/>
            <a:chOff x="1392645" y="4833132"/>
            <a:chExt cx="265521" cy="254517"/>
          </a:xfrm>
          <a:noFill/>
        </p:grpSpPr>
        <p:pic>
          <p:nvPicPr>
            <p:cNvPr id="25" name="図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26" name="円/楕円 25"/>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endParaRPr kumimoji="1" lang="ja-JP" altLang="en-US"/>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759087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440668"/>
            <a:ext cx="9104313" cy="619632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77788" y="944724"/>
            <a:ext cx="4421187" cy="558658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66675" y="836712"/>
            <a:ext cx="44577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89463" y="1024508"/>
            <a:ext cx="4419600" cy="550680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79044" y="3534259"/>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9938" y="836712"/>
            <a:ext cx="4468812"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8" name="正方形/長方形 29"/>
          <p:cNvSpPr>
            <a:spLocks noChangeArrowheads="1"/>
          </p:cNvSpPr>
          <p:nvPr/>
        </p:nvSpPr>
        <p:spPr bwMode="auto">
          <a:xfrm>
            <a:off x="264845" y="1304762"/>
            <a:ext cx="369887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■地域・保護者との連携による開かれた学校づくり</a:t>
            </a:r>
            <a:endParaRPr lang="ja-JP" altLang="en-US" b="1" dirty="0"/>
          </a:p>
        </p:txBody>
      </p:sp>
      <p:sp>
        <p:nvSpPr>
          <p:cNvPr id="21" name="正方形/長方形 3"/>
          <p:cNvSpPr>
            <a:spLocks noChangeArrowheads="1"/>
          </p:cNvSpPr>
          <p:nvPr/>
        </p:nvSpPr>
        <p:spPr bwMode="auto">
          <a:xfrm>
            <a:off x="293688" y="3932869"/>
            <a:ext cx="3773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solidFill>
                  <a:srgbClr val="FF0000"/>
                </a:solidFill>
              </a:rPr>
              <a:t>　</a:t>
            </a:r>
            <a:endParaRPr lang="en-US" altLang="ja-JP" dirty="0"/>
          </a:p>
        </p:txBody>
      </p:sp>
      <p:sp>
        <p:nvSpPr>
          <p:cNvPr id="22" name="正方形/長方形 3"/>
          <p:cNvSpPr>
            <a:spLocks noChangeArrowheads="1"/>
          </p:cNvSpPr>
          <p:nvPr/>
        </p:nvSpPr>
        <p:spPr bwMode="auto">
          <a:xfrm>
            <a:off x="260079" y="1592875"/>
            <a:ext cx="403616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t>【</a:t>
            </a:r>
            <a:r>
              <a:rPr lang="ja-JP" altLang="en-US" dirty="0" smtClean="0"/>
              <a:t>学校協</a:t>
            </a:r>
            <a:r>
              <a:rPr lang="ja-JP" altLang="en-US" dirty="0"/>
              <a:t>議会による保護者・地域ニーズの</a:t>
            </a:r>
            <a:r>
              <a:rPr lang="ja-JP" altLang="en-US" dirty="0" smtClean="0"/>
              <a:t>反映</a:t>
            </a:r>
            <a:r>
              <a:rPr lang="en-US" altLang="ja-JP" dirty="0" smtClean="0"/>
              <a:t>】</a:t>
            </a:r>
          </a:p>
          <a:p>
            <a:pPr lvl="0" algn="l"/>
            <a:r>
              <a:rPr lang="ja-JP" altLang="en-US" dirty="0" smtClean="0">
                <a:latin typeface="Calibri" pitchFamily="34" charset="0"/>
              </a:rPr>
              <a:t>＊学校協議会の設置</a:t>
            </a:r>
            <a:endParaRPr lang="en-US" altLang="ja-JP" dirty="0">
              <a:latin typeface="Calibri" pitchFamily="34" charset="0"/>
            </a:endParaRPr>
          </a:p>
          <a:p>
            <a:pPr marL="180975" indent="-95250" algn="l">
              <a:buFont typeface="Arial" panose="020B0604020202020204" pitchFamily="34" charset="0"/>
              <a:buChar char="•"/>
            </a:pPr>
            <a:r>
              <a:rPr lang="ja-JP" altLang="en-US" dirty="0" smtClean="0"/>
              <a:t>全府立学校に保護者や地域の住民その他の関係者、学識経験者からなる学校協議会を設置し、学校協議会の意見を踏まえた学校経営計画の策定や学校評価を行うことにより、保護者や地域の住民との連携協力と学校運営への参加を促進します。</a:t>
            </a:r>
            <a:endParaRPr lang="en-US" altLang="ja-JP" dirty="0"/>
          </a:p>
          <a:p>
            <a:pPr algn="l"/>
            <a:endParaRPr lang="en-US" altLang="ja-JP" dirty="0" smtClean="0"/>
          </a:p>
          <a:p>
            <a:pPr algn="l"/>
            <a:r>
              <a:rPr lang="ja-JP" altLang="en-US" dirty="0" smtClean="0"/>
              <a:t>＊</a:t>
            </a:r>
            <a:r>
              <a:rPr lang="ja-JP" altLang="en-US" dirty="0"/>
              <a:t>保護者の</a:t>
            </a:r>
            <a:r>
              <a:rPr lang="ja-JP" altLang="en-US" dirty="0" smtClean="0"/>
              <a:t>申し出制度</a:t>
            </a:r>
            <a:endParaRPr lang="ja-JP" altLang="en-US" dirty="0"/>
          </a:p>
          <a:p>
            <a:pPr marL="171450" indent="-85725" algn="l">
              <a:buFont typeface="Arial" panose="020B0604020202020204" pitchFamily="34" charset="0"/>
              <a:buChar char="•"/>
            </a:pPr>
            <a:r>
              <a:rPr lang="ja-JP" altLang="en-US" dirty="0" smtClean="0"/>
              <a:t>府立学校の教員の授業その他の教育活動に関する保護者からの意</a:t>
            </a:r>
            <a:r>
              <a:rPr lang="ja-JP" altLang="en-US" dirty="0"/>
              <a:t>　</a:t>
            </a:r>
            <a:r>
              <a:rPr lang="ja-JP" altLang="en-US" dirty="0" smtClean="0"/>
              <a:t>　見の申し出に関し、学校協議会において調査審議し、学校に対し適切</a:t>
            </a:r>
            <a:r>
              <a:rPr lang="ja-JP" altLang="en-US" dirty="0"/>
              <a:t>　</a:t>
            </a:r>
            <a:r>
              <a:rPr lang="ja-JP" altLang="en-US" dirty="0" smtClean="0"/>
              <a:t>　な対応を意見具申します。</a:t>
            </a:r>
            <a:endParaRPr lang="en-US" altLang="ja-JP" dirty="0" smtClean="0"/>
          </a:p>
          <a:p>
            <a:pPr algn="l"/>
            <a:endParaRPr lang="en-US" altLang="ja-JP" dirty="0"/>
          </a:p>
        </p:txBody>
      </p:sp>
      <p:sp>
        <p:nvSpPr>
          <p:cNvPr id="33" name="正方形/長方形 29"/>
          <p:cNvSpPr>
            <a:spLocks noChangeArrowheads="1"/>
          </p:cNvSpPr>
          <p:nvPr/>
        </p:nvSpPr>
        <p:spPr bwMode="auto">
          <a:xfrm>
            <a:off x="215516" y="3752849"/>
            <a:ext cx="3748203" cy="302758"/>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■校務</a:t>
            </a:r>
            <a:r>
              <a:rPr lang="ja-JP" altLang="en-US" b="1" dirty="0" smtClean="0"/>
              <a:t>の効率化</a:t>
            </a:r>
            <a:r>
              <a:rPr lang="ja-JP" altLang="en-US" b="1" dirty="0"/>
              <a:t>　</a:t>
            </a:r>
          </a:p>
        </p:txBody>
      </p:sp>
      <p:sp>
        <p:nvSpPr>
          <p:cNvPr id="34" name="正方形/長方形 3"/>
          <p:cNvSpPr>
            <a:spLocks noChangeArrowheads="1"/>
          </p:cNvSpPr>
          <p:nvPr/>
        </p:nvSpPr>
        <p:spPr bwMode="auto">
          <a:xfrm>
            <a:off x="215515" y="4149080"/>
            <a:ext cx="4080727"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t>【</a:t>
            </a:r>
            <a:r>
              <a:rPr lang="ja-JP" altLang="en-US" dirty="0" smtClean="0"/>
              <a:t>府立</a:t>
            </a:r>
            <a:r>
              <a:rPr lang="ja-JP" altLang="en-US" dirty="0"/>
              <a:t>学校の統合</a:t>
            </a:r>
            <a:r>
              <a:rPr lang="en-US" altLang="ja-JP" dirty="0"/>
              <a:t>ICT</a:t>
            </a:r>
            <a:r>
              <a:rPr lang="ja-JP" altLang="en-US" dirty="0"/>
              <a:t>ネットワークの整備運用</a:t>
            </a:r>
            <a:r>
              <a:rPr lang="en-US" altLang="ja-JP" dirty="0" smtClean="0"/>
              <a:t>】</a:t>
            </a:r>
          </a:p>
          <a:p>
            <a:pPr lvl="0" algn="l"/>
            <a:r>
              <a:rPr lang="ja-JP" altLang="en-US" dirty="0" smtClean="0"/>
              <a:t>＊府立学校教育</a:t>
            </a:r>
            <a:r>
              <a:rPr lang="en-US" altLang="ja-JP" dirty="0" smtClean="0"/>
              <a:t>ICT</a:t>
            </a:r>
            <a:r>
              <a:rPr lang="ja-JP" altLang="en-US" dirty="0" smtClean="0"/>
              <a:t>化推進事業</a:t>
            </a:r>
            <a:endParaRPr lang="en-US" altLang="ja-JP" dirty="0"/>
          </a:p>
          <a:p>
            <a:pPr marL="171450" lvl="0" indent="-85725" algn="l">
              <a:buFont typeface="Arial" panose="020B0604020202020204" pitchFamily="34" charset="0"/>
              <a:buChar char="•"/>
            </a:pPr>
            <a:r>
              <a:rPr lang="ja-JP" altLang="en-US" dirty="0" smtClean="0"/>
              <a:t>統合</a:t>
            </a:r>
            <a:r>
              <a:rPr lang="en-US" altLang="ja-JP" dirty="0" smtClean="0"/>
              <a:t>ICT</a:t>
            </a:r>
            <a:r>
              <a:rPr lang="ja-JP" altLang="en-US" dirty="0" smtClean="0"/>
              <a:t>ネットワークの安定運用を図るため</a:t>
            </a:r>
            <a:r>
              <a:rPr lang="ja-JP" altLang="en-US" dirty="0"/>
              <a:t>、必要な基盤整備を行います。</a:t>
            </a:r>
            <a:endParaRPr lang="en-US" altLang="ja-JP" dirty="0" smtClean="0"/>
          </a:p>
          <a:p>
            <a:pPr marL="85725" algn="l"/>
            <a:endParaRPr lang="en-US" altLang="ja-JP" dirty="0" smtClean="0"/>
          </a:p>
        </p:txBody>
      </p:sp>
      <p:sp>
        <p:nvSpPr>
          <p:cNvPr id="23" name="正方形/長方形 3"/>
          <p:cNvSpPr>
            <a:spLocks noChangeArrowheads="1"/>
          </p:cNvSpPr>
          <p:nvPr/>
        </p:nvSpPr>
        <p:spPr bwMode="auto">
          <a:xfrm>
            <a:off x="4743015" y="4113076"/>
            <a:ext cx="382542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en-US" altLang="ja-JP" dirty="0" smtClean="0"/>
              <a:t>ICT</a:t>
            </a:r>
            <a:r>
              <a:rPr lang="ja-JP" altLang="en-US" dirty="0" smtClean="0"/>
              <a:t>化を進め、校務処理の迅速化や教員の負担軽減を図ります。</a:t>
            </a:r>
            <a:endParaRPr lang="en-US" altLang="ja-JP" dirty="0" smtClean="0"/>
          </a:p>
          <a:p>
            <a:pPr algn="l"/>
            <a:endParaRPr lang="en-US" altLang="ja-JP" b="1" strike="sngStrike" dirty="0"/>
          </a:p>
        </p:txBody>
      </p:sp>
      <p:sp>
        <p:nvSpPr>
          <p:cNvPr id="27" name="正方形/長方形 3"/>
          <p:cNvSpPr>
            <a:spLocks noChangeArrowheads="1"/>
          </p:cNvSpPr>
          <p:nvPr/>
        </p:nvSpPr>
        <p:spPr bwMode="auto">
          <a:xfrm>
            <a:off x="4788024" y="1616900"/>
            <a:ext cx="4038348" cy="2077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ja-JP" altLang="en-US" dirty="0"/>
              <a:t>府立高校の学校教育自己診断における授業参観や学校行事等へ</a:t>
            </a:r>
            <a:endParaRPr lang="en-US" altLang="ja-JP" dirty="0"/>
          </a:p>
          <a:p>
            <a:pPr algn="l"/>
            <a:r>
              <a:rPr lang="ja-JP" altLang="en-US" dirty="0"/>
              <a:t>　の保護者の参加及び学校の情報提供に関連する診断項目の肯定</a:t>
            </a:r>
            <a:endParaRPr lang="en-US" altLang="ja-JP" dirty="0"/>
          </a:p>
          <a:p>
            <a:pPr algn="l"/>
            <a:r>
              <a:rPr lang="ja-JP" altLang="en-US" dirty="0"/>
              <a:t>　</a:t>
            </a:r>
            <a:r>
              <a:rPr lang="ja-JP" altLang="en-US" dirty="0" smtClean="0"/>
              <a:t>値</a:t>
            </a:r>
            <a:r>
              <a:rPr lang="en-US" altLang="ja-JP" dirty="0" smtClean="0">
                <a:latin typeface="+mn-ea"/>
                <a:ea typeface="+mn-ea"/>
              </a:rPr>
              <a:t>(</a:t>
            </a:r>
            <a:r>
              <a:rPr lang="en-US" altLang="ja-JP" dirty="0">
                <a:latin typeface="+mn-ea"/>
                <a:ea typeface="+mn-ea"/>
              </a:rPr>
              <a:t>※</a:t>
            </a:r>
            <a:r>
              <a:rPr lang="en-US" altLang="ja-JP" dirty="0" smtClean="0">
                <a:latin typeface="+mn-ea"/>
                <a:ea typeface="+mn-ea"/>
              </a:rPr>
              <a:t>)</a:t>
            </a:r>
            <a:r>
              <a:rPr lang="ja-JP" altLang="en-US" dirty="0" smtClean="0">
                <a:latin typeface="+mn-ea"/>
                <a:ea typeface="+mn-ea"/>
              </a:rPr>
              <a:t>を</a:t>
            </a:r>
            <a:r>
              <a:rPr lang="ja-JP" altLang="en-US" dirty="0">
                <a:latin typeface="+mn-ea"/>
                <a:ea typeface="+mn-ea"/>
              </a:rPr>
              <a:t>向</a:t>
            </a:r>
            <a:r>
              <a:rPr lang="ja-JP" altLang="en-US" dirty="0"/>
              <a:t>上させます。</a:t>
            </a:r>
            <a:endParaRPr lang="en-US" altLang="ja-JP" dirty="0"/>
          </a:p>
          <a:p>
            <a:pPr algn="l"/>
            <a:r>
              <a:rPr lang="ja-JP" altLang="en-US" dirty="0" smtClean="0"/>
              <a:t>　　（参考）平成２６年度　保護者参加　　６４．０％</a:t>
            </a:r>
            <a:endParaRPr lang="en-US" altLang="ja-JP" dirty="0" smtClean="0"/>
          </a:p>
          <a:p>
            <a:pPr algn="l"/>
            <a:r>
              <a:rPr lang="ja-JP" altLang="en-US" dirty="0"/>
              <a:t>　　　　　　 </a:t>
            </a:r>
            <a:r>
              <a:rPr lang="ja-JP" altLang="en-US" dirty="0" smtClean="0"/>
              <a:t>　　　　　　　　　情報</a:t>
            </a:r>
            <a:r>
              <a:rPr lang="ja-JP" altLang="en-US" dirty="0"/>
              <a:t>提供</a:t>
            </a:r>
            <a:r>
              <a:rPr lang="ja-JP" altLang="en-US" dirty="0" smtClean="0"/>
              <a:t>肯定</a:t>
            </a:r>
            <a:r>
              <a:rPr lang="ja-JP" altLang="en-US" dirty="0"/>
              <a:t>　</a:t>
            </a:r>
            <a:r>
              <a:rPr lang="ja-JP" altLang="en-US" dirty="0" smtClean="0"/>
              <a:t>７３．１％</a:t>
            </a:r>
            <a:endParaRPr lang="en-US" altLang="ja-JP" dirty="0"/>
          </a:p>
          <a:p>
            <a:pPr algn="l"/>
            <a:r>
              <a:rPr lang="ja-JP" altLang="en-US" dirty="0" smtClean="0">
                <a:latin typeface="Calibri" pitchFamily="34" charset="0"/>
              </a:rPr>
              <a:t>　　　　　　　（</a:t>
            </a:r>
            <a:r>
              <a:rPr lang="ja-JP" altLang="en-US" dirty="0">
                <a:latin typeface="Calibri" pitchFamily="34" charset="0"/>
              </a:rPr>
              <a:t>平成２７年度結果</a:t>
            </a:r>
            <a:r>
              <a:rPr lang="ja-JP" altLang="en-US" dirty="0" smtClean="0">
                <a:latin typeface="Calibri" pitchFamily="34" charset="0"/>
              </a:rPr>
              <a:t>は４月末頃</a:t>
            </a:r>
            <a:r>
              <a:rPr lang="ja-JP" altLang="en-US" dirty="0">
                <a:latin typeface="Calibri" pitchFamily="34" charset="0"/>
              </a:rPr>
              <a:t>集約予定）</a:t>
            </a:r>
            <a:endParaRPr lang="en-US" altLang="ja-JP" dirty="0">
              <a:latin typeface="Calibri" pitchFamily="34" charset="0"/>
            </a:endParaRPr>
          </a:p>
          <a:p>
            <a:pPr algn="l"/>
            <a:r>
              <a:rPr lang="ja-JP" altLang="en-US" dirty="0" smtClean="0"/>
              <a:t>　　</a:t>
            </a:r>
            <a:r>
              <a:rPr lang="en-US" altLang="ja-JP" sz="900" i="1" dirty="0" smtClean="0"/>
              <a:t>※</a:t>
            </a:r>
            <a:r>
              <a:rPr lang="ja-JP" altLang="en-US" sz="900" i="1" dirty="0" smtClean="0"/>
              <a:t>「学校から保護者に対して行われる情報提供が適切である」という診断</a:t>
            </a:r>
            <a:endParaRPr lang="en-US" altLang="ja-JP" sz="900" i="1" dirty="0" smtClean="0"/>
          </a:p>
          <a:p>
            <a:pPr algn="l"/>
            <a:r>
              <a:rPr lang="ja-JP" altLang="en-US" sz="900" i="1" dirty="0"/>
              <a:t>　</a:t>
            </a:r>
            <a:r>
              <a:rPr lang="ja-JP" altLang="en-US" sz="900" i="1" dirty="0" smtClean="0"/>
              <a:t>　　項目に対して「よくできている」「できている」が占める割合</a:t>
            </a:r>
            <a:endParaRPr lang="en-US" altLang="ja-JP" sz="900" i="1" dirty="0" smtClean="0"/>
          </a:p>
          <a:p>
            <a:pPr algn="l"/>
            <a:endParaRPr lang="en-US" altLang="ja-JP" u="sng" dirty="0"/>
          </a:p>
          <a:p>
            <a:pPr marL="85725" indent="-85725" algn="l"/>
            <a:r>
              <a:rPr lang="ja-JP" altLang="en-US" dirty="0" smtClean="0"/>
              <a:t>＊府立高校における学校教育自己診断結果と分析の公表状況を向上させます。</a:t>
            </a:r>
            <a:endParaRPr lang="en-US" altLang="ja-JP" dirty="0"/>
          </a:p>
          <a:p>
            <a:pPr algn="l"/>
            <a:r>
              <a:rPr lang="ja-JP" altLang="en-US" dirty="0"/>
              <a:t>　　（参考） </a:t>
            </a:r>
            <a:r>
              <a:rPr lang="ja-JP" altLang="en-US" dirty="0" smtClean="0"/>
              <a:t>平成２６年度　公表状況</a:t>
            </a:r>
            <a:r>
              <a:rPr lang="ja-JP" altLang="en-US" dirty="0"/>
              <a:t>　</a:t>
            </a:r>
            <a:r>
              <a:rPr lang="ja-JP" altLang="en-US" dirty="0" smtClean="0"/>
              <a:t>８５．７％</a:t>
            </a:r>
            <a:endParaRPr lang="en-US" altLang="ja-JP" dirty="0" smtClean="0"/>
          </a:p>
          <a:p>
            <a:pPr algn="l"/>
            <a:r>
              <a:rPr lang="ja-JP" altLang="en-US" dirty="0">
                <a:latin typeface="Calibri" pitchFamily="34" charset="0"/>
              </a:rPr>
              <a:t>　</a:t>
            </a:r>
            <a:r>
              <a:rPr lang="ja-JP" altLang="en-US" dirty="0" smtClean="0">
                <a:latin typeface="Calibri" pitchFamily="34" charset="0"/>
              </a:rPr>
              <a:t>　　　　　　　（</a:t>
            </a:r>
            <a:r>
              <a:rPr lang="ja-JP" altLang="en-US" dirty="0">
                <a:latin typeface="Calibri" pitchFamily="34" charset="0"/>
              </a:rPr>
              <a:t>平成２７年度結果</a:t>
            </a:r>
            <a:r>
              <a:rPr lang="ja-JP" altLang="en-US" dirty="0" smtClean="0">
                <a:latin typeface="Calibri" pitchFamily="34" charset="0"/>
              </a:rPr>
              <a:t>は４月末頃</a:t>
            </a:r>
            <a:r>
              <a:rPr lang="ja-JP" altLang="en-US" dirty="0">
                <a:latin typeface="Calibri" pitchFamily="34" charset="0"/>
              </a:rPr>
              <a:t>集約予定</a:t>
            </a:r>
            <a:r>
              <a:rPr lang="ja-JP" altLang="en-US" dirty="0" smtClean="0">
                <a:latin typeface="Calibri" pitchFamily="34" charset="0"/>
              </a:rPr>
              <a:t>）</a:t>
            </a:r>
            <a:endParaRPr lang="en-US" altLang="ja-JP" dirty="0">
              <a:latin typeface="Calibri" pitchFamily="34" charset="0"/>
            </a:endParaRPr>
          </a:p>
        </p:txBody>
      </p:sp>
      <p:sp>
        <p:nvSpPr>
          <p:cNvPr id="19" name="正方形/長方形 29"/>
          <p:cNvSpPr>
            <a:spLocks noChangeArrowheads="1"/>
          </p:cNvSpPr>
          <p:nvPr/>
        </p:nvSpPr>
        <p:spPr bwMode="auto">
          <a:xfrm>
            <a:off x="4754563" y="1294119"/>
            <a:ext cx="369887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■地域・保護者との連携による開かれた学校づくり</a:t>
            </a:r>
            <a:endParaRPr lang="ja-JP" altLang="en-US" b="1" dirty="0"/>
          </a:p>
        </p:txBody>
      </p:sp>
      <p:sp>
        <p:nvSpPr>
          <p:cNvPr id="25" name="正方形/長方形 29"/>
          <p:cNvSpPr>
            <a:spLocks noChangeArrowheads="1"/>
          </p:cNvSpPr>
          <p:nvPr/>
        </p:nvSpPr>
        <p:spPr bwMode="auto">
          <a:xfrm>
            <a:off x="4766581" y="3757384"/>
            <a:ext cx="3748203" cy="302758"/>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■校務</a:t>
            </a:r>
            <a:r>
              <a:rPr lang="ja-JP" altLang="en-US" b="1" dirty="0" smtClean="0"/>
              <a:t>の効率化</a:t>
            </a:r>
            <a:r>
              <a:rPr lang="ja-JP" altLang="en-US" b="1" dirty="0"/>
              <a:t>　</a:t>
            </a:r>
          </a:p>
        </p:txBody>
      </p:sp>
      <p:sp>
        <p:nvSpPr>
          <p:cNvPr id="26" name="Text Box 142"/>
          <p:cNvSpPr txBox="1">
            <a:spLocks noChangeArrowheads="1"/>
          </p:cNvSpPr>
          <p:nvPr/>
        </p:nvSpPr>
        <p:spPr bwMode="auto">
          <a:xfrm>
            <a:off x="8514784" y="6636990"/>
            <a:ext cx="623176"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１８</a:t>
            </a:r>
            <a:endParaRPr lang="ja-JP" altLang="en-US" b="1" dirty="0"/>
          </a:p>
        </p:txBody>
      </p:sp>
    </p:spTree>
    <p:extLst>
      <p:ext uri="{BB962C8B-B14F-4D97-AF65-F5344CB8AC3E}">
        <p14:creationId xmlns:p14="http://schemas.microsoft.com/office/powerpoint/2010/main" val="4185781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44624"/>
            <a:ext cx="9104313" cy="1188132"/>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smtClean="0">
                <a:solidFill>
                  <a:prstClr val="black"/>
                </a:solidFill>
                <a:latin typeface="メイリオ" pitchFamily="50" charset="-128"/>
                <a:ea typeface="メイリオ" pitchFamily="50" charset="-128"/>
                <a:cs typeface="メイリオ" pitchFamily="50" charset="-128"/>
              </a:rPr>
              <a:t>重点課題８：安全で安心な学びの場をつくります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25413" y="333722"/>
            <a:ext cx="8891587" cy="7550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◆耐震改修、老朽化対策など、府立学校の計画的な施設整備を推進します。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◆学校の危機管理体制を確立するとともに、児童・生徒が災害時に迅速に対応する力を育成します。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◆子どもへの交通安全・防犯教育を推進するとともに、地域との連携による子どもの見守り活動等を推進します。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11" name="角丸四角形 10"/>
          <p:cNvSpPr/>
          <p:nvPr/>
        </p:nvSpPr>
        <p:spPr>
          <a:xfrm>
            <a:off x="107950" y="333722"/>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7" name="二等辺三角形 6"/>
          <p:cNvSpPr/>
          <p:nvPr/>
        </p:nvSpPr>
        <p:spPr>
          <a:xfrm rot="10800000">
            <a:off x="1619673" y="130476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2" name="AutoShape 4"/>
          <p:cNvSpPr>
            <a:spLocks noChangeArrowheads="1"/>
          </p:cNvSpPr>
          <p:nvPr/>
        </p:nvSpPr>
        <p:spPr bwMode="auto">
          <a:xfrm>
            <a:off x="19050" y="1542840"/>
            <a:ext cx="9104313" cy="5075498"/>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38" y="1794867"/>
            <a:ext cx="4446587" cy="4730477"/>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35495" y="179486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10092" y="1912195"/>
            <a:ext cx="4446587" cy="461315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579937" y="1794868"/>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正方形/長方形 29"/>
          <p:cNvSpPr>
            <a:spLocks noChangeArrowheads="1"/>
          </p:cNvSpPr>
          <p:nvPr/>
        </p:nvSpPr>
        <p:spPr bwMode="auto">
          <a:xfrm>
            <a:off x="248667" y="2220766"/>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府立学校の計画的な施設整備の推進</a:t>
            </a:r>
            <a:endParaRPr lang="ja-JP" altLang="en-US" b="1" dirty="0"/>
          </a:p>
        </p:txBody>
      </p:sp>
      <p:sp>
        <p:nvSpPr>
          <p:cNvPr id="19" name="正方形/長方形 3"/>
          <p:cNvSpPr>
            <a:spLocks noChangeArrowheads="1"/>
          </p:cNvSpPr>
          <p:nvPr/>
        </p:nvSpPr>
        <p:spPr bwMode="auto">
          <a:xfrm>
            <a:off x="287523" y="2596259"/>
            <a:ext cx="4068453"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老朽化</a:t>
            </a:r>
            <a:r>
              <a:rPr lang="ja-JP" altLang="en-US" dirty="0">
                <a:latin typeface="ＭＳ Ｐゴシック" pitchFamily="50" charset="-128"/>
              </a:rPr>
              <a:t>対策の計画的推進や教育環境の改善</a:t>
            </a:r>
            <a:r>
              <a:rPr lang="en-US" altLang="ja-JP" dirty="0" smtClean="0">
                <a:latin typeface="ＭＳ Ｐゴシック" pitchFamily="50" charset="-128"/>
              </a:rPr>
              <a:t>】</a:t>
            </a:r>
          </a:p>
          <a:p>
            <a:pPr algn="l"/>
            <a:r>
              <a:rPr lang="ja-JP" altLang="en-US" dirty="0" smtClean="0">
                <a:latin typeface="ＭＳ Ｐゴシック" pitchFamily="50" charset="-128"/>
              </a:rPr>
              <a:t>＊府立学校耐震性能向上・大規模改造事業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耐震化が困難な校舎の建替を行うとともに、非構造部材の耐震化対策を行います。</a:t>
            </a:r>
            <a:endParaRPr lang="en-US" altLang="ja-JP" dirty="0" smtClean="0">
              <a:latin typeface="ＭＳ Ｐゴシック" pitchFamily="50" charset="-128"/>
            </a:endParaRPr>
          </a:p>
          <a:p>
            <a:pPr marL="180975" algn="l"/>
            <a:r>
              <a:rPr lang="ja-JP" altLang="en-US" dirty="0" smtClean="0">
                <a:latin typeface="ＭＳ Ｐゴシック" pitchFamily="50" charset="-128"/>
              </a:rPr>
              <a:t>・耐震困難校舎（２校）の建替に伴う設計及び現校舎撤去</a:t>
            </a:r>
            <a:endParaRPr lang="en-US" altLang="ja-JP" dirty="0" smtClean="0">
              <a:latin typeface="ＭＳ Ｐゴシック" pitchFamily="50" charset="-128"/>
            </a:endParaRPr>
          </a:p>
          <a:p>
            <a:pPr marL="266700" indent="-85725" algn="l"/>
            <a:r>
              <a:rPr lang="ja-JP" altLang="en-US" dirty="0" smtClean="0">
                <a:latin typeface="ＭＳ Ｐゴシック" pitchFamily="50" charset="-128"/>
              </a:rPr>
              <a:t>・非構造部材</a:t>
            </a:r>
            <a:r>
              <a:rPr lang="ja-JP" altLang="en-US" dirty="0">
                <a:latin typeface="ＭＳ Ｐゴシック" pitchFamily="50" charset="-128"/>
              </a:rPr>
              <a:t>の耐震化として</a:t>
            </a:r>
            <a:r>
              <a:rPr lang="ja-JP" altLang="en-US" dirty="0" smtClean="0">
                <a:latin typeface="ＭＳ Ｐゴシック" pitchFamily="50" charset="-128"/>
              </a:rPr>
              <a:t>、屋内運動場及び武道場等の</a:t>
            </a:r>
            <a:r>
              <a:rPr lang="ja-JP" altLang="en-US" dirty="0">
                <a:latin typeface="ＭＳ Ｐゴシック" pitchFamily="50" charset="-128"/>
              </a:rPr>
              <a:t>天井・</a:t>
            </a:r>
            <a:r>
              <a:rPr lang="ja-JP" altLang="en-US" dirty="0" smtClean="0">
                <a:latin typeface="ＭＳ Ｐゴシック" pitchFamily="50" charset="-128"/>
              </a:rPr>
              <a:t>照明器具等</a:t>
            </a:r>
            <a:r>
              <a:rPr lang="ja-JP" altLang="en-US" dirty="0">
                <a:latin typeface="ＭＳ Ｐゴシック" pitchFamily="50" charset="-128"/>
              </a:rPr>
              <a:t>の</a:t>
            </a:r>
            <a:r>
              <a:rPr lang="ja-JP" altLang="en-US" dirty="0" smtClean="0">
                <a:latin typeface="ＭＳ Ｐゴシック" pitchFamily="50" charset="-128"/>
              </a:rPr>
              <a:t>対策工事及び次年度工事に係る実施設計</a:t>
            </a:r>
            <a:endParaRPr lang="en-US" altLang="ja-JP" strike="sngStrike" dirty="0">
              <a:latin typeface="ＭＳ Ｐゴシック" pitchFamily="50" charset="-128"/>
            </a:endParaRPr>
          </a:p>
          <a:p>
            <a:pPr algn="l"/>
            <a:endParaRPr lang="en-US" altLang="ja-JP" dirty="0" smtClean="0">
              <a:latin typeface="ＭＳ Ｐゴシック" pitchFamily="50" charset="-128"/>
            </a:endParaRPr>
          </a:p>
          <a:p>
            <a:pPr algn="l"/>
            <a:r>
              <a:rPr lang="ja-JP" altLang="en-US" dirty="0" smtClean="0">
                <a:latin typeface="ＭＳ Ｐゴシック" pitchFamily="50" charset="-128"/>
              </a:rPr>
              <a:t>＊府立学校老朽化対策事業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昨年度作成した「府立学校施設整備方針」に基づき、計画的に老朽化対策を進めます。</a:t>
            </a:r>
            <a:endParaRPr lang="en-US" altLang="ja-JP" strike="sngStrike" dirty="0">
              <a:latin typeface="ＭＳ Ｐゴシック" pitchFamily="50" charset="-128"/>
            </a:endParaRPr>
          </a:p>
          <a:p>
            <a:pPr marL="180975" algn="l"/>
            <a:r>
              <a:rPr lang="ja-JP" altLang="en-US" dirty="0" smtClean="0">
                <a:latin typeface="ＭＳ Ｐゴシック" pitchFamily="50" charset="-128"/>
              </a:rPr>
              <a:t>・エレベーター改修工事</a:t>
            </a:r>
            <a:endParaRPr lang="en-US" altLang="ja-JP" dirty="0" smtClean="0">
              <a:latin typeface="ＭＳ Ｐゴシック" pitchFamily="50" charset="-128"/>
            </a:endParaRPr>
          </a:p>
          <a:p>
            <a:pPr marL="266700" indent="-85725" algn="l"/>
            <a:r>
              <a:rPr lang="ja-JP" altLang="en-US" dirty="0" smtClean="0">
                <a:latin typeface="ＭＳ Ｐゴシック" pitchFamily="50" charset="-128"/>
              </a:rPr>
              <a:t>・外部改修工事及び次年度工事分に係る</a:t>
            </a:r>
            <a:r>
              <a:rPr lang="ja-JP" altLang="en-US" dirty="0">
                <a:latin typeface="ＭＳ Ｐゴシック" pitchFamily="50" charset="-128"/>
              </a:rPr>
              <a:t>実施</a:t>
            </a:r>
            <a:r>
              <a:rPr lang="ja-JP" altLang="en-US" dirty="0" smtClean="0">
                <a:latin typeface="ＭＳ Ｐゴシック" pitchFamily="50" charset="-128"/>
              </a:rPr>
              <a:t>設計</a:t>
            </a:r>
            <a:endParaRPr lang="en-US" altLang="ja-JP" dirty="0" smtClean="0">
              <a:latin typeface="ＭＳ Ｐゴシック" pitchFamily="50" charset="-128"/>
            </a:endParaRPr>
          </a:p>
          <a:p>
            <a:pPr marL="266700" indent="-85725" algn="l"/>
            <a:r>
              <a:rPr lang="ja-JP" altLang="en-US" dirty="0" smtClean="0">
                <a:latin typeface="ＭＳ Ｐゴシック" pitchFamily="50" charset="-128"/>
              </a:rPr>
              <a:t>・</a:t>
            </a:r>
            <a:r>
              <a:rPr lang="ja-JP" altLang="en-US" dirty="0">
                <a:latin typeface="ＭＳ Ｐゴシック" pitchFamily="50" charset="-128"/>
              </a:rPr>
              <a:t>トイレ改修工事</a:t>
            </a:r>
            <a:endParaRPr lang="en-US" altLang="ja-JP" dirty="0">
              <a:latin typeface="ＭＳ Ｐゴシック" pitchFamily="50" charset="-128"/>
            </a:endParaRPr>
          </a:p>
          <a:p>
            <a:pPr marL="266700" indent="-85725" algn="l"/>
            <a:r>
              <a:rPr lang="ja-JP" altLang="en-US" dirty="0">
                <a:latin typeface="ＭＳ Ｐゴシック" pitchFamily="50" charset="-128"/>
              </a:rPr>
              <a:t>・生徒や教職員の安全・安心を確保する上で必要となる緊急性の高い、消防設備やブロック塀等の改修工事</a:t>
            </a:r>
            <a:endParaRPr lang="en-US" altLang="ja-JP" dirty="0">
              <a:latin typeface="ＭＳ Ｐゴシック" pitchFamily="50" charset="-128"/>
            </a:endParaRPr>
          </a:p>
          <a:p>
            <a:pPr marL="266700" indent="-85725" algn="l"/>
            <a:endParaRPr lang="en-US" altLang="ja-JP" dirty="0">
              <a:latin typeface="ＭＳ Ｐゴシック" pitchFamily="50" charset="-128"/>
            </a:endParaRPr>
          </a:p>
          <a:p>
            <a:pPr algn="l"/>
            <a:endParaRPr lang="en-US" altLang="ja-JP" dirty="0">
              <a:latin typeface="ＭＳ Ｐゴシック" pitchFamily="50" charset="-128"/>
            </a:endParaRPr>
          </a:p>
          <a:p>
            <a:pPr algn="l"/>
            <a:r>
              <a:rPr lang="ja-JP" altLang="en-US" dirty="0" smtClean="0">
                <a:latin typeface="ＭＳ Ｐゴシック" pitchFamily="50" charset="-128"/>
              </a:rPr>
              <a:t>＊府立学校施設</a:t>
            </a:r>
            <a:r>
              <a:rPr lang="ja-JP" altLang="en-US" dirty="0">
                <a:latin typeface="ＭＳ Ｐゴシック" pitchFamily="50" charset="-128"/>
              </a:rPr>
              <a:t>・設備改修</a:t>
            </a:r>
            <a:r>
              <a:rPr lang="ja-JP" altLang="en-US" dirty="0" smtClean="0">
                <a:latin typeface="ＭＳ Ｐゴシック" pitchFamily="50" charset="-128"/>
              </a:rPr>
              <a:t>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エレベーター・スロープの</a:t>
            </a:r>
            <a:r>
              <a:rPr lang="ja-JP" altLang="en-US" dirty="0">
                <a:latin typeface="ＭＳ Ｐゴシック" pitchFamily="50" charset="-128"/>
              </a:rPr>
              <a:t>設置等の</a:t>
            </a:r>
            <a:r>
              <a:rPr lang="ja-JP" altLang="en-US" dirty="0" smtClean="0">
                <a:latin typeface="ＭＳ Ｐゴシック" pitchFamily="50" charset="-128"/>
              </a:rPr>
              <a:t>バリアフリー化を行います。</a:t>
            </a:r>
            <a:endParaRPr lang="en-US" altLang="ja-JP" dirty="0" smtClean="0">
              <a:latin typeface="ＭＳ Ｐゴシック" pitchFamily="50" charset="-128"/>
            </a:endParaRPr>
          </a:p>
          <a:p>
            <a:pPr algn="l"/>
            <a:endParaRPr lang="en-US" altLang="ja-JP" dirty="0">
              <a:latin typeface="ＭＳ Ｐゴシック" pitchFamily="50" charset="-128"/>
            </a:endParaRPr>
          </a:p>
        </p:txBody>
      </p:sp>
      <p:sp>
        <p:nvSpPr>
          <p:cNvPr id="21" name="正方形/長方形 29"/>
          <p:cNvSpPr>
            <a:spLocks noChangeArrowheads="1"/>
          </p:cNvSpPr>
          <p:nvPr/>
        </p:nvSpPr>
        <p:spPr bwMode="auto">
          <a:xfrm>
            <a:off x="4736828" y="2219539"/>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府立学校の計画的な施設整備の推進</a:t>
            </a:r>
            <a:endParaRPr lang="ja-JP" altLang="en-US" b="1" dirty="0"/>
          </a:p>
        </p:txBody>
      </p:sp>
      <p:sp>
        <p:nvSpPr>
          <p:cNvPr id="23" name="二等辺三角形 22"/>
          <p:cNvSpPr/>
          <p:nvPr/>
        </p:nvSpPr>
        <p:spPr>
          <a:xfrm rot="5400000">
            <a:off x="3782665" y="4163046"/>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8" name="Text Box 142"/>
          <p:cNvSpPr txBox="1">
            <a:spLocks noChangeArrowheads="1"/>
          </p:cNvSpPr>
          <p:nvPr/>
        </p:nvSpPr>
        <p:spPr bwMode="auto">
          <a:xfrm>
            <a:off x="8532440" y="6618337"/>
            <a:ext cx="611560" cy="2462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１９</a:t>
            </a:r>
            <a:endParaRPr lang="ja-JP" altLang="en-US" b="1" dirty="0"/>
          </a:p>
        </p:txBody>
      </p:sp>
      <p:sp>
        <p:nvSpPr>
          <p:cNvPr id="18" name="正方形/長方形 17"/>
          <p:cNvSpPr>
            <a:spLocks noChangeArrowheads="1"/>
          </p:cNvSpPr>
          <p:nvPr/>
        </p:nvSpPr>
        <p:spPr bwMode="auto">
          <a:xfrm>
            <a:off x="4792575" y="2645038"/>
            <a:ext cx="414954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
            </a:r>
            <a:br>
              <a:rPr lang="en-US" altLang="ja-JP" dirty="0" smtClean="0">
                <a:latin typeface="ＭＳ Ｐゴシック" pitchFamily="50" charset="-128"/>
              </a:rPr>
            </a:br>
            <a:r>
              <a:rPr lang="ja-JP" altLang="en-US" dirty="0" smtClean="0">
                <a:latin typeface="ＭＳ Ｐゴシック" pitchFamily="50" charset="-128"/>
              </a:rPr>
              <a:t>＊府立学校の非構造部材の耐震化をすすめます。</a:t>
            </a:r>
            <a:endParaRPr lang="en-US" altLang="ja-JP" dirty="0" smtClean="0">
              <a:latin typeface="ＭＳ Ｐゴシック" pitchFamily="50" charset="-128"/>
            </a:endParaRPr>
          </a:p>
          <a:p>
            <a:pPr algn="l"/>
            <a:r>
              <a:rPr lang="ja-JP" altLang="en-US" dirty="0" smtClean="0">
                <a:latin typeface="ＭＳ Ｐゴシック" pitchFamily="50" charset="-128"/>
              </a:rPr>
              <a:t>　　・耐震困難校舎の建替に伴う設計及び現校舎撤去　高等学校　２校　　　</a:t>
            </a:r>
            <a:endParaRPr lang="en-US" altLang="ja-JP" dirty="0" smtClean="0">
              <a:latin typeface="ＭＳ Ｐゴシック" pitchFamily="50" charset="-128"/>
            </a:endParaRPr>
          </a:p>
          <a:p>
            <a:pPr algn="l"/>
            <a:r>
              <a:rPr lang="ja-JP" altLang="en-US" dirty="0" smtClean="0">
                <a:latin typeface="ＭＳ Ｐゴシック" pitchFamily="50" charset="-128"/>
              </a:rPr>
              <a:t>　　・屋内運動場及び武道場等の天井・照明器具等対策工事</a:t>
            </a:r>
            <a:endParaRPr lang="en-US" altLang="ja-JP" dirty="0" smtClean="0">
              <a:latin typeface="ＭＳ Ｐゴシック" pitchFamily="50" charset="-128"/>
            </a:endParaRPr>
          </a:p>
          <a:p>
            <a:pPr algn="l"/>
            <a:r>
              <a:rPr lang="ja-JP" altLang="en-US" dirty="0" smtClean="0">
                <a:latin typeface="ＭＳ Ｐゴシック" pitchFamily="50" charset="-128"/>
              </a:rPr>
              <a:t>　　　　　　　　　　　　　　　　　　　　　　　　　　　　　　　　　　　高等学校　２６校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支援学校　　３校　　　　　　</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r>
              <a:rPr lang="ja-JP" altLang="en-US" dirty="0" smtClean="0">
                <a:latin typeface="ＭＳ Ｐゴシック" pitchFamily="50" charset="-128"/>
              </a:rPr>
              <a:t>＊</a:t>
            </a:r>
            <a:r>
              <a:rPr lang="ja-JP" altLang="en-US" dirty="0">
                <a:latin typeface="ＭＳ Ｐゴシック" pitchFamily="50" charset="-128"/>
              </a:rPr>
              <a:t>府立学校の老朽化対策をすすめます。</a:t>
            </a:r>
            <a:endParaRPr lang="en-US" altLang="ja-JP" dirty="0">
              <a:latin typeface="ＭＳ Ｐゴシック" pitchFamily="50" charset="-128"/>
            </a:endParaRPr>
          </a:p>
          <a:p>
            <a:pPr algn="l"/>
            <a:r>
              <a:rPr lang="ja-JP" altLang="en-US" dirty="0" smtClean="0">
                <a:latin typeface="ＭＳ Ｐゴシック" pitchFamily="50" charset="-128"/>
              </a:rPr>
              <a:t>　</a:t>
            </a:r>
            <a:r>
              <a:rPr lang="ja-JP" altLang="en-US" dirty="0">
                <a:latin typeface="ＭＳ Ｐゴシック" pitchFamily="50" charset="-128"/>
              </a:rPr>
              <a:t>　</a:t>
            </a:r>
            <a:r>
              <a:rPr lang="ja-JP" altLang="en-US" dirty="0" smtClean="0">
                <a:latin typeface="ＭＳ Ｐゴシック" pitchFamily="50" charset="-128"/>
              </a:rPr>
              <a:t>・</a:t>
            </a:r>
            <a:r>
              <a:rPr lang="ja-JP" altLang="en-US" dirty="0">
                <a:latin typeface="ＭＳ Ｐゴシック" pitchFamily="50" charset="-128"/>
              </a:rPr>
              <a:t>エレベーター改修工事　高等学校　２校</a:t>
            </a:r>
            <a:endParaRPr lang="en-US" altLang="ja-JP" dirty="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支援学校　</a:t>
            </a:r>
            <a:r>
              <a:rPr lang="en-US" altLang="ja-JP" dirty="0">
                <a:latin typeface="ＭＳ Ｐゴシック" pitchFamily="50" charset="-128"/>
              </a:rPr>
              <a:t> 2</a:t>
            </a:r>
            <a:r>
              <a:rPr lang="ja-JP" altLang="en-US" dirty="0" smtClean="0">
                <a:latin typeface="ＭＳ Ｐゴシック" pitchFamily="50" charset="-128"/>
              </a:rPr>
              <a:t>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・大規模外部改修工事　　高等学校　７校</a:t>
            </a:r>
            <a:endParaRPr lang="en-US" altLang="ja-JP" dirty="0" smtClean="0">
              <a:latin typeface="ＭＳ Ｐゴシック" pitchFamily="50" charset="-128"/>
            </a:endParaRPr>
          </a:p>
          <a:p>
            <a:pPr algn="l"/>
            <a:r>
              <a:rPr lang="ja-JP" altLang="en-US" dirty="0" smtClean="0">
                <a:latin typeface="ＭＳ Ｐゴシック" pitchFamily="50" charset="-128"/>
              </a:rPr>
              <a:t>　　・トイレ改修工事　　　　　　高等学校　５校</a:t>
            </a:r>
            <a:endParaRPr lang="en-US" altLang="ja-JP" dirty="0" smtClean="0">
              <a:latin typeface="ＭＳ Ｐゴシック" pitchFamily="50" charset="-128"/>
            </a:endParaRPr>
          </a:p>
          <a:p>
            <a:pPr algn="l"/>
            <a:r>
              <a:rPr lang="ja-JP" altLang="en-US" dirty="0" smtClean="0">
                <a:latin typeface="ＭＳ Ｐゴシック" pitchFamily="50" charset="-128"/>
              </a:rPr>
              <a:t>　　・</a:t>
            </a:r>
            <a:r>
              <a:rPr lang="ja-JP" altLang="en-US" dirty="0">
                <a:latin typeface="ＭＳ Ｐゴシック" pitchFamily="50" charset="-128"/>
              </a:rPr>
              <a:t>消防設備改修工事　　　　高等学校　７校</a:t>
            </a:r>
            <a:endParaRPr lang="en-US" altLang="ja-JP" dirty="0">
              <a:latin typeface="ＭＳ Ｐゴシック" pitchFamily="50" charset="-128"/>
            </a:endParaRPr>
          </a:p>
          <a:p>
            <a:pPr algn="l"/>
            <a:r>
              <a:rPr lang="ja-JP" altLang="en-US" dirty="0" smtClean="0">
                <a:latin typeface="ＭＳ Ｐゴシック" pitchFamily="50" charset="-128"/>
              </a:rPr>
              <a:t>　　・受変電設備改修工事　　高等学校　５校</a:t>
            </a:r>
            <a:endParaRPr lang="en-US" altLang="ja-JP" dirty="0" smtClean="0">
              <a:latin typeface="ＭＳ Ｐゴシック" pitchFamily="50" charset="-128"/>
            </a:endParaRPr>
          </a:p>
          <a:p>
            <a:pPr algn="l"/>
            <a:r>
              <a:rPr lang="ja-JP" altLang="en-US" dirty="0">
                <a:latin typeface="ＭＳ Ｐゴシック" pitchFamily="50" charset="-128"/>
              </a:rPr>
              <a:t>　</a:t>
            </a:r>
            <a:endParaRPr lang="en-US" altLang="ja-JP" dirty="0" smtClean="0">
              <a:latin typeface="ＭＳ Ｐゴシック" pitchFamily="50" charset="-128"/>
            </a:endParaRPr>
          </a:p>
          <a:p>
            <a:pPr algn="l"/>
            <a:endParaRPr lang="en-US" altLang="ja-JP" dirty="0">
              <a:latin typeface="ＭＳ Ｐゴシック" pitchFamily="50" charset="-128"/>
            </a:endParaRPr>
          </a:p>
          <a:p>
            <a:pPr algn="l"/>
            <a:r>
              <a:rPr lang="ja-JP" altLang="en-US" dirty="0" smtClean="0">
                <a:latin typeface="ＭＳ Ｐゴシック" pitchFamily="50" charset="-128"/>
              </a:rPr>
              <a:t>　</a:t>
            </a:r>
            <a:endParaRPr lang="en-US" altLang="ja-JP" dirty="0" smtClean="0">
              <a:latin typeface="ＭＳ Ｐゴシック" pitchFamily="50" charset="-128"/>
            </a:endParaRPr>
          </a:p>
          <a:p>
            <a:pPr algn="l"/>
            <a:r>
              <a:rPr lang="ja-JP" altLang="en-US" dirty="0" smtClean="0">
                <a:latin typeface="ＭＳ Ｐゴシック" pitchFamily="50" charset="-128"/>
              </a:rPr>
              <a:t>＊</a:t>
            </a:r>
            <a:r>
              <a:rPr lang="ja-JP" altLang="en-US" dirty="0">
                <a:latin typeface="ＭＳ Ｐゴシック" pitchFamily="50" charset="-128"/>
              </a:rPr>
              <a:t>府立学校</a:t>
            </a:r>
            <a:r>
              <a:rPr lang="ja-JP" altLang="en-US" dirty="0" smtClean="0">
                <a:latin typeface="ＭＳ Ｐゴシック" pitchFamily="50" charset="-128"/>
              </a:rPr>
              <a:t>の施設</a:t>
            </a:r>
            <a:r>
              <a:rPr lang="ja-JP" altLang="en-US" dirty="0">
                <a:latin typeface="ＭＳ Ｐゴシック" pitchFamily="50" charset="-128"/>
              </a:rPr>
              <a:t>・設備の福祉整備等をすすめます</a:t>
            </a:r>
            <a:r>
              <a:rPr lang="ja-JP" altLang="en-US" dirty="0" smtClean="0">
                <a:latin typeface="ＭＳ Ｐゴシック" pitchFamily="50" charset="-128"/>
              </a:rPr>
              <a:t>。</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・エレベーター設置工事　高等学校　４校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・福祉整備工事　　　　　　高等学校　２校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支援学校　</a:t>
            </a:r>
            <a:r>
              <a:rPr lang="en-US" altLang="ja-JP" dirty="0" smtClean="0">
                <a:latin typeface="ＭＳ Ｐゴシック" pitchFamily="50" charset="-128"/>
              </a:rPr>
              <a:t>1</a:t>
            </a:r>
            <a:r>
              <a:rPr lang="ja-JP" altLang="en-US" dirty="0" smtClean="0">
                <a:latin typeface="ＭＳ Ｐゴシック" pitchFamily="50" charset="-128"/>
              </a:rPr>
              <a:t>校</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Tree>
    <p:extLst>
      <p:ext uri="{BB962C8B-B14F-4D97-AF65-F5344CB8AC3E}">
        <p14:creationId xmlns:p14="http://schemas.microsoft.com/office/powerpoint/2010/main" val="3781125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4"/>
          <p:cNvSpPr>
            <a:spLocks noChangeArrowheads="1"/>
          </p:cNvSpPr>
          <p:nvPr/>
        </p:nvSpPr>
        <p:spPr bwMode="auto">
          <a:xfrm>
            <a:off x="45455" y="260647"/>
            <a:ext cx="9104313" cy="635129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chemeClr val="tx1"/>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chemeClr val="tx1"/>
                </a:solidFill>
                <a:latin typeface="メイリオ" pitchFamily="50" charset="-128"/>
                <a:ea typeface="メイリオ" pitchFamily="50" charset="-128"/>
                <a:cs typeface="メイリオ" pitchFamily="50" charset="-128"/>
              </a:rPr>
              <a:t>H28</a:t>
            </a:r>
            <a:r>
              <a:rPr lang="ja-JP" altLang="en-US" sz="1300" b="1" dirty="0" smtClean="0">
                <a:solidFill>
                  <a:schemeClr val="tx1"/>
                </a:solidFill>
                <a:latin typeface="メイリオ" pitchFamily="50" charset="-128"/>
                <a:ea typeface="メイリオ" pitchFamily="50" charset="-128"/>
                <a:cs typeface="メイリオ" pitchFamily="50" charset="-128"/>
              </a:rPr>
              <a:t>年度の取組み</a:t>
            </a:r>
            <a:r>
              <a:rPr lang="ja-JP" altLang="en-US" sz="1300" b="1" dirty="0">
                <a:solidFill>
                  <a:schemeClr val="tx1"/>
                </a:solidFill>
                <a:latin typeface="メイリオ" pitchFamily="50" charset="-128"/>
                <a:ea typeface="メイリオ" pitchFamily="50" charset="-128"/>
                <a:cs typeface="メイリオ" pitchFamily="50" charset="-128"/>
              </a:rPr>
              <a:t>と目標</a:t>
            </a:r>
            <a:endParaRPr lang="en-US" altLang="ja-JP" sz="1300" b="1" dirty="0">
              <a:solidFill>
                <a:schemeClr val="tx1"/>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72443" y="738013"/>
            <a:ext cx="4446587" cy="578733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61900" y="62068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schemeClr val="bg1"/>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schemeClr val="bg1"/>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36497" y="738014"/>
            <a:ext cx="4446587" cy="578733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6" name="角丸四角形 15"/>
          <p:cNvSpPr/>
          <p:nvPr/>
        </p:nvSpPr>
        <p:spPr>
          <a:xfrm>
            <a:off x="4606342" y="620366"/>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schemeClr val="bg1"/>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schemeClr val="bg1"/>
              </a:solidFill>
              <a:latin typeface="メイリオ" pitchFamily="50" charset="-128"/>
              <a:ea typeface="メイリオ" pitchFamily="50" charset="-128"/>
              <a:cs typeface="メイリオ" pitchFamily="50" charset="-128"/>
            </a:endParaRPr>
          </a:p>
        </p:txBody>
      </p:sp>
      <p:sp>
        <p:nvSpPr>
          <p:cNvPr id="23" name="二等辺三角形 22"/>
          <p:cNvSpPr/>
          <p:nvPr/>
        </p:nvSpPr>
        <p:spPr>
          <a:xfrm rot="5400000">
            <a:off x="3805449" y="297214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schemeClr val="tx1"/>
              </a:solidFill>
            </a:endParaRPr>
          </a:p>
        </p:txBody>
      </p:sp>
      <p:sp>
        <p:nvSpPr>
          <p:cNvPr id="8" name="Text Box 142"/>
          <p:cNvSpPr txBox="1">
            <a:spLocks noChangeArrowheads="1"/>
          </p:cNvSpPr>
          <p:nvPr/>
        </p:nvSpPr>
        <p:spPr bwMode="auto">
          <a:xfrm>
            <a:off x="8532440" y="6611938"/>
            <a:ext cx="61732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２０</a:t>
            </a:r>
            <a:endParaRPr lang="ja-JP" altLang="en-US" b="1" dirty="0"/>
          </a:p>
        </p:txBody>
      </p:sp>
      <p:sp>
        <p:nvSpPr>
          <p:cNvPr id="18" name="正方形/長方形 29"/>
          <p:cNvSpPr>
            <a:spLocks noChangeArrowheads="1"/>
          </p:cNvSpPr>
          <p:nvPr/>
        </p:nvSpPr>
        <p:spPr bwMode="auto">
          <a:xfrm>
            <a:off x="234492" y="1139081"/>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災害時</a:t>
            </a:r>
            <a:r>
              <a:rPr lang="ja-JP" altLang="en-US" b="1" dirty="0" smtClean="0"/>
              <a:t>に迅速に対応するための備えの充実</a:t>
            </a:r>
            <a:endParaRPr lang="ja-JP" altLang="en-US" b="1" dirty="0"/>
          </a:p>
        </p:txBody>
      </p:sp>
      <p:sp>
        <p:nvSpPr>
          <p:cNvPr id="22" name="正方形/長方形 3"/>
          <p:cNvSpPr>
            <a:spLocks noChangeArrowheads="1"/>
          </p:cNvSpPr>
          <p:nvPr/>
        </p:nvSpPr>
        <p:spPr bwMode="auto">
          <a:xfrm>
            <a:off x="287834" y="1498736"/>
            <a:ext cx="4130551"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学校の防災力の向上</a:t>
            </a:r>
            <a:r>
              <a:rPr lang="en-US" altLang="ja-JP" dirty="0" smtClean="0">
                <a:latin typeface="ＭＳ Ｐゴシック" pitchFamily="50" charset="-128"/>
              </a:rPr>
              <a:t>】</a:t>
            </a:r>
          </a:p>
          <a:p>
            <a:pPr marL="177800" indent="-92075" algn="l">
              <a:buFont typeface="Arial" panose="020B0604020202020204" pitchFamily="34" charset="0"/>
              <a:buChar char="•"/>
            </a:pPr>
            <a:r>
              <a:rPr lang="ja-JP" altLang="en-US" dirty="0" smtClean="0">
                <a:latin typeface="ＭＳ Ｐゴシック" pitchFamily="50" charset="-128"/>
              </a:rPr>
              <a:t>「学校における防災教育の手引き」の活用により、防災教育の充実を図るとともに、学校</a:t>
            </a:r>
            <a:r>
              <a:rPr lang="ja-JP" altLang="en-US" dirty="0">
                <a:latin typeface="ＭＳ Ｐゴシック" pitchFamily="50" charset="-128"/>
              </a:rPr>
              <a:t>の地域の実態に応じ、様々な自然災害を想定した実践的な避難訓練を実施します</a:t>
            </a:r>
            <a:r>
              <a:rPr lang="ja-JP" altLang="en-US" dirty="0" smtClean="0">
                <a:latin typeface="ＭＳ Ｐゴシック" pitchFamily="50" charset="-128"/>
              </a:rPr>
              <a:t>。</a:t>
            </a:r>
            <a:endParaRPr lang="en-US" altLang="ja-JP" dirty="0" smtClean="0">
              <a:latin typeface="ＭＳ Ｐゴシック" pitchFamily="50" charset="-128"/>
            </a:endParaRPr>
          </a:p>
          <a:p>
            <a:pPr marL="177800" indent="-92075" algn="l">
              <a:buFont typeface="Arial" panose="020B0604020202020204" pitchFamily="34" charset="0"/>
              <a:buChar char="•"/>
            </a:pPr>
            <a:r>
              <a:rPr lang="ja-JP" altLang="en-US" dirty="0" smtClean="0">
                <a:latin typeface="ＭＳ Ｐゴシック" pitchFamily="50" charset="-128"/>
              </a:rPr>
              <a:t>南海トラフ地震による津波被害が想定される学校においては、対応フローチャート「津波発生時対応シミュレーション」を活用することにより、災害発生時の迅速な避難行動につなげます。</a:t>
            </a:r>
            <a:endParaRPr lang="en-US" altLang="ja-JP" dirty="0">
              <a:latin typeface="ＭＳ Ｐゴシック" pitchFamily="50" charset="-128"/>
            </a:endParaRPr>
          </a:p>
          <a:p>
            <a:pPr marL="177800" indent="-92075" algn="l">
              <a:buFont typeface="Arial" panose="020B0604020202020204" pitchFamily="34" charset="0"/>
              <a:buChar char="•"/>
            </a:pPr>
            <a:r>
              <a:rPr lang="ja-JP" altLang="en-US" dirty="0" smtClean="0">
                <a:latin typeface="ＭＳ Ｐゴシック" pitchFamily="50" charset="-128"/>
              </a:rPr>
              <a:t>学校</a:t>
            </a:r>
            <a:r>
              <a:rPr lang="ja-JP" altLang="en-US" dirty="0">
                <a:latin typeface="ＭＳ Ｐゴシック" pitchFamily="50" charset="-128"/>
              </a:rPr>
              <a:t>安全活動において中核となる学校安全担当者を明確にし、適宜、学校の危機管理マニュアルの見直しを行い、校内体制を確立します。</a:t>
            </a:r>
            <a:endParaRPr lang="en-US" altLang="ja-JP" dirty="0">
              <a:latin typeface="ＭＳ Ｐゴシック" pitchFamily="50" charset="-128"/>
            </a:endParaRPr>
          </a:p>
          <a:p>
            <a:pPr marL="177800" indent="-177800"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教職員を対象とした防災研修の実施</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教職員を対象に、地震・津波がもたらす災害についての講義や、各学校の実践的な防災教育の取組事例の紹介を行う防災に関する研修を実施し、災害時に迅速に対応するための備えを充実させます。</a:t>
            </a:r>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
        <p:nvSpPr>
          <p:cNvPr id="24" name="正方形/長方形 23"/>
          <p:cNvSpPr>
            <a:spLocks noChangeArrowheads="1"/>
          </p:cNvSpPr>
          <p:nvPr/>
        </p:nvSpPr>
        <p:spPr bwMode="auto">
          <a:xfrm>
            <a:off x="4780968" y="1318716"/>
            <a:ext cx="394335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n-US" altLang="ja-JP" dirty="0">
              <a:latin typeface="ＭＳ Ｐゴシック" pitchFamily="50" charset="-128"/>
            </a:endParaRPr>
          </a:p>
          <a:p>
            <a:pPr marL="85725" indent="-85725" algn="l"/>
            <a:r>
              <a:rPr lang="ja-JP" altLang="en-US" dirty="0">
                <a:latin typeface="ＭＳ Ｐゴシック" pitchFamily="50" charset="-128"/>
              </a:rPr>
              <a:t>＊火災のみならず、地域の実情に応じ、自然災害を想定した避難訓練の</a:t>
            </a:r>
            <a:r>
              <a:rPr lang="ja-JP" altLang="en-US" dirty="0" smtClean="0">
                <a:latin typeface="ＭＳ Ｐゴシック" pitchFamily="50" charset="-128"/>
              </a:rPr>
              <a:t>実施率１００％</a:t>
            </a:r>
            <a:r>
              <a:rPr lang="ja-JP" altLang="en-US" dirty="0">
                <a:latin typeface="ＭＳ Ｐゴシック" pitchFamily="50" charset="-128"/>
              </a:rPr>
              <a:t>をめざします。 </a:t>
            </a:r>
            <a:endParaRPr lang="en-US" altLang="ja-JP" dirty="0">
              <a:latin typeface="ＭＳ Ｐゴシック" pitchFamily="50" charset="-128"/>
            </a:endParaRPr>
          </a:p>
          <a:p>
            <a:pPr marL="88900" indent="-88900" algn="l"/>
            <a:r>
              <a:rPr lang="ja-JP" altLang="en-US" dirty="0">
                <a:latin typeface="ＭＳ Ｐゴシック" pitchFamily="50" charset="-128"/>
              </a:rPr>
              <a:t>　（参考）</a:t>
            </a:r>
            <a:r>
              <a:rPr lang="ja-JP" altLang="en-US" dirty="0" smtClean="0">
                <a:latin typeface="ＭＳ Ｐゴシック" pitchFamily="50" charset="-128"/>
              </a:rPr>
              <a:t>平成２７年度　自然</a:t>
            </a:r>
            <a:r>
              <a:rPr lang="ja-JP" altLang="en-US" dirty="0">
                <a:latin typeface="ＭＳ Ｐゴシック" pitchFamily="50" charset="-128"/>
              </a:rPr>
              <a:t>災害を想定した避難訓練の実施率</a:t>
            </a:r>
            <a:endParaRPr lang="en-US" altLang="ja-JP" dirty="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公立小学校</a:t>
            </a:r>
            <a:r>
              <a:rPr lang="ja-JP" altLang="en-US" dirty="0">
                <a:latin typeface="ＭＳ Ｐゴシック" pitchFamily="50" charset="-128"/>
              </a:rPr>
              <a:t>　</a:t>
            </a:r>
            <a:r>
              <a:rPr lang="ja-JP" altLang="en-US" dirty="0" smtClean="0">
                <a:latin typeface="ＭＳ Ｐゴシック" pitchFamily="50" charset="-128"/>
              </a:rPr>
              <a:t>　 ９９．５％</a:t>
            </a:r>
            <a:endParaRPr lang="en-US" altLang="ja-JP" dirty="0" smtClean="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a:t>
            </a:r>
            <a:r>
              <a:rPr lang="ja-JP" altLang="en-US" dirty="0" smtClean="0">
                <a:latin typeface="ＭＳ Ｐゴシック" pitchFamily="50" charset="-128"/>
              </a:rPr>
              <a:t>公立中学校</a:t>
            </a:r>
            <a:r>
              <a:rPr lang="ja-JP" altLang="en-US" dirty="0">
                <a:latin typeface="ＭＳ Ｐゴシック" pitchFamily="50" charset="-128"/>
              </a:rPr>
              <a:t>　</a:t>
            </a:r>
            <a:r>
              <a:rPr lang="ja-JP" altLang="en-US" dirty="0" smtClean="0">
                <a:latin typeface="ＭＳ Ｐゴシック" pitchFamily="50" charset="-128"/>
              </a:rPr>
              <a:t>　 ９６．２％</a:t>
            </a:r>
            <a:endParaRPr lang="en-US" altLang="ja-JP" dirty="0" smtClean="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府立学校　</a:t>
            </a:r>
            <a:r>
              <a:rPr lang="ja-JP" altLang="en-US" dirty="0" smtClean="0">
                <a:latin typeface="ＭＳ Ｐゴシック" pitchFamily="50" charset="-128"/>
              </a:rPr>
              <a:t>　　　９８．９％</a:t>
            </a:r>
            <a:endParaRPr lang="en-US" altLang="ja-JP" dirty="0">
              <a:latin typeface="ＭＳ Ｐゴシック" pitchFamily="50" charset="-128"/>
            </a:endParaRPr>
          </a:p>
          <a:p>
            <a:pPr marL="88900" indent="-88900" algn="l"/>
            <a:r>
              <a:rPr lang="ja-JP" altLang="en-US" dirty="0" smtClean="0">
                <a:latin typeface="ＭＳ Ｐゴシック" pitchFamily="50" charset="-128"/>
              </a:rPr>
              <a:t>　</a:t>
            </a:r>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endParaRPr lang="en-US" altLang="ja-JP" dirty="0" smtClean="0">
              <a:latin typeface="ＭＳ Ｐゴシック" pitchFamily="50" charset="-128"/>
            </a:endParaRPr>
          </a:p>
          <a:p>
            <a:pPr marL="88900" indent="-88900" algn="l"/>
            <a:r>
              <a:rPr lang="ja-JP" altLang="en-US" dirty="0" smtClean="0">
                <a:latin typeface="ＭＳ Ｐゴシック" pitchFamily="50" charset="-128"/>
              </a:rPr>
              <a:t>＊交通安全教室の実施率１００％をめざします。</a:t>
            </a:r>
            <a:endParaRPr lang="en-US" altLang="ja-JP" dirty="0" smtClean="0">
              <a:latin typeface="ＭＳ Ｐゴシック" pitchFamily="50" charset="-128"/>
            </a:endParaRPr>
          </a:p>
          <a:p>
            <a:pPr marL="88900" indent="-88900" algn="l"/>
            <a:r>
              <a:rPr lang="ja-JP" altLang="en-US" dirty="0" smtClean="0">
                <a:latin typeface="ＭＳ Ｐゴシック" pitchFamily="50" charset="-128"/>
              </a:rPr>
              <a:t>　（参考）平成２７年度　交通安全教室の実施率</a:t>
            </a:r>
            <a:endParaRPr lang="en-US" altLang="ja-JP" dirty="0" smtClean="0">
              <a:latin typeface="ＭＳ Ｐゴシック" pitchFamily="50" charset="-128"/>
            </a:endParaRPr>
          </a:p>
          <a:p>
            <a:pPr marL="88900" indent="-88900" algn="l"/>
            <a:r>
              <a:rPr lang="ja-JP" altLang="en-US" dirty="0" smtClean="0">
                <a:latin typeface="ＭＳ Ｐゴシック" pitchFamily="50" charset="-128"/>
              </a:rPr>
              <a:t>　　　　　　　公立中学校　　　７３％</a:t>
            </a:r>
            <a:endParaRPr lang="en-US" altLang="ja-JP" dirty="0" smtClean="0">
              <a:latin typeface="ＭＳ Ｐゴシック" pitchFamily="50" charset="-128"/>
            </a:endParaRPr>
          </a:p>
          <a:p>
            <a:pPr marL="88900" indent="-88900" algn="l"/>
            <a:r>
              <a:rPr lang="ja-JP" altLang="en-US" dirty="0" smtClean="0">
                <a:latin typeface="ＭＳ Ｐゴシック" pitchFamily="50" charset="-128"/>
              </a:rPr>
              <a:t>　　　　　　　府立学校　　　　　８１％</a:t>
            </a:r>
            <a:endParaRPr lang="en-US" altLang="ja-JP" dirty="0">
              <a:latin typeface="ＭＳ Ｐゴシック" pitchFamily="50" charset="-128"/>
            </a:endParaRPr>
          </a:p>
          <a:p>
            <a:pPr marL="88900" indent="-88900" algn="l"/>
            <a:endParaRPr lang="en-US" altLang="ja-JP" dirty="0" smtClean="0">
              <a:latin typeface="ＭＳ Ｐゴシック" pitchFamily="50" charset="-128"/>
            </a:endParaRPr>
          </a:p>
        </p:txBody>
      </p:sp>
      <p:sp>
        <p:nvSpPr>
          <p:cNvPr id="25" name="正方形/長方形 29"/>
          <p:cNvSpPr>
            <a:spLocks noChangeArrowheads="1"/>
          </p:cNvSpPr>
          <p:nvPr/>
        </p:nvSpPr>
        <p:spPr bwMode="auto">
          <a:xfrm>
            <a:off x="4876966" y="1138696"/>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災害時</a:t>
            </a:r>
            <a:r>
              <a:rPr lang="ja-JP" altLang="en-US" b="1" dirty="0" smtClean="0"/>
              <a:t>に迅速に対応するための備えの充実</a:t>
            </a:r>
            <a:endParaRPr lang="ja-JP" altLang="en-US" b="1" dirty="0"/>
          </a:p>
        </p:txBody>
      </p:sp>
      <p:sp>
        <p:nvSpPr>
          <p:cNvPr id="17" name="正方形/長方形 3"/>
          <p:cNvSpPr>
            <a:spLocks noChangeArrowheads="1"/>
          </p:cNvSpPr>
          <p:nvPr/>
        </p:nvSpPr>
        <p:spPr bwMode="auto">
          <a:xfrm>
            <a:off x="279686" y="4293096"/>
            <a:ext cx="413055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交通安全教育の充実</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スケアードストレイト教育技法」や「自転車シミュレーター」を活用した実践事例の普及や研修の実施、様々な教材等の活用により、交通安全教育の充実を図るとともに、自転車の利用に係る交通安全教室を開催し、自転車による事故防止や被害者保護を図り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a:latin typeface="ＭＳ Ｐゴシック" pitchFamily="50" charset="-128"/>
              </a:rPr>
              <a:t>府立学校</a:t>
            </a:r>
            <a:r>
              <a:rPr lang="ja-JP" altLang="en-US" dirty="0" smtClean="0">
                <a:latin typeface="ＭＳ Ｐゴシック" pitchFamily="50" charset="-128"/>
              </a:rPr>
              <a:t>の自転車通学の許可にあたっては、自転車損害賠償保険加入を条件とし、保険加入を促進します。</a:t>
            </a:r>
            <a:endParaRPr lang="en-US" altLang="ja-JP" dirty="0">
              <a:latin typeface="ＭＳ Ｐゴシック" pitchFamily="50" charset="-128"/>
            </a:endParaRPr>
          </a:p>
          <a:p>
            <a:pPr algn="l"/>
            <a:endParaRPr lang="en-US" altLang="ja-JP" dirty="0" smtClean="0">
              <a:latin typeface="ＭＳ Ｐゴシック" pitchFamily="50" charset="-128"/>
            </a:endParaRPr>
          </a:p>
        </p:txBody>
      </p:sp>
      <p:sp>
        <p:nvSpPr>
          <p:cNvPr id="19" name="正方形/長方形 29"/>
          <p:cNvSpPr>
            <a:spLocks noChangeArrowheads="1"/>
          </p:cNvSpPr>
          <p:nvPr/>
        </p:nvSpPr>
        <p:spPr bwMode="auto">
          <a:xfrm>
            <a:off x="287834" y="3927074"/>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学校内外の安全対策の取組みの推進</a:t>
            </a:r>
            <a:endParaRPr lang="ja-JP" altLang="en-US" b="1" dirty="0"/>
          </a:p>
        </p:txBody>
      </p:sp>
      <p:sp>
        <p:nvSpPr>
          <p:cNvPr id="20" name="正方形/長方形 29"/>
          <p:cNvSpPr>
            <a:spLocks noChangeArrowheads="1"/>
          </p:cNvSpPr>
          <p:nvPr/>
        </p:nvSpPr>
        <p:spPr bwMode="auto">
          <a:xfrm>
            <a:off x="4876966" y="3927074"/>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学校内外の安全対策の取組みの推進</a:t>
            </a:r>
            <a:endParaRPr lang="ja-JP" altLang="en-US" b="1" dirty="0"/>
          </a:p>
        </p:txBody>
      </p:sp>
      <p:grpSp>
        <p:nvGrpSpPr>
          <p:cNvPr id="21" name="グループ化 20"/>
          <p:cNvGrpSpPr/>
          <p:nvPr/>
        </p:nvGrpSpPr>
        <p:grpSpPr>
          <a:xfrm>
            <a:off x="172206" y="6633356"/>
            <a:ext cx="227844" cy="212179"/>
            <a:chOff x="1392645" y="4833132"/>
            <a:chExt cx="265521" cy="254517"/>
          </a:xfrm>
          <a:noFill/>
        </p:grpSpPr>
        <p:pic>
          <p:nvPicPr>
            <p:cNvPr id="26" name="図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27" name="円/楕円 26"/>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8"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grpSp>
        <p:nvGrpSpPr>
          <p:cNvPr id="29" name="グループ化 28"/>
          <p:cNvGrpSpPr/>
          <p:nvPr/>
        </p:nvGrpSpPr>
        <p:grpSpPr>
          <a:xfrm>
            <a:off x="1678187" y="4257092"/>
            <a:ext cx="265521" cy="254518"/>
            <a:chOff x="1392645" y="4833156"/>
            <a:chExt cx="265521" cy="254518"/>
          </a:xfrm>
        </p:grpSpPr>
        <p:pic>
          <p:nvPicPr>
            <p:cNvPr id="30" name="図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31" name="円/楕円 30"/>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32" name="グループ化 31"/>
          <p:cNvGrpSpPr/>
          <p:nvPr/>
        </p:nvGrpSpPr>
        <p:grpSpPr>
          <a:xfrm>
            <a:off x="2483768" y="2960948"/>
            <a:ext cx="265521" cy="254518"/>
            <a:chOff x="1392645" y="4833156"/>
            <a:chExt cx="265521" cy="254518"/>
          </a:xfrm>
        </p:grpSpPr>
        <p:pic>
          <p:nvPicPr>
            <p:cNvPr id="33" name="図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34" name="円/楕円 33"/>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19887080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6351" y="44624"/>
            <a:ext cx="9104313" cy="1440160"/>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smtClean="0">
                <a:solidFill>
                  <a:prstClr val="black"/>
                </a:solidFill>
                <a:latin typeface="メイリオ" pitchFamily="50" charset="-128"/>
                <a:ea typeface="メイリオ" pitchFamily="50" charset="-128"/>
                <a:cs typeface="メイリオ" pitchFamily="50" charset="-128"/>
              </a:rPr>
              <a:t>重点課題９：地域の教育コミュニティづくりと家庭教育を支援します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25413" y="332657"/>
            <a:ext cx="8891587" cy="108011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◆学校の教育活動を支える取組みへの地域人材の参画を促すとともに、ネットワークづくりをすすめます。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◆多様な親学びの機会の提供を図るとともに、家庭教育に困難を抱え孤立しがちな保護者への支援を促進します。</a:t>
            </a:r>
            <a:endParaRPr lang="en-US" altLang="ja-JP" sz="1100" b="1" dirty="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◆家庭・地域における子育て・教育力の向上を図るとともに、小学校との連携をすすめるなど、幼児教育の充実</a:t>
            </a:r>
            <a:r>
              <a:rPr lang="en-US" altLang="ja-JP" sz="1100" b="1" dirty="0" smtClean="0">
                <a:solidFill>
                  <a:prstClr val="black"/>
                </a:solidFill>
                <a:latin typeface="メイリオ" pitchFamily="50" charset="-128"/>
                <a:ea typeface="メイリオ" pitchFamily="50" charset="-128"/>
                <a:cs typeface="メイリオ" pitchFamily="50" charset="-128"/>
              </a:rPr>
              <a:t/>
            </a:r>
            <a:br>
              <a:rPr lang="en-US" altLang="ja-JP" sz="1100" b="1" dirty="0" smtClean="0">
                <a:solidFill>
                  <a:prstClr val="black"/>
                </a:solidFill>
                <a:latin typeface="メイリオ" pitchFamily="50" charset="-128"/>
                <a:ea typeface="メイリオ" pitchFamily="50" charset="-128"/>
                <a:cs typeface="メイリオ" pitchFamily="50" charset="-128"/>
              </a:rPr>
            </a:br>
            <a:r>
              <a:rPr lang="ja-JP" altLang="en-US" sz="1100" b="1" dirty="0" smtClean="0">
                <a:solidFill>
                  <a:prstClr val="black"/>
                </a:solidFill>
                <a:latin typeface="メイリオ" pitchFamily="50" charset="-128"/>
                <a:ea typeface="メイリオ" pitchFamily="50" charset="-128"/>
                <a:cs typeface="メイリオ" pitchFamily="50" charset="-128"/>
              </a:rPr>
              <a:t>　を図ります。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◆共働き世帯の増加や地域のつながりの希薄化に対応し、幼稚園における保育サービスの拡大や、地域の子育て</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・家庭教育を支援する機能の強化を促進します。</a:t>
            </a:r>
            <a:endParaRPr lang="ja-JP" altLang="en-US" sz="1100" b="1" dirty="0">
              <a:solidFill>
                <a:prstClr val="black"/>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107950" y="332271"/>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30" name="二等辺三角形 29"/>
          <p:cNvSpPr/>
          <p:nvPr/>
        </p:nvSpPr>
        <p:spPr>
          <a:xfrm rot="10800000">
            <a:off x="1619672" y="1448780"/>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2"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solidFill>
                  <a:prstClr val="black"/>
                </a:solidFill>
              </a:rPr>
              <a:t>３２</a:t>
            </a:r>
          </a:p>
        </p:txBody>
      </p:sp>
      <p:sp>
        <p:nvSpPr>
          <p:cNvPr id="12" name="AutoShape 4"/>
          <p:cNvSpPr>
            <a:spLocks noChangeArrowheads="1"/>
          </p:cNvSpPr>
          <p:nvPr/>
        </p:nvSpPr>
        <p:spPr bwMode="auto">
          <a:xfrm>
            <a:off x="40195" y="1700808"/>
            <a:ext cx="9104313" cy="5004556"/>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68771" y="2133017"/>
            <a:ext cx="4446587" cy="4583652"/>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68771" y="1952835"/>
            <a:ext cx="4503229"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25913" y="2133339"/>
            <a:ext cx="4446587" cy="454256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6" name="二等辺三角形 15"/>
          <p:cNvSpPr/>
          <p:nvPr/>
        </p:nvSpPr>
        <p:spPr>
          <a:xfrm rot="5400000">
            <a:off x="3740497" y="4254339"/>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602733" y="1953158"/>
            <a:ext cx="4493642"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8" name="正方形/長方形 29"/>
          <p:cNvSpPr>
            <a:spLocks noChangeArrowheads="1"/>
          </p:cNvSpPr>
          <p:nvPr/>
        </p:nvSpPr>
        <p:spPr bwMode="auto">
          <a:xfrm>
            <a:off x="192595" y="234888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教育</a:t>
            </a:r>
            <a:r>
              <a:rPr lang="ja-JP" altLang="en-US" b="1" dirty="0" smtClean="0">
                <a:solidFill>
                  <a:prstClr val="black"/>
                </a:solidFill>
                <a:latin typeface="Calibri" pitchFamily="34" charset="0"/>
              </a:rPr>
              <a:t>コミュニティづくりと活動を支えるための条件整備</a:t>
            </a:r>
            <a:r>
              <a:rPr lang="ja-JP" altLang="en-US" b="1" dirty="0">
                <a:solidFill>
                  <a:prstClr val="black"/>
                </a:solidFill>
              </a:rPr>
              <a:t>　　　　　　　</a:t>
            </a:r>
            <a:endParaRPr lang="ja-JP" altLang="en-US" b="1" dirty="0">
              <a:solidFill>
                <a:srgbClr val="FF0000"/>
              </a:solidFill>
            </a:endParaRPr>
          </a:p>
        </p:txBody>
      </p:sp>
      <p:sp>
        <p:nvSpPr>
          <p:cNvPr id="19" name="正方形/長方形 3"/>
          <p:cNvSpPr>
            <a:spLocks noChangeArrowheads="1"/>
          </p:cNvSpPr>
          <p:nvPr/>
        </p:nvSpPr>
        <p:spPr bwMode="auto">
          <a:xfrm>
            <a:off x="200533" y="2609617"/>
            <a:ext cx="4185283"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地域</a:t>
            </a:r>
            <a:r>
              <a:rPr lang="ja-JP" altLang="en-US" dirty="0">
                <a:latin typeface="ＭＳ Ｐゴシック" pitchFamily="50" charset="-128"/>
              </a:rPr>
              <a:t>全体で学校を支援する体制づくりと活動の定着・</a:t>
            </a:r>
            <a:r>
              <a:rPr lang="ja-JP" altLang="en-US" dirty="0" smtClean="0">
                <a:latin typeface="ＭＳ Ｐゴシック" pitchFamily="50" charset="-128"/>
              </a:rPr>
              <a:t>充実</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＊教育コミュニティづくり推進事業（学校支援地域本部）</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ja-JP" dirty="0" smtClean="0"/>
              <a:t>学校</a:t>
            </a:r>
            <a:r>
              <a:rPr lang="ja-JP" altLang="ja-JP" dirty="0"/>
              <a:t>支援地域本部等を中心に、全中学校区に</a:t>
            </a:r>
            <a:r>
              <a:rPr lang="ja-JP" altLang="ja-JP" dirty="0" smtClean="0"/>
              <a:t>おいて</a:t>
            </a:r>
            <a:r>
              <a:rPr lang="ja-JP" altLang="ja-JP" dirty="0"/>
              <a:t>、地域人材に</a:t>
            </a:r>
            <a:r>
              <a:rPr lang="ja-JP" altLang="ja-JP" dirty="0" smtClean="0"/>
              <a:t>よる</a:t>
            </a:r>
            <a:r>
              <a:rPr lang="ja-JP" altLang="en-US" dirty="0" smtClean="0"/>
              <a:t>学校</a:t>
            </a:r>
            <a:r>
              <a:rPr lang="ja-JP" altLang="en-US" dirty="0"/>
              <a:t>支援活動を</a:t>
            </a:r>
            <a:r>
              <a:rPr lang="ja-JP" altLang="en-US" dirty="0" smtClean="0"/>
              <a:t>促進します</a:t>
            </a:r>
            <a:r>
              <a:rPr lang="ja-JP" altLang="ja-JP" dirty="0" smtClean="0"/>
              <a:t>。</a:t>
            </a:r>
            <a:endParaRPr lang="en-US" altLang="ja-JP" dirty="0"/>
          </a:p>
          <a:p>
            <a:pPr marL="85725" indent="-85725" algn="l"/>
            <a:endParaRPr lang="en-US" altLang="ja-JP" dirty="0" smtClean="0"/>
          </a:p>
          <a:p>
            <a:pPr marL="85725" indent="-85725" algn="l"/>
            <a:endParaRPr lang="en-US" altLang="ja-JP" dirty="0"/>
          </a:p>
          <a:p>
            <a:pPr marL="85725" indent="-85725" algn="l"/>
            <a:endParaRPr lang="en-US" altLang="ja-JP" dirty="0" smtClean="0"/>
          </a:p>
          <a:p>
            <a:pPr marL="85725" indent="-85725" algn="l"/>
            <a:r>
              <a:rPr lang="en-US" altLang="ja-JP" dirty="0" smtClean="0"/>
              <a:t>【</a:t>
            </a:r>
            <a:r>
              <a:rPr lang="ja-JP" altLang="en-US" dirty="0" smtClean="0"/>
              <a:t>放課後等の子どもたちの体験活動や学習活動等の場づくり</a:t>
            </a:r>
            <a:r>
              <a:rPr lang="en-US" altLang="ja-JP" dirty="0" smtClean="0"/>
              <a:t>】</a:t>
            </a:r>
          </a:p>
          <a:p>
            <a:pPr marL="85725" indent="-85725" algn="l"/>
            <a:r>
              <a:rPr lang="ja-JP" altLang="en-US" dirty="0" smtClean="0"/>
              <a:t>＊教育コミュニティづくり推進事業（おおさか元気広場）</a:t>
            </a:r>
            <a:endParaRPr lang="en-US" altLang="ja-JP" dirty="0"/>
          </a:p>
          <a:p>
            <a:pPr marL="180975" indent="-95250" algn="l">
              <a:buFont typeface="Arial" panose="020B0604020202020204" pitchFamily="34" charset="0"/>
              <a:buChar char="•"/>
            </a:pPr>
            <a:r>
              <a:rPr lang="ja-JP" altLang="en-US" dirty="0">
                <a:latin typeface="ＭＳ Ｐゴシック" pitchFamily="50" charset="-128"/>
              </a:rPr>
              <a:t>放課後や週末に</a:t>
            </a:r>
            <a:r>
              <a:rPr lang="ja-JP" altLang="en-US" dirty="0" smtClean="0">
                <a:latin typeface="ＭＳ Ｐゴシック" pitchFamily="50" charset="-128"/>
              </a:rPr>
              <a:t>、地域のボランティア人材の参加・協力を得て子どもの体験活動や学習支援活動を促進します。</a:t>
            </a:r>
            <a:endParaRPr lang="en-US" altLang="ja-JP" dirty="0"/>
          </a:p>
        </p:txBody>
      </p:sp>
      <p:sp>
        <p:nvSpPr>
          <p:cNvPr id="20" name="正方形/長方形 29"/>
          <p:cNvSpPr>
            <a:spLocks noChangeArrowheads="1"/>
          </p:cNvSpPr>
          <p:nvPr/>
        </p:nvSpPr>
        <p:spPr bwMode="auto">
          <a:xfrm>
            <a:off x="192593" y="4544739"/>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豊か</a:t>
            </a:r>
            <a:r>
              <a:rPr lang="ja-JP" altLang="en-US" b="1" dirty="0" smtClean="0">
                <a:solidFill>
                  <a:prstClr val="black"/>
                </a:solidFill>
                <a:latin typeface="Calibri" pitchFamily="34" charset="0"/>
              </a:rPr>
              <a:t>なつながりの中での家庭教育支援</a:t>
            </a:r>
            <a:endParaRPr lang="ja-JP" altLang="en-US" b="1" dirty="0">
              <a:solidFill>
                <a:srgbClr val="FF0000"/>
              </a:solidFill>
            </a:endParaRPr>
          </a:p>
        </p:txBody>
      </p:sp>
      <p:sp>
        <p:nvSpPr>
          <p:cNvPr id="21" name="正方形/長方形 3"/>
          <p:cNvSpPr>
            <a:spLocks noChangeArrowheads="1"/>
          </p:cNvSpPr>
          <p:nvPr/>
        </p:nvSpPr>
        <p:spPr bwMode="auto">
          <a:xfrm>
            <a:off x="125413" y="4766372"/>
            <a:ext cx="432581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すべて</a:t>
            </a:r>
            <a:r>
              <a:rPr lang="ja-JP" altLang="en-US" dirty="0">
                <a:latin typeface="ＭＳ Ｐゴシック" pitchFamily="50" charset="-128"/>
              </a:rPr>
              <a:t>の府民が親学習に参加できる</a:t>
            </a:r>
            <a:r>
              <a:rPr lang="ja-JP" altLang="en-US" dirty="0" smtClean="0">
                <a:latin typeface="ＭＳ Ｐゴシック" pitchFamily="50" charset="-128"/>
              </a:rPr>
              <a:t>場づくり</a:t>
            </a:r>
            <a:r>
              <a:rPr lang="en-US" altLang="ja-JP" dirty="0" smtClean="0">
                <a:latin typeface="ＭＳ Ｐゴシック" pitchFamily="50" charset="-128"/>
              </a:rPr>
              <a:t>】</a:t>
            </a:r>
          </a:p>
          <a:p>
            <a:pPr algn="l"/>
            <a:r>
              <a:rPr lang="ja-JP" altLang="en-US" dirty="0" smtClean="0">
                <a:latin typeface="ＭＳ Ｐゴシック" pitchFamily="50" charset="-128"/>
              </a:rPr>
              <a:t>＊教育</a:t>
            </a:r>
            <a:r>
              <a:rPr lang="ja-JP" altLang="en-US" dirty="0">
                <a:latin typeface="ＭＳ Ｐゴシック" pitchFamily="50" charset="-128"/>
              </a:rPr>
              <a:t>コミュニティづくり推進</a:t>
            </a:r>
            <a:r>
              <a:rPr lang="ja-JP" altLang="en-US" dirty="0" smtClean="0">
                <a:latin typeface="ＭＳ Ｐゴシック" pitchFamily="50" charset="-128"/>
              </a:rPr>
              <a:t>事業（家庭教育支援）</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より</a:t>
            </a:r>
            <a:r>
              <a:rPr lang="ja-JP" altLang="en-US" dirty="0">
                <a:latin typeface="ＭＳ Ｐゴシック" pitchFamily="50" charset="-128"/>
              </a:rPr>
              <a:t>多くの保護者や児童・生徒に対する学習機会の提供を</a:t>
            </a:r>
            <a:r>
              <a:rPr lang="ja-JP" altLang="en-US" dirty="0" smtClean="0">
                <a:latin typeface="ＭＳ Ｐゴシック" pitchFamily="50" charset="-128"/>
              </a:rPr>
              <a:t>促進します。</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親</a:t>
            </a:r>
            <a:r>
              <a:rPr lang="ja-JP" altLang="en-US" dirty="0">
                <a:latin typeface="ＭＳ Ｐゴシック" pitchFamily="50" charset="-128"/>
              </a:rPr>
              <a:t>学習</a:t>
            </a:r>
            <a:r>
              <a:rPr lang="ja-JP" altLang="en-US" dirty="0" smtClean="0">
                <a:latin typeface="ＭＳ Ｐゴシック" pitchFamily="50" charset="-128"/>
              </a:rPr>
              <a:t>リーダーをはじめとする人材のスキルアップと</a:t>
            </a:r>
            <a:r>
              <a:rPr lang="ja-JP" altLang="en-US" dirty="0">
                <a:latin typeface="ＭＳ Ｐゴシック" pitchFamily="50" charset="-128"/>
              </a:rPr>
              <a:t>地域でのネットワークづくりを</a:t>
            </a:r>
            <a:r>
              <a:rPr lang="ja-JP" altLang="en-US" dirty="0" smtClean="0">
                <a:latin typeface="ＭＳ Ｐゴシック" pitchFamily="50" charset="-128"/>
              </a:rPr>
              <a:t>推進します。</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a:latin typeface="ＭＳ Ｐゴシック" pitchFamily="50" charset="-128"/>
              </a:rPr>
              <a:t>家庭教育に困難を抱え孤立しがちな保護者への支援の促進</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a:latin typeface="ＭＳ Ｐゴシック" pitchFamily="50" charset="-128"/>
              </a:rPr>
              <a:t>＊教育コミュニティづくり推進事業（家庭教育支援</a:t>
            </a:r>
            <a:r>
              <a:rPr lang="ja-JP" altLang="en-US"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家庭教育支援チーム等による訪問型の支援を促進します。</a:t>
            </a:r>
            <a:endParaRPr lang="en-US" altLang="ja-JP" dirty="0" smtClean="0">
              <a:latin typeface="ＭＳ Ｐゴシック" pitchFamily="50" charset="-128"/>
            </a:endParaRPr>
          </a:p>
          <a:p>
            <a:pPr algn="l"/>
            <a:r>
              <a:rPr lang="ja-JP" altLang="en-US" dirty="0" smtClean="0">
                <a:latin typeface="ＭＳ Ｐゴシック" pitchFamily="50" charset="-128"/>
              </a:rPr>
              <a:t>＊アウトリーチ型</a:t>
            </a:r>
            <a:r>
              <a:rPr lang="ja-JP" altLang="en-US" dirty="0">
                <a:latin typeface="ＭＳ Ｐゴシック" pitchFamily="50" charset="-128"/>
              </a:rPr>
              <a:t>家庭教育支援モデル事業</a:t>
            </a:r>
          </a:p>
          <a:p>
            <a:pPr marL="171450" indent="-85725" algn="l">
              <a:buFont typeface="Arial" panose="020B0604020202020204" pitchFamily="34" charset="0"/>
              <a:buChar char="•"/>
            </a:pPr>
            <a:r>
              <a:rPr lang="ja-JP" altLang="en-US" dirty="0" smtClean="0">
                <a:latin typeface="ＭＳ Ｐゴシック" pitchFamily="50" charset="-128"/>
              </a:rPr>
              <a:t>家庭教育支援員の養成や市町村の取組みの検証・分析、好事例の普及などにより、訪問型の支援を促進します。</a:t>
            </a:r>
            <a:endParaRPr lang="ja-JP" altLang="en-US" dirty="0">
              <a:latin typeface="ＭＳ Ｐゴシック" pitchFamily="50" charset="-128"/>
            </a:endParaRPr>
          </a:p>
        </p:txBody>
      </p:sp>
      <p:sp>
        <p:nvSpPr>
          <p:cNvPr id="24" name="正方形/長方形 34"/>
          <p:cNvSpPr>
            <a:spLocks noChangeArrowheads="1"/>
          </p:cNvSpPr>
          <p:nvPr/>
        </p:nvSpPr>
        <p:spPr bwMode="auto">
          <a:xfrm>
            <a:off x="4804044" y="2600908"/>
            <a:ext cx="4101831"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defRPr/>
            </a:pPr>
            <a:r>
              <a:rPr lang="ja-JP" altLang="en-US" sz="950" dirty="0"/>
              <a:t>＊全ての中</a:t>
            </a:r>
            <a:r>
              <a:rPr lang="ja-JP" altLang="en-US" sz="950" dirty="0" smtClean="0"/>
              <a:t>学校区（政令市除く）での継続的な学校</a:t>
            </a:r>
            <a:r>
              <a:rPr lang="ja-JP" altLang="en-US" sz="950" dirty="0"/>
              <a:t>支援活動の展開をめざします。</a:t>
            </a:r>
            <a:endParaRPr lang="en-US" altLang="ja-JP" sz="950" dirty="0"/>
          </a:p>
          <a:p>
            <a:pPr algn="l">
              <a:defRPr/>
            </a:pPr>
            <a:r>
              <a:rPr lang="ja-JP" altLang="en-US" sz="950" dirty="0"/>
              <a:t> 　（参考）</a:t>
            </a:r>
            <a:r>
              <a:rPr lang="ja-JP" altLang="en-US" sz="950" dirty="0" smtClean="0"/>
              <a:t>平成２７年度 全中学校区で</a:t>
            </a:r>
            <a:r>
              <a:rPr lang="ja-JP" altLang="en-US" sz="950" dirty="0"/>
              <a:t>実施</a:t>
            </a:r>
            <a:endParaRPr lang="en-US" altLang="ja-JP" sz="950" dirty="0"/>
          </a:p>
          <a:p>
            <a:pPr marL="85725" indent="-85725" algn="l">
              <a:defRPr/>
            </a:pPr>
            <a:r>
              <a:rPr lang="ja-JP" altLang="en-US" sz="950" dirty="0" smtClean="0"/>
              <a:t>＊全国学力･学習状況調査において「</a:t>
            </a:r>
            <a:r>
              <a:rPr lang="ja-JP" altLang="ja-JP" sz="950" dirty="0" smtClean="0"/>
              <a:t>学校</a:t>
            </a:r>
            <a:r>
              <a:rPr lang="ja-JP" altLang="ja-JP" sz="950" dirty="0"/>
              <a:t>支援地域本部などの学校支援ボランティアの仕組みにより、</a:t>
            </a:r>
            <a:r>
              <a:rPr lang="ja-JP" altLang="ja-JP" sz="950" dirty="0" smtClean="0"/>
              <a:t>保護者</a:t>
            </a:r>
            <a:r>
              <a:rPr lang="ja-JP" altLang="ja-JP" sz="950" dirty="0"/>
              <a:t>や地域の人が学校における教育活動</a:t>
            </a:r>
            <a:r>
              <a:rPr lang="ja-JP" altLang="en-US" sz="950" dirty="0"/>
              <a:t>等</a:t>
            </a:r>
            <a:r>
              <a:rPr lang="ja-JP" altLang="ja-JP" sz="950" dirty="0"/>
              <a:t>によく参加し</a:t>
            </a:r>
            <a:r>
              <a:rPr lang="ja-JP" altLang="en-US" sz="950" dirty="0"/>
              <a:t>て</a:t>
            </a:r>
            <a:r>
              <a:rPr lang="ja-JP" altLang="en-US" sz="950" dirty="0" smtClean="0"/>
              <a:t>いる」と回答する</a:t>
            </a:r>
            <a:r>
              <a:rPr lang="ja-JP" altLang="ja-JP" sz="950" dirty="0" smtClean="0"/>
              <a:t>学校の</a:t>
            </a:r>
            <a:r>
              <a:rPr lang="ja-JP" altLang="ja-JP" sz="950" dirty="0"/>
              <a:t>割合</a:t>
            </a:r>
            <a:r>
              <a:rPr lang="ja-JP" altLang="en-US" sz="950" dirty="0"/>
              <a:t>の向上をめざします。</a:t>
            </a:r>
            <a:endParaRPr lang="en-US" altLang="ja-JP" sz="950" dirty="0"/>
          </a:p>
          <a:p>
            <a:pPr algn="l">
              <a:defRPr/>
            </a:pPr>
            <a:r>
              <a:rPr lang="ja-JP" altLang="en-US" sz="950" dirty="0"/>
              <a:t> 　（参考）</a:t>
            </a:r>
            <a:r>
              <a:rPr lang="ja-JP" altLang="en-US" sz="950" dirty="0" smtClean="0"/>
              <a:t>平成２７年度　公立小学校３４．５％（全国４０．７％）</a:t>
            </a:r>
            <a:endParaRPr lang="en-US" altLang="ja-JP" sz="950" dirty="0" smtClean="0"/>
          </a:p>
          <a:p>
            <a:pPr algn="l">
              <a:defRPr/>
            </a:pPr>
            <a:r>
              <a:rPr lang="ja-JP" altLang="en-US" sz="950" dirty="0"/>
              <a:t>　</a:t>
            </a:r>
            <a:r>
              <a:rPr lang="ja-JP" altLang="en-US" sz="950" dirty="0" smtClean="0"/>
              <a:t>　　　　　　　　　　　　　　公立中学校３４．０％（全国２７．４％）</a:t>
            </a:r>
            <a:endParaRPr lang="en-US" altLang="ja-JP" sz="950" dirty="0" smtClean="0"/>
          </a:p>
          <a:p>
            <a:pPr algn="l">
              <a:lnSpc>
                <a:spcPts val="1000"/>
              </a:lnSpc>
              <a:defRPr/>
            </a:pPr>
            <a:endParaRPr lang="en-US" altLang="ja-JP" sz="950" dirty="0">
              <a:latin typeface="ＭＳ Ｐゴシック" pitchFamily="50" charset="-128"/>
            </a:endParaRPr>
          </a:p>
          <a:p>
            <a:pPr marL="85725" indent="-85725" algn="l">
              <a:defRPr/>
            </a:pPr>
            <a:r>
              <a:rPr lang="ja-JP" altLang="en-US" sz="950" dirty="0" smtClean="0"/>
              <a:t>＊</a:t>
            </a:r>
            <a:r>
              <a:rPr lang="ja-JP" altLang="en-US" sz="950" dirty="0">
                <a:latin typeface="ＭＳ Ｐゴシック" pitchFamily="50" charset="-128"/>
              </a:rPr>
              <a:t>小学</a:t>
            </a:r>
            <a:r>
              <a:rPr lang="ja-JP" altLang="en-US" sz="950" dirty="0" smtClean="0">
                <a:latin typeface="ＭＳ Ｐゴシック" pitchFamily="50" charset="-128"/>
              </a:rPr>
              <a:t>校区（政令市除く）及び府立支援学校でのおおさか元気広場の実施率の拡大をめざします。</a:t>
            </a:r>
            <a:endParaRPr lang="en-US" altLang="ja-JP" sz="950" dirty="0">
              <a:latin typeface="ＭＳ Ｐゴシック" pitchFamily="50" charset="-128"/>
            </a:endParaRPr>
          </a:p>
          <a:p>
            <a:pPr algn="l">
              <a:defRPr/>
            </a:pPr>
            <a:r>
              <a:rPr lang="ja-JP" altLang="en-US" sz="950" dirty="0" smtClean="0">
                <a:latin typeface="ＭＳ Ｐゴシック" pitchFamily="50" charset="-128"/>
              </a:rPr>
              <a:t> 　</a:t>
            </a:r>
            <a:r>
              <a:rPr lang="ja-JP" altLang="en-US" sz="950" dirty="0">
                <a:latin typeface="ＭＳ Ｐゴシック" pitchFamily="50" charset="-128"/>
              </a:rPr>
              <a:t>（</a:t>
            </a:r>
            <a:r>
              <a:rPr lang="ja-JP" altLang="en-US" sz="950" dirty="0" smtClean="0">
                <a:latin typeface="ＭＳ Ｐゴシック" pitchFamily="50" charset="-128"/>
              </a:rPr>
              <a:t>参考</a:t>
            </a:r>
            <a:r>
              <a:rPr lang="ja-JP" altLang="en-US" sz="950" dirty="0">
                <a:latin typeface="ＭＳ Ｐゴシック" pitchFamily="50" charset="-128"/>
              </a:rPr>
              <a:t>）</a:t>
            </a:r>
            <a:r>
              <a:rPr lang="ja-JP" altLang="en-US" sz="950" dirty="0" smtClean="0">
                <a:latin typeface="ＭＳ Ｐゴシック" pitchFamily="50" charset="-128"/>
              </a:rPr>
              <a:t>平成２７年度</a:t>
            </a:r>
            <a:r>
              <a:rPr lang="ja-JP" altLang="en-US" sz="950" dirty="0">
                <a:latin typeface="ＭＳ Ｐゴシック" pitchFamily="50" charset="-128"/>
              </a:rPr>
              <a:t>　小学校区　</a:t>
            </a:r>
            <a:r>
              <a:rPr lang="ja-JP" altLang="en-US" sz="950" dirty="0" smtClean="0">
                <a:latin typeface="ＭＳ Ｐゴシック" pitchFamily="50" charset="-128"/>
              </a:rPr>
              <a:t>　４０１</a:t>
            </a:r>
            <a:r>
              <a:rPr lang="en-US" altLang="ja-JP" sz="950" dirty="0" smtClean="0">
                <a:latin typeface="ＭＳ Ｐゴシック" pitchFamily="50" charset="-128"/>
              </a:rPr>
              <a:t>/</a:t>
            </a:r>
            <a:r>
              <a:rPr lang="ja-JP" altLang="en-US" sz="950" dirty="0" smtClean="0">
                <a:latin typeface="ＭＳ Ｐゴシック" pitchFamily="50" charset="-128"/>
              </a:rPr>
              <a:t>４３３校区（９２．６％</a:t>
            </a:r>
            <a:r>
              <a:rPr lang="ja-JP" altLang="en-US" sz="950" dirty="0">
                <a:latin typeface="ＭＳ Ｐゴシック" pitchFamily="50" charset="-128"/>
              </a:rPr>
              <a:t>）　</a:t>
            </a:r>
            <a:endParaRPr lang="en-US" altLang="ja-JP" sz="950" dirty="0">
              <a:latin typeface="ＭＳ Ｐゴシック" pitchFamily="50" charset="-128"/>
            </a:endParaRPr>
          </a:p>
          <a:p>
            <a:pPr algn="l">
              <a:defRPr/>
            </a:pPr>
            <a:r>
              <a:rPr lang="ja-JP" altLang="en-US" sz="950" dirty="0">
                <a:latin typeface="ＭＳ Ｐゴシック" pitchFamily="50" charset="-128"/>
              </a:rPr>
              <a:t>　　　　　　　　　　　　　</a:t>
            </a:r>
            <a:r>
              <a:rPr lang="ja-JP" altLang="en-US" sz="950" dirty="0" smtClean="0">
                <a:latin typeface="ＭＳ Ｐゴシック" pitchFamily="50" charset="-128"/>
              </a:rPr>
              <a:t>　　府立支援</a:t>
            </a:r>
            <a:r>
              <a:rPr lang="ja-JP" altLang="en-US" sz="950" dirty="0">
                <a:latin typeface="ＭＳ Ｐゴシック" pitchFamily="50" charset="-128"/>
              </a:rPr>
              <a:t>学校　</a:t>
            </a:r>
            <a:r>
              <a:rPr lang="ja-JP" altLang="en-US" sz="950" dirty="0" smtClean="0">
                <a:latin typeface="ＭＳ Ｐゴシック" pitchFamily="50" charset="-128"/>
              </a:rPr>
              <a:t>２１</a:t>
            </a:r>
            <a:r>
              <a:rPr lang="en-US" altLang="ja-JP" sz="950" dirty="0" smtClean="0">
                <a:latin typeface="ＭＳ Ｐゴシック" pitchFamily="50" charset="-128"/>
              </a:rPr>
              <a:t>/</a:t>
            </a:r>
            <a:r>
              <a:rPr lang="ja-JP" altLang="en-US" sz="950" dirty="0" smtClean="0">
                <a:latin typeface="ＭＳ Ｐゴシック" pitchFamily="50" charset="-128"/>
              </a:rPr>
              <a:t>２６校（８０．８％）</a:t>
            </a:r>
          </a:p>
          <a:p>
            <a:pPr algn="l">
              <a:defRPr/>
            </a:pPr>
            <a:endParaRPr lang="en-US" altLang="ja-JP" sz="950" dirty="0">
              <a:latin typeface="ＭＳ Ｐゴシック" pitchFamily="50" charset="-128"/>
            </a:endParaRPr>
          </a:p>
        </p:txBody>
      </p:sp>
      <p:sp>
        <p:nvSpPr>
          <p:cNvPr id="25" name="正方形/長方形 34"/>
          <p:cNvSpPr>
            <a:spLocks noChangeArrowheads="1"/>
          </p:cNvSpPr>
          <p:nvPr/>
        </p:nvSpPr>
        <p:spPr bwMode="auto">
          <a:xfrm>
            <a:off x="4785878" y="4841865"/>
            <a:ext cx="4231121"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ja-JP" altLang="en-US" sz="950" dirty="0" smtClean="0">
                <a:latin typeface="ＭＳ Ｐゴシック" pitchFamily="50" charset="-128"/>
              </a:rPr>
              <a:t>＊継続的に、全ての市町村（政令市除く）で大人</a:t>
            </a:r>
            <a:r>
              <a:rPr lang="ja-JP" altLang="en-US" sz="950" dirty="0">
                <a:latin typeface="ＭＳ Ｐゴシック" pitchFamily="50" charset="-128"/>
              </a:rPr>
              <a:t>（保護者）に対する親</a:t>
            </a:r>
            <a:r>
              <a:rPr lang="ja-JP" altLang="en-US" sz="950" dirty="0" smtClean="0">
                <a:latin typeface="ＭＳ Ｐゴシック" pitchFamily="50" charset="-128"/>
              </a:rPr>
              <a:t>学習の</a:t>
            </a:r>
            <a:endParaRPr lang="en-US" altLang="ja-JP" sz="950" dirty="0" smtClean="0">
              <a:latin typeface="ＭＳ Ｐゴシック" pitchFamily="50" charset="-128"/>
            </a:endParaRPr>
          </a:p>
          <a:p>
            <a:pPr marL="85725" indent="-85725" algn="l"/>
            <a:r>
              <a:rPr lang="ja-JP" altLang="en-US" sz="950" dirty="0">
                <a:latin typeface="ＭＳ Ｐゴシック" pitchFamily="50" charset="-128"/>
              </a:rPr>
              <a:t>　</a:t>
            </a:r>
            <a:r>
              <a:rPr lang="ja-JP" altLang="en-US" sz="950" dirty="0" smtClean="0">
                <a:latin typeface="ＭＳ Ｐゴシック" pitchFamily="50" charset="-128"/>
              </a:rPr>
              <a:t>実施をめざします。</a:t>
            </a:r>
            <a:endParaRPr lang="ja-JP" altLang="en-US" sz="950" dirty="0">
              <a:latin typeface="ＭＳ Ｐゴシック" pitchFamily="50" charset="-128"/>
            </a:endParaRPr>
          </a:p>
          <a:p>
            <a:pPr algn="l"/>
            <a:r>
              <a:rPr lang="ja-JP" altLang="en-US" sz="950" dirty="0" smtClean="0">
                <a:latin typeface="ＭＳ Ｐゴシック" pitchFamily="50" charset="-128"/>
              </a:rPr>
              <a:t>　</a:t>
            </a:r>
            <a:r>
              <a:rPr lang="ja-JP" altLang="en-US" sz="950" dirty="0">
                <a:latin typeface="ＭＳ Ｐゴシック" pitchFamily="50" charset="-128"/>
              </a:rPr>
              <a:t>　（参考</a:t>
            </a:r>
            <a:r>
              <a:rPr lang="ja-JP" altLang="en-US" sz="950" dirty="0" smtClean="0">
                <a:latin typeface="ＭＳ Ｐゴシック" pitchFamily="50" charset="-128"/>
              </a:rPr>
              <a:t>）平成２７年度</a:t>
            </a:r>
            <a:r>
              <a:rPr lang="ja-JP" altLang="en-US" sz="950" dirty="0">
                <a:latin typeface="ＭＳ Ｐゴシック" pitchFamily="50" charset="-128"/>
              </a:rPr>
              <a:t>　</a:t>
            </a:r>
            <a:r>
              <a:rPr lang="ja-JP" altLang="en-US" sz="950" dirty="0" smtClean="0">
                <a:latin typeface="ＭＳ Ｐゴシック" pitchFamily="50" charset="-128"/>
              </a:rPr>
              <a:t>全市町村（４１市町村）で実施</a:t>
            </a:r>
            <a:endParaRPr lang="en-US" altLang="ja-JP" sz="950" dirty="0" smtClean="0">
              <a:latin typeface="ＭＳ Ｐゴシック" pitchFamily="50" charset="-128"/>
            </a:endParaRPr>
          </a:p>
          <a:p>
            <a:pPr marL="85725" indent="-85725" algn="l"/>
            <a:r>
              <a:rPr lang="ja-JP" altLang="en-US" sz="950" dirty="0" smtClean="0">
                <a:latin typeface="ＭＳ Ｐゴシック" pitchFamily="50" charset="-128"/>
              </a:rPr>
              <a:t>＊継続的</a:t>
            </a:r>
            <a:r>
              <a:rPr lang="ja-JP" altLang="en-US" sz="950" dirty="0">
                <a:latin typeface="ＭＳ Ｐゴシック" pitchFamily="50" charset="-128"/>
              </a:rPr>
              <a:t>に、全て</a:t>
            </a:r>
            <a:r>
              <a:rPr lang="ja-JP" altLang="en-US" sz="950" dirty="0" smtClean="0">
                <a:latin typeface="ＭＳ Ｐゴシック" pitchFamily="50" charset="-128"/>
              </a:rPr>
              <a:t>の公立中学校（</a:t>
            </a:r>
            <a:r>
              <a:rPr lang="ja-JP" altLang="en-US" sz="950" dirty="0">
                <a:latin typeface="ＭＳ Ｐゴシック" pitchFamily="50" charset="-128"/>
              </a:rPr>
              <a:t>政令市除く</a:t>
            </a:r>
            <a:r>
              <a:rPr lang="ja-JP" altLang="en-US" sz="950" dirty="0" smtClean="0">
                <a:latin typeface="ＭＳ Ｐゴシック" pitchFamily="50" charset="-128"/>
              </a:rPr>
              <a:t>）で生徒に</a:t>
            </a:r>
            <a:r>
              <a:rPr lang="ja-JP" altLang="en-US" sz="950" dirty="0">
                <a:latin typeface="ＭＳ Ｐゴシック" pitchFamily="50" charset="-128"/>
              </a:rPr>
              <a:t>対する親学習</a:t>
            </a:r>
            <a:r>
              <a:rPr lang="ja-JP" altLang="en-US" sz="950" dirty="0" smtClean="0">
                <a:latin typeface="ＭＳ Ｐゴシック" pitchFamily="50" charset="-128"/>
              </a:rPr>
              <a:t>の実施</a:t>
            </a:r>
            <a:endParaRPr lang="en-US" altLang="ja-JP" sz="950" dirty="0" smtClean="0">
              <a:latin typeface="ＭＳ Ｐゴシック" pitchFamily="50" charset="-128"/>
            </a:endParaRPr>
          </a:p>
          <a:p>
            <a:pPr marL="85725" indent="-85725" algn="l"/>
            <a:r>
              <a:rPr lang="ja-JP" altLang="en-US" sz="950" dirty="0" smtClean="0">
                <a:latin typeface="ＭＳ Ｐゴシック" pitchFamily="50" charset="-128"/>
              </a:rPr>
              <a:t>　をめざします。</a:t>
            </a:r>
            <a:endParaRPr lang="en-US" altLang="ja-JP" sz="950" dirty="0" smtClean="0">
              <a:latin typeface="ＭＳ Ｐゴシック" pitchFamily="50" charset="-128"/>
            </a:endParaRPr>
          </a:p>
          <a:p>
            <a:pPr marL="85725" indent="-85725" algn="l"/>
            <a:r>
              <a:rPr lang="ja-JP" altLang="en-US" sz="950" dirty="0">
                <a:latin typeface="ＭＳ Ｐゴシック" pitchFamily="50" charset="-128"/>
              </a:rPr>
              <a:t>　</a:t>
            </a:r>
            <a:r>
              <a:rPr lang="ja-JP" altLang="en-US" sz="950" dirty="0" smtClean="0">
                <a:latin typeface="ＭＳ Ｐゴシック" pitchFamily="50" charset="-128"/>
              </a:rPr>
              <a:t>　（参考）平成２７年度　全公立中学校（２９０校）で実施</a:t>
            </a:r>
            <a:endParaRPr lang="en-US" altLang="ja-JP" sz="950" dirty="0" smtClean="0">
              <a:latin typeface="Calibri" pitchFamily="34" charset="0"/>
            </a:endParaRPr>
          </a:p>
          <a:p>
            <a:pPr algn="l"/>
            <a:r>
              <a:rPr lang="ja-JP" altLang="en-US" sz="950" dirty="0" smtClean="0">
                <a:latin typeface="ＭＳ Ｐゴシック" pitchFamily="50" charset="-128"/>
              </a:rPr>
              <a:t>＊</a:t>
            </a:r>
            <a:r>
              <a:rPr lang="ja-JP" altLang="en-US" sz="950" dirty="0">
                <a:latin typeface="ＭＳ Ｐゴシック" pitchFamily="50" charset="-128"/>
              </a:rPr>
              <a:t>授業で生徒に対する親学習を実施して</a:t>
            </a:r>
            <a:r>
              <a:rPr lang="ja-JP" altLang="en-US" sz="950" dirty="0" smtClean="0">
                <a:latin typeface="ＭＳ Ｐゴシック" pitchFamily="50" charset="-128"/>
              </a:rPr>
              <a:t>いる府立高校数</a:t>
            </a:r>
            <a:r>
              <a:rPr lang="ja-JP" altLang="en-US" sz="950" dirty="0">
                <a:latin typeface="ＭＳ Ｐゴシック" pitchFamily="50" charset="-128"/>
              </a:rPr>
              <a:t>の拡大をめざします。　　　　　</a:t>
            </a:r>
            <a:endParaRPr lang="en-US" altLang="ja-JP" sz="950" dirty="0">
              <a:latin typeface="ＭＳ Ｐゴシック" pitchFamily="50" charset="-128"/>
            </a:endParaRPr>
          </a:p>
          <a:p>
            <a:pPr algn="l"/>
            <a:r>
              <a:rPr lang="ja-JP" altLang="en-US" sz="950" dirty="0">
                <a:latin typeface="ＭＳ Ｐゴシック" pitchFamily="50" charset="-128"/>
              </a:rPr>
              <a:t>　</a:t>
            </a:r>
            <a:r>
              <a:rPr lang="ja-JP" altLang="en-US" sz="950" dirty="0" smtClean="0">
                <a:latin typeface="ＭＳ Ｐゴシック" pitchFamily="50" charset="-128"/>
              </a:rPr>
              <a:t>　（</a:t>
            </a:r>
            <a:r>
              <a:rPr lang="ja-JP" altLang="en-US" sz="950" dirty="0">
                <a:latin typeface="ＭＳ Ｐゴシック" pitchFamily="50" charset="-128"/>
              </a:rPr>
              <a:t>参考</a:t>
            </a:r>
            <a:r>
              <a:rPr lang="ja-JP" altLang="en-US" sz="950" dirty="0" smtClean="0">
                <a:latin typeface="ＭＳ Ｐゴシック" pitchFamily="50" charset="-128"/>
              </a:rPr>
              <a:t>）平成２６年度　府立高校１４２</a:t>
            </a:r>
            <a:r>
              <a:rPr lang="en-US" altLang="ja-JP" sz="950" dirty="0" smtClean="0">
                <a:latin typeface="ＭＳ Ｐゴシック" pitchFamily="50" charset="-128"/>
              </a:rPr>
              <a:t>/</a:t>
            </a:r>
            <a:r>
              <a:rPr lang="ja-JP" altLang="en-US" sz="950" dirty="0" smtClean="0">
                <a:latin typeface="ＭＳ Ｐゴシック" pitchFamily="50" charset="-128"/>
              </a:rPr>
              <a:t>１５４校（９２．２％）</a:t>
            </a:r>
            <a:endParaRPr lang="en-US" altLang="ja-JP" sz="950" dirty="0" smtClean="0">
              <a:latin typeface="ＭＳ Ｐゴシック" pitchFamily="50" charset="-128"/>
            </a:endParaRPr>
          </a:p>
          <a:p>
            <a:pPr algn="l"/>
            <a:r>
              <a:rPr lang="ja-JP" altLang="en-US" sz="950" dirty="0" smtClean="0">
                <a:latin typeface="Calibri" pitchFamily="34" charset="0"/>
              </a:rPr>
              <a:t>　　　　　　　　（</a:t>
            </a:r>
            <a:r>
              <a:rPr lang="ja-JP" altLang="en-US" sz="950" dirty="0">
                <a:latin typeface="Calibri" pitchFamily="34" charset="0"/>
              </a:rPr>
              <a:t>平成</a:t>
            </a:r>
            <a:r>
              <a:rPr lang="ja-JP" altLang="en-US" sz="950" dirty="0" smtClean="0">
                <a:latin typeface="Calibri" pitchFamily="34" charset="0"/>
              </a:rPr>
              <a:t>２７年度実績は</a:t>
            </a:r>
            <a:r>
              <a:rPr lang="ja-JP" altLang="en-US" sz="950" dirty="0">
                <a:latin typeface="Calibri" pitchFamily="34" charset="0"/>
              </a:rPr>
              <a:t>４月末頃集約予定</a:t>
            </a:r>
            <a:r>
              <a:rPr lang="ja-JP" altLang="en-US" sz="950" dirty="0" smtClean="0">
                <a:latin typeface="Calibri" pitchFamily="34" charset="0"/>
              </a:rPr>
              <a:t>）</a:t>
            </a:r>
            <a:endParaRPr lang="en-US" altLang="ja-JP" sz="950" dirty="0" smtClean="0">
              <a:latin typeface="Calibri" pitchFamily="34" charset="0"/>
            </a:endParaRPr>
          </a:p>
          <a:p>
            <a:pPr algn="l"/>
            <a:endParaRPr lang="en-US" altLang="ja-JP" sz="950" dirty="0">
              <a:latin typeface="Calibri" pitchFamily="34" charset="0"/>
            </a:endParaRPr>
          </a:p>
          <a:p>
            <a:pPr algn="l"/>
            <a:r>
              <a:rPr lang="ja-JP" altLang="en-US" sz="950" dirty="0" smtClean="0">
                <a:latin typeface="Calibri" pitchFamily="34" charset="0"/>
              </a:rPr>
              <a:t>＊訪問型家庭教育支援を実施する市町村数の拡大をめざします。</a:t>
            </a:r>
            <a:endParaRPr lang="en-US" altLang="ja-JP" sz="950" dirty="0" smtClean="0">
              <a:latin typeface="Calibri" pitchFamily="34" charset="0"/>
            </a:endParaRPr>
          </a:p>
          <a:p>
            <a:pPr algn="l"/>
            <a:r>
              <a:rPr lang="ja-JP" altLang="en-US" sz="950" dirty="0">
                <a:latin typeface="Calibri" pitchFamily="34" charset="0"/>
              </a:rPr>
              <a:t>　</a:t>
            </a:r>
            <a:r>
              <a:rPr lang="ja-JP" altLang="en-US" sz="950" dirty="0" smtClean="0">
                <a:latin typeface="Calibri" pitchFamily="34" charset="0"/>
              </a:rPr>
              <a:t>　（参考）平成２７年度　１１／４１市町村（２６．８％）</a:t>
            </a:r>
            <a:endParaRPr lang="en-US" altLang="ja-JP" sz="950" dirty="0" smtClean="0"/>
          </a:p>
        </p:txBody>
      </p:sp>
      <p:sp>
        <p:nvSpPr>
          <p:cNvPr id="28" name="正方形/長方形 29"/>
          <p:cNvSpPr>
            <a:spLocks noChangeArrowheads="1"/>
          </p:cNvSpPr>
          <p:nvPr/>
        </p:nvSpPr>
        <p:spPr bwMode="auto">
          <a:xfrm>
            <a:off x="4775708" y="234888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教育</a:t>
            </a:r>
            <a:r>
              <a:rPr lang="ja-JP" altLang="en-US" b="1" dirty="0" smtClean="0">
                <a:solidFill>
                  <a:prstClr val="black"/>
                </a:solidFill>
                <a:latin typeface="Calibri" pitchFamily="34" charset="0"/>
              </a:rPr>
              <a:t>コミュニティづくりと活動を支えるための条件整備</a:t>
            </a:r>
            <a:r>
              <a:rPr lang="ja-JP" altLang="en-US" b="1" dirty="0">
                <a:solidFill>
                  <a:prstClr val="black"/>
                </a:solidFill>
              </a:rPr>
              <a:t>　　　　　　　</a:t>
            </a:r>
            <a:endParaRPr lang="ja-JP" altLang="en-US" b="1" dirty="0">
              <a:solidFill>
                <a:srgbClr val="FF0000"/>
              </a:solidFill>
            </a:endParaRPr>
          </a:p>
        </p:txBody>
      </p:sp>
      <p:sp>
        <p:nvSpPr>
          <p:cNvPr id="29" name="正方形/長方形 29"/>
          <p:cNvSpPr>
            <a:spLocks noChangeArrowheads="1"/>
          </p:cNvSpPr>
          <p:nvPr/>
        </p:nvSpPr>
        <p:spPr bwMode="auto">
          <a:xfrm>
            <a:off x="4758517" y="4545124"/>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豊か</a:t>
            </a:r>
            <a:r>
              <a:rPr lang="ja-JP" altLang="en-US" b="1" dirty="0" smtClean="0">
                <a:solidFill>
                  <a:prstClr val="black"/>
                </a:solidFill>
                <a:latin typeface="Calibri" pitchFamily="34" charset="0"/>
              </a:rPr>
              <a:t>なつながりの中での家庭教育支援</a:t>
            </a:r>
            <a:endParaRPr lang="ja-JP" altLang="en-US" b="1" dirty="0">
              <a:solidFill>
                <a:srgbClr val="FF0000"/>
              </a:solidFill>
            </a:endParaRPr>
          </a:p>
        </p:txBody>
      </p:sp>
      <p:sp>
        <p:nvSpPr>
          <p:cNvPr id="32" name="Text Box 142"/>
          <p:cNvSpPr txBox="1">
            <a:spLocks noChangeArrowheads="1"/>
          </p:cNvSpPr>
          <p:nvPr/>
        </p:nvSpPr>
        <p:spPr bwMode="auto">
          <a:xfrm>
            <a:off x="8553211" y="6629399"/>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prstClr val="black"/>
                </a:solidFill>
              </a:rPr>
              <a:t>２１</a:t>
            </a:r>
            <a:endParaRPr lang="ja-JP" altLang="en-US" b="1" dirty="0">
              <a:solidFill>
                <a:prstClr val="black"/>
              </a:solidFill>
            </a:endParaRPr>
          </a:p>
        </p:txBody>
      </p:sp>
      <p:cxnSp>
        <p:nvCxnSpPr>
          <p:cNvPr id="3" name="直線コネクタ 2"/>
          <p:cNvCxnSpPr/>
          <p:nvPr/>
        </p:nvCxnSpPr>
        <p:spPr bwMode="auto">
          <a:xfrm>
            <a:off x="-540568" y="2812231"/>
            <a:ext cx="914400" cy="914400"/>
          </a:xfrm>
          <a:prstGeom prst="lin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74331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4"/>
          <p:cNvSpPr>
            <a:spLocks noChangeArrowheads="1"/>
          </p:cNvSpPr>
          <p:nvPr/>
        </p:nvSpPr>
        <p:spPr bwMode="auto">
          <a:xfrm>
            <a:off x="45455" y="260647"/>
            <a:ext cx="9104313" cy="635129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72443" y="738013"/>
            <a:ext cx="4446587" cy="578733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61900" y="62068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36497" y="738014"/>
            <a:ext cx="4446587" cy="578733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606342" y="620366"/>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3" name="二等辺三角形 22"/>
          <p:cNvSpPr/>
          <p:nvPr/>
        </p:nvSpPr>
        <p:spPr>
          <a:xfrm rot="5400000">
            <a:off x="3805449" y="297214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8" name="Text Box 142"/>
          <p:cNvSpPr txBox="1">
            <a:spLocks noChangeArrowheads="1"/>
          </p:cNvSpPr>
          <p:nvPr/>
        </p:nvSpPr>
        <p:spPr bwMode="auto">
          <a:xfrm>
            <a:off x="8532440" y="6611938"/>
            <a:ext cx="61732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２２</a:t>
            </a:r>
            <a:endParaRPr lang="ja-JP" altLang="en-US" b="1" dirty="0"/>
          </a:p>
        </p:txBody>
      </p:sp>
      <p:sp>
        <p:nvSpPr>
          <p:cNvPr id="17" name="正方形/長方形 29"/>
          <p:cNvSpPr>
            <a:spLocks noChangeArrowheads="1"/>
          </p:cNvSpPr>
          <p:nvPr/>
        </p:nvSpPr>
        <p:spPr bwMode="auto">
          <a:xfrm>
            <a:off x="192299" y="1159672"/>
            <a:ext cx="4049713" cy="229466"/>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人格</a:t>
            </a:r>
            <a:r>
              <a:rPr lang="ja-JP" altLang="en-US" b="1" dirty="0" smtClean="0">
                <a:solidFill>
                  <a:prstClr val="black"/>
                </a:solidFill>
                <a:latin typeface="Calibri" pitchFamily="34" charset="0"/>
              </a:rPr>
              <a:t>形成の基礎を担う幼児教育の充実</a:t>
            </a:r>
            <a:endParaRPr lang="ja-JP" altLang="en-US" b="1" dirty="0">
              <a:solidFill>
                <a:srgbClr val="FF0000"/>
              </a:solidFill>
            </a:endParaRPr>
          </a:p>
        </p:txBody>
      </p:sp>
      <p:sp>
        <p:nvSpPr>
          <p:cNvPr id="19" name="正方形/長方形 3"/>
          <p:cNvSpPr>
            <a:spLocks noChangeArrowheads="1"/>
          </p:cNvSpPr>
          <p:nvPr/>
        </p:nvSpPr>
        <p:spPr bwMode="auto">
          <a:xfrm>
            <a:off x="200113" y="1464603"/>
            <a:ext cx="4254302"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幼稚園・保育所等における教育機能の充実</a:t>
            </a:r>
            <a:r>
              <a:rPr lang="en-US" altLang="ja-JP" dirty="0" smtClean="0">
                <a:latin typeface="ＭＳ Ｐゴシック" pitchFamily="50" charset="-128"/>
              </a:rPr>
              <a:t>】</a:t>
            </a:r>
          </a:p>
          <a:p>
            <a:pPr marL="180975" indent="-95250" algn="l">
              <a:buFont typeface="Arial" panose="020B0604020202020204" pitchFamily="34" charset="0"/>
              <a:buChar char="•"/>
            </a:pPr>
            <a:r>
              <a:rPr lang="ja-JP" altLang="en-US" dirty="0" smtClean="0">
                <a:latin typeface="ＭＳ Ｐゴシック" pitchFamily="50" charset="-128"/>
              </a:rPr>
              <a:t>幼児</a:t>
            </a:r>
            <a:r>
              <a:rPr lang="ja-JP" altLang="en-US" dirty="0">
                <a:latin typeface="ＭＳ Ｐゴシック" pitchFamily="50" charset="-128"/>
              </a:rPr>
              <a:t>教育大阪府</a:t>
            </a:r>
            <a:r>
              <a:rPr lang="ja-JP" altLang="en-US" dirty="0" smtClean="0">
                <a:latin typeface="ＭＳ Ｐゴシック" pitchFamily="50" charset="-128"/>
              </a:rPr>
              <a:t>協議会での取組みを通じ、保育所、幼稚園、認定こども園、小学校間の教育課程上の連携を図ります。</a:t>
            </a:r>
            <a:endParaRPr lang="en-US" altLang="ja-JP" dirty="0" smtClean="0">
              <a:latin typeface="ＭＳ Ｐゴシック" pitchFamily="50" charset="-128"/>
            </a:endParaRPr>
          </a:p>
          <a:p>
            <a:pPr marL="180975" indent="-95250" algn="l">
              <a:buFont typeface="Arial" panose="020B0604020202020204" pitchFamily="34" charset="0"/>
              <a:buChar char="•"/>
            </a:pPr>
            <a:r>
              <a:rPr lang="ja-JP" altLang="en-US" dirty="0" smtClean="0">
                <a:latin typeface="ＭＳ Ｐゴシック" pitchFamily="50" charset="-128"/>
              </a:rPr>
              <a:t>幼児</a:t>
            </a:r>
            <a:r>
              <a:rPr lang="ja-JP" altLang="en-US" dirty="0">
                <a:latin typeface="ＭＳ Ｐゴシック" pitchFamily="50" charset="-128"/>
              </a:rPr>
              <a:t>教育に関する効果的な取組みの周知・普及を図る</a:t>
            </a:r>
            <a:r>
              <a:rPr lang="ja-JP" altLang="en-US" dirty="0" smtClean="0">
                <a:latin typeface="ＭＳ Ｐゴシック" pitchFamily="50" charset="-128"/>
              </a:rPr>
              <a:t>ため、保育所・幼稚園・認定こども園･小学校の合同研修を実施</a:t>
            </a:r>
            <a:r>
              <a:rPr lang="ja-JP" altLang="en-US" dirty="0">
                <a:latin typeface="ＭＳ Ｐゴシック" pitchFamily="50" charset="-128"/>
              </a:rPr>
              <a:t>するととも</a:t>
            </a:r>
            <a:r>
              <a:rPr lang="ja-JP" altLang="en-US" dirty="0" smtClean="0">
                <a:latin typeface="ＭＳ Ｐゴシック" pitchFamily="50" charset="-128"/>
              </a:rPr>
              <a:t>に、市町村</a:t>
            </a:r>
            <a:r>
              <a:rPr lang="ja-JP" altLang="en-US" dirty="0">
                <a:latin typeface="ＭＳ Ｐゴシック" pitchFamily="50" charset="-128"/>
              </a:rPr>
              <a:t>に対して</a:t>
            </a:r>
            <a:r>
              <a:rPr lang="ja-JP" altLang="en-US" dirty="0" smtClean="0">
                <a:latin typeface="ＭＳ Ｐゴシック" pitchFamily="50" charset="-128"/>
              </a:rPr>
              <a:t>も同様の研修実施</a:t>
            </a:r>
            <a:r>
              <a:rPr lang="ja-JP" altLang="en-US" dirty="0">
                <a:latin typeface="ＭＳ Ｐゴシック" pitchFamily="50" charset="-128"/>
              </a:rPr>
              <a:t>を</a:t>
            </a:r>
            <a:r>
              <a:rPr lang="ja-JP" altLang="en-US" dirty="0" smtClean="0">
                <a:latin typeface="ＭＳ Ｐゴシック" pitchFamily="50" charset="-128"/>
              </a:rPr>
              <a:t>働きかけます。</a:t>
            </a:r>
            <a:endParaRPr lang="en-US" altLang="ja-JP" dirty="0" smtClean="0">
              <a:latin typeface="ＭＳ Ｐゴシック" pitchFamily="50" charset="-128"/>
            </a:endParaRPr>
          </a:p>
          <a:p>
            <a:pPr marL="180975" indent="-95250" algn="l">
              <a:buFont typeface="Arial" panose="020B0604020202020204" pitchFamily="34" charset="0"/>
              <a:buChar char="•"/>
            </a:pPr>
            <a:r>
              <a:rPr lang="ja-JP" altLang="en-US" dirty="0" smtClean="0">
                <a:latin typeface="ＭＳ Ｐゴシック" pitchFamily="50" charset="-128"/>
              </a:rPr>
              <a:t>幼</a:t>
            </a:r>
            <a:r>
              <a:rPr lang="ja-JP" altLang="en-US" dirty="0">
                <a:latin typeface="ＭＳ Ｐゴシック" pitchFamily="50" charset="-128"/>
              </a:rPr>
              <a:t>保小連携を含めた幼児教育の質の向上と、幼児教育に携わる指導者の資質向上を図る研修を担う</a:t>
            </a:r>
            <a:r>
              <a:rPr lang="ja-JP" altLang="en-US" dirty="0" smtClean="0">
                <a:latin typeface="ＭＳ Ｐゴシック" pitchFamily="50" charset="-128"/>
              </a:rPr>
              <a:t>「幼児教育センター（仮称）」のあり方について、調査研究を行います。</a:t>
            </a:r>
            <a:endParaRPr lang="en-US" altLang="ja-JP" dirty="0">
              <a:latin typeface="ＭＳ Ｐゴシック" pitchFamily="50" charset="-128"/>
            </a:endParaRPr>
          </a:p>
          <a:p>
            <a:pPr marL="85725" indent="-85725" algn="l"/>
            <a:endParaRPr lang="en-US" altLang="ja-JP" dirty="0"/>
          </a:p>
        </p:txBody>
      </p:sp>
      <p:sp>
        <p:nvSpPr>
          <p:cNvPr id="20" name="正方形/長方形 34"/>
          <p:cNvSpPr>
            <a:spLocks noChangeArrowheads="1"/>
          </p:cNvSpPr>
          <p:nvPr/>
        </p:nvSpPr>
        <p:spPr bwMode="auto">
          <a:xfrm>
            <a:off x="4800864" y="1541547"/>
            <a:ext cx="411785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ja-JP" altLang="en-US" dirty="0">
                <a:latin typeface="ＭＳ Ｐゴシック" pitchFamily="50" charset="-128"/>
              </a:rPr>
              <a:t>＊保育所・幼稚園</a:t>
            </a:r>
            <a:r>
              <a:rPr lang="ja-JP" altLang="en-US" dirty="0" smtClean="0">
                <a:latin typeface="ＭＳ Ｐゴシック" pitchFamily="50" charset="-128"/>
              </a:rPr>
              <a:t>・認定こども園・小学校</a:t>
            </a:r>
            <a:r>
              <a:rPr lang="ja-JP" altLang="en-US" dirty="0">
                <a:latin typeface="ＭＳ Ｐゴシック" pitchFamily="50" charset="-128"/>
              </a:rPr>
              <a:t>合同研修を実施している市町村の割合を</a:t>
            </a:r>
            <a:r>
              <a:rPr lang="ja-JP" altLang="en-US" dirty="0" smtClean="0">
                <a:latin typeface="ＭＳ Ｐゴシック" pitchFamily="50" charset="-128"/>
              </a:rPr>
              <a:t>増加させます</a:t>
            </a:r>
            <a:r>
              <a:rPr lang="ja-JP" altLang="en-US" dirty="0">
                <a:latin typeface="ＭＳ Ｐゴシック" pitchFamily="50" charset="-128"/>
              </a:rPr>
              <a:t>。</a:t>
            </a:r>
            <a:endParaRPr lang="en-US" altLang="ja-JP" dirty="0">
              <a:latin typeface="ＭＳ Ｐゴシック" pitchFamily="50" charset="-128"/>
            </a:endParaRPr>
          </a:p>
          <a:p>
            <a:pPr algn="l"/>
            <a:r>
              <a:rPr lang="ja-JP" altLang="en-US" dirty="0">
                <a:latin typeface="ＭＳ Ｐゴシック" pitchFamily="50" charset="-128"/>
              </a:rPr>
              <a:t>　　（参考</a:t>
            </a:r>
            <a:r>
              <a:rPr lang="ja-JP" altLang="en-US" dirty="0" smtClean="0">
                <a:latin typeface="ＭＳ Ｐゴシック" pitchFamily="50" charset="-128"/>
              </a:rPr>
              <a:t>）平成２５年度</a:t>
            </a:r>
            <a:r>
              <a:rPr lang="ja-JP" altLang="en-US" dirty="0">
                <a:latin typeface="ＭＳ Ｐゴシック" pitchFamily="50" charset="-128"/>
              </a:rPr>
              <a:t>の実施割合　</a:t>
            </a:r>
            <a:r>
              <a:rPr lang="ja-JP" altLang="en-US" dirty="0" smtClean="0">
                <a:latin typeface="ＭＳ Ｐゴシック" pitchFamily="50" charset="-128"/>
              </a:rPr>
              <a:t>５１．２％</a:t>
            </a:r>
            <a:endParaRPr lang="en-US" altLang="ja-JP" dirty="0">
              <a:latin typeface="ＭＳ Ｐゴシック" pitchFamily="50" charset="-128"/>
            </a:endParaRPr>
          </a:p>
          <a:p>
            <a:pPr algn="l"/>
            <a:r>
              <a:rPr lang="ja-JP" altLang="en-US" dirty="0">
                <a:latin typeface="ＭＳ Ｐゴシック" pitchFamily="50" charset="-128"/>
              </a:rPr>
              <a:t>　　　　　　　　（国調査：</a:t>
            </a:r>
            <a:r>
              <a:rPr lang="ja-JP" altLang="en-US" dirty="0" smtClean="0">
                <a:latin typeface="ＭＳ Ｐゴシック" pitchFamily="50" charset="-128"/>
              </a:rPr>
              <a:t>次回平成</a:t>
            </a:r>
            <a:r>
              <a:rPr lang="en-US" altLang="ja-JP" dirty="0" smtClean="0">
                <a:latin typeface="ＭＳ Ｐゴシック" pitchFamily="50" charset="-128"/>
              </a:rPr>
              <a:t>28</a:t>
            </a:r>
            <a:r>
              <a:rPr lang="ja-JP" altLang="en-US" dirty="0" smtClean="0">
                <a:latin typeface="ＭＳ Ｐゴシック" pitchFamily="50" charset="-128"/>
              </a:rPr>
              <a:t>年度</a:t>
            </a:r>
            <a:r>
              <a:rPr lang="ja-JP" altLang="en-US" dirty="0">
                <a:latin typeface="ＭＳ Ｐゴシック" pitchFamily="50" charset="-128"/>
              </a:rPr>
              <a:t>実施予定）</a:t>
            </a:r>
            <a:endParaRPr lang="en-US" altLang="ja-JP" dirty="0">
              <a:latin typeface="ＭＳ Ｐゴシック" pitchFamily="50" charset="-128"/>
            </a:endParaRPr>
          </a:p>
        </p:txBody>
      </p:sp>
      <p:sp>
        <p:nvSpPr>
          <p:cNvPr id="21" name="正方形/長方形 29"/>
          <p:cNvSpPr>
            <a:spLocks noChangeArrowheads="1"/>
          </p:cNvSpPr>
          <p:nvPr/>
        </p:nvSpPr>
        <p:spPr bwMode="auto">
          <a:xfrm>
            <a:off x="4783039" y="1159672"/>
            <a:ext cx="4049713" cy="229466"/>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人格</a:t>
            </a:r>
            <a:r>
              <a:rPr lang="ja-JP" altLang="en-US" b="1" dirty="0" smtClean="0">
                <a:solidFill>
                  <a:prstClr val="black"/>
                </a:solidFill>
                <a:latin typeface="Calibri" pitchFamily="34" charset="0"/>
              </a:rPr>
              <a:t>形成の基礎を担う幼児教育の充実</a:t>
            </a:r>
            <a:endParaRPr lang="ja-JP" altLang="en-US" b="1" dirty="0">
              <a:solidFill>
                <a:srgbClr val="FF0000"/>
              </a:solidFill>
            </a:endParaRPr>
          </a:p>
        </p:txBody>
      </p:sp>
      <p:grpSp>
        <p:nvGrpSpPr>
          <p:cNvPr id="18" name="グループ化 17"/>
          <p:cNvGrpSpPr/>
          <p:nvPr/>
        </p:nvGrpSpPr>
        <p:grpSpPr>
          <a:xfrm>
            <a:off x="2758307" y="1414288"/>
            <a:ext cx="265521" cy="254518"/>
            <a:chOff x="1392645" y="4833156"/>
            <a:chExt cx="265521" cy="254518"/>
          </a:xfrm>
        </p:grpSpPr>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24" name="円/楕円 23"/>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 name="グループ化 24"/>
          <p:cNvGrpSpPr/>
          <p:nvPr/>
        </p:nvGrpSpPr>
        <p:grpSpPr>
          <a:xfrm>
            <a:off x="172206" y="6633356"/>
            <a:ext cx="227844" cy="212179"/>
            <a:chOff x="1392645" y="4833132"/>
            <a:chExt cx="265521" cy="254517"/>
          </a:xfrm>
          <a:noFill/>
        </p:grpSpPr>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27" name="円/楕円 26"/>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a:t>
            </a:r>
            <a:r>
              <a:rPr lang="ja-JP" altLang="en-US" sz="900" smtClean="0">
                <a:latin typeface="ＭＳ Ｐ明朝" panose="02020600040205080304" pitchFamily="18" charset="-128"/>
                <a:ea typeface="ＭＳ Ｐ明朝" panose="02020600040205080304" pitchFamily="18" charset="-128"/>
              </a:rPr>
              <a:t>とする取組み</a:t>
            </a:r>
            <a:endParaRPr lang="en-US" altLang="ja-JP" sz="9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565916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6351" y="44623"/>
            <a:ext cx="9104313" cy="3384377"/>
          </a:xfrm>
          <a:prstGeom prst="roundRect">
            <a:avLst>
              <a:gd name="adj" fmla="val 10514"/>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smtClean="0">
                <a:solidFill>
                  <a:prstClr val="black"/>
                </a:solidFill>
                <a:latin typeface="メイリオ" pitchFamily="50" charset="-128"/>
                <a:ea typeface="メイリオ" pitchFamily="50" charset="-128"/>
                <a:cs typeface="メイリオ" pitchFamily="50" charset="-128"/>
              </a:rPr>
              <a:t>重点課題</a:t>
            </a:r>
            <a:r>
              <a:rPr lang="en-US" altLang="ja-JP" sz="1400" b="1" dirty="0" smtClean="0">
                <a:solidFill>
                  <a:prstClr val="black"/>
                </a:solidFill>
                <a:latin typeface="メイリオ" pitchFamily="50" charset="-128"/>
                <a:ea typeface="メイリオ" pitchFamily="50" charset="-128"/>
                <a:cs typeface="メイリオ" pitchFamily="50" charset="-128"/>
              </a:rPr>
              <a:t>10</a:t>
            </a:r>
            <a:r>
              <a:rPr lang="ja-JP" altLang="en-US" sz="1400" b="1" dirty="0" smtClean="0">
                <a:solidFill>
                  <a:prstClr val="black"/>
                </a:solidFill>
                <a:latin typeface="メイリオ" pitchFamily="50" charset="-128"/>
                <a:ea typeface="メイリオ" pitchFamily="50" charset="-128"/>
                <a:cs typeface="メイリオ" pitchFamily="50" charset="-128"/>
              </a:rPr>
              <a:t>：私立学校の振興を図ります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89409" y="368661"/>
            <a:ext cx="8996584" cy="2988331"/>
          </a:xfrm>
          <a:prstGeom prst="roundRect">
            <a:avLst>
              <a:gd name="adj" fmla="val 88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160463" algn="l">
              <a:defRPr/>
            </a:pPr>
            <a:r>
              <a:rPr lang="ja-JP" altLang="en-US" b="1" dirty="0" smtClean="0">
                <a:solidFill>
                  <a:prstClr val="black"/>
                </a:solidFill>
                <a:latin typeface="メイリオ" pitchFamily="50" charset="-128"/>
                <a:ea typeface="メイリオ" pitchFamily="50" charset="-128"/>
                <a:cs typeface="メイリオ" pitchFamily="50" charset="-128"/>
              </a:rPr>
              <a:t>（私立幼稚園）</a:t>
            </a:r>
            <a:endParaRPr lang="en-US" altLang="ja-JP"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◆共</a:t>
            </a:r>
            <a:r>
              <a:rPr lang="ja-JP" altLang="en-US" sz="1100" b="1" dirty="0">
                <a:solidFill>
                  <a:prstClr val="black"/>
                </a:solidFill>
                <a:latin typeface="メイリオ" pitchFamily="50" charset="-128"/>
                <a:ea typeface="メイリオ" pitchFamily="50" charset="-128"/>
                <a:cs typeface="メイリオ" pitchFamily="50" charset="-128"/>
              </a:rPr>
              <a:t>働き世帯の増加や地域のつながりの希薄化に対応し、保育サービスの拡大や、地域の子育て・家庭教育を</a:t>
            </a:r>
            <a:r>
              <a:rPr lang="ja-JP" altLang="en-US" sz="1100" b="1" dirty="0" smtClean="0">
                <a:solidFill>
                  <a:prstClr val="black"/>
                </a:solidFill>
                <a:latin typeface="メイリオ" pitchFamily="50" charset="-128"/>
                <a:ea typeface="メイリオ" pitchFamily="50" charset="-128"/>
                <a:cs typeface="メイリオ" pitchFamily="50" charset="-128"/>
              </a:rPr>
              <a:t>支援する</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　機能の強化を促進します。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b="1" dirty="0">
                <a:solidFill>
                  <a:prstClr val="black"/>
                </a:solidFill>
                <a:latin typeface="メイリオ" pitchFamily="50" charset="-128"/>
                <a:ea typeface="メイリオ" pitchFamily="50" charset="-128"/>
                <a:cs typeface="メイリオ" pitchFamily="50" charset="-128"/>
              </a:rPr>
              <a:t>幼児の障がいが重度・重複化、多様化している状況を踏まえ、障がいのある幼児一人ひとりのニーズに</a:t>
            </a:r>
            <a:r>
              <a:rPr lang="ja-JP" altLang="en-US" sz="1100" b="1" dirty="0" smtClean="0">
                <a:solidFill>
                  <a:prstClr val="black"/>
                </a:solidFill>
                <a:latin typeface="メイリオ" pitchFamily="50" charset="-128"/>
                <a:ea typeface="メイリオ" pitchFamily="50" charset="-128"/>
                <a:cs typeface="メイリオ" pitchFamily="50" charset="-128"/>
              </a:rPr>
              <a:t>応じたきめ細</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err="1" smtClean="0">
                <a:solidFill>
                  <a:prstClr val="black"/>
                </a:solidFill>
                <a:latin typeface="メイリオ" pitchFamily="50" charset="-128"/>
                <a:ea typeface="メイリオ" pitchFamily="50" charset="-128"/>
                <a:cs typeface="メイリオ" pitchFamily="50" charset="-128"/>
              </a:rPr>
              <a:t>かな</a:t>
            </a:r>
            <a:r>
              <a:rPr lang="ja-JP" altLang="en-US" sz="1100" b="1" dirty="0">
                <a:solidFill>
                  <a:prstClr val="black"/>
                </a:solidFill>
                <a:latin typeface="メイリオ" pitchFamily="50" charset="-128"/>
                <a:ea typeface="メイリオ" pitchFamily="50" charset="-128"/>
                <a:cs typeface="メイリオ" pitchFamily="50" charset="-128"/>
              </a:rPr>
              <a:t>支援の充実を促進します。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b="1" dirty="0" smtClean="0">
                <a:solidFill>
                  <a:prstClr val="black"/>
                </a:solidFill>
                <a:latin typeface="メイリオ" pitchFamily="50" charset="-128"/>
                <a:ea typeface="メイリオ" pitchFamily="50" charset="-128"/>
                <a:cs typeface="メイリオ" pitchFamily="50" charset="-128"/>
              </a:rPr>
              <a:t>（私立小･中学校）</a:t>
            </a:r>
            <a:endParaRPr lang="en-US" altLang="ja-JP"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b="1" dirty="0">
                <a:solidFill>
                  <a:prstClr val="black"/>
                </a:solidFill>
                <a:latin typeface="メイリオ" pitchFamily="50" charset="-128"/>
                <a:ea typeface="メイリオ" pitchFamily="50" charset="-128"/>
                <a:cs typeface="メイリオ" pitchFamily="50" charset="-128"/>
              </a:rPr>
              <a:t>義務教育段階において児童・生徒に多様で幅広い学校選択の機会の提供と特色ある教育を行えるよう、私立小</a:t>
            </a:r>
            <a:r>
              <a:rPr lang="ja-JP" altLang="en-US" sz="1100" b="1" dirty="0" smtClean="0">
                <a:solidFill>
                  <a:prstClr val="black"/>
                </a:solidFill>
                <a:latin typeface="メイリオ" pitchFamily="50" charset="-128"/>
                <a:ea typeface="メイリオ" pitchFamily="50" charset="-128"/>
                <a:cs typeface="メイリオ" pitchFamily="50" charset="-128"/>
              </a:rPr>
              <a:t>・中学</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校</a:t>
            </a:r>
            <a:r>
              <a:rPr lang="ja-JP" altLang="en-US" sz="1100" b="1" dirty="0">
                <a:solidFill>
                  <a:prstClr val="black"/>
                </a:solidFill>
                <a:latin typeface="メイリオ" pitchFamily="50" charset="-128"/>
                <a:ea typeface="メイリオ" pitchFamily="50" charset="-128"/>
                <a:cs typeface="メイリオ" pitchFamily="50" charset="-128"/>
              </a:rPr>
              <a:t>の振興を図ります</a:t>
            </a:r>
            <a:r>
              <a:rPr lang="ja-JP" altLang="en-US" sz="1100" b="1" dirty="0" smtClean="0">
                <a:solidFill>
                  <a:prstClr val="black"/>
                </a:solidFill>
                <a:latin typeface="メイリオ" pitchFamily="50" charset="-128"/>
                <a:ea typeface="メイリオ" pitchFamily="50" charset="-128"/>
                <a:cs typeface="メイリオ" pitchFamily="50" charset="-128"/>
              </a:rPr>
              <a:t>。</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b="1" dirty="0" smtClean="0">
                <a:solidFill>
                  <a:prstClr val="black"/>
                </a:solidFill>
                <a:latin typeface="メイリオ" pitchFamily="50" charset="-128"/>
                <a:ea typeface="メイリオ" pitchFamily="50" charset="-128"/>
                <a:cs typeface="メイリオ" pitchFamily="50" charset="-128"/>
              </a:rPr>
              <a:t>（私立高校）</a:t>
            </a:r>
            <a:endParaRPr lang="en-US" altLang="ja-JP" b="1" dirty="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b="1" dirty="0">
                <a:solidFill>
                  <a:prstClr val="black"/>
                </a:solidFill>
                <a:latin typeface="メイリオ" pitchFamily="50" charset="-128"/>
                <a:ea typeface="メイリオ" pitchFamily="50" charset="-128"/>
                <a:cs typeface="メイリオ" pitchFamily="50" charset="-128"/>
              </a:rPr>
              <a:t>家庭の経済的事情にかかわらず、自らの希望や能力に応じて自由に学校選択できる機会を提供するため、私立</a:t>
            </a:r>
            <a:r>
              <a:rPr lang="ja-JP" altLang="en-US" sz="1100" b="1" dirty="0" smtClean="0">
                <a:solidFill>
                  <a:prstClr val="black"/>
                </a:solidFill>
                <a:latin typeface="メイリオ" pitchFamily="50" charset="-128"/>
                <a:ea typeface="メイリオ" pitchFamily="50" charset="-128"/>
                <a:cs typeface="メイリオ" pitchFamily="50" charset="-128"/>
              </a:rPr>
              <a:t>高校生</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等</a:t>
            </a:r>
            <a:r>
              <a:rPr lang="ja-JP" altLang="en-US" sz="1100" b="1" dirty="0">
                <a:solidFill>
                  <a:prstClr val="black"/>
                </a:solidFill>
                <a:latin typeface="メイリオ" pitchFamily="50" charset="-128"/>
                <a:ea typeface="メイリオ" pitchFamily="50" charset="-128"/>
                <a:cs typeface="メイリオ" pitchFamily="50" charset="-128"/>
              </a:rPr>
              <a:t>に対する授業料無償化制度を実施します</a:t>
            </a:r>
            <a:r>
              <a:rPr lang="ja-JP" altLang="en-US" sz="1100" b="1" dirty="0" smtClean="0">
                <a:solidFill>
                  <a:prstClr val="black"/>
                </a:solidFill>
                <a:latin typeface="メイリオ" pitchFamily="50" charset="-128"/>
                <a:ea typeface="メイリオ" pitchFamily="50" charset="-128"/>
                <a:cs typeface="メイリオ" pitchFamily="50" charset="-128"/>
              </a:rPr>
              <a:t>。</a:t>
            </a:r>
            <a:endParaRPr lang="en-US" altLang="ja-JP" sz="1100" b="1" dirty="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b="1" dirty="0">
                <a:solidFill>
                  <a:prstClr val="black"/>
                </a:solidFill>
                <a:latin typeface="メイリオ" pitchFamily="50" charset="-128"/>
                <a:ea typeface="メイリオ" pitchFamily="50" charset="-128"/>
                <a:cs typeface="メイリオ" pitchFamily="50" charset="-128"/>
              </a:rPr>
              <a:t>私立高校が、それぞれの建学の精神に基づき、社会の変化や府民の教育ニーズに対応した特色・魅力ある教育</a:t>
            </a:r>
            <a:r>
              <a:rPr lang="ja-JP" altLang="en-US" sz="1100" b="1" dirty="0" smtClean="0">
                <a:solidFill>
                  <a:prstClr val="black"/>
                </a:solidFill>
                <a:latin typeface="メイリオ" pitchFamily="50" charset="-128"/>
                <a:ea typeface="メイリオ" pitchFamily="50" charset="-128"/>
                <a:cs typeface="メイリオ" pitchFamily="50" charset="-128"/>
              </a:rPr>
              <a:t>を行え</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るよう</a:t>
            </a:r>
            <a:r>
              <a:rPr lang="ja-JP" altLang="en-US" sz="1100" b="1" dirty="0">
                <a:solidFill>
                  <a:prstClr val="black"/>
                </a:solidFill>
                <a:latin typeface="メイリオ" pitchFamily="50" charset="-128"/>
                <a:ea typeface="メイリオ" pitchFamily="50" charset="-128"/>
                <a:cs typeface="メイリオ" pitchFamily="50" charset="-128"/>
              </a:rPr>
              <a:t>、私学教育の振興を図るとともに、公私がより共通の土俵で競い合える環境づくりに努めます</a:t>
            </a:r>
            <a:r>
              <a:rPr lang="ja-JP" altLang="en-US" sz="1100" b="1" dirty="0" smtClean="0">
                <a:solidFill>
                  <a:prstClr val="black"/>
                </a:solidFill>
                <a:latin typeface="メイリオ" pitchFamily="50" charset="-128"/>
                <a:ea typeface="メイリオ" pitchFamily="50" charset="-128"/>
                <a:cs typeface="メイリオ" pitchFamily="50" charset="-128"/>
              </a:rPr>
              <a:t>。</a:t>
            </a:r>
            <a:endParaRPr lang="en-US" altLang="ja-JP" sz="1100" b="1" dirty="0">
              <a:solidFill>
                <a:prstClr val="black"/>
              </a:solidFill>
              <a:latin typeface="メイリオ" pitchFamily="50" charset="-128"/>
              <a:ea typeface="メイリオ" pitchFamily="50" charset="-128"/>
              <a:cs typeface="メイリオ" pitchFamily="50" charset="-128"/>
            </a:endParaRPr>
          </a:p>
          <a:p>
            <a:pPr marL="1160463" algn="l">
              <a:defRPr/>
            </a:pPr>
            <a:r>
              <a:rPr lang="ja-JP" altLang="en-US" b="1" dirty="0" smtClean="0">
                <a:solidFill>
                  <a:prstClr val="black"/>
                </a:solidFill>
                <a:latin typeface="メイリオ" pitchFamily="50" charset="-128"/>
                <a:ea typeface="メイリオ" pitchFamily="50" charset="-128"/>
                <a:cs typeface="メイリオ" pitchFamily="50" charset="-128"/>
              </a:rPr>
              <a:t>（私立専修学校･各種学校）</a:t>
            </a:r>
            <a:endParaRPr lang="en-US" altLang="ja-JP"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◆高校生</a:t>
            </a:r>
            <a:r>
              <a:rPr lang="ja-JP" altLang="en-US" sz="1100" b="1" dirty="0">
                <a:solidFill>
                  <a:prstClr val="black"/>
                </a:solidFill>
                <a:latin typeface="メイリオ" pitchFamily="50" charset="-128"/>
                <a:ea typeface="メイリオ" pitchFamily="50" charset="-128"/>
                <a:cs typeface="メイリオ" pitchFamily="50" charset="-128"/>
              </a:rPr>
              <a:t>等の職業</a:t>
            </a:r>
            <a:r>
              <a:rPr lang="ja-JP" altLang="en-US" sz="1100" b="1" dirty="0" smtClean="0">
                <a:solidFill>
                  <a:prstClr val="black"/>
                </a:solidFill>
                <a:latin typeface="メイリオ" pitchFamily="50" charset="-128"/>
                <a:ea typeface="メイリオ" pitchFamily="50" charset="-128"/>
                <a:cs typeface="メイリオ" pitchFamily="50" charset="-128"/>
              </a:rPr>
              <a:t>観･勤労</a:t>
            </a:r>
            <a:r>
              <a:rPr lang="ja-JP" altLang="en-US" sz="1100" b="1" dirty="0">
                <a:solidFill>
                  <a:prstClr val="black"/>
                </a:solidFill>
                <a:latin typeface="メイリオ" pitchFamily="50" charset="-128"/>
                <a:ea typeface="メイリオ" pitchFamily="50" charset="-128"/>
                <a:cs typeface="メイリオ" pitchFamily="50" charset="-128"/>
              </a:rPr>
              <a:t>観を醸成</a:t>
            </a:r>
            <a:r>
              <a:rPr lang="ja-JP" altLang="en-US" sz="1100" b="1" dirty="0" smtClean="0">
                <a:solidFill>
                  <a:prstClr val="black"/>
                </a:solidFill>
                <a:latin typeface="メイリオ" pitchFamily="50" charset="-128"/>
                <a:ea typeface="メイリオ" pitchFamily="50" charset="-128"/>
                <a:cs typeface="メイリオ" pitchFamily="50" charset="-128"/>
              </a:rPr>
              <a:t>し</a:t>
            </a:r>
            <a:r>
              <a:rPr lang="en-US" altLang="ja-JP" sz="1100" b="1" dirty="0" smtClean="0">
                <a:solidFill>
                  <a:prstClr val="black"/>
                </a:solidFill>
                <a:latin typeface="メイリオ" pitchFamily="50" charset="-128"/>
                <a:ea typeface="メイリオ" pitchFamily="50" charset="-128"/>
                <a:cs typeface="メイリオ" pitchFamily="50" charset="-128"/>
              </a:rPr>
              <a:t>､</a:t>
            </a:r>
            <a:r>
              <a:rPr lang="ja-JP" altLang="en-US" sz="1100" b="1" dirty="0" smtClean="0">
                <a:solidFill>
                  <a:prstClr val="black"/>
                </a:solidFill>
                <a:latin typeface="メイリオ" pitchFamily="50" charset="-128"/>
                <a:ea typeface="メイリオ" pitchFamily="50" charset="-128"/>
                <a:cs typeface="メイリオ" pitchFamily="50" charset="-128"/>
              </a:rPr>
              <a:t>キャリア</a:t>
            </a:r>
            <a:r>
              <a:rPr lang="ja-JP" altLang="en-US" sz="1100" b="1" dirty="0">
                <a:solidFill>
                  <a:prstClr val="black"/>
                </a:solidFill>
                <a:latin typeface="メイリオ" pitchFamily="50" charset="-128"/>
                <a:ea typeface="メイリオ" pitchFamily="50" charset="-128"/>
                <a:cs typeface="メイリオ" pitchFamily="50" charset="-128"/>
              </a:rPr>
              <a:t>形成の支援ができるよう、高校等と専修学校との連携の促進に</a:t>
            </a:r>
            <a:r>
              <a:rPr lang="ja-JP" altLang="en-US" sz="1100" b="1" dirty="0" smtClean="0">
                <a:solidFill>
                  <a:prstClr val="black"/>
                </a:solidFill>
                <a:latin typeface="メイリオ" pitchFamily="50" charset="-128"/>
                <a:ea typeface="メイリオ" pitchFamily="50" charset="-128"/>
                <a:cs typeface="メイリオ" pitchFamily="50" charset="-128"/>
              </a:rPr>
              <a:t>努めます。◆産業界等のニーズに沿った専門的・実践的な職業教育が提供できるよう、専修学校における産業界等との連携の促進</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に</a:t>
            </a:r>
            <a:r>
              <a:rPr lang="ja-JP" altLang="en-US" sz="1100" b="1" dirty="0">
                <a:solidFill>
                  <a:prstClr val="black"/>
                </a:solidFill>
                <a:latin typeface="メイリオ" pitchFamily="50" charset="-128"/>
                <a:ea typeface="メイリオ" pitchFamily="50" charset="-128"/>
                <a:cs typeface="メイリオ" pitchFamily="50" charset="-128"/>
              </a:rPr>
              <a:t>努めます</a:t>
            </a:r>
            <a:r>
              <a:rPr lang="ja-JP" altLang="en-US" sz="1100" b="1" dirty="0" smtClean="0">
                <a:solidFill>
                  <a:prstClr val="black"/>
                </a:solidFill>
                <a:latin typeface="メイリオ" pitchFamily="50" charset="-128"/>
                <a:ea typeface="メイリオ" pitchFamily="50" charset="-128"/>
                <a:cs typeface="メイリオ" pitchFamily="50" charset="-128"/>
              </a:rPr>
              <a:t>。</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160463" algn="l">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b="1" dirty="0">
                <a:solidFill>
                  <a:prstClr val="black"/>
                </a:solidFill>
                <a:latin typeface="メイリオ" pitchFamily="50" charset="-128"/>
                <a:ea typeface="メイリオ" pitchFamily="50" charset="-128"/>
                <a:cs typeface="メイリオ" pitchFamily="50" charset="-128"/>
              </a:rPr>
              <a:t>後期中等教育段階において、職業教育など多様な教育が提供できるよう、高等専修学校の振興を図ります</a:t>
            </a:r>
            <a:r>
              <a:rPr lang="ja-JP" altLang="en-US" sz="1100" b="1" dirty="0" smtClean="0">
                <a:solidFill>
                  <a:prstClr val="black"/>
                </a:solidFill>
                <a:latin typeface="メイリオ" pitchFamily="50" charset="-128"/>
                <a:ea typeface="メイリオ" pitchFamily="50" charset="-128"/>
                <a:cs typeface="メイリオ" pitchFamily="50" charset="-128"/>
              </a:rPr>
              <a:t>。</a:t>
            </a:r>
            <a:endParaRPr lang="en-US" altLang="ja-JP" sz="1100" b="1" dirty="0" smtClean="0">
              <a:solidFill>
                <a:prstClr val="black"/>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107950" y="368275"/>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30" name="二等辺三角形 29"/>
          <p:cNvSpPr/>
          <p:nvPr/>
        </p:nvSpPr>
        <p:spPr>
          <a:xfrm rot="10800000">
            <a:off x="1547664" y="3392996"/>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2"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solidFill>
                  <a:prstClr val="black"/>
                </a:solidFill>
              </a:rPr>
              <a:t>３２</a:t>
            </a:r>
          </a:p>
        </p:txBody>
      </p:sp>
      <p:sp>
        <p:nvSpPr>
          <p:cNvPr id="12" name="AutoShape 4"/>
          <p:cNvSpPr>
            <a:spLocks noChangeArrowheads="1"/>
          </p:cNvSpPr>
          <p:nvPr/>
        </p:nvSpPr>
        <p:spPr bwMode="auto">
          <a:xfrm>
            <a:off x="40195" y="3681028"/>
            <a:ext cx="9104313" cy="302813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68771" y="3897052"/>
            <a:ext cx="4446587" cy="2750010"/>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55278" y="3897052"/>
            <a:ext cx="4503229"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25913" y="3897052"/>
            <a:ext cx="4446587" cy="2739778"/>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6" name="二等辺三角形 15"/>
          <p:cNvSpPr/>
          <p:nvPr/>
        </p:nvSpPr>
        <p:spPr>
          <a:xfrm rot="5400000">
            <a:off x="3748088" y="4974419"/>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592351" y="3897052"/>
            <a:ext cx="4493642"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0" name="正方形/長方形 29"/>
          <p:cNvSpPr>
            <a:spLocks noChangeArrowheads="1"/>
          </p:cNvSpPr>
          <p:nvPr/>
        </p:nvSpPr>
        <p:spPr bwMode="auto">
          <a:xfrm>
            <a:off x="184162" y="432910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smtClean="0">
                <a:solidFill>
                  <a:prstClr val="black"/>
                </a:solidFill>
                <a:latin typeface="Calibri" pitchFamily="34" charset="0"/>
              </a:rPr>
              <a:t>公私を問わない自由な学校選択の支援</a:t>
            </a:r>
            <a:endParaRPr lang="ja-JP" altLang="en-US" b="1" dirty="0">
              <a:solidFill>
                <a:srgbClr val="FF0000"/>
              </a:solidFill>
            </a:endParaRPr>
          </a:p>
        </p:txBody>
      </p:sp>
      <p:sp>
        <p:nvSpPr>
          <p:cNvPr id="21" name="正方形/長方形 3"/>
          <p:cNvSpPr>
            <a:spLocks noChangeArrowheads="1"/>
          </p:cNvSpPr>
          <p:nvPr/>
        </p:nvSpPr>
        <p:spPr bwMode="auto">
          <a:xfrm>
            <a:off x="107951" y="4581128"/>
            <a:ext cx="4285456"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授業料無償化制度の実施</a:t>
            </a:r>
            <a:r>
              <a:rPr lang="en-US" altLang="ja-JP" dirty="0" smtClean="0">
                <a:latin typeface="ＭＳ Ｐゴシック" pitchFamily="50" charset="-128"/>
              </a:rPr>
              <a:t>】</a:t>
            </a:r>
          </a:p>
          <a:p>
            <a:pPr algn="l"/>
            <a:r>
              <a:rPr lang="ja-JP" altLang="en-US" dirty="0" smtClean="0">
                <a:latin typeface="ＭＳ Ｐゴシック" pitchFamily="50" charset="-128"/>
              </a:rPr>
              <a:t>＊私立高等学校生徒授業料支援補助金</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a:latin typeface="ＭＳ Ｐゴシック" pitchFamily="50" charset="-128"/>
              </a:rPr>
              <a:t>進路</a:t>
            </a:r>
            <a:r>
              <a:rPr lang="ja-JP" altLang="en-US" dirty="0" smtClean="0">
                <a:latin typeface="ＭＳ Ｐゴシック" pitchFamily="50" charset="-128"/>
              </a:rPr>
              <a:t>選択時に自由な学校選択の機会を保障するため、中間所得層までを対象に授業料支援補助を行います。</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経済的に困難な高校生等の修学の奨学金制度を通じた支援</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事業資金を確保できるよう滞納ゼロ作戦の推進や、経済団体等への積極的な募金活動を展開し、寄付金を活用した給付型奨学金事業を実施します。</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a:latin typeface="ＭＳ Ｐゴシック" pitchFamily="50" charset="-128"/>
              </a:rPr>
              <a:t>私立</a:t>
            </a:r>
            <a:r>
              <a:rPr lang="ja-JP" altLang="en-US" dirty="0" smtClean="0">
                <a:latin typeface="ＭＳ Ｐゴシック" pitchFamily="50" charset="-128"/>
              </a:rPr>
              <a:t>学校の耐震化の促進</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＊私立学校耐震化緊急対策事業費補助金</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a:latin typeface="ＭＳ Ｐゴシック" pitchFamily="50" charset="-128"/>
              </a:rPr>
              <a:t>耐震化率が９０％以上となるよう学校施設の耐震化を強力に</a:t>
            </a:r>
            <a:r>
              <a:rPr lang="ja-JP" altLang="en-US" dirty="0" smtClean="0">
                <a:latin typeface="ＭＳ Ｐゴシック" pitchFamily="50" charset="-128"/>
              </a:rPr>
              <a:t>推進します。 </a:t>
            </a:r>
            <a:endParaRPr lang="ja-JP" altLang="en-US" u="sng" dirty="0">
              <a:latin typeface="ＭＳ Ｐゴシック" pitchFamily="50" charset="-128"/>
            </a:endParaRPr>
          </a:p>
        </p:txBody>
      </p:sp>
      <p:cxnSp>
        <p:nvCxnSpPr>
          <p:cNvPr id="3" name="直線コネクタ 2"/>
          <p:cNvCxnSpPr/>
          <p:nvPr/>
        </p:nvCxnSpPr>
        <p:spPr bwMode="auto">
          <a:xfrm>
            <a:off x="-540568" y="2812231"/>
            <a:ext cx="914400" cy="914400"/>
          </a:xfrm>
          <a:prstGeom prst="lin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正方形/長方形 34"/>
          <p:cNvSpPr>
            <a:spLocks noChangeArrowheads="1"/>
          </p:cNvSpPr>
          <p:nvPr/>
        </p:nvSpPr>
        <p:spPr bwMode="auto">
          <a:xfrm>
            <a:off x="4780603" y="4581128"/>
            <a:ext cx="4101831"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defRPr/>
            </a:pPr>
            <a:r>
              <a:rPr lang="ja-JP" altLang="en-US" dirty="0"/>
              <a:t>＊公私の切磋琢磨を通して大阪の教育力の向上を図ります。</a:t>
            </a:r>
            <a:endParaRPr lang="en-US" altLang="ja-JP" dirty="0"/>
          </a:p>
          <a:p>
            <a:pPr algn="l">
              <a:defRPr/>
            </a:pPr>
            <a:r>
              <a:rPr lang="ja-JP" altLang="en-US" dirty="0"/>
              <a:t>　　・入学生に対する満足度（全体を通して）の向上　　</a:t>
            </a:r>
            <a:endParaRPr lang="en-US" altLang="ja-JP" dirty="0"/>
          </a:p>
          <a:p>
            <a:pPr algn="l">
              <a:defRPr/>
            </a:pPr>
            <a:r>
              <a:rPr lang="ja-JP" altLang="en-US" dirty="0"/>
              <a:t>　　　（参考）　平成２４年１月　７５．６％　→　８０％以上</a:t>
            </a:r>
            <a:endParaRPr lang="en-US" altLang="ja-JP" dirty="0"/>
          </a:p>
          <a:p>
            <a:pPr algn="l">
              <a:defRPr/>
            </a:pPr>
            <a:r>
              <a:rPr lang="ja-JP" altLang="en-US" dirty="0"/>
              <a:t>　　・私学専願志願者率の維持</a:t>
            </a:r>
            <a:endParaRPr lang="en-US" altLang="ja-JP" dirty="0"/>
          </a:p>
          <a:p>
            <a:pPr algn="l">
              <a:defRPr/>
            </a:pPr>
            <a:r>
              <a:rPr lang="ja-JP" altLang="en-US" dirty="0"/>
              <a:t>　　　（参考）　平成２７年度　２５．３９％</a:t>
            </a:r>
            <a:endParaRPr lang="en-US" altLang="ja-JP" dirty="0"/>
          </a:p>
          <a:p>
            <a:pPr algn="l">
              <a:defRPr/>
            </a:pPr>
            <a:r>
              <a:rPr lang="ja-JP" altLang="en-US" dirty="0"/>
              <a:t>　　</a:t>
            </a:r>
            <a:endParaRPr lang="en-US" altLang="ja-JP" dirty="0"/>
          </a:p>
          <a:p>
            <a:pPr algn="l">
              <a:defRPr/>
            </a:pPr>
            <a:r>
              <a:rPr lang="ja-JP" altLang="en-US" dirty="0"/>
              <a:t>＊滞納額を抑制します。</a:t>
            </a:r>
            <a:endParaRPr lang="en-US" altLang="ja-JP" dirty="0"/>
          </a:p>
          <a:p>
            <a:pPr algn="l">
              <a:defRPr/>
            </a:pPr>
            <a:r>
              <a:rPr lang="ja-JP" altLang="en-US" dirty="0"/>
              <a:t>　　（参考）平成２７年度　→　平成２８年度：０．５億円減</a:t>
            </a:r>
            <a:endParaRPr lang="en-US" altLang="ja-JP" dirty="0"/>
          </a:p>
          <a:p>
            <a:pPr algn="l">
              <a:defRPr/>
            </a:pPr>
            <a:r>
              <a:rPr lang="ja-JP" altLang="en-US" dirty="0"/>
              <a:t>＊寄附金の確保をめざします</a:t>
            </a:r>
            <a:r>
              <a:rPr lang="ja-JP" altLang="en-US" dirty="0" smtClean="0"/>
              <a:t>。</a:t>
            </a:r>
            <a:endParaRPr lang="en-US" altLang="ja-JP" dirty="0"/>
          </a:p>
          <a:p>
            <a:pPr algn="l">
              <a:defRPr/>
            </a:pPr>
            <a:r>
              <a:rPr lang="ja-JP" altLang="en-US" dirty="0" smtClean="0"/>
              <a:t>　　平成</a:t>
            </a:r>
            <a:r>
              <a:rPr lang="ja-JP" altLang="en-US" dirty="0"/>
              <a:t>２８年度　目標３，０００万円</a:t>
            </a:r>
            <a:r>
              <a:rPr lang="ja-JP" altLang="en-US" dirty="0" smtClean="0"/>
              <a:t>以上</a:t>
            </a:r>
            <a:endParaRPr lang="en-US" altLang="ja-JP" dirty="0"/>
          </a:p>
          <a:p>
            <a:pPr algn="l">
              <a:defRPr/>
            </a:pPr>
            <a:endParaRPr lang="en-US" altLang="ja-JP" dirty="0"/>
          </a:p>
          <a:p>
            <a:pPr algn="l">
              <a:defRPr/>
            </a:pPr>
            <a:r>
              <a:rPr lang="ja-JP" altLang="en-US" dirty="0"/>
              <a:t>＊平成３０年度の私立学校の耐震化率９０％以上をめざします</a:t>
            </a:r>
            <a:r>
              <a:rPr lang="ja-JP" altLang="en-US" dirty="0" smtClean="0"/>
              <a:t>。</a:t>
            </a:r>
            <a:endParaRPr lang="en-US" altLang="ja-JP" dirty="0" smtClean="0"/>
          </a:p>
          <a:p>
            <a:pPr algn="l">
              <a:defRPr/>
            </a:pPr>
            <a:r>
              <a:rPr lang="ja-JP" altLang="en-US" dirty="0" smtClean="0"/>
              <a:t> </a:t>
            </a:r>
            <a:r>
              <a:rPr lang="ja-JP" altLang="en-US" dirty="0"/>
              <a:t>　</a:t>
            </a:r>
            <a:r>
              <a:rPr lang="ja-JP" altLang="en-US" dirty="0" smtClean="0"/>
              <a:t>（</a:t>
            </a:r>
            <a:r>
              <a:rPr lang="ja-JP" altLang="en-US" dirty="0"/>
              <a:t>参考）</a:t>
            </a:r>
            <a:r>
              <a:rPr lang="ja-JP" altLang="en-US" dirty="0" smtClean="0"/>
              <a:t>平成２７年４月１日現在の耐震化率　７８．４％（全国８３．５％）</a:t>
            </a:r>
            <a:endParaRPr lang="en-US" altLang="ja-JP" dirty="0"/>
          </a:p>
        </p:txBody>
      </p:sp>
      <p:sp>
        <p:nvSpPr>
          <p:cNvPr id="33" name="正方形/長方形 29"/>
          <p:cNvSpPr>
            <a:spLocks noChangeArrowheads="1"/>
          </p:cNvSpPr>
          <p:nvPr/>
        </p:nvSpPr>
        <p:spPr bwMode="auto">
          <a:xfrm>
            <a:off x="4806663" y="432910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smtClean="0">
                <a:solidFill>
                  <a:prstClr val="black"/>
                </a:solidFill>
                <a:latin typeface="Calibri" pitchFamily="34" charset="0"/>
              </a:rPr>
              <a:t>公私を問わない自由な学校選択の支援</a:t>
            </a:r>
            <a:endParaRPr lang="ja-JP" altLang="en-US" b="1" dirty="0">
              <a:solidFill>
                <a:srgbClr val="FF0000"/>
              </a:solidFill>
            </a:endParaRPr>
          </a:p>
        </p:txBody>
      </p:sp>
      <p:sp>
        <p:nvSpPr>
          <p:cNvPr id="19" name="AutoShape 3" descr="10%"/>
          <p:cNvSpPr>
            <a:spLocks noChangeArrowheads="1"/>
          </p:cNvSpPr>
          <p:nvPr/>
        </p:nvSpPr>
        <p:spPr bwMode="auto">
          <a:xfrm>
            <a:off x="35496" y="112836"/>
            <a:ext cx="9056180" cy="6649517"/>
          </a:xfrm>
          <a:prstGeom prst="roundRect">
            <a:avLst>
              <a:gd name="adj" fmla="val 9051"/>
            </a:avLst>
          </a:prstGeom>
          <a:pattFill prst="pct10">
            <a:fgClr>
              <a:srgbClr val="000000">
                <a:alpha val="37000"/>
              </a:srgbClr>
            </a:fgClr>
            <a:bgClr>
              <a:srgbClr val="FFFFFF">
                <a:alpha val="37000"/>
              </a:srgbClr>
            </a:bgClr>
          </a:patt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 name="Rectangle 4"/>
          <p:cNvSpPr>
            <a:spLocks noChangeArrowheads="1"/>
          </p:cNvSpPr>
          <p:nvPr/>
        </p:nvSpPr>
        <p:spPr bwMode="auto">
          <a:xfrm>
            <a:off x="7757420" y="23525"/>
            <a:ext cx="1370148" cy="345136"/>
          </a:xfrm>
          <a:prstGeom prst="rect">
            <a:avLst/>
          </a:prstGeom>
          <a:solidFill>
            <a:srgbClr val="FF0000"/>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ＭＳ Ｐゴシック" pitchFamily="50" charset="-128"/>
                <a:ea typeface="ＭＳ Ｐゴシック" pitchFamily="50" charset="-128"/>
                <a:cs typeface="ＭＳ Ｐゴシック" pitchFamily="50" charset="-128"/>
              </a:rPr>
              <a:t>教育長の事務</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2" name="Text Box 142"/>
          <p:cNvSpPr txBox="1">
            <a:spLocks noChangeArrowheads="1"/>
          </p:cNvSpPr>
          <p:nvPr/>
        </p:nvSpPr>
        <p:spPr bwMode="auto">
          <a:xfrm>
            <a:off x="8568245" y="6639322"/>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prstClr val="black"/>
                </a:solidFill>
              </a:rPr>
              <a:t>２３</a:t>
            </a:r>
            <a:endParaRPr lang="ja-JP" altLang="en-US" b="1" dirty="0">
              <a:solidFill>
                <a:prstClr val="black"/>
              </a:solidFill>
            </a:endParaRPr>
          </a:p>
        </p:txBody>
      </p:sp>
    </p:spTree>
    <p:extLst>
      <p:ext uri="{BB962C8B-B14F-4D97-AF65-F5344CB8AC3E}">
        <p14:creationId xmlns:p14="http://schemas.microsoft.com/office/powerpoint/2010/main" val="35721220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4"/>
          <p:cNvSpPr>
            <a:spLocks noChangeArrowheads="1"/>
          </p:cNvSpPr>
          <p:nvPr/>
        </p:nvSpPr>
        <p:spPr bwMode="auto">
          <a:xfrm>
            <a:off x="45455" y="260647"/>
            <a:ext cx="9104313" cy="635129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72443" y="738013"/>
            <a:ext cx="4446587" cy="578733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smtClean="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61900" y="62068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36497" y="738014"/>
            <a:ext cx="4446587" cy="578733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606342" y="620366"/>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3" name="二等辺三角形 22"/>
          <p:cNvSpPr/>
          <p:nvPr/>
        </p:nvSpPr>
        <p:spPr>
          <a:xfrm rot="5400000">
            <a:off x="3805449" y="297214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8" name="Text Box 142"/>
          <p:cNvSpPr txBox="1">
            <a:spLocks noChangeArrowheads="1"/>
          </p:cNvSpPr>
          <p:nvPr/>
        </p:nvSpPr>
        <p:spPr bwMode="auto">
          <a:xfrm>
            <a:off x="8532440" y="6611938"/>
            <a:ext cx="61732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２４</a:t>
            </a:r>
            <a:endParaRPr lang="ja-JP" altLang="en-US" b="1" dirty="0"/>
          </a:p>
        </p:txBody>
      </p:sp>
      <p:sp>
        <p:nvSpPr>
          <p:cNvPr id="18" name="正方形/長方形 29"/>
          <p:cNvSpPr>
            <a:spLocks noChangeArrowheads="1"/>
          </p:cNvSpPr>
          <p:nvPr/>
        </p:nvSpPr>
        <p:spPr bwMode="auto">
          <a:xfrm>
            <a:off x="183132" y="2456507"/>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smtClean="0">
                <a:solidFill>
                  <a:prstClr val="black"/>
                </a:solidFill>
                <a:latin typeface="Calibri" pitchFamily="34" charset="0"/>
              </a:rPr>
              <a:t>幼稚園・認定こども園における取組みの促進</a:t>
            </a:r>
            <a:r>
              <a:rPr lang="ja-JP" altLang="en-US" b="1" dirty="0">
                <a:solidFill>
                  <a:prstClr val="black"/>
                </a:solidFill>
              </a:rPr>
              <a:t>　　　　　　　</a:t>
            </a:r>
            <a:endParaRPr lang="ja-JP" altLang="en-US" b="1" dirty="0">
              <a:solidFill>
                <a:srgbClr val="FF0000"/>
              </a:solidFill>
            </a:endParaRPr>
          </a:p>
        </p:txBody>
      </p:sp>
      <p:sp>
        <p:nvSpPr>
          <p:cNvPr id="22" name="正方形/長方形 3"/>
          <p:cNvSpPr>
            <a:spLocks noChangeArrowheads="1"/>
          </p:cNvSpPr>
          <p:nvPr/>
        </p:nvSpPr>
        <p:spPr bwMode="auto">
          <a:xfrm>
            <a:off x="163971" y="2747246"/>
            <a:ext cx="4185283"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認定こども園への</a:t>
            </a:r>
            <a:r>
              <a:rPr lang="ja-JP" altLang="en-US" dirty="0">
                <a:latin typeface="ＭＳ Ｐゴシック" pitchFamily="50" charset="-128"/>
              </a:rPr>
              <a:t>移行</a:t>
            </a:r>
            <a:r>
              <a:rPr lang="ja-JP" altLang="en-US" dirty="0" smtClean="0">
                <a:latin typeface="ＭＳ Ｐゴシック" pitchFamily="50" charset="-128"/>
              </a:rPr>
              <a:t>支援と私立幼稚園における預かり保育の支援等</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＊私立幼稚園振興助成費</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t>長時間の預かり保育等に取り組む私立幼稚園を支援することで、新制度に基づく認定こども園への移行を支援します</a:t>
            </a:r>
            <a:r>
              <a:rPr lang="ja-JP" altLang="ja-JP" dirty="0" smtClean="0"/>
              <a:t>。</a:t>
            </a:r>
            <a:endParaRPr lang="en-US" altLang="ja-JP" dirty="0"/>
          </a:p>
          <a:p>
            <a:pPr marL="85725" indent="-85725" algn="l"/>
            <a:endParaRPr lang="en-US" altLang="ja-JP" dirty="0" smtClean="0"/>
          </a:p>
        </p:txBody>
      </p:sp>
      <p:sp>
        <p:nvSpPr>
          <p:cNvPr id="24" name="正方形/長方形 29"/>
          <p:cNvSpPr>
            <a:spLocks noChangeArrowheads="1"/>
          </p:cNvSpPr>
          <p:nvPr/>
        </p:nvSpPr>
        <p:spPr bwMode="auto">
          <a:xfrm>
            <a:off x="184162" y="1176092"/>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専修</a:t>
            </a:r>
            <a:r>
              <a:rPr lang="ja-JP" altLang="en-US" b="1" dirty="0" smtClean="0">
                <a:solidFill>
                  <a:prstClr val="black"/>
                </a:solidFill>
                <a:latin typeface="Calibri" pitchFamily="34" charset="0"/>
              </a:rPr>
              <a:t>学校・各種学校における取組みの促進</a:t>
            </a:r>
            <a:endParaRPr lang="ja-JP" altLang="en-US" b="1" dirty="0">
              <a:solidFill>
                <a:srgbClr val="FF0000"/>
              </a:solidFill>
            </a:endParaRPr>
          </a:p>
        </p:txBody>
      </p:sp>
      <p:sp>
        <p:nvSpPr>
          <p:cNvPr id="25" name="正方形/長方形 3"/>
          <p:cNvSpPr>
            <a:spLocks noChangeArrowheads="1"/>
          </p:cNvSpPr>
          <p:nvPr/>
        </p:nvSpPr>
        <p:spPr bwMode="auto">
          <a:xfrm>
            <a:off x="185464" y="1428120"/>
            <a:ext cx="418016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a:latin typeface="ＭＳ Ｐゴシック" pitchFamily="50" charset="-128"/>
              </a:rPr>
              <a:t>実践的な職業教育・キャリア教育を通じた</a:t>
            </a:r>
            <a:r>
              <a:rPr lang="ja-JP" altLang="en-US" dirty="0" smtClean="0">
                <a:latin typeface="ＭＳ Ｐゴシック" pitchFamily="50" charset="-128"/>
              </a:rPr>
              <a:t>進路選択支援</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キャリア教育支援体制整備事業を実施します。</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「産学接続型教育プログラム」の普及･拡大に向け</a:t>
            </a:r>
            <a:r>
              <a:rPr lang="ja-JP" altLang="en-US" dirty="0">
                <a:latin typeface="ＭＳ Ｐゴシック" pitchFamily="50" charset="-128"/>
              </a:rPr>
              <a:t>て</a:t>
            </a:r>
            <a:r>
              <a:rPr lang="ja-JP" altLang="en-US" dirty="0" smtClean="0">
                <a:latin typeface="ＭＳ Ｐゴシック" pitchFamily="50" charset="-128"/>
              </a:rPr>
              <a:t>、</a:t>
            </a:r>
            <a:r>
              <a:rPr lang="ja-JP" altLang="en-US" dirty="0">
                <a:latin typeface="ＭＳ Ｐゴシック" pitchFamily="50" charset="-128"/>
              </a:rPr>
              <a:t>専修学校専門課程「産学接続型教育」振興補助事業の</a:t>
            </a:r>
            <a:r>
              <a:rPr lang="ja-JP" altLang="en-US" dirty="0" smtClean="0">
                <a:latin typeface="ＭＳ Ｐゴシック" pitchFamily="50" charset="-128"/>
              </a:rPr>
              <a:t>実施します。</a:t>
            </a:r>
            <a:endParaRPr lang="en-US" altLang="ja-JP" dirty="0" smtClean="0">
              <a:latin typeface="ＭＳ Ｐゴシック" pitchFamily="50" charset="-128"/>
            </a:endParaRPr>
          </a:p>
        </p:txBody>
      </p:sp>
      <p:sp>
        <p:nvSpPr>
          <p:cNvPr id="27" name="正方形/長方形 34"/>
          <p:cNvSpPr>
            <a:spLocks noChangeArrowheads="1"/>
          </p:cNvSpPr>
          <p:nvPr/>
        </p:nvSpPr>
        <p:spPr bwMode="auto">
          <a:xfrm>
            <a:off x="4754645" y="2812866"/>
            <a:ext cx="41018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defRPr/>
            </a:pPr>
            <a:r>
              <a:rPr lang="ja-JP" altLang="en-US" dirty="0" smtClean="0"/>
              <a:t>＊私立幼稚園から認定こども園への移行園数の増加をめざします</a:t>
            </a:r>
            <a:r>
              <a:rPr lang="ja-JP" altLang="en-US" dirty="0"/>
              <a:t>。</a:t>
            </a:r>
            <a:endParaRPr lang="en-US" altLang="ja-JP" dirty="0"/>
          </a:p>
          <a:p>
            <a:pPr algn="l">
              <a:defRPr/>
            </a:pPr>
            <a:r>
              <a:rPr lang="ja-JP" altLang="en-US" dirty="0"/>
              <a:t> 　　</a:t>
            </a:r>
            <a:r>
              <a:rPr lang="ja-JP" altLang="en-US" dirty="0" smtClean="0"/>
              <a:t>平成２９年度 前年度比９０園増（累計１８８園）</a:t>
            </a:r>
            <a:endParaRPr lang="en-US" altLang="ja-JP" dirty="0"/>
          </a:p>
        </p:txBody>
      </p:sp>
      <p:sp>
        <p:nvSpPr>
          <p:cNvPr id="28" name="正方形/長方形 34"/>
          <p:cNvSpPr>
            <a:spLocks noChangeArrowheads="1"/>
          </p:cNvSpPr>
          <p:nvPr/>
        </p:nvSpPr>
        <p:spPr bwMode="auto">
          <a:xfrm>
            <a:off x="4744128" y="1460974"/>
            <a:ext cx="416152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ja-JP" altLang="en-US" dirty="0" smtClean="0">
                <a:latin typeface="ＭＳ Ｐゴシック" pitchFamily="50" charset="-128"/>
              </a:rPr>
              <a:t>＊就職内定率の向上を図ります。</a:t>
            </a:r>
            <a:endParaRPr lang="en-US" altLang="ja-JP" dirty="0" smtClean="0">
              <a:latin typeface="ＭＳ Ｐゴシック" pitchFamily="50" charset="-128"/>
            </a:endParaRPr>
          </a:p>
          <a:p>
            <a:pPr marL="85725" indent="-85725" algn="l"/>
            <a:r>
              <a:rPr lang="ja-JP" altLang="en-US" dirty="0" smtClean="0">
                <a:latin typeface="ＭＳ Ｐゴシック" pitchFamily="50" charset="-128"/>
              </a:rPr>
              <a:t>　　</a:t>
            </a:r>
            <a:r>
              <a:rPr lang="ja-JP" altLang="en-US" sz="950" dirty="0" smtClean="0">
                <a:latin typeface="ＭＳ Ｐゴシック" pitchFamily="50" charset="-128"/>
              </a:rPr>
              <a:t>（</a:t>
            </a:r>
            <a:r>
              <a:rPr lang="ja-JP" altLang="en-US" sz="950" dirty="0">
                <a:latin typeface="ＭＳ Ｐゴシック" pitchFamily="50" charset="-128"/>
              </a:rPr>
              <a:t>参考）平成２７年３月末就職内定率（私立高校全日制・定時制）９５．６％</a:t>
            </a:r>
            <a:endParaRPr lang="en-US" altLang="ja-JP" sz="950" dirty="0" smtClean="0">
              <a:latin typeface="ＭＳ Ｐゴシック" pitchFamily="50" charset="-128"/>
            </a:endParaRPr>
          </a:p>
          <a:p>
            <a:pPr marL="85725" indent="-85725" algn="l"/>
            <a:r>
              <a:rPr lang="ja-JP" altLang="en-US" dirty="0" smtClean="0">
                <a:latin typeface="ＭＳ Ｐゴシック" pitchFamily="50" charset="-128"/>
              </a:rPr>
              <a:t>＊産学接続型教育プログラムの新規開発数の増加をめざします。</a:t>
            </a:r>
          </a:p>
          <a:p>
            <a:pPr algn="l"/>
            <a:r>
              <a:rPr lang="ja-JP" altLang="en-US" dirty="0" smtClean="0">
                <a:latin typeface="ＭＳ Ｐゴシック" pitchFamily="50" charset="-128"/>
              </a:rPr>
              <a:t>　　平成２７年度　９４</a:t>
            </a:r>
            <a:r>
              <a:rPr lang="ja-JP" altLang="en-US" dirty="0">
                <a:latin typeface="ＭＳ Ｐゴシック" pitchFamily="50" charset="-128"/>
              </a:rPr>
              <a:t>プログラム　⇒　平成２８年度　 １６０プログラム</a:t>
            </a:r>
            <a:endParaRPr lang="en-US" altLang="ja-JP" dirty="0" smtClean="0">
              <a:latin typeface="ＭＳ Ｐゴシック" pitchFamily="50" charset="-128"/>
            </a:endParaRPr>
          </a:p>
        </p:txBody>
      </p:sp>
      <p:sp>
        <p:nvSpPr>
          <p:cNvPr id="29" name="正方形/長方形 29"/>
          <p:cNvSpPr>
            <a:spLocks noChangeArrowheads="1"/>
          </p:cNvSpPr>
          <p:nvPr/>
        </p:nvSpPr>
        <p:spPr bwMode="auto">
          <a:xfrm>
            <a:off x="4782447" y="2456507"/>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smtClean="0">
                <a:solidFill>
                  <a:prstClr val="black"/>
                </a:solidFill>
                <a:latin typeface="Calibri" pitchFamily="34" charset="0"/>
              </a:rPr>
              <a:t>幼稚園・認定こども園における取組みの促進</a:t>
            </a:r>
            <a:r>
              <a:rPr lang="ja-JP" altLang="en-US" b="1" dirty="0">
                <a:solidFill>
                  <a:prstClr val="black"/>
                </a:solidFill>
              </a:rPr>
              <a:t>　　　　　　　</a:t>
            </a:r>
            <a:endParaRPr lang="ja-JP" altLang="en-US" b="1" dirty="0">
              <a:solidFill>
                <a:srgbClr val="FF0000"/>
              </a:solidFill>
            </a:endParaRPr>
          </a:p>
        </p:txBody>
      </p:sp>
      <p:sp>
        <p:nvSpPr>
          <p:cNvPr id="30" name="正方形/長方形 29"/>
          <p:cNvSpPr>
            <a:spLocks noChangeArrowheads="1"/>
          </p:cNvSpPr>
          <p:nvPr/>
        </p:nvSpPr>
        <p:spPr bwMode="auto">
          <a:xfrm>
            <a:off x="4768444" y="1160748"/>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専修</a:t>
            </a:r>
            <a:r>
              <a:rPr lang="ja-JP" altLang="en-US" b="1" dirty="0" smtClean="0">
                <a:solidFill>
                  <a:prstClr val="black"/>
                </a:solidFill>
                <a:latin typeface="Calibri" pitchFamily="34" charset="0"/>
              </a:rPr>
              <a:t>学校・各種学校における取組みの促進</a:t>
            </a:r>
            <a:endParaRPr lang="ja-JP" altLang="en-US" b="1" dirty="0">
              <a:solidFill>
                <a:srgbClr val="FF0000"/>
              </a:solidFill>
            </a:endParaRPr>
          </a:p>
        </p:txBody>
      </p:sp>
      <p:sp>
        <p:nvSpPr>
          <p:cNvPr id="17" name="AutoShape 3" descr="10%"/>
          <p:cNvSpPr>
            <a:spLocks noChangeArrowheads="1"/>
          </p:cNvSpPr>
          <p:nvPr/>
        </p:nvSpPr>
        <p:spPr bwMode="auto">
          <a:xfrm>
            <a:off x="35496" y="305382"/>
            <a:ext cx="9056180" cy="4383758"/>
          </a:xfrm>
          <a:prstGeom prst="roundRect">
            <a:avLst>
              <a:gd name="adj" fmla="val 10572"/>
            </a:avLst>
          </a:prstGeom>
          <a:pattFill prst="pct10">
            <a:fgClr>
              <a:srgbClr val="000000">
                <a:alpha val="37000"/>
              </a:srgbClr>
            </a:fgClr>
            <a:bgClr>
              <a:srgbClr val="FFFFFF">
                <a:alpha val="37000"/>
              </a:srgbClr>
            </a:bgClr>
          </a:patt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 name="Rectangle 4"/>
          <p:cNvSpPr>
            <a:spLocks noChangeArrowheads="1"/>
          </p:cNvSpPr>
          <p:nvPr/>
        </p:nvSpPr>
        <p:spPr bwMode="auto">
          <a:xfrm>
            <a:off x="7757420" y="95532"/>
            <a:ext cx="1370148" cy="345136"/>
          </a:xfrm>
          <a:prstGeom prst="rect">
            <a:avLst/>
          </a:prstGeom>
          <a:solidFill>
            <a:srgbClr val="FF0000"/>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ＭＳ Ｐゴシック" pitchFamily="50" charset="-128"/>
                <a:ea typeface="ＭＳ Ｐゴシック" pitchFamily="50" charset="-128"/>
                <a:cs typeface="ＭＳ Ｐゴシック" pitchFamily="50" charset="-128"/>
              </a:rPr>
              <a:t>教育長の事務</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124859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31" name="Text Box 142"/>
          <p:cNvSpPr txBox="1">
            <a:spLocks noChangeArrowheads="1"/>
          </p:cNvSpPr>
          <p:nvPr/>
        </p:nvSpPr>
        <p:spPr bwMode="auto">
          <a:xfrm>
            <a:off x="8567738" y="6600824"/>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２５</a:t>
            </a:r>
            <a:endParaRPr lang="ja-JP" altLang="en-US" b="1" dirty="0">
              <a:solidFill>
                <a:srgbClr val="000000"/>
              </a:solidFill>
            </a:endParaRPr>
          </a:p>
        </p:txBody>
      </p:sp>
      <p:graphicFrame>
        <p:nvGraphicFramePr>
          <p:cNvPr id="10" name="Group 1516"/>
          <p:cNvGraphicFramePr>
            <a:graphicFrameLocks noGrp="1"/>
          </p:cNvGraphicFramePr>
          <p:nvPr>
            <p:extLst>
              <p:ext uri="{D42A27DB-BD31-4B8C-83A1-F6EECF244321}">
                <p14:modId xmlns:p14="http://schemas.microsoft.com/office/powerpoint/2010/main" val="3130285008"/>
              </p:ext>
            </p:extLst>
          </p:nvPr>
        </p:nvGraphicFramePr>
        <p:xfrm>
          <a:off x="71438" y="1016732"/>
          <a:ext cx="8950326" cy="5279207"/>
        </p:xfrm>
        <a:graphic>
          <a:graphicData uri="http://schemas.openxmlformats.org/drawingml/2006/table">
            <a:tbl>
              <a:tblPr firstRow="1"/>
              <a:tblGrid>
                <a:gridCol w="442855"/>
                <a:gridCol w="905687"/>
                <a:gridCol w="1348542"/>
                <a:gridCol w="521104"/>
                <a:gridCol w="521103"/>
                <a:gridCol w="521104"/>
                <a:gridCol w="521103"/>
                <a:gridCol w="521104"/>
                <a:gridCol w="521103"/>
                <a:gridCol w="521104"/>
                <a:gridCol w="521103"/>
                <a:gridCol w="521104"/>
                <a:gridCol w="521103"/>
                <a:gridCol w="521104"/>
                <a:gridCol w="521103"/>
              </a:tblGrid>
              <a:tr h="450978">
                <a:tc gridSpan="3">
                  <a:txBody>
                    <a:bodyPr/>
                    <a:lstStyle/>
                    <a:p>
                      <a:pPr marL="0" marR="0" lvl="0" indent="0" algn="r" defTabSz="914400" rtl="0" eaLnBrk="1" fontAlgn="base" latinLnBrk="0" hangingPunct="1">
                        <a:lnSpc>
                          <a:spcPct val="75000"/>
                        </a:lnSpc>
                        <a:spcBef>
                          <a:spcPct val="20000"/>
                        </a:spcBef>
                        <a:spcAft>
                          <a:spcPct val="0"/>
                        </a:spcAft>
                        <a:buClrTx/>
                        <a:buSzTx/>
                        <a:buFontTx/>
                        <a:buNone/>
                        <a:tabLst/>
                      </a:pPr>
                      <a:endParaRPr kumimoji="1" lang="ja-JP" altLang="ja-JP" sz="9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4</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5</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6</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7</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8</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9</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1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10</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1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11</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1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12</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1</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2</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3</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25653">
                <a:tc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運営方針</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50" b="0"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決定</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公表</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976">
                <a:tc rowSpan="2"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教育行政の点検及び評価</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教育行政</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評価審議会</a:t>
                      </a: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（４回程度）</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評価確定</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決定</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議会報告</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41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39952">
                <a:tc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予算関連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来年度の事業の検討</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defRPr/>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defRPr/>
                      </a:pPr>
                      <a:r>
                        <a:rPr lang="ja-JP" altLang="en-US" sz="900" dirty="0" smtClean="0"/>
                        <a:t>＊予算要求・審議</a:t>
                      </a:r>
                      <a:endParaRPr lang="en-US" altLang="ja-JP" sz="900" dirty="0" smtClean="0"/>
                    </a:p>
                    <a:p>
                      <a:pPr marL="0" marR="0" lvl="0" indent="0" algn="l" defTabSz="914400" rtl="0" eaLnBrk="1" fontAlgn="base" latinLnBrk="0" hangingPunct="1">
                        <a:lnSpc>
                          <a:spcPct val="75000"/>
                        </a:lnSpc>
                        <a:spcBef>
                          <a:spcPct val="0"/>
                        </a:spcBef>
                        <a:spcAft>
                          <a:spcPct val="0"/>
                        </a:spcAft>
                        <a:buClrTx/>
                        <a:buSzTx/>
                        <a:buFontTx/>
                        <a:buNone/>
                        <a:tabLst/>
                        <a:defRPr/>
                      </a:pPr>
                      <a:r>
                        <a:rPr lang="ja-JP" altLang="en-US" sz="900" dirty="0" smtClean="0"/>
                        <a:t>　</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50" b="0" i="0" u="none" strike="noStrike" cap="none" normalizeH="0" baseline="0" dirty="0" smtClean="0">
                        <a:ln>
                          <a:noFill/>
                        </a:ln>
                        <a:solidFill>
                          <a:schemeClr val="tx1"/>
                        </a:solidFill>
                        <a:effectLst/>
                        <a:latin typeface="+mj-ea"/>
                        <a:ea typeface="+mj-ea"/>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50" b="0" i="0" u="none" strike="noStrike" cap="none" normalizeH="0" baseline="0" dirty="0" smtClean="0">
                          <a:ln>
                            <a:noFill/>
                          </a:ln>
                          <a:solidFill>
                            <a:schemeClr val="tx1"/>
                          </a:solidFill>
                          <a:effectLst/>
                          <a:latin typeface="+mj-ea"/>
                          <a:ea typeface="+mj-ea"/>
                        </a:rPr>
                        <a:t>＊</a:t>
                      </a:r>
                      <a:r>
                        <a:rPr kumimoji="1" lang="ja-JP" altLang="en-US" sz="900" b="0" i="0" u="none" strike="noStrike" cap="none" normalizeH="0" baseline="0" dirty="0" smtClean="0">
                          <a:ln>
                            <a:noFill/>
                          </a:ln>
                          <a:solidFill>
                            <a:schemeClr val="tx1"/>
                          </a:solidFill>
                          <a:effectLst/>
                          <a:latin typeface="+mj-ea"/>
                          <a:ea typeface="+mj-ea"/>
                        </a:rPr>
                        <a:t>予算</a:t>
                      </a:r>
                      <a:r>
                        <a:rPr kumimoji="1" lang="en-US" altLang="ja-JP" sz="900" b="0" i="0" u="none" strike="noStrike" cap="none" normalizeH="0" baseline="0" dirty="0" smtClean="0">
                          <a:ln>
                            <a:noFill/>
                          </a:ln>
                          <a:solidFill>
                            <a:schemeClr val="tx1"/>
                          </a:solidFill>
                          <a:effectLst/>
                          <a:latin typeface="+mj-ea"/>
                          <a:ea typeface="+mj-ea"/>
                        </a:rPr>
                        <a:t>(</a:t>
                      </a:r>
                      <a:r>
                        <a:rPr kumimoji="1" lang="ja-JP" altLang="en-US" sz="900" b="0" i="0" u="none" strike="noStrike" cap="none" normalizeH="0" baseline="0" dirty="0" smtClean="0">
                          <a:ln>
                            <a:noFill/>
                          </a:ln>
                          <a:solidFill>
                            <a:schemeClr val="tx1"/>
                          </a:solidFill>
                          <a:effectLst/>
                          <a:latin typeface="+mj-ea"/>
                          <a:ea typeface="+mj-ea"/>
                        </a:rPr>
                        <a:t>案</a:t>
                      </a:r>
                      <a:r>
                        <a:rPr kumimoji="1" lang="en-US" altLang="ja-JP" sz="900" b="0" i="0" u="none" strike="noStrike" cap="none" normalizeH="0" baseline="0" dirty="0" smtClean="0">
                          <a:ln>
                            <a:noFill/>
                          </a:ln>
                          <a:solidFill>
                            <a:schemeClr val="tx1"/>
                          </a:solidFill>
                          <a:effectLst/>
                          <a:latin typeface="+mj-ea"/>
                          <a:ea typeface="+mj-ea"/>
                        </a:rPr>
                        <a:t>)</a:t>
                      </a:r>
                      <a:endParaRPr kumimoji="1" lang="ja-JP" altLang="en-US" sz="900" b="0" i="0" u="none" strike="noStrike" cap="none" normalizeH="0" baseline="0" dirty="0" smtClean="0">
                        <a:ln>
                          <a:noFill/>
                        </a:ln>
                        <a:solidFill>
                          <a:schemeClr val="tx1"/>
                        </a:solidFill>
                        <a:effectLst/>
                        <a:latin typeface="+mj-ea"/>
                        <a:ea typeface="+mj-ea"/>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j-ea"/>
                          <a:ea typeface="+mj-ea"/>
                        </a:rPr>
                        <a:t>承認</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予算確定</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09">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人事関連</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（公立学校）</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・教職員に関する事項</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（府立学校長公募）</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（公立小中学校</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任期付校長公募）</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（教員採用）</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選考受付</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pitchFamily="50" charset="-128"/>
                        </a:rPr>
                        <a:t>1</a:t>
                      </a: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pitchFamily="50" charset="-128"/>
                        </a:rPr>
                        <a:t>2</a:t>
                      </a: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試験</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pitchFamily="50" charset="-128"/>
                        </a:rPr>
                        <a:t>3</a:t>
                      </a: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試験</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最終合格</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発表</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実施</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確定</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採用人数確定</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09">
                <a:tc rowSpan="2"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○府立学校への指示</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○市町村教委への指導･助言</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作　　　成</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市町村、府立学校への説明</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009">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＊重点項目の決定</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＊決定</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49873">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689" marB="45689"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2">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gridSpan="12">
                  <a:txBody>
                    <a:bodyPr/>
                    <a:lstStyle/>
                    <a:p>
                      <a:pPr marL="0" marR="0" lvl="0" indent="0" algn="r" defTabSz="914400" rtl="0" eaLnBrk="1" fontAlgn="base" latinLnBrk="0" hangingPunct="1">
                        <a:lnSpc>
                          <a:spcPct val="80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「＊」は、教育委員会会議の審議事項等</a:t>
                      </a: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1" name="Line 1277"/>
          <p:cNvSpPr>
            <a:spLocks noChangeShapeType="1"/>
          </p:cNvSpPr>
          <p:nvPr/>
        </p:nvSpPr>
        <p:spPr bwMode="auto">
          <a:xfrm>
            <a:off x="4331495" y="2793060"/>
            <a:ext cx="150049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2" name="Line 1277"/>
          <p:cNvSpPr>
            <a:spLocks noChangeShapeType="1"/>
          </p:cNvSpPr>
          <p:nvPr/>
        </p:nvSpPr>
        <p:spPr bwMode="auto">
          <a:xfrm>
            <a:off x="5915820" y="2816932"/>
            <a:ext cx="150049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5" name="Line 1277"/>
          <p:cNvSpPr>
            <a:spLocks noChangeShapeType="1"/>
          </p:cNvSpPr>
          <p:nvPr/>
        </p:nvSpPr>
        <p:spPr bwMode="auto">
          <a:xfrm>
            <a:off x="6408204" y="5409220"/>
            <a:ext cx="158417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6" name="Text Box 863"/>
          <p:cNvSpPr txBox="1">
            <a:spLocks noChangeArrowheads="1"/>
          </p:cNvSpPr>
          <p:nvPr/>
        </p:nvSpPr>
        <p:spPr bwMode="auto">
          <a:xfrm>
            <a:off x="5767" y="548680"/>
            <a:ext cx="89614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20000"/>
              </a:spcBef>
            </a:pPr>
            <a:r>
              <a:rPr lang="ja-JP" altLang="en-US" sz="1600" b="1" dirty="0">
                <a:solidFill>
                  <a:srgbClr val="000000"/>
                </a:solidFill>
              </a:rPr>
              <a:t>〇　</a:t>
            </a:r>
            <a:r>
              <a:rPr lang="ja-JP" altLang="en-US" sz="1600" b="1" dirty="0" smtClean="0">
                <a:solidFill>
                  <a:srgbClr val="000000"/>
                </a:solidFill>
              </a:rPr>
              <a:t>運営等に関するスケジュール</a:t>
            </a:r>
            <a:endParaRPr lang="ja-JP" altLang="en-US" sz="1200" dirty="0">
              <a:solidFill>
                <a:srgbClr val="000000"/>
              </a:solidFill>
            </a:endParaRPr>
          </a:p>
        </p:txBody>
      </p:sp>
      <p:sp>
        <p:nvSpPr>
          <p:cNvPr id="18" name="テキスト ボックス 14"/>
          <p:cNvSpPr txBox="1">
            <a:spLocks noChangeArrowheads="1"/>
          </p:cNvSpPr>
          <p:nvPr/>
        </p:nvSpPr>
        <p:spPr bwMode="auto">
          <a:xfrm>
            <a:off x="3832455" y="3516804"/>
            <a:ext cx="165576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a:solidFill>
                  <a:srgbClr val="000000"/>
                </a:solidFill>
              </a:rPr>
              <a:t>公　募 ・ 選　考</a:t>
            </a:r>
          </a:p>
        </p:txBody>
      </p:sp>
      <p:sp>
        <p:nvSpPr>
          <p:cNvPr id="19" name="テキスト ボックス 2"/>
          <p:cNvSpPr txBox="1">
            <a:spLocks noChangeArrowheads="1"/>
          </p:cNvSpPr>
          <p:nvPr/>
        </p:nvSpPr>
        <p:spPr bwMode="auto">
          <a:xfrm>
            <a:off x="5307238" y="3508556"/>
            <a:ext cx="6899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合格者</a:t>
            </a:r>
            <a:endParaRPr lang="en-US" altLang="ja-JP" sz="1100" dirty="0" smtClean="0">
              <a:solidFill>
                <a:srgbClr val="000000"/>
              </a:solidFill>
            </a:endParaRPr>
          </a:p>
          <a:p>
            <a:pPr eaLnBrk="1" hangingPunct="1"/>
            <a:r>
              <a:rPr lang="ja-JP" altLang="en-US" sz="1100" dirty="0" smtClean="0">
                <a:solidFill>
                  <a:srgbClr val="000000"/>
                </a:solidFill>
              </a:rPr>
              <a:t>決定</a:t>
            </a:r>
            <a:endParaRPr lang="ja-JP" altLang="en-US" sz="1100" dirty="0">
              <a:solidFill>
                <a:srgbClr val="000000"/>
              </a:solidFill>
            </a:endParaRPr>
          </a:p>
        </p:txBody>
      </p:sp>
      <p:sp>
        <p:nvSpPr>
          <p:cNvPr id="21" name="テキスト ボックス 6"/>
          <p:cNvSpPr txBox="1">
            <a:spLocks noChangeArrowheads="1"/>
          </p:cNvSpPr>
          <p:nvPr/>
        </p:nvSpPr>
        <p:spPr bwMode="auto">
          <a:xfrm>
            <a:off x="7719317" y="3465004"/>
            <a:ext cx="117316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研修</a:t>
            </a:r>
            <a:endParaRPr lang="en-US" altLang="ja-JP" sz="1100" dirty="0">
              <a:solidFill>
                <a:srgbClr val="000000"/>
              </a:solidFill>
            </a:endParaRPr>
          </a:p>
        </p:txBody>
      </p:sp>
      <p:sp>
        <p:nvSpPr>
          <p:cNvPr id="23" name="Line 1277"/>
          <p:cNvSpPr>
            <a:spLocks noChangeShapeType="1"/>
          </p:cNvSpPr>
          <p:nvPr/>
        </p:nvSpPr>
        <p:spPr bwMode="auto">
          <a:xfrm>
            <a:off x="6408204" y="4492895"/>
            <a:ext cx="2628292"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5" name="Line 1277"/>
          <p:cNvSpPr>
            <a:spLocks noChangeShapeType="1"/>
          </p:cNvSpPr>
          <p:nvPr/>
        </p:nvSpPr>
        <p:spPr bwMode="auto">
          <a:xfrm>
            <a:off x="2788828" y="4505345"/>
            <a:ext cx="3259335"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6" name="Line 1277"/>
          <p:cNvSpPr>
            <a:spLocks noChangeShapeType="1"/>
          </p:cNvSpPr>
          <p:nvPr/>
        </p:nvSpPr>
        <p:spPr bwMode="auto">
          <a:xfrm>
            <a:off x="3580917" y="3501008"/>
            <a:ext cx="1927188" cy="3014"/>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7" name="Line 1277"/>
          <p:cNvSpPr>
            <a:spLocks noChangeShapeType="1"/>
          </p:cNvSpPr>
          <p:nvPr/>
        </p:nvSpPr>
        <p:spPr bwMode="auto">
          <a:xfrm>
            <a:off x="7488324" y="3465004"/>
            <a:ext cx="1512168"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8" name="テキスト ボックス 2"/>
          <p:cNvSpPr txBox="1">
            <a:spLocks noChangeArrowheads="1"/>
          </p:cNvSpPr>
          <p:nvPr/>
        </p:nvSpPr>
        <p:spPr bwMode="auto">
          <a:xfrm>
            <a:off x="2788829" y="4270303"/>
            <a:ext cx="1080120"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Ｈ</a:t>
            </a:r>
            <a:r>
              <a:rPr lang="en-US" altLang="ja-JP" sz="1100" dirty="0" smtClean="0"/>
              <a:t>29</a:t>
            </a:r>
            <a:r>
              <a:rPr lang="ja-JP" altLang="en-US" sz="1100" dirty="0" smtClean="0"/>
              <a:t>当初採用</a:t>
            </a:r>
            <a:endParaRPr lang="ja-JP" altLang="en-US" sz="1100" dirty="0"/>
          </a:p>
        </p:txBody>
      </p:sp>
      <p:sp>
        <p:nvSpPr>
          <p:cNvPr id="29" name="テキスト ボックス 2"/>
          <p:cNvSpPr txBox="1">
            <a:spLocks noChangeArrowheads="1"/>
          </p:cNvSpPr>
          <p:nvPr/>
        </p:nvSpPr>
        <p:spPr bwMode="auto">
          <a:xfrm>
            <a:off x="6396744" y="4270303"/>
            <a:ext cx="109909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Ｈ</a:t>
            </a:r>
            <a:r>
              <a:rPr lang="en-US" altLang="ja-JP" sz="1100" dirty="0" smtClean="0"/>
              <a:t>30</a:t>
            </a:r>
            <a:r>
              <a:rPr lang="ja-JP" altLang="en-US" sz="1100" dirty="0" smtClean="0">
                <a:solidFill>
                  <a:srgbClr val="000000"/>
                </a:solidFill>
              </a:rPr>
              <a:t>当初採用</a:t>
            </a:r>
            <a:endParaRPr lang="ja-JP" altLang="en-US" sz="1100" dirty="0">
              <a:solidFill>
                <a:srgbClr val="000000"/>
              </a:solidFill>
            </a:endParaRPr>
          </a:p>
        </p:txBody>
      </p:sp>
      <p:sp>
        <p:nvSpPr>
          <p:cNvPr id="22" name="テキスト ボックス 14"/>
          <p:cNvSpPr txBox="1">
            <a:spLocks noChangeArrowheads="1"/>
          </p:cNvSpPr>
          <p:nvPr/>
        </p:nvSpPr>
        <p:spPr bwMode="auto">
          <a:xfrm>
            <a:off x="3779912" y="3914887"/>
            <a:ext cx="165576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a:solidFill>
                  <a:srgbClr val="000000"/>
                </a:solidFill>
              </a:rPr>
              <a:t>公　募 ・ 選　考</a:t>
            </a:r>
          </a:p>
        </p:txBody>
      </p:sp>
      <p:sp>
        <p:nvSpPr>
          <p:cNvPr id="31" name="テキスト ボックス 2"/>
          <p:cNvSpPr txBox="1">
            <a:spLocks noChangeArrowheads="1"/>
          </p:cNvSpPr>
          <p:nvPr/>
        </p:nvSpPr>
        <p:spPr bwMode="auto">
          <a:xfrm>
            <a:off x="5328233" y="3939443"/>
            <a:ext cx="6479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1100" dirty="0" smtClean="0">
                <a:solidFill>
                  <a:srgbClr val="000000"/>
                </a:solidFill>
              </a:rPr>
              <a:t>合格者</a:t>
            </a:r>
            <a:endParaRPr lang="en-US" altLang="ja-JP" sz="1100" dirty="0" smtClean="0">
              <a:solidFill>
                <a:srgbClr val="000000"/>
              </a:solidFill>
            </a:endParaRPr>
          </a:p>
          <a:p>
            <a:pPr algn="l" eaLnBrk="1" hangingPunct="1"/>
            <a:r>
              <a:rPr lang="ja-JP" altLang="en-US" sz="1100" dirty="0" smtClean="0">
                <a:solidFill>
                  <a:srgbClr val="000000"/>
                </a:solidFill>
              </a:rPr>
              <a:t>決定</a:t>
            </a:r>
            <a:endParaRPr lang="ja-JP" altLang="en-US" sz="1100" dirty="0">
              <a:solidFill>
                <a:srgbClr val="000000"/>
              </a:solidFill>
            </a:endParaRPr>
          </a:p>
        </p:txBody>
      </p:sp>
      <p:sp>
        <p:nvSpPr>
          <p:cNvPr id="32" name="Line 1277"/>
          <p:cNvSpPr>
            <a:spLocks noChangeShapeType="1"/>
          </p:cNvSpPr>
          <p:nvPr/>
        </p:nvSpPr>
        <p:spPr bwMode="auto">
          <a:xfrm flipV="1">
            <a:off x="3580917" y="3933056"/>
            <a:ext cx="1927187"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3" name="テキスト ボックス 6"/>
          <p:cNvSpPr txBox="1">
            <a:spLocks noChangeArrowheads="1"/>
          </p:cNvSpPr>
          <p:nvPr/>
        </p:nvSpPr>
        <p:spPr bwMode="auto">
          <a:xfrm>
            <a:off x="7755321" y="3897052"/>
            <a:ext cx="117316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研修</a:t>
            </a:r>
            <a:endParaRPr lang="ja-JP" altLang="en-US" sz="1100" dirty="0">
              <a:solidFill>
                <a:srgbClr val="000000"/>
              </a:solidFill>
            </a:endParaRPr>
          </a:p>
        </p:txBody>
      </p:sp>
      <p:sp>
        <p:nvSpPr>
          <p:cNvPr id="34" name="Line 1277"/>
          <p:cNvSpPr>
            <a:spLocks noChangeShapeType="1"/>
          </p:cNvSpPr>
          <p:nvPr/>
        </p:nvSpPr>
        <p:spPr bwMode="auto">
          <a:xfrm>
            <a:off x="7524328" y="3897052"/>
            <a:ext cx="1512168"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41" name="テキスト ボックス 14"/>
          <p:cNvSpPr txBox="1">
            <a:spLocks noChangeArrowheads="1"/>
          </p:cNvSpPr>
          <p:nvPr/>
        </p:nvSpPr>
        <p:spPr bwMode="auto">
          <a:xfrm>
            <a:off x="8460432" y="4525960"/>
            <a:ext cx="6835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850" dirty="0" smtClean="0">
                <a:solidFill>
                  <a:srgbClr val="000000"/>
                </a:solidFill>
              </a:rPr>
              <a:t>＊</a:t>
            </a:r>
            <a:r>
              <a:rPr lang="ja-JP" altLang="en-US" sz="900" dirty="0" smtClean="0">
                <a:solidFill>
                  <a:srgbClr val="000000"/>
                </a:solidFill>
              </a:rPr>
              <a:t>選考</a:t>
            </a:r>
            <a:endParaRPr lang="en-US" altLang="ja-JP" sz="900" dirty="0" smtClean="0">
              <a:solidFill>
                <a:srgbClr val="000000"/>
              </a:solidFill>
            </a:endParaRPr>
          </a:p>
          <a:p>
            <a:pPr eaLnBrk="1" hangingPunct="1"/>
            <a:r>
              <a:rPr lang="ja-JP" altLang="en-US" sz="900" dirty="0" smtClean="0">
                <a:solidFill>
                  <a:srgbClr val="000000"/>
                </a:solidFill>
              </a:rPr>
              <a:t>テスト</a:t>
            </a:r>
            <a:endParaRPr lang="en-US" altLang="ja-JP" sz="900" dirty="0" smtClean="0">
              <a:solidFill>
                <a:srgbClr val="000000"/>
              </a:solidFill>
            </a:endParaRPr>
          </a:p>
          <a:p>
            <a:pPr eaLnBrk="1" hangingPunct="1"/>
            <a:r>
              <a:rPr lang="ja-JP" altLang="en-US" sz="900" dirty="0" smtClean="0">
                <a:solidFill>
                  <a:srgbClr val="000000"/>
                </a:solidFill>
              </a:rPr>
              <a:t>概要報告　　　　</a:t>
            </a:r>
            <a:endParaRPr lang="ja-JP" altLang="en-US" sz="900" dirty="0">
              <a:solidFill>
                <a:srgbClr val="000000"/>
              </a:solidFill>
            </a:endParaRPr>
          </a:p>
        </p:txBody>
      </p:sp>
      <p:sp>
        <p:nvSpPr>
          <p:cNvPr id="42" name="テキスト ボックス 14"/>
          <p:cNvSpPr txBox="1">
            <a:spLocks noChangeArrowheads="1"/>
          </p:cNvSpPr>
          <p:nvPr/>
        </p:nvSpPr>
        <p:spPr bwMode="auto">
          <a:xfrm>
            <a:off x="5328084" y="5301208"/>
            <a:ext cx="72008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a:solidFill>
                  <a:srgbClr val="000000"/>
                </a:solidFill>
              </a:rPr>
              <a:t>作成</a:t>
            </a:r>
            <a:r>
              <a:rPr lang="ja-JP" altLang="en-US" sz="900" dirty="0" smtClean="0">
                <a:solidFill>
                  <a:srgbClr val="000000"/>
                </a:solidFill>
              </a:rPr>
              <a:t>方針</a:t>
            </a:r>
            <a:endParaRPr lang="en-US" altLang="ja-JP" sz="900" dirty="0" smtClean="0">
              <a:solidFill>
                <a:srgbClr val="000000"/>
              </a:solidFill>
            </a:endParaRPr>
          </a:p>
          <a:p>
            <a:pPr algn="l" eaLnBrk="1" hangingPunct="1"/>
            <a:r>
              <a:rPr lang="ja-JP" altLang="en-US" sz="900" dirty="0" smtClean="0">
                <a:solidFill>
                  <a:srgbClr val="000000"/>
                </a:solidFill>
              </a:rPr>
              <a:t>の検討</a:t>
            </a:r>
            <a:r>
              <a:rPr lang="ja-JP" altLang="en-US" dirty="0" smtClean="0">
                <a:solidFill>
                  <a:srgbClr val="000000"/>
                </a:solidFill>
              </a:rPr>
              <a:t>　　　　　</a:t>
            </a:r>
            <a:endParaRPr lang="ja-JP" altLang="en-US" dirty="0">
              <a:solidFill>
                <a:srgbClr val="000000"/>
              </a:solidFill>
            </a:endParaRPr>
          </a:p>
        </p:txBody>
      </p:sp>
      <p:sp>
        <p:nvSpPr>
          <p:cNvPr id="30" name="テキスト ボックス 14"/>
          <p:cNvSpPr txBox="1">
            <a:spLocks noChangeArrowheads="1"/>
          </p:cNvSpPr>
          <p:nvPr/>
        </p:nvSpPr>
        <p:spPr bwMode="auto">
          <a:xfrm>
            <a:off x="5868144" y="5301208"/>
            <a:ext cx="72008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a:solidFill>
                  <a:srgbClr val="000000"/>
                </a:solidFill>
              </a:rPr>
              <a:t>作成</a:t>
            </a:r>
            <a:r>
              <a:rPr lang="ja-JP" altLang="en-US" sz="900" dirty="0" smtClean="0">
                <a:solidFill>
                  <a:srgbClr val="000000"/>
                </a:solidFill>
              </a:rPr>
              <a:t>方針</a:t>
            </a:r>
            <a:endParaRPr lang="en-US" altLang="ja-JP" sz="900" dirty="0" smtClean="0">
              <a:solidFill>
                <a:srgbClr val="000000"/>
              </a:solidFill>
            </a:endParaRPr>
          </a:p>
          <a:p>
            <a:pPr algn="l" eaLnBrk="1" hangingPunct="1"/>
            <a:r>
              <a:rPr lang="ja-JP" altLang="en-US" sz="900" dirty="0">
                <a:solidFill>
                  <a:srgbClr val="000000"/>
                </a:solidFill>
              </a:rPr>
              <a:t>決定</a:t>
            </a:r>
            <a:r>
              <a:rPr lang="ja-JP" altLang="en-US" dirty="0" smtClean="0">
                <a:solidFill>
                  <a:srgbClr val="000000"/>
                </a:solidFill>
              </a:rPr>
              <a:t>　　　　　</a:t>
            </a:r>
            <a:endParaRPr lang="ja-JP" altLang="en-US" dirty="0">
              <a:solidFill>
                <a:srgbClr val="000000"/>
              </a:solidFill>
            </a:endParaRPr>
          </a:p>
        </p:txBody>
      </p:sp>
      <p:sp>
        <p:nvSpPr>
          <p:cNvPr id="35" name="角丸四角形 34"/>
          <p:cNvSpPr/>
          <p:nvPr/>
        </p:nvSpPr>
        <p:spPr>
          <a:xfrm>
            <a:off x="358775" y="43942"/>
            <a:ext cx="8174038" cy="468734"/>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US" altLang="ja-JP" sz="2400" b="1" dirty="0" smtClean="0">
                <a:solidFill>
                  <a:prstClr val="white"/>
                </a:solidFill>
                <a:latin typeface="メイリオ" pitchFamily="50" charset="-128"/>
                <a:ea typeface="メイリオ" pitchFamily="50" charset="-128"/>
                <a:cs typeface="メイリオ" pitchFamily="50" charset="-128"/>
              </a:rPr>
              <a:t>28</a:t>
            </a:r>
            <a:r>
              <a:rPr lang="ja-JP" altLang="en-US" sz="2400" b="1" dirty="0" smtClean="0">
                <a:solidFill>
                  <a:prstClr val="white"/>
                </a:solidFill>
                <a:latin typeface="メイリオ" pitchFamily="50" charset="-128"/>
                <a:ea typeface="メイリオ" pitchFamily="50" charset="-128"/>
                <a:cs typeface="メイリオ" pitchFamily="50" charset="-128"/>
              </a:rPr>
              <a:t>年度のスケジュール</a:t>
            </a:r>
            <a:endParaRPr lang="ja-JP" altLang="en-US" sz="2400" b="1" dirty="0">
              <a:solidFill>
                <a:prstClr val="white"/>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6131444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31" name="Text Box 142"/>
          <p:cNvSpPr txBox="1">
            <a:spLocks noChangeArrowheads="1"/>
          </p:cNvSpPr>
          <p:nvPr/>
        </p:nvSpPr>
        <p:spPr bwMode="auto">
          <a:xfrm>
            <a:off x="8580465"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２６</a:t>
            </a:r>
            <a:endParaRPr lang="ja-JP" altLang="en-US" b="1" dirty="0">
              <a:solidFill>
                <a:srgbClr val="000000"/>
              </a:solidFill>
            </a:endParaRPr>
          </a:p>
        </p:txBody>
      </p:sp>
      <p:graphicFrame>
        <p:nvGraphicFramePr>
          <p:cNvPr id="10" name="Group 1516"/>
          <p:cNvGraphicFramePr>
            <a:graphicFrameLocks noGrp="1"/>
          </p:cNvGraphicFramePr>
          <p:nvPr>
            <p:extLst>
              <p:ext uri="{D42A27DB-BD31-4B8C-83A1-F6EECF244321}">
                <p14:modId xmlns:p14="http://schemas.microsoft.com/office/powerpoint/2010/main" val="3319980128"/>
              </p:ext>
            </p:extLst>
          </p:nvPr>
        </p:nvGraphicFramePr>
        <p:xfrm>
          <a:off x="71438" y="1016732"/>
          <a:ext cx="8950326" cy="4720154"/>
        </p:xfrm>
        <a:graphic>
          <a:graphicData uri="http://schemas.openxmlformats.org/drawingml/2006/table">
            <a:tbl>
              <a:tblPr/>
              <a:tblGrid>
                <a:gridCol w="442855"/>
                <a:gridCol w="2254229"/>
                <a:gridCol w="521104"/>
                <a:gridCol w="521103"/>
                <a:gridCol w="521104"/>
                <a:gridCol w="521103"/>
                <a:gridCol w="521104"/>
                <a:gridCol w="521103"/>
                <a:gridCol w="521104"/>
                <a:gridCol w="521103"/>
                <a:gridCol w="521104"/>
                <a:gridCol w="521103"/>
                <a:gridCol w="521104"/>
                <a:gridCol w="521103"/>
              </a:tblGrid>
              <a:tr h="450978">
                <a:tc gridSpan="2">
                  <a:txBody>
                    <a:bodyPr/>
                    <a:lstStyle/>
                    <a:p>
                      <a:pPr marL="0" marR="0" lvl="0" indent="0" algn="r" defTabSz="914400" rtl="0" eaLnBrk="1" fontAlgn="base" latinLnBrk="0" hangingPunct="1">
                        <a:lnSpc>
                          <a:spcPct val="75000"/>
                        </a:lnSpc>
                        <a:spcBef>
                          <a:spcPct val="20000"/>
                        </a:spcBef>
                        <a:spcAft>
                          <a:spcPct val="0"/>
                        </a:spcAft>
                        <a:buClrTx/>
                        <a:buSzTx/>
                        <a:buFontTx/>
                        <a:buNone/>
                        <a:tabLst/>
                      </a:pPr>
                      <a:endParaRPr kumimoji="1" lang="ja-JP" altLang="ja-JP" sz="9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4</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5</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6</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7</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8</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9</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1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10</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1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11</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1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12</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1</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2</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3</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endParaRPr kumimoji="1" lang="ja-JP" altLang="en-US" sz="8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25653">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〇平成</a:t>
                      </a:r>
                      <a:r>
                        <a:rPr kumimoji="1" lang="en-US" altLang="ja-JP" sz="1300" b="1" i="0" u="none" strike="noStrike" cap="none" normalizeH="0" baseline="0" dirty="0" smtClean="0">
                          <a:ln>
                            <a:noFill/>
                          </a:ln>
                          <a:solidFill>
                            <a:schemeClr val="tx1"/>
                          </a:solidFill>
                          <a:effectLst/>
                          <a:latin typeface="Arial" charset="0"/>
                          <a:ea typeface="ＭＳ Ｐゴシック" pitchFamily="50" charset="-128"/>
                        </a:rPr>
                        <a:t>29</a:t>
                      </a: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年度高校入学者選抜関連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ja-JP" altLang="en-US" sz="10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r>
                        <a:rPr lang="ja-JP" altLang="en-US" sz="1000" u="none" dirty="0" smtClean="0">
                          <a:solidFill>
                            <a:schemeClr val="tx1"/>
                          </a:solidFill>
                        </a:rPr>
                        <a:t>入試</a:t>
                      </a:r>
                      <a:endParaRPr lang="en-US" altLang="ja-JP" sz="1000" u="none" dirty="0" smtClean="0">
                        <a:solidFill>
                          <a:schemeClr val="tx1"/>
                        </a:solidFill>
                      </a:endParaRPr>
                    </a:p>
                    <a:p>
                      <a:pPr eaLnBrk="1" hangingPunct="1"/>
                      <a:r>
                        <a:rPr lang="ja-JP" altLang="en-US" sz="800" u="none" dirty="0" smtClean="0">
                          <a:solidFill>
                            <a:schemeClr val="tx1"/>
                          </a:solidFill>
                        </a:rPr>
                        <a:t>（私立）</a:t>
                      </a:r>
                      <a:endParaRPr lang="en-US" altLang="ja-JP" sz="800" u="none" dirty="0" smtClean="0">
                        <a:solidFill>
                          <a:schemeClr val="tx1"/>
                        </a:solidFill>
                      </a:endParaRPr>
                    </a:p>
                    <a:p>
                      <a:pPr eaLnBrk="1" hangingPunct="1"/>
                      <a:endParaRPr lang="en-US" altLang="ja-JP" sz="900" u="none" dirty="0" smtClean="0">
                        <a:solidFill>
                          <a:schemeClr val="tx1"/>
                        </a:solidFill>
                      </a:endParaRPr>
                    </a:p>
                    <a:p>
                      <a:pPr eaLnBrk="1" hangingPunct="1"/>
                      <a:r>
                        <a:rPr lang="ja-JP" altLang="en-US" sz="1000" u="none" dirty="0" smtClean="0">
                          <a:solidFill>
                            <a:schemeClr val="tx1"/>
                          </a:solidFill>
                        </a:rPr>
                        <a:t>特別選抜　</a:t>
                      </a:r>
                      <a:endParaRPr lang="en-US" altLang="ja-JP" sz="1000" u="none" dirty="0" smtClean="0">
                        <a:solidFill>
                          <a:schemeClr val="tx1"/>
                        </a:solidFill>
                      </a:endParaRPr>
                    </a:p>
                    <a:p>
                      <a:pPr eaLnBrk="1" hangingPunct="1"/>
                      <a:r>
                        <a:rPr lang="ja-JP" altLang="en-US" sz="1000" u="none" dirty="0" smtClean="0">
                          <a:solidFill>
                            <a:schemeClr val="tx1"/>
                          </a:solidFill>
                        </a:rPr>
                        <a:t>実施</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kern="1200" cap="none" spc="0" normalizeH="0" baseline="0" noProof="0" dirty="0" smtClean="0">
                          <a:ln>
                            <a:noFill/>
                          </a:ln>
                          <a:solidFill>
                            <a:prstClr val="black"/>
                          </a:solidFill>
                          <a:effectLst/>
                          <a:uLnTx/>
                          <a:uFillTx/>
                          <a:latin typeface="Arial" charset="0"/>
                          <a:ea typeface="ＭＳ Ｐゴシック" pitchFamily="50" charset="-128"/>
                          <a:cs typeface="+mn-cs"/>
                        </a:rPr>
                        <a:t>（公立）</a:t>
                      </a: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u="none" dirty="0" smtClean="0">
                        <a:solidFill>
                          <a:schemeClr val="tx1"/>
                        </a:solidFill>
                      </a:endParaRPr>
                    </a:p>
                    <a:p>
                      <a:pPr eaLnBrk="1" hangingPunct="1"/>
                      <a:endParaRPr lang="en-US" altLang="ja-JP" sz="1000" u="none" dirty="0" smtClean="0">
                        <a:solidFill>
                          <a:schemeClr val="tx1"/>
                        </a:solidFill>
                      </a:endParaRPr>
                    </a:p>
                    <a:p>
                      <a:pPr eaLnBrk="1" hangingPunct="1"/>
                      <a:endParaRPr lang="en-US" altLang="ja-JP" sz="1000" u="none" dirty="0" smtClean="0">
                        <a:solidFill>
                          <a:schemeClr val="tx1"/>
                        </a:solidFill>
                      </a:endParaRPr>
                    </a:p>
                    <a:p>
                      <a:pPr eaLnBrk="1" hangingPunct="1"/>
                      <a:r>
                        <a:rPr lang="ja-JP" altLang="en-US" sz="1000" u="none" dirty="0" smtClean="0">
                          <a:solidFill>
                            <a:schemeClr val="tx1"/>
                          </a:solidFill>
                        </a:rPr>
                        <a:t>一般選抜　</a:t>
                      </a:r>
                      <a:endParaRPr lang="en-US" altLang="ja-JP" sz="1000" u="none" dirty="0" smtClean="0">
                        <a:solidFill>
                          <a:schemeClr val="tx1"/>
                        </a:solidFill>
                      </a:endParaRPr>
                    </a:p>
                    <a:p>
                      <a:pPr eaLnBrk="1" hangingPunct="1"/>
                      <a:r>
                        <a:rPr lang="ja-JP" altLang="en-US" sz="1000" u="none" dirty="0" smtClean="0">
                          <a:solidFill>
                            <a:schemeClr val="tx1"/>
                          </a:solidFill>
                        </a:rPr>
                        <a:t>実施</a:t>
                      </a:r>
                      <a:endParaRPr lang="en-US" altLang="ja-JP" sz="1000" u="none" dirty="0" smtClean="0">
                        <a:solidFill>
                          <a:schemeClr val="tx1"/>
                        </a:solidFill>
                      </a:endParaRPr>
                    </a:p>
                    <a:p>
                      <a:pPr eaLnBrk="1" hangingPunct="1"/>
                      <a:r>
                        <a:rPr lang="ja-JP" altLang="en-US" sz="800" u="none" dirty="0" smtClean="0">
                          <a:solidFill>
                            <a:schemeClr val="tx1"/>
                          </a:solidFill>
                        </a:rPr>
                        <a:t>（公立）</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952">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選抜に係る生徒への広報関連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進学フェア開催</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Arial" charset="0"/>
                          <a:ea typeface="ＭＳ Ｐゴシック" pitchFamily="50" charset="-128"/>
                          <a:cs typeface="+mn-cs"/>
                        </a:rPr>
                        <a:t>（公立）</a:t>
                      </a: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lang="ja-JP" altLang="en-US" sz="1000" dirty="0" smtClean="0"/>
                    </a:p>
                    <a:p>
                      <a:pPr marL="0" marR="0" lvl="0" indent="0" algn="ctr" defTabSz="914400" rtl="0" eaLnBrk="1" fontAlgn="base" latinLnBrk="0" hangingPunct="1">
                        <a:lnSpc>
                          <a:spcPct val="75000"/>
                        </a:lnSpc>
                        <a:spcBef>
                          <a:spcPct val="0"/>
                        </a:spcBef>
                        <a:spcAft>
                          <a:spcPct val="0"/>
                        </a:spcAft>
                        <a:buClrTx/>
                        <a:buSzTx/>
                        <a:buFontTx/>
                        <a:buNone/>
                        <a:tabLst/>
                      </a:pPr>
                      <a:r>
                        <a:rPr lang="ja-JP" altLang="en-US" sz="1000" dirty="0" smtClean="0">
                          <a:solidFill>
                            <a:schemeClr val="tx1"/>
                          </a:solidFill>
                        </a:rPr>
                        <a:t>私立学校展</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577">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全国学力・学習状況調査</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国による調査</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実施</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（小６、中３）</a:t>
                      </a: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採点・分析</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結果提供</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755">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チャレンジテスト</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調査</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実施</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（中３）</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採点・分析</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defRPr/>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結果提供</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defRPr/>
                      </a:pP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調査</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実施</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中</a:t>
                      </a:r>
                      <a:r>
                        <a:rPr kumimoji="1" lang="en-US" altLang="ja-JP" sz="800" b="0" i="0" u="none" strike="noStrike" cap="none" normalizeH="0" baseline="0" dirty="0" smtClean="0">
                          <a:ln>
                            <a:noFill/>
                          </a:ln>
                          <a:solidFill>
                            <a:schemeClr val="tx1"/>
                          </a:solidFill>
                          <a:effectLst/>
                          <a:latin typeface="Arial" charset="0"/>
                          <a:ea typeface="ＭＳ Ｐゴシック" pitchFamily="50" charset="-128"/>
                        </a:rPr>
                        <a:t>1,2</a:t>
                      </a:r>
                      <a:r>
                        <a:rPr kumimoji="1" lang="ja-JP" altLang="en-US" sz="700" b="0" i="0" u="none" strike="noStrike" cap="none" normalizeH="0" baseline="0" dirty="0" smtClean="0">
                          <a:ln>
                            <a:noFill/>
                          </a:ln>
                          <a:solidFill>
                            <a:schemeClr val="tx1"/>
                          </a:solidFill>
                          <a:effectLst/>
                          <a:latin typeface="Arial" charset="0"/>
                          <a:ea typeface="ＭＳ Ｐゴシック" pitchFamily="50" charset="-128"/>
                        </a:rPr>
                        <a:t>）</a:t>
                      </a: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結果</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提供</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defRPr/>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defRPr/>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9873">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689" marB="45689"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12">
                  <a:txBody>
                    <a:bodyPr/>
                    <a:lstStyle/>
                    <a:p>
                      <a:pPr marL="0" marR="0" lvl="0" indent="0" algn="r" defTabSz="914400" rtl="0" eaLnBrk="1" fontAlgn="base" latinLnBrk="0" hangingPunct="1">
                        <a:lnSpc>
                          <a:spcPct val="80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「＊」は、教育委員会会議の審議事項等</a:t>
                      </a: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6" name="Text Box 863"/>
          <p:cNvSpPr txBox="1">
            <a:spLocks noChangeArrowheads="1"/>
          </p:cNvSpPr>
          <p:nvPr/>
        </p:nvSpPr>
        <p:spPr bwMode="auto">
          <a:xfrm>
            <a:off x="5767" y="548680"/>
            <a:ext cx="89614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20000"/>
              </a:spcBef>
            </a:pPr>
            <a:r>
              <a:rPr lang="ja-JP" altLang="en-US" sz="1600" b="1" dirty="0">
                <a:solidFill>
                  <a:srgbClr val="000000"/>
                </a:solidFill>
              </a:rPr>
              <a:t>〇　</a:t>
            </a:r>
            <a:r>
              <a:rPr lang="ja-JP" altLang="en-US" sz="1600" b="1" dirty="0" smtClean="0">
                <a:solidFill>
                  <a:srgbClr val="000000"/>
                </a:solidFill>
              </a:rPr>
              <a:t>主な案件に関するスケジュール</a:t>
            </a:r>
            <a:endParaRPr lang="ja-JP" altLang="en-US" sz="1200" dirty="0">
              <a:solidFill>
                <a:srgbClr val="000000"/>
              </a:solidFill>
            </a:endParaRPr>
          </a:p>
        </p:txBody>
      </p:sp>
      <p:grpSp>
        <p:nvGrpSpPr>
          <p:cNvPr id="17" name="グループ化 15"/>
          <p:cNvGrpSpPr>
            <a:grpSpLocks/>
          </p:cNvGrpSpPr>
          <p:nvPr/>
        </p:nvGrpSpPr>
        <p:grpSpPr bwMode="auto">
          <a:xfrm>
            <a:off x="2791979" y="1664804"/>
            <a:ext cx="6413512" cy="534174"/>
            <a:chOff x="2925751" y="4871604"/>
            <a:chExt cx="6413512" cy="534174"/>
          </a:xfrm>
        </p:grpSpPr>
        <p:sp>
          <p:nvSpPr>
            <p:cNvPr id="18" name="Line 271"/>
            <p:cNvSpPr>
              <a:spLocks noChangeShapeType="1"/>
            </p:cNvSpPr>
            <p:nvPr/>
          </p:nvSpPr>
          <p:spPr bwMode="auto">
            <a:xfrm flipV="1">
              <a:off x="2941576" y="4871604"/>
              <a:ext cx="3564396" cy="5024"/>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19" name="テキスト ボックス 7"/>
            <p:cNvSpPr txBox="1">
              <a:spLocks noChangeArrowheads="1"/>
            </p:cNvSpPr>
            <p:nvPr/>
          </p:nvSpPr>
          <p:spPr bwMode="auto">
            <a:xfrm>
              <a:off x="2925751" y="4871604"/>
              <a:ext cx="25947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zh-TW" altLang="en-US" sz="1100" dirty="0">
                  <a:solidFill>
                    <a:srgbClr val="000000"/>
                  </a:solidFill>
                </a:rPr>
                <a:t>大阪府公私立高等学校連絡協</a:t>
              </a:r>
              <a:r>
                <a:rPr lang="zh-TW" altLang="en-US" sz="1100" dirty="0" smtClean="0">
                  <a:solidFill>
                    <a:srgbClr val="000000"/>
                  </a:solidFill>
                </a:rPr>
                <a:t>議会</a:t>
              </a:r>
              <a:r>
                <a:rPr lang="ja-JP" altLang="en-US" sz="1100" dirty="0" smtClean="0">
                  <a:solidFill>
                    <a:srgbClr val="000000"/>
                  </a:solidFill>
                </a:rPr>
                <a:t>等</a:t>
              </a:r>
              <a:r>
                <a:rPr lang="ja-JP" altLang="en-US" sz="1200" dirty="0">
                  <a:solidFill>
                    <a:srgbClr val="000000"/>
                  </a:solidFill>
                </a:rPr>
                <a:t>　</a:t>
              </a:r>
            </a:p>
          </p:txBody>
        </p:sp>
        <p:sp>
          <p:nvSpPr>
            <p:cNvPr id="22" name="テキスト ボックス 7"/>
            <p:cNvSpPr txBox="1">
              <a:spLocks noChangeArrowheads="1"/>
            </p:cNvSpPr>
            <p:nvPr/>
          </p:nvSpPr>
          <p:spPr bwMode="auto">
            <a:xfrm>
              <a:off x="5097463" y="5128779"/>
              <a:ext cx="8461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3" name="テキスト ボックス 7"/>
            <p:cNvSpPr txBox="1">
              <a:spLocks noChangeArrowheads="1"/>
            </p:cNvSpPr>
            <p:nvPr/>
          </p:nvSpPr>
          <p:spPr bwMode="auto">
            <a:xfrm>
              <a:off x="5776913" y="5120842"/>
              <a:ext cx="8302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4" name="テキスト ボックス 7"/>
            <p:cNvSpPr txBox="1">
              <a:spLocks noChangeArrowheads="1"/>
            </p:cNvSpPr>
            <p:nvPr/>
          </p:nvSpPr>
          <p:spPr bwMode="auto">
            <a:xfrm>
              <a:off x="6391275" y="5119254"/>
              <a:ext cx="9001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5" name="テキスト ボックス 7"/>
            <p:cNvSpPr txBox="1">
              <a:spLocks noChangeArrowheads="1"/>
            </p:cNvSpPr>
            <p:nvPr/>
          </p:nvSpPr>
          <p:spPr bwMode="auto">
            <a:xfrm>
              <a:off x="7732713" y="5076392"/>
              <a:ext cx="949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6" name="テキスト ボックス 7"/>
            <p:cNvSpPr txBox="1">
              <a:spLocks noChangeArrowheads="1"/>
            </p:cNvSpPr>
            <p:nvPr/>
          </p:nvSpPr>
          <p:spPr bwMode="auto">
            <a:xfrm>
              <a:off x="8389938" y="5076392"/>
              <a:ext cx="949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grpSp>
      <p:sp>
        <p:nvSpPr>
          <p:cNvPr id="32" name="Line 271"/>
          <p:cNvSpPr>
            <a:spLocks noChangeShapeType="1"/>
          </p:cNvSpPr>
          <p:nvPr/>
        </p:nvSpPr>
        <p:spPr bwMode="auto">
          <a:xfrm>
            <a:off x="4872720" y="3424808"/>
            <a:ext cx="3011647"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21" name="Line 271"/>
          <p:cNvSpPr>
            <a:spLocks noChangeShapeType="1"/>
          </p:cNvSpPr>
          <p:nvPr/>
        </p:nvSpPr>
        <p:spPr bwMode="auto">
          <a:xfrm>
            <a:off x="5386759" y="1869592"/>
            <a:ext cx="1568774"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27" name="テキスト ボックス 7"/>
          <p:cNvSpPr txBox="1">
            <a:spLocks noChangeArrowheads="1"/>
          </p:cNvSpPr>
          <p:nvPr/>
        </p:nvSpPr>
        <p:spPr bwMode="auto">
          <a:xfrm>
            <a:off x="6257503" y="1844824"/>
            <a:ext cx="12243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900" dirty="0" smtClean="0">
                <a:solidFill>
                  <a:srgbClr val="000000"/>
                </a:solidFill>
              </a:rPr>
              <a:t>＊</a:t>
            </a:r>
            <a:r>
              <a:rPr lang="ja-JP" altLang="en-US" dirty="0">
                <a:solidFill>
                  <a:srgbClr val="000000"/>
                </a:solidFill>
              </a:rPr>
              <a:t>募集人員決定</a:t>
            </a:r>
            <a:r>
              <a:rPr lang="ja-JP" altLang="en-US" sz="1200" dirty="0">
                <a:solidFill>
                  <a:srgbClr val="000000"/>
                </a:solidFill>
              </a:rPr>
              <a:t>　</a:t>
            </a:r>
          </a:p>
        </p:txBody>
      </p:sp>
      <p:sp>
        <p:nvSpPr>
          <p:cNvPr id="29" name="テキスト ボックス 14"/>
          <p:cNvSpPr txBox="1">
            <a:spLocks noChangeArrowheads="1"/>
          </p:cNvSpPr>
          <p:nvPr/>
        </p:nvSpPr>
        <p:spPr bwMode="auto">
          <a:xfrm>
            <a:off x="5832140" y="2149696"/>
            <a:ext cx="756084"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dirty="0" smtClean="0">
                <a:solidFill>
                  <a:srgbClr val="000000"/>
                </a:solidFill>
              </a:rPr>
              <a:t>実施要項</a:t>
            </a:r>
            <a:endParaRPr lang="en-US" altLang="ja-JP" dirty="0" smtClean="0">
              <a:solidFill>
                <a:srgbClr val="000000"/>
              </a:solidFill>
            </a:endParaRPr>
          </a:p>
          <a:p>
            <a:pPr algn="l" eaLnBrk="1" hangingPunct="1"/>
            <a:r>
              <a:rPr lang="ja-JP" altLang="en-US" sz="900" dirty="0" smtClean="0">
                <a:solidFill>
                  <a:srgbClr val="000000"/>
                </a:solidFill>
              </a:rPr>
              <a:t>決定</a:t>
            </a:r>
            <a:r>
              <a:rPr lang="ja-JP" altLang="en-US" sz="800" dirty="0" smtClean="0"/>
              <a:t>（公立）</a:t>
            </a:r>
            <a:r>
              <a:rPr lang="ja-JP" altLang="en-US" sz="800" dirty="0" smtClean="0">
                <a:solidFill>
                  <a:srgbClr val="000000"/>
                </a:solidFill>
              </a:rPr>
              <a:t>　　</a:t>
            </a:r>
            <a:r>
              <a:rPr lang="ja-JP" altLang="en-US" sz="900" dirty="0" smtClean="0">
                <a:solidFill>
                  <a:srgbClr val="000000"/>
                </a:solidFill>
              </a:rPr>
              <a:t>　</a:t>
            </a:r>
            <a:endParaRPr lang="ja-JP" altLang="en-US" sz="900" dirty="0">
              <a:solidFill>
                <a:srgbClr val="000000"/>
              </a:solidFill>
            </a:endParaRPr>
          </a:p>
        </p:txBody>
      </p:sp>
      <p:sp>
        <p:nvSpPr>
          <p:cNvPr id="30" name="Line 801"/>
          <p:cNvSpPr>
            <a:spLocks noChangeShapeType="1"/>
          </p:cNvSpPr>
          <p:nvPr/>
        </p:nvSpPr>
        <p:spPr bwMode="auto">
          <a:xfrm>
            <a:off x="7839209" y="4797152"/>
            <a:ext cx="28262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8" name="Line 801"/>
          <p:cNvSpPr>
            <a:spLocks noChangeShapeType="1"/>
          </p:cNvSpPr>
          <p:nvPr/>
        </p:nvSpPr>
        <p:spPr bwMode="auto">
          <a:xfrm>
            <a:off x="4203865" y="4784179"/>
            <a:ext cx="66885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1" name="テキスト ボックス 7"/>
          <p:cNvSpPr txBox="1">
            <a:spLocks noChangeArrowheads="1"/>
          </p:cNvSpPr>
          <p:nvPr/>
        </p:nvSpPr>
        <p:spPr bwMode="auto">
          <a:xfrm>
            <a:off x="5232434" y="3243243"/>
            <a:ext cx="3023732"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lvl="0" eaLnBrk="1" hangingPunct="1">
              <a:lnSpc>
                <a:spcPct val="75000"/>
              </a:lnSpc>
            </a:pPr>
            <a:r>
              <a:rPr lang="ja-JP" altLang="en-US" dirty="0" smtClean="0">
                <a:solidFill>
                  <a:prstClr val="black"/>
                </a:solidFill>
                <a:latin typeface="Calibri"/>
                <a:ea typeface="ＭＳ Ｐゴシック"/>
              </a:rPr>
              <a:t>各地区合同</a:t>
            </a:r>
            <a:r>
              <a:rPr lang="ja-JP" altLang="en-US" dirty="0">
                <a:solidFill>
                  <a:prstClr val="black"/>
                </a:solidFill>
                <a:latin typeface="Calibri"/>
                <a:ea typeface="ＭＳ Ｐゴシック"/>
              </a:rPr>
              <a:t>説明会　各学校説明会・体験</a:t>
            </a:r>
            <a:r>
              <a:rPr lang="ja-JP" altLang="en-US" dirty="0" smtClean="0">
                <a:solidFill>
                  <a:prstClr val="black"/>
                </a:solidFill>
                <a:latin typeface="Calibri"/>
                <a:ea typeface="ＭＳ Ｐゴシック"/>
              </a:rPr>
              <a:t>入学</a:t>
            </a:r>
            <a:r>
              <a:rPr lang="ja-JP" altLang="en-US" sz="800" dirty="0" smtClean="0">
                <a:solidFill>
                  <a:prstClr val="black"/>
                </a:solidFill>
                <a:latin typeface="Calibri"/>
                <a:ea typeface="ＭＳ Ｐゴシック"/>
              </a:rPr>
              <a:t>（公立）</a:t>
            </a:r>
            <a:endParaRPr lang="ja-JP" altLang="en-US" dirty="0">
              <a:solidFill>
                <a:srgbClr val="000000"/>
              </a:solidFill>
            </a:endParaRPr>
          </a:p>
        </p:txBody>
      </p:sp>
      <p:sp>
        <p:nvSpPr>
          <p:cNvPr id="33" name="Line 801"/>
          <p:cNvSpPr>
            <a:spLocks noChangeShapeType="1"/>
          </p:cNvSpPr>
          <p:nvPr/>
        </p:nvSpPr>
        <p:spPr bwMode="auto">
          <a:xfrm>
            <a:off x="3347864" y="3861048"/>
            <a:ext cx="1615827"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4" name="テキスト ボックス 33"/>
          <p:cNvSpPr txBox="1"/>
          <p:nvPr/>
        </p:nvSpPr>
        <p:spPr>
          <a:xfrm>
            <a:off x="7779564" y="4797152"/>
            <a:ext cx="536852" cy="384721"/>
          </a:xfrm>
          <a:prstGeom prst="rect">
            <a:avLst/>
          </a:prstGeom>
          <a:noFill/>
        </p:spPr>
        <p:txBody>
          <a:bodyPr wrap="square" rtlCol="0">
            <a:spAutoFit/>
          </a:bodyPr>
          <a:lstStyle/>
          <a:p>
            <a:r>
              <a:rPr lang="ja-JP" altLang="en-US" sz="950" dirty="0" smtClean="0"/>
              <a:t>採点・分析</a:t>
            </a:r>
            <a:endParaRPr kumimoji="1" lang="ja-JP" altLang="en-US" sz="950" dirty="0"/>
          </a:p>
        </p:txBody>
      </p:sp>
      <p:sp>
        <p:nvSpPr>
          <p:cNvPr id="35" name="テキスト ボックス 34"/>
          <p:cNvSpPr txBox="1"/>
          <p:nvPr/>
        </p:nvSpPr>
        <p:spPr>
          <a:xfrm>
            <a:off x="8041063" y="4986317"/>
            <a:ext cx="635393" cy="530915"/>
          </a:xfrm>
          <a:prstGeom prst="rect">
            <a:avLst/>
          </a:prstGeom>
          <a:noFill/>
        </p:spPr>
        <p:txBody>
          <a:bodyPr wrap="square" rtlCol="0">
            <a:spAutoFit/>
          </a:bodyPr>
          <a:lstStyle/>
          <a:p>
            <a:r>
              <a:rPr lang="ja-JP" altLang="en-US" sz="950" dirty="0" smtClean="0"/>
              <a:t>評定の</a:t>
            </a:r>
            <a:endParaRPr lang="en-US" altLang="ja-JP" sz="950" dirty="0" smtClean="0"/>
          </a:p>
          <a:p>
            <a:r>
              <a:rPr lang="ja-JP" altLang="en-US" sz="950" dirty="0" smtClean="0"/>
              <a:t>範囲</a:t>
            </a:r>
            <a:endParaRPr lang="en-US" altLang="ja-JP" sz="950" dirty="0" smtClean="0"/>
          </a:p>
          <a:p>
            <a:r>
              <a:rPr lang="ja-JP" altLang="en-US" sz="950" dirty="0" smtClean="0"/>
              <a:t>提示</a:t>
            </a:r>
            <a:endParaRPr kumimoji="1" lang="ja-JP" altLang="en-US" sz="950" dirty="0"/>
          </a:p>
        </p:txBody>
      </p:sp>
    </p:spTree>
    <p:extLst>
      <p:ext uri="{BB962C8B-B14F-4D97-AF65-F5344CB8AC3E}">
        <p14:creationId xmlns:p14="http://schemas.microsoft.com/office/powerpoint/2010/main" val="3133580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62719925"/>
              </p:ext>
            </p:extLst>
          </p:nvPr>
        </p:nvGraphicFramePr>
        <p:xfrm>
          <a:off x="225669" y="763588"/>
          <a:ext cx="8628185" cy="4801401"/>
        </p:xfrm>
        <a:graphic>
          <a:graphicData uri="http://schemas.openxmlformats.org/drawingml/2006/table">
            <a:tbl>
              <a:tblPr/>
              <a:tblGrid>
                <a:gridCol w="349887"/>
                <a:gridCol w="2016224"/>
                <a:gridCol w="6262074"/>
              </a:tblGrid>
              <a:tr h="3318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endParaRPr>
                    </a:p>
                  </a:txBody>
                  <a:tcPr marL="66462" marR="66462" marT="72016" marB="720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FFFFFF"/>
                          </a:solidFill>
                          <a:effectLst/>
                          <a:latin typeface="Calibri" pitchFamily="34" charset="0"/>
                          <a:ea typeface="ＭＳ Ｐゴシック" pitchFamily="50" charset="-128"/>
                        </a:rPr>
                        <a:t>用語</a:t>
                      </a:r>
                      <a:endParaRPr kumimoji="1" lang="ja-JP" altLang="en-US" sz="1100" b="1" i="0" u="none" strike="noStrike" cap="none" normalizeH="0" baseline="0" dirty="0" smtClean="0">
                        <a:ln>
                          <a:noFill/>
                        </a:ln>
                        <a:solidFill>
                          <a:srgbClr val="FFFFFF"/>
                        </a:solidFill>
                        <a:effectLst/>
                        <a:latin typeface="ＭＳ Ｐゴシック" pitchFamily="50" charset="-128"/>
                        <a:ea typeface="ＭＳ Ｐゴシック" pitchFamily="50" charset="-128"/>
                      </a:endParaRPr>
                    </a:p>
                  </a:txBody>
                  <a:tcPr marL="66462" marR="66462" marT="72016" marB="720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FFFFFF"/>
                          </a:solidFill>
                          <a:effectLst/>
                          <a:latin typeface="Calibri" pitchFamily="34" charset="0"/>
                          <a:ea typeface="ＭＳ Ｐゴシック" pitchFamily="50" charset="-128"/>
                        </a:rPr>
                        <a:t>解説</a:t>
                      </a:r>
                      <a:endParaRPr kumimoji="1" lang="ja-JP" altLang="en-US" sz="1100" b="1" i="0" u="none" strike="noStrike" cap="none" normalizeH="0" baseline="0" dirty="0" smtClean="0">
                        <a:ln>
                          <a:noFill/>
                        </a:ln>
                        <a:solidFill>
                          <a:srgbClr val="FFFFFF"/>
                        </a:solidFill>
                        <a:effectLst/>
                        <a:latin typeface="ＭＳ Ｐゴシック" pitchFamily="50" charset="-128"/>
                        <a:ea typeface="ＭＳ Ｐゴシック" pitchFamily="50" charset="-128"/>
                      </a:endParaRPr>
                    </a:p>
                  </a:txBody>
                  <a:tcPr marL="66462" marR="66462" marT="72016" marB="720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r>
              <a:tr h="60007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P5</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理科教育リーダー（</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CST</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：コア・サイエンス・ティーチャー）</a:t>
                      </a: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algn="just">
                        <a:spcAft>
                          <a:spcPts val="0"/>
                        </a:spcAft>
                      </a:pPr>
                      <a:r>
                        <a:rPr lang="ja-JP" altLang="en-US" sz="1000" u="none" dirty="0" smtClean="0">
                          <a:solidFill>
                            <a:schemeClr val="tx1"/>
                          </a:solidFill>
                          <a:effectLst/>
                          <a:latin typeface="Arial"/>
                          <a:ea typeface="+mn-ea"/>
                        </a:rPr>
                        <a:t>地域の小・中学校の理科教育の中核的な役割を担う人材。府教育センターの「小・中学校</a:t>
                      </a:r>
                      <a:r>
                        <a:rPr lang="en-US" altLang="ja-JP" sz="1000" u="none" dirty="0" smtClean="0">
                          <a:solidFill>
                            <a:schemeClr val="tx1"/>
                          </a:solidFill>
                          <a:effectLst/>
                          <a:latin typeface="Arial"/>
                          <a:ea typeface="+mn-ea"/>
                        </a:rPr>
                        <a:t>『</a:t>
                      </a:r>
                      <a:r>
                        <a:rPr lang="ja-JP" altLang="en-US" sz="1000" u="none" dirty="0" smtClean="0">
                          <a:solidFill>
                            <a:schemeClr val="tx1"/>
                          </a:solidFill>
                          <a:effectLst/>
                          <a:latin typeface="Arial"/>
                          <a:ea typeface="+mn-ea"/>
                        </a:rPr>
                        <a:t>理科</a:t>
                      </a:r>
                      <a:r>
                        <a:rPr lang="en-US" altLang="ja-JP" sz="1000" u="none" dirty="0" smtClean="0">
                          <a:solidFill>
                            <a:schemeClr val="tx1"/>
                          </a:solidFill>
                          <a:effectLst/>
                          <a:latin typeface="Arial"/>
                          <a:ea typeface="+mn-ea"/>
                        </a:rPr>
                        <a:t>』</a:t>
                      </a:r>
                      <a:r>
                        <a:rPr lang="ja-JP" altLang="en-US" sz="1000" u="none" dirty="0" smtClean="0">
                          <a:solidFill>
                            <a:schemeClr val="tx1"/>
                          </a:solidFill>
                          <a:effectLst/>
                          <a:latin typeface="Arial"/>
                          <a:ea typeface="+mn-ea"/>
                        </a:rPr>
                        <a:t>指導者養成長期研修」の修了者を現職教員</a:t>
                      </a:r>
                      <a:r>
                        <a:rPr lang="en-US" altLang="ja-JP" sz="1000" u="none" dirty="0" smtClean="0">
                          <a:solidFill>
                            <a:schemeClr val="tx1"/>
                          </a:solidFill>
                          <a:effectLst/>
                          <a:latin typeface="Arial"/>
                          <a:ea typeface="+mn-ea"/>
                        </a:rPr>
                        <a:t>CST</a:t>
                      </a:r>
                      <a:r>
                        <a:rPr lang="ja-JP" altLang="en-US" sz="1000" u="none" dirty="0" smtClean="0">
                          <a:solidFill>
                            <a:schemeClr val="tx1"/>
                          </a:solidFill>
                          <a:effectLst/>
                          <a:latin typeface="Arial"/>
                          <a:ea typeface="+mn-ea"/>
                        </a:rPr>
                        <a:t>として認定している。</a:t>
                      </a:r>
                    </a:p>
                  </a:txBody>
                  <a:tcPr marL="66462" marR="66462" marT="72023" marB="7202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mn-cs"/>
                        </a:rPr>
                        <a:t>P6</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16" marB="720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グローバルリーダーズハイスクール</a:t>
                      </a:r>
                    </a:p>
                  </a:txBody>
                  <a:tcPr marL="66462" marR="66462" marT="72016" marB="720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豊かな感性と幅広い教養を身に付けた、社会に貢献する志を持つ、知識の重要性が一層増すグローバル社会をリードする人材を育成するため、文系・理系ともに対応した専門学科「文理学科」を設置（普通科と併置）している府立高校１０校。</a:t>
                      </a:r>
                      <a:endParaRPr kumimoji="1" lang="ja-JP" altLang="en-US" sz="1000" b="0" i="0" u="none" strike="sng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16" marB="7201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895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P6</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TOEFL iBT</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TOEFL</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は、</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Test of English as a Foreign Language</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 の略称で英語を母語としない人の英語能力を測るテストとしてアメリカの</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Educational Testing Service (ETS)</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が作成している。世界</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180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カ国で実施されており、受験者数は世界で</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万人となっている。</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iBT</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はコンピューターによる受験で、現在の日本における公式な</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TOEFL</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テストとなっている。</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Reading</a:t>
                      </a:r>
                      <a:r>
                        <a:rPr kumimoji="1" lang="ja-JP" altLang="en-US" sz="1000" b="0" i="0" u="none" strike="noStrike" cap="none" normalizeH="0" baseline="0" dirty="0" err="1"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Listening</a:t>
                      </a:r>
                      <a:r>
                        <a:rPr kumimoji="1" lang="ja-JP" altLang="en-US" sz="1000" b="0" i="0" u="none" strike="noStrike" cap="none" normalizeH="0" baseline="0" dirty="0" err="1"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Speaking</a:t>
                      </a:r>
                      <a:r>
                        <a:rPr kumimoji="1" lang="ja-JP" altLang="en-US" sz="1000" b="0" i="0" u="none" strike="noStrike" cap="none" normalizeH="0" baseline="0" dirty="0" err="1"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Writing</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の４セクションからなり、スコアは</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120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で表示。</a:t>
                      </a:r>
                    </a:p>
                  </a:txBody>
                  <a:tcPr marL="66462" marR="66462" marT="72005" marB="720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704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P6</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IELTS</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IELTS</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は、</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International English Language Testing System </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の略称で、アカデミック・モジュールでは、英語で授業を行う大学や大学院に入学できるレベルに達しているかどうかを評価する。世界</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125</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カ国以上で実施され、年間</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万人が受験している。</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Reading</a:t>
                      </a:r>
                      <a:r>
                        <a:rPr kumimoji="1" lang="ja-JP" altLang="en-US" sz="1000" b="0" i="0" u="none" strike="noStrike" cap="none" normalizeH="0" baseline="0" dirty="0" err="1"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Listening</a:t>
                      </a:r>
                      <a:r>
                        <a:rPr kumimoji="1" lang="ja-JP" altLang="en-US" sz="1000" b="0" i="0" u="none" strike="noStrike" cap="none" normalizeH="0" baseline="0" dirty="0" err="1" smtClean="0">
                          <a:ln>
                            <a:noFill/>
                          </a:ln>
                          <a:solidFill>
                            <a:schemeClr val="tx1"/>
                          </a:solidFill>
                          <a:effectLst/>
                          <a:latin typeface="ＭＳ Ｐゴシック" pitchFamily="50" charset="-128"/>
                          <a:ea typeface="ＭＳ Ｐゴシック" pitchFamily="50" charset="-128"/>
                        </a:rPr>
                        <a:t>，</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Writing</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の筆記テストと、面接形式の</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Speaking</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テストからなる。スコアは</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から</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9.0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まで</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0.5</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刻みで表示。</a:t>
                      </a:r>
                    </a:p>
                  </a:txBody>
                  <a:tcPr marL="66462" marR="66462" marT="72005" marB="720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704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P6</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学校教育自己診断</a:t>
                      </a: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学校の教育活動が児童生徒の実態や保護者の学校教育に対するニーズ等に対応しているかどうかについて、学校自らが診断票</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診断基準</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に基づいて学校の教育活動の達成度を点検し、学校教育改善のための方策を明らかにするもの。それぞれの学校で結果をまとめて、保護者や地域住民に周知するとともに、学校協議会等の場での検討を踏まえ、学校運営改善の取組みをすすめている。</a:t>
                      </a:r>
                    </a:p>
                  </a:txBody>
                  <a:tcPr marL="66462" marR="66462" marT="72029" marB="7202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704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P7</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エンパワメントスクール</a:t>
                      </a: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生徒の「わかる喜び」や「学ぶ意欲」を引き出すため、義務教育段階からの「学び直し」のカリキュラムを徹底する総合学科の府立高校。社会人基礎力を身に付けさせるため、正解が１つでない問題を考える授業や体験型の授業も重視する。平成２７年度より開校し、平成３０年度までに１０校程度設置する。</a:t>
                      </a: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bl>
          </a:graphicData>
        </a:graphic>
      </p:graphicFrame>
      <p:sp>
        <p:nvSpPr>
          <p:cNvPr id="7" name="AutoShape 4"/>
          <p:cNvSpPr>
            <a:spLocks noChangeArrowheads="1"/>
          </p:cNvSpPr>
          <p:nvPr/>
        </p:nvSpPr>
        <p:spPr bwMode="auto">
          <a:xfrm>
            <a:off x="254978" y="200025"/>
            <a:ext cx="1830265" cy="303213"/>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tIns="72000" bIns="72000" anchor="ctr"/>
          <a:lstStyle/>
          <a:p>
            <a:pPr>
              <a:spcBef>
                <a:spcPct val="50000"/>
              </a:spcBef>
              <a:defRPr/>
            </a:pPr>
            <a:r>
              <a:rPr lang="en-US" altLang="ja-JP" sz="1300" b="1" dirty="0">
                <a:solidFill>
                  <a:srgbClr val="1F497D">
                    <a:lumMod val="75000"/>
                  </a:srgbClr>
                </a:solidFill>
                <a:latin typeface="メイリオ" pitchFamily="50" charset="-128"/>
                <a:ea typeface="メイリオ" pitchFamily="50" charset="-128"/>
                <a:cs typeface="メイリオ" pitchFamily="50" charset="-128"/>
              </a:rPr>
              <a:t>【</a:t>
            </a:r>
            <a:r>
              <a:rPr lang="ja-JP" altLang="en-US" sz="1300" b="1" dirty="0">
                <a:solidFill>
                  <a:srgbClr val="1F497D">
                    <a:lumMod val="75000"/>
                  </a:srgbClr>
                </a:solidFill>
                <a:latin typeface="メイリオ" pitchFamily="50" charset="-128"/>
                <a:ea typeface="メイリオ" pitchFamily="50" charset="-128"/>
                <a:cs typeface="メイリオ" pitchFamily="50" charset="-128"/>
              </a:rPr>
              <a:t>用語解説</a:t>
            </a:r>
            <a:r>
              <a:rPr lang="en-US" altLang="ja-JP" sz="1300" b="1" dirty="0">
                <a:solidFill>
                  <a:srgbClr val="1F497D">
                    <a:lumMod val="75000"/>
                  </a:srgbClr>
                </a:solidFill>
                <a:latin typeface="メイリオ" pitchFamily="50" charset="-128"/>
                <a:ea typeface="メイリオ" pitchFamily="50" charset="-128"/>
                <a:cs typeface="メイリオ" pitchFamily="50" charset="-128"/>
              </a:rPr>
              <a:t>】</a:t>
            </a:r>
          </a:p>
        </p:txBody>
      </p:sp>
      <p:sp>
        <p:nvSpPr>
          <p:cNvPr id="5" name="Text Box 92"/>
          <p:cNvSpPr txBox="1">
            <a:spLocks noChangeArrowheads="1"/>
          </p:cNvSpPr>
          <p:nvPr/>
        </p:nvSpPr>
        <p:spPr bwMode="auto">
          <a:xfrm>
            <a:off x="8567737" y="6613525"/>
            <a:ext cx="576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２７</a:t>
            </a:r>
            <a:endParaRPr lang="ja-JP" altLang="en-US" b="1" dirty="0">
              <a:solidFill>
                <a:srgbClr val="000000"/>
              </a:solidFill>
            </a:endParaRPr>
          </a:p>
        </p:txBody>
      </p:sp>
    </p:spTree>
    <p:extLst>
      <p:ext uri="{BB962C8B-B14F-4D97-AF65-F5344CB8AC3E}">
        <p14:creationId xmlns:p14="http://schemas.microsoft.com/office/powerpoint/2010/main" val="2479685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3"/>
          <p:cNvSpPr txBox="1">
            <a:spLocks noChangeArrowheads="1"/>
          </p:cNvSpPr>
          <p:nvPr/>
        </p:nvSpPr>
        <p:spPr bwMode="auto">
          <a:xfrm>
            <a:off x="287524" y="728700"/>
            <a:ext cx="8461189" cy="2144177"/>
          </a:xfrm>
          <a:prstGeom prst="rect">
            <a:avLst/>
          </a:prstGeom>
          <a:solidFill>
            <a:schemeClr val="bg2">
              <a:lumMod val="20000"/>
              <a:lumOff val="80000"/>
            </a:schemeClr>
          </a:solidFill>
          <a:ln>
            <a:noFill/>
          </a:ln>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lnSpc>
                <a:spcPts val="2000"/>
              </a:lnSpc>
            </a:pPr>
            <a:r>
              <a:rPr lang="ja-JP" altLang="en-US" sz="1400" dirty="0" smtClean="0"/>
              <a:t>　大阪府</a:t>
            </a:r>
            <a:r>
              <a:rPr lang="ja-JP" altLang="en-US" sz="1400" dirty="0"/>
              <a:t>では</a:t>
            </a:r>
            <a:r>
              <a:rPr lang="ja-JP" altLang="en-US" sz="1400" dirty="0" smtClean="0"/>
              <a:t>、今年度から、新たに教育</a:t>
            </a:r>
            <a:r>
              <a:rPr lang="ja-JP" altLang="en-US" sz="1400" dirty="0"/>
              <a:t>行政を一元化して「教育庁」とし、公立私立間の交流や情報共有等を進め、大阪の教育力のさらなる向上に努めます。</a:t>
            </a:r>
          </a:p>
          <a:p>
            <a:pPr algn="l">
              <a:lnSpc>
                <a:spcPts val="2000"/>
              </a:lnSpc>
            </a:pPr>
            <a:r>
              <a:rPr lang="ja-JP" altLang="en-US" sz="1400" dirty="0" smtClean="0"/>
              <a:t>　また、平成２５年３月に、大阪</a:t>
            </a:r>
            <a:r>
              <a:rPr lang="ja-JP" altLang="en-US" sz="1400" dirty="0"/>
              <a:t>の教育の今後１０年の羅針盤となる</a:t>
            </a:r>
            <a:r>
              <a:rPr lang="ja-JP" altLang="ja-JP" sz="1400" dirty="0"/>
              <a:t>「</a:t>
            </a:r>
            <a:r>
              <a:rPr lang="ja-JP" altLang="en-US" sz="1400" dirty="0"/>
              <a:t>大阪府教育振興基本計画</a:t>
            </a:r>
            <a:r>
              <a:rPr lang="ja-JP" altLang="ja-JP" sz="1400" dirty="0" smtClean="0"/>
              <a:t>」</a:t>
            </a:r>
            <a:r>
              <a:rPr lang="ja-JP" altLang="en-US" sz="1400" dirty="0" smtClean="0"/>
              <a:t>策定し、あわせて、基本</a:t>
            </a:r>
            <a:r>
              <a:rPr lang="ja-JP" altLang="en-US" sz="1400" dirty="0"/>
              <a:t>計画で位置づけた「１０の基本方針」の下、基本計画の計画期間（平成２５年度～３４年度）のうち、前半５年間（平成２５年度～平成２９年度）で実施すべき具体的な取組みについて整理した「事業計画」を取りまとめました。</a:t>
            </a:r>
          </a:p>
          <a:p>
            <a:pPr algn="l">
              <a:lnSpc>
                <a:spcPts val="2000"/>
              </a:lnSpc>
            </a:pPr>
            <a:r>
              <a:rPr lang="ja-JP" altLang="en-US" sz="1400" dirty="0" smtClean="0"/>
              <a:t>　これらの基本</a:t>
            </a:r>
            <a:r>
              <a:rPr lang="ja-JP" altLang="en-US" sz="1400" dirty="0"/>
              <a:t>計画及び事業</a:t>
            </a:r>
            <a:r>
              <a:rPr lang="ja-JP" altLang="en-US" sz="1400" dirty="0" smtClean="0"/>
              <a:t>計画に基づき、以下の点を重点的に取り組む課題として、引き続き、大阪の教育の充実に取り組みます。</a:t>
            </a:r>
            <a:endParaRPr lang="en-US" altLang="ja-JP" sz="1400" dirty="0"/>
          </a:p>
        </p:txBody>
      </p:sp>
      <p:graphicFrame>
        <p:nvGraphicFramePr>
          <p:cNvPr id="9240" name="Group 24"/>
          <p:cNvGraphicFramePr>
            <a:graphicFrameLocks noGrp="1"/>
          </p:cNvGraphicFramePr>
          <p:nvPr>
            <p:extLst>
              <p:ext uri="{D42A27DB-BD31-4B8C-83A1-F6EECF244321}">
                <p14:modId xmlns:p14="http://schemas.microsoft.com/office/powerpoint/2010/main" val="4280032562"/>
              </p:ext>
            </p:extLst>
          </p:nvPr>
        </p:nvGraphicFramePr>
        <p:xfrm>
          <a:off x="222622" y="2947018"/>
          <a:ext cx="8621713" cy="3626776"/>
        </p:xfrm>
        <a:graphic>
          <a:graphicData uri="http://schemas.openxmlformats.org/drawingml/2006/table">
            <a:tbl>
              <a:tblPr/>
              <a:tblGrid>
                <a:gridCol w="8621713"/>
              </a:tblGrid>
              <a:tr h="3104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Arial" charset="0"/>
                          <a:ea typeface="ＭＳ Ｐゴシック" pitchFamily="50" charset="-128"/>
                        </a:rPr>
                        <a:t>≪重点的に取り組む課題≫</a:t>
                      </a:r>
                      <a:endParaRPr kumimoji="1" lang="en-US" altLang="ja-JP" sz="1600" b="1" i="0" u="none" strike="noStrike" cap="none" normalizeH="0" baseline="0" dirty="0" smtClean="0">
                        <a:ln>
                          <a:noFill/>
                        </a:ln>
                        <a:solidFill>
                          <a:schemeClr val="tx1"/>
                        </a:solidFill>
                        <a:effectLst/>
                        <a:latin typeface="Arial" charset="0"/>
                        <a:ea typeface="ＭＳ Ｐゴシック" pitchFamily="50" charset="-128"/>
                      </a:endParaRPr>
                    </a:p>
                  </a:txBody>
                  <a:tcPr marT="45634" marB="45634" horzOverflow="overflow">
                    <a:lnL w="12700" cap="flat" cmpd="sng" algn="ctr">
                      <a:solidFill>
                        <a:srgbClr val="DAEDEF"/>
                      </a:solidFill>
                      <a:prstDash val="solid"/>
                      <a:round/>
                      <a:headEnd type="none" w="med" len="med"/>
                      <a:tailEnd type="none" w="med" len="med"/>
                    </a:lnL>
                    <a:lnR w="12700" cap="flat" cmpd="sng" algn="ctr">
                      <a:solidFill>
                        <a:srgbClr val="DAEDEF"/>
                      </a:solidFill>
                      <a:prstDash val="solid"/>
                      <a:round/>
                      <a:headEnd type="none" w="med" len="med"/>
                      <a:tailEnd type="none" w="med" len="med"/>
                    </a:lnR>
                    <a:lnT w="12700" cap="flat" cmpd="sng" algn="ctr">
                      <a:solidFill>
                        <a:srgbClr val="DAEDEF"/>
                      </a:solidFill>
                      <a:prstDash val="solid"/>
                      <a:round/>
                      <a:headEnd type="none" w="med" len="med"/>
                      <a:tailEnd type="none" w="med" len="med"/>
                    </a:lnT>
                    <a:lnB w="12700" cap="flat" cmpd="sng" algn="ctr">
                      <a:solidFill>
                        <a:srgbClr val="DAEDEF"/>
                      </a:solidFill>
                      <a:prstDash val="solid"/>
                      <a:round/>
                      <a:headEnd type="none" w="med" len="med"/>
                      <a:tailEnd type="none" w="med" len="med"/>
                    </a:lnB>
                    <a:lnTlToBr>
                      <a:noFill/>
                    </a:lnTlToBr>
                    <a:lnBlToTr>
                      <a:noFill/>
                    </a:lnBlToTr>
                    <a:solidFill>
                      <a:srgbClr val="9ED3D7"/>
                    </a:solidFill>
                  </a:tcPr>
                </a:tc>
              </a:tr>
              <a:tr h="3023793">
                <a:tc>
                  <a:txBody>
                    <a:bodyPr/>
                    <a:lstStyle/>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①市町村とともに小・中学校の教育力を充実します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中学生の学力向上、英語教育の推進</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②府立高校の教育力を向上させます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英語教育の推進、エンパワメントスクールの設置、併設型中高一貫校の設置</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③障がいのある子ども一人ひとりの自立を支援します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大阪府の支援教育の今後の方向性についての具体化</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④子どもたちの豊かでたくましい人間性をはぐくみます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キャリア教育の推進、小・中学校の指導体制の強化</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⑤子どもたちの健やかな体をはぐくみます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小学生の体力向上</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⑥教員の力とやる気を高めます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優秀な教員の確保、評価・育成システムの運用</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⑦学校の組織力向上と開かれた学校づくりをすすめます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校長マネジメントの強化</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⑧安全で安心な学びの場をつくります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府立学校の老朽化対策、学校の防災力の向上</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⑨地域の教育コミュニティづくりと家庭教育を支援します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おおさか元気広場の促進、親学習の促進</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⑩私立学校の振興を図ります　</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高校授業料無償化制度の実施</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txBody>
                  <a:tcPr marT="45634" marB="45634" horzOverflow="overflow">
                    <a:lnL w="12700" cap="flat" cmpd="sng" algn="ctr">
                      <a:solidFill>
                        <a:srgbClr val="DAEDEF"/>
                      </a:solidFill>
                      <a:prstDash val="solid"/>
                      <a:round/>
                      <a:headEnd type="none" w="med" len="med"/>
                      <a:tailEnd type="none" w="med" len="med"/>
                    </a:lnL>
                    <a:lnR w="12700" cap="flat" cmpd="sng" algn="ctr">
                      <a:solidFill>
                        <a:srgbClr val="DAEDEF"/>
                      </a:solidFill>
                      <a:prstDash val="solid"/>
                      <a:round/>
                      <a:headEnd type="none" w="med" len="med"/>
                      <a:tailEnd type="none" w="med" len="med"/>
                    </a:lnR>
                    <a:lnT w="12700" cap="flat" cmpd="sng" algn="ctr">
                      <a:solidFill>
                        <a:srgbClr val="DAEDEF"/>
                      </a:solidFill>
                      <a:prstDash val="solid"/>
                      <a:round/>
                      <a:headEnd type="none" w="med" len="med"/>
                      <a:tailEnd type="none" w="med" len="med"/>
                    </a:lnT>
                    <a:lnB w="12700" cap="flat" cmpd="sng" algn="ctr">
                      <a:solidFill>
                        <a:srgbClr val="DAEDEF"/>
                      </a:solidFill>
                      <a:prstDash val="solid"/>
                      <a:round/>
                      <a:headEnd type="none" w="med" len="med"/>
                      <a:tailEnd type="none" w="med" len="med"/>
                    </a:lnB>
                    <a:lnTlToBr>
                      <a:noFill/>
                    </a:lnTlToBr>
                    <a:lnBlToTr>
                      <a:noFill/>
                    </a:lnBlToTr>
                    <a:noFill/>
                  </a:tcPr>
                </a:tc>
              </a:tr>
            </a:tbl>
          </a:graphicData>
        </a:graphic>
      </p:graphicFrame>
      <p:sp>
        <p:nvSpPr>
          <p:cNvPr id="4115" name="Text Box 142"/>
          <p:cNvSpPr txBox="1">
            <a:spLocks noChangeArrowheads="1"/>
          </p:cNvSpPr>
          <p:nvPr/>
        </p:nvSpPr>
        <p:spPr bwMode="auto">
          <a:xfrm>
            <a:off x="8567738" y="6610350"/>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a:t>
            </a:r>
            <a:endParaRPr lang="ja-JP" altLang="en-US" b="1" dirty="0"/>
          </a:p>
        </p:txBody>
      </p:sp>
      <p:sp>
        <p:nvSpPr>
          <p:cNvPr id="6" name="角丸四角形 5"/>
          <p:cNvSpPr/>
          <p:nvPr/>
        </p:nvSpPr>
        <p:spPr>
          <a:xfrm>
            <a:off x="215900" y="152636"/>
            <a:ext cx="8532813" cy="425450"/>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schemeClr val="bg1"/>
                </a:solidFill>
                <a:latin typeface="メイリオ" pitchFamily="50" charset="-128"/>
                <a:ea typeface="メイリオ" pitchFamily="50" charset="-128"/>
                <a:cs typeface="メイリオ" pitchFamily="50" charset="-128"/>
              </a:rPr>
              <a:t>平成</a:t>
            </a:r>
            <a:r>
              <a:rPr lang="en-US" altLang="ja-JP" sz="2400" b="1" dirty="0" smtClean="0">
                <a:solidFill>
                  <a:schemeClr val="bg1"/>
                </a:solidFill>
                <a:latin typeface="メイリオ" pitchFamily="50" charset="-128"/>
                <a:ea typeface="メイリオ" pitchFamily="50" charset="-128"/>
                <a:cs typeface="メイリオ" pitchFamily="50" charset="-128"/>
              </a:rPr>
              <a:t>28</a:t>
            </a:r>
            <a:r>
              <a:rPr lang="ja-JP" altLang="en-US" sz="2400" b="1" dirty="0" smtClean="0">
                <a:solidFill>
                  <a:schemeClr val="bg1"/>
                </a:solidFill>
                <a:latin typeface="メイリオ" pitchFamily="50" charset="-128"/>
                <a:ea typeface="メイリオ" pitchFamily="50" charset="-128"/>
                <a:cs typeface="メイリオ" pitchFamily="50" charset="-128"/>
              </a:rPr>
              <a:t>年度の部局運営に</a:t>
            </a:r>
            <a:r>
              <a:rPr lang="ja-JP" altLang="en-US" sz="2400" b="1" dirty="0">
                <a:solidFill>
                  <a:schemeClr val="bg1"/>
                </a:solidFill>
                <a:latin typeface="メイリオ" pitchFamily="50" charset="-128"/>
                <a:ea typeface="メイリオ" pitchFamily="50" charset="-128"/>
                <a:cs typeface="メイリオ" pitchFamily="50" charset="-128"/>
              </a:rPr>
              <a:t>あたって</a:t>
            </a:r>
          </a:p>
        </p:txBody>
      </p:sp>
      <p:sp>
        <p:nvSpPr>
          <p:cNvPr id="2" name="テキスト ボックス 1"/>
          <p:cNvSpPr txBox="1"/>
          <p:nvPr/>
        </p:nvSpPr>
        <p:spPr>
          <a:xfrm>
            <a:off x="7308304" y="6241435"/>
            <a:ext cx="1548172" cy="252028"/>
          </a:xfrm>
          <a:prstGeom prst="rect">
            <a:avLst/>
          </a:prstGeom>
          <a:noFill/>
        </p:spPr>
        <p:txBody>
          <a:bodyPr wrap="square" rtlCol="0">
            <a:spAutoFit/>
          </a:bodyPr>
          <a:lstStyle/>
          <a:p>
            <a:pPr algn="l"/>
            <a:r>
              <a:rPr kumimoji="1" lang="en-US" altLang="ja-JP" dirty="0" smtClean="0"/>
              <a:t>【</a:t>
            </a:r>
            <a:r>
              <a:rPr kumimoji="1" lang="ja-JP" altLang="en-US" dirty="0" smtClean="0"/>
              <a:t>　</a:t>
            </a:r>
            <a:r>
              <a:rPr kumimoji="1" lang="en-US" altLang="ja-JP" dirty="0" smtClean="0"/>
              <a:t>】</a:t>
            </a:r>
            <a:r>
              <a:rPr kumimoji="1" lang="ja-JP" altLang="en-US" dirty="0" smtClean="0"/>
              <a:t>は今年度の重点事業</a:t>
            </a:r>
            <a:endParaRPr kumimoji="1" lang="ja-JP" altLang="en-US" dirty="0"/>
          </a:p>
        </p:txBody>
      </p:sp>
      <p:sp>
        <p:nvSpPr>
          <p:cNvPr id="4" name="AutoShape 3" descr="10%"/>
          <p:cNvSpPr>
            <a:spLocks noChangeArrowheads="1"/>
          </p:cNvSpPr>
          <p:nvPr/>
        </p:nvSpPr>
        <p:spPr bwMode="auto">
          <a:xfrm>
            <a:off x="107504" y="6199145"/>
            <a:ext cx="6696744" cy="333651"/>
          </a:xfrm>
          <a:prstGeom prst="roundRect">
            <a:avLst>
              <a:gd name="adj" fmla="val 26180"/>
            </a:avLst>
          </a:prstGeom>
          <a:pattFill prst="pct10">
            <a:fgClr>
              <a:srgbClr val="000000">
                <a:alpha val="37000"/>
              </a:srgbClr>
            </a:fgClr>
            <a:bgClr>
              <a:srgbClr val="FFFFFF">
                <a:alpha val="37000"/>
              </a:srgbClr>
            </a:bgClr>
          </a:patt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 name="Rectangle 4"/>
          <p:cNvSpPr>
            <a:spLocks noChangeArrowheads="1"/>
          </p:cNvSpPr>
          <p:nvPr/>
        </p:nvSpPr>
        <p:spPr bwMode="auto">
          <a:xfrm>
            <a:off x="5760132" y="6360228"/>
            <a:ext cx="1370148" cy="345136"/>
          </a:xfrm>
          <a:prstGeom prst="rect">
            <a:avLst/>
          </a:prstGeom>
          <a:solidFill>
            <a:srgbClr val="FF0000"/>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ＭＳ Ｐゴシック" pitchFamily="50" charset="-128"/>
                <a:ea typeface="ＭＳ Ｐゴシック" pitchFamily="50" charset="-128"/>
                <a:cs typeface="ＭＳ Ｐゴシック" pitchFamily="50" charset="-128"/>
              </a:rPr>
              <a:t>教育長の事務</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354124392"/>
              </p:ext>
            </p:extLst>
          </p:nvPr>
        </p:nvGraphicFramePr>
        <p:xfrm>
          <a:off x="235927" y="776288"/>
          <a:ext cx="8628185" cy="5069906"/>
        </p:xfrm>
        <a:graphic>
          <a:graphicData uri="http://schemas.openxmlformats.org/drawingml/2006/table">
            <a:tbl>
              <a:tblPr/>
              <a:tblGrid>
                <a:gridCol w="339629"/>
                <a:gridCol w="2016224"/>
                <a:gridCol w="6272332"/>
              </a:tblGrid>
              <a:tr h="331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rgbClr val="FFFFFF"/>
                          </a:solidFill>
                          <a:effectLst/>
                          <a:latin typeface="Calibri" pitchFamily="34" charset="0"/>
                          <a:ea typeface="ＭＳ Ｐゴシック" pitchFamily="50" charset="-128"/>
                        </a:rPr>
                        <a:t>用語</a:t>
                      </a:r>
                      <a:endParaRPr kumimoji="1" lang="ja-JP" altLang="en-US" sz="1100" b="1" i="0" u="none" strike="noStrike" cap="none" normalizeH="0" baseline="0" smtClean="0">
                        <a:ln>
                          <a:noFill/>
                        </a:ln>
                        <a:solidFill>
                          <a:srgbClr val="FFFFFF"/>
                        </a:solidFill>
                        <a:effectLst/>
                        <a:latin typeface="ＭＳ Ｐゴシック" pitchFamily="50" charset="-128"/>
                        <a:ea typeface="ＭＳ Ｐゴシック"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rgbClr val="FFFFFF"/>
                          </a:solidFill>
                          <a:effectLst/>
                          <a:latin typeface="Calibri" pitchFamily="34" charset="0"/>
                          <a:ea typeface="ＭＳ Ｐゴシック" pitchFamily="50" charset="-128"/>
                        </a:rPr>
                        <a:t>解説</a:t>
                      </a:r>
                      <a:endParaRPr kumimoji="1" lang="ja-JP" altLang="en-US" sz="1100" b="1" i="0" u="none" strike="noStrike" cap="none" normalizeH="0" baseline="0" smtClean="0">
                        <a:ln>
                          <a:noFill/>
                        </a:ln>
                        <a:solidFill>
                          <a:srgbClr val="FFFFFF"/>
                        </a:solidFill>
                        <a:effectLst/>
                        <a:latin typeface="ＭＳ Ｐゴシック" pitchFamily="50" charset="-128"/>
                        <a:ea typeface="ＭＳ Ｐゴシック"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r>
              <a:tr h="5314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P7</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就職支援コーディネーター</a:t>
                      </a: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キャリアコンサルタントなどの就職支援に関する資格を持ち、学校の中で生徒の就職支援や教員への助言を行う外部人材。</a:t>
                      </a: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419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P7</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pitchFamily="50" charset="-128"/>
                          <a:ea typeface="ＭＳ Ｐゴシック" pitchFamily="50" charset="-128"/>
                        </a:rPr>
                        <a:t>スクールソーシャルワーカー</a:t>
                      </a: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福祉に関する専門的な知識や経験を持ち、福祉的な支援を要する生徒への相談や教員への助言を行う外部人材。</a:t>
                      </a: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438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P7</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alibri" pitchFamily="34" charset="0"/>
                          <a:ea typeface="ＭＳ Ｐゴシック" pitchFamily="50" charset="-128"/>
                        </a:rPr>
                        <a:t>中退防止コーディネーター</a:t>
                      </a:r>
                      <a:endParaRPr kumimoji="1" lang="ja-JP" altLang="en-US" sz="1000" b="0" i="0" u="none" strike="noStrike" cap="none" normalizeH="0" baseline="0" smtClean="0">
                        <a:ln>
                          <a:noFill/>
                        </a:ln>
                        <a:solidFill>
                          <a:srgbClr val="000000"/>
                        </a:solidFill>
                        <a:effectLst/>
                        <a:latin typeface="ＭＳ Ｐゴシック" pitchFamily="50" charset="-128"/>
                        <a:ea typeface="ＭＳ Ｐゴシック" pitchFamily="50" charset="-128"/>
                      </a:endParaRPr>
                    </a:p>
                  </a:txBody>
                  <a:tcPr marL="66462" marR="66462" marT="72034" marB="7203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中退率の高い学校を中心に校内で指名されている、中退防止に向けた取組みをすすめる教員。</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4" marB="7203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6636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P9</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pitchFamily="50" charset="-128"/>
                          <a:ea typeface="ＭＳ Ｐゴシック" pitchFamily="50" charset="-128"/>
                        </a:rPr>
                        <a:t>自立支援推進校</a:t>
                      </a: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ゴシック" pitchFamily="50" charset="-128"/>
                          <a:ea typeface="ＭＳＰゴシック"/>
                          <a:cs typeface="ＭＳＰゴシック"/>
                        </a:rPr>
                        <a:t>知的障がいのある生徒が</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高等学校の学籍で、カリキュラムや授業内容を工夫し、</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高等学校において障がいの有無に関わらず、</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ともに学ぶ取組みとして、平成</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１８</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年度から制度化したもの。</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（平成２８年４月現在：府立９校、他に大阪市立の知的障がい生徒自立支援コース設置校２校）</a:t>
                      </a:r>
                      <a:endPar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66462" marR="66462" marT="72039" marB="7203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7765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P9</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ＭＳ Ｐゴシック" pitchFamily="50" charset="-128"/>
                          <a:ea typeface="ＭＳ Ｐゴシック" pitchFamily="50" charset="-128"/>
                        </a:rPr>
                        <a:t>共生推進校</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職業学科を設置する府立知的障がい高等支援学校（たまがわ高等支援学校、とりかい高等支援学校、すながわ高等支援学校及びむらの高等支援学校。以下「本校」という。）</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の共生推進教室を府立高等学校に設置し、両校の連携のもと、</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本</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校の生徒が、支援学校の学籍で高等学校の生徒とともに学び、交友を深めていく取組みとして、平成</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１８</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年度から制度化したもの。</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また、本校で職業に関する専門教科を学んでいる。（平成２８年４月現在：府立８校） 　</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4101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P9</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エキスパート支援員</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臨床心理士や看護師等、専門的知識をもとに教職員に対する指導や助言を行う支援員。</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409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P10</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高校生活支援カード</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府立高校</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入学時に、生徒や保護者が進路の希望や高校生活において配慮してほしいことを記入して学校に提出するカード。</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409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P11</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志（こころざし）学</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豊かな人間性等を身に付け、夢や希望、志を持ってよき社会人として自立するとともに、社会についての理解や健全な批判力等を養い、社会の発展に寄与する態度をはぐくむことを目的とし、平成２３年度よりすべての府立高校で展開。</a:t>
                      </a:r>
                    </a:p>
                  </a:txBody>
                  <a:tcPr marL="66462" marR="66462" marT="72047" marB="720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409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P13</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こども支援コーディネーター</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いじめ等生徒指導上の諸課題を解決するために配置された教員。学校全体の指導体制の充実を図り、家庭</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地域や警察等の関係機関との連携を担うことで、学校の総合的な問題解決機能の向上に努める。</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bl>
          </a:graphicData>
        </a:graphic>
      </p:graphicFrame>
      <p:sp>
        <p:nvSpPr>
          <p:cNvPr id="5" name="Text Box 92"/>
          <p:cNvSpPr txBox="1">
            <a:spLocks noChangeArrowheads="1"/>
          </p:cNvSpPr>
          <p:nvPr/>
        </p:nvSpPr>
        <p:spPr bwMode="auto">
          <a:xfrm>
            <a:off x="8567737" y="6613525"/>
            <a:ext cx="576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２８</a:t>
            </a:r>
            <a:endParaRPr lang="ja-JP" altLang="en-US" b="1" dirty="0"/>
          </a:p>
        </p:txBody>
      </p:sp>
      <p:sp>
        <p:nvSpPr>
          <p:cNvPr id="8" name="AutoShape 4"/>
          <p:cNvSpPr>
            <a:spLocks noChangeArrowheads="1"/>
          </p:cNvSpPr>
          <p:nvPr/>
        </p:nvSpPr>
        <p:spPr bwMode="auto">
          <a:xfrm>
            <a:off x="254978" y="200025"/>
            <a:ext cx="1830265" cy="303213"/>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tIns="72000" bIns="72000" anchor="ctr"/>
          <a:lstStyle/>
          <a:p>
            <a:pPr>
              <a:spcBef>
                <a:spcPct val="50000"/>
              </a:spcBef>
              <a:defRPr/>
            </a:pPr>
            <a:r>
              <a:rPr lang="en-US" altLang="ja-JP" sz="1300" b="1" dirty="0">
                <a:solidFill>
                  <a:schemeClr val="tx1"/>
                </a:solidFill>
                <a:latin typeface="メイリオ" pitchFamily="50" charset="-128"/>
                <a:ea typeface="メイリオ" pitchFamily="50" charset="-128"/>
                <a:cs typeface="メイリオ" pitchFamily="50" charset="-128"/>
              </a:rPr>
              <a:t>【</a:t>
            </a:r>
            <a:r>
              <a:rPr lang="ja-JP" altLang="en-US" sz="1300" b="1" dirty="0">
                <a:solidFill>
                  <a:schemeClr val="tx1"/>
                </a:solidFill>
                <a:latin typeface="メイリオ" pitchFamily="50" charset="-128"/>
                <a:ea typeface="メイリオ" pitchFamily="50" charset="-128"/>
                <a:cs typeface="メイリオ" pitchFamily="50" charset="-128"/>
              </a:rPr>
              <a:t>用語解説</a:t>
            </a:r>
            <a:r>
              <a:rPr lang="en-US" altLang="ja-JP" sz="1300" b="1" dirty="0">
                <a:solidFill>
                  <a:schemeClr val="tx1"/>
                </a:solidFill>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16760007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528198724"/>
              </p:ext>
            </p:extLst>
          </p:nvPr>
        </p:nvGraphicFramePr>
        <p:xfrm>
          <a:off x="235927" y="697658"/>
          <a:ext cx="8628185" cy="5060810"/>
        </p:xfrm>
        <a:graphic>
          <a:graphicData uri="http://schemas.openxmlformats.org/drawingml/2006/table">
            <a:tbl>
              <a:tblPr/>
              <a:tblGrid>
                <a:gridCol w="375633"/>
                <a:gridCol w="1980220"/>
                <a:gridCol w="6272332"/>
              </a:tblGrid>
              <a:tr h="331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5" marB="720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chemeClr val="tx1"/>
                          </a:solidFill>
                          <a:effectLst/>
                          <a:latin typeface="Calibri" pitchFamily="34" charset="0"/>
                          <a:ea typeface="ＭＳ Ｐゴシック" pitchFamily="50" charset="-128"/>
                        </a:rPr>
                        <a:t>用語</a:t>
                      </a:r>
                      <a:endParaRPr kumimoji="1" lang="ja-JP" altLang="en-US" sz="1100" b="1"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66462" marR="66462" marT="72045" marB="720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pitchFamily="50" charset="-128"/>
                        </a:rPr>
                        <a:t>解説</a:t>
                      </a:r>
                      <a:endPar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45" marB="720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r>
              <a:tr h="540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P14</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体力づくり推進計画</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小中学校で、ＰＤＣＡサイクルに基づく、体力づくりの取組みが図られるよう、各校の課題に応じた具体的な取組み、取組みの検証のための指標を設定するなど年間の実施計画。</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540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P14</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めっちゃスマイル体操、</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めっちゃ</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WAKUWAKU</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ダンス</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楽しく体を動かすことができる運動ツールとして平成</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26</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年度に作成した、音楽に合わせ、「現代的なリズムのダンス」の要素を取り入れた大阪独自のダンス体操。「めっちゃスマイル体操」は体操の要素を主とし、「めっちゃＷＡＫＵＷＡＫＵダンス」はダンスの要素を主とした構成になっている。</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540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P15</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教員チャレンジテスト</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大阪の教員を志す方への採用選考テストの計画的な受験準備を支援するため、大学２，３回生や社会人などを対象に、教員として職務を遂行する上で必要な教育に関する法令や理論等を出題するテスト。予め設定する正答率（受験案内に記載）以上の者は、後２ヵ年度の採用選考テストで１次筆答テストを免除。</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8280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P15</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大阪教志セミナー</a:t>
                      </a: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66462" marR="66462" marT="72033" marB="720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n-ea"/>
                          <a:ea typeface="+mn-ea"/>
                        </a:rPr>
                        <a:t>「大阪で教師になりたい！」という</a:t>
                      </a: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高い志と情熱</a:t>
                      </a: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をもつ学生を対象として、教員として求められる資質や基礎的な指導について、講義、演習、研究協議等をとおして、教員として学び続ける意欲を育むことを目的として、平成</a:t>
                      </a:r>
                      <a:r>
                        <a:rPr kumimoji="1" lang="en-US" altLang="ja-JP" sz="1000" b="0" i="0" u="none" strike="noStrike" cap="none" normalizeH="0" baseline="0" dirty="0" smtClean="0">
                          <a:ln>
                            <a:noFill/>
                          </a:ln>
                          <a:solidFill>
                            <a:schemeClr val="tx1"/>
                          </a:solidFill>
                          <a:effectLst/>
                          <a:latin typeface="+mn-ea"/>
                          <a:ea typeface="+mn-ea"/>
                        </a:rPr>
                        <a:t>20</a:t>
                      </a:r>
                      <a:r>
                        <a:rPr kumimoji="1" lang="ja-JP" altLang="en-US" sz="1000" b="0" i="0" u="none" strike="noStrike" cap="none" normalizeH="0" baseline="0" dirty="0" smtClean="0">
                          <a:ln>
                            <a:noFill/>
                          </a:ln>
                          <a:solidFill>
                            <a:schemeClr val="tx1"/>
                          </a:solidFill>
                          <a:effectLst/>
                          <a:latin typeface="+mn-ea"/>
                          <a:ea typeface="+mn-ea"/>
                        </a:rPr>
                        <a:t>年度より実施している。大阪府内の公立学校で実施する</a:t>
                      </a:r>
                      <a:r>
                        <a:rPr kumimoji="1" lang="en-US" altLang="ja-JP" sz="1000" b="0" i="0" u="none" strike="noStrike" cap="none" normalizeH="0" baseline="0" dirty="0" smtClean="0">
                          <a:ln>
                            <a:noFill/>
                          </a:ln>
                          <a:solidFill>
                            <a:schemeClr val="tx1"/>
                          </a:solidFill>
                          <a:effectLst/>
                          <a:latin typeface="+mn-ea"/>
                          <a:ea typeface="+mn-ea"/>
                        </a:rPr>
                        <a:t>20</a:t>
                      </a:r>
                      <a:r>
                        <a:rPr kumimoji="1" lang="ja-JP" altLang="en-US" sz="1000" b="0" i="0" u="none" strike="noStrike" cap="none" normalizeH="0" baseline="0" dirty="0" smtClean="0">
                          <a:ln>
                            <a:noFill/>
                          </a:ln>
                          <a:solidFill>
                            <a:schemeClr val="tx1"/>
                          </a:solidFill>
                          <a:effectLst/>
                          <a:latin typeface="+mn-ea"/>
                          <a:ea typeface="+mn-ea"/>
                        </a:rPr>
                        <a:t>回（半日）の実地実習により、教育現場を実体験することができる。　</a:t>
                      </a:r>
                    </a:p>
                  </a:txBody>
                  <a:tcPr marL="66462" marR="66462" marT="72033" marB="7203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6840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P16</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学校協議会</a:t>
                      </a: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保護者等の意向を学校運営に反映するため、府立学校条例において各府立学校に設置すると定められた教育委員会の附属機関。学校協議会は、学校経営計画や学校評価に関する事項について協議を行い、各校長に対して意見を述べることができる。</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7200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P17</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学校経営計画</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校長・准校長</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が</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、自らの権限と責任のもと、学校の現状と実態を踏まえて、めざす学校像の実現に向けて中期的目標（３か年）を</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策定</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する</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もの</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。学校経営計画では、</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「めざす学校像」、「</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中期的目標</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」とこれら</a:t>
                      </a:r>
                      <a:r>
                        <a:rPr kumimoji="1" lang="ja-JP"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を踏まえた当該年度の重点目標、取組内容、評価指標を示す。</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754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P18</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保護者の申し出制度</a:t>
                      </a: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保護者の意向を学校運営に反映するため、府立学校条例において、保護者は教員の授業その他の教育活動に係る意見を学校協議会に対して申し出ることができると定められた。学校協議会は保護者からの意見を調査審議し、校長に対して意見を述べることができる。</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46" marB="7204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bl>
          </a:graphicData>
        </a:graphic>
      </p:graphicFrame>
      <p:sp>
        <p:nvSpPr>
          <p:cNvPr id="5" name="Text Box 92"/>
          <p:cNvSpPr txBox="1">
            <a:spLocks noChangeArrowheads="1"/>
          </p:cNvSpPr>
          <p:nvPr/>
        </p:nvSpPr>
        <p:spPr bwMode="auto">
          <a:xfrm>
            <a:off x="8567737" y="6613525"/>
            <a:ext cx="576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２９</a:t>
            </a:r>
            <a:endParaRPr lang="ja-JP" altLang="en-US" b="1" dirty="0">
              <a:solidFill>
                <a:srgbClr val="000000"/>
              </a:solidFill>
            </a:endParaRPr>
          </a:p>
        </p:txBody>
      </p:sp>
      <p:sp>
        <p:nvSpPr>
          <p:cNvPr id="8" name="AutoShape 4"/>
          <p:cNvSpPr>
            <a:spLocks noChangeArrowheads="1"/>
          </p:cNvSpPr>
          <p:nvPr/>
        </p:nvSpPr>
        <p:spPr bwMode="auto">
          <a:xfrm>
            <a:off x="254978" y="200025"/>
            <a:ext cx="1830265" cy="303213"/>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tIns="72000" bIns="72000" anchor="ctr"/>
          <a:lstStyle/>
          <a:p>
            <a:pPr>
              <a:spcBef>
                <a:spcPct val="50000"/>
              </a:spcBef>
              <a:defRPr/>
            </a:pPr>
            <a:r>
              <a:rPr lang="en-US" altLang="ja-JP" sz="1300" b="1" dirty="0">
                <a:solidFill>
                  <a:srgbClr val="1F497D">
                    <a:lumMod val="75000"/>
                  </a:srgbClr>
                </a:solidFill>
                <a:latin typeface="メイリオ" pitchFamily="50" charset="-128"/>
                <a:ea typeface="メイリオ" pitchFamily="50" charset="-128"/>
                <a:cs typeface="メイリオ" pitchFamily="50" charset="-128"/>
              </a:rPr>
              <a:t>【</a:t>
            </a:r>
            <a:r>
              <a:rPr lang="ja-JP" altLang="en-US" sz="1300" b="1" dirty="0">
                <a:solidFill>
                  <a:srgbClr val="1F497D">
                    <a:lumMod val="75000"/>
                  </a:srgbClr>
                </a:solidFill>
                <a:latin typeface="メイリオ" pitchFamily="50" charset="-128"/>
                <a:ea typeface="メイリオ" pitchFamily="50" charset="-128"/>
                <a:cs typeface="メイリオ" pitchFamily="50" charset="-128"/>
              </a:rPr>
              <a:t>用語解説</a:t>
            </a:r>
            <a:r>
              <a:rPr lang="en-US" altLang="ja-JP" sz="1300" b="1" dirty="0">
                <a:solidFill>
                  <a:srgbClr val="1F497D">
                    <a:lumMod val="75000"/>
                  </a:srgbClr>
                </a:solidFill>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34168490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689231735"/>
              </p:ext>
            </p:extLst>
          </p:nvPr>
        </p:nvGraphicFramePr>
        <p:xfrm>
          <a:off x="235927" y="697658"/>
          <a:ext cx="8628185" cy="4961706"/>
        </p:xfrm>
        <a:graphic>
          <a:graphicData uri="http://schemas.openxmlformats.org/drawingml/2006/table">
            <a:tbl>
              <a:tblPr/>
              <a:tblGrid>
                <a:gridCol w="375633"/>
                <a:gridCol w="1980220"/>
                <a:gridCol w="6272332"/>
              </a:tblGrid>
              <a:tr h="331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45" marB="720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chemeClr val="tx1"/>
                          </a:solidFill>
                          <a:effectLst/>
                          <a:latin typeface="Calibri" pitchFamily="34" charset="0"/>
                          <a:ea typeface="ＭＳ Ｐゴシック" pitchFamily="50" charset="-128"/>
                        </a:rPr>
                        <a:t>用語</a:t>
                      </a:r>
                      <a:endParaRPr kumimoji="1" lang="ja-JP" altLang="en-US" sz="1100" b="1"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66462" marR="66462" marT="72045" marB="720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pitchFamily="50" charset="-128"/>
                        </a:rPr>
                        <a:t>解説</a:t>
                      </a:r>
                      <a:endPar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45" marB="720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4BACC6"/>
                    </a:solidFill>
                  </a:tcPr>
                </a:tc>
              </a:tr>
              <a:tr h="540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P20</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スケアードストレイト教育技法</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スタントを駆使し、リアルに交通事故の状況を再現し、実際の交通事故にあった場合の悲惨さを実感させることで、安全確認等の励行や危険運転への自制を促す交通安全教育。事故の状況や原因を具体的に伝え、交通ルールを守ることの大切さを伝える。</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540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P23</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授業料無償化制度</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大阪の子どもたちが、中学校卒業時の進路選択段階で、国公立高校と同様に、私立の高校や高等専修学校についても、自らの希望や能力に応じて自由に学校選択できる機会を提供するため、授業料支援補助金を平成</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23</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年度の新１年生から大幅に拡充。平成</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28</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年度の新１年生から所得中位の世帯（年収めやす</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590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万円未満程度）を対象に、保護者の授業料負担を実質無償化、生徒の７０％（年収めやす</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590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万から</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800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万円未満程度）の世帯に対しては、保護者の授業料負担が</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万円（ただし、私立高校生及び大学生が３人以上の世帯（以下「多子世帯」という。）の場合、</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万円）で収まるようにするとともに、多子世帯で年収めやす</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800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万から</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910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万円未満の世帯については、授業料負担が</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万円で収まるようにした。国の就学支援金とあわせて標準授業料（全日制高校・高等専修学校は年間</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58</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万円、通信制高校は１単位</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10,032</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円）を上限に補助金を交付し、標準授業料を超えた差額分は学校が負担するという仕組みで、この制度に賛同する私立高校等を私立高校生等就学支援推進校として教育長が指定し、授業料無償化制度を実施している。</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540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P23</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奨学金制度</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向学心に富みながら経済的理由で修学が困難な生徒等に対し、公益財団法人大阪府育英会を通じて高校等の学費の無利子貸付を行う制度。</a:t>
                      </a:r>
                    </a:p>
                    <a:p>
                      <a:pPr marL="0" marR="0" lvl="0" indent="0" algn="l" defTabSz="914400" rtl="0" eaLnBrk="1" fontAlgn="base" latinLnBrk="0" hangingPunct="1">
                        <a:lnSpc>
                          <a:spcPts val="12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貸付額（次の貸付限度額の範囲内で希望する額を貸付）</a:t>
                      </a:r>
                    </a:p>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市町村民税所得割額が</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251,100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円（年収めやす</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800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万円）未満の場合：国公立・私立とも「各校授業料実質負担額（注）＋</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同</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251,100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円以上</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347,100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円（年収めやす</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800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万から</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1,000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万円）未満の場合：私立のみ</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24</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万円（上限）</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ts val="12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ただし、新</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年生（平成</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28</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年度入学）の方で、多子世帯（年収めやす</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800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万から</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910</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万円未満の世帯）については、大阪府授業料支援補助金の交付対象となる場合は、貸付対象外</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年収めやすは、父母、高校生</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人、中学生</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人の</a:t>
                      </a:r>
                      <a:r>
                        <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rPr>
                        <a:t>4</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人世帯の場合の一例。</a:t>
                      </a:r>
                    </a:p>
                    <a:p>
                      <a:pPr marL="0" marR="0" lvl="0" indent="0" algn="l"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（注）各学校の授業料負担額から、国の就学支援金や、大阪府私立高校等授業料支援補助金、学校独自の減免額等を差し引いた、実質的な授業料負担額</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r h="540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P24</a:t>
                      </a:r>
                      <a:endParaRPr kumimoji="1" lang="ja-JP" altLang="en-US" sz="10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産学接続型教育プログラム</a:t>
                      </a: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lang="ja-JP" altLang="en-US" sz="1000" dirty="0" smtClean="0">
                          <a:solidFill>
                            <a:schemeClr val="tx1"/>
                          </a:solidFill>
                          <a:effectLst/>
                        </a:rPr>
                        <a:t>専門学校が企業等と連携し、企業等が求める人材育成を目的に編成した教育課程により実践的な職業教育を行い、生徒のニーズに沿って当該教育に関連する企業等への就職につなげる教育プログラム。</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66462" marR="66462" marT="72038" marB="720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1F5"/>
                    </a:solidFill>
                  </a:tcPr>
                </a:tc>
              </a:tr>
            </a:tbl>
          </a:graphicData>
        </a:graphic>
      </p:graphicFrame>
      <p:sp>
        <p:nvSpPr>
          <p:cNvPr id="5" name="Text Box 92"/>
          <p:cNvSpPr txBox="1">
            <a:spLocks noChangeArrowheads="1"/>
          </p:cNvSpPr>
          <p:nvPr/>
        </p:nvSpPr>
        <p:spPr bwMode="auto">
          <a:xfrm>
            <a:off x="8567737" y="6613525"/>
            <a:ext cx="576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３０</a:t>
            </a:r>
            <a:endParaRPr lang="ja-JP" altLang="en-US" b="1" dirty="0">
              <a:solidFill>
                <a:srgbClr val="000000"/>
              </a:solidFill>
            </a:endParaRPr>
          </a:p>
        </p:txBody>
      </p:sp>
      <p:sp>
        <p:nvSpPr>
          <p:cNvPr id="8" name="AutoShape 4"/>
          <p:cNvSpPr>
            <a:spLocks noChangeArrowheads="1"/>
          </p:cNvSpPr>
          <p:nvPr/>
        </p:nvSpPr>
        <p:spPr bwMode="auto">
          <a:xfrm>
            <a:off x="254978" y="200025"/>
            <a:ext cx="1830265" cy="303213"/>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tIns="72000" bIns="72000" anchor="ctr"/>
          <a:lstStyle/>
          <a:p>
            <a:pPr>
              <a:spcBef>
                <a:spcPct val="50000"/>
              </a:spcBef>
              <a:defRPr/>
            </a:pPr>
            <a:r>
              <a:rPr lang="en-US" altLang="ja-JP" sz="1300" b="1" dirty="0">
                <a:solidFill>
                  <a:srgbClr val="1F497D">
                    <a:lumMod val="75000"/>
                  </a:srgbClr>
                </a:solidFill>
                <a:latin typeface="メイリオ" pitchFamily="50" charset="-128"/>
                <a:ea typeface="メイリオ" pitchFamily="50" charset="-128"/>
                <a:cs typeface="メイリオ" pitchFamily="50" charset="-128"/>
              </a:rPr>
              <a:t>【</a:t>
            </a:r>
            <a:r>
              <a:rPr lang="ja-JP" altLang="en-US" sz="1300" b="1" dirty="0">
                <a:solidFill>
                  <a:srgbClr val="1F497D">
                    <a:lumMod val="75000"/>
                  </a:srgbClr>
                </a:solidFill>
                <a:latin typeface="メイリオ" pitchFamily="50" charset="-128"/>
                <a:ea typeface="メイリオ" pitchFamily="50" charset="-128"/>
                <a:cs typeface="メイリオ" pitchFamily="50" charset="-128"/>
              </a:rPr>
              <a:t>用語解説</a:t>
            </a:r>
            <a:r>
              <a:rPr lang="en-US" altLang="ja-JP" sz="1300" b="1" dirty="0">
                <a:solidFill>
                  <a:srgbClr val="1F497D">
                    <a:lumMod val="75000"/>
                  </a:srgbClr>
                </a:solidFill>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2845843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1" name="オブジェクト 1"/>
          <p:cNvGraphicFramePr>
            <a:graphicFrameLocks noChangeAspect="1"/>
          </p:cNvGraphicFramePr>
          <p:nvPr>
            <p:extLst>
              <p:ext uri="{D42A27DB-BD31-4B8C-83A1-F6EECF244321}">
                <p14:modId xmlns:p14="http://schemas.microsoft.com/office/powerpoint/2010/main" val="1672269097"/>
              </p:ext>
            </p:extLst>
          </p:nvPr>
        </p:nvGraphicFramePr>
        <p:xfrm>
          <a:off x="839788" y="296863"/>
          <a:ext cx="7721600" cy="6705600"/>
        </p:xfrm>
        <a:graphic>
          <a:graphicData uri="http://schemas.openxmlformats.org/presentationml/2006/ole">
            <mc:AlternateContent xmlns:mc="http://schemas.openxmlformats.org/markup-compatibility/2006">
              <mc:Choice xmlns:v="urn:schemas-microsoft-com:vml" Requires="v">
                <p:oleObj spid="_x0000_s3236" name="ワークシート" r:id="rId3" imgW="8258301" imgH="7181853" progId="Excel.Sheet.12">
                  <p:embed/>
                </p:oleObj>
              </mc:Choice>
              <mc:Fallback>
                <p:oleObj name="ワークシート" r:id="rId3" imgW="8258301" imgH="7181853" progId="Excel.Sheet.12">
                  <p:embed/>
                  <p:pic>
                    <p:nvPicPr>
                      <p:cNvPr id="0" name=""/>
                      <p:cNvPicPr>
                        <a:picLocks noChangeAspect="1" noChangeArrowheads="1"/>
                      </p:cNvPicPr>
                      <p:nvPr/>
                    </p:nvPicPr>
                    <p:blipFill>
                      <a:blip r:embed="rId4"/>
                      <a:srcRect/>
                      <a:stretch>
                        <a:fillRect/>
                      </a:stretch>
                    </p:blipFill>
                    <p:spPr bwMode="auto">
                      <a:xfrm>
                        <a:off x="839788" y="296863"/>
                        <a:ext cx="7721600" cy="6705600"/>
                      </a:xfrm>
                      <a:prstGeom prst="rect">
                        <a:avLst/>
                      </a:prstGeom>
                      <a:noFill/>
                      <a:ln>
                        <a:noFill/>
                      </a:ln>
                      <a:extLst/>
                    </p:spPr>
                  </p:pic>
                </p:oleObj>
              </mc:Fallback>
            </mc:AlternateContent>
          </a:graphicData>
        </a:graphic>
      </p:graphicFrame>
      <p:sp>
        <p:nvSpPr>
          <p:cNvPr id="27652" name="正方形/長方形 5"/>
          <p:cNvSpPr>
            <a:spLocks noChangeArrowheads="1"/>
          </p:cNvSpPr>
          <p:nvPr/>
        </p:nvSpPr>
        <p:spPr bwMode="auto">
          <a:xfrm>
            <a:off x="701130" y="728700"/>
            <a:ext cx="1895475" cy="338138"/>
          </a:xfrm>
          <a:prstGeom prst="rect">
            <a:avLst/>
          </a:prstGeom>
          <a:solidFill>
            <a:srgbClr val="FFFFCC"/>
          </a:solidFill>
          <a:ln w="9525">
            <a:solidFill>
              <a:schemeClr val="tx1"/>
            </a:solidFill>
            <a:miter lim="800000"/>
            <a:headEnd/>
            <a:tailEnd/>
          </a:ln>
        </p:spPr>
        <p:txBody>
          <a:bodyPr>
            <a:spAutoFit/>
          </a:bodyPr>
          <a:lstStyle/>
          <a:p>
            <a:r>
              <a:rPr lang="ja-JP" altLang="en-US" sz="1600" b="1">
                <a:solidFill>
                  <a:srgbClr val="000000"/>
                </a:solidFill>
              </a:rPr>
              <a:t>組織と所掌事務</a:t>
            </a:r>
            <a:endParaRPr lang="en-US" altLang="ja-JP" sz="1600" b="1">
              <a:solidFill>
                <a:srgbClr val="000000"/>
              </a:solidFill>
            </a:endParaRPr>
          </a:p>
        </p:txBody>
      </p:sp>
      <p:sp>
        <p:nvSpPr>
          <p:cNvPr id="4" name="Text Box 142"/>
          <p:cNvSpPr txBox="1">
            <a:spLocks noChangeArrowheads="1"/>
          </p:cNvSpPr>
          <p:nvPr/>
        </p:nvSpPr>
        <p:spPr bwMode="auto">
          <a:xfrm>
            <a:off x="8563047"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a:t>
            </a:r>
            <a:endParaRPr lang="ja-JP" altLang="en-US" b="1" dirty="0">
              <a:solidFill>
                <a:srgbClr val="000000"/>
              </a:solidFill>
            </a:endParaRPr>
          </a:p>
        </p:txBody>
      </p:sp>
      <p:sp>
        <p:nvSpPr>
          <p:cNvPr id="5" name="角丸四角形 4"/>
          <p:cNvSpPr/>
          <p:nvPr/>
        </p:nvSpPr>
        <p:spPr>
          <a:xfrm>
            <a:off x="358775" y="116633"/>
            <a:ext cx="8174038" cy="432048"/>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教育庁の概要</a:t>
            </a:r>
            <a:endParaRPr lang="ja-JP" altLang="en-US" sz="2400" b="1" dirty="0">
              <a:solidFill>
                <a:prstClr val="white"/>
              </a:solidFill>
              <a:latin typeface="メイリオ" pitchFamily="50" charset="-128"/>
              <a:ea typeface="メイリオ" pitchFamily="50" charset="-128"/>
              <a:cs typeface="メイリオ" pitchFamily="50" charset="-128"/>
            </a:endParaRPr>
          </a:p>
        </p:txBody>
      </p:sp>
      <p:sp>
        <p:nvSpPr>
          <p:cNvPr id="6" name="Text Box 91"/>
          <p:cNvSpPr txBox="1">
            <a:spLocks noChangeArrowheads="1"/>
          </p:cNvSpPr>
          <p:nvPr/>
        </p:nvSpPr>
        <p:spPr bwMode="auto">
          <a:xfrm>
            <a:off x="1245605" y="5236966"/>
            <a:ext cx="2714327"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en-US" altLang="ja-JP" sz="1050" dirty="0" smtClean="0">
                <a:solidFill>
                  <a:srgbClr val="000000"/>
                </a:solidFill>
              </a:rPr>
              <a:t>※</a:t>
            </a:r>
            <a:r>
              <a:rPr lang="ja-JP" altLang="en-US" sz="1050" dirty="0" smtClean="0">
                <a:solidFill>
                  <a:srgbClr val="000000"/>
                </a:solidFill>
              </a:rPr>
              <a:t>私学行政に関する事務</a:t>
            </a:r>
            <a:r>
              <a:rPr lang="ja-JP" altLang="en-US" sz="1050" dirty="0">
                <a:solidFill>
                  <a:srgbClr val="000000"/>
                </a:solidFill>
              </a:rPr>
              <a:t>は</a:t>
            </a:r>
            <a:r>
              <a:rPr lang="ja-JP" altLang="en-US" sz="1050" dirty="0" smtClean="0">
                <a:solidFill>
                  <a:srgbClr val="000000"/>
                </a:solidFill>
              </a:rPr>
              <a:t>、教育長に委任</a:t>
            </a:r>
            <a:endParaRPr lang="en-US" altLang="ja-JP" sz="1050" dirty="0" smtClean="0">
              <a:solidFill>
                <a:srgbClr val="000000"/>
              </a:solidFill>
            </a:endParaRPr>
          </a:p>
          <a:p>
            <a:pPr algn="l" eaLnBrk="1" hangingPunct="1">
              <a:spcBef>
                <a:spcPct val="50000"/>
              </a:spcBef>
            </a:pPr>
            <a:r>
              <a:rPr lang="ja-JP" altLang="en-US" sz="1050" dirty="0" smtClean="0">
                <a:solidFill>
                  <a:srgbClr val="000000"/>
                </a:solidFill>
              </a:rPr>
              <a:t>　（教育委員会はその権限を有しない）</a:t>
            </a:r>
            <a:endParaRPr lang="ja-JP" altLang="en-US" sz="1050" dirty="0">
              <a:solidFill>
                <a:srgbClr val="000000"/>
              </a:solidFill>
            </a:endParaRPr>
          </a:p>
        </p:txBody>
      </p:sp>
      <p:sp>
        <p:nvSpPr>
          <p:cNvPr id="2" name="角丸四角形 1"/>
          <p:cNvSpPr/>
          <p:nvPr/>
        </p:nvSpPr>
        <p:spPr>
          <a:xfrm>
            <a:off x="899592" y="1268760"/>
            <a:ext cx="2520280" cy="8640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b="1" dirty="0" smtClean="0"/>
              <a:t>大阪府教育委員会</a:t>
            </a:r>
            <a:endParaRPr kumimoji="1" lang="en-US" altLang="ja-JP" sz="1600" b="1" dirty="0" smtClean="0"/>
          </a:p>
          <a:p>
            <a:pPr algn="ctr"/>
            <a:endParaRPr kumimoji="1" lang="en-US" altLang="ja-JP" dirty="0" smtClean="0"/>
          </a:p>
          <a:p>
            <a:pPr algn="ctr"/>
            <a:r>
              <a:rPr lang="ja-JP" altLang="en-US" sz="1050" dirty="0" smtClean="0"/>
              <a:t>教育長　委員　委員　委員　委員　委員</a:t>
            </a:r>
            <a:endParaRPr kumimoji="1" lang="ja-JP" altLang="en-US" sz="1050" dirty="0"/>
          </a:p>
        </p:txBody>
      </p:sp>
      <p:sp>
        <p:nvSpPr>
          <p:cNvPr id="11" name="Text Box 91"/>
          <p:cNvSpPr txBox="1">
            <a:spLocks noChangeArrowheads="1"/>
          </p:cNvSpPr>
          <p:nvPr/>
        </p:nvSpPr>
        <p:spPr bwMode="auto">
          <a:xfrm>
            <a:off x="1079612" y="2135299"/>
            <a:ext cx="1943708" cy="429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lnSpc>
                <a:spcPts val="1000"/>
              </a:lnSpc>
              <a:spcBef>
                <a:spcPct val="50000"/>
              </a:spcBef>
            </a:pPr>
            <a:r>
              <a:rPr lang="ja-JP" altLang="en-US" dirty="0" smtClean="0">
                <a:solidFill>
                  <a:srgbClr val="000000"/>
                </a:solidFill>
                <a:latin typeface="ＭＳ 明朝" panose="02020609040205080304" pitchFamily="17" charset="-128"/>
                <a:ea typeface="ＭＳ 明朝" panose="02020609040205080304" pitchFamily="17" charset="-128"/>
              </a:rPr>
              <a:t>教育長及び教育委員は、</a:t>
            </a:r>
            <a:endParaRPr lang="en-US" altLang="ja-JP" dirty="0" smtClean="0">
              <a:solidFill>
                <a:srgbClr val="000000"/>
              </a:solidFill>
              <a:latin typeface="ＭＳ 明朝" panose="02020609040205080304" pitchFamily="17" charset="-128"/>
              <a:ea typeface="ＭＳ 明朝" panose="02020609040205080304" pitchFamily="17" charset="-128"/>
            </a:endParaRPr>
          </a:p>
          <a:p>
            <a:pPr algn="l" eaLnBrk="1" hangingPunct="1">
              <a:lnSpc>
                <a:spcPts val="1000"/>
              </a:lnSpc>
              <a:spcBef>
                <a:spcPct val="50000"/>
              </a:spcBef>
            </a:pPr>
            <a:r>
              <a:rPr lang="ja-JP" altLang="en-US" dirty="0" smtClean="0">
                <a:solidFill>
                  <a:srgbClr val="000000"/>
                </a:solidFill>
                <a:latin typeface="ＭＳ 明朝" panose="02020609040205080304" pitchFamily="17" charset="-128"/>
                <a:ea typeface="ＭＳ 明朝" panose="02020609040205080304" pitchFamily="17" charset="-128"/>
              </a:rPr>
              <a:t>知事が議会の同意を得て任命</a:t>
            </a:r>
            <a:endParaRPr lang="ja-JP" altLang="en-US" dirty="0">
              <a:solidFill>
                <a:srgbClr val="00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10570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62" name="Group 110"/>
          <p:cNvGraphicFramePr>
            <a:graphicFrameLocks noGrp="1"/>
          </p:cNvGraphicFramePr>
          <p:nvPr>
            <p:ph sz="half" idx="1"/>
            <p:extLst>
              <p:ext uri="{D42A27DB-BD31-4B8C-83A1-F6EECF244321}">
                <p14:modId xmlns:p14="http://schemas.microsoft.com/office/powerpoint/2010/main" val="3867808661"/>
              </p:ext>
            </p:extLst>
          </p:nvPr>
        </p:nvGraphicFramePr>
        <p:xfrm>
          <a:off x="6941976" y="1733549"/>
          <a:ext cx="2087724" cy="4270376"/>
        </p:xfrm>
        <a:graphic>
          <a:graphicData uri="http://schemas.openxmlformats.org/drawingml/2006/table">
            <a:tbl>
              <a:tblPr/>
              <a:tblGrid>
                <a:gridCol w="1089942"/>
                <a:gridCol w="997782"/>
              </a:tblGrid>
              <a:tr h="716274">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ゴシック" pitchFamily="49" charset="-128"/>
                        </a:rPr>
                        <a:t>区　　分</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440"/>
                        </a:lnSpc>
                        <a:spcBef>
                          <a:spcPct val="5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Arial" charset="0"/>
                          <a:ea typeface="ＭＳ ゴシック" pitchFamily="49" charset="-128"/>
                        </a:rPr>
                        <a:t>定　数</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小学校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27,097</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中学校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16,087</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endParaRPr kumimoji="1" lang="en-US" altLang="ja-JP" sz="1200" b="0" i="0" u="none" strike="noStrike" cap="none" normalizeH="0" baseline="0" dirty="0" smtClean="0">
                        <a:ln>
                          <a:noFill/>
                        </a:ln>
                        <a:solidFill>
                          <a:schemeClr val="tx1"/>
                        </a:solidFill>
                        <a:effectLst/>
                        <a:latin typeface="+mj-ea"/>
                        <a:ea typeface="+mj-ea"/>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672">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高等学校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10,039</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支援学校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5,738</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教育庁等</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670</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計</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59,631</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8700" name="Text Box 56"/>
          <p:cNvSpPr txBox="1">
            <a:spLocks noChangeArrowheads="1"/>
          </p:cNvSpPr>
          <p:nvPr/>
        </p:nvSpPr>
        <p:spPr bwMode="auto">
          <a:xfrm>
            <a:off x="6754503" y="1370099"/>
            <a:ext cx="23894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en-US" altLang="ja-JP" sz="1800" b="1" dirty="0">
                <a:solidFill>
                  <a:srgbClr val="000000"/>
                </a:solidFill>
              </a:rPr>
              <a:t>≪</a:t>
            </a:r>
            <a:r>
              <a:rPr lang="ja-JP" altLang="en-US" sz="1800" b="1" dirty="0" smtClean="0">
                <a:solidFill>
                  <a:srgbClr val="000000"/>
                </a:solidFill>
              </a:rPr>
              <a:t>条例定数</a:t>
            </a:r>
            <a:r>
              <a:rPr lang="en-US" altLang="ja-JP" b="1" dirty="0" smtClean="0">
                <a:solidFill>
                  <a:srgbClr val="000000"/>
                </a:solidFill>
              </a:rPr>
              <a:t>※</a:t>
            </a:r>
            <a:r>
              <a:rPr lang="ja-JP" altLang="en-US" sz="1800" b="1" dirty="0" smtClean="0">
                <a:solidFill>
                  <a:srgbClr val="000000"/>
                </a:solidFill>
              </a:rPr>
              <a:t>の</a:t>
            </a:r>
            <a:r>
              <a:rPr lang="ja-JP" altLang="en-US" sz="1800" b="1" dirty="0">
                <a:solidFill>
                  <a:srgbClr val="000000"/>
                </a:solidFill>
              </a:rPr>
              <a:t>状況≫</a:t>
            </a:r>
          </a:p>
        </p:txBody>
      </p:sp>
      <p:sp>
        <p:nvSpPr>
          <p:cNvPr id="28701" name="Text Box 75"/>
          <p:cNvSpPr txBox="1">
            <a:spLocks noChangeArrowheads="1"/>
          </p:cNvSpPr>
          <p:nvPr/>
        </p:nvSpPr>
        <p:spPr bwMode="auto">
          <a:xfrm>
            <a:off x="1439651" y="1376772"/>
            <a:ext cx="2474913" cy="307777"/>
          </a:xfrm>
          <a:prstGeom prst="rect">
            <a:avLst/>
          </a:prstGeom>
          <a:noFill/>
          <a:ln w="57150" cmpd="thinThick">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sz="1400" b="1" dirty="0"/>
              <a:t>総額</a:t>
            </a:r>
            <a:r>
              <a:rPr lang="ja-JP" altLang="en-US" sz="1400" b="1" dirty="0" smtClean="0"/>
              <a:t>：６，８４８億円</a:t>
            </a:r>
            <a:endParaRPr lang="ja-JP" altLang="en-US" sz="1400" b="1" dirty="0"/>
          </a:p>
        </p:txBody>
      </p:sp>
      <p:sp>
        <p:nvSpPr>
          <p:cNvPr id="28703" name="Text Box 92"/>
          <p:cNvSpPr txBox="1">
            <a:spLocks noChangeArrowheads="1"/>
          </p:cNvSpPr>
          <p:nvPr/>
        </p:nvSpPr>
        <p:spPr bwMode="auto">
          <a:xfrm>
            <a:off x="8567737" y="6613525"/>
            <a:ext cx="576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３</a:t>
            </a:r>
            <a:endParaRPr lang="ja-JP" altLang="en-US" b="1" dirty="0">
              <a:solidFill>
                <a:srgbClr val="000000"/>
              </a:solidFill>
            </a:endParaRPr>
          </a:p>
        </p:txBody>
      </p:sp>
      <p:graphicFrame>
        <p:nvGraphicFramePr>
          <p:cNvPr id="2" name="グラフ 1"/>
          <p:cNvGraphicFramePr/>
          <p:nvPr>
            <p:extLst>
              <p:ext uri="{D42A27DB-BD31-4B8C-83A1-F6EECF244321}">
                <p14:modId xmlns:p14="http://schemas.microsoft.com/office/powerpoint/2010/main" val="1036590223"/>
              </p:ext>
            </p:extLst>
          </p:nvPr>
        </p:nvGraphicFramePr>
        <p:xfrm>
          <a:off x="54100" y="2015817"/>
          <a:ext cx="6805488"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2" name="正方形/長方形 21"/>
          <p:cNvSpPr>
            <a:spLocks noChangeAspect="1"/>
          </p:cNvSpPr>
          <p:nvPr/>
        </p:nvSpPr>
        <p:spPr>
          <a:xfrm>
            <a:off x="4695490" y="2600908"/>
            <a:ext cx="1403350" cy="288925"/>
          </a:xfrm>
          <a:prstGeom prst="rect">
            <a:avLst/>
          </a:prstGeom>
          <a:noFill/>
          <a:ln w="25400" cap="flat" cmpd="sng" algn="ctr">
            <a:noFill/>
            <a:prstDash val="solid"/>
          </a:ln>
          <a:effectLst/>
        </p:spPr>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b="1" kern="0" dirty="0">
                <a:solidFill>
                  <a:sysClr val="windowText" lastClr="000000"/>
                </a:solidFill>
                <a:latin typeface="ＭＳ Ｐゴシック"/>
              </a:rPr>
              <a:t>＜人件費の内訳＞</a:t>
            </a:r>
          </a:p>
        </p:txBody>
      </p:sp>
      <p:cxnSp>
        <p:nvCxnSpPr>
          <p:cNvPr id="28711" name="直線コネクタ 26"/>
          <p:cNvCxnSpPr>
            <a:cxnSpLocks noChangeShapeType="1"/>
          </p:cNvCxnSpPr>
          <p:nvPr/>
        </p:nvCxnSpPr>
        <p:spPr bwMode="auto">
          <a:xfrm flipV="1">
            <a:off x="5728940" y="4869160"/>
            <a:ext cx="369900" cy="167464"/>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2" name="直線コネクタ 28"/>
          <p:cNvCxnSpPr>
            <a:cxnSpLocks noChangeShapeType="1"/>
          </p:cNvCxnSpPr>
          <p:nvPr/>
        </p:nvCxnSpPr>
        <p:spPr bwMode="auto">
          <a:xfrm flipV="1">
            <a:off x="5728940" y="4329100"/>
            <a:ext cx="369900" cy="498461"/>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0" name="直線コネクタ 5"/>
          <p:cNvCxnSpPr>
            <a:cxnSpLocks noChangeShapeType="1"/>
          </p:cNvCxnSpPr>
          <p:nvPr/>
        </p:nvCxnSpPr>
        <p:spPr bwMode="auto">
          <a:xfrm>
            <a:off x="5711825" y="5271574"/>
            <a:ext cx="387015" cy="242888"/>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9" name="直線コネクタ 3"/>
          <p:cNvCxnSpPr>
            <a:cxnSpLocks noChangeShapeType="1"/>
          </p:cNvCxnSpPr>
          <p:nvPr/>
        </p:nvCxnSpPr>
        <p:spPr bwMode="auto">
          <a:xfrm flipH="1">
            <a:off x="5472100" y="5535490"/>
            <a:ext cx="265968" cy="109464"/>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704" name="テキスト ボックス 1"/>
          <p:cNvSpPr txBox="1">
            <a:spLocks noChangeArrowheads="1"/>
          </p:cNvSpPr>
          <p:nvPr/>
        </p:nvSpPr>
        <p:spPr bwMode="auto">
          <a:xfrm>
            <a:off x="4788024" y="6057292"/>
            <a:ext cx="11881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solidFill>
                  <a:srgbClr val="000000"/>
                </a:solidFill>
                <a:latin typeface="ＭＳ Ｐ明朝" panose="02020600040205080304" pitchFamily="18" charset="-128"/>
                <a:ea typeface="ＭＳ Ｐ明朝" panose="02020600040205080304" pitchFamily="18" charset="-128"/>
              </a:rPr>
              <a:t>※</a:t>
            </a:r>
            <a:r>
              <a:rPr lang="ja-JP" altLang="en-US" dirty="0" smtClean="0">
                <a:solidFill>
                  <a:srgbClr val="000000"/>
                </a:solidFill>
                <a:latin typeface="ＭＳ Ｐ明朝" panose="02020600040205080304" pitchFamily="18" charset="-128"/>
                <a:ea typeface="ＭＳ Ｐ明朝" panose="02020600040205080304" pitchFamily="18" charset="-128"/>
              </a:rPr>
              <a:t>その他は、</a:t>
            </a:r>
            <a:endParaRPr lang="en-US" altLang="ja-JP" dirty="0" smtClean="0">
              <a:solidFill>
                <a:srgbClr val="000000"/>
              </a:solidFill>
              <a:latin typeface="ＭＳ Ｐ明朝" panose="02020600040205080304" pitchFamily="18" charset="-128"/>
              <a:ea typeface="ＭＳ Ｐ明朝" panose="02020600040205080304" pitchFamily="18" charset="-128"/>
            </a:endParaRPr>
          </a:p>
          <a:p>
            <a:pPr algn="l" eaLnBrk="1" hangingPunct="1"/>
            <a:r>
              <a:rPr lang="ja-JP" altLang="en-US" dirty="0" smtClean="0">
                <a:latin typeface="ＭＳ Ｐ明朝" panose="02020600040205080304" pitchFamily="18" charset="-128"/>
                <a:ea typeface="ＭＳ Ｐ明朝" panose="02020600040205080304" pitchFamily="18" charset="-128"/>
              </a:rPr>
              <a:t>　教育庁職</a:t>
            </a:r>
            <a:r>
              <a:rPr lang="ja-JP" altLang="en-US" dirty="0" smtClean="0">
                <a:solidFill>
                  <a:srgbClr val="000000"/>
                </a:solidFill>
                <a:latin typeface="ＭＳ Ｐ明朝" panose="02020600040205080304" pitchFamily="18" charset="-128"/>
                <a:ea typeface="ＭＳ Ｐ明朝" panose="02020600040205080304" pitchFamily="18" charset="-128"/>
              </a:rPr>
              <a:t>員費等</a:t>
            </a:r>
            <a:endParaRPr lang="ja-JP" altLang="en-US" dirty="0">
              <a:solidFill>
                <a:srgbClr val="000000"/>
              </a:solidFill>
              <a:latin typeface="ＭＳ Ｐ明朝" panose="02020600040205080304" pitchFamily="18" charset="-128"/>
              <a:ea typeface="ＭＳ Ｐ明朝" panose="02020600040205080304" pitchFamily="18" charset="-128"/>
            </a:endParaRPr>
          </a:p>
        </p:txBody>
      </p:sp>
      <p:sp>
        <p:nvSpPr>
          <p:cNvPr id="15" name="正方形/長方形 5"/>
          <p:cNvSpPr>
            <a:spLocks noChangeArrowheads="1"/>
          </p:cNvSpPr>
          <p:nvPr/>
        </p:nvSpPr>
        <p:spPr bwMode="auto">
          <a:xfrm>
            <a:off x="701130" y="728700"/>
            <a:ext cx="1895475" cy="338554"/>
          </a:xfrm>
          <a:prstGeom prst="rect">
            <a:avLst/>
          </a:prstGeom>
          <a:solidFill>
            <a:srgbClr val="FFFFCC"/>
          </a:solidFill>
          <a:ln w="9525">
            <a:solidFill>
              <a:schemeClr val="tx1"/>
            </a:solidFill>
            <a:miter lim="800000"/>
            <a:headEnd/>
            <a:tailEnd/>
          </a:ln>
        </p:spPr>
        <p:txBody>
          <a:bodyPr>
            <a:spAutoFit/>
          </a:bodyPr>
          <a:lstStyle/>
          <a:p>
            <a:r>
              <a:rPr lang="ja-JP" altLang="en-US" sz="1600" b="1" dirty="0" smtClean="0">
                <a:solidFill>
                  <a:srgbClr val="000000"/>
                </a:solidFill>
              </a:rPr>
              <a:t>当初予算の状況</a:t>
            </a:r>
            <a:endParaRPr lang="en-US" altLang="ja-JP" sz="1600" b="1" dirty="0">
              <a:solidFill>
                <a:srgbClr val="000000"/>
              </a:solidFill>
            </a:endParaRPr>
          </a:p>
        </p:txBody>
      </p:sp>
      <p:sp>
        <p:nvSpPr>
          <p:cNvPr id="14" name="テキスト ボックス 1"/>
          <p:cNvSpPr txBox="1">
            <a:spLocks noChangeArrowheads="1"/>
          </p:cNvSpPr>
          <p:nvPr/>
        </p:nvSpPr>
        <p:spPr bwMode="auto">
          <a:xfrm>
            <a:off x="6876256" y="6007350"/>
            <a:ext cx="226774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solidFill>
                  <a:srgbClr val="000000"/>
                </a:solidFill>
                <a:latin typeface="ＭＳ Ｐ明朝" panose="02020600040205080304" pitchFamily="18" charset="-128"/>
                <a:ea typeface="ＭＳ Ｐ明朝" panose="02020600040205080304" pitchFamily="18" charset="-128"/>
              </a:rPr>
              <a:t>※</a:t>
            </a:r>
            <a:r>
              <a:rPr lang="ja-JP" altLang="en-US" dirty="0">
                <a:solidFill>
                  <a:srgbClr val="000000"/>
                </a:solidFill>
                <a:latin typeface="ＭＳ Ｐ明朝" panose="02020600040205080304" pitchFamily="18" charset="-128"/>
                <a:ea typeface="ＭＳ Ｐ明朝" panose="02020600040205080304" pitchFamily="18" charset="-128"/>
              </a:rPr>
              <a:t>定数</a:t>
            </a:r>
            <a:r>
              <a:rPr lang="ja-JP" altLang="en-US" dirty="0" smtClean="0">
                <a:solidFill>
                  <a:srgbClr val="000000"/>
                </a:solidFill>
                <a:latin typeface="ＭＳ Ｐ明朝" panose="02020600040205080304" pitchFamily="18" charset="-128"/>
                <a:ea typeface="ＭＳ Ｐ明朝" panose="02020600040205080304" pitchFamily="18" charset="-128"/>
              </a:rPr>
              <a:t>は、府費負担教職員定数</a:t>
            </a:r>
            <a:r>
              <a:rPr lang="ja-JP" altLang="en-US" smtClean="0">
                <a:solidFill>
                  <a:srgbClr val="000000"/>
                </a:solidFill>
                <a:latin typeface="ＭＳ Ｐ明朝" panose="02020600040205080304" pitchFamily="18" charset="-128"/>
                <a:ea typeface="ＭＳ Ｐ明朝" panose="02020600040205080304" pitchFamily="18" charset="-128"/>
              </a:rPr>
              <a:t>条例、大阪府立</a:t>
            </a:r>
            <a:r>
              <a:rPr lang="ja-JP" altLang="en-US" dirty="0">
                <a:solidFill>
                  <a:srgbClr val="000000"/>
                </a:solidFill>
                <a:latin typeface="ＭＳ Ｐ明朝" panose="02020600040205080304" pitchFamily="18" charset="-128"/>
                <a:ea typeface="ＭＳ Ｐ明朝" panose="02020600040205080304" pitchFamily="18" charset="-128"/>
              </a:rPr>
              <a:t>学校</a:t>
            </a:r>
            <a:r>
              <a:rPr lang="ja-JP" altLang="en-US" dirty="0" smtClean="0">
                <a:solidFill>
                  <a:srgbClr val="000000"/>
                </a:solidFill>
                <a:latin typeface="ＭＳ Ｐ明朝" panose="02020600040205080304" pitchFamily="18" charset="-128"/>
                <a:ea typeface="ＭＳ Ｐ明朝" panose="02020600040205080304" pitchFamily="18" charset="-128"/>
              </a:rPr>
              <a:t>条例、大阪府職員定数条例における教職員等</a:t>
            </a:r>
            <a:endParaRPr lang="ja-JP" altLang="en-US" dirty="0">
              <a:solidFill>
                <a:srgbClr val="000000"/>
              </a:solidFill>
              <a:latin typeface="ＭＳ Ｐ明朝" panose="02020600040205080304" pitchFamily="18" charset="-128"/>
              <a:ea typeface="ＭＳ Ｐ明朝" panose="02020600040205080304" pitchFamily="18" charset="-128"/>
            </a:endParaRPr>
          </a:p>
        </p:txBody>
      </p:sp>
      <p:sp>
        <p:nvSpPr>
          <p:cNvPr id="16" name="Text Box 91"/>
          <p:cNvSpPr txBox="1">
            <a:spLocks noChangeArrowheads="1"/>
          </p:cNvSpPr>
          <p:nvPr/>
        </p:nvSpPr>
        <p:spPr bwMode="auto">
          <a:xfrm>
            <a:off x="1427857" y="1694075"/>
            <a:ext cx="16287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en-US" altLang="ja-JP" sz="1200" dirty="0" smtClean="0"/>
              <a:t>※</a:t>
            </a:r>
            <a:r>
              <a:rPr lang="ja-JP" altLang="en-US" sz="1200" dirty="0" smtClean="0"/>
              <a:t>私学課分を含む</a:t>
            </a:r>
            <a:endParaRPr lang="ja-JP" altLang="en-US" sz="1200" dirty="0"/>
          </a:p>
        </p:txBody>
      </p:sp>
    </p:spTree>
    <p:extLst>
      <p:ext uri="{BB962C8B-B14F-4D97-AF65-F5344CB8AC3E}">
        <p14:creationId xmlns:p14="http://schemas.microsoft.com/office/powerpoint/2010/main" val="2776891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764555"/>
            <a:ext cx="9104313" cy="1584325"/>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課題１：</a:t>
            </a:r>
            <a:r>
              <a:rPr lang="ja-JP" altLang="en-US" sz="1400" b="1" dirty="0">
                <a:solidFill>
                  <a:prstClr val="black"/>
                </a:solidFill>
                <a:latin typeface="メイリオ" pitchFamily="50" charset="-128"/>
                <a:ea typeface="メイリオ" pitchFamily="50" charset="-128"/>
                <a:cs typeface="メイリオ" pitchFamily="50" charset="-128"/>
              </a:rPr>
              <a:t>市町村</a:t>
            </a:r>
            <a:r>
              <a:rPr lang="ja-JP" altLang="en-US" sz="1400" b="1" dirty="0" smtClean="0">
                <a:solidFill>
                  <a:prstClr val="black"/>
                </a:solidFill>
                <a:latin typeface="メイリオ" pitchFamily="50" charset="-128"/>
                <a:ea typeface="メイリオ" pitchFamily="50" charset="-128"/>
                <a:cs typeface="メイリオ" pitchFamily="50" charset="-128"/>
              </a:rPr>
              <a:t>とともに小・中学校の教育力を充実します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25413" y="1051892"/>
            <a:ext cx="8891587" cy="10445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メイリオ" pitchFamily="50" charset="-128"/>
                <a:ea typeface="メイリオ" pitchFamily="50" charset="-128"/>
                <a:cs typeface="メイリオ" pitchFamily="50" charset="-128"/>
              </a:rPr>
              <a:t>◆市町村の主体的な取組みを支援するとともに、課題のある学校への重点的な支援を行い、子どもの力をしっかり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伸ばす学校力の向上を図ります。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メイリオ" pitchFamily="50" charset="-128"/>
                <a:ea typeface="メイリオ" pitchFamily="50" charset="-128"/>
                <a:cs typeface="メイリオ" pitchFamily="50" charset="-128"/>
              </a:rPr>
              <a:t>◆教育内容の充実や授業改善などへの支援をすすめ、「基礎・基本」の確実な定着と「活用する力」の向上を図り、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すべての子どもにこれからの社会で求められる確かな学力をはぐくみます。</a:t>
            </a:r>
            <a:endParaRPr lang="en-US" altLang="ja-JP" sz="1100" b="1" dirty="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rgbClr val="000000"/>
                </a:solidFill>
                <a:latin typeface="メイリオ" pitchFamily="50" charset="-128"/>
                <a:ea typeface="メイリオ" pitchFamily="50" charset="-128"/>
                <a:cs typeface="メイリオ" pitchFamily="50" charset="-128"/>
              </a:rPr>
              <a:t>◆学校教育全体を通して、互いに高めあう人間関係づくりをすすめます。</a:t>
            </a:r>
            <a:endParaRPr lang="en-US" altLang="ja-JP" sz="1100" b="1" dirty="0">
              <a:solidFill>
                <a:schemeClr val="tx1"/>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07950" y="1052351"/>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5" name="二等辺三角形 24"/>
          <p:cNvSpPr/>
          <p:nvPr/>
        </p:nvSpPr>
        <p:spPr>
          <a:xfrm rot="10800000">
            <a:off x="1900238" y="2313507"/>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36" name="角丸四角形 35"/>
          <p:cNvSpPr/>
          <p:nvPr/>
        </p:nvSpPr>
        <p:spPr>
          <a:xfrm>
            <a:off x="358775" y="80963"/>
            <a:ext cx="8174038" cy="569912"/>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重点的</a:t>
            </a:r>
            <a:r>
              <a:rPr lang="ja-JP" altLang="en-US" sz="2400" b="1" dirty="0">
                <a:solidFill>
                  <a:prstClr val="white"/>
                </a:solidFill>
                <a:latin typeface="メイリオ" pitchFamily="50" charset="-128"/>
                <a:ea typeface="メイリオ" pitchFamily="50" charset="-128"/>
                <a:cs typeface="メイリオ" pitchFamily="50" charset="-128"/>
              </a:rPr>
              <a:t>に取り組む課題</a:t>
            </a:r>
          </a:p>
        </p:txBody>
      </p:sp>
      <p:sp>
        <p:nvSpPr>
          <p:cNvPr id="11" name="AutoShape 4"/>
          <p:cNvSpPr>
            <a:spLocks noChangeArrowheads="1"/>
          </p:cNvSpPr>
          <p:nvPr/>
        </p:nvSpPr>
        <p:spPr bwMode="auto">
          <a:xfrm>
            <a:off x="19050" y="2564905"/>
            <a:ext cx="9124950" cy="4048620"/>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chemeClr val="tx1"/>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chemeClr val="tx1"/>
                </a:solidFill>
                <a:latin typeface="メイリオ" pitchFamily="50" charset="-128"/>
                <a:ea typeface="メイリオ" pitchFamily="50" charset="-128"/>
                <a:cs typeface="メイリオ" pitchFamily="50" charset="-128"/>
              </a:rPr>
              <a:t>H28</a:t>
            </a:r>
            <a:r>
              <a:rPr lang="ja-JP" altLang="en-US" sz="1300" b="1" dirty="0" smtClean="0">
                <a:solidFill>
                  <a:schemeClr val="tx1"/>
                </a:solidFill>
                <a:latin typeface="メイリオ" pitchFamily="50" charset="-128"/>
                <a:ea typeface="メイリオ" pitchFamily="50" charset="-128"/>
                <a:cs typeface="メイリオ" pitchFamily="50" charset="-128"/>
              </a:rPr>
              <a:t>年度の取組み</a:t>
            </a:r>
            <a:r>
              <a:rPr lang="ja-JP" altLang="en-US" sz="1300" b="1" dirty="0">
                <a:solidFill>
                  <a:schemeClr val="tx1"/>
                </a:solidFill>
                <a:latin typeface="メイリオ" pitchFamily="50" charset="-128"/>
                <a:ea typeface="メイリオ" pitchFamily="50" charset="-128"/>
                <a:cs typeface="メイリオ" pitchFamily="50" charset="-128"/>
              </a:rPr>
              <a:t>と目標</a:t>
            </a:r>
            <a:endParaRPr lang="en-US" altLang="ja-JP" sz="1300" b="1" dirty="0">
              <a:solidFill>
                <a:schemeClr val="tx1"/>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4450" y="2888616"/>
            <a:ext cx="4379913" cy="360669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1100" b="1"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39117" y="2888618"/>
            <a:ext cx="4406677"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589463" y="3105127"/>
            <a:ext cx="4400550" cy="339018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572000" y="2888617"/>
            <a:ext cx="44577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正方形/長方形 29"/>
          <p:cNvSpPr>
            <a:spLocks noChangeArrowheads="1"/>
          </p:cNvSpPr>
          <p:nvPr/>
        </p:nvSpPr>
        <p:spPr bwMode="auto">
          <a:xfrm>
            <a:off x="339415" y="3320988"/>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子どもの力をしっかり伸ばす学校力の向上</a:t>
            </a:r>
            <a:r>
              <a:rPr lang="ja-JP" altLang="en-US" b="1" dirty="0">
                <a:latin typeface="Calibri" pitchFamily="34" charset="0"/>
              </a:rPr>
              <a:t>　</a:t>
            </a:r>
            <a:endParaRPr lang="ja-JP" altLang="en-US" b="1" dirty="0">
              <a:solidFill>
                <a:srgbClr val="FF0000"/>
              </a:solidFill>
            </a:endParaRPr>
          </a:p>
        </p:txBody>
      </p:sp>
      <p:sp>
        <p:nvSpPr>
          <p:cNvPr id="18" name="Text Box 49"/>
          <p:cNvSpPr txBox="1">
            <a:spLocks noChangeArrowheads="1"/>
          </p:cNvSpPr>
          <p:nvPr/>
        </p:nvSpPr>
        <p:spPr bwMode="auto">
          <a:xfrm>
            <a:off x="323528" y="3617729"/>
            <a:ext cx="3996444" cy="28315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中学校の学校力向上に向けた重点支援</a:t>
            </a:r>
            <a:r>
              <a:rPr lang="en-US" altLang="ja-JP" dirty="0" smtClean="0">
                <a:latin typeface="ＭＳ Ｐゴシック" pitchFamily="50" charset="-128"/>
              </a:rPr>
              <a:t>】</a:t>
            </a:r>
          </a:p>
          <a:p>
            <a:pPr algn="l"/>
            <a:r>
              <a:rPr lang="ja-JP" altLang="en-US" dirty="0" smtClean="0">
                <a:latin typeface="ＭＳ Ｐゴシック" pitchFamily="50" charset="-128"/>
              </a:rPr>
              <a:t>＊</a:t>
            </a:r>
            <a:r>
              <a:rPr lang="ja-JP" altLang="en-US" dirty="0">
                <a:latin typeface="ＭＳ Ｐゴシック" pitchFamily="50" charset="-128"/>
              </a:rPr>
              <a:t>中学生学びチャレンジ</a:t>
            </a:r>
            <a:r>
              <a:rPr lang="ja-JP" altLang="en-US" dirty="0" smtClean="0">
                <a:latin typeface="ＭＳ Ｐゴシック" pitchFamily="50" charset="-128"/>
              </a:rPr>
              <a:t>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中学生</a:t>
            </a:r>
            <a:r>
              <a:rPr lang="ja-JP" altLang="en-US" dirty="0">
                <a:latin typeface="ＭＳ Ｐゴシック" pitchFamily="50" charset="-128"/>
              </a:rPr>
              <a:t>の学力向上と高校入学者選抜における評定の</a:t>
            </a:r>
            <a:r>
              <a:rPr lang="ja-JP" altLang="en-US" dirty="0" smtClean="0">
                <a:latin typeface="ＭＳ Ｐゴシック" pitchFamily="50" charset="-128"/>
              </a:rPr>
              <a:t>公平性を</a:t>
            </a:r>
            <a:endParaRPr lang="en-US" altLang="ja-JP" dirty="0" smtClean="0">
              <a:latin typeface="ＭＳ Ｐゴシック" pitchFamily="50" charset="-128"/>
            </a:endParaRPr>
          </a:p>
          <a:p>
            <a:pPr marL="85725" algn="l"/>
            <a:r>
              <a:rPr lang="ja-JP" altLang="en-US" dirty="0">
                <a:latin typeface="ＭＳ Ｐゴシック" pitchFamily="50" charset="-128"/>
              </a:rPr>
              <a:t>　</a:t>
            </a:r>
            <a:r>
              <a:rPr lang="ja-JP" altLang="en-US" dirty="0" smtClean="0">
                <a:latin typeface="ＭＳ Ｐゴシック" pitchFamily="50" charset="-128"/>
              </a:rPr>
              <a:t>担保</a:t>
            </a:r>
            <a:r>
              <a:rPr lang="ja-JP" altLang="en-US" dirty="0">
                <a:latin typeface="ＭＳ Ｐゴシック" pitchFamily="50" charset="-128"/>
              </a:rPr>
              <a:t>することを目的に</a:t>
            </a:r>
            <a:r>
              <a:rPr lang="ja-JP" altLang="en-US" dirty="0" smtClean="0">
                <a:latin typeface="ＭＳ Ｐゴシック" pitchFamily="50" charset="-128"/>
              </a:rPr>
              <a:t>、学力</a:t>
            </a:r>
            <a:r>
              <a:rPr lang="ja-JP" altLang="en-US" dirty="0">
                <a:latin typeface="ＭＳ Ｐゴシック" pitchFamily="50" charset="-128"/>
              </a:rPr>
              <a:t>調査を実施</a:t>
            </a:r>
            <a:r>
              <a:rPr lang="ja-JP" altLang="en-US" dirty="0" smtClean="0">
                <a:latin typeface="ＭＳ Ｐゴシック" pitchFamily="50" charset="-128"/>
              </a:rPr>
              <a:t>します。</a:t>
            </a:r>
            <a:endParaRPr lang="en-US" altLang="ja-JP" dirty="0" smtClean="0">
              <a:latin typeface="ＭＳ Ｐゴシック" pitchFamily="50" charset="-128"/>
            </a:endParaRPr>
          </a:p>
          <a:p>
            <a:pPr marL="85725" algn="l"/>
            <a:r>
              <a:rPr lang="ja-JP" altLang="en-US" dirty="0">
                <a:latin typeface="ＭＳ Ｐゴシック" pitchFamily="50" charset="-128"/>
              </a:rPr>
              <a:t>　</a:t>
            </a:r>
            <a:r>
              <a:rPr lang="ja-JP" altLang="en-US" sz="900" dirty="0" smtClean="0">
                <a:latin typeface="ＭＳ Ｐゴシック" pitchFamily="50" charset="-128"/>
              </a:rPr>
              <a:t>　第１学年　平成２９年１月１２日（木）　国語、数学、英語</a:t>
            </a:r>
            <a:endParaRPr lang="en-US" altLang="ja-JP" sz="900" dirty="0" smtClean="0">
              <a:latin typeface="ＭＳ Ｐゴシック" pitchFamily="50" charset="-128"/>
            </a:endParaRPr>
          </a:p>
          <a:p>
            <a:pPr marL="85725" algn="l"/>
            <a:r>
              <a:rPr lang="ja-JP" altLang="en-US" sz="900" dirty="0">
                <a:latin typeface="ＭＳ Ｐゴシック" pitchFamily="50" charset="-128"/>
              </a:rPr>
              <a:t>　</a:t>
            </a:r>
            <a:r>
              <a:rPr lang="ja-JP" altLang="en-US" sz="900" dirty="0" smtClean="0">
                <a:latin typeface="ＭＳ Ｐゴシック" pitchFamily="50" charset="-128"/>
              </a:rPr>
              <a:t>　第２学年　平成２９年１月１２日（木）　国語、社会、数学、理科、英語</a:t>
            </a:r>
            <a:endParaRPr lang="en-US" altLang="ja-JP" sz="900" dirty="0" smtClean="0">
              <a:latin typeface="ＭＳ Ｐゴシック" pitchFamily="50" charset="-128"/>
            </a:endParaRPr>
          </a:p>
          <a:p>
            <a:pPr marL="85725" algn="l"/>
            <a:r>
              <a:rPr lang="ja-JP" altLang="en-US" sz="900" dirty="0">
                <a:latin typeface="ＭＳ Ｐゴシック" pitchFamily="50" charset="-128"/>
              </a:rPr>
              <a:t>　</a:t>
            </a:r>
            <a:r>
              <a:rPr lang="ja-JP" altLang="en-US" sz="900" dirty="0" smtClean="0">
                <a:latin typeface="ＭＳ Ｐゴシック" pitchFamily="50" charset="-128"/>
              </a:rPr>
              <a:t>　第３学年　平成２８年６月２３日（木）　</a:t>
            </a:r>
            <a:r>
              <a:rPr lang="ja-JP" altLang="en-US" sz="900" dirty="0">
                <a:latin typeface="ＭＳ Ｐゴシック" pitchFamily="50" charset="-128"/>
              </a:rPr>
              <a:t>国語、社会、数学、理科、英語</a:t>
            </a:r>
            <a:endParaRPr lang="en-US" altLang="ja-JP" sz="900" dirty="0">
              <a:latin typeface="ＭＳ Ｐゴシック" pitchFamily="50" charset="-128"/>
            </a:endParaRPr>
          </a:p>
          <a:p>
            <a:pPr algn="l" eaLnBrk="1" hangingPunct="1"/>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＊スクール･エンパワーメント推進事業</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en-US" altLang="ja-JP" dirty="0" smtClean="0">
                <a:latin typeface="ＭＳ Ｐゴシック" pitchFamily="50" charset="-128"/>
              </a:rPr>
              <a:t>〔</a:t>
            </a:r>
            <a:r>
              <a:rPr lang="ja-JP" altLang="en-US" dirty="0" smtClean="0">
                <a:latin typeface="ＭＳ Ｐゴシック" pitchFamily="50" charset="-128"/>
              </a:rPr>
              <a:t>重点中学校への支援</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　　　・</a:t>
            </a:r>
            <a:r>
              <a:rPr lang="ja-JP" altLang="en-US" dirty="0">
                <a:latin typeface="ＭＳ Ｐゴシック" pitchFamily="50" charset="-128"/>
              </a:rPr>
              <a:t>学力向上に積極的に</a:t>
            </a:r>
            <a:r>
              <a:rPr lang="ja-JP" altLang="en-US" dirty="0" smtClean="0">
                <a:latin typeface="ＭＳ Ｐゴシック" pitchFamily="50" charset="-128"/>
              </a:rPr>
              <a:t>取り組む８４中学校</a:t>
            </a:r>
            <a:r>
              <a:rPr lang="ja-JP" altLang="en-US" dirty="0">
                <a:latin typeface="ＭＳ Ｐゴシック" pitchFamily="50" charset="-128"/>
              </a:rPr>
              <a:t>を指定し、学力向上</a:t>
            </a:r>
            <a:r>
              <a:rPr lang="ja-JP" altLang="en-US" dirty="0" smtClean="0">
                <a:latin typeface="ＭＳ Ｐゴシック" pitchFamily="50" charset="-128"/>
              </a:rPr>
              <a:t>の</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取組みの</a:t>
            </a:r>
            <a:r>
              <a:rPr lang="ja-JP" altLang="en-US" dirty="0">
                <a:latin typeface="ＭＳ Ｐゴシック" pitchFamily="50" charset="-128"/>
              </a:rPr>
              <a:t>中心となる</a:t>
            </a:r>
            <a:r>
              <a:rPr lang="ja-JP" altLang="en-US" dirty="0" smtClean="0">
                <a:latin typeface="ＭＳ Ｐゴシック" pitchFamily="50" charset="-128"/>
              </a:rPr>
              <a:t>教員を配置します。</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府教育委員会に設置した「支援チーム」による学校の取組みの</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検証</a:t>
            </a:r>
            <a:r>
              <a:rPr lang="ja-JP" altLang="en-US" dirty="0">
                <a:latin typeface="ＭＳ Ｐゴシック" pitchFamily="50" charset="-128"/>
              </a:rPr>
              <a:t>及び指導</a:t>
            </a:r>
            <a:r>
              <a:rPr lang="ja-JP" altLang="en-US" dirty="0" smtClean="0">
                <a:latin typeface="ＭＳ Ｐゴシック" pitchFamily="50" charset="-128"/>
              </a:rPr>
              <a:t>助言を行います。</a:t>
            </a:r>
            <a:endParaRPr lang="en-US" altLang="ja-JP" dirty="0" smtClean="0">
              <a:latin typeface="ＭＳ Ｐゴシック" pitchFamily="50" charset="-128"/>
            </a:endParaRPr>
          </a:p>
          <a:p>
            <a:pPr algn="l" eaLnBrk="1" hangingPunct="1"/>
            <a:r>
              <a:rPr lang="ja-JP" altLang="en-US" dirty="0" smtClean="0">
                <a:latin typeface="ＭＳ Ｐゴシック" pitchFamily="50" charset="-128"/>
              </a:rPr>
              <a:t>　　　・</a:t>
            </a:r>
            <a:r>
              <a:rPr lang="ja-JP" altLang="en-US" dirty="0">
                <a:latin typeface="ＭＳ Ｐゴシック" pitchFamily="50" charset="-128"/>
              </a:rPr>
              <a:t>成果のあった</a:t>
            </a:r>
            <a:r>
              <a:rPr lang="ja-JP" altLang="en-US" dirty="0" smtClean="0">
                <a:latin typeface="ＭＳ Ｐゴシック" pitchFamily="50" charset="-128"/>
              </a:rPr>
              <a:t>事例を</a:t>
            </a:r>
            <a:r>
              <a:rPr lang="ja-JP" altLang="en-US" dirty="0">
                <a:latin typeface="ＭＳ Ｐゴシック" pitchFamily="50" charset="-128"/>
              </a:rPr>
              <a:t>フォーラム等により普及します。</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en-US" altLang="ja-JP" dirty="0" smtClean="0">
                <a:latin typeface="ＭＳ Ｐゴシック" pitchFamily="50" charset="-128"/>
              </a:rPr>
              <a:t>〔</a:t>
            </a:r>
            <a:r>
              <a:rPr lang="ja-JP" altLang="en-US" dirty="0" smtClean="0">
                <a:latin typeface="ＭＳ Ｐゴシック" pitchFamily="50" charset="-128"/>
              </a:rPr>
              <a:t>重点市町村への支援</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latin typeface="ＭＳ Ｐゴシック" pitchFamily="50" charset="-128"/>
              </a:rPr>
              <a:t>　　　・</a:t>
            </a:r>
            <a:r>
              <a:rPr lang="ja-JP" altLang="en-US" dirty="0">
                <a:latin typeface="ＭＳ Ｐゴシック" pitchFamily="50" charset="-128"/>
              </a:rPr>
              <a:t>学力向上に重点的に</a:t>
            </a:r>
            <a:r>
              <a:rPr lang="ja-JP" altLang="en-US" dirty="0" smtClean="0">
                <a:latin typeface="ＭＳ Ｐゴシック" pitchFamily="50" charset="-128"/>
              </a:rPr>
              <a:t>取り組む</a:t>
            </a:r>
            <a:r>
              <a:rPr lang="ja-JP" altLang="en-US" dirty="0">
                <a:latin typeface="ＭＳ Ｐゴシック" pitchFamily="50" charset="-128"/>
              </a:rPr>
              <a:t>市町村を支援します</a:t>
            </a:r>
            <a:r>
              <a:rPr lang="ja-JP" altLang="en-US" dirty="0" smtClean="0">
                <a:latin typeface="ＭＳ Ｐゴシック" pitchFamily="50" charset="-128"/>
              </a:rPr>
              <a:t>。</a:t>
            </a:r>
            <a:endParaRPr lang="en-US" altLang="ja-JP" dirty="0" smtClean="0">
              <a:latin typeface="ＭＳ Ｐゴシック" pitchFamily="50" charset="-128"/>
            </a:endParaRPr>
          </a:p>
          <a:p>
            <a:pPr algn="l" eaLnBrk="1" hangingPunct="1"/>
            <a:r>
              <a:rPr lang="ja-JP" altLang="en-US" dirty="0" smtClean="0">
                <a:latin typeface="ＭＳ Ｐゴシック" pitchFamily="50" charset="-128"/>
              </a:rPr>
              <a:t>　</a:t>
            </a:r>
            <a:endParaRPr lang="en-US" altLang="ja-JP" dirty="0">
              <a:latin typeface="ＭＳ Ｐゴシック" pitchFamily="50" charset="-128"/>
            </a:endParaRPr>
          </a:p>
        </p:txBody>
      </p:sp>
      <p:sp>
        <p:nvSpPr>
          <p:cNvPr id="21" name="正方形/長方形 34"/>
          <p:cNvSpPr>
            <a:spLocks noChangeArrowheads="1"/>
          </p:cNvSpPr>
          <p:nvPr/>
        </p:nvSpPr>
        <p:spPr bwMode="auto">
          <a:xfrm>
            <a:off x="4788023" y="3653733"/>
            <a:ext cx="4201990" cy="2426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r>
              <a:rPr lang="ja-JP" altLang="en-US" dirty="0">
                <a:latin typeface="ＭＳ Ｐゴシック" pitchFamily="50" charset="-128"/>
              </a:rPr>
              <a:t>＊</a:t>
            </a:r>
            <a:r>
              <a:rPr lang="ja-JP" altLang="en-US" dirty="0" smtClean="0">
                <a:latin typeface="ＭＳ Ｐゴシック" pitchFamily="50" charset="-128"/>
              </a:rPr>
              <a:t>平成２９年度</a:t>
            </a:r>
            <a:r>
              <a:rPr lang="ja-JP" altLang="en-US" dirty="0">
                <a:latin typeface="ＭＳ Ｐゴシック" pitchFamily="50" charset="-128"/>
              </a:rPr>
              <a:t>実施の全国学力・学習状況調査において、下記の指標の</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向上をめざします。</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・「正答率」</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・「無解答率」</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「学校</a:t>
            </a:r>
            <a:r>
              <a:rPr lang="ja-JP" altLang="en-US" dirty="0">
                <a:latin typeface="ＭＳ Ｐゴシック" pitchFamily="50" charset="-128"/>
              </a:rPr>
              <a:t>の教育活動の改善について、学校全体で積極的に取り組む学校</a:t>
            </a:r>
          </a:p>
          <a:p>
            <a:pPr algn="l">
              <a:lnSpc>
                <a:spcPts val="1300"/>
              </a:lnSpc>
            </a:pPr>
            <a:r>
              <a:rPr lang="ja-JP" altLang="en-US" dirty="0">
                <a:latin typeface="ＭＳ Ｐゴシック" pitchFamily="50" charset="-128"/>
              </a:rPr>
              <a:t>　　　 の割合」</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・「授業で自分の考えを発表する機会が与えられていると思う割合」</a:t>
            </a:r>
            <a:r>
              <a:rPr lang="ja-JP" altLang="en-US" dirty="0">
                <a:solidFill>
                  <a:srgbClr val="FF0000"/>
                </a:solidFill>
                <a:latin typeface="ＭＳ Ｐゴシック" pitchFamily="50" charset="-128"/>
              </a:rPr>
              <a:t>　</a:t>
            </a:r>
            <a:r>
              <a:rPr lang="ja-JP" altLang="en-US" dirty="0">
                <a:latin typeface="ＭＳ Ｐゴシック" pitchFamily="50" charset="-128"/>
              </a:rPr>
              <a:t>他</a:t>
            </a: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dirty="0" smtClean="0">
              <a:solidFill>
                <a:srgbClr val="0070C0"/>
              </a:solidFill>
              <a:latin typeface="ＭＳ Ｐゴシック" pitchFamily="50" charset="-128"/>
            </a:endParaRPr>
          </a:p>
          <a:p>
            <a:pPr algn="l">
              <a:lnSpc>
                <a:spcPts val="1300"/>
              </a:lnSpc>
            </a:pPr>
            <a:endParaRPr lang="en-US" altLang="ja-JP" dirty="0" smtClean="0">
              <a:solidFill>
                <a:srgbClr val="0070C0"/>
              </a:solidFill>
              <a:latin typeface="ＭＳ Ｐゴシック" pitchFamily="50" charset="-128"/>
            </a:endParaRPr>
          </a:p>
          <a:p>
            <a:pPr algn="l">
              <a:lnSpc>
                <a:spcPts val="1300"/>
              </a:lnSpc>
            </a:pPr>
            <a:endParaRPr lang="en-US" altLang="ja-JP" dirty="0">
              <a:solidFill>
                <a:srgbClr val="0070C0"/>
              </a:solidFill>
              <a:latin typeface="ＭＳ Ｐゴシック" pitchFamily="50" charset="-128"/>
            </a:endParaRPr>
          </a:p>
          <a:p>
            <a:pPr algn="l">
              <a:lnSpc>
                <a:spcPts val="1300"/>
              </a:lnSpc>
            </a:pPr>
            <a:endParaRPr lang="en-US" altLang="ja-JP" dirty="0">
              <a:solidFill>
                <a:srgbClr val="0070C0"/>
              </a:solidFill>
              <a:latin typeface="ＭＳ Ｐゴシック" pitchFamily="50" charset="-128"/>
            </a:endParaRPr>
          </a:p>
          <a:p>
            <a:pPr algn="l">
              <a:lnSpc>
                <a:spcPts val="1300"/>
              </a:lnSpc>
            </a:pPr>
            <a:endParaRPr lang="en-US" altLang="ja-JP" dirty="0">
              <a:solidFill>
                <a:srgbClr val="0070C0"/>
              </a:solidFill>
              <a:latin typeface="ＭＳ Ｐゴシック" pitchFamily="50" charset="-128"/>
            </a:endParaRPr>
          </a:p>
        </p:txBody>
      </p:sp>
      <p:sp>
        <p:nvSpPr>
          <p:cNvPr id="22" name="正方形/長方形 29"/>
          <p:cNvSpPr>
            <a:spLocks noChangeArrowheads="1"/>
          </p:cNvSpPr>
          <p:nvPr/>
        </p:nvSpPr>
        <p:spPr bwMode="auto">
          <a:xfrm>
            <a:off x="4754563" y="3320988"/>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latin typeface="Calibri" pitchFamily="34" charset="0"/>
              </a:rPr>
              <a:t>■子どもの力をしっかり伸ばす学校力の向上</a:t>
            </a:r>
            <a:r>
              <a:rPr lang="ja-JP" altLang="en-US" b="1" dirty="0">
                <a:latin typeface="Calibri" pitchFamily="34" charset="0"/>
              </a:rPr>
              <a:t>　</a:t>
            </a:r>
            <a:endParaRPr lang="ja-JP" altLang="en-US" b="1" dirty="0">
              <a:solidFill>
                <a:srgbClr val="FF0000"/>
              </a:solidFill>
            </a:endParaRPr>
          </a:p>
        </p:txBody>
      </p:sp>
      <p:sp>
        <p:nvSpPr>
          <p:cNvPr id="26" name="二等辺三角形 25"/>
          <p:cNvSpPr/>
          <p:nvPr/>
        </p:nvSpPr>
        <p:spPr>
          <a:xfrm rot="5400000">
            <a:off x="3746661" y="4793741"/>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Text Box 142"/>
          <p:cNvSpPr txBox="1">
            <a:spLocks noChangeArrowheads="1"/>
          </p:cNvSpPr>
          <p:nvPr/>
        </p:nvSpPr>
        <p:spPr bwMode="auto">
          <a:xfrm>
            <a:off x="8591172"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４</a:t>
            </a:r>
            <a:endParaRPr lang="ja-JP" alt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4"/>
          <p:cNvSpPr>
            <a:spLocks noChangeArrowheads="1"/>
          </p:cNvSpPr>
          <p:nvPr/>
        </p:nvSpPr>
        <p:spPr bwMode="auto">
          <a:xfrm>
            <a:off x="19050" y="116632"/>
            <a:ext cx="9124950" cy="6493717"/>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81761" y="728861"/>
            <a:ext cx="4379913" cy="576644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1100" b="1"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111125" y="496305"/>
            <a:ext cx="4352863" cy="376411"/>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589463" y="736967"/>
            <a:ext cx="4400550" cy="5758339"/>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6" name="角丸四角形 15"/>
          <p:cNvSpPr/>
          <p:nvPr/>
        </p:nvSpPr>
        <p:spPr>
          <a:xfrm>
            <a:off x="4589463" y="496305"/>
            <a:ext cx="4419600" cy="37641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9" name="Text Box 49"/>
          <p:cNvSpPr txBox="1">
            <a:spLocks noChangeArrowheads="1"/>
          </p:cNvSpPr>
          <p:nvPr/>
        </p:nvSpPr>
        <p:spPr bwMode="auto">
          <a:xfrm>
            <a:off x="309251" y="1556792"/>
            <a:ext cx="4142161" cy="4657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英語教育の充実</a:t>
            </a:r>
            <a:r>
              <a:rPr lang="en-US" altLang="ja-JP" dirty="0" smtClean="0">
                <a:latin typeface="ＭＳ Ｐゴシック" pitchFamily="50" charset="-128"/>
              </a:rPr>
              <a:t>】</a:t>
            </a:r>
            <a:endParaRPr lang="en-US" altLang="ja-JP" strike="sngStrike" dirty="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小学校</a:t>
            </a:r>
            <a:r>
              <a:rPr lang="ja-JP" altLang="en-US" dirty="0">
                <a:latin typeface="ＭＳ Ｐゴシック" pitchFamily="50" charset="-128"/>
              </a:rPr>
              <a:t>では</a:t>
            </a:r>
            <a:r>
              <a:rPr lang="ja-JP" altLang="en-US" dirty="0" smtClean="0">
                <a:latin typeface="ＭＳ Ｐゴシック" pitchFamily="50" charset="-128"/>
              </a:rPr>
              <a:t>、２７年度に作成した大阪府</a:t>
            </a:r>
            <a:r>
              <a:rPr lang="ja-JP" altLang="en-US" dirty="0">
                <a:latin typeface="ＭＳ Ｐゴシック" pitchFamily="50" charset="-128"/>
              </a:rPr>
              <a:t>公立小学校英語学習６カ年プログラム「</a:t>
            </a:r>
            <a:r>
              <a:rPr lang="en-US" altLang="ja-JP" dirty="0" smtClean="0">
                <a:latin typeface="ＭＳ Ｐゴシック" pitchFamily="50" charset="-128"/>
              </a:rPr>
              <a:t>DREAM</a:t>
            </a:r>
            <a:r>
              <a:rPr lang="ja-JP" altLang="en-US" dirty="0" smtClean="0">
                <a:latin typeface="ＭＳ Ｐゴシック" pitchFamily="50" charset="-128"/>
              </a:rPr>
              <a:t>」の普及と指導者への支援を行い、英語教育の充実を図ります。</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中学校</a:t>
            </a:r>
            <a:r>
              <a:rPr lang="ja-JP" altLang="en-US" dirty="0">
                <a:latin typeface="ＭＳ Ｐゴシック" pitchFamily="50" charset="-128"/>
              </a:rPr>
              <a:t>では</a:t>
            </a:r>
            <a:r>
              <a:rPr lang="ja-JP" altLang="en-US" dirty="0" smtClean="0">
                <a:latin typeface="ＭＳ Ｐゴシック" pitchFamily="50" charset="-128"/>
              </a:rPr>
              <a:t>、民間</a:t>
            </a:r>
            <a:r>
              <a:rPr lang="ja-JP" altLang="en-US" dirty="0">
                <a:latin typeface="ＭＳ Ｐゴシック" pitchFamily="50" charset="-128"/>
              </a:rPr>
              <a:t>業者と連携した研修により英語の授業を改善し、生徒のスピーキング力の向上を図ります。</a:t>
            </a:r>
            <a:endParaRPr lang="en-US" altLang="ja-JP" dirty="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理科教育の充実</a:t>
            </a:r>
            <a:r>
              <a:rPr lang="en-US" altLang="ja-JP" dirty="0" smtClean="0">
                <a:latin typeface="ＭＳ Ｐゴシック" pitchFamily="50" charset="-128"/>
              </a:rPr>
              <a:t>】</a:t>
            </a:r>
          </a:p>
          <a:p>
            <a:pPr marL="171450" indent="-85725" algn="l">
              <a:lnSpc>
                <a:spcPts val="1300"/>
              </a:lnSpc>
              <a:buFont typeface="Arial" panose="020B0604020202020204" pitchFamily="34" charset="0"/>
              <a:buChar char="•"/>
            </a:pPr>
            <a:r>
              <a:rPr lang="ja-JP" altLang="en-US" dirty="0" smtClean="0">
                <a:latin typeface="ＭＳ Ｐゴシック" pitchFamily="50" charset="-128"/>
              </a:rPr>
              <a:t>市町村における理科研修の担い手を育成します。</a:t>
            </a:r>
            <a:endParaRPr lang="en-US" altLang="ja-JP" dirty="0" smtClean="0">
              <a:latin typeface="ＭＳ Ｐゴシック" pitchFamily="50" charset="-128"/>
            </a:endParaRPr>
          </a:p>
          <a:p>
            <a:pPr marL="85725" algn="l">
              <a:lnSpc>
                <a:spcPts val="1300"/>
              </a:lnSpc>
            </a:pPr>
            <a:r>
              <a:rPr lang="ja-JP" altLang="en-US" dirty="0" smtClean="0">
                <a:latin typeface="ＭＳ Ｐゴシック" pitchFamily="50" charset="-128"/>
              </a:rPr>
              <a:t>　</a:t>
            </a:r>
            <a:r>
              <a:rPr lang="en-US" altLang="ja-JP" dirty="0" smtClean="0">
                <a:latin typeface="ＭＳ Ｐゴシック" pitchFamily="50" charset="-128"/>
              </a:rPr>
              <a:t>〔</a:t>
            </a:r>
            <a:r>
              <a:rPr lang="ja-JP" altLang="en-US" dirty="0" smtClean="0">
                <a:latin typeface="ＭＳ Ｐゴシック" pitchFamily="50" charset="-128"/>
              </a:rPr>
              <a:t>理科教育リーダー（</a:t>
            </a:r>
            <a:r>
              <a:rPr lang="en-US" altLang="ja-JP" dirty="0" smtClean="0">
                <a:latin typeface="ＭＳ Ｐゴシック" pitchFamily="50" charset="-128"/>
              </a:rPr>
              <a:t>CST</a:t>
            </a:r>
            <a:r>
              <a:rPr lang="ja-JP" altLang="en-US" dirty="0" smtClean="0">
                <a:latin typeface="ＭＳ Ｐゴシック" pitchFamily="50" charset="-128"/>
              </a:rPr>
              <a:t>：ｺｱ･ｻｲｴﾝｽ･ﾃｨｰﾁｬｰ）の養成</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t>　　　 小・中学校「理科」指導者養成長期研修　２４名　　</a:t>
            </a:r>
            <a:endParaRPr lang="en-US" altLang="ja-JP" dirty="0" smtClean="0">
              <a:latin typeface="ＭＳ Ｐゴシック" pitchFamily="50" charset="-128"/>
            </a:endParaRPr>
          </a:p>
          <a:p>
            <a:pPr marL="171450" indent="-85725" algn="l">
              <a:lnSpc>
                <a:spcPts val="1300"/>
              </a:lnSpc>
              <a:buFont typeface="Arial" panose="020B0604020202020204" pitchFamily="34" charset="0"/>
              <a:buChar char="•"/>
            </a:pPr>
            <a:r>
              <a:rPr lang="ja-JP" altLang="en-US" dirty="0" smtClean="0">
                <a:latin typeface="ＭＳ Ｐゴシック" pitchFamily="50" charset="-128"/>
              </a:rPr>
              <a:t>これまでに養成したＣＳＴに対して、情報提供や助言、教材提供を行うことにより、市町村の研修活動を支援するとともに、ＣＳＴとの</a:t>
            </a:r>
            <a:r>
              <a:rPr lang="ja-JP" altLang="en-US" dirty="0" smtClean="0"/>
              <a:t>協働により地区毎に基礎的な研修を実施します。</a:t>
            </a:r>
            <a:endParaRPr lang="ja-JP" altLang="en-US" dirty="0" smtClean="0">
              <a:latin typeface="ＭＳ Ｐゴシック" pitchFamily="50" charset="-128"/>
            </a:endParaRPr>
          </a:p>
          <a:p>
            <a:pPr marL="85725" algn="l">
              <a:lnSpc>
                <a:spcPts val="1300"/>
              </a:lnSpc>
            </a:pPr>
            <a:r>
              <a:rPr lang="ja-JP" altLang="en-US" dirty="0">
                <a:latin typeface="ＭＳ Ｐゴシック" pitchFamily="50" charset="-128"/>
              </a:rPr>
              <a:t>　　小学校「理科」授業づくり研修　各３０名（府内５地区）</a:t>
            </a:r>
            <a:endParaRPr lang="ja-JP" altLang="en-US" dirty="0"/>
          </a:p>
          <a:p>
            <a:pPr marL="86400" algn="l" eaLnBrk="1" hangingPunct="1"/>
            <a:endParaRPr lang="ja-JP" altLang="en-US" strike="sngStrike" dirty="0"/>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授業改善への支援</a:t>
            </a:r>
            <a:r>
              <a:rPr lang="en-US" altLang="ja-JP" dirty="0">
                <a:latin typeface="ＭＳ Ｐゴシック" pitchFamily="50" charset="-128"/>
              </a:rPr>
              <a:t>】</a:t>
            </a:r>
          </a:p>
          <a:p>
            <a:pPr marL="171450" indent="-85725" algn="l">
              <a:lnSpc>
                <a:spcPts val="1300"/>
              </a:lnSpc>
              <a:buFont typeface="Arial" panose="020B0604020202020204" pitchFamily="34" charset="0"/>
              <a:buChar char="•"/>
            </a:pPr>
            <a:r>
              <a:rPr lang="ja-JP" altLang="ja-JP" dirty="0" smtClean="0"/>
              <a:t>府</a:t>
            </a:r>
            <a:r>
              <a:rPr lang="ja-JP" altLang="ja-JP" dirty="0"/>
              <a:t>教育</a:t>
            </a:r>
            <a:r>
              <a:rPr lang="ja-JP" altLang="ja-JP" dirty="0" smtClean="0">
                <a:latin typeface="+mn-ea"/>
                <a:ea typeface="+mn-ea"/>
              </a:rPr>
              <a:t>センター</a:t>
            </a:r>
            <a:r>
              <a:rPr lang="ja-JP" altLang="en-US" dirty="0" smtClean="0">
                <a:latin typeface="+mn-ea"/>
                <a:ea typeface="+mn-ea"/>
              </a:rPr>
              <a:t>において</a:t>
            </a:r>
            <a:r>
              <a:rPr lang="en-US" altLang="ja-JP" dirty="0" smtClean="0">
                <a:latin typeface="+mn-ea"/>
                <a:ea typeface="+mn-ea"/>
              </a:rPr>
              <a:t>ICT</a:t>
            </a:r>
            <a:r>
              <a:rPr lang="ja-JP" altLang="ja-JP" dirty="0">
                <a:latin typeface="+mn-ea"/>
                <a:ea typeface="+mn-ea"/>
              </a:rPr>
              <a:t>を活用した授業づくりの研修を実施します</a:t>
            </a:r>
            <a:r>
              <a:rPr lang="ja-JP" altLang="ja-JP" dirty="0" smtClean="0">
                <a:latin typeface="+mn-ea"/>
                <a:ea typeface="+mn-ea"/>
              </a:rPr>
              <a:t>。</a:t>
            </a:r>
            <a:r>
              <a:rPr lang="ja-JP" altLang="ja-JP" dirty="0">
                <a:latin typeface="+mn-ea"/>
                <a:ea typeface="+mn-ea"/>
              </a:rPr>
              <a:t>　</a:t>
            </a:r>
            <a:endParaRPr lang="en-US" altLang="ja-JP" dirty="0" smtClean="0">
              <a:latin typeface="+mn-ea"/>
              <a:ea typeface="+mn-ea"/>
            </a:endParaRPr>
          </a:p>
          <a:p>
            <a:pPr algn="l" eaLnBrk="1" hangingPunct="1"/>
            <a:r>
              <a:rPr lang="ja-JP" altLang="en-US" dirty="0" smtClean="0">
                <a:latin typeface="+mn-ea"/>
                <a:ea typeface="+mn-ea"/>
              </a:rPr>
              <a:t>　　　　</a:t>
            </a:r>
            <a:r>
              <a:rPr lang="en-US" altLang="ja-JP" dirty="0" smtClean="0">
                <a:latin typeface="+mn-ea"/>
                <a:ea typeface="+mn-ea"/>
              </a:rPr>
              <a:t>ICT</a:t>
            </a:r>
            <a:r>
              <a:rPr lang="ja-JP" altLang="ja-JP" dirty="0">
                <a:latin typeface="+mn-ea"/>
                <a:ea typeface="+mn-ea"/>
              </a:rPr>
              <a:t>活用</a:t>
            </a:r>
            <a:r>
              <a:rPr lang="ja-JP" altLang="ja-JP" dirty="0" smtClean="0">
                <a:latin typeface="+mn-ea"/>
                <a:ea typeface="+mn-ea"/>
              </a:rPr>
              <a:t>基礎</a:t>
            </a:r>
            <a:r>
              <a:rPr lang="ja-JP" altLang="en-US" dirty="0" smtClean="0">
                <a:latin typeface="+mn-ea"/>
                <a:ea typeface="+mn-ea"/>
              </a:rPr>
              <a:t>研修　　　　　　　 　　　　　　　　３０名</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a:t>
            </a:r>
            <a:r>
              <a:rPr lang="en-US" altLang="ja-JP" dirty="0" smtClean="0">
                <a:latin typeface="+mn-ea"/>
                <a:ea typeface="+mn-ea"/>
              </a:rPr>
              <a:t>ICT</a:t>
            </a:r>
            <a:r>
              <a:rPr lang="ja-JP" altLang="ja-JP" dirty="0">
                <a:latin typeface="+mn-ea"/>
                <a:ea typeface="+mn-ea"/>
              </a:rPr>
              <a:t>活用</a:t>
            </a:r>
            <a:r>
              <a:rPr lang="ja-JP" altLang="ja-JP" dirty="0" smtClean="0">
                <a:latin typeface="+mn-ea"/>
                <a:ea typeface="+mn-ea"/>
              </a:rPr>
              <a:t>推進</a:t>
            </a:r>
            <a:r>
              <a:rPr lang="ja-JP" altLang="en-US" dirty="0" smtClean="0">
                <a:latin typeface="+mn-ea"/>
                <a:ea typeface="+mn-ea"/>
              </a:rPr>
              <a:t>者</a:t>
            </a:r>
            <a:r>
              <a:rPr lang="ja-JP" altLang="ja-JP" dirty="0" smtClean="0">
                <a:latin typeface="+mn-ea"/>
                <a:ea typeface="+mn-ea"/>
              </a:rPr>
              <a:t>養成研修</a:t>
            </a:r>
            <a:r>
              <a:rPr lang="ja-JP" altLang="en-US" dirty="0">
                <a:latin typeface="+mn-ea"/>
                <a:ea typeface="+mn-ea"/>
              </a:rPr>
              <a:t>　</a:t>
            </a:r>
            <a:r>
              <a:rPr lang="ja-JP" altLang="en-US" dirty="0" smtClean="0">
                <a:latin typeface="+mn-ea"/>
                <a:ea typeface="+mn-ea"/>
              </a:rPr>
              <a:t>　　　　　　　　　　３０名</a:t>
            </a:r>
            <a:endParaRPr lang="en-US" altLang="ja-JP" dirty="0" smtClean="0">
              <a:latin typeface="+mn-ea"/>
              <a:ea typeface="+mn-ea"/>
            </a:endParaRPr>
          </a:p>
          <a:p>
            <a:pPr algn="l" eaLnBrk="1" hangingPunct="1"/>
            <a:r>
              <a:rPr lang="ja-JP" altLang="en-US" dirty="0" smtClean="0">
                <a:latin typeface="+mn-ea"/>
                <a:ea typeface="+mn-ea"/>
              </a:rPr>
              <a:t>　　　　</a:t>
            </a:r>
            <a:r>
              <a:rPr lang="en-US" altLang="ja-JP" dirty="0" smtClean="0">
                <a:latin typeface="+mn-ea"/>
                <a:ea typeface="+mn-ea"/>
              </a:rPr>
              <a:t>PC</a:t>
            </a:r>
            <a:r>
              <a:rPr lang="ja-JP" altLang="en-US" dirty="0">
                <a:latin typeface="+mn-ea"/>
                <a:ea typeface="+mn-ea"/>
              </a:rPr>
              <a:t>・タブレット活用のための教材作成研修 </a:t>
            </a:r>
            <a:r>
              <a:rPr lang="ja-JP" altLang="en-US" dirty="0" smtClean="0">
                <a:latin typeface="+mn-ea"/>
                <a:ea typeface="+mn-ea"/>
              </a:rPr>
              <a:t>３０名</a:t>
            </a:r>
            <a:r>
              <a:rPr lang="ja-JP" altLang="en-US" dirty="0">
                <a:latin typeface="+mn-ea"/>
                <a:ea typeface="+mn-ea"/>
              </a:rPr>
              <a:t>　</a:t>
            </a:r>
            <a:endParaRPr lang="en-US" altLang="ja-JP" dirty="0">
              <a:latin typeface="ＭＳ Ｐゴシック" pitchFamily="50" charset="-128"/>
            </a:endParaRPr>
          </a:p>
          <a:p>
            <a:pPr marL="171450" indent="-85725" algn="l">
              <a:lnSpc>
                <a:spcPts val="1300"/>
              </a:lnSpc>
              <a:buFont typeface="Arial" panose="020B0604020202020204" pitchFamily="34" charset="0"/>
              <a:buChar char="•"/>
            </a:pPr>
            <a:r>
              <a:rPr lang="ja-JP" altLang="en-US" dirty="0" smtClean="0">
                <a:latin typeface="ＭＳ Ｐゴシック" pitchFamily="50" charset="-128"/>
              </a:rPr>
              <a:t>市</a:t>
            </a:r>
            <a:r>
              <a:rPr lang="ja-JP" altLang="ja-JP" dirty="0" smtClean="0">
                <a:latin typeface="+mn-ea"/>
                <a:ea typeface="+mn-ea"/>
              </a:rPr>
              <a:t>町村</a:t>
            </a:r>
            <a:r>
              <a:rPr lang="ja-JP" altLang="ja-JP" dirty="0">
                <a:latin typeface="+mn-ea"/>
                <a:ea typeface="+mn-ea"/>
              </a:rPr>
              <a:t>が実施する</a:t>
            </a:r>
            <a:r>
              <a:rPr lang="en-US" altLang="ja-JP" dirty="0">
                <a:latin typeface="+mn-ea"/>
                <a:ea typeface="+mn-ea"/>
              </a:rPr>
              <a:t>ICT</a:t>
            </a:r>
            <a:r>
              <a:rPr lang="ja-JP" altLang="ja-JP" dirty="0">
                <a:latin typeface="+mn-ea"/>
                <a:ea typeface="+mn-ea"/>
              </a:rPr>
              <a:t>機器の効果的な活用に</a:t>
            </a:r>
            <a:r>
              <a:rPr lang="ja-JP" altLang="ja-JP" dirty="0" smtClean="0">
                <a:latin typeface="+mn-ea"/>
                <a:ea typeface="+mn-ea"/>
              </a:rPr>
              <a:t>関する研修</a:t>
            </a:r>
            <a:r>
              <a:rPr lang="ja-JP" altLang="ja-JP" dirty="0">
                <a:latin typeface="+mn-ea"/>
                <a:ea typeface="+mn-ea"/>
              </a:rPr>
              <a:t>に対する</a:t>
            </a:r>
            <a:r>
              <a:rPr lang="ja-JP" altLang="ja-JP" dirty="0" smtClean="0">
                <a:latin typeface="+mn-ea"/>
                <a:ea typeface="+mn-ea"/>
              </a:rPr>
              <a:t>支援</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a:t>
            </a:r>
            <a:r>
              <a:rPr lang="ja-JP" altLang="ja-JP" dirty="0" smtClean="0">
                <a:latin typeface="+mn-ea"/>
                <a:ea typeface="+mn-ea"/>
              </a:rPr>
              <a:t>を</a:t>
            </a:r>
            <a:r>
              <a:rPr lang="ja-JP" altLang="ja-JP" dirty="0">
                <a:latin typeface="+mn-ea"/>
                <a:ea typeface="+mn-ea"/>
              </a:rPr>
              <a:t>行います</a:t>
            </a:r>
            <a:r>
              <a:rPr lang="ja-JP" altLang="ja-JP" dirty="0" smtClean="0">
                <a:latin typeface="+mn-ea"/>
                <a:ea typeface="+mn-ea"/>
              </a:rPr>
              <a:t>。</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a:t>
            </a:r>
            <a:r>
              <a:rPr lang="ja-JP" altLang="en-US" dirty="0" smtClean="0">
                <a:latin typeface="+mn-ea"/>
              </a:rPr>
              <a:t>市町村</a:t>
            </a:r>
            <a:r>
              <a:rPr lang="ja-JP" altLang="en-US" dirty="0">
                <a:latin typeface="+mn-ea"/>
              </a:rPr>
              <a:t>ＩＣＴ活用推進（初任）担当指導主事学習会を実施予定</a:t>
            </a:r>
            <a:endParaRPr lang="ja-JP" altLang="ja-JP" dirty="0">
              <a:latin typeface="+mn-ea"/>
            </a:endParaRPr>
          </a:p>
          <a:p>
            <a:pPr algn="l" eaLnBrk="1" hangingPunct="1"/>
            <a:endParaRPr lang="ja-JP" altLang="ja-JP" dirty="0">
              <a:latin typeface="+mn-ea"/>
              <a:ea typeface="+mn-ea"/>
            </a:endParaRPr>
          </a:p>
          <a:p>
            <a:pPr algn="l" eaLnBrk="1" hangingPunct="1"/>
            <a:endParaRPr lang="en-US" altLang="ja-JP" dirty="0">
              <a:latin typeface="ＭＳ Ｐゴシック" pitchFamily="50" charset="-128"/>
            </a:endParaRPr>
          </a:p>
        </p:txBody>
      </p:sp>
      <p:sp>
        <p:nvSpPr>
          <p:cNvPr id="20" name="正方形/長方形 29"/>
          <p:cNvSpPr>
            <a:spLocks noChangeArrowheads="1"/>
          </p:cNvSpPr>
          <p:nvPr/>
        </p:nvSpPr>
        <p:spPr bwMode="auto">
          <a:xfrm>
            <a:off x="331477" y="1186880"/>
            <a:ext cx="3880482"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これからの社会で求められる確かな学力のはぐくみ</a:t>
            </a:r>
            <a:r>
              <a:rPr lang="ja-JP" altLang="en-US" b="1" dirty="0">
                <a:latin typeface="Calibri" pitchFamily="34" charset="0"/>
              </a:rPr>
              <a:t>　　</a:t>
            </a:r>
            <a:endParaRPr lang="ja-JP" altLang="en-US" b="1" dirty="0">
              <a:solidFill>
                <a:srgbClr val="FF0000"/>
              </a:solidFill>
            </a:endParaRPr>
          </a:p>
        </p:txBody>
      </p:sp>
      <p:sp>
        <p:nvSpPr>
          <p:cNvPr id="23" name="正方形/長方形 34"/>
          <p:cNvSpPr>
            <a:spLocks noChangeArrowheads="1"/>
          </p:cNvSpPr>
          <p:nvPr/>
        </p:nvSpPr>
        <p:spPr bwMode="auto">
          <a:xfrm>
            <a:off x="4722179" y="1588147"/>
            <a:ext cx="4267833" cy="459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endParaRPr lang="en-US" altLang="ja-JP" dirty="0" smtClean="0"/>
          </a:p>
          <a:p>
            <a:pPr algn="l">
              <a:lnSpc>
                <a:spcPts val="1300"/>
              </a:lnSpc>
            </a:pPr>
            <a:r>
              <a:rPr lang="ja-JP" altLang="en-US" dirty="0" smtClean="0"/>
              <a:t>＊公立中学校の教員が英語による発話を授業の半分以上行っている割合</a:t>
            </a:r>
            <a:endParaRPr lang="en-US" altLang="ja-JP" dirty="0" smtClean="0"/>
          </a:p>
          <a:p>
            <a:pPr algn="l">
              <a:lnSpc>
                <a:spcPts val="1300"/>
              </a:lnSpc>
            </a:pPr>
            <a:r>
              <a:rPr lang="ja-JP" altLang="en-US" dirty="0"/>
              <a:t>　</a:t>
            </a:r>
            <a:r>
              <a:rPr lang="ja-JP" altLang="en-US" dirty="0" smtClean="0"/>
              <a:t>６０％をめざします。</a:t>
            </a:r>
            <a:endParaRPr lang="en-US" altLang="ja-JP" dirty="0" smtClean="0"/>
          </a:p>
          <a:p>
            <a:pPr algn="l">
              <a:lnSpc>
                <a:spcPts val="1300"/>
              </a:lnSpc>
            </a:pPr>
            <a:r>
              <a:rPr lang="ja-JP" altLang="en-US" dirty="0"/>
              <a:t>　</a:t>
            </a:r>
            <a:r>
              <a:rPr lang="ja-JP" altLang="en-US" dirty="0" smtClean="0"/>
              <a:t>　（参考）　平成２７年度　　　３３．５％（全国５６．７％）</a:t>
            </a:r>
            <a:endParaRPr lang="en-US" altLang="ja-JP" dirty="0"/>
          </a:p>
          <a:p>
            <a:pPr algn="l">
              <a:lnSpc>
                <a:spcPts val="1300"/>
              </a:lnSpc>
            </a:pPr>
            <a:r>
              <a:rPr lang="ja-JP" altLang="en-US" dirty="0" smtClean="0">
                <a:latin typeface="ＭＳ Ｐゴシック" pitchFamily="50" charset="-128"/>
              </a:rPr>
              <a:t>　　　　　　　平成３０年度目標　１００％</a:t>
            </a:r>
            <a:endParaRPr lang="en-US" altLang="ja-JP" dirty="0" smtClean="0">
              <a:latin typeface="ＭＳ Ｐゴシック" pitchFamily="50" charset="-128"/>
            </a:endParaRPr>
          </a:p>
          <a:p>
            <a:pPr algn="l">
              <a:lnSpc>
                <a:spcPts val="1300"/>
              </a:lnSpc>
            </a:pPr>
            <a:endParaRPr lang="en-US" altLang="ja-JP" dirty="0" smtClean="0">
              <a:latin typeface="ＭＳ Ｐゴシック" pitchFamily="50" charset="-128"/>
            </a:endParaRPr>
          </a:p>
          <a:p>
            <a:pPr algn="l">
              <a:lnSpc>
                <a:spcPts val="1300"/>
              </a:lnSpc>
            </a:pPr>
            <a:endParaRPr lang="en-US" altLang="ja-JP" dirty="0" smtClean="0">
              <a:latin typeface="ＭＳ Ｐゴシック" pitchFamily="50" charset="-128"/>
            </a:endParaRPr>
          </a:p>
          <a:p>
            <a:pPr algn="l">
              <a:lnSpc>
                <a:spcPts val="1300"/>
              </a:lnSpc>
            </a:pPr>
            <a:endParaRPr lang="en-US" altLang="ja-JP" dirty="0" smtClean="0"/>
          </a:p>
          <a:p>
            <a:pPr algn="l">
              <a:lnSpc>
                <a:spcPts val="1300"/>
              </a:lnSpc>
            </a:pPr>
            <a:endParaRPr lang="en-US" altLang="ja-JP" dirty="0" smtClean="0"/>
          </a:p>
          <a:p>
            <a:pPr algn="l">
              <a:lnSpc>
                <a:spcPts val="1300"/>
              </a:lnSpc>
            </a:pPr>
            <a:r>
              <a:rPr lang="ja-JP" altLang="en-US" dirty="0"/>
              <a:t>＊理科教育の</a:t>
            </a:r>
            <a:r>
              <a:rPr lang="ja-JP" altLang="en-US" dirty="0" smtClean="0"/>
              <a:t>充実</a:t>
            </a:r>
            <a:endParaRPr lang="en-US" altLang="ja-JP" dirty="0"/>
          </a:p>
          <a:p>
            <a:pPr marL="171450" indent="-85725" algn="l">
              <a:lnSpc>
                <a:spcPts val="1300"/>
              </a:lnSpc>
              <a:buFont typeface="Arial" panose="020B0604020202020204" pitchFamily="34" charset="0"/>
              <a:buChar char="•"/>
            </a:pPr>
            <a:r>
              <a:rPr lang="ja-JP" altLang="en-US" dirty="0" smtClean="0"/>
              <a:t>各地区</a:t>
            </a:r>
            <a:r>
              <a:rPr lang="ja-JP" altLang="en-US" dirty="0"/>
              <a:t>において研修の実施に向けた学習会を開催することで、各市町村に１名配置して</a:t>
            </a:r>
            <a:r>
              <a:rPr lang="ja-JP" altLang="en-US" dirty="0" smtClean="0"/>
              <a:t>いるＣＳＴの</a:t>
            </a:r>
            <a:r>
              <a:rPr lang="ja-JP" altLang="en-US" dirty="0"/>
              <a:t>協力体制を構築し、ＣＳＴを活用した理科研修の</a:t>
            </a:r>
            <a:r>
              <a:rPr lang="ja-JP" altLang="en-US" dirty="0" smtClean="0"/>
              <a:t>府内５０回</a:t>
            </a:r>
            <a:r>
              <a:rPr lang="ja-JP" altLang="en-US" dirty="0"/>
              <a:t>実施を継続します。</a:t>
            </a:r>
          </a:p>
          <a:p>
            <a:pPr marL="171450" indent="-85725" algn="l">
              <a:lnSpc>
                <a:spcPts val="1300"/>
              </a:lnSpc>
              <a:buFont typeface="Arial" panose="020B0604020202020204" pitchFamily="34" charset="0"/>
              <a:buChar char="•"/>
            </a:pPr>
            <a:endParaRPr lang="ja-JP" altLang="en-US" dirty="0"/>
          </a:p>
          <a:p>
            <a:pPr algn="l">
              <a:lnSpc>
                <a:spcPts val="1300"/>
              </a:lnSpc>
            </a:pPr>
            <a:endParaRPr lang="en-US" altLang="ja-JP" dirty="0" smtClean="0"/>
          </a:p>
          <a:p>
            <a:pPr algn="l">
              <a:lnSpc>
                <a:spcPts val="1300"/>
              </a:lnSpc>
            </a:pPr>
            <a:endParaRPr lang="en-US" altLang="ja-JP" dirty="0" smtClean="0"/>
          </a:p>
          <a:p>
            <a:pPr algn="l">
              <a:lnSpc>
                <a:spcPts val="1300"/>
              </a:lnSpc>
            </a:pPr>
            <a:endParaRPr lang="en-US" altLang="ja-JP" dirty="0" smtClean="0"/>
          </a:p>
          <a:p>
            <a:pPr algn="l">
              <a:lnSpc>
                <a:spcPts val="1300"/>
              </a:lnSpc>
            </a:pPr>
            <a:endParaRPr lang="en-US" altLang="ja-JP" dirty="0"/>
          </a:p>
          <a:p>
            <a:pPr algn="l">
              <a:lnSpc>
                <a:spcPts val="1300"/>
              </a:lnSpc>
            </a:pPr>
            <a:r>
              <a:rPr lang="ja-JP" altLang="en-US" dirty="0" smtClean="0">
                <a:latin typeface="ＭＳ Ｐゴシック" pitchFamily="50" charset="-128"/>
              </a:rPr>
              <a:t>＊</a:t>
            </a:r>
            <a:r>
              <a:rPr lang="ja-JP" altLang="en-US" dirty="0">
                <a:latin typeface="ＭＳ Ｐゴシック" pitchFamily="50" charset="-128"/>
              </a:rPr>
              <a:t>授業中に</a:t>
            </a:r>
            <a:r>
              <a:rPr lang="en-US" altLang="ja-JP" dirty="0">
                <a:latin typeface="ＭＳ Ｐゴシック" pitchFamily="50" charset="-128"/>
              </a:rPr>
              <a:t>ICT</a:t>
            </a:r>
            <a:r>
              <a:rPr lang="ja-JP" altLang="en-US" dirty="0">
                <a:latin typeface="ＭＳ Ｐゴシック" pitchFamily="50" charset="-128"/>
              </a:rPr>
              <a:t>を活用して指導する</a:t>
            </a:r>
            <a:r>
              <a:rPr lang="ja-JP" altLang="en-US" dirty="0" smtClean="0">
                <a:latin typeface="ＭＳ Ｐゴシック" pitchFamily="50" charset="-128"/>
              </a:rPr>
              <a:t>能力</a:t>
            </a:r>
            <a:r>
              <a:rPr lang="ja-JP" altLang="en-US" sz="900" dirty="0" smtClean="0">
                <a:latin typeface="ＭＳ Ｐゴシック" pitchFamily="50" charset="-128"/>
              </a:rPr>
              <a:t>（</a:t>
            </a:r>
            <a:r>
              <a:rPr lang="en-US" altLang="ja-JP" sz="900" dirty="0" smtClean="0">
                <a:latin typeface="ＭＳ Ｐゴシック" pitchFamily="50" charset="-128"/>
              </a:rPr>
              <a:t>※</a:t>
            </a:r>
            <a:r>
              <a:rPr lang="ja-JP" altLang="en-US" sz="900" dirty="0" smtClean="0">
                <a:latin typeface="ＭＳ Ｐゴシック" pitchFamily="50" charset="-128"/>
              </a:rPr>
              <a:t>）</a:t>
            </a:r>
            <a:r>
              <a:rPr lang="ja-JP" altLang="en-US" dirty="0" smtClean="0">
                <a:latin typeface="ＭＳ Ｐゴシック" pitchFamily="50" charset="-128"/>
              </a:rPr>
              <a:t>の</a:t>
            </a:r>
            <a:r>
              <a:rPr lang="ja-JP" altLang="en-US" dirty="0">
                <a:latin typeface="ＭＳ Ｐゴシック" pitchFamily="50" charset="-128"/>
              </a:rPr>
              <a:t>向上を</a:t>
            </a:r>
            <a:r>
              <a:rPr lang="ja-JP" altLang="en-US" dirty="0" smtClean="0">
                <a:latin typeface="ＭＳ Ｐゴシック" pitchFamily="50" charset="-128"/>
              </a:rPr>
              <a:t>めざします。</a:t>
            </a:r>
            <a:endParaRPr lang="en-US" altLang="ja-JP" dirty="0">
              <a:latin typeface="ＭＳ Ｐゴシック" pitchFamily="50" charset="-128"/>
            </a:endParaRPr>
          </a:p>
          <a:p>
            <a:pPr algn="l">
              <a:lnSpc>
                <a:spcPts val="1300"/>
              </a:lnSpc>
            </a:pPr>
            <a:r>
              <a:rPr lang="ja-JP" altLang="en-US" dirty="0">
                <a:effectLst>
                  <a:outerShdw blurRad="12700" dist="38100" dir="2700000" algn="tl">
                    <a:srgbClr val="000000">
                      <a:alpha val="74000"/>
                    </a:srgbClr>
                  </a:outerShdw>
                </a:effectLst>
                <a:latin typeface="ＭＳ Ｐゴシック" pitchFamily="50" charset="-128"/>
              </a:rPr>
              <a:t>　</a:t>
            </a:r>
            <a:r>
              <a:rPr lang="ja-JP" altLang="en-US" b="1" i="1" dirty="0">
                <a:latin typeface="ＭＳ Ｐゴシック" pitchFamily="50" charset="-128"/>
              </a:rPr>
              <a:t>　</a:t>
            </a:r>
            <a:r>
              <a:rPr lang="ja-JP" altLang="en-US" dirty="0">
                <a:latin typeface="ＭＳ Ｐゴシック" pitchFamily="50" charset="-128"/>
              </a:rPr>
              <a:t>（参考）　</a:t>
            </a:r>
            <a:r>
              <a:rPr lang="ja-JP" altLang="en-US" dirty="0" smtClean="0">
                <a:latin typeface="ＭＳ Ｐゴシック" pitchFamily="50" charset="-128"/>
              </a:rPr>
              <a:t>平成２６年度</a:t>
            </a:r>
            <a:r>
              <a:rPr lang="ja-JP" altLang="en-US" dirty="0">
                <a:latin typeface="ＭＳ Ｐゴシック" pitchFamily="50" charset="-128"/>
              </a:rPr>
              <a:t>　</a:t>
            </a:r>
            <a:r>
              <a:rPr lang="ja-JP" altLang="en-US" dirty="0" smtClean="0">
                <a:latin typeface="ＭＳ Ｐゴシック" pitchFamily="50" charset="-128"/>
              </a:rPr>
              <a:t>公立小学校</a:t>
            </a:r>
            <a:r>
              <a:rPr lang="ja-JP" altLang="en-US" dirty="0">
                <a:latin typeface="ＭＳ Ｐゴシック" pitchFamily="50" charset="-128"/>
              </a:rPr>
              <a:t>　</a:t>
            </a:r>
            <a:r>
              <a:rPr lang="ja-JP" altLang="en-US" dirty="0" smtClean="0">
                <a:latin typeface="ＭＳ Ｐゴシック" pitchFamily="50" charset="-128"/>
              </a:rPr>
              <a:t>７３．０％（全国７４．４％）</a:t>
            </a:r>
            <a:endParaRPr lang="en-US" altLang="ja-JP" dirty="0" smtClean="0">
              <a:latin typeface="ＭＳ Ｐゴシック" pitchFamily="50" charset="-128"/>
            </a:endParaRPr>
          </a:p>
          <a:p>
            <a:pPr algn="l">
              <a:lnSpc>
                <a:spcPts val="1300"/>
              </a:lnSpc>
            </a:pPr>
            <a:r>
              <a:rPr lang="ja-JP" altLang="en-US" dirty="0" smtClean="0">
                <a:latin typeface="ＭＳ Ｐゴシック" pitchFamily="50" charset="-128"/>
              </a:rPr>
              <a:t>　　　　　　　　　　　　　　　　　公立中学校</a:t>
            </a:r>
            <a:r>
              <a:rPr lang="ja-JP" altLang="en-US" dirty="0">
                <a:latin typeface="ＭＳ Ｐゴシック" pitchFamily="50" charset="-128"/>
              </a:rPr>
              <a:t>　</a:t>
            </a:r>
            <a:r>
              <a:rPr lang="ja-JP" altLang="en-US" dirty="0" smtClean="0">
                <a:latin typeface="ＭＳ Ｐゴシック" pitchFamily="50" charset="-128"/>
              </a:rPr>
              <a:t>６０．９％（全国６７．２％）</a:t>
            </a:r>
            <a:endParaRPr lang="en-US" altLang="ja-JP" dirty="0" smtClean="0">
              <a:latin typeface="ＭＳ Ｐゴシック" pitchFamily="50" charset="-128"/>
            </a:endParaRPr>
          </a:p>
          <a:p>
            <a:pPr algn="l">
              <a:lnSpc>
                <a:spcPts val="1300"/>
              </a:lnSpc>
            </a:pPr>
            <a:r>
              <a:rPr lang="ja-JP" altLang="en-US" dirty="0" smtClean="0">
                <a:latin typeface="ＭＳ Ｐゴシック" pitchFamily="50" charset="-128"/>
              </a:rPr>
              <a:t>　　　　　　　　（平成２７年度の結果は９月頃公表予定）</a:t>
            </a:r>
            <a:endParaRPr lang="en-US" altLang="ja-JP" dirty="0" smtClean="0">
              <a:latin typeface="ＭＳ Ｐゴシック" pitchFamily="50" charset="-128"/>
            </a:endParaRPr>
          </a:p>
          <a:p>
            <a:pPr algn="l">
              <a:lnSpc>
                <a:spcPts val="1300"/>
              </a:lnSpc>
            </a:pPr>
            <a:r>
              <a:rPr lang="ja-JP" altLang="en-US" dirty="0" smtClean="0">
                <a:latin typeface="ＭＳ Ｐゴシック" pitchFamily="50" charset="-128"/>
              </a:rPr>
              <a:t>　　</a:t>
            </a:r>
            <a:r>
              <a:rPr lang="en-US" altLang="ja-JP" sz="900" i="1" dirty="0" smtClean="0">
                <a:latin typeface="ＭＳ Ｐゴシック" pitchFamily="50" charset="-128"/>
              </a:rPr>
              <a:t>※</a:t>
            </a:r>
            <a:r>
              <a:rPr lang="ja-JP" altLang="en-US" sz="900" i="1" dirty="0" smtClean="0">
                <a:latin typeface="ＭＳ Ｐゴシック" pitchFamily="50" charset="-128"/>
              </a:rPr>
              <a:t>学校における教育の情報化の実態等に関する調査（文部科学省）に</a:t>
            </a:r>
            <a:endParaRPr lang="en-US" altLang="ja-JP" sz="900" i="1" dirty="0" smtClean="0">
              <a:latin typeface="ＭＳ Ｐゴシック" pitchFamily="50" charset="-128"/>
            </a:endParaRPr>
          </a:p>
          <a:p>
            <a:pPr algn="l">
              <a:lnSpc>
                <a:spcPts val="1300"/>
              </a:lnSpc>
            </a:pPr>
            <a:r>
              <a:rPr lang="ja-JP" altLang="en-US" sz="900" i="1" dirty="0">
                <a:latin typeface="ＭＳ Ｐゴシック" pitchFamily="50" charset="-128"/>
              </a:rPr>
              <a:t>　</a:t>
            </a:r>
            <a:r>
              <a:rPr lang="ja-JP" altLang="en-US" sz="900" i="1" dirty="0" smtClean="0">
                <a:latin typeface="ＭＳ Ｐゴシック" pitchFamily="50" charset="-128"/>
              </a:rPr>
              <a:t>　　おいて、「授業中に</a:t>
            </a:r>
            <a:r>
              <a:rPr lang="en-US" altLang="ja-JP" sz="900" i="1" dirty="0" smtClean="0">
                <a:latin typeface="ＭＳ Ｐゴシック" pitchFamily="50" charset="-128"/>
              </a:rPr>
              <a:t>ICT</a:t>
            </a:r>
            <a:r>
              <a:rPr lang="ja-JP" altLang="en-US" sz="900" i="1" dirty="0" smtClean="0">
                <a:latin typeface="ＭＳ Ｐゴシック" pitchFamily="50" charset="-128"/>
              </a:rPr>
              <a:t>を活用して指導する能力」の質問に対し、「わりに</a:t>
            </a:r>
            <a:endParaRPr lang="en-US" altLang="ja-JP" sz="900" i="1" dirty="0" smtClean="0">
              <a:latin typeface="ＭＳ Ｐゴシック" pitchFamily="50" charset="-128"/>
            </a:endParaRPr>
          </a:p>
          <a:p>
            <a:pPr algn="l">
              <a:lnSpc>
                <a:spcPts val="1300"/>
              </a:lnSpc>
            </a:pPr>
            <a:r>
              <a:rPr lang="ja-JP" altLang="en-US" sz="900" i="1" dirty="0">
                <a:latin typeface="ＭＳ Ｐゴシック" pitchFamily="50" charset="-128"/>
              </a:rPr>
              <a:t>　</a:t>
            </a:r>
            <a:r>
              <a:rPr lang="ja-JP" altLang="en-US" sz="900" i="1" dirty="0" smtClean="0">
                <a:latin typeface="ＭＳ Ｐゴシック" pitchFamily="50" charset="-128"/>
              </a:rPr>
              <a:t>　　できる」「ややできる」の割合の合計。</a:t>
            </a:r>
            <a:endParaRPr lang="en-US" altLang="ja-JP" sz="900" i="1" dirty="0" smtClean="0">
              <a:latin typeface="ＭＳ Ｐゴシック" pitchFamily="50" charset="-128"/>
            </a:endParaRPr>
          </a:p>
          <a:p>
            <a:pPr algn="l">
              <a:lnSpc>
                <a:spcPts val="1300"/>
              </a:lnSpc>
            </a:pPr>
            <a:r>
              <a:rPr lang="ja-JP" altLang="en-US" dirty="0" smtClean="0">
                <a:latin typeface="ＭＳ Ｐゴシック" pitchFamily="50" charset="-128"/>
              </a:rPr>
              <a:t>　</a:t>
            </a: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p:txBody>
      </p:sp>
      <p:sp>
        <p:nvSpPr>
          <p:cNvPr id="24" name="正方形/長方形 29"/>
          <p:cNvSpPr>
            <a:spLocks noChangeArrowheads="1"/>
          </p:cNvSpPr>
          <p:nvPr/>
        </p:nvSpPr>
        <p:spPr bwMode="auto">
          <a:xfrm>
            <a:off x="4810056" y="1186880"/>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t>■これからの社会で求められる確かな学力のはぐくみ</a:t>
            </a:r>
            <a:endParaRPr lang="ja-JP" altLang="en-US" b="1" dirty="0"/>
          </a:p>
        </p:txBody>
      </p:sp>
      <p:sp>
        <p:nvSpPr>
          <p:cNvPr id="26" name="二等辺三角形 25"/>
          <p:cNvSpPr/>
          <p:nvPr/>
        </p:nvSpPr>
        <p:spPr>
          <a:xfrm rot="5400000">
            <a:off x="3746661" y="3210223"/>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Text Box 142"/>
          <p:cNvSpPr txBox="1">
            <a:spLocks noChangeArrowheads="1"/>
          </p:cNvSpPr>
          <p:nvPr/>
        </p:nvSpPr>
        <p:spPr bwMode="auto">
          <a:xfrm>
            <a:off x="8567738" y="6610350"/>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５</a:t>
            </a:r>
            <a:endParaRPr lang="ja-JP" altLang="en-US" b="1" dirty="0"/>
          </a:p>
        </p:txBody>
      </p:sp>
      <p:sp>
        <p:nvSpPr>
          <p:cNvPr id="2" name="角丸四角形吹き出し 1"/>
          <p:cNvSpPr/>
          <p:nvPr/>
        </p:nvSpPr>
        <p:spPr bwMode="auto">
          <a:xfrm>
            <a:off x="3995936" y="4185742"/>
            <a:ext cx="593527" cy="251370"/>
          </a:xfrm>
          <a:prstGeom prst="wedgeRoundRectCallou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650243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80628"/>
            <a:ext cx="9104313" cy="1547006"/>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課題２：府立</a:t>
            </a:r>
            <a:r>
              <a:rPr lang="ja-JP" altLang="en-US" sz="1400" b="1" dirty="0" smtClean="0">
                <a:latin typeface="メイリオ" pitchFamily="50" charset="-128"/>
                <a:ea typeface="メイリオ" pitchFamily="50" charset="-128"/>
                <a:cs typeface="メイリオ" pitchFamily="50" charset="-128"/>
              </a:rPr>
              <a:t>高校</a:t>
            </a:r>
            <a:r>
              <a:rPr lang="ja-JP" altLang="en-US" sz="1400" b="1" dirty="0">
                <a:latin typeface="メイリオ" pitchFamily="50" charset="-128"/>
                <a:ea typeface="メイリオ" pitchFamily="50" charset="-128"/>
                <a:cs typeface="メイリオ" pitchFamily="50" charset="-128"/>
              </a:rPr>
              <a:t>の</a:t>
            </a:r>
            <a:r>
              <a:rPr lang="ja-JP" altLang="en-US" sz="1400" b="1" dirty="0" smtClean="0">
                <a:latin typeface="メイリオ" pitchFamily="50" charset="-128"/>
                <a:ea typeface="メイリオ" pitchFamily="50" charset="-128"/>
                <a:cs typeface="メイリオ" pitchFamily="50" charset="-128"/>
              </a:rPr>
              <a:t>教育力を向上させます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66675" y="386854"/>
            <a:ext cx="8932863" cy="117410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◆グローバル社会で活躍できる人材の育成やセーフティネットの整備など社会の変化やニーズを踏まえた府立高校の</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充実をすすめます。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◆キャリア教育や不登校・中途退学への対応など生徒一人ひとりの自立を支える教育を充実します。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◆計画的な施設整備や</a:t>
            </a:r>
            <a:r>
              <a:rPr lang="en-US" altLang="ja-JP" sz="1100" b="1" dirty="0" smtClean="0">
                <a:solidFill>
                  <a:schemeClr val="tx1"/>
                </a:solidFill>
                <a:latin typeface="ＭＳ Ｐゴシック" pitchFamily="50" charset="-128"/>
                <a:ea typeface="メイリオ" pitchFamily="50" charset="-128"/>
                <a:cs typeface="メイリオ" pitchFamily="50" charset="-128"/>
              </a:rPr>
              <a:t>ICT</a:t>
            </a:r>
            <a:r>
              <a:rPr lang="ja-JP" altLang="en-US" sz="1100" b="1" dirty="0" smtClean="0">
                <a:solidFill>
                  <a:schemeClr val="tx1"/>
                </a:solidFill>
                <a:latin typeface="ＭＳ Ｐゴシック" pitchFamily="50" charset="-128"/>
                <a:ea typeface="メイリオ" pitchFamily="50" charset="-128"/>
                <a:cs typeface="メイリオ" pitchFamily="50" charset="-128"/>
              </a:rPr>
              <a:t>環境の充実により、府立高校の教育環境の整備をすすめます。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◆府立高校の新たな特色に応じて、中学生にとってより一層公平な入学者選抜制度とします。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◆各校の教育内容の充実を図るとともに、将来の生徒数等を勘案した効果的かつ効率的な学校配置をすすめます。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11" name="角丸四角形 10"/>
          <p:cNvSpPr/>
          <p:nvPr/>
        </p:nvSpPr>
        <p:spPr>
          <a:xfrm>
            <a:off x="71500" y="385229"/>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30" name="二等辺三角形 29"/>
          <p:cNvSpPr/>
          <p:nvPr/>
        </p:nvSpPr>
        <p:spPr>
          <a:xfrm rot="10800000">
            <a:off x="1900236" y="1608819"/>
            <a:ext cx="995363" cy="163996"/>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2"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４</a:t>
            </a:r>
          </a:p>
        </p:txBody>
      </p:sp>
      <p:sp>
        <p:nvSpPr>
          <p:cNvPr id="14" name="AutoShape 4"/>
          <p:cNvSpPr>
            <a:spLocks noChangeArrowheads="1"/>
          </p:cNvSpPr>
          <p:nvPr/>
        </p:nvSpPr>
        <p:spPr bwMode="auto">
          <a:xfrm>
            <a:off x="19050" y="1808820"/>
            <a:ext cx="9104313" cy="4858680"/>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038" y="2262757"/>
            <a:ext cx="4440237" cy="4347593"/>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schemeClr val="tx1"/>
                </a:solidFill>
                <a:latin typeface="Meiryo UI" pitchFamily="50" charset="-128"/>
                <a:ea typeface="Meiryo UI" pitchFamily="50" charset="-128"/>
                <a:cs typeface="Meiryo UI" pitchFamily="50" charset="-128"/>
              </a:rPr>
              <a:t>　</a:t>
            </a: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6" name="角丸四角形 15"/>
          <p:cNvSpPr/>
          <p:nvPr/>
        </p:nvSpPr>
        <p:spPr>
          <a:xfrm>
            <a:off x="66675" y="2096852"/>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角丸四角形 16"/>
          <p:cNvSpPr/>
          <p:nvPr/>
        </p:nvSpPr>
        <p:spPr>
          <a:xfrm>
            <a:off x="4591745" y="2249462"/>
            <a:ext cx="4446587" cy="4360888"/>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8" name="二等辺三角形 17"/>
          <p:cNvSpPr/>
          <p:nvPr/>
        </p:nvSpPr>
        <p:spPr>
          <a:xfrm rot="5400000">
            <a:off x="3779044" y="4253681"/>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9" name="角丸四角形 18"/>
          <p:cNvSpPr/>
          <p:nvPr/>
        </p:nvSpPr>
        <p:spPr>
          <a:xfrm>
            <a:off x="4579938" y="2117403"/>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0" name="正方形/長方形 29"/>
          <p:cNvSpPr>
            <a:spLocks noChangeArrowheads="1"/>
          </p:cNvSpPr>
          <p:nvPr/>
        </p:nvSpPr>
        <p:spPr bwMode="auto">
          <a:xfrm>
            <a:off x="160338" y="252890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社会</a:t>
            </a:r>
            <a:r>
              <a:rPr lang="ja-JP" altLang="en-US" b="1" dirty="0" smtClean="0"/>
              <a:t>の変化やニーズを踏まえた府立高校の充実</a:t>
            </a:r>
            <a:r>
              <a:rPr lang="ja-JP" altLang="en-US" b="1" dirty="0"/>
              <a:t>　　　　　　　</a:t>
            </a:r>
            <a:endParaRPr lang="ja-JP" altLang="en-US" b="1" dirty="0">
              <a:solidFill>
                <a:srgbClr val="FF0000"/>
              </a:solidFill>
            </a:endParaRPr>
          </a:p>
        </p:txBody>
      </p:sp>
      <p:sp>
        <p:nvSpPr>
          <p:cNvPr id="21" name="正方形/長方形 3"/>
          <p:cNvSpPr>
            <a:spLocks noChangeArrowheads="1"/>
          </p:cNvSpPr>
          <p:nvPr/>
        </p:nvSpPr>
        <p:spPr bwMode="auto">
          <a:xfrm>
            <a:off x="102047" y="2744924"/>
            <a:ext cx="4325937" cy="4076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sz="950" dirty="0" smtClean="0">
                <a:latin typeface="ＭＳ Ｐゴシック" pitchFamily="50" charset="-128"/>
              </a:rPr>
              <a:t>【</a:t>
            </a:r>
            <a:r>
              <a:rPr lang="ja-JP" altLang="en-US" sz="950" dirty="0" smtClean="0">
                <a:latin typeface="ＭＳ Ｐゴシック" pitchFamily="50" charset="-128"/>
              </a:rPr>
              <a:t>英語コミュニケーション能力の育成</a:t>
            </a:r>
            <a:r>
              <a:rPr lang="en-US" altLang="ja-JP" sz="950" dirty="0" smtClean="0">
                <a:latin typeface="ＭＳ Ｐゴシック" pitchFamily="50" charset="-128"/>
              </a:rPr>
              <a:t>】</a:t>
            </a:r>
          </a:p>
          <a:p>
            <a:pPr algn="l"/>
            <a:r>
              <a:rPr lang="ja-JP" altLang="en-US" sz="950" dirty="0" smtClean="0">
                <a:latin typeface="ＭＳ Ｐゴシック" pitchFamily="50" charset="-128"/>
              </a:rPr>
              <a:t>＊骨太の英語力養成事業</a:t>
            </a:r>
            <a:endParaRPr lang="en-US" altLang="ja-JP" sz="950" dirty="0">
              <a:latin typeface="ＭＳ Ｐゴシック" pitchFamily="50" charset="-128"/>
            </a:endParaRPr>
          </a:p>
          <a:p>
            <a:pPr marL="171450" indent="-85725" algn="l">
              <a:buFont typeface="Arial" panose="020B0604020202020204" pitchFamily="34" charset="0"/>
              <a:buChar char="•"/>
            </a:pPr>
            <a:r>
              <a:rPr lang="ja-JP" altLang="en-US" sz="950" dirty="0" smtClean="0">
                <a:latin typeface="ＭＳ Ｐゴシック" pitchFamily="50" charset="-128"/>
              </a:rPr>
              <a:t>府立高校生の英語４技能（聞く･話す･読む･書く）の引上げを行うため、府立高校１７校で</a:t>
            </a:r>
            <a:r>
              <a:rPr lang="en-US" altLang="ja-JP" sz="950" dirty="0" smtClean="0">
                <a:latin typeface="ＭＳ Ｐゴシック" pitchFamily="50" charset="-128"/>
              </a:rPr>
              <a:t>SET</a:t>
            </a:r>
            <a:r>
              <a:rPr lang="ja-JP" altLang="en-US" sz="950" dirty="0">
                <a:latin typeface="ＭＳ Ｐゴシック" pitchFamily="50" charset="-128"/>
              </a:rPr>
              <a:t>（</a:t>
            </a:r>
            <a:r>
              <a:rPr lang="en-US" altLang="ja-JP" sz="950" dirty="0">
                <a:latin typeface="ＭＳ Ｐゴシック" pitchFamily="50" charset="-128"/>
              </a:rPr>
              <a:t>Super English Teacher</a:t>
            </a:r>
            <a:r>
              <a:rPr lang="ja-JP" altLang="en-US" sz="950" dirty="0">
                <a:latin typeface="ＭＳ Ｐゴシック" pitchFamily="50" charset="-128"/>
              </a:rPr>
              <a:t>）</a:t>
            </a:r>
            <a:r>
              <a:rPr lang="ja-JP" altLang="en-US" sz="950" dirty="0" smtClean="0">
                <a:latin typeface="ＭＳ Ｐゴシック" pitchFamily="50" charset="-128"/>
              </a:rPr>
              <a:t>による</a:t>
            </a:r>
            <a:r>
              <a:rPr lang="en-US" altLang="ja-JP" sz="950" dirty="0">
                <a:latin typeface="ＭＳ Ｐゴシック" pitchFamily="50" charset="-128"/>
              </a:rPr>
              <a:t>TOEFL iBT</a:t>
            </a:r>
            <a:r>
              <a:rPr lang="ja-JP" altLang="en-US" sz="950" dirty="0" smtClean="0">
                <a:latin typeface="ＭＳ Ｐゴシック" pitchFamily="50" charset="-128"/>
              </a:rPr>
              <a:t>を扱った授業</a:t>
            </a:r>
            <a:r>
              <a:rPr lang="ja-JP" altLang="en-US" sz="950" dirty="0">
                <a:latin typeface="ＭＳ Ｐゴシック" pitchFamily="50" charset="-128"/>
              </a:rPr>
              <a:t>を</a:t>
            </a:r>
            <a:r>
              <a:rPr lang="ja-JP" altLang="en-US" sz="950" dirty="0" smtClean="0">
                <a:latin typeface="ＭＳ Ｐゴシック" pitchFamily="50" charset="-128"/>
              </a:rPr>
              <a:t>導入するとともに、</a:t>
            </a:r>
            <a:r>
              <a:rPr lang="en-US" altLang="ja-JP" sz="950" dirty="0" smtClean="0">
                <a:latin typeface="ＭＳ Ｐゴシック" pitchFamily="50" charset="-128"/>
              </a:rPr>
              <a:t>TOEFL</a:t>
            </a:r>
            <a:r>
              <a:rPr lang="ja-JP" altLang="en-US" sz="950" dirty="0" smtClean="0">
                <a:latin typeface="ＭＳ Ｐゴシック" pitchFamily="50" charset="-128"/>
              </a:rPr>
              <a:t>講座の実施や生徒の海外研修派遣を実施します。</a:t>
            </a:r>
            <a:endParaRPr lang="en-US" altLang="ja-JP" sz="950" dirty="0" smtClean="0">
              <a:latin typeface="ＭＳ Ｐゴシック" pitchFamily="50" charset="-128"/>
            </a:endParaRPr>
          </a:p>
          <a:p>
            <a:pPr algn="l">
              <a:lnSpc>
                <a:spcPct val="150000"/>
              </a:lnSpc>
            </a:pPr>
            <a:r>
              <a:rPr lang="ja-JP" altLang="en-US" sz="950" dirty="0" smtClean="0">
                <a:latin typeface="ＭＳ Ｐゴシック" pitchFamily="50" charset="-128"/>
              </a:rPr>
              <a:t>＊英語教育推進事業</a:t>
            </a:r>
            <a:endParaRPr lang="en-US" altLang="ja-JP" sz="950" dirty="0" smtClean="0">
              <a:latin typeface="ＭＳ Ｐゴシック" pitchFamily="50" charset="-128"/>
            </a:endParaRPr>
          </a:p>
          <a:p>
            <a:pPr marL="171450" indent="-85725" algn="l">
              <a:buFont typeface="Arial" panose="020B0604020202020204" pitchFamily="34" charset="0"/>
              <a:buChar char="•"/>
            </a:pPr>
            <a:r>
              <a:rPr lang="ja-JP" altLang="en-US" sz="950" dirty="0" smtClean="0">
                <a:latin typeface="ＭＳ Ｐゴシック" pitchFamily="50" charset="-128"/>
              </a:rPr>
              <a:t>在籍校</a:t>
            </a:r>
            <a:r>
              <a:rPr lang="ja-JP" altLang="en-US" sz="950" dirty="0">
                <a:latin typeface="ＭＳ Ｐゴシック" pitchFamily="50" charset="-128"/>
              </a:rPr>
              <a:t>によらず</a:t>
            </a:r>
            <a:r>
              <a:rPr lang="ja-JP" altLang="en-US" sz="950" dirty="0" smtClean="0">
                <a:latin typeface="ＭＳ Ｐゴシック" pitchFamily="50" charset="-128"/>
              </a:rPr>
              <a:t>、</a:t>
            </a:r>
            <a:r>
              <a:rPr lang="en-US" altLang="ja-JP" sz="950" dirty="0" smtClean="0">
                <a:latin typeface="ＭＳ Ｐゴシック" pitchFamily="50" charset="-128"/>
              </a:rPr>
              <a:t> </a:t>
            </a:r>
            <a:r>
              <a:rPr lang="ja-JP" altLang="en-US" sz="950" dirty="0" smtClean="0">
                <a:latin typeface="ＭＳ Ｐゴシック" pitchFamily="50" charset="-128"/>
              </a:rPr>
              <a:t>意欲</a:t>
            </a:r>
            <a:r>
              <a:rPr lang="ja-JP" altLang="en-US" sz="950" dirty="0">
                <a:latin typeface="ＭＳ Ｐゴシック" pitchFamily="50" charset="-128"/>
              </a:rPr>
              <a:t>ある生徒に対して「聞く・話す」能力の</a:t>
            </a:r>
            <a:r>
              <a:rPr lang="ja-JP" altLang="en-US" sz="950" dirty="0" smtClean="0">
                <a:latin typeface="ＭＳ Ｐゴシック" pitchFamily="50" charset="-128"/>
              </a:rPr>
              <a:t>鍛錬を</a:t>
            </a:r>
            <a:r>
              <a:rPr lang="ja-JP" altLang="en-US" sz="950" dirty="0">
                <a:latin typeface="ＭＳ Ｐゴシック" pitchFamily="50" charset="-128"/>
              </a:rPr>
              <a:t>行い</a:t>
            </a:r>
            <a:r>
              <a:rPr lang="ja-JP" altLang="en-US" sz="950" dirty="0" smtClean="0">
                <a:latin typeface="ＭＳ Ｐゴシック" pitchFamily="50" charset="-128"/>
              </a:rPr>
              <a:t>、英語能力を引上げるため、府立・私立の高校生を対象に、特訓クラスの設置や生徒の海外研修支援を実施します。</a:t>
            </a:r>
            <a:endParaRPr lang="ja-JP" altLang="en-US" sz="950" dirty="0">
              <a:latin typeface="ＭＳ Ｐゴシック" pitchFamily="50" charset="-128"/>
            </a:endParaRPr>
          </a:p>
          <a:p>
            <a:pPr marL="85725" indent="-85725" algn="l">
              <a:lnSpc>
                <a:spcPts val="600"/>
              </a:lnSpc>
            </a:pPr>
            <a:endParaRPr lang="en-US" altLang="ja-JP" sz="950" dirty="0" smtClean="0">
              <a:latin typeface="ＭＳ Ｐゴシック" pitchFamily="50" charset="-128"/>
            </a:endParaRPr>
          </a:p>
          <a:p>
            <a:pPr marL="85725" indent="-85725" algn="l"/>
            <a:r>
              <a:rPr lang="en-US" altLang="ja-JP" sz="950" dirty="0" smtClean="0">
                <a:latin typeface="ＭＳ Ｐゴシック" pitchFamily="50" charset="-128"/>
              </a:rPr>
              <a:t>【</a:t>
            </a:r>
            <a:r>
              <a:rPr lang="ja-JP" altLang="en-US" sz="950" dirty="0" smtClean="0">
                <a:latin typeface="ＭＳ Ｐゴシック" pitchFamily="50" charset="-128"/>
              </a:rPr>
              <a:t>理数教育の充実</a:t>
            </a:r>
            <a:r>
              <a:rPr lang="en-US" altLang="ja-JP" sz="950" dirty="0" smtClean="0">
                <a:latin typeface="ＭＳ Ｐゴシック" pitchFamily="50" charset="-128"/>
              </a:rPr>
              <a:t>】</a:t>
            </a:r>
          </a:p>
          <a:p>
            <a:pPr algn="l"/>
            <a:r>
              <a:rPr lang="ja-JP" altLang="en-US" sz="950" dirty="0" smtClean="0">
                <a:latin typeface="ＭＳ Ｐゴシック" pitchFamily="50" charset="-128"/>
              </a:rPr>
              <a:t>＊大阪サイエンスデイ</a:t>
            </a:r>
            <a:endParaRPr lang="en-US" altLang="ja-JP" sz="950" dirty="0">
              <a:latin typeface="ＭＳ Ｐゴシック" pitchFamily="50" charset="-128"/>
            </a:endParaRPr>
          </a:p>
          <a:p>
            <a:pPr marL="171450" indent="-85725" algn="l">
              <a:buFont typeface="Arial" panose="020B0604020202020204" pitchFamily="34" charset="0"/>
              <a:buChar char="•"/>
            </a:pPr>
            <a:r>
              <a:rPr lang="ja-JP" altLang="en-US" sz="950" dirty="0" smtClean="0">
                <a:latin typeface="ＭＳ Ｐゴシック" pitchFamily="50" charset="-128"/>
              </a:rPr>
              <a:t>ｽｰﾊﾟｰｻｲｴﾝｽﾊｲｽｸｰﾙ指定校を中心に、府内の</a:t>
            </a:r>
            <a:r>
              <a:rPr lang="ja-JP" altLang="en-US" sz="950" dirty="0">
                <a:latin typeface="ＭＳ Ｐゴシック" pitchFamily="50" charset="-128"/>
              </a:rPr>
              <a:t>国公</a:t>
            </a:r>
            <a:r>
              <a:rPr lang="ja-JP" altLang="en-US" sz="950" dirty="0" smtClean="0">
                <a:latin typeface="ＭＳ Ｐゴシック" pitchFamily="50" charset="-128"/>
              </a:rPr>
              <a:t>私立高校の生徒が集い、理科・数学分野等の研究成果や海外研修の成果を発表します。</a:t>
            </a:r>
            <a:r>
              <a:rPr lang="en-US" altLang="ja-JP" sz="950" dirty="0" smtClean="0">
                <a:latin typeface="ＭＳ Ｐゴシック" pitchFamily="50" charset="-128"/>
              </a:rPr>
              <a:t> </a:t>
            </a:r>
          </a:p>
          <a:p>
            <a:pPr lvl="0" algn="l">
              <a:lnSpc>
                <a:spcPts val="600"/>
              </a:lnSpc>
            </a:pPr>
            <a:endParaRPr lang="en-US" altLang="ja-JP" sz="950" dirty="0" smtClean="0">
              <a:latin typeface="ＭＳ Ｐゴシック" pitchFamily="50" charset="-128"/>
            </a:endParaRPr>
          </a:p>
          <a:p>
            <a:pPr lvl="0" algn="l"/>
            <a:r>
              <a:rPr lang="en-US" altLang="ja-JP" sz="950" dirty="0" smtClean="0">
                <a:latin typeface="ＭＳ Ｐゴシック" pitchFamily="50" charset="-128"/>
              </a:rPr>
              <a:t>【</a:t>
            </a:r>
            <a:r>
              <a:rPr lang="ja-JP" altLang="en-US" sz="950" dirty="0">
                <a:latin typeface="ＭＳ Ｐゴシック" pitchFamily="50" charset="-128"/>
              </a:rPr>
              <a:t>グローバルリーダーズハイスクールの充実</a:t>
            </a:r>
            <a:r>
              <a:rPr lang="en-US" altLang="ja-JP" sz="950" dirty="0">
                <a:latin typeface="ＭＳ Ｐゴシック" pitchFamily="50" charset="-128"/>
              </a:rPr>
              <a:t>】</a:t>
            </a:r>
          </a:p>
          <a:p>
            <a:pPr lvl="0" algn="l"/>
            <a:r>
              <a:rPr lang="ja-JP" altLang="en-US" sz="950" dirty="0">
                <a:latin typeface="ＭＳ Ｐゴシック" pitchFamily="50" charset="-128"/>
              </a:rPr>
              <a:t>＊グローバルリーダーズハイスクール支援事業</a:t>
            </a:r>
            <a:endParaRPr lang="en-US" altLang="ja-JP" sz="950" dirty="0">
              <a:latin typeface="ＭＳ Ｐゴシック" pitchFamily="50" charset="-128"/>
            </a:endParaRPr>
          </a:p>
          <a:p>
            <a:pPr marL="171450" indent="-85725" algn="l">
              <a:buFont typeface="Arial" panose="020B0604020202020204" pitchFamily="34" charset="0"/>
              <a:buChar char="•"/>
            </a:pPr>
            <a:r>
              <a:rPr lang="ja-JP" altLang="en-US" sz="950" dirty="0">
                <a:latin typeface="ＭＳ Ｐゴシック" pitchFamily="50" charset="-128"/>
              </a:rPr>
              <a:t>１０校による合同発表会や海外研修を行います。また、各校の取組みや実績について、外部有識者による評価を</a:t>
            </a:r>
            <a:r>
              <a:rPr lang="ja-JP" altLang="en-US" sz="950" dirty="0" smtClean="0">
                <a:latin typeface="ＭＳ Ｐゴシック" pitchFamily="50" charset="-128"/>
              </a:rPr>
              <a:t>行います</a:t>
            </a:r>
            <a:r>
              <a:rPr lang="ja-JP" altLang="en-US" sz="950" dirty="0">
                <a:latin typeface="ＭＳ Ｐゴシック" pitchFamily="50" charset="-128"/>
              </a:rPr>
              <a:t>。</a:t>
            </a:r>
          </a:p>
          <a:p>
            <a:pPr marL="85725" indent="-85725" algn="l">
              <a:lnSpc>
                <a:spcPts val="600"/>
              </a:lnSpc>
            </a:pPr>
            <a:endParaRPr lang="en-US" altLang="ja-JP" sz="950" dirty="0">
              <a:latin typeface="ＭＳ Ｐゴシック" pitchFamily="50" charset="-128"/>
            </a:endParaRPr>
          </a:p>
          <a:p>
            <a:pPr lvl="0" algn="l"/>
            <a:r>
              <a:rPr lang="en-US" altLang="ja-JP" sz="950" dirty="0" smtClean="0">
                <a:latin typeface="ＭＳ Ｐゴシック" pitchFamily="50" charset="-128"/>
              </a:rPr>
              <a:t>【</a:t>
            </a:r>
            <a:r>
              <a:rPr lang="ja-JP" altLang="en-US" sz="950" dirty="0">
                <a:latin typeface="ＭＳ Ｐゴシック" pitchFamily="50" charset="-128"/>
              </a:rPr>
              <a:t>工科</a:t>
            </a:r>
            <a:r>
              <a:rPr lang="ja-JP" altLang="en-US" sz="950" dirty="0" smtClean="0">
                <a:latin typeface="ＭＳ Ｐゴシック" pitchFamily="50" charset="-128"/>
              </a:rPr>
              <a:t>高校の充実</a:t>
            </a:r>
            <a:r>
              <a:rPr lang="en-US" altLang="ja-JP" sz="950" dirty="0" smtClean="0">
                <a:latin typeface="ＭＳ Ｐゴシック" pitchFamily="50" charset="-128"/>
              </a:rPr>
              <a:t>】</a:t>
            </a:r>
            <a:endParaRPr lang="en-US" altLang="ja-JP" sz="950" dirty="0">
              <a:latin typeface="ＭＳ Ｐゴシック" pitchFamily="50" charset="-128"/>
            </a:endParaRPr>
          </a:p>
          <a:p>
            <a:pPr marL="171450" indent="-85725" algn="l">
              <a:spcBef>
                <a:spcPts val="100"/>
              </a:spcBef>
              <a:buClr>
                <a:schemeClr val="tx1"/>
              </a:buClr>
              <a:buFont typeface="Arial" panose="020B0604020202020204" pitchFamily="34" charset="0"/>
              <a:buChar char="•"/>
            </a:pPr>
            <a:r>
              <a:rPr lang="ja-JP" altLang="en-US" sz="950" dirty="0" smtClean="0">
                <a:latin typeface="ＭＳ Ｐゴシック" pitchFamily="50" charset="-128"/>
              </a:rPr>
              <a:t>府立</a:t>
            </a:r>
            <a:r>
              <a:rPr lang="ja-JP" altLang="en-US" sz="950" dirty="0">
                <a:latin typeface="ＭＳ Ｐゴシック" pitchFamily="50" charset="-128"/>
              </a:rPr>
              <a:t>工科高校の教育の質を向上させ、将来の大阪のものづくりの基盤を支える人材育成</a:t>
            </a:r>
            <a:r>
              <a:rPr lang="ja-JP" altLang="en-US" sz="950" dirty="0" smtClean="0">
                <a:latin typeface="ＭＳ Ｐゴシック" pitchFamily="50" charset="-128"/>
              </a:rPr>
              <a:t>を図るため</a:t>
            </a:r>
            <a:r>
              <a:rPr lang="ja-JP" altLang="en-US" sz="950" dirty="0">
                <a:latin typeface="ＭＳ Ｐゴシック" pitchFamily="50" charset="-128"/>
              </a:rPr>
              <a:t>、産業教育に関わる有識者、経済団体や府商工労働部からの委員で構成</a:t>
            </a:r>
            <a:r>
              <a:rPr lang="ja-JP" altLang="en-US" sz="950" dirty="0" smtClean="0">
                <a:latin typeface="ＭＳ Ｐゴシック" pitchFamily="50" charset="-128"/>
              </a:rPr>
              <a:t>する</a:t>
            </a:r>
            <a:r>
              <a:rPr lang="zh-TW" altLang="en-US" sz="950" dirty="0">
                <a:latin typeface="ＭＳ Ｐゴシック" pitchFamily="50" charset="-128"/>
              </a:rPr>
              <a:t>「工科高校魅力化推進協議会（仮）</a:t>
            </a:r>
            <a:r>
              <a:rPr lang="zh-TW" altLang="en-US" sz="950" dirty="0" smtClean="0">
                <a:latin typeface="ＭＳ Ｐゴシック" pitchFamily="50" charset="-128"/>
              </a:rPr>
              <a:t>」</a:t>
            </a:r>
            <a:r>
              <a:rPr lang="ja-JP" altLang="en-US" sz="950" dirty="0" smtClean="0">
                <a:latin typeface="ＭＳ Ｐゴシック" pitchFamily="50" charset="-128"/>
              </a:rPr>
              <a:t>を</a:t>
            </a:r>
            <a:r>
              <a:rPr lang="ja-JP" altLang="en-US" sz="950" dirty="0">
                <a:latin typeface="ＭＳ Ｐゴシック" pitchFamily="50" charset="-128"/>
              </a:rPr>
              <a:t>設置します</a:t>
            </a:r>
            <a:r>
              <a:rPr lang="ja-JP" altLang="en-US" sz="950" dirty="0" smtClean="0">
                <a:latin typeface="ＭＳ Ｐゴシック" pitchFamily="50" charset="-128"/>
              </a:rPr>
              <a:t>。</a:t>
            </a:r>
            <a:endParaRPr lang="en-US" altLang="ja-JP" sz="950" dirty="0" smtClean="0">
              <a:latin typeface="ＭＳ Ｐゴシック" pitchFamily="50" charset="-128"/>
            </a:endParaRPr>
          </a:p>
          <a:p>
            <a:pPr marL="171450" indent="-85725" algn="l">
              <a:spcBef>
                <a:spcPts val="100"/>
              </a:spcBef>
              <a:buClr>
                <a:schemeClr val="tx1"/>
              </a:buClr>
              <a:buFont typeface="Arial" panose="020B0604020202020204" pitchFamily="34" charset="0"/>
              <a:buChar char="•"/>
            </a:pPr>
            <a:r>
              <a:rPr lang="ja-JP" altLang="en-US" sz="950" dirty="0">
                <a:latin typeface="ＭＳ Ｐゴシック" pitchFamily="50" charset="-128"/>
              </a:rPr>
              <a:t>企業の現場で通用するようなレベルの高い実習の様子や、卒業生が企業で生き生きと活躍している姿を記録したプロモーションビデオを学校と協働して作成するなど、工科高校の魅力発信に努めます</a:t>
            </a:r>
            <a:r>
              <a:rPr lang="ja-JP" altLang="en-US" sz="950" dirty="0" smtClean="0">
                <a:latin typeface="ＭＳ Ｐゴシック" pitchFamily="50" charset="-128"/>
              </a:rPr>
              <a:t>。</a:t>
            </a:r>
            <a:endParaRPr lang="ja-JP" altLang="en-US" sz="950" dirty="0">
              <a:latin typeface="ＭＳ Ｐゴシック" pitchFamily="50" charset="-128"/>
            </a:endParaRPr>
          </a:p>
        </p:txBody>
      </p:sp>
      <p:sp>
        <p:nvSpPr>
          <p:cNvPr id="23" name="正方形/長方形 34"/>
          <p:cNvSpPr>
            <a:spLocks noChangeArrowheads="1"/>
          </p:cNvSpPr>
          <p:nvPr/>
        </p:nvSpPr>
        <p:spPr bwMode="auto">
          <a:xfrm>
            <a:off x="4716016" y="2780928"/>
            <a:ext cx="4244974" cy="3871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sz="950" dirty="0" smtClean="0">
                <a:latin typeface="+mj-ea"/>
              </a:rPr>
              <a:t>＊</a:t>
            </a:r>
            <a:r>
              <a:rPr lang="en-US" altLang="ja-JP" sz="950" dirty="0" smtClean="0">
                <a:latin typeface="+mj-ea"/>
              </a:rPr>
              <a:t>SET</a:t>
            </a:r>
            <a:r>
              <a:rPr lang="ja-JP" altLang="en-US" sz="950" dirty="0" smtClean="0">
                <a:latin typeface="+mj-ea"/>
              </a:rPr>
              <a:t>配置校における</a:t>
            </a:r>
            <a:r>
              <a:rPr lang="en-US" altLang="ja-JP" sz="950" dirty="0" smtClean="0">
                <a:latin typeface="+mj-ea"/>
              </a:rPr>
              <a:t>TOEFL </a:t>
            </a:r>
            <a:r>
              <a:rPr lang="en-US" altLang="ja-JP" sz="950" dirty="0">
                <a:latin typeface="+mj-ea"/>
              </a:rPr>
              <a:t>iBT</a:t>
            </a:r>
            <a:r>
              <a:rPr lang="ja-JP" altLang="en-US" sz="950" dirty="0">
                <a:latin typeface="+mj-ea"/>
              </a:rPr>
              <a:t>オンライン受験</a:t>
            </a:r>
            <a:r>
              <a:rPr lang="ja-JP" altLang="en-US" sz="950" dirty="0">
                <a:latin typeface="+mn-ea"/>
                <a:ea typeface="+mn-ea"/>
              </a:rPr>
              <a:t>（</a:t>
            </a:r>
            <a:r>
              <a:rPr lang="en-US" altLang="ja-JP" sz="950" dirty="0">
                <a:latin typeface="+mn-ea"/>
                <a:ea typeface="+mn-ea"/>
              </a:rPr>
              <a:t>※</a:t>
            </a:r>
            <a:r>
              <a:rPr lang="ja-JP" altLang="en-US" sz="950" dirty="0" smtClean="0">
                <a:latin typeface="+mn-ea"/>
                <a:ea typeface="+mn-ea"/>
              </a:rPr>
              <a:t>）</a:t>
            </a:r>
            <a:r>
              <a:rPr lang="ja-JP" altLang="en-US" sz="950" dirty="0" smtClean="0">
                <a:latin typeface="+mj-ea"/>
              </a:rPr>
              <a:t>で下記のスコアめざします。</a:t>
            </a:r>
            <a:endParaRPr lang="en-US" altLang="ja-JP" sz="950" dirty="0" smtClean="0">
              <a:latin typeface="+mj-ea"/>
            </a:endParaRPr>
          </a:p>
          <a:p>
            <a:pPr algn="l"/>
            <a:r>
              <a:rPr lang="en-US" altLang="ja-JP" sz="950" dirty="0" smtClean="0">
                <a:latin typeface="+mj-ea"/>
              </a:rPr>
              <a:t> &lt;H27</a:t>
            </a:r>
            <a:r>
              <a:rPr lang="ja-JP" altLang="en-US" sz="950" dirty="0" smtClean="0">
                <a:latin typeface="+mj-ea"/>
              </a:rPr>
              <a:t>配置校：</a:t>
            </a:r>
            <a:r>
              <a:rPr lang="en-US" altLang="ja-JP" sz="950" dirty="0" smtClean="0">
                <a:latin typeface="+mj-ea"/>
              </a:rPr>
              <a:t>SET</a:t>
            </a:r>
            <a:r>
              <a:rPr lang="ja-JP" altLang="en-US" sz="950" dirty="0" smtClean="0">
                <a:latin typeface="+mj-ea"/>
              </a:rPr>
              <a:t>は１･２年生を指導</a:t>
            </a:r>
            <a:r>
              <a:rPr lang="en-US" altLang="ja-JP" sz="950" dirty="0" smtClean="0">
                <a:latin typeface="+mj-ea"/>
              </a:rPr>
              <a:t>&gt;</a:t>
            </a:r>
            <a:endParaRPr lang="en-US" altLang="ja-JP" sz="950" dirty="0">
              <a:latin typeface="+mj-ea"/>
            </a:endParaRPr>
          </a:p>
          <a:p>
            <a:pPr algn="l"/>
            <a:r>
              <a:rPr lang="ja-JP" altLang="en-US" sz="950" dirty="0">
                <a:latin typeface="+mj-ea"/>
              </a:rPr>
              <a:t>　</a:t>
            </a:r>
            <a:r>
              <a:rPr lang="ja-JP" altLang="en-US" sz="950" dirty="0" smtClean="0">
                <a:latin typeface="+mj-ea"/>
              </a:rPr>
              <a:t>１年生：４０点以上が受講者</a:t>
            </a:r>
            <a:r>
              <a:rPr lang="ja-JP" altLang="en-US" sz="950" dirty="0">
                <a:latin typeface="+mj-ea"/>
              </a:rPr>
              <a:t>の</a:t>
            </a:r>
            <a:r>
              <a:rPr lang="en-US" altLang="ja-JP" sz="950" dirty="0" smtClean="0">
                <a:latin typeface="+mj-ea"/>
              </a:rPr>
              <a:t>6</a:t>
            </a:r>
            <a:r>
              <a:rPr lang="ja-JP" altLang="en-US" sz="950" dirty="0" smtClean="0">
                <a:latin typeface="+mj-ea"/>
              </a:rPr>
              <a:t>％以上</a:t>
            </a:r>
            <a:endParaRPr lang="en-US" altLang="ja-JP" sz="950" strike="sngStrike" dirty="0" smtClean="0">
              <a:latin typeface="+mj-ea"/>
            </a:endParaRPr>
          </a:p>
          <a:p>
            <a:pPr algn="l"/>
            <a:r>
              <a:rPr lang="ja-JP" altLang="en-US" sz="950" dirty="0" smtClean="0">
                <a:latin typeface="+mj-ea"/>
              </a:rPr>
              <a:t>　２年生：４０～５９点が受講者の</a:t>
            </a:r>
            <a:r>
              <a:rPr lang="en-US" altLang="ja-JP" sz="950" dirty="0" smtClean="0">
                <a:latin typeface="+mj-ea"/>
              </a:rPr>
              <a:t>35</a:t>
            </a:r>
            <a:r>
              <a:rPr lang="ja-JP" altLang="en-US" sz="950" dirty="0" smtClean="0">
                <a:latin typeface="+mj-ea"/>
              </a:rPr>
              <a:t>～</a:t>
            </a:r>
            <a:r>
              <a:rPr lang="en-US" altLang="ja-JP" sz="950" dirty="0" smtClean="0">
                <a:latin typeface="+mj-ea"/>
              </a:rPr>
              <a:t>47</a:t>
            </a:r>
            <a:r>
              <a:rPr lang="ja-JP" altLang="en-US" sz="950" dirty="0" smtClean="0">
                <a:latin typeface="+mj-ea"/>
              </a:rPr>
              <a:t>％、６０点以上が受講者の</a:t>
            </a:r>
            <a:r>
              <a:rPr lang="en-US" altLang="ja-JP" sz="950" dirty="0" smtClean="0">
                <a:latin typeface="+mj-ea"/>
              </a:rPr>
              <a:t>6</a:t>
            </a:r>
            <a:r>
              <a:rPr lang="ja-JP" altLang="en-US" sz="950" dirty="0" smtClean="0">
                <a:latin typeface="+mj-ea"/>
              </a:rPr>
              <a:t>％以上</a:t>
            </a:r>
            <a:endParaRPr lang="en-US" altLang="ja-JP" sz="950" dirty="0">
              <a:latin typeface="+mj-ea"/>
            </a:endParaRPr>
          </a:p>
          <a:p>
            <a:pPr algn="l"/>
            <a:r>
              <a:rPr lang="en-US" altLang="ja-JP" sz="950" dirty="0" smtClean="0">
                <a:latin typeface="+mj-ea"/>
              </a:rPr>
              <a:t> &lt;H28</a:t>
            </a:r>
            <a:r>
              <a:rPr lang="ja-JP" altLang="en-US" sz="950" dirty="0" smtClean="0">
                <a:latin typeface="+mj-ea"/>
              </a:rPr>
              <a:t>配置校：</a:t>
            </a:r>
            <a:r>
              <a:rPr lang="en-US" altLang="ja-JP" sz="950" dirty="0" smtClean="0">
                <a:latin typeface="+mj-ea"/>
              </a:rPr>
              <a:t>SET</a:t>
            </a:r>
            <a:r>
              <a:rPr lang="ja-JP" altLang="en-US" sz="950" dirty="0" smtClean="0">
                <a:latin typeface="+mj-ea"/>
              </a:rPr>
              <a:t>は１年生を指導</a:t>
            </a:r>
            <a:r>
              <a:rPr lang="en-US" altLang="ja-JP" sz="950" dirty="0" smtClean="0">
                <a:latin typeface="+mj-ea"/>
              </a:rPr>
              <a:t>&gt;</a:t>
            </a:r>
            <a:endParaRPr lang="en-US" altLang="ja-JP" sz="950" dirty="0">
              <a:latin typeface="+mj-ea"/>
            </a:endParaRPr>
          </a:p>
          <a:p>
            <a:pPr algn="l"/>
            <a:r>
              <a:rPr lang="ja-JP" altLang="en-US" sz="950" dirty="0" smtClean="0">
                <a:latin typeface="+mj-ea"/>
              </a:rPr>
              <a:t>　</a:t>
            </a:r>
            <a:r>
              <a:rPr lang="ja-JP" altLang="en-US" sz="950" dirty="0">
                <a:latin typeface="+mj-ea"/>
              </a:rPr>
              <a:t> １年生：４０点以上が受講者の</a:t>
            </a:r>
            <a:r>
              <a:rPr lang="en-US" altLang="ja-JP" sz="950" dirty="0">
                <a:latin typeface="+mj-ea"/>
              </a:rPr>
              <a:t>6</a:t>
            </a:r>
            <a:r>
              <a:rPr lang="ja-JP" altLang="en-US" sz="950" dirty="0">
                <a:latin typeface="+mj-ea"/>
              </a:rPr>
              <a:t>％</a:t>
            </a:r>
            <a:r>
              <a:rPr lang="ja-JP" altLang="en-US" sz="950" dirty="0" smtClean="0">
                <a:latin typeface="+mj-ea"/>
              </a:rPr>
              <a:t>以上</a:t>
            </a:r>
            <a:endParaRPr lang="en-US" altLang="ja-JP" sz="950" dirty="0">
              <a:latin typeface="+mj-ea"/>
            </a:endParaRPr>
          </a:p>
          <a:p>
            <a:pPr algn="l"/>
            <a:r>
              <a:rPr lang="ja-JP" altLang="en-US" sz="950" dirty="0" smtClean="0">
                <a:latin typeface="+mj-ea"/>
              </a:rPr>
              <a:t>　 ２年生：６０点</a:t>
            </a:r>
            <a:r>
              <a:rPr lang="ja-JP" altLang="en-US" sz="950" dirty="0">
                <a:latin typeface="+mj-ea"/>
              </a:rPr>
              <a:t>以上が受講者</a:t>
            </a:r>
            <a:r>
              <a:rPr lang="ja-JP" altLang="en-US" sz="950" dirty="0" smtClean="0">
                <a:latin typeface="+mj-ea"/>
              </a:rPr>
              <a:t>の</a:t>
            </a:r>
            <a:r>
              <a:rPr lang="en-US" altLang="ja-JP" sz="950" dirty="0" smtClean="0">
                <a:latin typeface="+mj-ea"/>
              </a:rPr>
              <a:t>5</a:t>
            </a:r>
            <a:r>
              <a:rPr lang="ja-JP" altLang="en-US" sz="950" dirty="0" smtClean="0">
                <a:latin typeface="+mj-ea"/>
              </a:rPr>
              <a:t>％</a:t>
            </a:r>
            <a:r>
              <a:rPr lang="ja-JP" altLang="en-US" sz="950" dirty="0">
                <a:latin typeface="+mj-ea"/>
              </a:rPr>
              <a:t>以上</a:t>
            </a:r>
            <a:endParaRPr lang="en-US" altLang="ja-JP" sz="950" dirty="0">
              <a:latin typeface="+mj-ea"/>
            </a:endParaRPr>
          </a:p>
          <a:p>
            <a:pPr algn="l"/>
            <a:r>
              <a:rPr lang="ja-JP" altLang="en-US" sz="950" dirty="0" smtClean="0">
                <a:latin typeface="+mj-ea"/>
              </a:rPr>
              <a:t>　　</a:t>
            </a:r>
            <a:r>
              <a:rPr lang="ja-JP" altLang="en-US" sz="900" i="1" dirty="0" smtClean="0">
                <a:latin typeface="+mn-ea"/>
                <a:ea typeface="+mn-ea"/>
              </a:rPr>
              <a:t>（</a:t>
            </a:r>
            <a:r>
              <a:rPr lang="en-US" altLang="ja-JP" sz="900" i="1" dirty="0" smtClean="0">
                <a:latin typeface="+mn-ea"/>
                <a:ea typeface="+mn-ea"/>
              </a:rPr>
              <a:t>※</a:t>
            </a:r>
            <a:r>
              <a:rPr lang="ja-JP" altLang="en-US" sz="900" i="1" dirty="0" smtClean="0">
                <a:latin typeface="+mn-ea"/>
                <a:ea typeface="+mn-ea"/>
              </a:rPr>
              <a:t>）</a:t>
            </a:r>
            <a:r>
              <a:rPr lang="en-US" altLang="ja-JP" sz="900" i="1" dirty="0" smtClean="0">
                <a:latin typeface="+mn-ea"/>
                <a:ea typeface="+mn-ea"/>
              </a:rPr>
              <a:t>iBT</a:t>
            </a:r>
            <a:r>
              <a:rPr lang="ja-JP" altLang="en-US" sz="900" i="1" dirty="0" smtClean="0">
                <a:latin typeface="+mn-ea"/>
                <a:ea typeface="+mn-ea"/>
              </a:rPr>
              <a:t>オンライン練習テストを活用してスコアを把握</a:t>
            </a:r>
            <a:endParaRPr lang="en-US" altLang="ja-JP" sz="900" i="1" dirty="0" smtClean="0">
              <a:latin typeface="+mn-ea"/>
              <a:ea typeface="+mn-ea"/>
            </a:endParaRPr>
          </a:p>
          <a:p>
            <a:pPr marL="85725" indent="-85725" algn="l">
              <a:lnSpc>
                <a:spcPts val="400"/>
              </a:lnSpc>
            </a:pPr>
            <a:endParaRPr lang="en-US" altLang="ja-JP" sz="950" dirty="0" smtClean="0">
              <a:latin typeface="+mj-ea"/>
            </a:endParaRPr>
          </a:p>
          <a:p>
            <a:pPr marL="85725" indent="-85725" algn="l"/>
            <a:r>
              <a:rPr lang="ja-JP" altLang="en-US" sz="950" dirty="0" smtClean="0">
                <a:latin typeface="+mj-ea"/>
              </a:rPr>
              <a:t>＊特訓クラス（</a:t>
            </a:r>
            <a:r>
              <a:rPr lang="en-US" altLang="ja-JP" sz="950" dirty="0" smtClean="0">
                <a:latin typeface="+mj-ea"/>
              </a:rPr>
              <a:t>Advanced</a:t>
            </a:r>
            <a:r>
              <a:rPr lang="ja-JP" altLang="en-US" sz="950" dirty="0" smtClean="0">
                <a:latin typeface="+mj-ea"/>
              </a:rPr>
              <a:t>　</a:t>
            </a:r>
            <a:r>
              <a:rPr lang="en-US" altLang="ja-JP" sz="950" dirty="0" smtClean="0">
                <a:latin typeface="+mj-ea"/>
              </a:rPr>
              <a:t>Class</a:t>
            </a:r>
            <a:r>
              <a:rPr lang="ja-JP" altLang="en-US" sz="950" dirty="0" smtClean="0">
                <a:latin typeface="+mj-ea"/>
              </a:rPr>
              <a:t>）受講者の英検</a:t>
            </a:r>
            <a:r>
              <a:rPr lang="ja-JP" altLang="en-US" sz="950" dirty="0">
                <a:latin typeface="+mj-ea"/>
              </a:rPr>
              <a:t>２級</a:t>
            </a:r>
            <a:r>
              <a:rPr lang="ja-JP" altLang="en-US" sz="950" dirty="0" smtClean="0">
                <a:latin typeface="+mj-ea"/>
              </a:rPr>
              <a:t>、</a:t>
            </a:r>
            <a:r>
              <a:rPr lang="en-US" altLang="ja-JP" sz="950" dirty="0" smtClean="0">
                <a:latin typeface="+mj-ea"/>
              </a:rPr>
              <a:t>TOEFL iBT</a:t>
            </a:r>
            <a:r>
              <a:rPr lang="ja-JP" altLang="en-US" sz="950" dirty="0" smtClean="0">
                <a:latin typeface="+mj-ea"/>
              </a:rPr>
              <a:t>４０、</a:t>
            </a:r>
            <a:r>
              <a:rPr lang="en-US" altLang="ja-JP" sz="950" dirty="0" smtClean="0">
                <a:latin typeface="+mj-ea"/>
              </a:rPr>
              <a:t>IELTS5.0</a:t>
            </a:r>
            <a:r>
              <a:rPr lang="ja-JP" altLang="en-US" sz="950" dirty="0">
                <a:latin typeface="+mj-ea"/>
              </a:rPr>
              <a:t>以上相当の英語力を有する生徒の数を</a:t>
            </a:r>
            <a:r>
              <a:rPr lang="ja-JP" altLang="en-US" sz="950" dirty="0" smtClean="0">
                <a:latin typeface="+mj-ea"/>
              </a:rPr>
              <a:t>増やします。</a:t>
            </a:r>
            <a:endParaRPr lang="en-US" altLang="ja-JP" sz="950" dirty="0" smtClean="0">
              <a:latin typeface="+mj-ea"/>
            </a:endParaRPr>
          </a:p>
          <a:p>
            <a:pPr marL="85725" indent="-85725" algn="l"/>
            <a:r>
              <a:rPr lang="ja-JP" altLang="en-US" sz="950" dirty="0">
                <a:latin typeface="+mj-ea"/>
              </a:rPr>
              <a:t>　</a:t>
            </a:r>
            <a:r>
              <a:rPr lang="ja-JP" altLang="en-US" sz="950" dirty="0" smtClean="0">
                <a:latin typeface="+mj-ea"/>
              </a:rPr>
              <a:t>　（参考）平成２７年度　　４６名</a:t>
            </a:r>
            <a:endParaRPr lang="en-US" altLang="ja-JP" sz="950" dirty="0">
              <a:latin typeface="+mj-ea"/>
            </a:endParaRPr>
          </a:p>
          <a:p>
            <a:pPr algn="l"/>
            <a:r>
              <a:rPr lang="ja-JP" altLang="en-US" sz="950" dirty="0" smtClean="0">
                <a:latin typeface="+mj-ea"/>
              </a:rPr>
              <a:t>＊府立高校で海外研修新規</a:t>
            </a:r>
            <a:r>
              <a:rPr lang="ja-JP" altLang="en-US" sz="950" dirty="0">
                <a:latin typeface="+mj-ea"/>
              </a:rPr>
              <a:t>実施校を増やします。</a:t>
            </a:r>
            <a:endParaRPr lang="en-US" altLang="ja-JP" sz="950" dirty="0">
              <a:latin typeface="+mj-ea"/>
            </a:endParaRPr>
          </a:p>
          <a:p>
            <a:pPr algn="l"/>
            <a:r>
              <a:rPr lang="ja-JP" altLang="en-US" sz="950" dirty="0">
                <a:latin typeface="+mj-ea"/>
              </a:rPr>
              <a:t>　　（参考</a:t>
            </a:r>
            <a:r>
              <a:rPr lang="ja-JP" altLang="en-US" sz="950" dirty="0" smtClean="0">
                <a:latin typeface="+mj-ea"/>
              </a:rPr>
              <a:t>）平成２７年度</a:t>
            </a:r>
            <a:r>
              <a:rPr lang="ja-JP" altLang="en-US" sz="950" dirty="0">
                <a:latin typeface="+mj-ea"/>
              </a:rPr>
              <a:t>　　</a:t>
            </a:r>
            <a:r>
              <a:rPr lang="ja-JP" altLang="en-US" sz="950" dirty="0" smtClean="0">
                <a:latin typeface="+mj-ea"/>
              </a:rPr>
              <a:t>３校</a:t>
            </a:r>
            <a:endParaRPr lang="en-US" altLang="ja-JP" sz="950" dirty="0">
              <a:latin typeface="+mj-ea"/>
            </a:endParaRPr>
          </a:p>
          <a:p>
            <a:pPr algn="l"/>
            <a:r>
              <a:rPr lang="ja-JP" altLang="en-US" sz="950" dirty="0" smtClean="0">
                <a:latin typeface="+mj-ea"/>
              </a:rPr>
              <a:t>＊教員</a:t>
            </a:r>
            <a:r>
              <a:rPr lang="ja-JP" altLang="en-US" sz="950" dirty="0">
                <a:latin typeface="+mj-ea"/>
              </a:rPr>
              <a:t>研修参加者が全員英検準</a:t>
            </a:r>
            <a:r>
              <a:rPr lang="en-US" altLang="ja-JP" sz="950" dirty="0">
                <a:latin typeface="+mj-ea"/>
              </a:rPr>
              <a:t>1</a:t>
            </a:r>
            <a:r>
              <a:rPr lang="ja-JP" altLang="en-US" sz="950" dirty="0">
                <a:latin typeface="+mj-ea"/>
              </a:rPr>
              <a:t>級（相当）以上を</a:t>
            </a:r>
            <a:r>
              <a:rPr lang="ja-JP" altLang="en-US" sz="950" dirty="0" smtClean="0">
                <a:latin typeface="+mj-ea"/>
              </a:rPr>
              <a:t>取得します。</a:t>
            </a:r>
            <a:endParaRPr lang="en-US" altLang="ja-JP" sz="950" dirty="0">
              <a:latin typeface="+mj-ea"/>
            </a:endParaRPr>
          </a:p>
          <a:p>
            <a:pPr algn="l"/>
            <a:r>
              <a:rPr lang="ja-JP" altLang="en-US" sz="950" dirty="0">
                <a:latin typeface="+mj-ea"/>
              </a:rPr>
              <a:t>　　（参考</a:t>
            </a:r>
            <a:r>
              <a:rPr lang="ja-JP" altLang="en-US" sz="950" dirty="0" smtClean="0">
                <a:latin typeface="+mj-ea"/>
              </a:rPr>
              <a:t>）平成２７年度</a:t>
            </a:r>
            <a:r>
              <a:rPr lang="ja-JP" altLang="en-US" sz="950" dirty="0">
                <a:latin typeface="+mj-ea"/>
              </a:rPr>
              <a:t>　　</a:t>
            </a:r>
            <a:r>
              <a:rPr lang="ja-JP" altLang="en-US" sz="950" dirty="0" smtClean="0">
                <a:latin typeface="+mj-ea"/>
              </a:rPr>
              <a:t>参加者の８３％が取得</a:t>
            </a:r>
            <a:endParaRPr lang="en-US" altLang="ja-JP" sz="950" dirty="0">
              <a:latin typeface="+mj-ea"/>
            </a:endParaRPr>
          </a:p>
          <a:p>
            <a:pPr algn="l">
              <a:lnSpc>
                <a:spcPct val="150000"/>
              </a:lnSpc>
            </a:pPr>
            <a:endParaRPr lang="en-US" altLang="ja-JP" sz="950" dirty="0" smtClean="0">
              <a:latin typeface="+mj-ea"/>
            </a:endParaRPr>
          </a:p>
          <a:p>
            <a:pPr algn="l"/>
            <a:r>
              <a:rPr lang="ja-JP" altLang="en-US" sz="950" dirty="0" smtClean="0"/>
              <a:t>＊</a:t>
            </a:r>
            <a:r>
              <a:rPr lang="ja-JP" altLang="en-US" sz="950" dirty="0"/>
              <a:t>学校教育自己診断における生徒の学校生活満足度を向上させます。</a:t>
            </a:r>
            <a:endParaRPr lang="en-US" altLang="ja-JP" sz="950" dirty="0"/>
          </a:p>
          <a:p>
            <a:pPr algn="l"/>
            <a:r>
              <a:rPr lang="ja-JP" altLang="en-US" sz="950" dirty="0">
                <a:latin typeface="ＭＳ Ｐゴシック" pitchFamily="50" charset="-128"/>
              </a:rPr>
              <a:t>　　（参考）</a:t>
            </a:r>
            <a:r>
              <a:rPr lang="ja-JP" altLang="en-US" sz="950" dirty="0" smtClean="0">
                <a:latin typeface="ＭＳ Ｐゴシック" pitchFamily="50" charset="-128"/>
              </a:rPr>
              <a:t>平成２７年度</a:t>
            </a:r>
            <a:r>
              <a:rPr lang="ja-JP" altLang="en-US" sz="950" dirty="0">
                <a:latin typeface="ＭＳ Ｐゴシック" pitchFamily="50" charset="-128"/>
              </a:rPr>
              <a:t>　</a:t>
            </a:r>
            <a:r>
              <a:rPr lang="ja-JP" altLang="en-US" sz="950" dirty="0" smtClean="0">
                <a:latin typeface="ＭＳ Ｐゴシック" pitchFamily="50" charset="-128"/>
              </a:rPr>
              <a:t>８７．４％</a:t>
            </a:r>
            <a:endParaRPr lang="en-US" altLang="ja-JP" sz="950" dirty="0">
              <a:latin typeface="ＭＳ Ｐゴシック" pitchFamily="50" charset="-128"/>
            </a:endParaRPr>
          </a:p>
          <a:p>
            <a:pPr algn="l"/>
            <a:r>
              <a:rPr lang="ja-JP" altLang="en-US" sz="950" dirty="0" smtClean="0">
                <a:latin typeface="+mj-ea"/>
              </a:rPr>
              <a:t>＊</a:t>
            </a:r>
            <a:r>
              <a:rPr lang="ja-JP" altLang="en-US" sz="950" dirty="0">
                <a:latin typeface="+mj-ea"/>
              </a:rPr>
              <a:t>現役での国公立大学進学率を向上させます。</a:t>
            </a:r>
            <a:endParaRPr lang="en-US" altLang="ja-JP" sz="950" dirty="0">
              <a:latin typeface="+mj-ea"/>
            </a:endParaRPr>
          </a:p>
          <a:p>
            <a:pPr algn="l"/>
            <a:r>
              <a:rPr lang="ja-JP" altLang="en-US" sz="950" dirty="0"/>
              <a:t>　　（参考）</a:t>
            </a:r>
            <a:r>
              <a:rPr lang="ja-JP" altLang="en-US" sz="950" dirty="0" smtClean="0"/>
              <a:t>平成２６年度</a:t>
            </a:r>
            <a:r>
              <a:rPr lang="ja-JP" altLang="en-US" sz="950" dirty="0"/>
              <a:t>　</a:t>
            </a:r>
            <a:r>
              <a:rPr lang="ja-JP" altLang="en-US" sz="950" dirty="0" smtClean="0"/>
              <a:t>３６．３％（平成２７年度結果は５月頃集約予定）</a:t>
            </a:r>
            <a:endParaRPr lang="en-US" altLang="ja-JP" sz="950" strike="sngStrike" dirty="0"/>
          </a:p>
          <a:p>
            <a:pPr algn="l"/>
            <a:endParaRPr lang="en-US" altLang="ja-JP" sz="950" dirty="0" smtClean="0">
              <a:latin typeface="+mj-ea"/>
            </a:endParaRPr>
          </a:p>
          <a:p>
            <a:pPr algn="l"/>
            <a:r>
              <a:rPr lang="ja-JP" altLang="en-US" sz="950" dirty="0" smtClean="0">
                <a:latin typeface="+mj-ea"/>
              </a:rPr>
              <a:t>＊平成２９年度</a:t>
            </a:r>
            <a:r>
              <a:rPr lang="ja-JP" altLang="en-US" sz="950" dirty="0">
                <a:latin typeface="+mj-ea"/>
              </a:rPr>
              <a:t>選抜において、</a:t>
            </a:r>
            <a:r>
              <a:rPr lang="ja-JP" altLang="en-US" sz="950" dirty="0" smtClean="0">
                <a:latin typeface="+mj-ea"/>
              </a:rPr>
              <a:t>全ての府立</a:t>
            </a:r>
            <a:r>
              <a:rPr lang="ja-JP" altLang="en-US" sz="950" dirty="0">
                <a:latin typeface="+mj-ea"/>
              </a:rPr>
              <a:t>工科</a:t>
            </a:r>
            <a:r>
              <a:rPr lang="ja-JP" altLang="en-US" sz="950" dirty="0" smtClean="0">
                <a:latin typeface="+mj-ea"/>
              </a:rPr>
              <a:t>高校９校で</a:t>
            </a:r>
            <a:r>
              <a:rPr lang="ja-JP" altLang="en-US" sz="950" dirty="0">
                <a:latin typeface="+mj-ea"/>
              </a:rPr>
              <a:t>募集</a:t>
            </a:r>
            <a:r>
              <a:rPr lang="ja-JP" altLang="en-US" sz="950" dirty="0" smtClean="0">
                <a:latin typeface="+mj-ea"/>
              </a:rPr>
              <a:t>人員の充足を</a:t>
            </a:r>
            <a:endParaRPr lang="en-US" altLang="ja-JP" sz="950" dirty="0" smtClean="0">
              <a:latin typeface="+mj-ea"/>
            </a:endParaRPr>
          </a:p>
          <a:p>
            <a:pPr algn="l"/>
            <a:r>
              <a:rPr lang="ja-JP" altLang="en-US" sz="950" dirty="0">
                <a:latin typeface="+mj-ea"/>
              </a:rPr>
              <a:t>　</a:t>
            </a:r>
            <a:r>
              <a:rPr lang="ja-JP" altLang="en-US" sz="950" dirty="0" smtClean="0">
                <a:latin typeface="+mj-ea"/>
              </a:rPr>
              <a:t>めざします</a:t>
            </a:r>
            <a:r>
              <a:rPr lang="ja-JP" altLang="en-US" sz="950" dirty="0">
                <a:latin typeface="+mj-ea"/>
              </a:rPr>
              <a:t>。</a:t>
            </a:r>
          </a:p>
          <a:p>
            <a:pPr algn="l"/>
            <a:r>
              <a:rPr lang="ja-JP" altLang="en-US" sz="950" dirty="0" smtClean="0">
                <a:latin typeface="+mj-ea"/>
              </a:rPr>
              <a:t>　　（</a:t>
            </a:r>
            <a:r>
              <a:rPr lang="ja-JP" altLang="en-US" sz="950" dirty="0">
                <a:latin typeface="+mj-ea"/>
              </a:rPr>
              <a:t>参考）　</a:t>
            </a:r>
            <a:r>
              <a:rPr lang="ja-JP" altLang="en-US" sz="950" dirty="0" smtClean="0">
                <a:latin typeface="+mj-ea"/>
              </a:rPr>
              <a:t>平成２８年度</a:t>
            </a:r>
            <a:r>
              <a:rPr lang="ja-JP" altLang="en-US" sz="950" dirty="0">
                <a:latin typeface="+mj-ea"/>
              </a:rPr>
              <a:t>選抜　</a:t>
            </a:r>
            <a:r>
              <a:rPr lang="ja-JP" altLang="en-US" sz="950" dirty="0" smtClean="0">
                <a:latin typeface="+mj-ea"/>
              </a:rPr>
              <a:t>７校で募集</a:t>
            </a:r>
            <a:r>
              <a:rPr lang="ja-JP" altLang="en-US" sz="950" dirty="0">
                <a:latin typeface="+mj-ea"/>
              </a:rPr>
              <a:t>人員を充足</a:t>
            </a:r>
            <a:r>
              <a:rPr lang="ja-JP" altLang="en-US" sz="950" dirty="0" smtClean="0">
                <a:latin typeface="+mj-ea"/>
              </a:rPr>
              <a:t>せず</a:t>
            </a:r>
            <a:endParaRPr lang="en-US" altLang="ja-JP" sz="950" dirty="0" smtClean="0">
              <a:latin typeface="+mj-ea"/>
            </a:endParaRPr>
          </a:p>
        </p:txBody>
      </p:sp>
      <p:sp>
        <p:nvSpPr>
          <p:cNvPr id="24" name="正方形/長方形 29"/>
          <p:cNvSpPr>
            <a:spLocks noChangeArrowheads="1"/>
          </p:cNvSpPr>
          <p:nvPr/>
        </p:nvSpPr>
        <p:spPr bwMode="auto">
          <a:xfrm>
            <a:off x="4754562" y="252890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latin typeface="Calibri" pitchFamily="34" charset="0"/>
              </a:rPr>
              <a:t>■社会</a:t>
            </a:r>
            <a:r>
              <a:rPr lang="ja-JP" altLang="en-US" b="1" dirty="0" smtClean="0"/>
              <a:t>の変化やニーズを踏まえた府立高校の充実</a:t>
            </a:r>
            <a:r>
              <a:rPr lang="ja-JP" altLang="en-US" b="1" dirty="0"/>
              <a:t>　　　　　　　</a:t>
            </a:r>
            <a:endParaRPr lang="ja-JP" altLang="en-US" b="1" dirty="0">
              <a:solidFill>
                <a:srgbClr val="FF0000"/>
              </a:solidFill>
            </a:endParaRPr>
          </a:p>
        </p:txBody>
      </p:sp>
      <p:sp>
        <p:nvSpPr>
          <p:cNvPr id="25" name="Text Box 142"/>
          <p:cNvSpPr txBox="1">
            <a:spLocks noChangeArrowheads="1"/>
          </p:cNvSpPr>
          <p:nvPr/>
        </p:nvSpPr>
        <p:spPr bwMode="auto">
          <a:xfrm>
            <a:off x="8548570"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６</a:t>
            </a:r>
            <a:endParaRPr lang="ja-JP" altLang="en-US" b="1" dirty="0"/>
          </a:p>
        </p:txBody>
      </p:sp>
      <p:grpSp>
        <p:nvGrpSpPr>
          <p:cNvPr id="4" name="グループ化 3"/>
          <p:cNvGrpSpPr/>
          <p:nvPr/>
        </p:nvGrpSpPr>
        <p:grpSpPr>
          <a:xfrm>
            <a:off x="1439652" y="4254602"/>
            <a:ext cx="265521" cy="254518"/>
            <a:chOff x="1392645" y="4833156"/>
            <a:chExt cx="265521" cy="254518"/>
          </a:xfrm>
        </p:grpSpPr>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3" name="円/楕円 2"/>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p:cNvGrpSpPr/>
          <p:nvPr/>
        </p:nvGrpSpPr>
        <p:grpSpPr>
          <a:xfrm>
            <a:off x="1403648" y="3501008"/>
            <a:ext cx="265521" cy="254518"/>
            <a:chOff x="1392645" y="4833156"/>
            <a:chExt cx="265521" cy="254518"/>
          </a:xfrm>
        </p:grpSpPr>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28" name="円/楕円 27"/>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 name="グループ化 28"/>
          <p:cNvGrpSpPr/>
          <p:nvPr/>
        </p:nvGrpSpPr>
        <p:grpSpPr>
          <a:xfrm>
            <a:off x="172206" y="6633356"/>
            <a:ext cx="227844" cy="212179"/>
            <a:chOff x="1392645" y="4833132"/>
            <a:chExt cx="265521" cy="254517"/>
          </a:xfrm>
          <a:noFill/>
        </p:grpSpPr>
        <p:pic>
          <p:nvPicPr>
            <p:cNvPr id="31" name="図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32" name="円/楕円 31"/>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正方形/長方形 3"/>
          <p:cNvSpPr>
            <a:spLocks noChangeArrowheads="1"/>
          </p:cNvSpPr>
          <p:nvPr/>
        </p:nvSpPr>
        <p:spPr bwMode="auto">
          <a:xfrm>
            <a:off x="359532" y="6633356"/>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580703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吹き出し 18"/>
          <p:cNvSpPr/>
          <p:nvPr/>
        </p:nvSpPr>
        <p:spPr bwMode="auto">
          <a:xfrm>
            <a:off x="5022399" y="3123295"/>
            <a:ext cx="4100964" cy="374571"/>
          </a:xfrm>
          <a:prstGeom prst="wedgeRoundRectCallout">
            <a:avLst>
              <a:gd name="adj1" fmla="val -3261"/>
              <a:gd name="adj2" fmla="val -154099"/>
              <a:gd name="adj3" fmla="val 16667"/>
            </a:avLst>
          </a:prstGeom>
          <a:solidFill>
            <a:schemeClr val="accent5">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800" dirty="0"/>
              <a:t>平成</a:t>
            </a:r>
            <a:r>
              <a:rPr lang="en-US" altLang="ja-JP" sz="800" dirty="0"/>
              <a:t>23</a:t>
            </a:r>
            <a:r>
              <a:rPr lang="ja-JP" altLang="en-US" sz="800" dirty="0" smtClean="0"/>
              <a:t>年度の数値より甘い目標設定（２．０％）ではなく、現状維持ぐらいにするべきではありませんか。</a:t>
            </a:r>
            <a:r>
              <a:rPr kumimoji="1" lang="en-US" altLang="ja-JP" sz="800" b="0" i="0" u="none" strike="noStrike" cap="none" normalizeH="0" baseline="0" dirty="0" smtClean="0">
                <a:ln>
                  <a:noFill/>
                </a:ln>
                <a:solidFill>
                  <a:schemeClr val="tx1"/>
                </a:solidFill>
                <a:effectLst/>
              </a:rPr>
              <a:t>【</a:t>
            </a:r>
            <a:r>
              <a:rPr lang="ja-JP" altLang="en-US" sz="800" dirty="0"/>
              <a:t>高校</a:t>
            </a:r>
            <a:r>
              <a:rPr kumimoji="1" lang="en-US" altLang="ja-JP" sz="800" b="0" i="0" u="none" strike="noStrike" cap="none" normalizeH="0" baseline="0" dirty="0" smtClean="0">
                <a:ln>
                  <a:noFill/>
                </a:ln>
                <a:solidFill>
                  <a:schemeClr val="tx1"/>
                </a:solidFill>
                <a:effectLst/>
              </a:rPr>
              <a:t>】</a:t>
            </a:r>
            <a:endParaRPr kumimoji="1" lang="ja-JP" altLang="en-US" sz="800" b="0" i="0" u="none" strike="noStrike" cap="none" normalizeH="0" baseline="0" dirty="0" smtClean="0">
              <a:ln>
                <a:noFill/>
              </a:ln>
              <a:solidFill>
                <a:schemeClr val="tx1"/>
              </a:solidFill>
              <a:effectLst/>
            </a:endParaRPr>
          </a:p>
        </p:txBody>
      </p:sp>
      <p:sp>
        <p:nvSpPr>
          <p:cNvPr id="8" name="AutoShape 4"/>
          <p:cNvSpPr>
            <a:spLocks noChangeArrowheads="1"/>
          </p:cNvSpPr>
          <p:nvPr/>
        </p:nvSpPr>
        <p:spPr bwMode="auto">
          <a:xfrm>
            <a:off x="19050" y="80628"/>
            <a:ext cx="9104313" cy="6671176"/>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H28</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38" y="547450"/>
            <a:ext cx="4440237" cy="6082117"/>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66675" y="367270"/>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04879" y="547450"/>
            <a:ext cx="4446587" cy="6082115"/>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7" name="角丸四角形 16"/>
          <p:cNvSpPr/>
          <p:nvPr/>
        </p:nvSpPr>
        <p:spPr>
          <a:xfrm>
            <a:off x="4579938" y="368338"/>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2" name="Text Box 142"/>
          <p:cNvSpPr txBox="1">
            <a:spLocks noChangeArrowheads="1"/>
          </p:cNvSpPr>
          <p:nvPr/>
        </p:nvSpPr>
        <p:spPr bwMode="auto">
          <a:xfrm>
            <a:off x="8591077" y="6629567"/>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７</a:t>
            </a:r>
            <a:endParaRPr lang="ja-JP" altLang="en-US" b="1" dirty="0"/>
          </a:p>
        </p:txBody>
      </p:sp>
      <p:sp>
        <p:nvSpPr>
          <p:cNvPr id="29" name="正方形/長方形 34"/>
          <p:cNvSpPr>
            <a:spLocks noChangeArrowheads="1"/>
          </p:cNvSpPr>
          <p:nvPr/>
        </p:nvSpPr>
        <p:spPr bwMode="auto">
          <a:xfrm>
            <a:off x="4702744" y="1232756"/>
            <a:ext cx="4176464"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latin typeface="+mj-ea"/>
              </a:rPr>
              <a:t>＊平成３０年度</a:t>
            </a:r>
            <a:r>
              <a:rPr lang="ja-JP" altLang="en-US" dirty="0">
                <a:latin typeface="+mj-ea"/>
              </a:rPr>
              <a:t>まで</a:t>
            </a:r>
            <a:r>
              <a:rPr lang="ja-JP" altLang="en-US" dirty="0" smtClean="0">
                <a:latin typeface="+mj-ea"/>
              </a:rPr>
              <a:t>に１０校程度を設置します。</a:t>
            </a:r>
            <a:endParaRPr lang="en-US" altLang="ja-JP" dirty="0">
              <a:latin typeface="+mj-ea"/>
            </a:endParaRPr>
          </a:p>
          <a:p>
            <a:pPr algn="l"/>
            <a:r>
              <a:rPr lang="ja-JP" altLang="en-US" dirty="0">
                <a:latin typeface="+mj-ea"/>
              </a:rPr>
              <a:t>　　（参考</a:t>
            </a:r>
            <a:r>
              <a:rPr lang="ja-JP" altLang="en-US" dirty="0" smtClean="0">
                <a:latin typeface="+mj-ea"/>
              </a:rPr>
              <a:t>）平成２７年度開校</a:t>
            </a:r>
            <a:r>
              <a:rPr lang="ja-JP" altLang="en-US" dirty="0">
                <a:latin typeface="+mj-ea"/>
              </a:rPr>
              <a:t>　３校</a:t>
            </a:r>
            <a:endParaRPr lang="en-US" altLang="ja-JP" dirty="0">
              <a:latin typeface="+mj-ea"/>
            </a:endParaRPr>
          </a:p>
          <a:p>
            <a:pPr algn="l"/>
            <a:r>
              <a:rPr lang="ja-JP" altLang="en-US" dirty="0" smtClean="0"/>
              <a:t>　　　　　　　平成２８年度開校</a:t>
            </a:r>
            <a:r>
              <a:rPr lang="ja-JP" altLang="en-US" dirty="0"/>
              <a:t>　</a:t>
            </a:r>
            <a:r>
              <a:rPr lang="ja-JP" altLang="en-US" dirty="0" smtClean="0"/>
              <a:t>２校</a:t>
            </a:r>
            <a:endParaRPr lang="en-US" altLang="ja-JP" dirty="0" smtClean="0"/>
          </a:p>
          <a:p>
            <a:pPr algn="l"/>
            <a:r>
              <a:rPr lang="ja-JP" altLang="en-US" dirty="0"/>
              <a:t>　</a:t>
            </a:r>
            <a:r>
              <a:rPr lang="ja-JP" altLang="en-US" dirty="0" smtClean="0"/>
              <a:t>　　　　　　平成２９年度開校　１校</a:t>
            </a:r>
            <a:endParaRPr lang="en-US" altLang="ja-JP" dirty="0" smtClean="0"/>
          </a:p>
          <a:p>
            <a:pPr algn="l"/>
            <a:endParaRPr lang="en-US" altLang="ja-JP" dirty="0" smtClean="0"/>
          </a:p>
          <a:p>
            <a:pPr algn="l"/>
            <a:endParaRPr lang="en-US" altLang="ja-JP" dirty="0" smtClean="0"/>
          </a:p>
          <a:p>
            <a:pPr algn="l"/>
            <a:endParaRPr lang="en-US" altLang="ja-JP" dirty="0" smtClean="0"/>
          </a:p>
          <a:p>
            <a:pPr algn="l"/>
            <a:endParaRPr lang="en-US" altLang="ja-JP" dirty="0" smtClean="0"/>
          </a:p>
          <a:p>
            <a:pPr algn="l"/>
            <a:endParaRPr lang="en-US" altLang="ja-JP" dirty="0"/>
          </a:p>
          <a:p>
            <a:pPr algn="l"/>
            <a:r>
              <a:rPr lang="ja-JP" altLang="en-US" dirty="0"/>
              <a:t>＊平成２９年４月</a:t>
            </a:r>
            <a:r>
              <a:rPr lang="ja-JP" altLang="en-US" dirty="0" smtClean="0"/>
              <a:t>に併設型中高</a:t>
            </a:r>
            <a:r>
              <a:rPr lang="ja-JP" altLang="en-US" dirty="0"/>
              <a:t>一貫校と</a:t>
            </a:r>
            <a:r>
              <a:rPr lang="ja-JP" altLang="en-US" dirty="0" smtClean="0"/>
              <a:t>して、</a:t>
            </a:r>
            <a:r>
              <a:rPr lang="ja-JP" altLang="en-US" dirty="0"/>
              <a:t>府立富田林高等学校に併設　</a:t>
            </a:r>
            <a:endParaRPr lang="en-US" altLang="ja-JP" dirty="0"/>
          </a:p>
          <a:p>
            <a:pPr algn="l"/>
            <a:r>
              <a:rPr lang="ja-JP" altLang="en-US" dirty="0"/>
              <a:t>　する中学校を</a:t>
            </a:r>
            <a:r>
              <a:rPr lang="ja-JP" altLang="en-US" dirty="0" smtClean="0"/>
              <a:t>開校します。</a:t>
            </a:r>
            <a:endParaRPr lang="en-US" altLang="ja-JP" dirty="0"/>
          </a:p>
        </p:txBody>
      </p:sp>
      <p:sp>
        <p:nvSpPr>
          <p:cNvPr id="18" name="正方形/長方形 29"/>
          <p:cNvSpPr>
            <a:spLocks noChangeArrowheads="1"/>
          </p:cNvSpPr>
          <p:nvPr/>
        </p:nvSpPr>
        <p:spPr bwMode="auto">
          <a:xfrm>
            <a:off x="251618" y="836712"/>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社会</a:t>
            </a:r>
            <a:r>
              <a:rPr lang="ja-JP" altLang="en-US" b="1" dirty="0"/>
              <a:t>の変化やニーズを踏まえた府立高校の充実</a:t>
            </a:r>
            <a:endParaRPr lang="ja-JP" altLang="en-US" b="1" dirty="0">
              <a:solidFill>
                <a:srgbClr val="FF0000"/>
              </a:solidFill>
            </a:endParaRPr>
          </a:p>
        </p:txBody>
      </p:sp>
      <p:sp>
        <p:nvSpPr>
          <p:cNvPr id="27" name="正方形/長方形 29"/>
          <p:cNvSpPr>
            <a:spLocks noChangeArrowheads="1"/>
          </p:cNvSpPr>
          <p:nvPr/>
        </p:nvSpPr>
        <p:spPr bwMode="auto">
          <a:xfrm>
            <a:off x="4730824" y="836712"/>
            <a:ext cx="4134096"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社会</a:t>
            </a:r>
            <a:r>
              <a:rPr lang="ja-JP" altLang="en-US" b="1" dirty="0"/>
              <a:t>の変化やニーズを踏まえた府立高校の充実</a:t>
            </a:r>
            <a:endParaRPr lang="ja-JP" altLang="en-US" b="1" dirty="0">
              <a:solidFill>
                <a:srgbClr val="FF0000"/>
              </a:solidFill>
            </a:endParaRPr>
          </a:p>
        </p:txBody>
      </p:sp>
      <p:sp>
        <p:nvSpPr>
          <p:cNvPr id="28" name="正方形/長方形 34"/>
          <p:cNvSpPr>
            <a:spLocks noChangeArrowheads="1"/>
          </p:cNvSpPr>
          <p:nvPr/>
        </p:nvSpPr>
        <p:spPr bwMode="auto">
          <a:xfrm>
            <a:off x="4794249" y="728700"/>
            <a:ext cx="405586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endParaRPr lang="en-US" altLang="ja-JP" dirty="0" smtClean="0">
              <a:solidFill>
                <a:srgbClr val="0070C0"/>
              </a:solidFill>
              <a:latin typeface="+mj-ea"/>
            </a:endParaRPr>
          </a:p>
          <a:p>
            <a:pPr algn="l"/>
            <a:endParaRPr lang="en-US" altLang="ja-JP" dirty="0">
              <a:latin typeface="ＭＳ Ｐゴシック" pitchFamily="50" charset="-128"/>
            </a:endParaRPr>
          </a:p>
          <a:p>
            <a:pPr algn="l"/>
            <a:endParaRPr lang="en-US" altLang="ja-JP" dirty="0" smtClean="0">
              <a:solidFill>
                <a:srgbClr val="0070C0"/>
              </a:solidFill>
              <a:latin typeface="+mj-ea"/>
            </a:endParaRPr>
          </a:p>
          <a:p>
            <a:pPr algn="l"/>
            <a:endParaRPr lang="en-US" altLang="ja-JP" u="sng" dirty="0" smtClean="0">
              <a:solidFill>
                <a:srgbClr val="0070C0"/>
              </a:solidFill>
              <a:latin typeface="+mj-ea"/>
            </a:endParaRPr>
          </a:p>
          <a:p>
            <a:pPr algn="l"/>
            <a:endParaRPr lang="en-US" altLang="ja-JP" dirty="0"/>
          </a:p>
          <a:p>
            <a:pPr algn="l"/>
            <a:endParaRPr lang="en-US" altLang="ja-JP" dirty="0"/>
          </a:p>
        </p:txBody>
      </p:sp>
      <p:sp>
        <p:nvSpPr>
          <p:cNvPr id="30" name="正方形/長方形 3"/>
          <p:cNvSpPr>
            <a:spLocks noChangeArrowheads="1"/>
          </p:cNvSpPr>
          <p:nvPr/>
        </p:nvSpPr>
        <p:spPr bwMode="auto">
          <a:xfrm>
            <a:off x="171848" y="1052736"/>
            <a:ext cx="4252515" cy="2221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en-US" altLang="ja-JP" dirty="0" smtClean="0">
                <a:latin typeface="ＭＳ Ｐゴシック" pitchFamily="50" charset="-128"/>
              </a:rPr>
              <a:t>【</a:t>
            </a:r>
            <a:r>
              <a:rPr lang="ja-JP" altLang="en-US" dirty="0" smtClean="0">
                <a:latin typeface="ＭＳ Ｐゴシック" pitchFamily="50" charset="-128"/>
              </a:rPr>
              <a:t>生徒の「学び直し」等を支援する新たな学校の設置</a:t>
            </a:r>
            <a:r>
              <a:rPr lang="en-US" altLang="ja-JP" dirty="0" smtClean="0">
                <a:latin typeface="ＭＳ Ｐゴシック" pitchFamily="50" charset="-128"/>
              </a:rPr>
              <a:t>】</a:t>
            </a:r>
          </a:p>
          <a:p>
            <a:pPr marL="85725" indent="-85725" algn="l"/>
            <a:r>
              <a:rPr lang="ja-JP" altLang="en-US" dirty="0" smtClean="0">
                <a:latin typeface="ＭＳ Ｐゴシック" pitchFamily="50" charset="-128"/>
              </a:rPr>
              <a:t>＊</a:t>
            </a:r>
            <a:r>
              <a:rPr lang="ja-JP" altLang="en-US" dirty="0">
                <a:latin typeface="ＭＳ Ｐゴシック" pitchFamily="50" charset="-128"/>
              </a:rPr>
              <a:t>エンパワメントスクールの</a:t>
            </a:r>
            <a:r>
              <a:rPr lang="ja-JP" altLang="en-US" dirty="0" smtClean="0">
                <a:latin typeface="ＭＳ Ｐゴシック" pitchFamily="50" charset="-128"/>
              </a:rPr>
              <a:t>設置</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エンパワメントスクールにおいて、</a:t>
            </a:r>
            <a:r>
              <a:rPr lang="ja-JP" altLang="en-US" dirty="0">
                <a:latin typeface="ＭＳ Ｐゴシック" pitchFamily="50" charset="-128"/>
              </a:rPr>
              <a:t>「学び直し」や「正解</a:t>
            </a:r>
            <a:r>
              <a:rPr lang="ja-JP" altLang="en-US" dirty="0" smtClean="0">
                <a:latin typeface="ＭＳ Ｐゴシック" pitchFamily="50" charset="-128"/>
              </a:rPr>
              <a:t>が１つ</a:t>
            </a:r>
            <a:r>
              <a:rPr lang="ja-JP" altLang="en-US" dirty="0">
                <a:latin typeface="ＭＳ Ｐゴシック" pitchFamily="50" charset="-128"/>
              </a:rPr>
              <a:t>でない問題を考える授業」、「</a:t>
            </a:r>
            <a:r>
              <a:rPr lang="ja-JP" altLang="en-US" dirty="0" smtClean="0">
                <a:latin typeface="ＭＳ Ｐゴシック" pitchFamily="50" charset="-128"/>
              </a:rPr>
              <a:t>体験型</a:t>
            </a:r>
            <a:r>
              <a:rPr lang="ja-JP" altLang="en-US" dirty="0">
                <a:latin typeface="ＭＳ Ｐゴシック" pitchFamily="50" charset="-128"/>
              </a:rPr>
              <a:t>の授業」を重視したカリキュラム</a:t>
            </a:r>
            <a:r>
              <a:rPr lang="ja-JP" altLang="en-US" dirty="0" smtClean="0">
                <a:latin typeface="ＭＳ Ｐゴシック" pitchFamily="50" charset="-128"/>
              </a:rPr>
              <a:t>を編成し、教育内容の充実を図るとともに、教育効果を一層高めるため無線</a:t>
            </a:r>
            <a:r>
              <a:rPr lang="en-US" altLang="ja-JP" dirty="0" smtClean="0">
                <a:latin typeface="ＭＳ Ｐゴシック" pitchFamily="50" charset="-128"/>
              </a:rPr>
              <a:t>LAN</a:t>
            </a:r>
            <a:r>
              <a:rPr lang="ja-JP" altLang="en-US" dirty="0" smtClean="0">
                <a:latin typeface="ＭＳ Ｐゴシック" pitchFamily="50" charset="-128"/>
              </a:rPr>
              <a:t>環境や実習室等を整備します。</a:t>
            </a:r>
            <a:r>
              <a:rPr lang="ja-JP" altLang="ja-JP" dirty="0" smtClean="0"/>
              <a:t>また</a:t>
            </a:r>
            <a:r>
              <a:rPr lang="ja-JP" altLang="ja-JP" dirty="0"/>
              <a:t>、生徒の進路実現を支援するキャリア教育コーディネーターや生活面での課題を抱える生徒</a:t>
            </a:r>
            <a:r>
              <a:rPr lang="ja-JP" altLang="en-US" dirty="0"/>
              <a:t>を</a:t>
            </a:r>
            <a:r>
              <a:rPr lang="ja-JP" altLang="ja-JP" dirty="0"/>
              <a:t>サポートするスクールソーシャルワーカー</a:t>
            </a:r>
            <a:r>
              <a:rPr lang="ja-JP" altLang="en-US" dirty="0"/>
              <a:t>を活用します</a:t>
            </a:r>
            <a:r>
              <a:rPr lang="ja-JP" altLang="en-US" dirty="0" smtClean="0"/>
              <a:t>。</a:t>
            </a:r>
            <a:endParaRPr lang="en-US" altLang="ja-JP" dirty="0" smtClean="0"/>
          </a:p>
          <a:p>
            <a:pPr marL="85725" algn="l">
              <a:lnSpc>
                <a:spcPts val="800"/>
              </a:lnSpc>
            </a:pPr>
            <a:endParaRPr lang="en-US" altLang="ja-JP" dirty="0" smtClean="0">
              <a:latin typeface="ＭＳ Ｐゴシック" pitchFamily="50" charset="-128"/>
            </a:endParaRPr>
          </a:p>
          <a:p>
            <a:pPr marL="85725" indent="-85725" algn="l"/>
            <a:r>
              <a:rPr lang="en-US" altLang="ja-JP" dirty="0" smtClean="0">
                <a:latin typeface="ＭＳ Ｐゴシック" pitchFamily="50" charset="-128"/>
              </a:rPr>
              <a:t>【</a:t>
            </a:r>
            <a:r>
              <a:rPr lang="ja-JP" altLang="en-US" dirty="0" smtClean="0">
                <a:latin typeface="ＭＳ Ｐゴシック" pitchFamily="50" charset="-128"/>
              </a:rPr>
              <a:t>中高一貫校の設置</a:t>
            </a:r>
            <a:r>
              <a:rPr lang="en-US" altLang="ja-JP" dirty="0" smtClean="0">
                <a:latin typeface="ＭＳ Ｐゴシック" pitchFamily="50" charset="-128"/>
              </a:rPr>
              <a:t>】</a:t>
            </a:r>
            <a:endParaRPr lang="en-US" altLang="ja-JP" dirty="0">
              <a:latin typeface="ＭＳ Ｐゴシック" pitchFamily="50" charset="-128"/>
            </a:endParaRPr>
          </a:p>
          <a:p>
            <a:pPr marL="85725" indent="-85725" algn="l"/>
            <a:r>
              <a:rPr lang="ja-JP" altLang="en-US" dirty="0" smtClean="0">
                <a:latin typeface="ＭＳ Ｐゴシック" pitchFamily="50" charset="-128"/>
              </a:rPr>
              <a:t>＊併設型中高一貫校整備事業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府立の併設型中高一貫校の開校に向け、中学校設置に伴う規則等の整備や学校教育計画等の作成、入学者選抜の実施、施設整備（技術室・配膳室等）、教具の調達等を行います。</a:t>
            </a:r>
            <a:endParaRPr lang="en-US" altLang="ja-JP" dirty="0" smtClean="0">
              <a:latin typeface="ＭＳ Ｐゴシック" pitchFamily="50" charset="-128"/>
            </a:endParaRPr>
          </a:p>
        </p:txBody>
      </p:sp>
      <p:sp>
        <p:nvSpPr>
          <p:cNvPr id="20" name="正方形/長方形 29"/>
          <p:cNvSpPr>
            <a:spLocks noChangeArrowheads="1"/>
          </p:cNvSpPr>
          <p:nvPr/>
        </p:nvSpPr>
        <p:spPr bwMode="auto">
          <a:xfrm>
            <a:off x="240182" y="324898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生徒の自立を支える教育の充実</a:t>
            </a:r>
            <a:endParaRPr lang="ja-JP" altLang="en-US" b="1" dirty="0">
              <a:solidFill>
                <a:srgbClr val="FF0000"/>
              </a:solidFill>
            </a:endParaRPr>
          </a:p>
        </p:txBody>
      </p:sp>
      <p:sp>
        <p:nvSpPr>
          <p:cNvPr id="21" name="正方形/長方形 3"/>
          <p:cNvSpPr>
            <a:spLocks noChangeArrowheads="1"/>
          </p:cNvSpPr>
          <p:nvPr/>
        </p:nvSpPr>
        <p:spPr bwMode="auto">
          <a:xfrm>
            <a:off x="171848" y="3465004"/>
            <a:ext cx="4252515" cy="3298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latin typeface="ＭＳ Ｐゴシック" pitchFamily="50" charset="-128"/>
              </a:rPr>
              <a:t>【</a:t>
            </a:r>
            <a:r>
              <a:rPr lang="ja-JP" altLang="en-US" dirty="0" smtClean="0">
                <a:latin typeface="ＭＳ Ｐゴシック" pitchFamily="50" charset="-128"/>
              </a:rPr>
              <a:t>キャリア</a:t>
            </a:r>
            <a:r>
              <a:rPr lang="ja-JP" altLang="en-US" dirty="0">
                <a:latin typeface="ＭＳ Ｐゴシック" pitchFamily="50" charset="-128"/>
              </a:rPr>
              <a:t>教育の</a:t>
            </a:r>
            <a:r>
              <a:rPr lang="ja-JP" altLang="en-US" dirty="0" smtClean="0">
                <a:latin typeface="ＭＳ Ｐゴシック" pitchFamily="50" charset="-128"/>
              </a:rPr>
              <a:t>推進</a:t>
            </a:r>
            <a:r>
              <a:rPr lang="en-US" altLang="ja-JP" dirty="0" smtClean="0">
                <a:latin typeface="ＭＳ Ｐゴシック" pitchFamily="50" charset="-128"/>
              </a:rPr>
              <a:t>】</a:t>
            </a:r>
          </a:p>
          <a:p>
            <a:pPr lvl="0" algn="l"/>
            <a:r>
              <a:rPr lang="ja-JP" altLang="en-US" dirty="0" smtClean="0">
                <a:latin typeface="ＭＳ Ｐゴシック" pitchFamily="50" charset="-128"/>
              </a:rPr>
              <a:t>＊キャリア教育支援体制整備事業</a:t>
            </a:r>
            <a:endParaRPr lang="en-US" altLang="ja-JP" dirty="0">
              <a:latin typeface="ＭＳ Ｐゴシック" pitchFamily="50" charset="-128"/>
            </a:endParaRPr>
          </a:p>
          <a:p>
            <a:pPr marL="171450" indent="-85725" algn="l">
              <a:spcBef>
                <a:spcPts val="100"/>
              </a:spcBef>
              <a:buClr>
                <a:schemeClr val="tx1"/>
              </a:buClr>
              <a:buFont typeface="Arial" panose="020B0604020202020204" pitchFamily="34" charset="0"/>
              <a:buChar char="•"/>
              <a:defRPr/>
            </a:pPr>
            <a:r>
              <a:rPr lang="ja-JP" altLang="en-US" dirty="0" smtClean="0">
                <a:latin typeface="ＭＳ Ｐゴシック" pitchFamily="50" charset="-128"/>
              </a:rPr>
              <a:t>就職</a:t>
            </a:r>
            <a:r>
              <a:rPr lang="ja-JP" altLang="en-US" dirty="0">
                <a:latin typeface="ＭＳ Ｐゴシック" pitchFamily="50" charset="-128"/>
              </a:rPr>
              <a:t>希望者が多く、就職に課題</a:t>
            </a:r>
            <a:r>
              <a:rPr lang="ja-JP" altLang="en-US" dirty="0" smtClean="0">
                <a:latin typeface="ＭＳ Ｐゴシック" pitchFamily="50" charset="-128"/>
              </a:rPr>
              <a:t>がある３７校</a:t>
            </a:r>
            <a:r>
              <a:rPr lang="ja-JP" altLang="en-US" dirty="0">
                <a:latin typeface="ＭＳ Ｐゴシック" pitchFamily="50" charset="-128"/>
              </a:rPr>
              <a:t>（</a:t>
            </a:r>
            <a:r>
              <a:rPr lang="ja-JP" altLang="en-US" dirty="0" smtClean="0">
                <a:latin typeface="ＭＳ Ｐゴシック" pitchFamily="50" charset="-128"/>
              </a:rPr>
              <a:t>府立３２校</a:t>
            </a:r>
            <a:r>
              <a:rPr lang="ja-JP" altLang="en-US" dirty="0">
                <a:latin typeface="ＭＳ Ｐゴシック" pitchFamily="50" charset="-128"/>
              </a:rPr>
              <a:t>、</a:t>
            </a:r>
            <a:r>
              <a:rPr lang="ja-JP" altLang="en-US" dirty="0" smtClean="0">
                <a:latin typeface="ＭＳ Ｐゴシック" pitchFamily="50" charset="-128"/>
              </a:rPr>
              <a:t>私立５校）で就職支援コーディネーターやスクールソーシャルワーカーを活用します。</a:t>
            </a:r>
            <a:endParaRPr lang="en-US" altLang="ja-JP" dirty="0">
              <a:latin typeface="ＭＳ Ｐゴシック" pitchFamily="50" charset="-128"/>
            </a:endParaRPr>
          </a:p>
          <a:p>
            <a:pPr lvl="0" algn="l">
              <a:lnSpc>
                <a:spcPts val="600"/>
              </a:lnSpc>
            </a:pPr>
            <a:endParaRPr lang="en-US" altLang="ja-JP" dirty="0">
              <a:latin typeface="ＭＳ Ｐゴシック" pitchFamily="50" charset="-128"/>
            </a:endParaRPr>
          </a:p>
          <a:p>
            <a:pPr lvl="0" algn="l"/>
            <a:r>
              <a:rPr lang="en-US" altLang="ja-JP" dirty="0" smtClean="0">
                <a:latin typeface="ＭＳ Ｐゴシック" pitchFamily="50" charset="-128"/>
              </a:rPr>
              <a:t>【</a:t>
            </a:r>
            <a:r>
              <a:rPr lang="ja-JP" altLang="en-US" dirty="0" smtClean="0">
                <a:latin typeface="ＭＳ Ｐゴシック" pitchFamily="50" charset="-128"/>
              </a:rPr>
              <a:t>中退防止対策の推進</a:t>
            </a:r>
            <a:r>
              <a:rPr lang="en-US" altLang="ja-JP" dirty="0" smtClean="0">
                <a:latin typeface="ＭＳ Ｐゴシック" pitchFamily="50" charset="-128"/>
              </a:rPr>
              <a:t>】</a:t>
            </a: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中退率</a:t>
            </a:r>
            <a:r>
              <a:rPr lang="ja-JP" altLang="en-US" dirty="0">
                <a:latin typeface="ＭＳ Ｐゴシック" pitchFamily="50" charset="-128"/>
                <a:cs typeface="Meiryo UI" pitchFamily="50" charset="-128"/>
              </a:rPr>
              <a:t>の</a:t>
            </a:r>
            <a:r>
              <a:rPr lang="ja-JP" altLang="en-US" dirty="0" smtClean="0">
                <a:latin typeface="ＭＳ Ｐゴシック" pitchFamily="50" charset="-128"/>
                <a:cs typeface="Meiryo UI" pitchFamily="50" charset="-128"/>
              </a:rPr>
              <a:t>高い３７校</a:t>
            </a:r>
            <a:r>
              <a:rPr lang="ja-JP" altLang="en-US" dirty="0">
                <a:latin typeface="ＭＳ Ｐゴシック" pitchFamily="50" charset="-128"/>
                <a:cs typeface="Meiryo UI" pitchFamily="50" charset="-128"/>
              </a:rPr>
              <a:t>に中退防止コーディネーターを配置し、中高連携の</a:t>
            </a:r>
            <a:r>
              <a:rPr lang="ja-JP" altLang="en-US" dirty="0" smtClean="0">
                <a:latin typeface="ＭＳ Ｐゴシック" pitchFamily="50" charset="-128"/>
                <a:cs typeface="Meiryo UI" pitchFamily="50" charset="-128"/>
              </a:rPr>
              <a:t>推</a:t>
            </a:r>
            <a:r>
              <a:rPr lang="ja-JP" altLang="en-US" dirty="0">
                <a:latin typeface="ＭＳ Ｐゴシック" pitchFamily="50" charset="-128"/>
                <a:cs typeface="Meiryo UI" pitchFamily="50" charset="-128"/>
              </a:rPr>
              <a:t>　　進や校内組織体制づくりをすすめます。</a:t>
            </a:r>
            <a:endParaRPr lang="en-US" altLang="ja-JP" dirty="0">
              <a:latin typeface="ＭＳ Ｐゴシック" pitchFamily="50" charset="-128"/>
              <a:cs typeface="Meiryo UI" pitchFamily="50" charset="-128"/>
            </a:endParaRP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全府立</a:t>
            </a:r>
            <a:r>
              <a:rPr lang="ja-JP" altLang="en-US" dirty="0">
                <a:latin typeface="ＭＳ Ｐゴシック" pitchFamily="50" charset="-128"/>
                <a:cs typeface="Meiryo UI" pitchFamily="50" charset="-128"/>
              </a:rPr>
              <a:t>高校が参加する中退防止フォーラムを開催し、中退防止に効果</a:t>
            </a:r>
            <a:r>
              <a:rPr lang="ja-JP" altLang="en-US" dirty="0" smtClean="0">
                <a:latin typeface="ＭＳ Ｐゴシック" pitchFamily="50" charset="-128"/>
                <a:cs typeface="Meiryo UI" pitchFamily="50" charset="-128"/>
              </a:rPr>
              <a:t>を</a:t>
            </a:r>
            <a:r>
              <a:rPr lang="ja-JP" altLang="en-US" dirty="0">
                <a:latin typeface="ＭＳ Ｐゴシック" pitchFamily="50" charset="-128"/>
                <a:cs typeface="Meiryo UI" pitchFamily="50" charset="-128"/>
              </a:rPr>
              <a:t>　　あげている学校の取組みを発信します</a:t>
            </a:r>
            <a:r>
              <a:rPr lang="ja-JP" altLang="en-US" dirty="0" smtClean="0">
                <a:latin typeface="ＭＳ Ｐゴシック" pitchFamily="50" charset="-128"/>
                <a:cs typeface="Meiryo UI" pitchFamily="50" charset="-128"/>
              </a:rPr>
              <a:t>。</a:t>
            </a:r>
            <a:endParaRPr lang="en-US" altLang="ja-JP" strike="sngStrike" dirty="0">
              <a:latin typeface="ＭＳ Ｐゴシック" pitchFamily="50" charset="-128"/>
              <a:cs typeface="Meiryo UI" pitchFamily="50" charset="-128"/>
            </a:endParaRPr>
          </a:p>
          <a:p>
            <a:pPr lvl="0" algn="l"/>
            <a:r>
              <a:rPr lang="ja-JP" altLang="en-US" dirty="0" smtClean="0">
                <a:latin typeface="ＭＳ Ｐゴシック" pitchFamily="50" charset="-128"/>
              </a:rPr>
              <a:t>＊</a:t>
            </a:r>
            <a:r>
              <a:rPr lang="ja-JP" altLang="en-US" dirty="0">
                <a:latin typeface="ＭＳ Ｐゴシック" pitchFamily="50" charset="-128"/>
              </a:rPr>
              <a:t>様々</a:t>
            </a:r>
            <a:r>
              <a:rPr lang="ja-JP" altLang="en-US" dirty="0" smtClean="0">
                <a:latin typeface="ＭＳ Ｐゴシック" pitchFamily="50" charset="-128"/>
              </a:rPr>
              <a:t>な</a:t>
            </a:r>
            <a:r>
              <a:rPr lang="ja-JP" altLang="en-US" dirty="0">
                <a:latin typeface="ＭＳ Ｐゴシック" pitchFamily="50" charset="-128"/>
              </a:rPr>
              <a:t>課題</a:t>
            </a:r>
            <a:r>
              <a:rPr lang="ja-JP" altLang="en-US" dirty="0" smtClean="0">
                <a:latin typeface="ＭＳ Ｐゴシック" pitchFamily="50" charset="-128"/>
              </a:rPr>
              <a:t>を抱える生徒の高校生活支援事業</a:t>
            </a:r>
            <a:endParaRPr lang="en-US" altLang="ja-JP" dirty="0">
              <a:latin typeface="ＭＳ Ｐゴシック" pitchFamily="50" charset="-128"/>
            </a:endParaRP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様々な課題を抱える生徒が多い府立高校（定時制課程）４校にスクールソーシャルワーカーを配置し、学校への定着を図る。</a:t>
            </a:r>
            <a:endParaRPr lang="en-US" altLang="ja-JP" dirty="0" smtClean="0">
              <a:latin typeface="ＭＳ Ｐゴシック" pitchFamily="50" charset="-128"/>
              <a:cs typeface="Meiryo UI" pitchFamily="50" charset="-128"/>
            </a:endParaRPr>
          </a:p>
          <a:p>
            <a:pPr algn="l">
              <a:lnSpc>
                <a:spcPts val="500"/>
              </a:lnSpc>
              <a:spcBef>
                <a:spcPts val="100"/>
              </a:spcBef>
              <a:buClr>
                <a:srgbClr val="B3A2C7"/>
              </a:buClr>
            </a:pPr>
            <a:endParaRPr lang="en-US" altLang="ja-JP" dirty="0" smtClean="0">
              <a:latin typeface="ＭＳ Ｐゴシック" pitchFamily="50" charset="-128"/>
              <a:cs typeface="Meiryo UI" pitchFamily="50" charset="-128"/>
            </a:endParaRPr>
          </a:p>
          <a:p>
            <a:pPr algn="l">
              <a:spcBef>
                <a:spcPts val="100"/>
              </a:spcBef>
              <a:buClr>
                <a:srgbClr val="B3A2C7"/>
              </a:buClr>
            </a:pPr>
            <a:r>
              <a:rPr lang="en-US" altLang="ja-JP" dirty="0" smtClean="0">
                <a:latin typeface="ＭＳ Ｐゴシック" pitchFamily="50" charset="-128"/>
                <a:cs typeface="Meiryo UI" pitchFamily="50" charset="-128"/>
              </a:rPr>
              <a:t>【</a:t>
            </a:r>
            <a:r>
              <a:rPr lang="ja-JP" altLang="en-US" dirty="0" smtClean="0">
                <a:latin typeface="ＭＳ Ｐゴシック" pitchFamily="50" charset="-128"/>
                <a:cs typeface="Meiryo UI" pitchFamily="50" charset="-128"/>
              </a:rPr>
              <a:t>長期入院している生徒等への学習支援</a:t>
            </a:r>
            <a:r>
              <a:rPr lang="en-US" altLang="ja-JP" dirty="0" smtClean="0">
                <a:latin typeface="ＭＳ Ｐゴシック" pitchFamily="50" charset="-128"/>
                <a:cs typeface="Meiryo UI" pitchFamily="50" charset="-128"/>
              </a:rPr>
              <a:t>】</a:t>
            </a:r>
          </a:p>
          <a:p>
            <a:pPr algn="l"/>
            <a:r>
              <a:rPr lang="ja-JP" altLang="en-US" dirty="0" smtClean="0">
                <a:latin typeface="ＭＳ Ｐゴシック" pitchFamily="50" charset="-128"/>
              </a:rPr>
              <a:t>＊長期入院生徒学習支援事業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病気</a:t>
            </a:r>
            <a:r>
              <a:rPr lang="ja-JP" altLang="en-US" dirty="0">
                <a:latin typeface="ＭＳ Ｐゴシック" pitchFamily="50" charset="-128"/>
              </a:rPr>
              <a:t>や</a:t>
            </a:r>
            <a:r>
              <a:rPr lang="ja-JP" altLang="en-US" dirty="0" smtClean="0">
                <a:latin typeface="ＭＳ Ｐゴシック" pitchFamily="50" charset="-128"/>
              </a:rPr>
              <a:t>けがで</a:t>
            </a:r>
            <a:r>
              <a:rPr lang="ja-JP" altLang="en-US" dirty="0">
                <a:latin typeface="ＭＳ Ｐゴシック" pitchFamily="50" charset="-128"/>
              </a:rPr>
              <a:t>の入院により長期間登校できない府立高校生に対して</a:t>
            </a:r>
            <a:r>
              <a:rPr lang="ja-JP" altLang="en-US" dirty="0" smtClean="0">
                <a:latin typeface="ＭＳ Ｐゴシック" pitchFamily="50" charset="-128"/>
              </a:rPr>
              <a:t>、</a:t>
            </a:r>
            <a:r>
              <a:rPr lang="ja-JP" altLang="en-US" dirty="0">
                <a:latin typeface="ＭＳ Ｐゴシック" pitchFamily="50" charset="-128"/>
              </a:rPr>
              <a:t>　　在籍校の教員が病院へ出向き状況に応じた授業を</a:t>
            </a:r>
            <a:r>
              <a:rPr lang="ja-JP" altLang="en-US" dirty="0" smtClean="0">
                <a:latin typeface="ＭＳ Ｐゴシック" pitchFamily="50" charset="-128"/>
              </a:rPr>
              <a:t>行います。</a:t>
            </a:r>
            <a:endParaRPr lang="en-US" altLang="ja-JP" dirty="0" smtClean="0">
              <a:latin typeface="ＭＳ Ｐゴシック" pitchFamily="50" charset="-128"/>
            </a:endParaRPr>
          </a:p>
          <a:p>
            <a:pPr algn="l"/>
            <a:r>
              <a:rPr lang="ja-JP" altLang="en-US" dirty="0" smtClean="0">
                <a:latin typeface="ＭＳ Ｐゴシック" pitchFamily="50" charset="-128"/>
              </a:rPr>
              <a:t>＊在宅等で学習する生徒への</a:t>
            </a:r>
            <a:r>
              <a:rPr lang="en-US" altLang="ja-JP" dirty="0" smtClean="0">
                <a:latin typeface="ＭＳ Ｐゴシック" pitchFamily="50" charset="-128"/>
              </a:rPr>
              <a:t>ICT</a:t>
            </a:r>
            <a:r>
              <a:rPr lang="ja-JP" altLang="en-US" dirty="0" smtClean="0">
                <a:latin typeface="ＭＳ Ｐゴシック" pitchFamily="50" charset="-128"/>
              </a:rPr>
              <a:t>を活用した支援</a:t>
            </a:r>
            <a:endParaRPr lang="en-US" altLang="ja-JP" dirty="0">
              <a:latin typeface="ＭＳ Ｐゴシック" pitchFamily="50" charset="-128"/>
            </a:endParaRPr>
          </a:p>
          <a:p>
            <a:pPr marL="180975" indent="-95250" algn="l">
              <a:buFont typeface="Arial" panose="020B0604020202020204" pitchFamily="34" charset="0"/>
              <a:buChar char="•"/>
            </a:pPr>
            <a:r>
              <a:rPr lang="en-US" altLang="ja-JP" dirty="0" smtClean="0">
                <a:latin typeface="ＭＳ Ｐゴシック" pitchFamily="50" charset="-128"/>
              </a:rPr>
              <a:t>ICT</a:t>
            </a:r>
            <a:r>
              <a:rPr lang="ja-JP" altLang="en-US" dirty="0">
                <a:latin typeface="ＭＳ Ｐゴシック" pitchFamily="50" charset="-128"/>
              </a:rPr>
              <a:t>を活用して</a:t>
            </a:r>
            <a:r>
              <a:rPr lang="ja-JP" altLang="en-US" dirty="0" smtClean="0">
                <a:latin typeface="ＭＳ Ｐゴシック" pitchFamily="50" charset="-128"/>
              </a:rPr>
              <a:t>、在宅等</a:t>
            </a:r>
            <a:r>
              <a:rPr lang="ja-JP" altLang="en-US" dirty="0">
                <a:latin typeface="ＭＳ Ｐゴシック" pitchFamily="50" charset="-128"/>
              </a:rPr>
              <a:t>で</a:t>
            </a:r>
            <a:r>
              <a:rPr lang="ja-JP" altLang="en-US" dirty="0" smtClean="0">
                <a:latin typeface="ＭＳ Ｐゴシック" pitchFamily="50" charset="-128"/>
              </a:rPr>
              <a:t>学校との</a:t>
            </a:r>
            <a:r>
              <a:rPr lang="ja-JP" altLang="en-US" dirty="0">
                <a:latin typeface="ＭＳ Ｐゴシック" pitchFamily="50" charset="-128"/>
              </a:rPr>
              <a:t>双方向の授業に参加できる仕組みに</a:t>
            </a:r>
            <a:r>
              <a:rPr lang="ja-JP" altLang="en-US" dirty="0" smtClean="0">
                <a:latin typeface="ＭＳ Ｐゴシック" pitchFamily="50" charset="-128"/>
              </a:rPr>
              <a:t>ついて</a:t>
            </a:r>
            <a:r>
              <a:rPr lang="ja-JP" altLang="en-US" dirty="0">
                <a:latin typeface="ＭＳ Ｐゴシック" pitchFamily="50" charset="-128"/>
              </a:rPr>
              <a:t>運用</a:t>
            </a:r>
            <a:r>
              <a:rPr lang="ja-JP" altLang="en-US" dirty="0" smtClean="0">
                <a:latin typeface="ＭＳ Ｐゴシック" pitchFamily="50" charset="-128"/>
              </a:rPr>
              <a:t>を継続</a:t>
            </a:r>
            <a:r>
              <a:rPr lang="ja-JP" altLang="en-US" dirty="0">
                <a:latin typeface="ＭＳ Ｐゴシック" pitchFamily="50" charset="-128"/>
              </a:rPr>
              <a:t>し</a:t>
            </a:r>
            <a:r>
              <a:rPr lang="ja-JP" altLang="en-US" dirty="0" smtClean="0">
                <a:latin typeface="ＭＳ Ｐゴシック" pitchFamily="50" charset="-128"/>
              </a:rPr>
              <a:t>、学校を支援していきます。</a:t>
            </a:r>
            <a:endParaRPr lang="en-US" altLang="ja-JP" dirty="0">
              <a:latin typeface="ＭＳ Ｐゴシック" pitchFamily="50" charset="-128"/>
            </a:endParaRPr>
          </a:p>
        </p:txBody>
      </p:sp>
      <p:sp>
        <p:nvSpPr>
          <p:cNvPr id="23" name="正方形/長方形 29"/>
          <p:cNvSpPr>
            <a:spLocks noChangeArrowheads="1"/>
          </p:cNvSpPr>
          <p:nvPr/>
        </p:nvSpPr>
        <p:spPr bwMode="auto">
          <a:xfrm>
            <a:off x="4722380" y="3248980"/>
            <a:ext cx="4134096"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生徒の自立を支える教育の充実</a:t>
            </a:r>
            <a:endParaRPr lang="ja-JP" altLang="en-US" b="1" dirty="0">
              <a:solidFill>
                <a:srgbClr val="FF0000"/>
              </a:solidFill>
            </a:endParaRPr>
          </a:p>
        </p:txBody>
      </p:sp>
      <p:sp>
        <p:nvSpPr>
          <p:cNvPr id="24" name="正方形/長方形 34"/>
          <p:cNvSpPr>
            <a:spLocks noChangeArrowheads="1"/>
          </p:cNvSpPr>
          <p:nvPr/>
        </p:nvSpPr>
        <p:spPr bwMode="auto">
          <a:xfrm>
            <a:off x="4752020" y="3516538"/>
            <a:ext cx="4247518" cy="2900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ja-JP" altLang="en-US" dirty="0"/>
              <a:t>就職内定率の</a:t>
            </a:r>
            <a:r>
              <a:rPr lang="ja-JP" altLang="en-US" dirty="0" smtClean="0"/>
              <a:t>向上を</a:t>
            </a:r>
            <a:r>
              <a:rPr lang="ja-JP" altLang="en-US" dirty="0"/>
              <a:t>図ります。</a:t>
            </a:r>
            <a:endParaRPr lang="en-US" altLang="ja-JP" dirty="0"/>
          </a:p>
          <a:p>
            <a:pPr algn="l">
              <a:spcBef>
                <a:spcPts val="100"/>
              </a:spcBef>
              <a:buClr>
                <a:srgbClr val="B3A2C7"/>
              </a:buClr>
            </a:pPr>
            <a:r>
              <a:rPr lang="ja-JP" altLang="en-US" dirty="0"/>
              <a:t>  </a:t>
            </a:r>
            <a:r>
              <a:rPr lang="ja-JP" altLang="en-US" dirty="0" smtClean="0"/>
              <a:t> （</a:t>
            </a:r>
            <a:r>
              <a:rPr lang="ja-JP" altLang="en-US" dirty="0"/>
              <a:t>参考）</a:t>
            </a:r>
            <a:r>
              <a:rPr lang="ja-JP" altLang="en-US" dirty="0" smtClean="0"/>
              <a:t>平成２７年</a:t>
            </a:r>
            <a:r>
              <a:rPr lang="ja-JP" altLang="en-US" dirty="0"/>
              <a:t>３月</a:t>
            </a:r>
            <a:r>
              <a:rPr lang="ja-JP" altLang="en-US" dirty="0" smtClean="0"/>
              <a:t>末就職内</a:t>
            </a:r>
            <a:r>
              <a:rPr lang="ja-JP" altLang="en-US" dirty="0"/>
              <a:t>定率（府立高校全日制・定時制）</a:t>
            </a:r>
            <a:r>
              <a:rPr lang="ja-JP" altLang="en-US" dirty="0" smtClean="0"/>
              <a:t>９３．７％</a:t>
            </a:r>
            <a:endParaRPr lang="en-US" altLang="ja-JP" dirty="0" smtClean="0"/>
          </a:p>
          <a:p>
            <a:pPr algn="l">
              <a:spcBef>
                <a:spcPts val="100"/>
              </a:spcBef>
              <a:buClr>
                <a:srgbClr val="B3A2C7"/>
              </a:buClr>
            </a:pPr>
            <a:r>
              <a:rPr lang="ja-JP" altLang="en-US" dirty="0"/>
              <a:t>　</a:t>
            </a:r>
            <a:r>
              <a:rPr lang="ja-JP" altLang="en-US" dirty="0" smtClean="0"/>
              <a:t>　　　　　　（平成２８年３月末の就職内定率は５月頃公表予定）</a:t>
            </a:r>
          </a:p>
          <a:p>
            <a:pPr algn="l">
              <a:spcBef>
                <a:spcPts val="100"/>
              </a:spcBef>
              <a:buClr>
                <a:srgbClr val="B3A2C7"/>
              </a:buClr>
            </a:pPr>
            <a:endParaRPr lang="en-US" altLang="ja-JP" dirty="0" smtClean="0"/>
          </a:p>
          <a:p>
            <a:pPr algn="l">
              <a:spcBef>
                <a:spcPts val="100"/>
              </a:spcBef>
              <a:buClr>
                <a:srgbClr val="B3A2C7"/>
              </a:buClr>
            </a:pPr>
            <a:r>
              <a:rPr lang="ja-JP" altLang="en-US" dirty="0" smtClean="0"/>
              <a:t>　　　</a:t>
            </a:r>
            <a:r>
              <a:rPr lang="ja-JP" altLang="en-US" dirty="0"/>
              <a:t>　　　　　　</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smtClean="0">
                <a:latin typeface="ＭＳ Ｐゴシック" pitchFamily="50" charset="-128"/>
                <a:cs typeface="Meiryo UI" pitchFamily="50" charset="-128"/>
              </a:rPr>
              <a:t>＊</a:t>
            </a:r>
            <a:r>
              <a:rPr lang="ja-JP" altLang="en-US" dirty="0">
                <a:latin typeface="ＭＳ Ｐゴシック" pitchFamily="50" charset="-128"/>
                <a:cs typeface="Meiryo UI" pitchFamily="50" charset="-128"/>
              </a:rPr>
              <a:t>府立高校（全日制の課程）の中退率</a:t>
            </a:r>
            <a:r>
              <a:rPr lang="ja-JP" altLang="en-US" dirty="0" smtClean="0">
                <a:latin typeface="ＭＳ Ｐゴシック" pitchFamily="50" charset="-128"/>
                <a:cs typeface="Meiryo UI" pitchFamily="50" charset="-128"/>
              </a:rPr>
              <a:t>１．５％</a:t>
            </a:r>
            <a:r>
              <a:rPr lang="ja-JP" altLang="en-US" dirty="0">
                <a:latin typeface="ＭＳ Ｐゴシック" pitchFamily="50" charset="-128"/>
                <a:cs typeface="Meiryo UI" pitchFamily="50" charset="-128"/>
              </a:rPr>
              <a:t>以下をめざします。</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　（</a:t>
            </a:r>
            <a:r>
              <a:rPr lang="ja-JP" altLang="en-US" dirty="0">
                <a:latin typeface="ＭＳ Ｐゴシック" pitchFamily="50" charset="-128"/>
                <a:cs typeface="Meiryo UI" pitchFamily="50" charset="-128"/>
              </a:rPr>
              <a:t>参考）</a:t>
            </a:r>
            <a:r>
              <a:rPr lang="ja-JP" altLang="en-US" dirty="0" smtClean="0">
                <a:latin typeface="ＭＳ Ｐゴシック" pitchFamily="50" charset="-128"/>
                <a:cs typeface="Meiryo UI" pitchFamily="50" charset="-128"/>
              </a:rPr>
              <a:t>平成２６年度</a:t>
            </a: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１．５％</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　</a:t>
            </a: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　過去５年間</a:t>
            </a:r>
            <a:r>
              <a:rPr lang="ja-JP" altLang="en-US" dirty="0">
                <a:latin typeface="ＭＳ Ｐゴシック" pitchFamily="50" charset="-128"/>
                <a:cs typeface="Meiryo UI" pitchFamily="50" charset="-128"/>
              </a:rPr>
              <a:t>の平均　</a:t>
            </a:r>
            <a:r>
              <a:rPr lang="ja-JP" altLang="en-US" dirty="0" smtClean="0">
                <a:latin typeface="ＭＳ Ｐゴシック" pitchFamily="50" charset="-128"/>
                <a:cs typeface="Meiryo UI" pitchFamily="50" charset="-128"/>
              </a:rPr>
              <a:t>１．７％</a:t>
            </a:r>
            <a:r>
              <a:rPr lang="ja-JP" altLang="en-US" dirty="0">
                <a:latin typeface="ＭＳ Ｐゴシック" pitchFamily="50" charset="-128"/>
                <a:cs typeface="Meiryo UI" pitchFamily="50" charset="-128"/>
              </a:rPr>
              <a:t>　過去５年間のうちの最小値　</a:t>
            </a:r>
            <a:r>
              <a:rPr lang="ja-JP" altLang="en-US" dirty="0" smtClean="0">
                <a:latin typeface="ＭＳ Ｐゴシック" pitchFamily="50" charset="-128"/>
                <a:cs typeface="Meiryo UI" pitchFamily="50" charset="-128"/>
              </a:rPr>
              <a:t>１．５％</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smtClean="0">
                <a:latin typeface="ＭＳ Ｐゴシック" pitchFamily="50" charset="-128"/>
                <a:cs typeface="Meiryo UI" pitchFamily="50" charset="-128"/>
              </a:rPr>
              <a:t>　　　　　　　　（平成２７年度</a:t>
            </a:r>
            <a:r>
              <a:rPr lang="ja-JP" altLang="en-US" dirty="0">
                <a:latin typeface="ＭＳ Ｐゴシック" pitchFamily="50" charset="-128"/>
                <a:cs typeface="Meiryo UI" pitchFamily="50" charset="-128"/>
              </a:rPr>
              <a:t>結果は９月頃公表予定）</a:t>
            </a:r>
          </a:p>
          <a:p>
            <a:pPr algn="l">
              <a:spcBef>
                <a:spcPts val="100"/>
              </a:spcBef>
              <a:buClr>
                <a:srgbClr val="B3A2C7"/>
              </a:buClr>
            </a:pPr>
            <a:endParaRPr lang="en-US" altLang="ja-JP" dirty="0">
              <a:latin typeface="ＭＳ Ｐゴシック" pitchFamily="50" charset="-128"/>
              <a:cs typeface="Meiryo UI" pitchFamily="50" charset="-128"/>
            </a:endParaRPr>
          </a:p>
          <a:p>
            <a:pPr lvl="0" algn="l">
              <a:spcBef>
                <a:spcPts val="100"/>
              </a:spcBef>
              <a:buClr>
                <a:srgbClr val="B3A2C7"/>
              </a:buClr>
            </a:pPr>
            <a:endParaRPr lang="en-US" altLang="ja-JP" dirty="0" smtClean="0">
              <a:latin typeface="ＭＳ Ｐゴシック" pitchFamily="50" charset="-128"/>
            </a:endParaRPr>
          </a:p>
          <a:p>
            <a:pPr lvl="0" algn="l">
              <a:spcBef>
                <a:spcPts val="100"/>
              </a:spcBef>
              <a:buClr>
                <a:srgbClr val="B3A2C7"/>
              </a:buClr>
            </a:pPr>
            <a:endParaRPr lang="en-US" altLang="ja-JP" dirty="0">
              <a:latin typeface="ＭＳ Ｐゴシック" pitchFamily="50" charset="-128"/>
            </a:endParaRPr>
          </a:p>
          <a:p>
            <a:pPr lvl="0" algn="l">
              <a:spcBef>
                <a:spcPts val="100"/>
              </a:spcBef>
              <a:buClr>
                <a:srgbClr val="B3A2C7"/>
              </a:buClr>
            </a:pPr>
            <a:endParaRPr lang="en-US" altLang="ja-JP" dirty="0" smtClean="0">
              <a:latin typeface="ＭＳ Ｐゴシック" pitchFamily="50" charset="-128"/>
            </a:endParaRPr>
          </a:p>
          <a:p>
            <a:pPr lvl="0" algn="l">
              <a:spcBef>
                <a:spcPts val="100"/>
              </a:spcBef>
              <a:buClr>
                <a:srgbClr val="B3A2C7"/>
              </a:buClr>
            </a:pPr>
            <a:endParaRPr lang="en-US" altLang="ja-JP" dirty="0">
              <a:latin typeface="ＭＳ Ｐゴシック" pitchFamily="50" charset="-128"/>
            </a:endParaRPr>
          </a:p>
          <a:p>
            <a:pPr algn="l">
              <a:spcBef>
                <a:spcPts val="100"/>
              </a:spcBef>
              <a:buClr>
                <a:srgbClr val="B3A2C7"/>
              </a:buClr>
            </a:pPr>
            <a:endParaRPr lang="ja-JP" altLang="en-US" dirty="0">
              <a:latin typeface="ＭＳ Ｐゴシック" pitchFamily="50" charset="-128"/>
              <a:cs typeface="Meiryo UI" pitchFamily="50" charset="-128"/>
            </a:endParaRPr>
          </a:p>
          <a:p>
            <a:pPr algn="l">
              <a:spcBef>
                <a:spcPts val="100"/>
              </a:spcBef>
              <a:buClr>
                <a:srgbClr val="B3A2C7"/>
              </a:buClr>
            </a:pPr>
            <a:endParaRPr lang="ja-JP" altLang="en-US" dirty="0"/>
          </a:p>
          <a:p>
            <a:pPr algn="l"/>
            <a:endParaRPr lang="en-US" altLang="ja-JP" dirty="0"/>
          </a:p>
        </p:txBody>
      </p:sp>
      <p:sp>
        <p:nvSpPr>
          <p:cNvPr id="16" name="二等辺三角形 15"/>
          <p:cNvSpPr/>
          <p:nvPr/>
        </p:nvSpPr>
        <p:spPr>
          <a:xfrm rot="5400000">
            <a:off x="3746661" y="306620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grpSp>
        <p:nvGrpSpPr>
          <p:cNvPr id="25" name="グループ化 24"/>
          <p:cNvGrpSpPr/>
          <p:nvPr/>
        </p:nvGrpSpPr>
        <p:grpSpPr>
          <a:xfrm>
            <a:off x="2132277" y="3582417"/>
            <a:ext cx="265521" cy="254518"/>
            <a:chOff x="1392645" y="4833156"/>
            <a:chExt cx="265521" cy="254518"/>
          </a:xfrm>
        </p:grpSpPr>
        <p:pic>
          <p:nvPicPr>
            <p:cNvPr id="26" name="図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4833156"/>
              <a:ext cx="254518" cy="254518"/>
            </a:xfrm>
            <a:prstGeom prst="rect">
              <a:avLst/>
            </a:prstGeom>
          </p:spPr>
        </p:pic>
        <p:sp>
          <p:nvSpPr>
            <p:cNvPr id="31" name="円/楕円 30"/>
            <p:cNvSpPr/>
            <p:nvPr/>
          </p:nvSpPr>
          <p:spPr>
            <a:xfrm>
              <a:off x="1392645" y="4833156"/>
              <a:ext cx="250440" cy="25065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 name="グループ化 31"/>
          <p:cNvGrpSpPr/>
          <p:nvPr/>
        </p:nvGrpSpPr>
        <p:grpSpPr>
          <a:xfrm>
            <a:off x="172206" y="6633356"/>
            <a:ext cx="227844" cy="212179"/>
            <a:chOff x="1392645" y="4833132"/>
            <a:chExt cx="265521" cy="254517"/>
          </a:xfrm>
          <a:noFill/>
        </p:grpSpPr>
        <p:pic>
          <p:nvPicPr>
            <p:cNvPr id="33" name="図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833132"/>
              <a:ext cx="254518" cy="254517"/>
            </a:xfrm>
            <a:prstGeom prst="rect">
              <a:avLst/>
            </a:prstGeom>
            <a:grpFill/>
          </p:spPr>
        </p:pic>
        <p:sp>
          <p:nvSpPr>
            <p:cNvPr id="34" name="円/楕円 33"/>
            <p:cNvSpPr/>
            <p:nvPr/>
          </p:nvSpPr>
          <p:spPr>
            <a:xfrm>
              <a:off x="1392645" y="4833156"/>
              <a:ext cx="250440" cy="250657"/>
            </a:xfrm>
            <a:prstGeom prst="ellipse">
              <a:avLst/>
            </a:prstGeom>
            <a:gr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正方形/長方形 3"/>
          <p:cNvSpPr>
            <a:spLocks noChangeArrowheads="1"/>
          </p:cNvSpPr>
          <p:nvPr/>
        </p:nvSpPr>
        <p:spPr bwMode="auto">
          <a:xfrm>
            <a:off x="359532" y="6654552"/>
            <a:ext cx="1825662" cy="230832"/>
          </a:xfrm>
          <a:prstGeom prst="rect">
            <a:avLst/>
          </a:prstGeom>
          <a:noFill/>
          <a:ln>
            <a:noFill/>
          </a:ln>
          <a:effectLst/>
          <a:extLst/>
        </p:spPr>
        <p:txBody>
          <a:bodyPr wrap="square">
            <a:spAutoFit/>
          </a:bodyPr>
          <a:lstStyle/>
          <a:p>
            <a:pPr algn="l"/>
            <a:r>
              <a:rPr lang="ja-JP" altLang="en-US" sz="900" dirty="0" smtClean="0">
                <a:latin typeface="ＭＳ Ｐ明朝" panose="02020600040205080304" pitchFamily="18" charset="-128"/>
                <a:ea typeface="ＭＳ Ｐ明朝" panose="02020600040205080304" pitchFamily="18" charset="-128"/>
              </a:rPr>
              <a:t>は、公私双方を対象とする取組み</a:t>
            </a:r>
            <a:endParaRPr lang="en-US" altLang="ja-JP" sz="9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85456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24227</TotalTime>
  <Words>8855</Words>
  <Application>Microsoft Office PowerPoint</Application>
  <PresentationFormat>画面に合わせる (4:3)</PresentationFormat>
  <Paragraphs>1681</Paragraphs>
  <Slides>32</Slides>
  <Notes>22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4" baseType="lpstr">
      <vt:lpstr>Office ​​テーマ</vt:lpstr>
      <vt:lpstr>ワークシート</vt:lpstr>
      <vt:lpstr>平成28年度 　 大阪府教育庁の運営方針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平成22年度　教育委員会運営方針</dc:title>
  <dc:creator>大阪府職員端末機１７年度１２月調達</dc:creator>
  <cp:lastModifiedBy>HOSTNAME</cp:lastModifiedBy>
  <cp:revision>1880</cp:revision>
  <cp:lastPrinted>2016-04-14T10:01:40Z</cp:lastPrinted>
  <dcterms:created xsi:type="dcterms:W3CDTF">2010-03-10T10:29:48Z</dcterms:created>
  <dcterms:modified xsi:type="dcterms:W3CDTF">2016-04-14T10:01:41Z</dcterms:modified>
</cp:coreProperties>
</file>