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6" r:id="rId2"/>
    <p:sldId id="270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89412" autoAdjust="0"/>
  </p:normalViewPr>
  <p:slideViewPr>
    <p:cSldViewPr>
      <p:cViewPr>
        <p:scale>
          <a:sx n="125" d="100"/>
          <a:sy n="125" d="100"/>
        </p:scale>
        <p:origin x="-612" y="21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2E0C7-61C5-4A46-8F8F-6C05940A7034}" type="datetimeFigureOut">
              <a:rPr kumimoji="1" lang="ja-JP" altLang="en-US" smtClean="0"/>
              <a:t>2016/3/23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22F96-B712-4FC7-B43A-93BB9BC54F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973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2016/3/23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67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2016/3/23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65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2016/3/23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04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2016/3/23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26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2016/3/23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542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2016/3/23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343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2016/3/23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18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2016/3/23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70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2016/3/23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641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2016/3/23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00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2016/3/23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77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81187-8043-40F4-8DA0-6FA3D121FFF0}" type="datetimeFigureOut">
              <a:rPr kumimoji="1" lang="ja-JP" altLang="en-US" smtClean="0"/>
              <a:t>2016/3/23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641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620688" y="272480"/>
            <a:ext cx="5832650" cy="32403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11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rPr>
              <a:t>平成２９年度大阪府公立学校教員採用選考テストについて</a:t>
            </a:r>
            <a:endParaRPr kumimoji="1" lang="ja-JP" altLang="en-US" sz="1400" b="1" dirty="0">
              <a:solidFill>
                <a:schemeClr val="tx1"/>
              </a:solidFill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203369" y="9633520"/>
            <a:ext cx="5180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１－２</a:t>
            </a:r>
            <a:endParaRPr kumimoji="1" lang="ja-JP" altLang="en-US" sz="110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757792"/>
              </p:ext>
            </p:extLst>
          </p:nvPr>
        </p:nvGraphicFramePr>
        <p:xfrm>
          <a:off x="476672" y="992560"/>
          <a:ext cx="6120680" cy="6488322"/>
        </p:xfrm>
        <a:graphic>
          <a:graphicData uri="http://schemas.openxmlformats.org/drawingml/2006/table">
            <a:tbl>
              <a:tblPr/>
              <a:tblGrid>
                <a:gridCol w="936104"/>
                <a:gridCol w="864096"/>
                <a:gridCol w="1728192"/>
                <a:gridCol w="1576574"/>
                <a:gridCol w="1015714"/>
              </a:tblGrid>
              <a:tr h="216415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校 　 種 　 等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H29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年度採用予定数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H2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8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年度</a:t>
                      </a:r>
                      <a:r>
                        <a:rPr lang="ja-JP" sz="1100" b="1" kern="10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採用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予定数</a:t>
                      </a:r>
                      <a:endParaRPr lang="en-US" altLang="ja-JP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前年度比較</a:t>
                      </a: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02725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小　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  </a:t>
                      </a:r>
                      <a:r>
                        <a:rPr lang="ja-JP" sz="1100" b="1" kern="10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学　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  </a:t>
                      </a:r>
                      <a:r>
                        <a:rPr lang="ja-JP" sz="1100" b="1" kern="10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校</a:t>
                      </a: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139700" algn="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約７１０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altLang="en-US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39700" algn="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en-US" altLang="ja-JP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39700" algn="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en-US" altLang="ja-JP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39700" algn="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うち</a:t>
                      </a:r>
                      <a:r>
                        <a:rPr 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小中</a:t>
                      </a:r>
                      <a:r>
                        <a:rPr lang="ja-JP" sz="1000" b="1" kern="10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いきいき</a:t>
                      </a:r>
                      <a:r>
                        <a:rPr 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連携</a:t>
                      </a:r>
                      <a:r>
                        <a:rPr lang="en-US" alt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</a:p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５０</a:t>
                      </a:r>
                      <a:r>
                        <a:rPr 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en-US" altLang="ja-JP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</a:t>
                      </a:r>
                      <a:r>
                        <a:rPr 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７７０</a:t>
                      </a:r>
                      <a:r>
                        <a:rPr 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altLang="en-US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altLang="en-US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39700" algn="r">
                        <a:lnSpc>
                          <a:spcPts val="300"/>
                        </a:lnSpc>
                        <a:spcAft>
                          <a:spcPts val="0"/>
                        </a:spcAft>
                      </a:pPr>
                      <a:endParaRPr lang="en-US" altLang="ja-JP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</a:t>
                      </a:r>
                      <a:r>
                        <a:rPr lang="ja-JP" altLang="en-US" sz="8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うち</a:t>
                      </a:r>
                      <a:r>
                        <a:rPr lang="ja-JP" sz="8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小中いきいき</a:t>
                      </a:r>
                      <a:r>
                        <a:rPr lang="ja-JP" altLang="en-US" sz="8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連携</a:t>
                      </a:r>
                    </a:p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　　約</a:t>
                      </a:r>
                      <a:r>
                        <a:rPr lang="en-US" altLang="ja-JP" sz="9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50</a:t>
                      </a:r>
                      <a:r>
                        <a:rPr lang="ja-JP" sz="9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en-US" altLang="ja-JP" sz="9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15240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▲</a:t>
                      </a:r>
                      <a:r>
                        <a:rPr kumimoji="1" lang="en-US" altLang="ja-JP" sz="11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60</a:t>
                      </a:r>
                      <a:r>
                        <a:rPr kumimoji="1" lang="ja-JP" altLang="en-US" sz="11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</a:p>
                    <a:p>
                      <a:pPr marL="0" marR="15240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15240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15240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（　 </a:t>
                      </a:r>
                      <a:r>
                        <a:rPr kumimoji="1" lang="en-US" altLang="ja-JP" sz="10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0</a:t>
                      </a:r>
                      <a:r>
                        <a:rPr kumimoji="1" lang="ja-JP" altLang="en-US" sz="10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名）</a:t>
                      </a:r>
                      <a:endParaRPr kumimoji="1" lang="en-US" altLang="ja-JP" sz="10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0" spc="235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小中いきいき</a:t>
                      </a:r>
                      <a:r>
                        <a:rPr lang="ja-JP" sz="1100" b="1" kern="0" spc="235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連携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37044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中</a:t>
                      </a:r>
                      <a:r>
                        <a:rPr lang="en-US" sz="11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</a:t>
                      </a:r>
                      <a:r>
                        <a:rPr 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</a:t>
                      </a:r>
                      <a:r>
                        <a:rPr 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学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</a:t>
                      </a:r>
                      <a:r>
                        <a:rPr 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校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・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537335" algn="l"/>
                        </a:tabLst>
                      </a:pP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特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別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支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援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学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校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中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学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部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５５０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altLang="en-US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うち特別支援学校中学部</a:t>
                      </a:r>
                      <a:endParaRPr kumimoji="1" lang="en-US" altLang="ja-JP" sz="10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　　　約１１０名</a:t>
                      </a:r>
                      <a:r>
                        <a:rPr kumimoji="1" lang="ja-JP" altLang="en-US" sz="11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</a:t>
                      </a:r>
                      <a:endParaRPr kumimoji="1" lang="en-US" altLang="ja-JP" sz="11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3970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６１０</a:t>
                      </a:r>
                      <a:r>
                        <a:rPr 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en-US" altLang="ja-JP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13970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</a:t>
                      </a:r>
                      <a:r>
                        <a:rPr kumimoji="1" lang="ja-JP" altLang="en-US" sz="8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うち特別支援学校中学部</a:t>
                      </a:r>
                      <a:endParaRPr kumimoji="1" lang="en-US" altLang="ja-JP" sz="9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　　　　　約</a:t>
                      </a:r>
                      <a:r>
                        <a:rPr kumimoji="1" lang="en-US" altLang="ja-JP" sz="9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110</a:t>
                      </a:r>
                      <a:r>
                        <a:rPr kumimoji="1" lang="ja-JP" altLang="en-US" sz="9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kumimoji="1" lang="en-US" altLang="ja-JP" sz="9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5240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▲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60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</a:p>
                    <a:p>
                      <a:pPr marR="15240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altLang="en-US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5240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（　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0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名）</a:t>
                      </a:r>
                      <a:endParaRPr lang="en-US" altLang="ja-JP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05668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485900" algn="l"/>
                        </a:tabLst>
                      </a:pP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高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   </a:t>
                      </a:r>
                      <a:r>
                        <a:rPr lang="ja-JP" sz="1100" b="1" kern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等</a:t>
                      </a:r>
                      <a:r>
                        <a:rPr lang="en-US" altLang="ja-JP" sz="1100" b="1" kern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  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学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   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校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・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特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別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支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援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学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校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高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等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部 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６８０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en-US" altLang="ja-JP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 うち特別支援学校高等部</a:t>
                      </a:r>
                      <a:endParaRPr kumimoji="1" lang="en-US" altLang="ja-JP" sz="10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　　　約２１０名</a:t>
                      </a:r>
                      <a:endParaRPr lang="ja-JP" sz="10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035" indent="5588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b="1" kern="100" baseline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６７０</a:t>
                      </a:r>
                      <a:r>
                        <a:rPr 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altLang="en-US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26035" indent="5588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altLang="en-US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</a:t>
                      </a:r>
                      <a:r>
                        <a:rPr kumimoji="1" lang="ja-JP" altLang="en-US" sz="8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うち特別支援学校高等部</a:t>
                      </a:r>
                      <a:endParaRPr kumimoji="1" lang="en-US" altLang="ja-JP" sz="9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　　　　　約</a:t>
                      </a:r>
                      <a:r>
                        <a:rPr kumimoji="1" lang="en-US" altLang="ja-JP" sz="9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110</a:t>
                      </a:r>
                      <a:r>
                        <a:rPr kumimoji="1" lang="ja-JP" altLang="en-US" sz="9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　</a:t>
                      </a: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5240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＋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10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 </a:t>
                      </a:r>
                      <a:endParaRPr lang="en-US" altLang="ja-JP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15240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15240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（＋</a:t>
                      </a:r>
                      <a:r>
                        <a:rPr lang="en-US" alt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100</a:t>
                      </a: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名）</a:t>
                      </a:r>
                      <a:endParaRPr lang="ja-JP" sz="10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0844"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特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別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支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援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学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       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校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幼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稚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部</a:t>
                      </a:r>
                      <a:r>
                        <a:rPr lang="ja-JP" sz="1100" b="1" kern="10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・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小学部共通</a:t>
                      </a: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1524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８０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altLang="en-US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52400" algn="r">
                        <a:lnSpc>
                          <a:spcPts val="200"/>
                        </a:lnSpc>
                        <a:spcAft>
                          <a:spcPts val="0"/>
                        </a:spcAft>
                      </a:pPr>
                      <a:endParaRPr lang="ja-JP" altLang="en-US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52400" algn="r">
                        <a:lnSpc>
                          <a:spcPts val="200"/>
                        </a:lnSpc>
                        <a:spcAft>
                          <a:spcPts val="0"/>
                        </a:spcAft>
                      </a:pPr>
                      <a:endParaRPr lang="en-US" altLang="ja-JP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524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うち、男性４０名</a:t>
                      </a:r>
                      <a:endParaRPr lang="en-US" altLang="ja-JP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524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女性４０名</a:t>
                      </a:r>
                      <a:endParaRPr lang="ja-JP" sz="10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1524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１４０</a:t>
                      </a:r>
                      <a:r>
                        <a:rPr lang="ja-JP" alt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altLang="en-US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52400" algn="r">
                        <a:lnSpc>
                          <a:spcPts val="200"/>
                        </a:lnSpc>
                        <a:spcAft>
                          <a:spcPts val="0"/>
                        </a:spcAft>
                      </a:pPr>
                      <a:endParaRPr lang="ja-JP" altLang="en-US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52400" algn="r">
                        <a:lnSpc>
                          <a:spcPts val="200"/>
                        </a:lnSpc>
                        <a:spcAft>
                          <a:spcPts val="0"/>
                        </a:spcAft>
                      </a:pPr>
                      <a:endParaRPr lang="en-US" altLang="ja-JP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524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うち、男性</a:t>
                      </a:r>
                      <a:r>
                        <a:rPr lang="en-US" altLang="ja-JP" sz="8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70</a:t>
                      </a:r>
                      <a:r>
                        <a:rPr lang="ja-JP" altLang="en-US" sz="8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en-US" altLang="ja-JP" sz="8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524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女性</a:t>
                      </a:r>
                      <a:r>
                        <a:rPr lang="en-US" altLang="ja-JP" sz="8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70</a:t>
                      </a:r>
                      <a:r>
                        <a:rPr lang="ja-JP" altLang="en-US" sz="8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sz="8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15240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▲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60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20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小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学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部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31284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養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護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教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諭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４５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en-US" altLang="ja-JP" sz="1100" b="1" kern="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0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0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４５</a:t>
                      </a:r>
                      <a:r>
                        <a:rPr lang="ja-JP" sz="10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en-US" altLang="ja-JP" sz="1000" b="1" kern="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5240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　　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0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栄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養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教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諭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524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１５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en-US" altLang="ja-JP" sz="1100" b="1" kern="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524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0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sz="10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１</a:t>
                      </a:r>
                      <a:r>
                        <a:rPr lang="ja-JP" altLang="en-US" sz="10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５</a:t>
                      </a:r>
                      <a:r>
                        <a:rPr lang="ja-JP" sz="10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en-US" altLang="ja-JP" sz="1000" b="1" kern="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5240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</a:t>
                      </a:r>
                      <a:r>
                        <a:rPr lang="ja-JP" altLang="en-US" sz="1100" b="1" kern="100" baseline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0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26070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自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立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活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動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教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諭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若</a:t>
                      </a:r>
                      <a:r>
                        <a:rPr lang="en-US" sz="11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sz="11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干</a:t>
                      </a:r>
                      <a:r>
                        <a:rPr lang="en-US" sz="11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sz="11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0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若</a:t>
                      </a:r>
                      <a:r>
                        <a:rPr lang="en-US" sz="10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sz="10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干</a:t>
                      </a:r>
                      <a:r>
                        <a:rPr lang="en-US" sz="10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sz="10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sz="10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－</a:t>
                      </a:r>
                      <a:r>
                        <a:rPr lang="ja-JP" sz="1100" b="1" kern="10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</a:t>
                      </a: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視覚支援学校</a:t>
                      </a:r>
                      <a:r>
                        <a:rPr lang="ja-JP" altLang="ja-JP" sz="105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教諭</a:t>
                      </a:r>
                      <a:r>
                        <a:rPr lang="en-US" altLang="ja-JP" sz="105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〔</a:t>
                      </a:r>
                      <a:r>
                        <a:rPr lang="ja-JP" altLang="en-US" sz="105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理療</a:t>
                      </a:r>
                      <a:r>
                        <a:rPr lang="en-US" altLang="ja-JP" sz="105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〕</a:t>
                      </a:r>
                      <a:endParaRPr lang="ja-JP" altLang="ja-JP" sz="105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　　　</a:t>
                      </a:r>
                      <a:r>
                        <a:rPr lang="ja-JP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若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干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altLang="ja-JP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kern="100" baseline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　</a:t>
                      </a: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－</a:t>
                      </a:r>
                      <a:endParaRPr lang="en-US" altLang="ja-JP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5240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－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err="1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身体障がい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者対象の選考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※</a:t>
                      </a:r>
                      <a:r>
                        <a:rPr lang="ja-JP" altLang="en-US" sz="8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採用予定数は全体数に含む</a:t>
                      </a: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　　　　約１０名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　　</a:t>
                      </a:r>
                      <a:r>
                        <a:rPr lang="ja-JP" altLang="en-US" sz="1000" b="1" kern="100" baseline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約１０名　</a:t>
                      </a:r>
                      <a:endParaRPr lang="en-US" altLang="ja-JP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524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（－）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48072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合　　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　　</a:t>
                      </a:r>
                      <a:r>
                        <a:rPr lang="ja-JP" sz="1100" b="1" kern="10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計</a:t>
                      </a: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     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２，０８０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約２，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２５０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en-US" altLang="ja-JP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524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▲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170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521628" y="704528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■採用予定数</a:t>
            </a:r>
            <a:endParaRPr kumimoji="1" lang="ja-JP" altLang="en-US" sz="12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5" name="大かっこ 4"/>
          <p:cNvSpPr/>
          <p:nvPr/>
        </p:nvSpPr>
        <p:spPr>
          <a:xfrm>
            <a:off x="2370976" y="1568624"/>
            <a:ext cx="1584175" cy="432048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大かっこ 8"/>
          <p:cNvSpPr/>
          <p:nvPr/>
        </p:nvSpPr>
        <p:spPr>
          <a:xfrm>
            <a:off x="4149080" y="1640632"/>
            <a:ext cx="1368152" cy="36004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大かっこ 9"/>
          <p:cNvSpPr/>
          <p:nvPr/>
        </p:nvSpPr>
        <p:spPr>
          <a:xfrm>
            <a:off x="2355736" y="2432720"/>
            <a:ext cx="1584175" cy="432048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大かっこ 10"/>
          <p:cNvSpPr/>
          <p:nvPr/>
        </p:nvSpPr>
        <p:spPr>
          <a:xfrm>
            <a:off x="4149080" y="2504728"/>
            <a:ext cx="1368152" cy="36004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大かっこ 11"/>
          <p:cNvSpPr/>
          <p:nvPr/>
        </p:nvSpPr>
        <p:spPr>
          <a:xfrm>
            <a:off x="2363355" y="3296816"/>
            <a:ext cx="1584176" cy="36004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大かっこ 12"/>
          <p:cNvSpPr/>
          <p:nvPr/>
        </p:nvSpPr>
        <p:spPr>
          <a:xfrm>
            <a:off x="4149080" y="3296816"/>
            <a:ext cx="1368152" cy="36004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大かっこ 13"/>
          <p:cNvSpPr/>
          <p:nvPr/>
        </p:nvSpPr>
        <p:spPr>
          <a:xfrm>
            <a:off x="2636912" y="4088904"/>
            <a:ext cx="1287758" cy="37804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大かっこ 14"/>
          <p:cNvSpPr/>
          <p:nvPr/>
        </p:nvSpPr>
        <p:spPr>
          <a:xfrm>
            <a:off x="4437112" y="4088904"/>
            <a:ext cx="1072500" cy="28803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73162" y="9443918"/>
            <a:ext cx="60152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■　選考方法等の主な改正</a:t>
            </a:r>
            <a:r>
              <a:rPr lang="ja-JP" altLang="en-US" sz="11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について</a:t>
            </a:r>
            <a:r>
              <a:rPr lang="ja-JP" altLang="en-US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は</a:t>
            </a:r>
            <a:r>
              <a:rPr kumimoji="1" lang="ja-JP" altLang="en-US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、平成</a:t>
            </a:r>
            <a:r>
              <a:rPr kumimoji="1" lang="en-US" altLang="ja-JP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28</a:t>
            </a:r>
            <a:r>
              <a:rPr kumimoji="1" lang="ja-JP" altLang="en-US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</a:t>
            </a:r>
            <a:r>
              <a:rPr kumimoji="1" lang="en-US" altLang="ja-JP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</a:t>
            </a:r>
            <a:r>
              <a:rPr kumimoji="1" lang="ja-JP" altLang="en-US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</a:t>
            </a:r>
            <a:r>
              <a:rPr kumimoji="1" lang="en-US" altLang="ja-JP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22</a:t>
            </a:r>
            <a:r>
              <a:rPr kumimoji="1" lang="ja-JP" altLang="en-US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日開催の教育委員会会議での</a:t>
            </a:r>
            <a:r>
              <a:rPr lang="ja-JP" altLang="en-US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報</a:t>
            </a:r>
            <a:r>
              <a:rPr kumimoji="1" lang="ja-JP" altLang="en-US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告のとおり。</a:t>
            </a:r>
            <a:endParaRPr kumimoji="1" lang="en-US" altLang="ja-JP" sz="11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76672" y="7593920"/>
            <a:ext cx="6182818" cy="1823576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■選考日程等</a:t>
            </a:r>
          </a:p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◇　願書</a:t>
            </a:r>
            <a:r>
              <a:rPr lang="ja-JP" altLang="en-US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受付期間　 </a:t>
            </a:r>
            <a:r>
              <a:rPr lang="en-US" altLang="ja-JP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‥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４月１日（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金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）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10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時～５月６日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金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)17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時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〔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電子申請（インターネット）のみ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〕</a:t>
            </a:r>
            <a:endParaRPr lang="ja-JP" altLang="en-US" sz="1100" kern="100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Times New Roman"/>
            </a:endParaRPr>
          </a:p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　◇　一次選考 　　　　</a:t>
            </a:r>
            <a:r>
              <a:rPr lang="en-US" altLang="ja-JP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‥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筆答テスト ：　　　　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７月２日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土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</a:t>
            </a:r>
            <a:endParaRPr lang="ja-JP" altLang="en-US" sz="1100" kern="100" dirty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Times New Roman"/>
            </a:endParaRPr>
          </a:p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◇　二次</a:t>
            </a:r>
            <a:r>
              <a:rPr lang="ja-JP" altLang="en-US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選考　　　　 </a:t>
            </a:r>
            <a:r>
              <a:rPr lang="en-US" altLang="ja-JP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‥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面接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テスト ：　　　　　７月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23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土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・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24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・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30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日（土）</a:t>
            </a:r>
            <a:endParaRPr lang="en-US" altLang="ja-JP" sz="1100" kern="100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Times New Roman"/>
            </a:endParaRPr>
          </a:p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◇　三次</a:t>
            </a:r>
            <a:r>
              <a:rPr lang="ja-JP" altLang="en-US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選考　　　　 </a:t>
            </a:r>
            <a:r>
              <a:rPr lang="en-US" altLang="ja-JP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‥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筆答、実技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テスト ：　８月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20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土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).21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).27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土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).28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</a:t>
            </a:r>
            <a:r>
              <a:rPr lang="ja-JP" altLang="en-US" sz="11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　　</a:t>
            </a:r>
            <a:endParaRPr lang="en-US" altLang="ja-JP" sz="1100" kern="100" dirty="0" smtClean="0">
              <a:solidFill>
                <a:schemeClr val="tx1"/>
              </a:solidFill>
              <a:latin typeface="Century"/>
              <a:ea typeface="HGP創英角ｺﾞｼｯｸUB"/>
              <a:cs typeface="Times New Roman"/>
            </a:endParaRPr>
          </a:p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　　　　　　　　　　　　　</a:t>
            </a:r>
            <a:r>
              <a:rPr lang="en-US" altLang="ja-JP" sz="11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‥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面接テスト ：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　　　８月下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旬～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９月下旬</a:t>
            </a:r>
          </a:p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◇　結果発表　　　　 </a:t>
            </a:r>
            <a:r>
              <a:rPr lang="en-US" altLang="ja-JP" sz="11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‥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一次選考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：　　　　　 ７月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15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金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</a:t>
            </a:r>
          </a:p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　　　　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（予定） 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　　</a:t>
            </a:r>
            <a:r>
              <a:rPr lang="en-US" altLang="ja-JP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‥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二次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選考</a:t>
            </a:r>
            <a:r>
              <a:rPr lang="en-US" altLang="ja-JP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  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：　　　　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 ８月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12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金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</a:t>
            </a:r>
          </a:p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　　　　　　　　　　　　</a:t>
            </a:r>
            <a:r>
              <a:rPr lang="en-US" altLang="ja-JP" sz="11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‥</a:t>
            </a:r>
            <a:r>
              <a:rPr lang="ja-JP" altLang="en-US" sz="1100" kern="100" dirty="0" smtClean="0">
                <a:solidFill>
                  <a:schemeClr val="tx1"/>
                </a:solidFill>
                <a:latin typeface="Century" panose="02040604050505020304" pitchFamily="18" charset="0"/>
                <a:ea typeface="HGP創英角ｺﾞｼｯｸUB"/>
                <a:cs typeface="Times New Roman"/>
              </a:rPr>
              <a:t>三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次選考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  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：　　　　　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10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月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21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金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</a:t>
            </a:r>
          </a:p>
        </p:txBody>
      </p:sp>
      <p:sp>
        <p:nvSpPr>
          <p:cNvPr id="16" name="大かっこ 15"/>
          <p:cNvSpPr/>
          <p:nvPr/>
        </p:nvSpPr>
        <p:spPr>
          <a:xfrm>
            <a:off x="2636912" y="6393160"/>
            <a:ext cx="1287758" cy="37804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大かっこ 16"/>
          <p:cNvSpPr/>
          <p:nvPr/>
        </p:nvSpPr>
        <p:spPr>
          <a:xfrm>
            <a:off x="4237464" y="6393160"/>
            <a:ext cx="1287758" cy="37804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8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203369" y="9489504"/>
            <a:ext cx="5501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/>
              <a:t>１ </a:t>
            </a:r>
            <a:r>
              <a:rPr lang="ja-JP" altLang="en-US" sz="1100" dirty="0"/>
              <a:t>－</a:t>
            </a:r>
            <a:r>
              <a:rPr kumimoji="1" lang="ja-JP" altLang="en-US" sz="1100" dirty="0" smtClean="0"/>
              <a:t>３</a:t>
            </a:r>
            <a:endParaRPr kumimoji="1" lang="ja-JP" altLang="en-US" sz="1100" dirty="0"/>
          </a:p>
        </p:txBody>
      </p:sp>
      <p:sp>
        <p:nvSpPr>
          <p:cNvPr id="12" name="正方形/長方形 11"/>
          <p:cNvSpPr/>
          <p:nvPr/>
        </p:nvSpPr>
        <p:spPr>
          <a:xfrm>
            <a:off x="330620" y="776536"/>
            <a:ext cx="6263587" cy="5328592"/>
          </a:xfrm>
          <a:prstGeom prst="rect">
            <a:avLst/>
          </a:prstGeom>
          <a:noFill/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◇平成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28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年度　教員チャレンジテストの実施概要</a:t>
            </a:r>
          </a:p>
          <a:p>
            <a:endParaRPr lang="ja-JP" altLang="en-US" sz="1100" b="1" dirty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大阪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の教員を志す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方に採用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選考テストの計画的な受験準備を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支援するため、下記のとおりテストを実施します。</a:t>
            </a:r>
          </a:p>
          <a:p>
            <a:endParaRPr lang="ja-JP" altLang="en-US" sz="1100" b="1" dirty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〇実施スケジュール</a:t>
            </a:r>
          </a:p>
          <a:p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・受験案内　　　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‥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平成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28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10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月上旬</a:t>
            </a: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・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試験日　　　　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‥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平成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28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12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10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日（土）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・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結果通知　　　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‥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平成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29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月中旬　　　</a:t>
            </a: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※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受付期間、方法等の詳細は、平成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28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10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月上旬の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受験案内に記載</a:t>
            </a:r>
          </a:p>
          <a:p>
            <a:endParaRPr lang="ja-JP" altLang="en-US" sz="1100" b="1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〇受験資格　　　 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‥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大学</a:t>
            </a:r>
            <a:r>
              <a:rPr lang="en-US" altLang="ja-JP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年生以上で</a:t>
            </a:r>
            <a:r>
              <a:rPr lang="en-US" altLang="ja-JP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48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歳以下（年度末年齢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）</a:t>
            </a:r>
          </a:p>
          <a:p>
            <a:endParaRPr lang="ja-JP" altLang="en-US" sz="1100" b="1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〇テスト内容　　　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‥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教職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教養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等、思考力・判断力を問う問題（択一式）</a:t>
            </a:r>
            <a:endParaRPr lang="en-US" altLang="ja-JP" sz="1100" b="1" dirty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　［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出題分野］</a:t>
            </a:r>
            <a:endParaRPr lang="en-US" altLang="ja-JP" sz="1100" b="1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　　教職教養等：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教職教養、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教育関係の法規、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教育公務員の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倫理（服務規律）、教育時事</a:t>
            </a:r>
            <a:endParaRPr lang="en-US" altLang="ja-JP" sz="1100" b="1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　　思考力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・判断力を問う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問題：文章理解、判断推理、数的処理、資料解釈など</a:t>
            </a:r>
            <a:endParaRPr lang="ja-JP" altLang="en-US" sz="1100" b="1" dirty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lang="ja-JP" altLang="en-US" sz="1100" b="1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〇結果の取り扱い 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‥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予め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設定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する正答率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（受験案内に記載）以上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の場合、平成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29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年度及び平成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30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年度</a:t>
            </a:r>
            <a:endParaRPr lang="en-US" altLang="ja-JP" sz="1100" b="1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　　　　　　　　　　　に実施する教員採用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選考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テストにおいて、一次筆答テストを免除。</a:t>
            </a:r>
            <a:endParaRPr lang="ja-JP" altLang="en-US" sz="1100" b="1" dirty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　　　　　　　　　　　　また、受験者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全員に、採用選考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テストに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活用できるよう、設問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毎の正否や統計情報</a:t>
            </a:r>
            <a:endParaRPr lang="en-US" altLang="ja-JP" sz="1100" b="1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　　　　　　　　　　　（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平均正答率等）を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提供。</a:t>
            </a:r>
          </a:p>
          <a:p>
            <a:endParaRPr lang="ja-JP" altLang="en-US" sz="1100" b="1" dirty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〇受験料　　　　　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‥1,000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円／人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endParaRPr lang="en-US" altLang="ja-JP" sz="1100" b="1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05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＜参考：平成</a:t>
            </a:r>
            <a:r>
              <a:rPr lang="en-US" altLang="ja-JP" sz="105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27</a:t>
            </a:r>
            <a:r>
              <a:rPr lang="ja-JP" altLang="en-US" sz="105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年度実施状況＞</a:t>
            </a:r>
            <a:endParaRPr lang="en-US" altLang="ja-JP" sz="1050" b="1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05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申込者数　</a:t>
            </a:r>
            <a:r>
              <a:rPr lang="en-US" altLang="ja-JP" sz="105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5,764</a:t>
            </a:r>
            <a:r>
              <a:rPr lang="ja-JP" altLang="en-US" sz="105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名</a:t>
            </a:r>
            <a:endParaRPr lang="en-US" altLang="ja-JP" sz="1050" b="1" dirty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05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受験者数　</a:t>
            </a:r>
            <a:r>
              <a:rPr lang="en-US" altLang="ja-JP" sz="105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4,857</a:t>
            </a:r>
            <a:r>
              <a:rPr lang="ja-JP" altLang="en-US" sz="105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名（前年度比</a:t>
            </a:r>
            <a:r>
              <a:rPr lang="en-US" altLang="ja-JP" sz="105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32.0%</a:t>
            </a:r>
            <a:r>
              <a:rPr lang="ja-JP" altLang="en-US" sz="105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増）　</a:t>
            </a:r>
            <a:endParaRPr lang="en-US" altLang="ja-JP" sz="1050" b="1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05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正答率以上の者　　</a:t>
            </a:r>
            <a:r>
              <a:rPr lang="en-US" altLang="ja-JP" sz="105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823</a:t>
            </a:r>
            <a:r>
              <a:rPr lang="ja-JP" altLang="en-US" sz="105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名（全受験者の</a:t>
            </a:r>
            <a:r>
              <a:rPr lang="en-US" altLang="ja-JP" sz="105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16.9%</a:t>
            </a:r>
            <a:r>
              <a:rPr lang="ja-JP" altLang="en-US" sz="105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）　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34438" y="272480"/>
            <a:ext cx="55976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参　考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30984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3625</TotalTime>
  <Words>153</Words>
  <Application>Microsoft Office PowerPoint</Application>
  <PresentationFormat>A4 210 x 297 mm</PresentationFormat>
  <Paragraphs>131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HOSTNAME</cp:lastModifiedBy>
  <cp:revision>495</cp:revision>
  <cp:lastPrinted>2016-03-23T05:30:15Z</cp:lastPrinted>
  <dcterms:created xsi:type="dcterms:W3CDTF">2011-11-14T08:07:12Z</dcterms:created>
  <dcterms:modified xsi:type="dcterms:W3CDTF">2016-03-23T05:30:16Z</dcterms:modified>
</cp:coreProperties>
</file>