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70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9412" autoAdjust="0"/>
  </p:normalViewPr>
  <p:slideViewPr>
    <p:cSldViewPr>
      <p:cViewPr>
        <p:scale>
          <a:sx n="125" d="100"/>
          <a:sy n="125" d="100"/>
        </p:scale>
        <p:origin x="-612" y="21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2E0C7-61C5-4A46-8F8F-6C05940A7034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22F96-B712-4FC7-B43A-93BB9BC54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7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0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2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5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34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18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7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0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7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81187-8043-40F4-8DA0-6FA3D121FFF0}" type="datetimeFigureOut">
              <a:rPr kumimoji="1" lang="ja-JP" altLang="en-US" smtClean="0"/>
              <a:t>2016/3/23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12B9-7E82-4083-BD72-E4E108E26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4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20688" y="272480"/>
            <a:ext cx="5832650" cy="3240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S創英角ｺﾞｼｯｸUB" pitchFamily="50" charset="-128"/>
                <a:ea typeface="HGS創英角ｺﾞｼｯｸUB" pitchFamily="50" charset="-128"/>
              </a:rPr>
              <a:t>平成２９年度大阪府公立学校教員採用選考テストについて</a:t>
            </a:r>
            <a:endParaRPr kumimoji="1" lang="ja-JP" altLang="en-US" sz="1400" b="1" dirty="0">
              <a:solidFill>
                <a:schemeClr val="tx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03369" y="9633520"/>
            <a:ext cx="5180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１－２</a:t>
            </a:r>
            <a:endParaRPr kumimoji="1" lang="ja-JP" altLang="en-US" sz="11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757792"/>
              </p:ext>
            </p:extLst>
          </p:nvPr>
        </p:nvGraphicFramePr>
        <p:xfrm>
          <a:off x="476672" y="992560"/>
          <a:ext cx="6120680" cy="6488322"/>
        </p:xfrm>
        <a:graphic>
          <a:graphicData uri="http://schemas.openxmlformats.org/drawingml/2006/table">
            <a:tbl>
              <a:tblPr/>
              <a:tblGrid>
                <a:gridCol w="936104"/>
                <a:gridCol w="864096"/>
                <a:gridCol w="1728192"/>
                <a:gridCol w="1576574"/>
                <a:gridCol w="1015714"/>
              </a:tblGrid>
              <a:tr h="21641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 　 種 　 等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H29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年度採用予定数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H2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8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年度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採用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予定数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前年度比較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2725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学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校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約７１０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</a:t>
                      </a:r>
                      <a:r>
                        <a:rPr lang="ja-JP" sz="10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いきいき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  <a:r>
                        <a:rPr lang="en-US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５０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７７０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300"/>
                        </a:lnSpc>
                        <a:spcAft>
                          <a:spcPts val="0"/>
                        </a:spcAft>
                      </a:pP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</a:t>
                      </a:r>
                      <a:r>
                        <a:rPr 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小中いきいき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約</a:t>
                      </a:r>
                      <a:r>
                        <a:rPr lang="en-US" altLang="ja-JP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50</a:t>
                      </a:r>
                      <a:r>
                        <a:rPr lang="ja-JP" sz="9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9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▲</a:t>
                      </a:r>
                      <a:r>
                        <a:rPr kumimoji="1" lang="en-US" altLang="ja-JP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60</a:t>
                      </a: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　 </a:t>
                      </a:r>
                      <a:r>
                        <a:rPr kumimoji="1" lang="en-US" altLang="ja-JP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0</a:t>
                      </a: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spc="235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小中いきいき</a:t>
                      </a:r>
                      <a:r>
                        <a:rPr lang="ja-JP" sz="1100" b="1" kern="0" spc="235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連携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704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中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537335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中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５５０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うち特別支援学校中学部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約１１０名</a:t>
                      </a:r>
                      <a:r>
                        <a:rPr kumimoji="1" lang="ja-JP" altLang="en-US" sz="11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endParaRPr kumimoji="1" lang="en-US" altLang="ja-JP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3970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６１０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39700" lvl="0" indent="0" algn="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うち特別支援学校中学部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　約</a:t>
                      </a:r>
                      <a:r>
                        <a:rPr kumimoji="1" lang="en-US" altLang="ja-JP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110</a:t>
                      </a: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▲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60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668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485900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高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</a:t>
                      </a:r>
                      <a:r>
                        <a:rPr lang="ja-JP" sz="1100" b="1" kern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等</a:t>
                      </a:r>
                      <a:r>
                        <a:rPr lang="en-US" altLang="ja-JP" sz="1100" b="1" kern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高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等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 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６８０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 うち特別支援学校高等部</a:t>
                      </a:r>
                      <a:endParaRPr kumimoji="1" lang="en-US" altLang="ja-JP" sz="10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約２１０名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6035" indent="5588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baseline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６７０</a:t>
                      </a:r>
                      <a:r>
                        <a:rPr 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26035" indent="5588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  <a:r>
                        <a:rPr kumimoji="1" lang="ja-JP" altLang="en-US" sz="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うち特別支援学校高等部</a:t>
                      </a:r>
                      <a:endParaRPr kumimoji="1" lang="en-US" altLang="ja-JP" sz="900" b="1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　約</a:t>
                      </a:r>
                      <a:r>
                        <a:rPr kumimoji="1" lang="en-US" altLang="ja-JP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110</a:t>
                      </a:r>
                      <a:r>
                        <a:rPr kumimoji="1" lang="ja-JP" altLang="en-US" sz="9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 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L="0" marR="15240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（＋</a:t>
                      </a:r>
                      <a:r>
                        <a:rPr lang="en-US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100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名）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0844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特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支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援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  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校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幼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稚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・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小学部共通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８０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ja-JP" altLang="en-US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うち、男性４０名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女性４０名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１４０</a:t>
                      </a:r>
                      <a:r>
                        <a:rPr lang="ja-JP" altLang="ja-JP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ja-JP" altLang="en-US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200"/>
                        </a:lnSpc>
                        <a:spcAft>
                          <a:spcPts val="0"/>
                        </a:spcAft>
                      </a:pP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うち、男性</a:t>
                      </a: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70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8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女性</a:t>
                      </a: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70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8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▲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60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20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小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学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部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128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養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護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４５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４５</a:t>
                      </a: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0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　　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養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１５</a:t>
                      </a:r>
                      <a:r>
                        <a:rPr 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１</a:t>
                      </a:r>
                      <a:r>
                        <a:rPr lang="ja-JP" altLang="en-US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５</a:t>
                      </a:r>
                      <a:r>
                        <a:rPr lang="ja-JP" sz="10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000" b="1" kern="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</a:t>
                      </a:r>
                      <a:r>
                        <a:rPr lang="ja-JP" altLang="en-US" sz="1100" b="1" kern="100" baseline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0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070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自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立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活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動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諭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若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干</a:t>
                      </a:r>
                      <a:r>
                        <a:rPr lang="en-US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1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若</a:t>
                      </a:r>
                      <a:r>
                        <a:rPr lang="en-US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干</a:t>
                      </a:r>
                      <a:r>
                        <a:rPr lang="en-US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sz="1000" b="1" kern="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0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－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視覚支援学校</a:t>
                      </a:r>
                      <a:r>
                        <a:rPr lang="ja-JP" altLang="ja-JP" sz="105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教諭</a:t>
                      </a:r>
                      <a:r>
                        <a:rPr lang="en-US" altLang="ja-JP" sz="105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〔</a:t>
                      </a:r>
                      <a:r>
                        <a:rPr lang="ja-JP" altLang="en-US" sz="105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理療</a:t>
                      </a:r>
                      <a:r>
                        <a:rPr lang="en-US" altLang="ja-JP" sz="105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〕</a:t>
                      </a:r>
                      <a:endParaRPr lang="ja-JP" altLang="ja-JP" sz="105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</a:t>
                      </a:r>
                      <a:r>
                        <a:rPr lang="ja-JP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若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干</a:t>
                      </a:r>
                      <a:r>
                        <a:rPr lang="en-US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</a:t>
                      </a:r>
                      <a:r>
                        <a:rPr lang="ja-JP" altLang="ja-JP" sz="1100" b="1" kern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baseline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－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err="1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身体障がい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者対象の選考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8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採用予定数は全体数に含む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　　約１０名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</a:t>
                      </a:r>
                      <a:r>
                        <a:rPr lang="ja-JP" altLang="en-US" sz="1000" b="1" kern="100" baseline="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</a:t>
                      </a:r>
                      <a:r>
                        <a:rPr lang="ja-JP" altLang="en-US" sz="10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約１０名　</a:t>
                      </a:r>
                      <a:endParaRPr lang="en-US" altLang="ja-JP" sz="10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（－）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合　　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　　　　</a:t>
                      </a:r>
                      <a:r>
                        <a:rPr lang="ja-JP" sz="1100" b="1" kern="100" dirty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計</a:t>
                      </a: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       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２，０８０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約２，</a:t>
                      </a: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２５０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en-US" altLang="ja-JP" sz="1100" b="1" kern="100" dirty="0" smtClean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524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　▲</a:t>
                      </a:r>
                      <a:r>
                        <a:rPr lang="en-US" alt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170</a:t>
                      </a:r>
                      <a:r>
                        <a:rPr lang="ja-JP" sz="1100" b="1" kern="100" dirty="0" smtClean="0">
                          <a:effectLst/>
                          <a:latin typeface="HGS創英ﾌﾟﾚｾﾞﾝｽEB" panose="02020800000000000000" pitchFamily="18" charset="-128"/>
                          <a:ea typeface="HGS創英ﾌﾟﾚｾﾞﾝｽEB" panose="02020800000000000000" pitchFamily="18" charset="-128"/>
                          <a:cs typeface="Times New Roman"/>
                        </a:rPr>
                        <a:t>名</a:t>
                      </a:r>
                      <a:endParaRPr lang="ja-JP" sz="1100" b="1" kern="100" dirty="0">
                        <a:effectLst/>
                        <a:latin typeface="HGS創英ﾌﾟﾚｾﾞﾝｽEB" panose="02020800000000000000" pitchFamily="18" charset="-128"/>
                        <a:ea typeface="HGS創英ﾌﾟﾚｾﾞﾝｽEB" panose="02020800000000000000" pitchFamily="18" charset="-128"/>
                        <a:cs typeface="Times New Roman"/>
                      </a:endParaRPr>
                    </a:p>
                  </a:txBody>
                  <a:tcPr marL="68104" marR="68104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21628" y="704528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■採用予定数</a:t>
            </a:r>
            <a:endParaRPr kumimoji="1" lang="ja-JP" altLang="en-US" sz="12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" name="大かっこ 4"/>
          <p:cNvSpPr/>
          <p:nvPr/>
        </p:nvSpPr>
        <p:spPr>
          <a:xfrm>
            <a:off x="2370976" y="1568624"/>
            <a:ext cx="1584175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大かっこ 8"/>
          <p:cNvSpPr/>
          <p:nvPr/>
        </p:nvSpPr>
        <p:spPr>
          <a:xfrm>
            <a:off x="4149080" y="1640632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大かっこ 9"/>
          <p:cNvSpPr/>
          <p:nvPr/>
        </p:nvSpPr>
        <p:spPr>
          <a:xfrm>
            <a:off x="2355736" y="2432720"/>
            <a:ext cx="1584175" cy="4320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4149080" y="2504728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大かっこ 11"/>
          <p:cNvSpPr/>
          <p:nvPr/>
        </p:nvSpPr>
        <p:spPr>
          <a:xfrm>
            <a:off x="2363355" y="3296816"/>
            <a:ext cx="1584176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4149080" y="3296816"/>
            <a:ext cx="1368152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2636912" y="4088904"/>
            <a:ext cx="1287758" cy="3780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/>
          <p:cNvSpPr/>
          <p:nvPr/>
        </p:nvSpPr>
        <p:spPr>
          <a:xfrm>
            <a:off x="4437112" y="4088904"/>
            <a:ext cx="1072500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3162" y="9443918"/>
            <a:ext cx="60152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■　選考方法等の主な改正</a:t>
            </a:r>
            <a:r>
              <a:rPr lang="ja-JP" altLang="en-US" sz="11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について</a:t>
            </a:r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は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、平成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kumimoji="1" lang="en-US" altLang="ja-JP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22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日開催の教育委員会会議での</a:t>
            </a:r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報</a:t>
            </a:r>
            <a:r>
              <a:rPr kumimoji="1"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告のとおり。</a:t>
            </a:r>
            <a:endParaRPr kumimoji="1" lang="en-US" altLang="ja-JP" sz="11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6672" y="7593920"/>
            <a:ext cx="6182818" cy="1823576"/>
          </a:xfrm>
          <a:prstGeom prst="roundRect">
            <a:avLst>
              <a:gd name="adj" fmla="val 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2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■選考日程等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願書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受付期間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４月１日（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）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時～５月６日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)17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時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〔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電子申請（インターネット）のみ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〕</a:t>
            </a:r>
            <a:endParaRPr lang="ja-JP" altLang="en-US" sz="1100" kern="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◇　一次選考 　　　　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筆答テスト ：　　　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７月２日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endParaRPr lang="ja-JP" altLang="en-US" sz="1100" kern="100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二次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選考　　　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面接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テスト ：　　　　　７月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23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24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・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30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日（土）</a:t>
            </a:r>
            <a:endParaRPr lang="en-US" altLang="ja-JP" sz="1100" kern="100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三次</a:t>
            </a: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選考　　　　 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筆答、実技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テスト ：　８月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).21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).27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土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).28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</a:t>
            </a:r>
            <a:endParaRPr lang="en-US" altLang="ja-JP" sz="1100" kern="100" dirty="0" smtClean="0">
              <a:solidFill>
                <a:schemeClr val="tx1"/>
              </a:solidFill>
              <a:latin typeface="Century"/>
              <a:ea typeface="HGP創英角ｺﾞｼｯｸUB"/>
              <a:cs typeface="Times New Roman"/>
            </a:endParaRP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　　　　　　　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面接テスト ：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８月下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旬～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９月下旬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◇　結果発表　　　　 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一次選考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　　　　　 ７月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15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（予定） 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</a:t>
            </a:r>
            <a:r>
              <a:rPr lang="en-US" altLang="ja-JP" sz="1100" kern="100" dirty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二次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選考</a:t>
            </a:r>
            <a:r>
              <a:rPr lang="en-US" altLang="ja-JP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 </a:t>
            </a: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　　　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８月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12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</a:p>
          <a:p>
            <a:pPr>
              <a:lnSpc>
                <a:spcPts val="15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　　　　　　　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Century"/>
                <a:ea typeface="HGP創英角ｺﾞｼｯｸUB"/>
                <a:cs typeface="Times New Roman"/>
              </a:rPr>
              <a:t>‥</a:t>
            </a:r>
            <a:r>
              <a:rPr lang="ja-JP" altLang="en-US" sz="1100" kern="100" dirty="0" smtClean="0">
                <a:solidFill>
                  <a:schemeClr val="tx1"/>
                </a:solidFill>
                <a:latin typeface="Century" panose="02040604050505020304" pitchFamily="18" charset="0"/>
                <a:ea typeface="HGP創英角ｺﾞｼｯｸUB"/>
                <a:cs typeface="Times New Roman"/>
              </a:rPr>
              <a:t>三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次選考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  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：　　　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10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月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21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日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(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金</a:t>
            </a:r>
            <a:r>
              <a:rPr lang="en-US" altLang="ja-JP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)</a:t>
            </a:r>
            <a:r>
              <a:rPr lang="ja-JP" altLang="en-US" sz="1100" kern="100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  <a:cs typeface="Times New Roman"/>
              </a:rPr>
              <a:t>　</a:t>
            </a:r>
          </a:p>
        </p:txBody>
      </p:sp>
      <p:sp>
        <p:nvSpPr>
          <p:cNvPr id="16" name="大かっこ 15"/>
          <p:cNvSpPr/>
          <p:nvPr/>
        </p:nvSpPr>
        <p:spPr>
          <a:xfrm>
            <a:off x="2636912" y="6393160"/>
            <a:ext cx="1287758" cy="3780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大かっこ 16"/>
          <p:cNvSpPr/>
          <p:nvPr/>
        </p:nvSpPr>
        <p:spPr>
          <a:xfrm>
            <a:off x="4237464" y="6393160"/>
            <a:ext cx="1287758" cy="37804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03369" y="9489504"/>
            <a:ext cx="5501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１ </a:t>
            </a:r>
            <a:r>
              <a:rPr lang="ja-JP" altLang="en-US" sz="1100" dirty="0"/>
              <a:t>－</a:t>
            </a:r>
            <a:r>
              <a:rPr kumimoji="1" lang="ja-JP" altLang="en-US" sz="1100" dirty="0" smtClean="0"/>
              <a:t>３</a:t>
            </a:r>
            <a:endParaRPr kumimoji="1" lang="ja-JP" altLang="en-US" sz="11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30620" y="776536"/>
            <a:ext cx="6263587" cy="5328592"/>
          </a:xfrm>
          <a:prstGeom prst="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◇平成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　教員チャレンジテストの実施概要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大阪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の教員を志す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方に採用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選考テストの計画的な受験準備を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支援するため、下記のとおりテストを実施します。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〇実施スケジュール</a:t>
            </a: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・受験案内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月上旬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試験日　　　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12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日（土）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結果通知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月中旬　　　</a:t>
            </a: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※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受付期間、方法等の詳細は、平成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28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月上旬の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受験案内に記載</a:t>
            </a: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〇受験資格　　　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大学</a:t>
            </a:r>
            <a:r>
              <a:rPr lang="en-US" altLang="ja-JP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年生以上で</a:t>
            </a:r>
            <a:r>
              <a:rPr lang="en-US" altLang="ja-JP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48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歳以下（年度末年齢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〇テスト内容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教職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教養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等、思考力・判断力を問う問題（択一式）</a:t>
            </a:r>
            <a:endParaRPr lang="en-US" altLang="ja-JP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［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出題分野］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教職教養等：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教職教養、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教育関係の法規、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教育公務員の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倫理（服務規律）、教育時事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思考力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・判断力を問う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問題：文章理解、判断推理、数的処理、資料解釈など</a:t>
            </a:r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ja-JP" altLang="en-US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〇結果の取り扱い 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予め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設定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する正答率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（受験案内に記載）以上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の場合、平成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29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年度及び平成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に実施する教員採用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選考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テストにおいて、一次筆答テストを免除。</a:t>
            </a:r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　また、受験者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全員に、採用選考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テストに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活用できるよう、設問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毎の正否や統計情報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　　　　　　　　　　　（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平均正答率等）を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提供。</a:t>
            </a:r>
          </a:p>
          <a:p>
            <a:endParaRPr lang="ja-JP" altLang="en-US" sz="110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〇受験料　　　　　</a:t>
            </a:r>
            <a:r>
              <a:rPr lang="en-US" altLang="ja-JP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‥1,000</a:t>
            </a:r>
            <a:r>
              <a:rPr lang="ja-JP" altLang="en-US" sz="110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円／人</a:t>
            </a:r>
            <a:r>
              <a:rPr lang="ja-JP" altLang="en-US" sz="1100" b="1" dirty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＜参考：平成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27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年度実施状況＞</a:t>
            </a:r>
            <a:endParaRPr lang="en-US" altLang="ja-JP" sz="105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申込者数　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5,764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</a:t>
            </a:r>
            <a:endParaRPr lang="en-US" altLang="ja-JP" sz="1050" b="1" dirty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受験者数　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4,857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名（前年度比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32.0%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増）　</a:t>
            </a:r>
            <a:endParaRPr lang="en-US" altLang="ja-JP" sz="1050" b="1" dirty="0" smtClean="0">
              <a:solidFill>
                <a:schemeClr val="tx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　正答率以上の者　　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823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名（全受験者の</a:t>
            </a:r>
            <a:r>
              <a:rPr lang="en-US" altLang="ja-JP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16.9%</a:t>
            </a:r>
            <a:r>
              <a:rPr lang="ja-JP" altLang="en-US" sz="1050" b="1" dirty="0" smtClean="0">
                <a:solidFill>
                  <a:schemeClr val="tx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4438" y="272480"/>
            <a:ext cx="55976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参　考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30984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153</Words>
  <Application>Microsoft Office PowerPoint</Application>
  <PresentationFormat>A4 210 x 297 mm</PresentationFormat>
  <Paragraphs>131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HOSTNAME</cp:lastModifiedBy>
  <cp:revision>495</cp:revision>
  <cp:lastPrinted>2016-03-23T05:30:15Z</cp:lastPrinted>
  <dcterms:created xsi:type="dcterms:W3CDTF">2011-11-14T08:07:12Z</dcterms:created>
  <dcterms:modified xsi:type="dcterms:W3CDTF">2016-03-23T05:30:16Z</dcterms:modified>
</cp:coreProperties>
</file>