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9412" autoAdjust="0"/>
  </p:normalViewPr>
  <p:slideViewPr>
    <p:cSldViewPr>
      <p:cViewPr>
        <p:scale>
          <a:sx n="125" d="100"/>
          <a:sy n="125" d="100"/>
        </p:scale>
        <p:origin x="-696" y="295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2E0C7-61C5-4A46-8F8F-6C05940A7034}" type="datetimeFigureOut">
              <a:rPr kumimoji="1" lang="ja-JP" altLang="en-US" smtClean="0"/>
              <a:t>2016/1/15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22F96-B712-4FC7-B43A-93BB9BC54F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973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2016/1/15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67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2016/1/15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65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2016/1/15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04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2016/1/15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26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2016/1/15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542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2016/1/15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3343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2016/1/15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18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2016/1/15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70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2016/1/15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641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2016/1/15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00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2016/1/15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77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81187-8043-40F4-8DA0-6FA3D121FFF0}" type="datetimeFigureOut">
              <a:rPr kumimoji="1" lang="ja-JP" altLang="en-US" smtClean="0"/>
              <a:t>2016/1/15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641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392935" y="123196"/>
            <a:ext cx="6120680" cy="36530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rPr>
              <a:t>平成２９年度</a:t>
            </a:r>
            <a:r>
              <a:rPr lang="en-US" altLang="ja-JP" sz="1400" b="1" dirty="0" smtClean="0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rPr>
              <a:t>(28</a:t>
            </a:r>
            <a:r>
              <a:rPr lang="ja-JP" altLang="en-US" sz="1400" b="1" dirty="0" smtClean="0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rPr>
              <a:t>年度実施</a:t>
            </a:r>
            <a:r>
              <a:rPr lang="en-US" altLang="ja-JP" sz="1400" b="1" dirty="0" smtClean="0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rPr>
              <a:t>)</a:t>
            </a:r>
            <a:r>
              <a:rPr lang="ja-JP" altLang="en-US" sz="1400" b="1" dirty="0" smtClean="0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rPr>
              <a:t>大阪府公立学校教員採用選考テストについて</a:t>
            </a:r>
            <a:endParaRPr kumimoji="1" lang="ja-JP" altLang="en-US" sz="1600" b="1" dirty="0">
              <a:solidFill>
                <a:schemeClr val="tx1"/>
              </a:solidFill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10" name="角丸四角形 9"/>
          <p:cNvSpPr>
            <a:spLocks/>
          </p:cNvSpPr>
          <p:nvPr/>
        </p:nvSpPr>
        <p:spPr>
          <a:xfrm>
            <a:off x="165184" y="560512"/>
            <a:ext cx="6576184" cy="9235862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●改正の主な目的</a:t>
            </a:r>
            <a:endParaRPr lang="en-US" altLang="ja-JP" sz="12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・　特別選考の拡充等により複雑</a:t>
            </a:r>
            <a:r>
              <a:rPr lang="ja-JP" altLang="en-US" sz="1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になった選考</a:t>
            </a:r>
            <a:r>
              <a:rPr lang="ja-JP" altLang="en-US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区分について、特別選考を</a:t>
            </a:r>
            <a:r>
              <a:rPr lang="ja-JP" altLang="en-US" sz="1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一部に限定</a:t>
            </a:r>
            <a:r>
              <a:rPr lang="ja-JP" altLang="en-US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しその他</a:t>
            </a:r>
            <a:r>
              <a:rPr lang="ja-JP" altLang="en-US" sz="1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は一般選考</a:t>
            </a:r>
            <a:r>
              <a:rPr lang="ja-JP" altLang="en-US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とする</a:t>
            </a:r>
            <a:endParaRPr lang="en-US" altLang="ja-JP" sz="1100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ことで</a:t>
            </a:r>
            <a:r>
              <a:rPr lang="ja-JP" altLang="en-US" sz="1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教職志願者にとって</a:t>
            </a:r>
            <a:r>
              <a:rPr lang="ja-JP" altLang="en-US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分かりやすくする</a:t>
            </a:r>
            <a:r>
              <a:rPr lang="ja-JP" altLang="en-US" sz="1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とともに、加点</a:t>
            </a:r>
            <a:r>
              <a:rPr lang="ja-JP" altLang="en-US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対象の拡大等により更なる受験者</a:t>
            </a:r>
            <a:r>
              <a:rPr lang="ja-JP" altLang="en-US" sz="1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確保を</a:t>
            </a:r>
            <a:r>
              <a:rPr lang="ja-JP" altLang="en-US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図る。</a:t>
            </a:r>
            <a:endParaRPr lang="en-US" altLang="ja-JP" sz="1100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・　面接テストについて、人物重視</a:t>
            </a:r>
            <a:r>
              <a:rPr lang="ja-JP" altLang="en-US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を徹底</a:t>
            </a:r>
            <a:r>
              <a:rPr lang="ja-JP" altLang="en-US" sz="1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し、優秀な人材確保を</a:t>
            </a:r>
            <a:r>
              <a:rPr lang="ja-JP" altLang="en-US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図る観点から、面接方法を集団面接から個人面</a:t>
            </a:r>
            <a:endParaRPr lang="en-US" altLang="ja-JP" sz="1100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接に改正し、より深い人物の見極めを行う。</a:t>
            </a:r>
            <a:endParaRPr lang="en-US" altLang="ja-JP" sz="1100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>
              <a:lnSpc>
                <a:spcPts val="800"/>
              </a:lnSpc>
            </a:pPr>
            <a:endParaRPr lang="en-US" altLang="ja-JP" sz="1100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●改正の内容</a:t>
            </a:r>
            <a:endParaRPr lang="en-US" altLang="ja-JP" sz="12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kern="1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  <a:cs typeface="Times New Roman"/>
              </a:rPr>
              <a:t>◇</a:t>
            </a:r>
            <a:r>
              <a:rPr lang="ja-JP" altLang="en-US" sz="1200" kern="1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  <a:cs typeface="Times New Roman"/>
              </a:rPr>
              <a:t>　</a:t>
            </a:r>
            <a:r>
              <a:rPr lang="ja-JP" altLang="en-US" sz="1200" kern="1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  <a:cs typeface="Times New Roman"/>
              </a:rPr>
              <a:t>選考区分の</a:t>
            </a:r>
            <a:r>
              <a:rPr lang="ja-JP" altLang="en-US" sz="1200" kern="1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  <a:cs typeface="Times New Roman"/>
              </a:rPr>
              <a:t>改正</a:t>
            </a:r>
            <a:endParaRPr lang="en-US" altLang="ja-JP" sz="1200" kern="100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  <a:cs typeface="Times New Roman"/>
            </a:endParaRPr>
          </a:p>
          <a:p>
            <a:pPr>
              <a:lnSpc>
                <a:spcPts val="15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○　特別選考を、</a:t>
            </a:r>
            <a:r>
              <a:rPr lang="ja-JP" altLang="en-US" sz="1100" kern="100" dirty="0" err="1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身体障がい</a:t>
            </a:r>
            <a:r>
              <a:rPr lang="ja-JP" altLang="en-US" sz="1100" kern="1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者対象の選考、大学院進（在）学者対象の選考及び教職経験者対象の選考</a:t>
            </a:r>
            <a:endParaRPr lang="en-US" altLang="ja-JP" sz="1100" kern="100" dirty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  <a:cs typeface="Times New Roman"/>
            </a:endParaRPr>
          </a:p>
          <a:p>
            <a:pPr>
              <a:lnSpc>
                <a:spcPts val="1500"/>
              </a:lnSpc>
            </a:pPr>
            <a:r>
              <a:rPr lang="ja-JP" altLang="en-US" sz="1100" kern="1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　　　（現職教諭）の３つとし、その他の選考区分は一般選考とする。</a:t>
            </a:r>
            <a:endParaRPr lang="en-US" altLang="ja-JP" sz="1100" kern="100" dirty="0" smtClean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  <a:cs typeface="Times New Roman"/>
            </a:endParaRPr>
          </a:p>
          <a:p>
            <a:pPr>
              <a:lnSpc>
                <a:spcPts val="1500"/>
              </a:lnSpc>
            </a:pPr>
            <a:r>
              <a:rPr lang="ja-JP" altLang="en-US" sz="1100" kern="1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　○　一般選考において、資格や経験に応じて第</a:t>
            </a:r>
            <a:r>
              <a:rPr lang="en-US" altLang="ja-JP" sz="1100" kern="1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1</a:t>
            </a:r>
            <a:r>
              <a:rPr lang="ja-JP" altLang="en-US" sz="1100" kern="1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次選考筆答テスト（教員チャレンジテスト対象者は第</a:t>
            </a:r>
            <a:r>
              <a:rPr lang="en-US" altLang="ja-JP" sz="1100" kern="1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2</a:t>
            </a:r>
            <a:r>
              <a:rPr lang="ja-JP" altLang="en-US" sz="1100" kern="1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次選</a:t>
            </a:r>
            <a:endParaRPr lang="en-US" altLang="ja-JP" sz="1100" kern="100" dirty="0" smtClean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  <a:cs typeface="Times New Roman"/>
            </a:endParaRPr>
          </a:p>
          <a:p>
            <a:pPr>
              <a:lnSpc>
                <a:spcPts val="1500"/>
              </a:lnSpc>
            </a:pPr>
            <a:r>
              <a:rPr lang="ja-JP" altLang="en-US" sz="1100" kern="100" dirty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　　考面接テスト）に加点する。（加点要件は下表のとおり）</a:t>
            </a:r>
            <a:endParaRPr lang="en-US" altLang="ja-JP" sz="1100" kern="100" dirty="0" smtClean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  <a:cs typeface="Times New Roman"/>
            </a:endParaRPr>
          </a:p>
          <a:p>
            <a:pPr>
              <a:lnSpc>
                <a:spcPts val="1500"/>
              </a:lnSpc>
            </a:pPr>
            <a:r>
              <a:rPr lang="ja-JP" altLang="en-US" sz="1100" kern="1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　　・　司書教諭資格所有者（全校種）及び看護師免許所有者（養護教諭）について、新たに加点対象とする。</a:t>
            </a:r>
            <a:endParaRPr lang="en-US" altLang="ja-JP" sz="1100" kern="100" dirty="0" smtClean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  <a:cs typeface="Times New Roman"/>
            </a:endParaRPr>
          </a:p>
          <a:p>
            <a:pPr>
              <a:lnSpc>
                <a:spcPts val="1500"/>
              </a:lnSpc>
            </a:pPr>
            <a:r>
              <a:rPr lang="ja-JP" altLang="en-US" sz="1100" kern="1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　　・　英語資格所有者、理科教育経験者について、新たに小学校を加点対象とする。</a:t>
            </a:r>
            <a:endParaRPr lang="en-US" altLang="ja-JP" sz="1100" kern="100" dirty="0" smtClean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  <a:cs typeface="Times New Roman"/>
            </a:endParaRPr>
          </a:p>
          <a:p>
            <a:pPr>
              <a:lnSpc>
                <a:spcPts val="1500"/>
              </a:lnSpc>
            </a:pPr>
            <a:endParaRPr lang="en-US" altLang="ja-JP" sz="10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0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0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0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0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0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00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pPr>
              <a:lnSpc>
                <a:spcPts val="900"/>
              </a:lnSpc>
            </a:pPr>
            <a:endParaRPr lang="en-US" altLang="ja-JP" sz="1000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pPr>
              <a:lnSpc>
                <a:spcPts val="900"/>
              </a:lnSpc>
            </a:pPr>
            <a:endParaRPr lang="en-US" altLang="ja-JP" sz="10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800"/>
              </a:lnSpc>
            </a:pPr>
            <a:endParaRPr lang="en-US" altLang="ja-JP" sz="10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800"/>
              </a:lnSpc>
            </a:pPr>
            <a:endParaRPr lang="en-US" altLang="ja-JP" sz="1000" kern="100" dirty="0" smtClean="0">
              <a:solidFill>
                <a:prstClr val="black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  <a:cs typeface="Times New Roman"/>
            </a:endParaRPr>
          </a:p>
          <a:p>
            <a:pPr>
              <a:lnSpc>
                <a:spcPts val="1500"/>
              </a:lnSpc>
            </a:pPr>
            <a:r>
              <a:rPr lang="ja-JP" altLang="ja-JP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◇</a:t>
            </a:r>
            <a:r>
              <a:rPr lang="ja-JP" altLang="en-US" sz="11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面接</a:t>
            </a:r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方法等の</a:t>
            </a:r>
            <a:r>
              <a:rPr lang="ja-JP" altLang="en-US" sz="11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改正</a:t>
            </a:r>
          </a:p>
          <a:p>
            <a:pPr>
              <a:lnSpc>
                <a:spcPts val="15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○　</a:t>
            </a:r>
            <a:r>
              <a:rPr lang="ja-JP" altLang="en-US" sz="10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第</a:t>
            </a:r>
            <a:r>
              <a:rPr lang="en-US" altLang="ja-JP" sz="10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</a:t>
            </a:r>
            <a:r>
              <a:rPr lang="ja-JP" altLang="en-US" sz="10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次選考（現第１次選考）面接テスト</a:t>
            </a:r>
            <a:r>
              <a:rPr lang="ja-JP" altLang="en-US" sz="10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を、すべての受験者に個人面接で実施する。</a:t>
            </a:r>
            <a:endParaRPr lang="en-US" altLang="ja-JP" sz="1000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>
              <a:lnSpc>
                <a:spcPts val="1500"/>
              </a:lnSpc>
            </a:pPr>
            <a:endParaRPr lang="en-US" altLang="ja-JP" sz="1000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>
              <a:lnSpc>
                <a:spcPts val="1500"/>
              </a:lnSpc>
            </a:pPr>
            <a:endParaRPr lang="en-US" altLang="ja-JP" sz="1000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>
              <a:lnSpc>
                <a:spcPts val="1500"/>
              </a:lnSpc>
            </a:pPr>
            <a:endParaRPr lang="en-US" altLang="ja-JP" sz="1000" dirty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>
              <a:lnSpc>
                <a:spcPts val="1500"/>
              </a:lnSpc>
            </a:pPr>
            <a:endParaRPr lang="en-US" altLang="ja-JP" sz="1000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>
              <a:lnSpc>
                <a:spcPts val="1500"/>
              </a:lnSpc>
            </a:pPr>
            <a:endParaRPr lang="en-US" altLang="ja-JP" sz="1000" dirty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>
              <a:lnSpc>
                <a:spcPts val="1500"/>
              </a:lnSpc>
            </a:pPr>
            <a:endParaRPr lang="en-US" altLang="ja-JP" sz="1000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>
              <a:lnSpc>
                <a:spcPts val="800"/>
              </a:lnSpc>
            </a:pPr>
            <a:endParaRPr lang="en-US" altLang="ja-JP" sz="8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800"/>
              </a:lnSpc>
            </a:pPr>
            <a:endParaRPr lang="en-US" altLang="ja-JP" sz="900" kern="100" dirty="0">
              <a:solidFill>
                <a:prstClr val="black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  <a:cs typeface="Times New Roman"/>
            </a:endParaRPr>
          </a:p>
          <a:p>
            <a:pPr>
              <a:lnSpc>
                <a:spcPts val="800"/>
              </a:lnSpc>
            </a:pPr>
            <a:endParaRPr lang="en-US" altLang="ja-JP" sz="9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ja-JP" sz="9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◇</a:t>
            </a:r>
            <a:r>
              <a:rPr lang="ja-JP" altLang="en-US" sz="9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第１次選考筆答</a:t>
            </a:r>
            <a:r>
              <a:rPr lang="ja-JP" altLang="en-US" sz="105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テストの出題分野の改正</a:t>
            </a:r>
            <a:endParaRPr lang="ja-JP" altLang="en-US" sz="1050" kern="100" dirty="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  <a:cs typeface="Times New Roman"/>
            </a:endParaRPr>
          </a:p>
          <a:p>
            <a:pPr>
              <a:lnSpc>
                <a:spcPts val="15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r>
              <a:rPr lang="ja-JP" altLang="en-US" sz="10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○　教職教養、教育関連の法規、教育公務員の倫理（服務規律）、教育時事に加え、思考力・判断力を</a:t>
            </a:r>
            <a:r>
              <a:rPr lang="ja-JP" altLang="en-US" sz="10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測る問題</a:t>
            </a:r>
            <a:r>
              <a:rPr lang="en-US" altLang="ja-JP" sz="1000" baseline="300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※</a:t>
            </a:r>
            <a:r>
              <a:rPr lang="ja-JP" altLang="en-US" sz="10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（</a:t>
            </a:r>
            <a:r>
              <a:rPr lang="ja-JP" altLang="en-US" sz="10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２割</a:t>
            </a:r>
            <a:endParaRPr lang="en-US" altLang="ja-JP" sz="1000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程度</a:t>
            </a:r>
            <a:r>
              <a:rPr lang="ja-JP" altLang="en-US" sz="10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）を新たに出題する（合計出題数は変更しない）。</a:t>
            </a:r>
            <a:endParaRPr lang="en-US" altLang="ja-JP" sz="1000" dirty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　　</a:t>
            </a:r>
            <a:r>
              <a:rPr lang="en-US" altLang="ja-JP" sz="10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※</a:t>
            </a:r>
            <a:r>
              <a:rPr lang="ja-JP" altLang="en-US" sz="10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文章理解、判断推理、数的処理、資料解釈などの範囲から出題。</a:t>
            </a:r>
            <a:endParaRPr lang="en-US" altLang="ja-JP" sz="1000" dirty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>
              <a:lnSpc>
                <a:spcPts val="800"/>
              </a:lnSpc>
            </a:pPr>
            <a:endParaRPr lang="en-US" altLang="ja-JP" sz="800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>
              <a:lnSpc>
                <a:spcPts val="1500"/>
              </a:lnSpc>
            </a:pPr>
            <a:r>
              <a:rPr lang="ja-JP" altLang="ja-JP" sz="105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◇</a:t>
            </a:r>
            <a:r>
              <a:rPr lang="ja-JP" altLang="en-US" sz="105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出願方法</a:t>
            </a:r>
            <a:r>
              <a:rPr lang="ja-JP" altLang="en-US" sz="105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等の改正</a:t>
            </a:r>
            <a:endParaRPr lang="ja-JP" altLang="en-US" sz="1050" kern="100" dirty="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  <a:cs typeface="Times New Roman"/>
            </a:endParaRPr>
          </a:p>
          <a:p>
            <a:pPr>
              <a:lnSpc>
                <a:spcPts val="15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○　出願方法を電子（インターネット）申請のみとする。</a:t>
            </a:r>
            <a:endParaRPr lang="en-US" altLang="ja-JP" sz="1000" dirty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○　選考テストの会場を大阪のみと</a:t>
            </a:r>
            <a:r>
              <a:rPr lang="ja-JP" altLang="en-US" sz="10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するとともに、全国から募集している一般</a:t>
            </a:r>
            <a:r>
              <a:rPr lang="ja-JP" altLang="en-US" sz="10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選考（大学等</a:t>
            </a:r>
            <a:r>
              <a:rPr lang="ja-JP" altLang="en-US" sz="10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推薦者）</a:t>
            </a:r>
            <a:r>
              <a:rPr lang="ja-JP" altLang="en-US" sz="10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において、各大学の</a:t>
            </a:r>
            <a:r>
              <a:rPr lang="ja-JP" altLang="en-US" sz="10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推</a:t>
            </a:r>
            <a:endParaRPr lang="en-US" altLang="ja-JP" sz="1000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　薦数を拡大する</a:t>
            </a:r>
            <a:r>
              <a:rPr lang="ja-JP" altLang="en-US" sz="10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。 </a:t>
            </a:r>
            <a:endParaRPr lang="en-US" altLang="ja-JP" sz="1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178200" y="9500537"/>
            <a:ext cx="550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/>
              <a:t>３</a:t>
            </a:r>
            <a:r>
              <a:rPr kumimoji="1" lang="ja-JP" altLang="en-US" sz="1200" dirty="0" smtClean="0"/>
              <a:t>－２</a:t>
            </a:r>
            <a:endParaRPr kumimoji="1" lang="ja-JP" altLang="en-US" sz="12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193920"/>
              </p:ext>
            </p:extLst>
          </p:nvPr>
        </p:nvGraphicFramePr>
        <p:xfrm>
          <a:off x="848031" y="3224808"/>
          <a:ext cx="5760639" cy="25763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1207987"/>
                <a:gridCol w="1039010"/>
                <a:gridCol w="1276668"/>
                <a:gridCol w="1820414"/>
              </a:tblGrid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選考区分等</a:t>
                      </a:r>
                      <a:endParaRPr kumimoji="1" lang="ja-JP" altLang="en-US" sz="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加点する得点</a:t>
                      </a:r>
                      <a:endParaRPr kumimoji="1" lang="ja-JP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ja-JP" altLang="en-US" sz="900" b="0" kern="1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Times New Roman"/>
                        </a:rPr>
                        <a:t>備考</a:t>
                      </a:r>
                      <a:endParaRPr lang="en-US" altLang="ja-JP" sz="900" b="0" kern="100" dirty="0" smtClean="0">
                        <a:solidFill>
                          <a:prstClr val="black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854">
                <a:tc gridSpan="4"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一般選考</a:t>
                      </a:r>
                      <a:endParaRPr kumimoji="1" lang="ja-JP" altLang="en-US" sz="800" dirty="0"/>
                    </a:p>
                  </a:txBody>
                  <a:tcPr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－</a:t>
                      </a:r>
                      <a:endParaRPr kumimoji="1" lang="ja-JP" altLang="en-US" sz="800" dirty="0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</a:pPr>
                      <a:r>
                        <a:rPr lang="ja-JP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　特別支援学校教諭免許状所有者で特</a:t>
                      </a:r>
                      <a:endParaRPr lang="en-US" altLang="ja-JP" sz="7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900"/>
                        </a:lnSpc>
                      </a:pPr>
                      <a:r>
                        <a:rPr lang="ja-JP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 　別支援学校中学部、高等部を志望する</a:t>
                      </a:r>
                      <a:endParaRPr lang="en-US" altLang="ja-JP" sz="7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900"/>
                        </a:lnSpc>
                      </a:pPr>
                      <a:r>
                        <a:rPr lang="ja-JP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 　ものには別途</a:t>
                      </a:r>
                      <a:r>
                        <a:rPr lang="en-US" altLang="ja-JP" sz="700" b="0" kern="1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Times New Roman"/>
                        </a:rPr>
                        <a:t>10</a:t>
                      </a:r>
                      <a:r>
                        <a:rPr lang="ja-JP" altLang="en-US" sz="700" b="0" kern="1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Times New Roman"/>
                        </a:rPr>
                        <a:t>点を加点する。</a:t>
                      </a:r>
                      <a:endParaRPr lang="en-US" altLang="ja-JP" sz="700" b="0" kern="100" dirty="0" smtClean="0">
                        <a:solidFill>
                          <a:prstClr val="black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ts val="900"/>
                        </a:lnSpc>
                      </a:pPr>
                      <a:r>
                        <a:rPr lang="ja-JP" altLang="en-US" sz="700" b="0" kern="1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Times New Roman"/>
                        </a:rPr>
                        <a:t>○　加点要件の詳細は受験案内で公表</a:t>
                      </a:r>
                      <a:endParaRPr lang="en-US" altLang="ja-JP" sz="700" b="0" kern="100" dirty="0" smtClean="0">
                        <a:solidFill>
                          <a:prstClr val="black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ts val="900"/>
                        </a:lnSpc>
                      </a:pPr>
                      <a:r>
                        <a:rPr lang="ja-JP" altLang="en-US" sz="700" b="0" kern="1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Times New Roman"/>
                        </a:rPr>
                        <a:t>　　 （平成</a:t>
                      </a:r>
                      <a:r>
                        <a:rPr lang="en-US" altLang="ja-JP" sz="700" b="0" kern="1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Times New Roman"/>
                        </a:rPr>
                        <a:t>28</a:t>
                      </a:r>
                      <a:r>
                        <a:rPr lang="ja-JP" altLang="en-US" sz="700" b="0" kern="1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Times New Roman"/>
                        </a:rPr>
                        <a:t>年</a:t>
                      </a:r>
                      <a:r>
                        <a:rPr lang="en-US" altLang="ja-JP" sz="700" b="0" kern="1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Times New Roman"/>
                        </a:rPr>
                        <a:t>4</a:t>
                      </a:r>
                      <a:r>
                        <a:rPr lang="ja-JP" altLang="en-US" sz="700" b="0" kern="1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Times New Roman"/>
                        </a:rPr>
                        <a:t>月予定）</a:t>
                      </a:r>
                      <a:endParaRPr lang="en-US" altLang="ja-JP" sz="700" b="0" kern="100" dirty="0" smtClean="0">
                        <a:solidFill>
                          <a:prstClr val="black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ts val="900"/>
                        </a:lnSpc>
                      </a:pPr>
                      <a:endParaRPr lang="en-US" altLang="ja-JP" sz="700" b="0" kern="100" dirty="0" smtClean="0">
                        <a:solidFill>
                          <a:prstClr val="black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ja-JP" sz="700" b="0" kern="1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Times New Roman"/>
                        </a:rPr>
                        <a:t>※</a:t>
                      </a:r>
                      <a:r>
                        <a:rPr lang="ja-JP" altLang="en-US" sz="700" b="0" kern="1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Times New Roman"/>
                        </a:rPr>
                        <a:t>１　５年以上の経験を有する場合は、更に</a:t>
                      </a:r>
                      <a:endParaRPr lang="en-US" altLang="ja-JP" sz="700" b="0" kern="100" dirty="0" smtClean="0">
                        <a:solidFill>
                          <a:prstClr val="black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ts val="900"/>
                        </a:lnSpc>
                      </a:pPr>
                      <a:r>
                        <a:rPr lang="ja-JP" altLang="en-US" sz="700" b="0" kern="1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Times New Roman"/>
                        </a:rPr>
                        <a:t>　　　 </a:t>
                      </a:r>
                      <a:r>
                        <a:rPr lang="en-US" altLang="ja-JP" sz="700" b="0" kern="1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Times New Roman"/>
                        </a:rPr>
                        <a:t>10</a:t>
                      </a:r>
                      <a:r>
                        <a:rPr lang="ja-JP" altLang="en-US" sz="700" b="0" kern="1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Times New Roman"/>
                        </a:rPr>
                        <a:t>点を加点する。</a:t>
                      </a:r>
                      <a:endParaRPr lang="en-US" altLang="ja-JP" sz="700" b="0" kern="100" dirty="0" smtClean="0">
                        <a:solidFill>
                          <a:prstClr val="black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ts val="900"/>
                        </a:lnSpc>
                      </a:pPr>
                      <a:r>
                        <a:rPr lang="en-US" altLang="ja-JP" sz="700" b="0" kern="1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Times New Roman"/>
                        </a:rPr>
                        <a:t>※</a:t>
                      </a:r>
                      <a:r>
                        <a:rPr lang="ja-JP" altLang="en-US" sz="700" b="0" kern="1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Times New Roman"/>
                        </a:rPr>
                        <a:t>２　加点要件</a:t>
                      </a:r>
                      <a:r>
                        <a:rPr lang="en-US" altLang="ja-JP" sz="700" b="0" kern="1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Times New Roman"/>
                        </a:rPr>
                        <a:t>(1)</a:t>
                      </a:r>
                      <a:r>
                        <a:rPr lang="ja-JP" altLang="en-US" sz="700" b="0" kern="1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Times New Roman"/>
                        </a:rPr>
                        <a:t>～</a:t>
                      </a:r>
                      <a:r>
                        <a:rPr lang="en-US" altLang="ja-JP" sz="700" b="0" kern="1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Times New Roman"/>
                        </a:rPr>
                        <a:t>(6)</a:t>
                      </a:r>
                      <a:r>
                        <a:rPr lang="ja-JP" altLang="en-US" sz="700" b="0" kern="1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Times New Roman"/>
                        </a:rPr>
                        <a:t>に該当するものを対</a:t>
                      </a:r>
                      <a:endParaRPr lang="en-US" altLang="ja-JP" sz="700" b="0" kern="100" dirty="0" smtClean="0">
                        <a:solidFill>
                          <a:prstClr val="black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ts val="900"/>
                        </a:lnSpc>
                      </a:pPr>
                      <a:r>
                        <a:rPr lang="ja-JP" altLang="en-US" sz="700" b="0" kern="1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Times New Roman"/>
                        </a:rPr>
                        <a:t>　　　 象に加点する。</a:t>
                      </a:r>
                      <a:endParaRPr kumimoji="1" lang="ja-JP" altLang="en-US" sz="700" b="0" dirty="0">
                        <a:latin typeface="+mn-ea"/>
                        <a:ea typeface="+mn-ea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854">
                <a:tc rowSpan="9">
                  <a:txBody>
                    <a:bodyPr/>
                    <a:lstStyle/>
                    <a:p>
                      <a:endParaRPr kumimoji="1" lang="ja-JP" altLang="en-US" sz="500" dirty="0"/>
                    </a:p>
                  </a:txBody>
                  <a:tcPr vert="eaVert">
                    <a:lnT w="12700" cmpd="sng">
                      <a:noFill/>
                    </a:lnT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dirty="0" smtClean="0"/>
                        <a:t>加点要件（いずれかひとつを選択）</a:t>
                      </a:r>
                      <a:endParaRPr kumimoji="1" lang="ja-JP" altLang="en-US" sz="600" dirty="0"/>
                    </a:p>
                  </a:txBody>
                  <a:tcPr vert="eaVert" anchor="ctr"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(1)</a:t>
                      </a:r>
                      <a:r>
                        <a:rPr kumimoji="1" lang="ja-JP" altLang="en-US" sz="800" dirty="0" smtClean="0"/>
                        <a:t>社会人経験者</a:t>
                      </a:r>
                      <a:endParaRPr kumimoji="1" lang="ja-JP" altLang="en-US" sz="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点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</a:tr>
              <a:tr h="186854">
                <a:tc vMerge="1"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(2)</a:t>
                      </a:r>
                      <a:r>
                        <a:rPr kumimoji="1" lang="ja-JP" altLang="en-US" sz="800" dirty="0" smtClean="0"/>
                        <a:t>教職経験者</a:t>
                      </a:r>
                      <a:r>
                        <a:rPr kumimoji="1" lang="en-US" altLang="ja-JP" sz="800" baseline="30000" dirty="0" smtClean="0"/>
                        <a:t>※</a:t>
                      </a:r>
                      <a:r>
                        <a:rPr kumimoji="1" lang="ja-JP" altLang="en-US" sz="800" baseline="30000" dirty="0" smtClean="0"/>
                        <a:t>１</a:t>
                      </a:r>
                      <a:r>
                        <a:rPr kumimoji="1" lang="ja-JP" altLang="en-US" sz="800" dirty="0" smtClean="0"/>
                        <a:t>（常勤講師経験者・実習助手・寄宿舎指導員）</a:t>
                      </a:r>
                      <a:endParaRPr kumimoji="1" lang="ja-JP" altLang="en-US" sz="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6854">
                <a:tc vMerge="1"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(3)</a:t>
                      </a:r>
                      <a:r>
                        <a:rPr kumimoji="1" lang="ja-JP" altLang="en-US" sz="800" dirty="0" smtClean="0"/>
                        <a:t>英語資格所有者</a:t>
                      </a:r>
                      <a:endParaRPr kumimoji="1" lang="ja-JP" altLang="en-US" sz="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29344">
                <a:tc vMerge="1"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(4)</a:t>
                      </a:r>
                      <a:r>
                        <a:rPr kumimoji="1" lang="ja-JP" altLang="en-US" sz="800" dirty="0" smtClean="0"/>
                        <a:t>理科教育経験者</a:t>
                      </a:r>
                      <a:endParaRPr kumimoji="1" lang="en-US" altLang="ja-JP" sz="8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685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(5)</a:t>
                      </a:r>
                      <a:r>
                        <a:rPr kumimoji="1" lang="ja-JP" altLang="en-US" sz="800" dirty="0" smtClean="0"/>
                        <a:t>司書教諭資格所有者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6854">
                <a:tc v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(6)</a:t>
                      </a:r>
                      <a:r>
                        <a:rPr kumimoji="1" lang="ja-JP" altLang="en-US" sz="800" dirty="0" smtClean="0"/>
                        <a:t>看護師免許所有者</a:t>
                      </a:r>
                      <a:endParaRPr kumimoji="1" lang="ja-JP" altLang="en-US" sz="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264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教員チャレンジテスト対象者</a:t>
                      </a:r>
                      <a:endParaRPr kumimoji="1" lang="ja-JP" altLang="en-US" sz="800" dirty="0"/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aseline="0" dirty="0" smtClean="0"/>
                        <a:t>＜第１次（筆答）を</a:t>
                      </a:r>
                      <a:endParaRPr kumimoji="1" lang="en-US" altLang="ja-JP" sz="7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aseline="0" dirty="0" smtClean="0"/>
                        <a:t>　免除＞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点</a:t>
                      </a:r>
                      <a:r>
                        <a:rPr kumimoji="1" lang="en-US" altLang="ja-JP" sz="800" baseline="30000" dirty="0" smtClean="0"/>
                        <a:t>※</a:t>
                      </a:r>
                      <a:r>
                        <a:rPr kumimoji="1" lang="ja-JP" altLang="en-US" sz="800" baseline="30000" dirty="0" smtClean="0"/>
                        <a:t>２</a:t>
                      </a:r>
                      <a:endParaRPr kumimoji="1" lang="en-US" altLang="ja-JP" sz="800" baseline="300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aseline="0" dirty="0" smtClean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大学等推薦者</a:t>
                      </a:r>
                      <a:endParaRPr kumimoji="1" lang="ja-JP" altLang="en-US" sz="800" dirty="0"/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/>
                        <a:t>＜第</a:t>
                      </a:r>
                      <a:r>
                        <a:rPr kumimoji="1" lang="en-US" altLang="ja-JP" sz="700" dirty="0" smtClean="0"/>
                        <a:t>1</a:t>
                      </a:r>
                      <a:r>
                        <a:rPr kumimoji="1" lang="ja-JP" altLang="en-US" sz="700" dirty="0" smtClean="0"/>
                        <a:t>次（筆答）・第</a:t>
                      </a:r>
                      <a:r>
                        <a:rPr kumimoji="1" lang="en-US" altLang="ja-JP" sz="700" dirty="0" smtClean="0"/>
                        <a:t>2</a:t>
                      </a:r>
                      <a:r>
                        <a:rPr kumimoji="1" lang="ja-JP" altLang="en-US" sz="700" dirty="0" smtClean="0"/>
                        <a:t>次</a:t>
                      </a:r>
                      <a:endParaRPr kumimoji="1" lang="en-US" altLang="ja-JP" sz="7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/>
                        <a:t>　（面接）を免除＞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－</a:t>
                      </a:r>
                      <a:endParaRPr kumimoji="1" lang="en-US" altLang="ja-JP" sz="8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</a:pPr>
                      <a:endParaRPr kumimoji="1" lang="ja-JP" altLang="en-US" sz="700" b="0" dirty="0">
                        <a:latin typeface="+mn-ea"/>
                        <a:ea typeface="+mn-ea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86854">
                <a:tc v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vert="eaVert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大阪教志セミナー修了者</a:t>
                      </a:r>
                      <a:endParaRPr kumimoji="1" lang="ja-JP" altLang="en-US" sz="800" dirty="0"/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045922"/>
              </p:ext>
            </p:extLst>
          </p:nvPr>
        </p:nvGraphicFramePr>
        <p:xfrm>
          <a:off x="836712" y="6465168"/>
          <a:ext cx="4896544" cy="1376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7505"/>
                <a:gridCol w="1698943"/>
                <a:gridCol w="357505"/>
                <a:gridCol w="2482591"/>
              </a:tblGrid>
              <a:tr h="213360">
                <a:tc gridSpan="2"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Ｈ２８教採</a:t>
                      </a: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800" dirty="0" smtClean="0">
                          <a:latin typeface="+mn-ea"/>
                          <a:ea typeface="+mn-ea"/>
                        </a:rPr>
                        <a:t>H27</a:t>
                      </a: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実施）</a:t>
                      </a: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Ｈ２９教採</a:t>
                      </a: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800" dirty="0" smtClean="0">
                          <a:latin typeface="+mn-ea"/>
                          <a:ea typeface="+mn-ea"/>
                        </a:rPr>
                        <a:t>H28</a:t>
                      </a: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実施）</a:t>
                      </a:r>
                      <a:endParaRPr kumimoji="1" lang="ja-JP" altLang="en-US" sz="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anchor="ctr"/>
                </a:tc>
              </a:tr>
              <a:tr h="146680">
                <a:tc rowSpan="2"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１次</a:t>
                      </a:r>
                      <a:endParaRPr kumimoji="1" lang="ja-JP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筆答テスト（</a:t>
                      </a:r>
                      <a:r>
                        <a:rPr kumimoji="1" lang="en-US" altLang="ja-JP" sz="800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月下旬）</a:t>
                      </a: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1</a:t>
                      </a:r>
                      <a:r>
                        <a:rPr kumimoji="1" lang="ja-JP" altLang="en-US" sz="800" dirty="0" smtClean="0"/>
                        <a:t>次</a:t>
                      </a:r>
                      <a:endParaRPr kumimoji="1" lang="ja-JP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筆答テスト（</a:t>
                      </a:r>
                      <a:r>
                        <a:rPr kumimoji="1" lang="en-US" altLang="ja-JP" sz="800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月上旬）</a:t>
                      </a:r>
                      <a:endParaRPr kumimoji="1" lang="en-US" altLang="ja-JP" sz="8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（基準点以上の者に第２次選考面接テストを実施。）</a:t>
                      </a: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面接テスト（</a:t>
                      </a:r>
                      <a:r>
                        <a:rPr kumimoji="1" lang="en-US" altLang="ja-JP" sz="800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月中旬）</a:t>
                      </a:r>
                      <a:endParaRPr kumimoji="1" lang="en-US" altLang="ja-JP" sz="8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（一般選考は集団面接）</a:t>
                      </a: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２次</a:t>
                      </a:r>
                      <a:endParaRPr kumimoji="1" lang="ja-JP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面接テスト（個人面接）（</a:t>
                      </a:r>
                      <a:r>
                        <a:rPr kumimoji="1" lang="en-US" altLang="ja-JP" sz="800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月下旬）</a:t>
                      </a:r>
                      <a:endParaRPr kumimoji="1" lang="en-US" altLang="ja-JP" sz="8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（筆答テストと面接テストの合計得点（教員チャレンジテスト対象者は面接テストの得点）で判定）</a:t>
                      </a: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２次</a:t>
                      </a:r>
                      <a:endParaRPr kumimoji="1" lang="ja-JP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筆答テスト、面接テスト、実技テスト</a:t>
                      </a:r>
                      <a:endParaRPr kumimoji="1" lang="en-US" altLang="ja-JP" sz="8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800" dirty="0" smtClean="0">
                          <a:latin typeface="+mn-ea"/>
                          <a:ea typeface="+mn-ea"/>
                        </a:rPr>
                        <a:t>8</a:t>
                      </a: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月下旬～</a:t>
                      </a:r>
                      <a:r>
                        <a:rPr kumimoji="1" lang="en-US" altLang="ja-JP" sz="800" dirty="0" smtClean="0"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月下旬）</a:t>
                      </a: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３次</a:t>
                      </a:r>
                      <a:endParaRPr kumimoji="1" lang="ja-JP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（変更なし）</a:t>
                      </a:r>
                      <a:endParaRPr kumimoji="1" lang="ja-JP" altLang="en-US" sz="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22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4019</TotalTime>
  <Words>240</Words>
  <Application>Microsoft Office PowerPoint</Application>
  <PresentationFormat>A4 210 x 297 mm</PresentationFormat>
  <Paragraphs>102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HOSTNAME</cp:lastModifiedBy>
  <cp:revision>481</cp:revision>
  <cp:lastPrinted>2016-01-05T01:01:19Z</cp:lastPrinted>
  <dcterms:created xsi:type="dcterms:W3CDTF">2011-11-14T08:07:12Z</dcterms:created>
  <dcterms:modified xsi:type="dcterms:W3CDTF">2016-01-15T05:00:34Z</dcterms:modified>
</cp:coreProperties>
</file>