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412" autoAdjust="0"/>
  </p:normalViewPr>
  <p:slideViewPr>
    <p:cSldViewPr>
      <p:cViewPr>
        <p:scale>
          <a:sx n="125" d="100"/>
          <a:sy n="125" d="100"/>
        </p:scale>
        <p:origin x="-696" y="29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2E0C7-61C5-4A46-8F8F-6C05940A703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2F96-B712-4FC7-B43A-93BB9BC54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1187-8043-40F4-8DA0-6FA3D121FFF0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92935" y="123196"/>
            <a:ext cx="6120680" cy="3653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平成２９年度</a:t>
            </a:r>
            <a:r>
              <a:rPr lang="en-US" altLang="ja-JP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(28</a:t>
            </a:r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年度実施</a:t>
            </a:r>
            <a:r>
              <a:rPr lang="en-US" altLang="ja-JP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)</a:t>
            </a:r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大阪府公立学校教員採用選考テストについて</a:t>
            </a:r>
            <a:endParaRPr kumimoji="1" lang="ja-JP" altLang="en-US" sz="1600" b="1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0" name="角丸四角形 9"/>
          <p:cNvSpPr>
            <a:spLocks/>
          </p:cNvSpPr>
          <p:nvPr/>
        </p:nvSpPr>
        <p:spPr>
          <a:xfrm>
            <a:off x="165184" y="560512"/>
            <a:ext cx="6576184" cy="923586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●改正の主な目的</a:t>
            </a:r>
            <a:endParaRPr lang="en-US" altLang="ja-JP" sz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　特別選考の拡充等により複雑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になった選考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区分について、特別選考を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一部に限定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しその他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は一般選考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とする</a:t>
            </a: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ことで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教職志願者にとって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分かりやすくする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とともに、加点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対象の拡大等により更なる受験者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確保を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図る。</a:t>
            </a: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　面接テストについて、人物重視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を徹底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し、優秀な人材確保を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図る観点から、面接方法を集団面接から個人面</a:t>
            </a: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接に改正し、より深い人物の見極めを行う。</a:t>
            </a: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●改正の内容</a:t>
            </a:r>
            <a:endParaRPr lang="en-US" altLang="ja-JP" sz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◇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選考区分の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改正</a:t>
            </a:r>
            <a:endParaRPr lang="en-US" altLang="ja-JP" sz="1200" kern="1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○　特別選考を、</a:t>
            </a:r>
            <a:r>
              <a:rPr lang="ja-JP" altLang="en-US" sz="1100" kern="100" dirty="0" err="1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身体障がい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者対象の選考、大学院進（在）学者対象の選考及び教職経験者対象の選考</a:t>
            </a:r>
            <a:endParaRPr lang="en-US" altLang="ja-JP" sz="1100" kern="1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（現職教諭）の３つとし、その他の選考区分は一般選考とする。</a:t>
            </a:r>
            <a:endParaRPr lang="en-US" altLang="ja-JP" sz="1100" kern="100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○　一般選考において、資格や経験に応じて第</a:t>
            </a:r>
            <a:r>
              <a:rPr lang="en-US" altLang="ja-JP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次選考筆答テスト（教員チャレンジテスト対象者は第</a:t>
            </a:r>
            <a:r>
              <a:rPr lang="en-US" altLang="ja-JP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次選</a:t>
            </a:r>
            <a:endParaRPr lang="en-US" altLang="ja-JP" sz="1100" kern="100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考面接テスト）に加点する。（加点要件は下表のとおり）</a:t>
            </a:r>
            <a:endParaRPr lang="en-US" altLang="ja-JP" sz="1100" kern="100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・　司書教諭資格所有者（全校種）及び看護師免許所有者（養護教諭）について、新たに加点対象とする。</a:t>
            </a:r>
            <a:endParaRPr lang="en-US" altLang="ja-JP" sz="1100" kern="100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・　英語資格所有者、理科教育経験者について、新たに小学校を加点対象とする。</a:t>
            </a:r>
            <a:endParaRPr lang="en-US" altLang="ja-JP" sz="1100" kern="100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>
              <a:lnSpc>
                <a:spcPts val="900"/>
              </a:lnSpc>
            </a:pPr>
            <a:endParaRPr lang="en-US" altLang="ja-JP" sz="1000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>
              <a:lnSpc>
                <a:spcPts val="9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00" kern="100" dirty="0" smtClean="0">
              <a:solidFill>
                <a:prstClr val="black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面接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方法等の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改正</a:t>
            </a:r>
          </a:p>
          <a:p>
            <a:pPr>
              <a:lnSpc>
                <a:spcPts val="15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○　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</a:t>
            </a:r>
            <a:r>
              <a:rPr lang="en-US" altLang="ja-JP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次選考（現第１次選考）面接テスト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を、すべての受験者に個人面接で実施する。</a:t>
            </a: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900" kern="100" dirty="0">
              <a:solidFill>
                <a:prstClr val="black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800"/>
              </a:lnSpc>
            </a:pPr>
            <a:endParaRPr lang="en-US" altLang="ja-JP" sz="9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</a:t>
            </a:r>
            <a:r>
              <a:rPr lang="ja-JP" altLang="en-US" sz="9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第１次選考筆答</a:t>
            </a:r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テストの出題分野の改正</a:t>
            </a:r>
            <a:endParaRPr lang="ja-JP" altLang="en-US" sz="1050" kern="1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　教職教養、教育関連の法規、教育公務員の倫理（服務規律）、教育時事に加え、思考力・判断力を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測る問題</a:t>
            </a:r>
            <a:r>
              <a:rPr lang="en-US" altLang="ja-JP" sz="1000" baseline="30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２割</a:t>
            </a: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程度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）を新たに出題する（合計出題数は変更しない）。</a:t>
            </a:r>
            <a:endParaRPr lang="en-US" altLang="ja-JP" sz="1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</a:t>
            </a:r>
            <a:r>
              <a:rPr lang="en-US" altLang="ja-JP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文章理解、判断推理、数的処理、資料解釈などの範囲から出題。</a:t>
            </a:r>
            <a:endParaRPr lang="en-US" altLang="ja-JP" sz="1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8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</a:t>
            </a:r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出願方法</a:t>
            </a:r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等の改正</a:t>
            </a:r>
            <a:endParaRPr lang="ja-JP" altLang="en-US" sz="1050" kern="1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○　出願方法を電子（インターネット）申請のみとする。</a:t>
            </a:r>
            <a:endParaRPr lang="en-US" altLang="ja-JP" sz="1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○　選考テストの会場を大阪のみと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するとともに、全国から募集している一般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選考（大学等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推薦者）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において、各大学の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推</a:t>
            </a:r>
            <a:endParaRPr lang="en-US" altLang="ja-JP" sz="10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薦数を拡大する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 </a:t>
            </a:r>
            <a:endParaRPr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78200" y="9500537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３</a:t>
            </a:r>
            <a:r>
              <a:rPr kumimoji="1" lang="ja-JP" altLang="en-US" sz="1200" dirty="0" smtClean="0"/>
              <a:t>－２</a:t>
            </a:r>
            <a:endParaRPr kumimoji="1" lang="ja-JP" altLang="en-US" sz="1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93920"/>
              </p:ext>
            </p:extLst>
          </p:nvPr>
        </p:nvGraphicFramePr>
        <p:xfrm>
          <a:off x="848031" y="3224808"/>
          <a:ext cx="5760639" cy="257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1207987"/>
                <a:gridCol w="1039010"/>
                <a:gridCol w="1276668"/>
                <a:gridCol w="1820414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選考区分等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加点する得点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9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備考</a:t>
                      </a:r>
                      <a:endParaRPr lang="en-US" altLang="ja-JP" sz="9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54">
                <a:tc gridSpan="4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一般選考</a:t>
                      </a:r>
                      <a:endParaRPr kumimoji="1" lang="ja-JP" altLang="en-US" sz="8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－</a:t>
                      </a:r>
                      <a:endParaRPr kumimoji="1" lang="ja-JP" altLang="en-US" sz="8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　特別支援学校教諭免許状所有者で特</a:t>
                      </a:r>
                      <a:endParaRPr lang="en-US" altLang="ja-JP" sz="7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 　別支援学校中学部、高等部を志望する</a:t>
                      </a:r>
                      <a:endParaRPr lang="en-US" altLang="ja-JP" sz="7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 　ものには別途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点を加点する。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○　加点要件の詳細は受験案内で公表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　　 （平成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28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年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月予定）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※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１　５年以上の経験を有する場合は、更に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　　　 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点を加点する。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※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２　加点要件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(1)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～</a:t>
                      </a:r>
                      <a:r>
                        <a:rPr lang="en-US" altLang="ja-JP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(6)</a:t>
                      </a: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に該当するものを対</a:t>
                      </a:r>
                      <a:endParaRPr lang="en-US" altLang="ja-JP" sz="700" b="0" kern="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lang="ja-JP" altLang="en-US" sz="700" b="0" kern="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Times New Roman"/>
                        </a:rPr>
                        <a:t>　　　 象に加点する。</a:t>
                      </a:r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54">
                <a:tc rowSpan="9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 vert="eaVert">
                    <a:lnT w="12700" cmpd="sng">
                      <a:noFill/>
                    </a:lnT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/>
                        <a:t>加点要件（いずれかひとつを選択）</a:t>
                      </a:r>
                      <a:endParaRPr kumimoji="1" lang="ja-JP" altLang="en-US" sz="600" dirty="0"/>
                    </a:p>
                  </a:txBody>
                  <a:tcPr vert="eaVert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(1)</a:t>
                      </a:r>
                      <a:r>
                        <a:rPr kumimoji="1" lang="ja-JP" altLang="en-US" sz="800" dirty="0" smtClean="0"/>
                        <a:t>社会人経験者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点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</a:tr>
              <a:tr h="186854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(2)</a:t>
                      </a:r>
                      <a:r>
                        <a:rPr kumimoji="1" lang="ja-JP" altLang="en-US" sz="800" dirty="0" smtClean="0"/>
                        <a:t>教職経験者</a:t>
                      </a:r>
                      <a:r>
                        <a:rPr kumimoji="1" lang="en-US" altLang="ja-JP" sz="800" baseline="30000" dirty="0" smtClean="0"/>
                        <a:t>※</a:t>
                      </a:r>
                      <a:r>
                        <a:rPr kumimoji="1" lang="ja-JP" altLang="en-US" sz="800" baseline="30000" dirty="0" smtClean="0"/>
                        <a:t>１</a:t>
                      </a:r>
                      <a:r>
                        <a:rPr kumimoji="1" lang="ja-JP" altLang="en-US" sz="800" dirty="0" smtClean="0"/>
                        <a:t>（常勤講師経験者・実習助手・寄宿舎指導員）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6854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(3)</a:t>
                      </a:r>
                      <a:r>
                        <a:rPr kumimoji="1" lang="ja-JP" altLang="en-US" sz="800" dirty="0" smtClean="0"/>
                        <a:t>英語資格所有者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9344">
                <a:tc vMerge="1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(4)</a:t>
                      </a:r>
                      <a:r>
                        <a:rPr kumimoji="1" lang="ja-JP" altLang="en-US" sz="800" dirty="0" smtClean="0"/>
                        <a:t>理科教育経験者</a:t>
                      </a:r>
                      <a:endParaRPr kumimoji="1" lang="en-US" altLang="ja-JP" sz="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6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(5)</a:t>
                      </a:r>
                      <a:r>
                        <a:rPr kumimoji="1" lang="ja-JP" altLang="en-US" sz="800" dirty="0" smtClean="0"/>
                        <a:t>司書教諭資格所有者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6854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(6)</a:t>
                      </a:r>
                      <a:r>
                        <a:rPr kumimoji="1" lang="ja-JP" altLang="en-US" sz="800" dirty="0" smtClean="0"/>
                        <a:t>看護師免許所有者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64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教員チャレンジテスト対象者</a:t>
                      </a:r>
                      <a:endParaRPr kumimoji="1" lang="ja-JP" altLang="en-US" sz="8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aseline="0" dirty="0" smtClean="0"/>
                        <a:t>＜第１次（筆答）を</a:t>
                      </a:r>
                      <a:endParaRPr kumimoji="1" lang="en-US" altLang="ja-JP" sz="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aseline="0" dirty="0" smtClean="0"/>
                        <a:t>　免除＞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点</a:t>
                      </a:r>
                      <a:r>
                        <a:rPr kumimoji="1" lang="en-US" altLang="ja-JP" sz="800" baseline="30000" dirty="0" smtClean="0"/>
                        <a:t>※</a:t>
                      </a:r>
                      <a:r>
                        <a:rPr kumimoji="1" lang="ja-JP" altLang="en-US" sz="800" baseline="30000" dirty="0" smtClean="0"/>
                        <a:t>２</a:t>
                      </a:r>
                      <a:endParaRPr kumimoji="1" lang="en-US" altLang="ja-JP" sz="800" baseline="30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aseline="0" dirty="0" smtClean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大学等推薦者</a:t>
                      </a:r>
                      <a:endParaRPr kumimoji="1" lang="ja-JP" altLang="en-US" sz="8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/>
                        <a:t>＜第</a:t>
                      </a:r>
                      <a:r>
                        <a:rPr kumimoji="1" lang="en-US" altLang="ja-JP" sz="700" dirty="0" smtClean="0"/>
                        <a:t>1</a:t>
                      </a:r>
                      <a:r>
                        <a:rPr kumimoji="1" lang="ja-JP" altLang="en-US" sz="700" dirty="0" smtClean="0"/>
                        <a:t>次（筆答）・第</a:t>
                      </a:r>
                      <a:r>
                        <a:rPr kumimoji="1" lang="en-US" altLang="ja-JP" sz="700" dirty="0" smtClean="0"/>
                        <a:t>2</a:t>
                      </a:r>
                      <a:r>
                        <a:rPr kumimoji="1" lang="ja-JP" altLang="en-US" sz="700" dirty="0" smtClean="0"/>
                        <a:t>次</a:t>
                      </a:r>
                      <a:endParaRPr kumimoji="1" lang="en-US" altLang="ja-JP" sz="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/>
                        <a:t>　（面接）を免除＞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－</a:t>
                      </a:r>
                      <a:endParaRPr kumimoji="1" lang="en-US" altLang="ja-JP" sz="8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6854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vert="eaVert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大阪教志セミナー修了者</a:t>
                      </a:r>
                      <a:endParaRPr kumimoji="1" lang="ja-JP" altLang="en-US" sz="8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045922"/>
              </p:ext>
            </p:extLst>
          </p:nvPr>
        </p:nvGraphicFramePr>
        <p:xfrm>
          <a:off x="836712" y="6465168"/>
          <a:ext cx="4896544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505"/>
                <a:gridCol w="1698943"/>
                <a:gridCol w="357505"/>
                <a:gridCol w="2482591"/>
              </a:tblGrid>
              <a:tr h="213360"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Ｈ２８教採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H27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実施）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Ｈ２９教採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H28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実施）</a:t>
                      </a:r>
                      <a:endParaRPr kumimoji="1" lang="ja-JP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/>
                </a:tc>
              </a:tr>
              <a:tr h="146680">
                <a:tc rowSpan="2"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１次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筆答テスト（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月下旬）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r>
                        <a:rPr kumimoji="1" lang="ja-JP" altLang="en-US" sz="800" dirty="0" smtClean="0"/>
                        <a:t>次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筆答テスト（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月上旬）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（基準点以上の者に第２次選考面接テストを実施。）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面接テスト（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月中旬）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（一般選考は集団面接）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２次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面接テスト（個人面接）（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月下旬）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（筆答テストと面接テストの合計得点（教員チャレンジテスト対象者は面接テストの得点）で判定）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２次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筆答テスト、面接テスト、実技テスト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月下旬～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月下旬）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３次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（変更なし）</a:t>
                      </a:r>
                      <a:endParaRPr kumimoji="1" lang="ja-JP" altLang="en-US" sz="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2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240</Words>
  <Application>Microsoft Office PowerPoint</Application>
  <PresentationFormat>A4 210 x 297 mm</PresentationFormat>
  <Paragraphs>102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481</cp:revision>
  <cp:lastPrinted>2016-01-05T01:01:19Z</cp:lastPrinted>
  <dcterms:created xsi:type="dcterms:W3CDTF">2011-11-14T08:07:12Z</dcterms:created>
  <dcterms:modified xsi:type="dcterms:W3CDTF">2016-01-15T05:00:34Z</dcterms:modified>
</cp:coreProperties>
</file>