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84" r:id="rId2"/>
  </p:sldMasterIdLst>
  <p:notesMasterIdLst>
    <p:notesMasterId r:id="rId27"/>
  </p:notesMasterIdLst>
  <p:sldIdLst>
    <p:sldId id="361" r:id="rId3"/>
    <p:sldId id="362" r:id="rId4"/>
    <p:sldId id="363" r:id="rId5"/>
    <p:sldId id="392" r:id="rId6"/>
    <p:sldId id="393" r:id="rId7"/>
    <p:sldId id="394" r:id="rId8"/>
    <p:sldId id="395" r:id="rId9"/>
    <p:sldId id="396" r:id="rId10"/>
    <p:sldId id="397" r:id="rId11"/>
    <p:sldId id="398" r:id="rId12"/>
    <p:sldId id="399" r:id="rId13"/>
    <p:sldId id="400" r:id="rId14"/>
    <p:sldId id="401" r:id="rId15"/>
    <p:sldId id="402" r:id="rId16"/>
    <p:sldId id="403" r:id="rId17"/>
    <p:sldId id="390" r:id="rId18"/>
    <p:sldId id="391" r:id="rId19"/>
    <p:sldId id="378" r:id="rId20"/>
    <p:sldId id="419" r:id="rId21"/>
    <p:sldId id="415" r:id="rId22"/>
    <p:sldId id="416" r:id="rId23"/>
    <p:sldId id="417" r:id="rId24"/>
    <p:sldId id="418" r:id="rId25"/>
    <p:sldId id="420" r:id="rId2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4A7B"/>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1222" autoAdjust="0"/>
    <p:restoredTop sz="94660"/>
  </p:normalViewPr>
  <p:slideViewPr>
    <p:cSldViewPr>
      <p:cViewPr varScale="1">
        <p:scale>
          <a:sx n="67" d="100"/>
          <a:sy n="67" d="100"/>
        </p:scale>
        <p:origin x="179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C1D78F97-5D1B-4A42-8AC9-1B4DB28D5149}" type="datetimeFigureOut">
              <a:rPr kumimoji="1" lang="ja-JP" altLang="en-US" smtClean="0"/>
              <a:t>2021/12/22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990935D4-ED70-486E-9DDB-303544693F68}" type="slidenum">
              <a:rPr kumimoji="1" lang="ja-JP" altLang="en-US" smtClean="0"/>
              <a:t>‹#›</a:t>
            </a:fld>
            <a:endParaRPr kumimoji="1" lang="ja-JP" altLang="en-US"/>
          </a:p>
        </p:txBody>
      </p:sp>
    </p:spTree>
    <p:extLst>
      <p:ext uri="{BB962C8B-B14F-4D97-AF65-F5344CB8AC3E}">
        <p14:creationId xmlns:p14="http://schemas.microsoft.com/office/powerpoint/2010/main" val="40736216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latin typeface="+mn-ea"/>
                <a:ea typeface="+mn-ea"/>
              </a:rPr>
              <a:t>〇つぎに議題２の「公共事業における景観面での</a:t>
            </a:r>
            <a:r>
              <a:rPr kumimoji="1" lang="en-US" altLang="ja-JP" sz="1400" dirty="0" smtClean="0">
                <a:latin typeface="+mn-ea"/>
                <a:ea typeface="+mn-ea"/>
              </a:rPr>
              <a:t>PDCA</a:t>
            </a:r>
            <a:r>
              <a:rPr kumimoji="1" lang="ja-JP" altLang="en-US" sz="1400" dirty="0" smtClean="0">
                <a:latin typeface="+mn-ea"/>
                <a:ea typeface="+mn-ea"/>
              </a:rPr>
              <a:t>サイクルについて」説明します。</a:t>
            </a:r>
            <a:endParaRPr kumimoji="1" lang="ja-JP" altLang="en-US" sz="1400" dirty="0">
              <a:latin typeface="+mn-ea"/>
              <a:ea typeface="+mn-ea"/>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4160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・長さ：</a:t>
            </a:r>
            <a:r>
              <a:rPr kumimoji="1" lang="en-US" altLang="ja-JP" dirty="0" smtClean="0"/>
              <a:t>80</a:t>
            </a:r>
            <a:r>
              <a:rPr kumimoji="1" lang="ja-JP" altLang="en-US" dirty="0" err="1" smtClean="0"/>
              <a:t>ｍ</a:t>
            </a:r>
            <a:r>
              <a:rPr kumimoji="1" lang="ja-JP" altLang="en-US" dirty="0" smtClean="0"/>
              <a:t>、幅：</a:t>
            </a:r>
            <a:r>
              <a:rPr kumimoji="1" lang="en-US" altLang="ja-JP" dirty="0" smtClean="0"/>
              <a:t>17.7</a:t>
            </a:r>
            <a:r>
              <a:rPr kumimoji="1" lang="ja-JP" altLang="en-US" dirty="0" err="1" smtClean="0"/>
              <a:t>ｍ</a:t>
            </a:r>
            <a:r>
              <a:rPr kumimoji="1" lang="ja-JP" altLang="en-US" dirty="0" smtClean="0"/>
              <a:t>、コンコース：</a:t>
            </a:r>
            <a:r>
              <a:rPr kumimoji="1" lang="en-US" altLang="ja-JP" dirty="0" smtClean="0"/>
              <a:t>8.4</a:t>
            </a:r>
            <a:r>
              <a:rPr kumimoji="1" lang="ja-JP" altLang="en-US" dirty="0" err="1" smtClean="0"/>
              <a:t>ｍ</a:t>
            </a:r>
            <a:r>
              <a:rPr kumimoji="1" lang="ja-JP" altLang="en-US" dirty="0" smtClean="0"/>
              <a:t>、軌道床：</a:t>
            </a:r>
            <a:r>
              <a:rPr kumimoji="1" lang="en-US" altLang="ja-JP" dirty="0" smtClean="0"/>
              <a:t>16.5</a:t>
            </a:r>
            <a:r>
              <a:rPr kumimoji="1" lang="ja-JP" altLang="en-US" dirty="0" err="1" smtClean="0"/>
              <a:t>ｍ</a:t>
            </a:r>
            <a:r>
              <a:rPr kumimoji="1" lang="ja-JP" altLang="en-US" dirty="0" smtClean="0"/>
              <a:t>、プラットホーム：</a:t>
            </a:r>
            <a:r>
              <a:rPr kumimoji="1" lang="en-US" altLang="ja-JP" dirty="0" smtClean="0"/>
              <a:t>20</a:t>
            </a:r>
            <a:r>
              <a:rPr kumimoji="1" lang="ja-JP" altLang="en-US" dirty="0" err="1" smtClean="0"/>
              <a:t>ｍ</a:t>
            </a:r>
            <a:r>
              <a:rPr kumimoji="1" lang="ja-JP" altLang="en-US" dirty="0" smtClean="0"/>
              <a:t>、高さ：</a:t>
            </a:r>
            <a:r>
              <a:rPr kumimoji="1" lang="en-US" altLang="ja-JP" dirty="0" smtClean="0"/>
              <a:t>24</a:t>
            </a:r>
            <a:r>
              <a:rPr kumimoji="1" lang="ja-JP" altLang="en-US" dirty="0" smtClean="0"/>
              <a:t>ｍ</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5186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00998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75577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・長さ：</a:t>
            </a:r>
            <a:r>
              <a:rPr kumimoji="1" lang="en-US" altLang="ja-JP" dirty="0" smtClean="0"/>
              <a:t>80</a:t>
            </a:r>
            <a:r>
              <a:rPr kumimoji="1" lang="ja-JP" altLang="en-US" dirty="0" err="1" smtClean="0"/>
              <a:t>ｍ</a:t>
            </a:r>
            <a:r>
              <a:rPr kumimoji="1" lang="ja-JP" altLang="en-US" dirty="0" smtClean="0"/>
              <a:t>、幅：</a:t>
            </a:r>
            <a:r>
              <a:rPr kumimoji="1" lang="en-US" altLang="ja-JP" dirty="0" smtClean="0"/>
              <a:t>17.7</a:t>
            </a:r>
            <a:r>
              <a:rPr kumimoji="1" lang="ja-JP" altLang="en-US" dirty="0" err="1" smtClean="0"/>
              <a:t>ｍ</a:t>
            </a:r>
            <a:r>
              <a:rPr kumimoji="1" lang="ja-JP" altLang="en-US" dirty="0" smtClean="0"/>
              <a:t>、コンコース：</a:t>
            </a:r>
            <a:r>
              <a:rPr kumimoji="1" lang="en-US" altLang="ja-JP" dirty="0" smtClean="0"/>
              <a:t>7.4</a:t>
            </a:r>
            <a:r>
              <a:rPr kumimoji="1" lang="ja-JP" altLang="en-US" dirty="0" err="1" smtClean="0"/>
              <a:t>ｍ</a:t>
            </a:r>
            <a:r>
              <a:rPr kumimoji="1" lang="ja-JP" altLang="en-US" dirty="0" smtClean="0"/>
              <a:t>、軌道床：</a:t>
            </a:r>
            <a:r>
              <a:rPr kumimoji="1" lang="en-US" altLang="ja-JP" dirty="0" smtClean="0"/>
              <a:t>13.7</a:t>
            </a:r>
            <a:r>
              <a:rPr kumimoji="1" lang="ja-JP" altLang="en-US" dirty="0" err="1" smtClean="0"/>
              <a:t>ｍ</a:t>
            </a:r>
            <a:r>
              <a:rPr kumimoji="1" lang="ja-JP" altLang="en-US" dirty="0" smtClean="0"/>
              <a:t>、プラットホーム：</a:t>
            </a:r>
            <a:r>
              <a:rPr kumimoji="1" lang="en-US" altLang="ja-JP" dirty="0" smtClean="0"/>
              <a:t>17</a:t>
            </a:r>
            <a:r>
              <a:rPr kumimoji="1" lang="ja-JP" altLang="en-US" dirty="0" err="1" smtClean="0"/>
              <a:t>ｍ</a:t>
            </a:r>
            <a:r>
              <a:rPr kumimoji="1" lang="ja-JP" altLang="en-US" dirty="0" smtClean="0"/>
              <a:t>、高さ：</a:t>
            </a:r>
            <a:r>
              <a:rPr kumimoji="1" lang="en-US" altLang="ja-JP" dirty="0" smtClean="0"/>
              <a:t>21</a:t>
            </a:r>
            <a:r>
              <a:rPr kumimoji="1" lang="ja-JP" altLang="en-US" dirty="0" smtClean="0"/>
              <a:t>ｍ</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9571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93833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56979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88028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○これまでの経過と今後の予定ですが、</a:t>
            </a:r>
            <a:endParaRPr kumimoji="1" lang="en-US" altLang="ja-JP" dirty="0" smtClean="0"/>
          </a:p>
          <a:p>
            <a:r>
              <a:rPr kumimoji="1" lang="ja-JP" altLang="en-US" dirty="0" smtClean="0"/>
              <a:t>　昨年度、景観審議会、公共事業アドバイス部会、景観ビジョン部会の検討を踏まえ制度をまとめて来ています。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05192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34060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0866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36479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7220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・長さ：</a:t>
            </a:r>
            <a:r>
              <a:rPr kumimoji="1" lang="en-US" altLang="ja-JP" dirty="0" smtClean="0"/>
              <a:t>111</a:t>
            </a:r>
            <a:r>
              <a:rPr kumimoji="1" lang="ja-JP" altLang="en-US" dirty="0" err="1" smtClean="0"/>
              <a:t>ｍ</a:t>
            </a:r>
            <a:r>
              <a:rPr kumimoji="1" lang="ja-JP" altLang="en-US" dirty="0" smtClean="0"/>
              <a:t>、幅：</a:t>
            </a:r>
            <a:r>
              <a:rPr kumimoji="1" lang="en-US" altLang="ja-JP" dirty="0" smtClean="0"/>
              <a:t>17.7</a:t>
            </a:r>
            <a:r>
              <a:rPr kumimoji="1" lang="ja-JP" altLang="en-US" dirty="0" err="1" smtClean="0"/>
              <a:t>ｍ</a:t>
            </a:r>
            <a:r>
              <a:rPr kumimoji="1" lang="ja-JP" altLang="en-US" dirty="0" smtClean="0"/>
              <a:t>、コンコース地上、軌道階：</a:t>
            </a:r>
            <a:r>
              <a:rPr kumimoji="1" lang="en-US" altLang="ja-JP" dirty="0" smtClean="0"/>
              <a:t>5.5</a:t>
            </a:r>
            <a:r>
              <a:rPr kumimoji="1" lang="ja-JP" altLang="en-US" dirty="0" err="1" smtClean="0"/>
              <a:t>ｍ</a:t>
            </a:r>
            <a:r>
              <a:rPr kumimoji="1" lang="ja-JP" altLang="en-US" dirty="0" smtClean="0"/>
              <a:t>、プラットホーム：９ｍ、高さ：</a:t>
            </a:r>
            <a:r>
              <a:rPr kumimoji="1" lang="en-US" altLang="ja-JP" dirty="0" smtClean="0"/>
              <a:t>14</a:t>
            </a:r>
            <a:r>
              <a:rPr kumimoji="1" lang="ja-JP" altLang="en-US" dirty="0" smtClean="0"/>
              <a:t>ｍ</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12161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95729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9789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E4EBE4A-0FB4-4788-B588-9FE4D4107D5C}" type="datetime1">
              <a:rPr kumimoji="1" lang="ja-JP" altLang="en-US" smtClean="0"/>
              <a:t>2021/12/22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786748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834F34-6521-490A-BAE3-D4D93615F3D1}" type="datetime1">
              <a:rPr kumimoji="1" lang="ja-JP" altLang="en-US" smtClean="0"/>
              <a:t>2021/12/22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706980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3C8661-F31E-4872-97BE-040F522668CA}" type="datetime1">
              <a:rPr kumimoji="1" lang="ja-JP" altLang="en-US" smtClean="0"/>
              <a:t>2021/12/22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97187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E3BD1DF4-1B3F-4952-8ADA-D72B0E743E46}" type="datetime1">
              <a:rPr kumimoji="1" lang="ja-JP" altLang="en-US" smtClean="0"/>
              <a:t>2021/12/22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293482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C6E9270-F320-4652-A3F9-749809D2D2F4}" type="datetime1">
              <a:rPr kumimoji="1" lang="ja-JP" altLang="en-US" smtClean="0"/>
              <a:t>2021/12/22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648591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90" y="4589468"/>
            <a:ext cx="7886700" cy="1500187"/>
          </a:xfrm>
        </p:spPr>
        <p:txBody>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407B988-6C3B-40CA-8FC0-BF07EF874BF1}" type="datetime1">
              <a:rPr kumimoji="1" lang="ja-JP" altLang="en-US" smtClean="0"/>
              <a:t>2021/12/22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163025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B666B9D-01A5-4A5F-B877-BFF7CB115DAD}" type="datetime1">
              <a:rPr kumimoji="1" lang="ja-JP" altLang="en-US" smtClean="0"/>
              <a:t>2021/12/22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988455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30"/>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7" y="1681164"/>
            <a:ext cx="3887391"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7"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3409451-38F9-4DB6-AAC1-865875D80E58}" type="datetime1">
              <a:rPr kumimoji="1" lang="ja-JP" altLang="en-US" smtClean="0"/>
              <a:t>2021/12/22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95190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0C79EA4-1614-4008-8921-CEB507D31FA3}" type="datetime1">
              <a:rPr kumimoji="1" lang="ja-JP" altLang="en-US" smtClean="0"/>
              <a:t>2021/12/22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99816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C0970-9510-4EE6-8CEA-28112D62B748}" type="datetime1">
              <a:rPr kumimoji="1" lang="ja-JP" altLang="en-US" smtClean="0"/>
              <a:t>2021/12/22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17483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3" y="987430"/>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50072C2-0DB2-43BA-9ED6-6B84AEAB0F84}" type="datetime1">
              <a:rPr kumimoji="1" lang="ja-JP" altLang="en-US" smtClean="0"/>
              <a:t>2021/12/22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05266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5D6E337-C696-4C46-BA49-D9C9E89E8B14}" type="datetime1">
              <a:rPr kumimoji="1" lang="ja-JP" altLang="en-US" smtClean="0"/>
              <a:t>2021/12/22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762750" y="6356351"/>
            <a:ext cx="2057400" cy="365125"/>
          </a:xfrm>
        </p:spPr>
        <p:txBody>
          <a:bodyPr/>
          <a:lstStyle>
            <a:lvl1pPr>
              <a:defRPr sz="1400" b="1">
                <a:solidFill>
                  <a:schemeClr val="tx1"/>
                </a:solidFill>
                <a:latin typeface="游ゴシック" panose="020B0400000000000000" pitchFamily="50" charset="-128"/>
                <a:ea typeface="游ゴシック" panose="020B0400000000000000" pitchFamily="50" charset="-128"/>
              </a:defRPr>
            </a:lvl1pPr>
          </a:lstStyle>
          <a:p>
            <a:fld id="{8DDB306B-CB1A-4F92-AE18-14C2D5855DBA}" type="slidenum">
              <a:rPr kumimoji="1" lang="ja-JP" altLang="en-US" smtClean="0"/>
              <a:pPr/>
              <a:t>‹#›</a:t>
            </a:fld>
            <a:endParaRPr kumimoji="1" lang="ja-JP" altLang="en-US"/>
          </a:p>
        </p:txBody>
      </p:sp>
    </p:spTree>
    <p:extLst>
      <p:ext uri="{BB962C8B-B14F-4D97-AF65-F5344CB8AC3E}">
        <p14:creationId xmlns:p14="http://schemas.microsoft.com/office/powerpoint/2010/main" val="361673239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3" y="987430"/>
            <a:ext cx="4629151"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64C6F97-2464-4C53-B911-1430CCF1B8DF}" type="datetime1">
              <a:rPr kumimoji="1" lang="ja-JP" altLang="en-US" smtClean="0"/>
              <a:t>2021/12/22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13580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D97D774-1C72-45F6-8CC7-8B3F4EFBC6BA}" type="datetime1">
              <a:rPr kumimoji="1" lang="ja-JP" altLang="en-US" smtClean="0"/>
              <a:t>2021/12/22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54794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7"/>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6" y="365127"/>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F51FFCD-771E-4DAA-AA5A-46404D58C5F1}" type="datetime1">
              <a:rPr kumimoji="1" lang="ja-JP" altLang="en-US" smtClean="0"/>
              <a:t>2021/12/22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91510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765371A-7CDB-4F25-80E7-013FE2042942}" type="datetime1">
              <a:rPr kumimoji="1" lang="ja-JP" altLang="en-US" smtClean="0"/>
              <a:t>2021/12/22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08664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575F325-539E-4621-BB93-0400BFAE2A38}" type="datetime1">
              <a:rPr kumimoji="1" lang="ja-JP" altLang="en-US" smtClean="0"/>
              <a:t>2021/12/22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971391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21D6511-4CF7-461B-8E84-CF4B2EB2A2C2}" type="datetime1">
              <a:rPr kumimoji="1" lang="ja-JP" altLang="en-US" smtClean="0"/>
              <a:t>2021/12/22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017252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0F3F633-20F0-4ABD-9962-701A84114928}" type="datetime1">
              <a:rPr kumimoji="1" lang="ja-JP" altLang="en-US" smtClean="0"/>
              <a:t>2021/12/22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372992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A58C74-C741-46F3-8248-27DF41A5A15B}" type="datetime1">
              <a:rPr kumimoji="1" lang="ja-JP" altLang="en-US" smtClean="0"/>
              <a:t>2021/12/22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651754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A057BC-FEDB-4680-8CC1-1BB29EBEA9BC}" type="datetime1">
              <a:rPr kumimoji="1" lang="ja-JP" altLang="en-US" smtClean="0"/>
              <a:t>2021/12/22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90826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ABF1103-6265-48B2-A546-026995EF06E0}" type="datetime1">
              <a:rPr kumimoji="1" lang="ja-JP" altLang="en-US" smtClean="0"/>
              <a:t>2021/12/22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178136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7AE7E-A259-4A6D-A91D-DCD8058CDF2C}" type="datetime1">
              <a:rPr kumimoji="1" lang="ja-JP" altLang="en-US" smtClean="0"/>
              <a:t>2021/12/22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278233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30"/>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1"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C37E4-80BA-4AF5-BC38-F901FB04A49B}" type="datetime1">
              <a:rPr kumimoji="1" lang="ja-JP" altLang="en-US" smtClean="0"/>
              <a:t>2021/12/22</a:t>
            </a:fld>
            <a:endParaRPr kumimoji="1" lang="ja-JP" altLang="en-US"/>
          </a:p>
        </p:txBody>
      </p:sp>
      <p:sp>
        <p:nvSpPr>
          <p:cNvPr id="5" name="Footer Placeholder 4"/>
          <p:cNvSpPr>
            <a:spLocks noGrp="1"/>
          </p:cNvSpPr>
          <p:nvPr>
            <p:ph type="ftr" sz="quarter" idx="3"/>
          </p:nvPr>
        </p:nvSpPr>
        <p:spPr>
          <a:xfrm>
            <a:off x="3028951"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1"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1410817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354"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2"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6329"/>
            <a:ext cx="9144000" cy="6359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15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　公共事業アドバイス部会の実施状況</a:t>
            </a:r>
            <a:endParaRPr kumimoji="0" lang="en-US" altLang="ja-JP" sz="2400" b="1" i="0" u="none" strike="noStrike" kern="1200" cap="none" spc="-15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 name="テキスト ボックス 5"/>
          <p:cNvSpPr txBox="1"/>
          <p:nvPr/>
        </p:nvSpPr>
        <p:spPr>
          <a:xfrm>
            <a:off x="7689957" y="105976"/>
            <a:ext cx="1200691" cy="400110"/>
          </a:xfrm>
          <a:prstGeom prst="rect">
            <a:avLst/>
          </a:prstGeom>
          <a:solidFill>
            <a:schemeClr val="bg1"/>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資料４</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p:cNvSpPr txBox="1"/>
          <p:nvPr/>
        </p:nvSpPr>
        <p:spPr>
          <a:xfrm>
            <a:off x="2017455" y="2636912"/>
            <a:ext cx="5109091" cy="1569660"/>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公共</a:t>
            </a:r>
            <a:r>
              <a:rPr kumimoji="1" lang="ja-JP" altLang="en-US" sz="3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事業アドバイス部会の</a:t>
            </a:r>
            <a:endParaRPr kumimoji="1" lang="en-US" altLang="ja-JP" sz="3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実施状況</a:t>
            </a:r>
            <a:endParaRPr kumimoji="1"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a:t>
            </a:fld>
            <a:endParaRPr kumimoji="1" lang="ja-JP" altLang="en-US" sz="1400" b="1">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41721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l="961" t="2313" r="1021" b="8679"/>
          <a:stretch/>
        </p:blipFill>
        <p:spPr>
          <a:xfrm>
            <a:off x="624113" y="899885"/>
            <a:ext cx="7837715" cy="5138057"/>
          </a:xfrm>
          <a:prstGeom prst="rect">
            <a:avLst/>
          </a:prstGeom>
          <a:ln>
            <a:solidFill>
              <a:schemeClr val="tx1"/>
            </a:solidFill>
          </a:ln>
        </p:spPr>
      </p:pic>
      <p:sp>
        <p:nvSpPr>
          <p:cNvPr id="5" name="角丸四角形 4"/>
          <p:cNvSpPr/>
          <p:nvPr/>
        </p:nvSpPr>
        <p:spPr>
          <a:xfrm>
            <a:off x="397164" y="222397"/>
            <a:ext cx="4171253" cy="39346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モノレール（仮称）</a:t>
            </a:r>
            <a:r>
              <a:rPr kumimoji="1" lang="ja-JP" altLang="en-US" sz="1600" b="1" dirty="0" smtClean="0">
                <a:solidFill>
                  <a:prstClr val="black"/>
                </a:solidFill>
                <a:latin typeface="ＭＳ Ｐゴシック" panose="020B0600070205080204" pitchFamily="50" charset="-128"/>
                <a:ea typeface="ＭＳ Ｐゴシック" panose="020B0600070205080204" pitchFamily="50" charset="-128"/>
              </a:rPr>
              <a:t>鴻池新田</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駅</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新築工事</a:t>
            </a:r>
          </a:p>
        </p:txBody>
      </p:sp>
      <p:sp>
        <p:nvSpPr>
          <p:cNvPr id="4"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10</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63393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673" y="747545"/>
            <a:ext cx="8655098" cy="5608806"/>
          </a:xfrm>
          <a:prstGeom prst="rect">
            <a:avLst/>
          </a:prstGeom>
        </p:spPr>
      </p:pic>
      <p:sp>
        <p:nvSpPr>
          <p:cNvPr id="4" name="正方形/長方形 3"/>
          <p:cNvSpPr/>
          <p:nvPr/>
        </p:nvSpPr>
        <p:spPr>
          <a:xfrm>
            <a:off x="176464" y="322024"/>
            <a:ext cx="307170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（仮称）鴻池新田駅</a:t>
            </a:r>
          </a:p>
        </p:txBody>
      </p:sp>
      <p:sp>
        <p:nvSpPr>
          <p:cNvPr id="5"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11</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64321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 y="660578"/>
            <a:ext cx="8572500" cy="5880735"/>
          </a:xfrm>
          <a:prstGeom prst="rect">
            <a:avLst/>
          </a:prstGeom>
        </p:spPr>
      </p:pic>
      <p:sp>
        <p:nvSpPr>
          <p:cNvPr id="4" name="正方形/長方形 3"/>
          <p:cNvSpPr/>
          <p:nvPr/>
        </p:nvSpPr>
        <p:spPr>
          <a:xfrm>
            <a:off x="176464" y="322024"/>
            <a:ext cx="2634975"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（仮称）鴻池新田駅</a:t>
            </a:r>
          </a:p>
        </p:txBody>
      </p:sp>
      <p:sp>
        <p:nvSpPr>
          <p:cNvPr id="6"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12</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81191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email">
            <a:extLst>
              <a:ext uri="{28A0092B-C50C-407E-A947-70E740481C1C}">
                <a14:useLocalDpi xmlns:a14="http://schemas.microsoft.com/office/drawing/2010/main"/>
              </a:ext>
            </a:extLst>
          </a:blip>
          <a:srcRect l="3052" t="519" r="1566" b="5873"/>
          <a:stretch/>
        </p:blipFill>
        <p:spPr>
          <a:xfrm>
            <a:off x="711200" y="798286"/>
            <a:ext cx="7866743" cy="5573485"/>
          </a:xfrm>
          <a:prstGeom prst="rect">
            <a:avLst/>
          </a:prstGeom>
          <a:ln>
            <a:solidFill>
              <a:schemeClr val="tx1"/>
            </a:solidFill>
          </a:ln>
        </p:spPr>
      </p:pic>
      <p:sp>
        <p:nvSpPr>
          <p:cNvPr id="6" name="角丸四角形 5"/>
          <p:cNvSpPr/>
          <p:nvPr/>
        </p:nvSpPr>
        <p:spPr>
          <a:xfrm>
            <a:off x="397164" y="222397"/>
            <a:ext cx="4171253" cy="39346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モノレール（仮称</a:t>
            </a:r>
            <a:r>
              <a:rPr kumimoji="1" lang="ja-JP" altLang="en-US" sz="1600" b="1" dirty="0">
                <a:solidFill>
                  <a:prstClr val="black"/>
                </a:solidFill>
                <a:latin typeface="ＭＳ Ｐゴシック" panose="020B0600070205080204" pitchFamily="50" charset="-128"/>
                <a:ea typeface="ＭＳ Ｐゴシック" panose="020B0600070205080204" pitchFamily="50" charset="-128"/>
              </a:rPr>
              <a:t>荒本</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駅</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新築工事</a:t>
            </a:r>
          </a:p>
        </p:txBody>
      </p:sp>
      <p:sp>
        <p:nvSpPr>
          <p:cNvPr id="4"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13</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08445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466" y="458687"/>
            <a:ext cx="8486368" cy="5883150"/>
          </a:xfrm>
          <a:prstGeom prst="rect">
            <a:avLst/>
          </a:prstGeom>
        </p:spPr>
      </p:pic>
      <p:sp>
        <p:nvSpPr>
          <p:cNvPr id="4" name="正方形/長方形 3"/>
          <p:cNvSpPr/>
          <p:nvPr/>
        </p:nvSpPr>
        <p:spPr>
          <a:xfrm>
            <a:off x="176464" y="322024"/>
            <a:ext cx="3151494"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（仮称）荒本駅</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14</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63779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 y="660578"/>
            <a:ext cx="8572500" cy="5880735"/>
          </a:xfrm>
          <a:prstGeom prst="rect">
            <a:avLst/>
          </a:prstGeom>
        </p:spPr>
      </p:pic>
      <p:sp>
        <p:nvSpPr>
          <p:cNvPr id="4" name="正方形/長方形 3"/>
          <p:cNvSpPr/>
          <p:nvPr/>
        </p:nvSpPr>
        <p:spPr>
          <a:xfrm>
            <a:off x="176464" y="322024"/>
            <a:ext cx="2566736"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（仮称）荒本駅</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15</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41878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43510" y="164129"/>
            <a:ext cx="8550114" cy="468270"/>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■第２回公共事業アドバイス部会で</a:t>
            </a:r>
            <a:r>
              <a:rPr kumimoji="0"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の主な意見</a:t>
            </a:r>
            <a:endParaRPr kumimoji="0"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16</a:t>
            </a:fld>
            <a:endParaRPr kumimoji="1"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252000" y="632399"/>
            <a:ext cx="8640000" cy="5796000"/>
          </a:xfrm>
          <a:prstGeom prst="roundRect">
            <a:avLst>
              <a:gd name="adj" fmla="val 4047"/>
            </a:avLst>
          </a:prstGeom>
          <a:solidFill>
            <a:schemeClr val="accent1">
              <a:lumMod val="40000"/>
              <a:lumOff val="60000"/>
            </a:schemeClr>
          </a:solidFill>
          <a:ln>
            <a:noFill/>
          </a:ln>
        </p:spPr>
        <p:txBody>
          <a:bodyPr wrap="square" lIns="72000" tIns="0" rIns="72000" bIns="0" rtlCol="0" anchor="ctr" anchorCtr="0">
            <a:spAutoFit/>
          </a:bodyPr>
          <a:lstStyle/>
          <a:p>
            <a:pPr marL="355600" marR="0" lvl="0" indent="-269875"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モノレール駅舎や附属施設の意匠</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8288" marR="0" lvl="0" indent="-182563"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駅舎</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というのは、その地域の顔であり、愛される</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アイコン</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地域の景観をリードするようなふさわしい風格を備えたデザイン</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になるようにと考えた際に、</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既</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に営業している区間とのトータルデザインという観点で、屋根や外壁でホームを</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覆う形状と</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いうのは踏襲されて</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いるが</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、細部を見ると違う</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。様々な制約があると思うが、</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ホーム</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を覆う形状というのが、利用者が思い描くモノレール駅舎の形、そのあたりは外さない方が</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良いかと。</a:t>
            </a:r>
            <a:endParaRPr kumimoji="1" lang="en-US" altLang="ja-JP"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endParaRPr>
          </a:p>
          <a:p>
            <a:pPr marL="268288" marR="0" lvl="0" indent="-182563"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モノレールに乗っていると、どこの駅に着いたのかが分からないことがある</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乗客</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から</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みてサインもですが、周り</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がどのように見えるかも</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大事、</a:t>
            </a:r>
            <a:r>
              <a:rPr kumimoji="1" lang="ja-JP" altLang="en-US"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利用促進がこれ</a:t>
            </a:r>
            <a:r>
              <a:rPr lang="ja-JP" altLang="en-US" sz="1400" b="1" dirty="0">
                <a:latin typeface="游ゴシック" panose="020B0400000000000000" pitchFamily="50" charset="-128"/>
                <a:ea typeface="游ゴシック" panose="020B0400000000000000" pitchFamily="50" charset="-128"/>
              </a:rPr>
              <a:t>から</a:t>
            </a:r>
            <a:r>
              <a:rPr kumimoji="1" lang="ja-JP" altLang="en-US"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も大事と思うので、</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乗って</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いておもしろい、周りとの関係性のなかで表現</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して頂ければ。</a:t>
            </a:r>
          </a:p>
          <a:p>
            <a:pPr marL="268288" marR="0" lvl="0" indent="-182563"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・モノレールはそれぞれ</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の駅舎に特徴があり、大阪の良いところが分かる</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乗り物。</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モノレール</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一本で大阪の良さが伝わるよう</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になればと。</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目立たなく</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しなければならないだけでなく、</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格好良さや迫力、雄大さを好意的に評価するものもある。</a:t>
            </a:r>
          </a:p>
          <a:p>
            <a:pPr marL="268288" marR="0" lvl="0" indent="-182563"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・この地域の骨格をつくっているの</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が既存</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の構造物で、そのようなものが乱立していくと、統一感のない乱れた感じに</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なる。</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cs typeface="+mn-cs"/>
              </a:rPr>
              <a:t>骨格</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となっている道路構造物の材質や形状をとらえた上で、今回はこのような構造物を挿入する</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というような方向性の方が景観として</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良いかと。</a:t>
            </a:r>
            <a:endParaRPr lang="en-US" altLang="ja-JP" sz="1400" b="1" dirty="0">
              <a:solidFill>
                <a:prstClr val="black"/>
              </a:solidFill>
              <a:latin typeface="游ゴシック" panose="020B0400000000000000" pitchFamily="50" charset="-128"/>
              <a:ea typeface="游ゴシック" panose="020B0400000000000000" pitchFamily="50" charset="-128"/>
            </a:endParaRPr>
          </a:p>
          <a:p>
            <a:pPr marL="270000" lvl="0" indent="-183600" defTabSz="457200">
              <a:lnSpc>
                <a:spcPct val="150000"/>
              </a:lnSpc>
              <a:defRPr/>
            </a:pPr>
            <a:r>
              <a:rPr lang="ja-JP" altLang="en-US" sz="1400" b="1" dirty="0">
                <a:solidFill>
                  <a:prstClr val="black"/>
                </a:solidFill>
                <a:latin typeface="游ゴシック" panose="020B0400000000000000" pitchFamily="50" charset="-128"/>
                <a:ea typeface="游ゴシック" panose="020B0400000000000000" pitchFamily="50" charset="-128"/>
              </a:rPr>
              <a:t>・附属施設（連絡デッキや階段、エレベーターなど）のデザインが重要。</a:t>
            </a:r>
          </a:p>
          <a:p>
            <a:pPr marL="270000" lvl="0" indent="-183600" defTabSz="457200">
              <a:lnSpc>
                <a:spcPct val="150000"/>
              </a:lnSpc>
              <a:defRPr/>
            </a:pPr>
            <a:r>
              <a:rPr lang="ja-JP" altLang="en-US" sz="1400" b="1" dirty="0">
                <a:solidFill>
                  <a:prstClr val="black"/>
                </a:solidFill>
                <a:latin typeface="游ゴシック" panose="020B0400000000000000" pitchFamily="50" charset="-128"/>
                <a:ea typeface="游ゴシック" panose="020B0400000000000000" pitchFamily="50" charset="-128"/>
              </a:rPr>
              <a:t>・</a:t>
            </a:r>
            <a:r>
              <a:rPr lang="ja-JP" altLang="en-US" sz="1400" b="1" dirty="0">
                <a:solidFill>
                  <a:srgbClr val="C00000"/>
                </a:solidFill>
                <a:latin typeface="游ゴシック" panose="020B0400000000000000" pitchFamily="50" charset="-128"/>
                <a:ea typeface="游ゴシック" panose="020B0400000000000000" pitchFamily="50" charset="-128"/>
              </a:rPr>
              <a:t>いろいろな視点から</a:t>
            </a:r>
            <a:r>
              <a:rPr lang="ja-JP" altLang="en-US" sz="1400" b="1" dirty="0" smtClean="0">
                <a:solidFill>
                  <a:srgbClr val="C00000"/>
                </a:solidFill>
                <a:latin typeface="游ゴシック" panose="020B0400000000000000" pitchFamily="50" charset="-128"/>
                <a:ea typeface="游ゴシック" panose="020B0400000000000000" pitchFamily="50" charset="-128"/>
              </a:rPr>
              <a:t>の</a:t>
            </a:r>
            <a:r>
              <a:rPr lang="ja-JP" altLang="en-US" sz="1400" b="1" dirty="0">
                <a:solidFill>
                  <a:srgbClr val="C00000"/>
                </a:solidFill>
                <a:latin typeface="游ゴシック" panose="020B0400000000000000" pitchFamily="50" charset="-128"/>
                <a:ea typeface="游ゴシック" panose="020B0400000000000000" pitchFamily="50" charset="-128"/>
              </a:rPr>
              <a:t>写真</a:t>
            </a:r>
            <a:r>
              <a:rPr lang="ja-JP" altLang="en-US" sz="1400" b="1" dirty="0" smtClean="0">
                <a:solidFill>
                  <a:srgbClr val="C00000"/>
                </a:solidFill>
                <a:latin typeface="游ゴシック" panose="020B0400000000000000" pitchFamily="50" charset="-128"/>
                <a:ea typeface="游ゴシック" panose="020B0400000000000000" pitchFamily="50" charset="-128"/>
              </a:rPr>
              <a:t>が</a:t>
            </a:r>
            <a:r>
              <a:rPr lang="ja-JP" altLang="en-US" sz="1400" b="1" dirty="0">
                <a:solidFill>
                  <a:srgbClr val="C00000"/>
                </a:solidFill>
                <a:latin typeface="游ゴシック" panose="020B0400000000000000" pitchFamily="50" charset="-128"/>
                <a:ea typeface="游ゴシック" panose="020B0400000000000000" pitchFamily="50" charset="-128"/>
              </a:rPr>
              <a:t>ありましたが、駅舎をその視点から見る人は少ないので、人の視点からどのように見えるのかという見え方として検討</a:t>
            </a:r>
            <a:r>
              <a:rPr lang="ja-JP" altLang="en-US" sz="1400" b="1" dirty="0" smtClean="0">
                <a:solidFill>
                  <a:srgbClr val="C00000"/>
                </a:solidFill>
                <a:latin typeface="游ゴシック" panose="020B0400000000000000" pitchFamily="50" charset="-128"/>
                <a:ea typeface="游ゴシック" panose="020B0400000000000000" pitchFamily="50" charset="-128"/>
              </a:rPr>
              <a:t>を行うのが良いかと。</a:t>
            </a:r>
            <a:endParaRPr lang="en-US" altLang="ja-JP" sz="1600" b="1" dirty="0">
              <a:solidFill>
                <a:srgbClr val="C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15652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43510" y="164129"/>
            <a:ext cx="8550114" cy="468270"/>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■第２回公共事業アドバイス部会で</a:t>
            </a:r>
            <a:r>
              <a:rPr kumimoji="0"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の主な意見</a:t>
            </a:r>
            <a:endParaRPr kumimoji="0"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17</a:t>
            </a:fld>
            <a:endParaRPr kumimoji="1"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252000" y="632399"/>
            <a:ext cx="8640000" cy="4248000"/>
          </a:xfrm>
          <a:prstGeom prst="roundRect">
            <a:avLst>
              <a:gd name="adj" fmla="val 5164"/>
            </a:avLst>
          </a:prstGeom>
          <a:solidFill>
            <a:schemeClr val="accent1">
              <a:lumMod val="40000"/>
              <a:lumOff val="60000"/>
            </a:schemeClr>
          </a:solidFill>
          <a:ln>
            <a:noFill/>
          </a:ln>
        </p:spPr>
        <p:txBody>
          <a:bodyPr wrap="square" lIns="0" tIns="0" rIns="0" bIns="0" rtlCol="0" anchor="ctr" anchorCtr="0">
            <a:spAutoFit/>
          </a:bodyPr>
          <a:lstStyle/>
          <a:p>
            <a:pPr marL="355600" marR="0" lvl="0" indent="-269875"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各駅舎の意匠</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8288" marR="0" lvl="0" indent="-182563"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門真南駅）</a:t>
            </a:r>
            <a:endParaRPr kumimoji="1" lang="en-US" altLang="ja-JP"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endParaRPr>
          </a:p>
          <a:p>
            <a:pPr marL="432000" marR="0" lvl="0" indent="-182563" algn="l" defTabSz="457200" rtl="0" eaLnBrk="1" fontAlgn="auto" latinLnBrk="0" hangingPunct="1">
              <a:lnSpc>
                <a:spcPct val="150000"/>
              </a:lnSpc>
              <a:spcBef>
                <a:spcPts val="0"/>
              </a:spcBef>
              <a:spcAft>
                <a:spcPts val="0"/>
              </a:spcAft>
              <a:buClrTx/>
              <a:buSzTx/>
              <a:buFontTx/>
              <a:buNone/>
              <a:tabLst/>
              <a:defRPr/>
            </a:pPr>
            <a:r>
              <a:rPr lang="ja-JP" altLang="en-US" sz="1400" b="1" dirty="0" smtClean="0">
                <a:solidFill>
                  <a:srgbClr val="C00000"/>
                </a:solidFill>
                <a:latin typeface="游ゴシック" panose="020B0400000000000000" pitchFamily="50" charset="-128"/>
                <a:ea typeface="游ゴシック" panose="020B0400000000000000" pitchFamily="50" charset="-128"/>
              </a:rPr>
              <a:t>・</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rPr>
              <a:t>ジャンクション</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rPr>
              <a:t>のダイナミックな景観</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ですので、目立たないようにではなく、</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rPr>
              <a:t>土木景観としていかに良いものをつくるかが重要</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せっかくあのような場所につくるのであれば、おもしろい駅をつくっていただくと</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、車の運転手が見上げないようにというのもあるかと思うが、</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rPr>
              <a:t>駅舎内</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rPr>
              <a:t>から見たり、あるいは近づいて見たり、車内から見たり</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といろいろ</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あると思う。</a:t>
            </a:r>
            <a:endParaRPr lang="en-US" altLang="ja-JP" sz="1400" b="1" dirty="0">
              <a:solidFill>
                <a:prstClr val="black"/>
              </a:solidFill>
              <a:latin typeface="游ゴシック" panose="020B0400000000000000" pitchFamily="50" charset="-128"/>
              <a:ea typeface="游ゴシック" panose="020B0400000000000000" pitchFamily="50" charset="-128"/>
            </a:endParaRPr>
          </a:p>
          <a:p>
            <a:pPr marL="268288" marR="0" lvl="0" indent="-182563" algn="l" defTabSz="457200" rtl="0" eaLnBrk="1" fontAlgn="auto" latinLnBrk="0" hangingPunct="1">
              <a:lnSpc>
                <a:spcPct val="150000"/>
              </a:lnSpc>
              <a:spcBef>
                <a:spcPts val="0"/>
              </a:spcBef>
              <a:spcAft>
                <a:spcPts val="0"/>
              </a:spcAft>
              <a:buClrTx/>
              <a:buSzTx/>
              <a:buFontTx/>
              <a:buNone/>
              <a:tabLst/>
              <a:defRPr/>
            </a:pPr>
            <a:r>
              <a:rPr lang="ja-JP" altLang="en-US" sz="1400" b="1" dirty="0" smtClean="0">
                <a:latin typeface="游ゴシック" panose="020B0400000000000000" pitchFamily="50" charset="-128"/>
                <a:ea typeface="游ゴシック" panose="020B0400000000000000" pitchFamily="50" charset="-128"/>
              </a:rPr>
              <a:t>（</a:t>
            </a:r>
            <a:r>
              <a:rPr kumimoji="1" lang="ja-JP" altLang="en-US"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鴻池新田駅）</a:t>
            </a:r>
            <a:endParaRPr kumimoji="1" lang="en-US" altLang="ja-JP"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a:p>
            <a:pPr marL="432000" marR="0" lvl="0" indent="-182563"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rPr>
              <a:t>道路</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rPr>
              <a:t>駅広と周辺との調和が重要</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endParaRPr lang="en-US" altLang="ja-JP" sz="1400" b="1" dirty="0">
              <a:solidFill>
                <a:prstClr val="black"/>
              </a:solidFill>
              <a:latin typeface="游ゴシック" panose="020B0400000000000000" pitchFamily="50" charset="-128"/>
              <a:ea typeface="游ゴシック" panose="020B0400000000000000" pitchFamily="50" charset="-128"/>
            </a:endParaRPr>
          </a:p>
          <a:p>
            <a:pPr marL="268288" marR="0" lvl="0" indent="-182563" algn="l" defTabSz="457200" rtl="0" eaLnBrk="1" fontAlgn="auto" latinLnBrk="0" hangingPunct="1">
              <a:lnSpc>
                <a:spcPct val="150000"/>
              </a:lnSpc>
              <a:spcBef>
                <a:spcPts val="0"/>
              </a:spcBef>
              <a:spcAft>
                <a:spcPts val="0"/>
              </a:spcAft>
              <a:buClrTx/>
              <a:buSzTx/>
              <a:buFontTx/>
              <a:buNone/>
              <a:tabLst/>
              <a:defRPr/>
            </a:pPr>
            <a:r>
              <a:rPr lang="ja-JP" altLang="en-US" sz="1400" b="1" dirty="0" smtClean="0">
                <a:latin typeface="游ゴシック" panose="020B0400000000000000" pitchFamily="50" charset="-128"/>
                <a:ea typeface="游ゴシック" panose="020B0400000000000000" pitchFamily="50" charset="-128"/>
              </a:rPr>
              <a:t>（</a:t>
            </a:r>
            <a:r>
              <a:rPr kumimoji="1" lang="ja-JP" altLang="en-US"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荒本駅）</a:t>
            </a:r>
            <a:endParaRPr kumimoji="1" lang="en-US" altLang="ja-JP" sz="14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a:p>
            <a:pPr marL="432000" marR="0" lvl="0" indent="-182563" algn="l" defTabSz="457200" rtl="0" eaLnBrk="1" fontAlgn="auto" latinLnBrk="0" hangingPunct="1">
              <a:lnSpc>
                <a:spcPct val="150000"/>
              </a:lnSpc>
              <a:spcBef>
                <a:spcPts val="0"/>
              </a:spcBef>
              <a:spcAft>
                <a:spcPts val="0"/>
              </a:spcAft>
              <a:buClrTx/>
              <a:buSzTx/>
              <a:buFontTx/>
              <a:buNone/>
              <a:tabLst/>
              <a:defRPr/>
            </a:pPr>
            <a:r>
              <a:rPr lang="ja-JP" altLang="en-US" sz="1400" b="1" dirty="0" smtClean="0">
                <a:solidFill>
                  <a:srgbClr val="C00000"/>
                </a:solidFill>
                <a:latin typeface="游ゴシック" panose="020B0400000000000000" pitchFamily="50" charset="-128"/>
                <a:ea typeface="游ゴシック" panose="020B0400000000000000"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大阪</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モノレールの良いところは</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、視点場</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をつくれるということも</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ある。</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rPr>
              <a:t>道路から離れており図書館等が</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rPr>
              <a:t>見られるので</a:t>
            </a:r>
            <a:r>
              <a:rPr kumimoji="1" lang="ja-JP" altLang="en-US" sz="1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rPr>
              <a:t>、その点を考慮して窓の配置や量を検討</a:t>
            </a:r>
            <a:r>
              <a:rPr kumimoji="1" lang="ja-JP" altLang="en-US" sz="1400" b="1" i="0" u="none" strike="noStrike" kern="1200" cap="none" spc="0" normalizeH="0" baseline="0" noProof="0" dirty="0" smtClean="0">
                <a:ln>
                  <a:noFill/>
                </a:ln>
                <a:solidFill>
                  <a:srgbClr val="C00000"/>
                </a:solidFill>
                <a:effectLst/>
                <a:uLnTx/>
                <a:uFillTx/>
                <a:latin typeface="游ゴシック" panose="020B0400000000000000" pitchFamily="50" charset="-128"/>
                <a:ea typeface="游ゴシック" panose="020B0400000000000000" pitchFamily="50" charset="-128"/>
              </a:rPr>
              <a:t>して頂ければ</a:t>
            </a:r>
            <a:r>
              <a:rPr lang="ja-JP" altLang="en-US" sz="1400" b="1" dirty="0" err="1" smtClean="0">
                <a:solidFill>
                  <a:prstClr val="black"/>
                </a:solidFill>
                <a:latin typeface="游ゴシック" panose="020B0400000000000000" pitchFamily="50" charset="-128"/>
                <a:ea typeface="游ゴシック" panose="020B0400000000000000" pitchFamily="50" charset="-128"/>
              </a:rPr>
              <a:t>。</a:t>
            </a:r>
            <a:endParaRPr lang="en-US" altLang="ja-JP" sz="1400" b="1" dirty="0" smtClean="0">
              <a:solidFill>
                <a:prstClr val="black"/>
              </a:solidFill>
              <a:latin typeface="游ゴシック" panose="020B0400000000000000" pitchFamily="50" charset="-128"/>
              <a:ea typeface="游ゴシック" panose="020B0400000000000000" pitchFamily="50" charset="-128"/>
            </a:endParaRPr>
          </a:p>
          <a:p>
            <a:pPr marL="432000" lvl="0" indent="-182563" defTabSz="457200">
              <a:lnSpc>
                <a:spcPct val="150000"/>
              </a:lnSpc>
              <a:defRPr/>
            </a:pPr>
            <a:r>
              <a:rPr lang="ja-JP" altLang="en-US" sz="1400" b="1" dirty="0" smtClean="0">
                <a:solidFill>
                  <a:prstClr val="black"/>
                </a:solidFill>
                <a:latin typeface="游ゴシック" panose="020B0400000000000000" pitchFamily="50" charset="-128"/>
                <a:ea typeface="游ゴシック" panose="020B0400000000000000" pitchFamily="50" charset="-128"/>
              </a:rPr>
              <a:t>・軌道</a:t>
            </a:r>
            <a:r>
              <a:rPr lang="ja-JP" altLang="en-US" sz="1400" b="1" dirty="0">
                <a:solidFill>
                  <a:prstClr val="black"/>
                </a:solidFill>
                <a:latin typeface="游ゴシック" panose="020B0400000000000000" pitchFamily="50" charset="-128"/>
                <a:ea typeface="游ゴシック" panose="020B0400000000000000" pitchFamily="50" charset="-128"/>
              </a:rPr>
              <a:t>がカーブしているので、モノレールの車両が駅に進入して来る風景は鉄道ファンからするとたまらない。そうした風景を見る場としても考えて</a:t>
            </a:r>
            <a:r>
              <a:rPr lang="ja-JP" altLang="en-US" sz="1400" b="1" dirty="0" smtClean="0">
                <a:solidFill>
                  <a:prstClr val="black"/>
                </a:solidFill>
                <a:latin typeface="游ゴシック" panose="020B0400000000000000" pitchFamily="50" charset="-128"/>
                <a:ea typeface="游ゴシック" panose="020B0400000000000000" pitchFamily="50" charset="-128"/>
              </a:rPr>
              <a:t>いただければ。</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1648611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p:cNvGraphicFramePr>
            <a:graphicFrameLocks noGrp="1"/>
          </p:cNvGraphicFramePr>
          <p:nvPr>
            <p:extLst>
              <p:ext uri="{D42A27DB-BD31-4B8C-83A1-F6EECF244321}">
                <p14:modId xmlns:p14="http://schemas.microsoft.com/office/powerpoint/2010/main" val="3641680345"/>
              </p:ext>
            </p:extLst>
          </p:nvPr>
        </p:nvGraphicFramePr>
        <p:xfrm>
          <a:off x="354505" y="985278"/>
          <a:ext cx="8537975" cy="5554210"/>
        </p:xfrm>
        <a:graphic>
          <a:graphicData uri="http://schemas.openxmlformats.org/drawingml/2006/table">
            <a:tbl>
              <a:tblPr firstRow="1" bandRow="1">
                <a:tableStyleId>{616DA210-FB5B-4158-B5E0-FEB733F419BA}</a:tableStyleId>
              </a:tblPr>
              <a:tblGrid>
                <a:gridCol w="402380">
                  <a:extLst>
                    <a:ext uri="{9D8B030D-6E8A-4147-A177-3AD203B41FA5}">
                      <a16:colId xmlns:a16="http://schemas.microsoft.com/office/drawing/2014/main" val="1602325343"/>
                    </a:ext>
                  </a:extLst>
                </a:gridCol>
                <a:gridCol w="2546612">
                  <a:extLst>
                    <a:ext uri="{9D8B030D-6E8A-4147-A177-3AD203B41FA5}">
                      <a16:colId xmlns:a16="http://schemas.microsoft.com/office/drawing/2014/main" val="1104129828"/>
                    </a:ext>
                  </a:extLst>
                </a:gridCol>
                <a:gridCol w="1052479">
                  <a:extLst>
                    <a:ext uri="{9D8B030D-6E8A-4147-A177-3AD203B41FA5}">
                      <a16:colId xmlns:a16="http://schemas.microsoft.com/office/drawing/2014/main" val="3463290260"/>
                    </a:ext>
                  </a:extLst>
                </a:gridCol>
                <a:gridCol w="1512168">
                  <a:extLst>
                    <a:ext uri="{9D8B030D-6E8A-4147-A177-3AD203B41FA5}">
                      <a16:colId xmlns:a16="http://schemas.microsoft.com/office/drawing/2014/main" val="366227850"/>
                    </a:ext>
                  </a:extLst>
                </a:gridCol>
                <a:gridCol w="1512168">
                  <a:extLst>
                    <a:ext uri="{9D8B030D-6E8A-4147-A177-3AD203B41FA5}">
                      <a16:colId xmlns:a16="http://schemas.microsoft.com/office/drawing/2014/main" val="3263948925"/>
                    </a:ext>
                  </a:extLst>
                </a:gridCol>
                <a:gridCol w="1512168">
                  <a:extLst>
                    <a:ext uri="{9D8B030D-6E8A-4147-A177-3AD203B41FA5}">
                      <a16:colId xmlns:a16="http://schemas.microsoft.com/office/drawing/2014/main" val="3009896895"/>
                    </a:ext>
                  </a:extLst>
                </a:gridCol>
              </a:tblGrid>
              <a:tr h="571514">
                <a:tc>
                  <a:txBody>
                    <a:bodyPr/>
                    <a:lstStyle/>
                    <a:p>
                      <a:pPr algn="ctr">
                        <a:lnSpc>
                          <a:spcPct val="150000"/>
                        </a:lnSpc>
                      </a:pP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pPr>
                      <a:r>
                        <a:rPr kumimoji="1" lang="ja-JP" altLang="en-US" sz="1400" b="1" dirty="0" smtClean="0">
                          <a:latin typeface="游ゴシック" panose="020B0400000000000000" pitchFamily="50" charset="-128"/>
                          <a:ea typeface="游ゴシック" panose="020B0400000000000000" pitchFamily="50" charset="-128"/>
                        </a:rPr>
                        <a:t>実施事業</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pPr>
                      <a:r>
                        <a:rPr kumimoji="1" lang="ja-JP" altLang="en-US" sz="1400" b="1" dirty="0" smtClean="0">
                          <a:latin typeface="游ゴシック" panose="020B0400000000000000" pitchFamily="50" charset="-128"/>
                          <a:ea typeface="游ゴシック" panose="020B0400000000000000" pitchFamily="50" charset="-128"/>
                        </a:rPr>
                        <a:t>市</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pPr>
                      <a:r>
                        <a:rPr kumimoji="1" lang="ja-JP" altLang="en-US" sz="1400" b="1" dirty="0" smtClean="0">
                          <a:latin typeface="游ゴシック" panose="020B0400000000000000" pitchFamily="50" charset="-128"/>
                          <a:ea typeface="游ゴシック" panose="020B0400000000000000" pitchFamily="50" charset="-128"/>
                        </a:rPr>
                        <a:t>景観行政団体</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市アドバイ</a:t>
                      </a:r>
                      <a:endParaRPr kumimoji="1" lang="en-US" altLang="ja-JP" sz="1400" b="1" dirty="0" smtClean="0">
                        <a:latin typeface="游ゴシック" panose="020B0400000000000000" pitchFamily="50" charset="-128"/>
                        <a:ea typeface="游ゴシック" panose="020B0400000000000000" pitchFamily="50" charset="-128"/>
                      </a:endParaRPr>
                    </a:p>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ザー会議</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pPr>
                      <a:r>
                        <a:rPr kumimoji="1" lang="ja-JP" altLang="en-US" sz="1400" b="1" dirty="0" smtClean="0">
                          <a:latin typeface="游ゴシック" panose="020B0400000000000000" pitchFamily="50" charset="-128"/>
                          <a:ea typeface="游ゴシック" panose="020B0400000000000000" pitchFamily="50" charset="-128"/>
                        </a:rPr>
                        <a:t>府市の兼ね合い</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357247611"/>
                  </a:ext>
                </a:extLst>
              </a:tr>
              <a:tr h="493297">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①</a:t>
                      </a:r>
                      <a:endParaRPr kumimoji="1" lang="en-US" altLang="ja-JP" sz="1400" b="1" dirty="0" smtClean="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大阪府立こんごう福祉</a:t>
                      </a:r>
                      <a:endParaRPr kumimoji="1" lang="en-US" altLang="ja-JP" sz="1400" b="1" dirty="0" smtClean="0">
                        <a:latin typeface="游ゴシック" panose="020B0400000000000000" pitchFamily="50" charset="-128"/>
                        <a:ea typeface="游ゴシック" panose="020B0400000000000000" pitchFamily="50" charset="-128"/>
                      </a:endParaRPr>
                    </a:p>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センター改築工事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富田林市</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市立ち会い</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8696306"/>
                  </a:ext>
                </a:extLst>
              </a:tr>
              <a:tr h="493297">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②</a:t>
                      </a:r>
                      <a:endParaRPr kumimoji="1" lang="en-US" altLang="ja-JP" sz="1400" b="1" dirty="0" smtClean="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zh-TW" altLang="en-US" sz="1400" b="1" dirty="0" smtClean="0">
                          <a:latin typeface="游ゴシック" panose="020B0400000000000000" pitchFamily="50" charset="-128"/>
                          <a:ea typeface="游ゴシック" panose="020B0400000000000000" pitchFamily="50" charset="-128"/>
                        </a:rPr>
                        <a:t>和泉警察署新築工事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和泉市</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市立ち会い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4568288"/>
                  </a:ext>
                </a:extLst>
              </a:tr>
              <a:tr h="493297">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③</a:t>
                      </a:r>
                      <a:endParaRPr kumimoji="1" lang="en-US" altLang="ja-JP" sz="1400" b="1" dirty="0" smtClean="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zh-TW" altLang="en-US" sz="1400" b="1" dirty="0" smtClean="0">
                          <a:latin typeface="游ゴシック" panose="020B0400000000000000" pitchFamily="50" charset="-128"/>
                          <a:ea typeface="游ゴシック" panose="020B0400000000000000" pitchFamily="50" charset="-128"/>
                        </a:rPr>
                        <a:t>貝塚警察署新築工事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貝塚市</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市立ち会い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805758"/>
                  </a:ext>
                </a:extLst>
              </a:tr>
              <a:tr h="493297">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④</a:t>
                      </a:r>
                      <a:endParaRPr kumimoji="1" lang="en-US" altLang="ja-JP" sz="1400" b="1" dirty="0" smtClean="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zh-TW" altLang="en-US" sz="1400" b="1" dirty="0" smtClean="0">
                          <a:latin typeface="游ゴシック" panose="020B0400000000000000" pitchFamily="50" charset="-128"/>
                          <a:ea typeface="游ゴシック" panose="020B0400000000000000" pitchFamily="50" charset="-128"/>
                        </a:rPr>
                        <a:t>八尾警察署新築工事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八尾市</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H30</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R3</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市立ち会い</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6701205"/>
                  </a:ext>
                </a:extLst>
              </a:tr>
              <a:tr h="493297">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⑤</a:t>
                      </a:r>
                      <a:endParaRPr kumimoji="1" lang="en-US" altLang="ja-JP" sz="1400" b="1" dirty="0" smtClean="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zh-TW" altLang="en-US" sz="1400" b="1" dirty="0" smtClean="0">
                          <a:latin typeface="游ゴシック" panose="020B0400000000000000" pitchFamily="50" charset="-128"/>
                          <a:ea typeface="游ゴシック" panose="020B0400000000000000" pitchFamily="50" charset="-128"/>
                        </a:rPr>
                        <a:t>高槻警察署新築工事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高槻市</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H16</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市立ち会い</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2703027"/>
                  </a:ext>
                </a:extLst>
              </a:tr>
              <a:tr h="493297">
                <a:tc rowSpan="2">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⑥</a:t>
                      </a:r>
                      <a:endParaRPr kumimoji="1" lang="en-US" altLang="ja-JP" sz="1400" b="1" dirty="0" smtClean="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大阪モノレール延伸事業（（仮）門真南駅、（仮）鴻池新田駅、（仮）荒本駅）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門真市</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市立ち会い</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1949914"/>
                  </a:ext>
                </a:extLst>
              </a:tr>
              <a:tr h="493297">
                <a:tc vMerge="1">
                  <a:txBody>
                    <a:bodyPr/>
                    <a:lstStyle/>
                    <a:p>
                      <a:pPr algn="ctr">
                        <a:lnSpc>
                          <a:spcPct val="100000"/>
                        </a:lnSpc>
                      </a:pPr>
                      <a:endParaRPr kumimoji="1" lang="en-US" altLang="ja-JP" sz="1400" b="1" dirty="0" smtClean="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100000"/>
                        </a:lnSpc>
                      </a:pPr>
                      <a:endParaRPr kumimoji="1" lang="ja-JP" altLang="en-US" sz="1400" b="1" dirty="0" smtClean="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東大阪市</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H16</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R2</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市立ち会い</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5132809"/>
                  </a:ext>
                </a:extLst>
              </a:tr>
              <a:tr h="493297">
                <a:tc rowSpan="2">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⑦</a:t>
                      </a:r>
                      <a:endParaRPr kumimoji="1" lang="en-US" altLang="ja-JP" sz="1400" b="1" dirty="0" smtClean="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00000"/>
                        </a:lnSpc>
                      </a:pPr>
                      <a:r>
                        <a:rPr kumimoji="1" lang="zh-TW" altLang="en-US" sz="1400" b="1" dirty="0" smtClean="0">
                          <a:latin typeface="游ゴシック" panose="020B0400000000000000" pitchFamily="50" charset="-128"/>
                          <a:ea typeface="游ゴシック" panose="020B0400000000000000" pitchFamily="50" charset="-128"/>
                        </a:rPr>
                        <a:t>都市計画道路八尾富田林線橋梁整備事業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八尾市</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H30</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R3</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00000"/>
                        </a:lnSpc>
                      </a:pPr>
                      <a:r>
                        <a:rPr kumimoji="1" lang="ja-JP" altLang="en-US" sz="1400" b="1" dirty="0" smtClean="0">
                          <a:solidFill>
                            <a:srgbClr val="FF0000"/>
                          </a:solidFill>
                          <a:latin typeface="游ゴシック" panose="020B0400000000000000" pitchFamily="50" charset="-128"/>
                          <a:ea typeface="游ゴシック" panose="020B0400000000000000" pitchFamily="50" charset="-128"/>
                        </a:rPr>
                        <a:t>府市合同会議</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4916464"/>
                  </a:ext>
                </a:extLst>
              </a:tr>
              <a:tr h="493297">
                <a:tc vMerge="1">
                  <a:txBody>
                    <a:bodyPr/>
                    <a:lstStyle/>
                    <a:p>
                      <a:pPr algn="ctr">
                        <a:lnSpc>
                          <a:spcPct val="100000"/>
                        </a:lnSpc>
                      </a:pPr>
                      <a:endParaRPr kumimoji="1" lang="en-US" altLang="ja-JP" sz="1400" b="1" dirty="0" smtClean="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100000"/>
                        </a:lnSpc>
                      </a:pPr>
                      <a:endParaRPr kumimoji="1" lang="zh-TW" altLang="en-US" sz="1400" b="1" dirty="0" smtClean="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藤井寺市</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H25</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H29</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100000"/>
                        </a:lnSpc>
                      </a:pPr>
                      <a:endParaRPr kumimoji="1" lang="ja-JP" altLang="en-US" sz="14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6664524"/>
                  </a:ext>
                </a:extLst>
              </a:tr>
              <a:tr h="493297">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⑧</a:t>
                      </a:r>
                      <a:endParaRPr kumimoji="1" lang="en-US" altLang="ja-JP" sz="1400" b="1" dirty="0" smtClean="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大阪府営豊中新千里北第２期住宅民活プロジェクト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豊中市</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H19</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H12</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400" b="1" dirty="0" smtClean="0">
                          <a:latin typeface="游ゴシック" panose="020B0400000000000000" pitchFamily="50" charset="-128"/>
                          <a:ea typeface="游ゴシック" panose="020B0400000000000000" pitchFamily="50" charset="-128"/>
                        </a:rPr>
                        <a:t>市立ち会い</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7847318"/>
                  </a:ext>
                </a:extLst>
              </a:tr>
            </a:tbl>
          </a:graphicData>
        </a:graphic>
      </p:graphicFrame>
      <p:sp>
        <p:nvSpPr>
          <p:cNvPr id="15" name="正方形/長方形 14"/>
          <p:cNvSpPr/>
          <p:nvPr/>
        </p:nvSpPr>
        <p:spPr>
          <a:xfrm>
            <a:off x="212824" y="505523"/>
            <a:ext cx="7134004" cy="426463"/>
          </a:xfrm>
          <a:prstGeom prst="rect">
            <a:avLst/>
          </a:prstGeom>
        </p:spPr>
        <p:txBody>
          <a:bodyPr wrap="none">
            <a:spAutoFit/>
          </a:bodyPr>
          <a:lstStyle/>
          <a:p>
            <a:pPr marL="176213" marR="0" lvl="0" indent="-176213" algn="l" defTabSz="457200" rtl="0" eaLnBrk="1" fontAlgn="auto" latinLnBrk="0" hangingPunct="1">
              <a:lnSpc>
                <a:spcPct val="150000"/>
              </a:lnSpc>
              <a:spcBef>
                <a:spcPts val="0"/>
              </a:spcBef>
              <a:spcAft>
                <a:spcPts val="600"/>
              </a:spcAft>
              <a:buClrTx/>
              <a:buSzTx/>
              <a:buFont typeface="Wingdings" panose="05000000000000000000" pitchFamily="2" charset="2"/>
              <a:buChar char="Ø"/>
              <a:tabLst/>
              <a:defRPr/>
            </a:pPr>
            <a:r>
              <a:rPr kumimoji="0"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市町村</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景観アドバイザー制度との兼ね合い市町村と調整の上、決定する。</a:t>
            </a:r>
          </a:p>
        </p:txBody>
      </p:sp>
      <p:sp>
        <p:nvSpPr>
          <p:cNvPr id="5" name="正方形/長方形 4"/>
          <p:cNvSpPr/>
          <p:nvPr/>
        </p:nvSpPr>
        <p:spPr>
          <a:xfrm>
            <a:off x="0" y="2520"/>
            <a:ext cx="9144000" cy="510011"/>
          </a:xfrm>
          <a:prstGeom prst="rect">
            <a:avLst/>
          </a:prstGeom>
          <a:solidFill>
            <a:schemeClr val="accent4">
              <a:lumMod val="60000"/>
              <a:lumOff val="40000"/>
            </a:schemeClr>
          </a:solid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2000" b="1" u="sng" dirty="0" smtClean="0">
                <a:solidFill>
                  <a:prstClr val="black"/>
                </a:solidFill>
                <a:latin typeface="游ゴシック" panose="020B0400000000000000" pitchFamily="50" charset="-128"/>
                <a:ea typeface="游ゴシック" panose="020B0400000000000000" pitchFamily="50" charset="-128"/>
              </a:rPr>
              <a:t>市町村アドバイザー会議との関係について</a:t>
            </a:r>
            <a:endParaRPr kumimoji="0"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18</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85096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1549125" y="3783913"/>
            <a:ext cx="6045750" cy="576936"/>
          </a:xfrm>
          <a:custGeom>
            <a:avLst/>
            <a:gdLst>
              <a:gd name="connsiteX0" fmla="*/ 0 w 2487407"/>
              <a:gd name="connsiteY0" fmla="*/ 0 h 773723"/>
              <a:gd name="connsiteX1" fmla="*/ 2487407 w 2487407"/>
              <a:gd name="connsiteY1" fmla="*/ 0 h 773723"/>
              <a:gd name="connsiteX2" fmla="*/ 2487407 w 2487407"/>
              <a:gd name="connsiteY2" fmla="*/ 773723 h 773723"/>
              <a:gd name="connsiteX3" fmla="*/ 0 w 2487407"/>
              <a:gd name="connsiteY3" fmla="*/ 773723 h 773723"/>
              <a:gd name="connsiteX4" fmla="*/ 0 w 2487407"/>
              <a:gd name="connsiteY4" fmla="*/ 0 h 773723"/>
              <a:gd name="connsiteX0" fmla="*/ 2487407 w 2578847"/>
              <a:gd name="connsiteY0" fmla="*/ 0 h 773723"/>
              <a:gd name="connsiteX1" fmla="*/ 2487407 w 2578847"/>
              <a:gd name="connsiteY1" fmla="*/ 773723 h 773723"/>
              <a:gd name="connsiteX2" fmla="*/ 0 w 2578847"/>
              <a:gd name="connsiteY2" fmla="*/ 773723 h 773723"/>
              <a:gd name="connsiteX3" fmla="*/ 0 w 2578847"/>
              <a:gd name="connsiteY3" fmla="*/ 0 h 773723"/>
              <a:gd name="connsiteX4" fmla="*/ 2578847 w 2578847"/>
              <a:gd name="connsiteY4" fmla="*/ 91440 h 773723"/>
              <a:gd name="connsiteX0" fmla="*/ 2487407 w 2487407"/>
              <a:gd name="connsiteY0" fmla="*/ 37514 h 811237"/>
              <a:gd name="connsiteX1" fmla="*/ 2487407 w 2487407"/>
              <a:gd name="connsiteY1" fmla="*/ 811237 h 811237"/>
              <a:gd name="connsiteX2" fmla="*/ 0 w 2487407"/>
              <a:gd name="connsiteY2" fmla="*/ 811237 h 811237"/>
              <a:gd name="connsiteX3" fmla="*/ 0 w 2487407"/>
              <a:gd name="connsiteY3" fmla="*/ 37514 h 811237"/>
              <a:gd name="connsiteX4" fmla="*/ 1031401 w 2487407"/>
              <a:gd name="connsiteY4" fmla="*/ 0 h 811237"/>
              <a:gd name="connsiteX0" fmla="*/ 2487407 w 2487407"/>
              <a:gd name="connsiteY0" fmla="*/ 0 h 773723"/>
              <a:gd name="connsiteX1" fmla="*/ 2487407 w 2487407"/>
              <a:gd name="connsiteY1" fmla="*/ 773723 h 773723"/>
              <a:gd name="connsiteX2" fmla="*/ 0 w 2487407"/>
              <a:gd name="connsiteY2" fmla="*/ 773723 h 773723"/>
              <a:gd name="connsiteX3" fmla="*/ 0 w 2487407"/>
              <a:gd name="connsiteY3" fmla="*/ 0 h 773723"/>
            </a:gdLst>
            <a:ahLst/>
            <a:cxnLst>
              <a:cxn ang="0">
                <a:pos x="connsiteX0" y="connsiteY0"/>
              </a:cxn>
              <a:cxn ang="0">
                <a:pos x="connsiteX1" y="connsiteY1"/>
              </a:cxn>
              <a:cxn ang="0">
                <a:pos x="connsiteX2" y="connsiteY2"/>
              </a:cxn>
              <a:cxn ang="0">
                <a:pos x="connsiteX3" y="connsiteY3"/>
              </a:cxn>
            </a:cxnLst>
            <a:rect l="l" t="t" r="r" b="b"/>
            <a:pathLst>
              <a:path w="2487407" h="773723">
                <a:moveTo>
                  <a:pt x="2487407" y="0"/>
                </a:moveTo>
                <a:lnTo>
                  <a:pt x="2487407" y="773723"/>
                </a:lnTo>
                <a:lnTo>
                  <a:pt x="0" y="773723"/>
                </a:lnTo>
                <a:lnTo>
                  <a:pt x="0"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25" name="直線矢印コネクタ 24"/>
          <p:cNvCxnSpPr>
            <a:stCxn id="10" idx="2"/>
          </p:cNvCxnSpPr>
          <p:nvPr/>
        </p:nvCxnSpPr>
        <p:spPr>
          <a:xfrm>
            <a:off x="4572000" y="4060911"/>
            <a:ext cx="0" cy="956455"/>
          </a:xfrm>
          <a:prstGeom prst="straightConnector1">
            <a:avLst/>
          </a:prstGeom>
          <a:ln w="9525">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246185" y="5017366"/>
            <a:ext cx="8686799" cy="1281356"/>
          </a:xfrm>
          <a:prstGeom prst="roundRect">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府市合同景観アドバイザー会議</a:t>
            </a:r>
            <a:endPar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大和川橋梁詳細設計業務（</a:t>
            </a:r>
            <a:r>
              <a:rPr kumimoji="1"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R</a:t>
            </a:r>
            <a:r>
              <a:rPr kumimoji="1"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3</a:t>
            </a: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年</a:t>
            </a:r>
            <a:r>
              <a:rPr kumimoji="1"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10</a:t>
            </a: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月</a:t>
            </a:r>
            <a:r>
              <a:rPr kumimoji="1"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8</a:t>
            </a: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日～</a:t>
            </a:r>
            <a:r>
              <a:rPr kumimoji="1"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R</a:t>
            </a:r>
            <a:r>
              <a:rPr kumimoji="1"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5</a:t>
            </a: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年</a:t>
            </a:r>
            <a:r>
              <a:rPr kumimoji="1"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月</a:t>
            </a:r>
            <a:r>
              <a:rPr kumimoji="1"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31</a:t>
            </a: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日）における景観アドバイザー会議（</a:t>
            </a:r>
            <a:r>
              <a:rPr kumimoji="1"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2</a:t>
            </a: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回）</a:t>
            </a:r>
            <a:endParaRPr kumimoji="1"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委員</a:t>
            </a: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：６名：若本和仁</a:t>
            </a: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委員、田中</a:t>
            </a: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一成</a:t>
            </a: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委員、林倫子</a:t>
            </a: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委員</a:t>
            </a: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、加我宏之委員、木</a:t>
            </a: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多彩子</a:t>
            </a:r>
            <a:r>
              <a:rPr kumimoji="1"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委員、</a:t>
            </a:r>
            <a:r>
              <a:rPr kumimoji="1" lang="zh-TW"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岡田昌彰</a:t>
            </a:r>
            <a:r>
              <a:rPr kumimoji="1" lang="zh-TW"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委員</a:t>
            </a:r>
            <a:endPar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1" lang="en-US" altLang="ja-JP"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2"/>
          <p:cNvSpPr txBox="1">
            <a:spLocks noChangeArrowheads="1"/>
          </p:cNvSpPr>
          <p:nvPr/>
        </p:nvSpPr>
        <p:spPr bwMode="auto">
          <a:xfrm>
            <a:off x="109125" y="848887"/>
            <a:ext cx="2880000" cy="3235107"/>
          </a:xfrm>
          <a:prstGeom prst="rect">
            <a:avLst/>
          </a:prstGeom>
          <a:solidFill>
            <a:schemeClr val="bg1"/>
          </a:solidFill>
          <a:ln w="9525">
            <a:solidFill>
              <a:srgbClr val="000000"/>
            </a:solidFill>
            <a:miter lim="800000"/>
            <a:headEnd/>
            <a:tailEnd/>
          </a:ln>
        </p:spPr>
        <p:txBody>
          <a:bodyPr rot="0" vert="horz" wrap="square" lIns="72000" tIns="36000" rIns="72000" bIns="36000" anchor="t" anchorCtr="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大阪府景観アドバイザー</a:t>
            </a: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会議</a:t>
            </a:r>
            <a:endPar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447675" marR="0" lvl="0" indent="-447675" algn="l" defTabSz="457200" rtl="0" eaLnBrk="1" fontAlgn="auto" latinLnBrk="0" hangingPunct="1">
              <a:lnSpc>
                <a:spcPct val="150000"/>
              </a:lnSpc>
              <a:spcBef>
                <a:spcPts val="0"/>
              </a:spcBef>
              <a:spcAft>
                <a:spcPts val="0"/>
              </a:spcAft>
              <a:buClrTx/>
              <a:buSzTx/>
              <a:buFontTx/>
              <a:buNone/>
              <a:tabLst/>
              <a:defRPr/>
            </a:pPr>
            <a:r>
              <a:rPr kumimoji="0" lang="ja-JP"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根拠</a:t>
            </a:r>
            <a:r>
              <a:rPr kumimoji="0" lang="ja-JP" altLang="en-US" sz="11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：建築部発注の公共事業に</a:t>
            </a:r>
            <a:r>
              <a:rPr kumimoji="0" lang="ja-JP"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おける景観面</a:t>
            </a:r>
            <a:r>
              <a:rPr kumimoji="0" lang="ja-JP" altLang="en-US" sz="11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a:t>
            </a:r>
            <a:r>
              <a:rPr kumimoji="0" lang="ja-JP"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の</a:t>
            </a:r>
            <a:r>
              <a:rPr kumimoji="0" lang="en-US" altLang="ja-JP"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PDCA</a:t>
            </a:r>
            <a:r>
              <a:rPr kumimoji="0" lang="ja-JP"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サイクル</a:t>
            </a:r>
            <a:r>
              <a:rPr kumimoji="0" lang="ja-JP" altLang="en-US" sz="11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制度</a:t>
            </a:r>
            <a:r>
              <a:rPr kumimoji="0" lang="ja-JP"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要綱</a:t>
            </a:r>
            <a:endParaRPr kumimoji="0" lang="en-US" altLang="ja-JP"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447675"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100" b="1" i="0" u="none" strike="noStrike" kern="100" cap="none" spc="-15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大阪府</a:t>
            </a:r>
            <a:r>
              <a:rPr kumimoji="0" lang="ja-JP" altLang="en-US" sz="1100" b="1" i="0" u="none" strike="noStrike" kern="100" cap="none" spc="-15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景観アドバイザー会議設置</a:t>
            </a:r>
            <a:r>
              <a:rPr kumimoji="0" lang="ja-JP" altLang="en-US" sz="1100" b="1" i="0" u="none" strike="noStrike" kern="100" cap="none" spc="-15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要領</a:t>
            </a:r>
            <a:endParaRPr kumimoji="0" lang="en-US" altLang="ja-JP" sz="1100" b="1" i="0" u="none" strike="noStrike" kern="100" cap="none" spc="-15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ja-JP"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設置：令和</a:t>
            </a: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３年６月</a:t>
            </a:r>
            <a:r>
              <a:rPr kumimoji="0"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23 </a:t>
            </a: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日</a:t>
            </a:r>
            <a:endPar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委員：３名</a:t>
            </a:r>
            <a:endPar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4500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若本和仁委員（建築デザイン）</a:t>
            </a:r>
            <a:endParaRPr kumimoji="0" lang="en-US" altLang="ja-JP" sz="1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4500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田中一成委員（都市デザイン）</a:t>
            </a:r>
            <a:endParaRPr kumimoji="0" lang="en-US" altLang="ja-JP" sz="1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4500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林</a:t>
            </a:r>
            <a:r>
              <a:rPr kumimoji="0" lang="ja-JP" altLang="en-US" sz="1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倫子委員（土木景観）</a:t>
            </a:r>
            <a:endParaRPr kumimoji="0" lang="en-US" altLang="ja-JP"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 name="テキスト ボックス 2"/>
          <p:cNvSpPr txBox="1">
            <a:spLocks noChangeArrowheads="1"/>
          </p:cNvSpPr>
          <p:nvPr/>
        </p:nvSpPr>
        <p:spPr bwMode="auto">
          <a:xfrm>
            <a:off x="3132000" y="848887"/>
            <a:ext cx="2880000" cy="3212024"/>
          </a:xfrm>
          <a:prstGeom prst="rect">
            <a:avLst/>
          </a:prstGeom>
          <a:solidFill>
            <a:schemeClr val="bg1"/>
          </a:solidFill>
          <a:ln w="9525">
            <a:solidFill>
              <a:srgbClr val="000000"/>
            </a:solidFill>
            <a:miter lim="800000"/>
            <a:headEnd/>
            <a:tailEnd/>
          </a:ln>
        </p:spPr>
        <p:txBody>
          <a:bodyPr rot="0" vert="horz" wrap="square" lIns="72000" tIns="36000" rIns="72000" bIns="36000" anchor="t" anchorCtr="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藤井寺市</a:t>
            </a: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景観</a:t>
            </a: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アドバイザー</a:t>
            </a: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会議</a:t>
            </a:r>
            <a:endPar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1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根拠</a:t>
            </a:r>
            <a:r>
              <a:rPr kumimoji="0" lang="ja-JP"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ja-JP" altLang="en-US" sz="11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藤井寺</a:t>
            </a:r>
            <a:r>
              <a:rPr kumimoji="0" lang="zh-CN"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市</a:t>
            </a:r>
            <a:r>
              <a:rPr kumimoji="0" lang="zh-CN" altLang="en-US" sz="11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景観</a:t>
            </a:r>
            <a:r>
              <a:rPr kumimoji="0" lang="zh-CN"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条例第</a:t>
            </a:r>
            <a:r>
              <a:rPr kumimoji="0" lang="en-US" altLang="ja-JP"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38</a:t>
            </a:r>
            <a:r>
              <a:rPr kumimoji="0" lang="zh-CN"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条</a:t>
            </a:r>
            <a:endParaRPr kumimoji="0" lang="en-US" altLang="zh-CN" sz="11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4500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100" b="1" i="0" u="none" strike="noStrike" kern="100" cap="none" spc="-15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藤井寺市</a:t>
            </a:r>
            <a:r>
              <a:rPr kumimoji="0" lang="ja-JP" altLang="en-US" sz="1100" b="1" i="0" u="none" strike="noStrike" kern="100" cap="none" spc="-15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景観アドバイザー業務実施</a:t>
            </a:r>
            <a:r>
              <a:rPr kumimoji="0" lang="ja-JP" altLang="en-US" sz="1100" b="1" i="0" u="none" strike="noStrike" kern="100" cap="none" spc="-15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要領</a:t>
            </a:r>
            <a:endParaRPr kumimoji="0" lang="en-US" altLang="ja-JP" sz="1100" b="1" i="0" u="none" strike="noStrike" kern="100" cap="none" spc="-15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ja-JP"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ja-JP"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設置：平成</a:t>
            </a:r>
            <a:r>
              <a:rPr kumimoji="0"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29</a:t>
            </a: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年</a:t>
            </a:r>
            <a:r>
              <a:rPr kumimoji="0"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11</a:t>
            </a: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月</a:t>
            </a:r>
            <a:r>
              <a:rPr kumimoji="0"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15</a:t>
            </a: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日</a:t>
            </a:r>
            <a:endPar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委員：３名</a:t>
            </a:r>
            <a:endParaRPr kumimoji="0"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若本和仁委員（建築デザイン）</a:t>
            </a:r>
            <a:r>
              <a:rPr kumimoji="0" lang="ja-JP" altLang="en-US" sz="1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endParaRPr kumimoji="0" lang="en-US" altLang="ja-JP"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加我宏之委員（ランドスケープ）</a:t>
            </a:r>
            <a:r>
              <a:rPr kumimoji="0" lang="ja-JP" altLang="en-US" sz="1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endParaRPr kumimoji="0" lang="en-US" altLang="ja-JP"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木多彩子委員（建築）</a:t>
            </a:r>
            <a:endParaRPr kumimoji="0" lang="en-US" altLang="ja-JP"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 name="テキスト ボックス 2"/>
          <p:cNvSpPr txBox="1">
            <a:spLocks noChangeArrowheads="1"/>
          </p:cNvSpPr>
          <p:nvPr/>
        </p:nvSpPr>
        <p:spPr bwMode="auto">
          <a:xfrm>
            <a:off x="6154875" y="848887"/>
            <a:ext cx="2880000" cy="3212024"/>
          </a:xfrm>
          <a:prstGeom prst="rect">
            <a:avLst/>
          </a:prstGeom>
          <a:solidFill>
            <a:schemeClr val="bg1"/>
          </a:solidFill>
          <a:ln w="9525">
            <a:solidFill>
              <a:srgbClr val="000000"/>
            </a:solidFill>
            <a:miter lim="800000"/>
            <a:headEnd/>
            <a:tailEnd/>
          </a:ln>
        </p:spPr>
        <p:txBody>
          <a:bodyPr rot="0" vert="horz" wrap="square" lIns="72000" tIns="36000" rIns="72000" bIns="36000" anchor="t" anchorCtr="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八尾</a:t>
            </a: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市景観</a:t>
            </a: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アドバイザー</a:t>
            </a: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会議</a:t>
            </a:r>
            <a:endPar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1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根拠</a:t>
            </a:r>
            <a:r>
              <a:rPr kumimoji="0" lang="ja-JP"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：八尾市景観条例第</a:t>
            </a:r>
            <a:r>
              <a:rPr kumimoji="0" lang="en-US" altLang="ja-JP"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29</a:t>
            </a:r>
            <a:r>
              <a:rPr kumimoji="0" lang="ja-JP"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条</a:t>
            </a:r>
            <a:endParaRPr kumimoji="0" lang="en-US" altLang="ja-JP" sz="11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4500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八尾市</a:t>
            </a:r>
            <a:r>
              <a:rPr kumimoji="0" lang="ja-JP" altLang="en-US" sz="11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景観</a:t>
            </a:r>
            <a:r>
              <a:rPr kumimoji="0" lang="ja-JP"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アドバイザー設置要領</a:t>
            </a:r>
            <a:endParaRPr kumimoji="0" lang="en-US" altLang="ja-JP"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ja-JP"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ja-JP"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設置：</a:t>
            </a: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令和</a:t>
            </a: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３年</a:t>
            </a:r>
            <a:r>
              <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7</a:t>
            </a: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月</a:t>
            </a:r>
            <a:r>
              <a:rPr kumimoji="0"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20</a:t>
            </a:r>
            <a:r>
              <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日</a:t>
            </a:r>
            <a:endParaRPr kumimoji="0"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委員：２名</a:t>
            </a:r>
            <a:endParaRPr kumimoji="0" lang="en-US" altLang="ja-JP" sz="14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4500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岡田昌彰委員（土木）</a:t>
            </a:r>
            <a:endParaRPr kumimoji="0" lang="en-US" altLang="ja-JP"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4500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小林広英委員（建築）</a:t>
            </a:r>
            <a:endParaRPr kumimoji="0" lang="en-US" altLang="ja-JP" sz="12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ja-JP"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ja-JP" altLang="en-US"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依頼する景観アドバイザーは市が決定　</a:t>
            </a:r>
            <a:endParaRPr kumimoji="0" lang="en-US" altLang="ja-JP" sz="1100" b="1" i="0" u="none" strike="noStrike" kern="1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正方形/長方形 11"/>
          <p:cNvSpPr/>
          <p:nvPr/>
        </p:nvSpPr>
        <p:spPr>
          <a:xfrm>
            <a:off x="-10836" y="5412"/>
            <a:ext cx="9154835" cy="553998"/>
          </a:xfrm>
          <a:prstGeom prst="rect">
            <a:avLst/>
          </a:prstGeom>
          <a:solidFill>
            <a:schemeClr val="accent4">
              <a:lumMod val="60000"/>
              <a:lumOff val="40000"/>
            </a:schemeClr>
          </a:solid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都市計画道路八尾富田林線橋梁整備事業　府市合同アドバイザー会議</a:t>
            </a:r>
          </a:p>
        </p:txBody>
      </p:sp>
      <p:sp>
        <p:nvSpPr>
          <p:cNvPr id="9"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19</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88003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nvPr>
        </p:nvGraphicFramePr>
        <p:xfrm>
          <a:off x="332811" y="730579"/>
          <a:ext cx="8304285" cy="5886466"/>
        </p:xfrm>
        <a:graphic>
          <a:graphicData uri="http://schemas.openxmlformats.org/drawingml/2006/table">
            <a:tbl>
              <a:tblPr firstRow="1" bandRow="1"/>
              <a:tblGrid>
                <a:gridCol w="1436023">
                  <a:extLst>
                    <a:ext uri="{9D8B030D-6E8A-4147-A177-3AD203B41FA5}">
                      <a16:colId xmlns:a16="http://schemas.microsoft.com/office/drawing/2014/main" val="4216197973"/>
                    </a:ext>
                  </a:extLst>
                </a:gridCol>
                <a:gridCol w="6868262">
                  <a:extLst>
                    <a:ext uri="{9D8B030D-6E8A-4147-A177-3AD203B41FA5}">
                      <a16:colId xmlns:a16="http://schemas.microsoft.com/office/drawing/2014/main" val="4044357023"/>
                    </a:ext>
                  </a:extLst>
                </a:gridCol>
              </a:tblGrid>
              <a:tr h="3670733">
                <a:tc rowSpan="2">
                  <a:txBody>
                    <a:bodyPr/>
                    <a:lstStyle>
                      <a:lvl1pPr marL="0" algn="l" defTabSz="685800" rtl="0" eaLnBrk="1" latinLnBrk="0" hangingPunct="1">
                        <a:defRPr kumimoji="1" sz="1350" kern="1200">
                          <a:solidFill>
                            <a:schemeClr val="tx1"/>
                          </a:solidFill>
                          <a:latin typeface="Calibri" panose="020F0502020204030204"/>
                        </a:defRPr>
                      </a:lvl1pPr>
                      <a:lvl2pPr marL="342900" algn="l" defTabSz="685800" rtl="0" eaLnBrk="1" latinLnBrk="0" hangingPunct="1">
                        <a:defRPr kumimoji="1" sz="1350" kern="1200">
                          <a:solidFill>
                            <a:schemeClr val="tx1"/>
                          </a:solidFill>
                          <a:latin typeface="Calibri" panose="020F0502020204030204"/>
                        </a:defRPr>
                      </a:lvl2pPr>
                      <a:lvl3pPr marL="685800" algn="l" defTabSz="685800" rtl="0" eaLnBrk="1" latinLnBrk="0" hangingPunct="1">
                        <a:defRPr kumimoji="1" sz="1350" kern="1200">
                          <a:solidFill>
                            <a:schemeClr val="tx1"/>
                          </a:solidFill>
                          <a:latin typeface="Calibri" panose="020F0502020204030204"/>
                        </a:defRPr>
                      </a:lvl3pPr>
                      <a:lvl4pPr marL="1028700" algn="l" defTabSz="685800" rtl="0" eaLnBrk="1" latinLnBrk="0" hangingPunct="1">
                        <a:defRPr kumimoji="1" sz="1350" kern="1200">
                          <a:solidFill>
                            <a:schemeClr val="tx1"/>
                          </a:solidFill>
                          <a:latin typeface="Calibri" panose="020F0502020204030204"/>
                        </a:defRPr>
                      </a:lvl4pPr>
                      <a:lvl5pPr marL="1371600" algn="l" defTabSz="685800" rtl="0" eaLnBrk="1" latinLnBrk="0" hangingPunct="1">
                        <a:defRPr kumimoji="1" sz="1350" kern="1200">
                          <a:solidFill>
                            <a:schemeClr val="tx1"/>
                          </a:solidFill>
                          <a:latin typeface="Calibri" panose="020F0502020204030204"/>
                        </a:defRPr>
                      </a:lvl5pPr>
                      <a:lvl6pPr marL="1714500" algn="l" defTabSz="685800" rtl="0" eaLnBrk="1" latinLnBrk="0" hangingPunct="1">
                        <a:defRPr kumimoji="1" sz="1350" kern="1200">
                          <a:solidFill>
                            <a:schemeClr val="tx1"/>
                          </a:solidFill>
                          <a:latin typeface="Calibri" panose="020F0502020204030204"/>
                        </a:defRPr>
                      </a:lvl6pPr>
                      <a:lvl7pPr marL="2057400" algn="l" defTabSz="685800" rtl="0" eaLnBrk="1" latinLnBrk="0" hangingPunct="1">
                        <a:defRPr kumimoji="1" sz="1350" kern="1200">
                          <a:solidFill>
                            <a:schemeClr val="tx1"/>
                          </a:solidFill>
                          <a:latin typeface="Calibri" panose="020F0502020204030204"/>
                        </a:defRPr>
                      </a:lvl7pPr>
                      <a:lvl8pPr marL="2400300" algn="l" defTabSz="685800" rtl="0" eaLnBrk="1" latinLnBrk="0" hangingPunct="1">
                        <a:defRPr kumimoji="1" sz="1350" kern="1200">
                          <a:solidFill>
                            <a:schemeClr val="tx1"/>
                          </a:solidFill>
                          <a:latin typeface="Calibri" panose="020F0502020204030204"/>
                        </a:defRPr>
                      </a:lvl8pPr>
                      <a:lvl9pPr marL="2743200" algn="l" defTabSz="685800" rtl="0" eaLnBrk="1" latinLnBrk="0" hangingPunct="1">
                        <a:defRPr kumimoji="1" sz="1350" kern="1200">
                          <a:solidFill>
                            <a:schemeClr val="tx1"/>
                          </a:solidFill>
                          <a:latin typeface="Calibri" panose="020F0502020204030204"/>
                        </a:defRPr>
                      </a:lvl9pPr>
                    </a:lstStyle>
                    <a:p>
                      <a:r>
                        <a:rPr kumimoji="1" lang="ja-JP" altLang="en-US" sz="1600" b="1" dirty="0" smtClean="0">
                          <a:latin typeface="游ゴシック" panose="020B0400000000000000" pitchFamily="50" charset="-128"/>
                          <a:ea typeface="游ゴシック" panose="020B0400000000000000" pitchFamily="50" charset="-128"/>
                        </a:rPr>
                        <a:t>令和３年度</a:t>
                      </a:r>
                      <a:endParaRPr kumimoji="1" lang="en-US" altLang="ja-JP" sz="1600" b="1" dirty="0" smtClean="0">
                        <a:latin typeface="游ゴシック" panose="020B0400000000000000" pitchFamily="50" charset="-128"/>
                        <a:ea typeface="游ゴシック" panose="020B0400000000000000" pitchFamily="50" charset="-128"/>
                      </a:endParaRPr>
                    </a:p>
                    <a:p>
                      <a:r>
                        <a:rPr kumimoji="1" lang="ja-JP" altLang="en-US" sz="1600" b="1" dirty="0" smtClean="0">
                          <a:latin typeface="游ゴシック" panose="020B0400000000000000" pitchFamily="50" charset="-128"/>
                          <a:ea typeface="游ゴシック" panose="020B0400000000000000" pitchFamily="50" charset="-128"/>
                        </a:rPr>
                        <a:t>（</a:t>
                      </a:r>
                      <a:r>
                        <a:rPr kumimoji="1" lang="en-US" altLang="ja-JP" sz="1600" b="1" dirty="0" smtClean="0">
                          <a:latin typeface="游ゴシック" panose="020B0400000000000000" pitchFamily="50" charset="-128"/>
                          <a:ea typeface="游ゴシック" panose="020B0400000000000000" pitchFamily="50" charset="-128"/>
                        </a:rPr>
                        <a:t>2021</a:t>
                      </a:r>
                      <a:r>
                        <a:rPr kumimoji="1" lang="ja-JP" altLang="en-US" sz="1600" b="1" dirty="0" smtClean="0">
                          <a:latin typeface="游ゴシック" panose="020B0400000000000000" pitchFamily="50" charset="-128"/>
                          <a:ea typeface="游ゴシック" panose="020B0400000000000000" pitchFamily="50" charset="-128"/>
                        </a:rPr>
                        <a:t>年）</a:t>
                      </a:r>
                      <a:endParaRPr kumimoji="1" lang="ja-JP" altLang="en-US" sz="16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685800" rtl="0" eaLnBrk="1" latinLnBrk="0" hangingPunct="1">
                        <a:defRPr kumimoji="1" sz="1350" kern="1200">
                          <a:solidFill>
                            <a:schemeClr val="tx1"/>
                          </a:solidFill>
                          <a:latin typeface="Calibri" panose="020F0502020204030204"/>
                        </a:defRPr>
                      </a:lvl1pPr>
                      <a:lvl2pPr marL="342900" algn="l" defTabSz="685800" rtl="0" eaLnBrk="1" latinLnBrk="0" hangingPunct="1">
                        <a:defRPr kumimoji="1" sz="1350" kern="1200">
                          <a:solidFill>
                            <a:schemeClr val="tx1"/>
                          </a:solidFill>
                          <a:latin typeface="Calibri" panose="020F0502020204030204"/>
                        </a:defRPr>
                      </a:lvl2pPr>
                      <a:lvl3pPr marL="685800" algn="l" defTabSz="685800" rtl="0" eaLnBrk="1" latinLnBrk="0" hangingPunct="1">
                        <a:defRPr kumimoji="1" sz="1350" kern="1200">
                          <a:solidFill>
                            <a:schemeClr val="tx1"/>
                          </a:solidFill>
                          <a:latin typeface="Calibri" panose="020F0502020204030204"/>
                        </a:defRPr>
                      </a:lvl3pPr>
                      <a:lvl4pPr marL="1028700" algn="l" defTabSz="685800" rtl="0" eaLnBrk="1" latinLnBrk="0" hangingPunct="1">
                        <a:defRPr kumimoji="1" sz="1350" kern="1200">
                          <a:solidFill>
                            <a:schemeClr val="tx1"/>
                          </a:solidFill>
                          <a:latin typeface="Calibri" panose="020F0502020204030204"/>
                        </a:defRPr>
                      </a:lvl4pPr>
                      <a:lvl5pPr marL="1371600" algn="l" defTabSz="685800" rtl="0" eaLnBrk="1" latinLnBrk="0" hangingPunct="1">
                        <a:defRPr kumimoji="1" sz="1350" kern="1200">
                          <a:solidFill>
                            <a:schemeClr val="tx1"/>
                          </a:solidFill>
                          <a:latin typeface="Calibri" panose="020F0502020204030204"/>
                        </a:defRPr>
                      </a:lvl5pPr>
                      <a:lvl6pPr marL="1714500" algn="l" defTabSz="685800" rtl="0" eaLnBrk="1" latinLnBrk="0" hangingPunct="1">
                        <a:defRPr kumimoji="1" sz="1350" kern="1200">
                          <a:solidFill>
                            <a:schemeClr val="tx1"/>
                          </a:solidFill>
                          <a:latin typeface="Calibri" panose="020F0502020204030204"/>
                        </a:defRPr>
                      </a:lvl6pPr>
                      <a:lvl7pPr marL="2057400" algn="l" defTabSz="685800" rtl="0" eaLnBrk="1" latinLnBrk="0" hangingPunct="1">
                        <a:defRPr kumimoji="1" sz="1350" kern="1200">
                          <a:solidFill>
                            <a:schemeClr val="tx1"/>
                          </a:solidFill>
                          <a:latin typeface="Calibri" panose="020F0502020204030204"/>
                        </a:defRPr>
                      </a:lvl7pPr>
                      <a:lvl8pPr marL="2400300" algn="l" defTabSz="685800" rtl="0" eaLnBrk="1" latinLnBrk="0" hangingPunct="1">
                        <a:defRPr kumimoji="1" sz="1350" kern="1200">
                          <a:solidFill>
                            <a:schemeClr val="tx1"/>
                          </a:solidFill>
                          <a:latin typeface="Calibri" panose="020F0502020204030204"/>
                        </a:defRPr>
                      </a:lvl8pPr>
                      <a:lvl9pPr marL="2743200" algn="l" defTabSz="685800" rtl="0" eaLnBrk="1" latinLnBrk="0" hangingPunct="1">
                        <a:defRPr kumimoji="1" sz="1350" kern="1200">
                          <a:solidFill>
                            <a:schemeClr val="tx1"/>
                          </a:solidFill>
                          <a:latin typeface="Calibri" panose="020F0502020204030204"/>
                        </a:defRPr>
                      </a:lvl9pPr>
                    </a:lstStyle>
                    <a:p>
                      <a:r>
                        <a:rPr kumimoji="1" lang="ja-JP" altLang="en-US" sz="1600" b="0" dirty="0" smtClean="0">
                          <a:latin typeface="游ゴシック" panose="020B0400000000000000" pitchFamily="50" charset="-128"/>
                          <a:ea typeface="游ゴシック" panose="020B0400000000000000" pitchFamily="50" charset="-128"/>
                        </a:rPr>
                        <a:t>　</a:t>
                      </a:r>
                      <a:endParaRPr kumimoji="1" lang="ja-JP" altLang="en-US" sz="1600" b="0" dirty="0">
                        <a:latin typeface="游ゴシック" panose="020B0400000000000000" pitchFamily="50" charset="-128"/>
                        <a:ea typeface="游ゴシック" panose="020B0400000000000000" pitchFamily="50" charset="-128"/>
                      </a:endParaRPr>
                    </a:p>
                    <a:p>
                      <a:r>
                        <a:rPr kumimoji="1" lang="ja-JP" altLang="en-US" sz="1600" b="0" dirty="0" smtClean="0">
                          <a:latin typeface="游ゴシック" panose="020B0400000000000000" pitchFamily="50" charset="-128"/>
                          <a:ea typeface="游ゴシック" panose="020B0400000000000000" pitchFamily="50" charset="-128"/>
                        </a:rPr>
                        <a:t>　</a:t>
                      </a:r>
                      <a:endParaRPr kumimoji="1" lang="ja-JP" altLang="en-US" sz="1600" b="0" dirty="0">
                        <a:latin typeface="游ゴシック" panose="020B0400000000000000" pitchFamily="50" charset="-128"/>
                        <a:ea typeface="游ゴシック" panose="020B0400000000000000" pitchFamily="50" charset="-128"/>
                      </a:endParaRPr>
                    </a:p>
                    <a:p>
                      <a:r>
                        <a:rPr kumimoji="1" lang="ja-JP" altLang="en-US" sz="1600" b="0" dirty="0" smtClean="0">
                          <a:latin typeface="游ゴシック" panose="020B0400000000000000" pitchFamily="50" charset="-128"/>
                          <a:ea typeface="游ゴシック" panose="020B0400000000000000" pitchFamily="50" charset="-128"/>
                        </a:rPr>
                        <a:t>　</a:t>
                      </a:r>
                      <a:endParaRPr kumimoji="1" lang="ja-JP" altLang="en-US" sz="1600" b="0" dirty="0">
                        <a:latin typeface="游ゴシック" panose="020B0400000000000000" pitchFamily="50" charset="-128"/>
                        <a:ea typeface="游ゴシック" panose="020B0400000000000000" pitchFamily="50" charset="-128"/>
                      </a:endParaRPr>
                    </a:p>
                    <a:p>
                      <a:r>
                        <a:rPr kumimoji="1" lang="ja-JP" altLang="en-US" sz="1600" b="0" dirty="0" smtClean="0">
                          <a:latin typeface="游ゴシック" panose="020B0400000000000000" pitchFamily="50" charset="-128"/>
                          <a:ea typeface="游ゴシック" panose="020B0400000000000000" pitchFamily="50" charset="-128"/>
                        </a:rPr>
                        <a:t>　</a:t>
                      </a:r>
                      <a:endParaRPr kumimoji="1" lang="ja-JP" altLang="en-US" sz="1600" b="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anchor="ctr">
                    <a:lnL w="12700" cap="flat" cmpd="sng" algn="ctr">
                      <a:solidFill>
                        <a:schemeClr val="tx1"/>
                      </a:solidFill>
                      <a:prstDash val="sysDot"/>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43248280"/>
                  </a:ext>
                </a:extLst>
              </a:tr>
              <a:tr h="2215733">
                <a:tc vMerge="1">
                  <a:txBody>
                    <a:bodyPr/>
                    <a:lstStyle/>
                    <a:p>
                      <a:endParaRPr kumimoji="1" lang="ja-JP" altLang="en-US" sz="16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anchor="ctr">
                    <a:lnL w="12700" cap="flat" cmpd="sng" algn="ctr">
                      <a:solidFill>
                        <a:schemeClr val="tx1"/>
                      </a:solidFill>
                      <a:prstDash val="sysDot"/>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12376364"/>
                  </a:ext>
                </a:extLst>
              </a:tr>
            </a:tbl>
          </a:graphicData>
        </a:graphic>
      </p:graphicFrame>
      <p:sp>
        <p:nvSpPr>
          <p:cNvPr id="5" name="正方形/長方形 4"/>
          <p:cNvSpPr/>
          <p:nvPr/>
        </p:nvSpPr>
        <p:spPr>
          <a:xfrm>
            <a:off x="0" y="2520"/>
            <a:ext cx="9144000" cy="510011"/>
          </a:xfrm>
          <a:prstGeom prst="rect">
            <a:avLst/>
          </a:prstGeom>
          <a:solidFill>
            <a:schemeClr val="accent4">
              <a:lumMod val="60000"/>
              <a:lumOff val="40000"/>
            </a:schemeClr>
          </a:solid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2000" b="1" i="0" u="sng"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今年度の実施状況</a:t>
            </a:r>
            <a:endParaRPr kumimoji="0"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AutoShape 6"/>
          <p:cNvSpPr>
            <a:spLocks noChangeArrowheads="1"/>
          </p:cNvSpPr>
          <p:nvPr/>
        </p:nvSpPr>
        <p:spPr bwMode="auto">
          <a:xfrm>
            <a:off x="1944122" y="2032032"/>
            <a:ext cx="6388450" cy="649779"/>
          </a:xfrm>
          <a:prstGeom prst="roundRect">
            <a:avLst>
              <a:gd name="adj" fmla="val 7759"/>
            </a:avLst>
          </a:prstGeom>
          <a:solidFill>
            <a:srgbClr xmlns:mc="http://schemas.openxmlformats.org/markup-compatibility/2006" xmlns:a14="http://schemas.microsoft.com/office/drawing/2010/main" val="C0C0C0" mc:Ignorable="a14" a14:legacySpreadsheetColorIndex="22"/>
          </a:solidFill>
          <a:ln w="28575">
            <a:solidFill>
              <a:srgbClr xmlns:mc="http://schemas.openxmlformats.org/markup-compatibility/2006" xmlns:a14="http://schemas.microsoft.com/office/drawing/2010/main" val="000000" mc:Ignorable="a14" a14:legacySpreadsheetColorIndex="64"/>
            </a:solidFill>
            <a:round/>
            <a:headEnd/>
            <a:tailEnd/>
          </a:ln>
        </p:spPr>
        <p:txBody>
          <a:bodyPr wrap="square" lIns="36576" tIns="22860" rIns="36576"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第１回景観審</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議会（</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7</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29</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日）</a:t>
            </a:r>
            <a:endPar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公共事業の景観面での</a:t>
            </a:r>
            <a:r>
              <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PDCA</a:t>
            </a: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サイクル制度の取組み</a:t>
            </a:r>
            <a:endPar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7" name="AutoShape 38"/>
          <p:cNvSpPr>
            <a:spLocks noChangeArrowheads="1"/>
          </p:cNvSpPr>
          <p:nvPr/>
        </p:nvSpPr>
        <p:spPr bwMode="auto">
          <a:xfrm rot="5400000">
            <a:off x="4695241" y="-1845109"/>
            <a:ext cx="886216" cy="6388451"/>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第１回公共事業アドバイス部会（</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6</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24</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景観アドバイザー会議：３警察署（和泉、八尾、貝塚）新築工事基本設計前</a:t>
            </a:r>
            <a:endPar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8" name="AutoShape 38"/>
          <p:cNvSpPr>
            <a:spLocks noChangeArrowheads="1"/>
          </p:cNvSpPr>
          <p:nvPr/>
        </p:nvSpPr>
        <p:spPr bwMode="auto">
          <a:xfrm rot="5400000">
            <a:off x="4592406" y="277801"/>
            <a:ext cx="1091887" cy="6388452"/>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第２回公共事業アドバイス部会（</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10</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27</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景観アドバイザー会議：</a:t>
            </a:r>
            <a:r>
              <a:rPr kumimoji="0" lang="zh-TW"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高槻警察署移転建替整備事業</a:t>
            </a:r>
            <a:r>
              <a:rPr kumimoji="0" lang="zh-TW"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0" lang="en-US" altLang="zh-TW"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大阪モノレール延伸事業駅舎設計（門真南駅、鴻池新田駅、荒本駅）</a:t>
            </a:r>
            <a:endPar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9" name="AutoShape 38"/>
          <p:cNvSpPr>
            <a:spLocks noChangeArrowheads="1"/>
          </p:cNvSpPr>
          <p:nvPr/>
        </p:nvSpPr>
        <p:spPr bwMode="auto">
          <a:xfrm rot="5400000">
            <a:off x="4700294" y="1867517"/>
            <a:ext cx="876108" cy="6388447"/>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第３回公共事業アドバイス部会（</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１</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月予定）</a:t>
            </a:r>
            <a:endPar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景観アドバイザー会議：（都）</a:t>
            </a:r>
            <a:r>
              <a:rPr kumimoji="0" lang="zh-TW"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八尾</a:t>
            </a:r>
            <a:r>
              <a:rPr kumimoji="0" lang="zh-TW"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富田林線橋梁</a:t>
            </a:r>
            <a:r>
              <a:rPr kumimoji="0" lang="zh-TW"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整備事業</a:t>
            </a:r>
          </a:p>
          <a:p>
            <a:pPr marL="0" marR="0" lvl="0" indent="0" algn="ctr" defTabSz="457200" rtl="0" eaLnBrk="1" fontAlgn="auto" latinLnBrk="0" hangingPunct="1">
              <a:lnSpc>
                <a:spcPts val="1800"/>
              </a:lnSpc>
              <a:spcBef>
                <a:spcPts val="0"/>
              </a:spcBef>
              <a:spcAft>
                <a:spcPts val="0"/>
              </a:spcAft>
              <a:buClrTx/>
              <a:buSzTx/>
              <a:buFontTx/>
              <a:buNone/>
              <a:tabLst/>
              <a:defRPr sz="1000"/>
            </a:pPr>
            <a:endPar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0" name="AutoShape 38"/>
          <p:cNvSpPr>
            <a:spLocks noChangeArrowheads="1"/>
          </p:cNvSpPr>
          <p:nvPr/>
        </p:nvSpPr>
        <p:spPr bwMode="auto">
          <a:xfrm rot="5400000">
            <a:off x="4784779" y="2864195"/>
            <a:ext cx="707135" cy="6388450"/>
          </a:xfrm>
          <a:prstGeom prst="homePlate">
            <a:avLst>
              <a:gd name="adj" fmla="val 0"/>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他</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部局</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発注</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の公共事業に</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おける</a:t>
            </a:r>
            <a:endPar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景観面</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のＰＤＣＡ</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サイクル</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制度の適用検討</a:t>
            </a:r>
            <a:endPar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1800"/>
              </a:lnSpc>
              <a:spcBef>
                <a:spcPts val="0"/>
              </a:spcBef>
              <a:spcAft>
                <a:spcPts val="0"/>
              </a:spcAft>
              <a:buClrTx/>
              <a:buSzTx/>
              <a:buFontTx/>
              <a:buNone/>
              <a:tabLst/>
              <a:defRPr sz="1000"/>
            </a:pPr>
            <a:endPar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1" name="タイトル 1"/>
          <p:cNvSpPr txBox="1">
            <a:spLocks/>
          </p:cNvSpPr>
          <p:nvPr/>
        </p:nvSpPr>
        <p:spPr>
          <a:xfrm>
            <a:off x="4260658" y="4215418"/>
            <a:ext cx="1755373" cy="408268"/>
          </a:xfrm>
          <a:prstGeom prst="rect">
            <a:avLst/>
          </a:prstGeom>
          <a:solidFill>
            <a:schemeClr val="bg1"/>
          </a:solidFill>
        </p:spPr>
        <p:txBody>
          <a:bodyPr anchor="ctr" anchorCtr="0">
            <a:noAutofit/>
          </a:bodyPr>
          <a:lstStyle>
            <a:lvl1pPr algn="l" defTabSz="914354"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354" rtl="0" eaLnBrk="1" fontAlgn="auto" latinLnBrk="0" hangingPunct="1">
              <a:lnSpc>
                <a:spcPct val="90000"/>
              </a:lnSpc>
              <a:spcBef>
                <a:spcPct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j-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j-cs"/>
              </a:rPr>
              <a:t>今後の予定</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j-cs"/>
              </a:rPr>
              <a:t>】</a:t>
            </a:r>
            <a:endPar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p:txBody>
      </p:sp>
      <p:sp>
        <p:nvSpPr>
          <p:cNvPr id="11"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2</a:t>
            </a:fld>
            <a:endParaRPr kumimoji="1" lang="ja-JP" altLang="en-US" sz="1400" b="1">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073549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421852" y="724015"/>
          <a:ext cx="8278626" cy="5650829"/>
        </p:xfrm>
        <a:graphic>
          <a:graphicData uri="http://schemas.openxmlformats.org/drawingml/2006/table">
            <a:tbl>
              <a:tblPr firstRow="1" bandRow="1">
                <a:tableStyleId>{616DA210-FB5B-4158-B5E0-FEB733F419BA}</a:tableStyleId>
              </a:tblPr>
              <a:tblGrid>
                <a:gridCol w="2411665">
                  <a:extLst>
                    <a:ext uri="{9D8B030D-6E8A-4147-A177-3AD203B41FA5}">
                      <a16:colId xmlns:a16="http://schemas.microsoft.com/office/drawing/2014/main" val="99542555"/>
                    </a:ext>
                  </a:extLst>
                </a:gridCol>
                <a:gridCol w="5866961">
                  <a:extLst>
                    <a:ext uri="{9D8B030D-6E8A-4147-A177-3AD203B41FA5}">
                      <a16:colId xmlns:a16="http://schemas.microsoft.com/office/drawing/2014/main" val="1104233453"/>
                    </a:ext>
                  </a:extLst>
                </a:gridCol>
              </a:tblGrid>
              <a:tr h="2521733">
                <a:tc gridSpan="2">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目的：都市計画道路八尾富田林線は、八尾市から富田林市までを南北に結ぶ主要幹線道路であり、大阪府中部広域防災拠点及び大阪府広域医療搬送拠点への重要なアクセス道路である。また、大和川橋梁工事を含む八尾市道木ノ本田井中線から　府道大阪羽曳野線までを結ぶことで、府道大阪中央環状線や国道</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170</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号などの周辺道路の交通分散化を図り、広域的な交通ネットワークを強化するもの。</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・事業の区間：八尾市老原九丁目～藤井寺市津堂四丁目</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延長：</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2.2km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幅員：</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16.7m</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38.7</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2488753929"/>
                  </a:ext>
                </a:extLst>
              </a:tr>
              <a:tr h="1111898">
                <a:tc gridSpan="2">
                  <a:txBody>
                    <a:bodyPr/>
                    <a:lstStyle/>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・橋梁部分の景観上の位置づけ　</a:t>
                      </a:r>
                      <a:endParaRPr kumimoji="1" lang="en-US" altLang="ja-JP" sz="1600" b="1" dirty="0" smtClean="0">
                        <a:latin typeface="游ゴシック" panose="020B0400000000000000" pitchFamily="50" charset="-128"/>
                        <a:ea typeface="游ゴシック" panose="020B0400000000000000" pitchFamily="50" charset="-128"/>
                      </a:endParaRP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　・八尾市：八尾市景観計画における大和川眺望景観区域</a:t>
                      </a:r>
                      <a:endParaRPr kumimoji="1" lang="en-US" altLang="ja-JP" sz="1600" b="1" dirty="0" smtClean="0">
                        <a:latin typeface="游ゴシック" panose="020B0400000000000000" pitchFamily="50" charset="-128"/>
                        <a:ea typeface="游ゴシック" panose="020B0400000000000000" pitchFamily="50" charset="-128"/>
                      </a:endParaRP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　・藤井寺市：藤井寺市景観計画における大和川・石川沿岸景観形成促進区域</a:t>
                      </a:r>
                      <a:endParaRPr kumimoji="1" lang="en-US" altLang="ja-JP" sz="1600" b="1" dirty="0" smtClean="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542925" indent="-542925">
                        <a:lnSpc>
                          <a:spcPct val="150000"/>
                        </a:lnSpc>
                      </a:pPr>
                      <a:endParaRPr kumimoji="1" lang="ja-JP" altLang="en-US" sz="1400" b="1" dirty="0" smtClean="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r h="419534">
                <a:tc gridSpan="2">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・整備スケジュール（予定）：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1653482212"/>
                  </a:ext>
                </a:extLst>
              </a:tr>
              <a:tr h="1353149">
                <a:tc>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a:t>
                      </a: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　</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橋梁予備設計</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橋梁詳細設計</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橋梁工事</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9798083"/>
                  </a:ext>
                </a:extLst>
              </a:tr>
            </a:tbl>
          </a:graphicData>
        </a:graphic>
      </p:graphicFrame>
      <p:sp>
        <p:nvSpPr>
          <p:cNvPr id="4" name="正方形/長方形 3"/>
          <p:cNvSpPr/>
          <p:nvPr/>
        </p:nvSpPr>
        <p:spPr>
          <a:xfrm>
            <a:off x="0" y="2520"/>
            <a:ext cx="9144000" cy="553998"/>
          </a:xfrm>
          <a:prstGeom prst="rect">
            <a:avLst/>
          </a:prstGeom>
          <a:solidFill>
            <a:schemeClr val="accent4">
              <a:lumMod val="60000"/>
              <a:lumOff val="40000"/>
            </a:schemeClr>
          </a:solid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2000" b="1" i="0" u="sng"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都市計画道路八尾富田林線橋梁整備事業</a:t>
            </a:r>
            <a:endParaRPr kumimoji="0"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20</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46296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16834" t="21327" r="25978" b="5647"/>
          <a:stretch/>
        </p:blipFill>
        <p:spPr>
          <a:xfrm>
            <a:off x="154406" y="274917"/>
            <a:ext cx="8724899" cy="6264000"/>
          </a:xfrm>
          <a:prstGeom prst="rect">
            <a:avLst/>
          </a:prstGeom>
        </p:spPr>
      </p:pic>
      <p:pic>
        <p:nvPicPr>
          <p:cNvPr id="31" name="図 30"/>
          <p:cNvPicPr>
            <a:picLocks noChangeAspect="1"/>
          </p:cNvPicPr>
          <p:nvPr/>
        </p:nvPicPr>
        <p:blipFill rotWithShape="1">
          <a:blip r:embed="rId2"/>
          <a:srcRect l="357" t="91338" r="94819" b="6538"/>
          <a:stretch/>
        </p:blipFill>
        <p:spPr>
          <a:xfrm>
            <a:off x="154406" y="6447814"/>
            <a:ext cx="735836" cy="182206"/>
          </a:xfrm>
          <a:prstGeom prst="rect">
            <a:avLst/>
          </a:prstGeom>
        </p:spPr>
      </p:pic>
      <p:sp>
        <p:nvSpPr>
          <p:cNvPr id="14" name="フリーフォーム 13"/>
          <p:cNvSpPr/>
          <p:nvPr/>
        </p:nvSpPr>
        <p:spPr>
          <a:xfrm>
            <a:off x="4800600" y="4229100"/>
            <a:ext cx="704850" cy="1079500"/>
          </a:xfrm>
          <a:custGeom>
            <a:avLst/>
            <a:gdLst>
              <a:gd name="connsiteX0" fmla="*/ 0 w 217714"/>
              <a:gd name="connsiteY0" fmla="*/ 0 h 374469"/>
              <a:gd name="connsiteX1" fmla="*/ 26125 w 217714"/>
              <a:gd name="connsiteY1" fmla="*/ 374469 h 374469"/>
              <a:gd name="connsiteX2" fmla="*/ 217714 w 217714"/>
              <a:gd name="connsiteY2" fmla="*/ 78377 h 374469"/>
              <a:gd name="connsiteX3" fmla="*/ 0 w 217714"/>
              <a:gd name="connsiteY3" fmla="*/ 0 h 374469"/>
              <a:gd name="connsiteX0" fmla="*/ 0 w 2629988"/>
              <a:gd name="connsiteY0" fmla="*/ 2194560 h 2569029"/>
              <a:gd name="connsiteX1" fmla="*/ 26125 w 2629988"/>
              <a:gd name="connsiteY1" fmla="*/ 2569029 h 2569029"/>
              <a:gd name="connsiteX2" fmla="*/ 2629988 w 2629988"/>
              <a:gd name="connsiteY2" fmla="*/ 0 h 2569029"/>
              <a:gd name="connsiteX3" fmla="*/ 0 w 2629988"/>
              <a:gd name="connsiteY3" fmla="*/ 2194560 h 2569029"/>
              <a:gd name="connsiteX0" fmla="*/ 252550 w 2882538"/>
              <a:gd name="connsiteY0" fmla="*/ 2194560 h 4502332"/>
              <a:gd name="connsiteX1" fmla="*/ 0 w 2882538"/>
              <a:gd name="connsiteY1" fmla="*/ 4502332 h 4502332"/>
              <a:gd name="connsiteX2" fmla="*/ 2882538 w 2882538"/>
              <a:gd name="connsiteY2" fmla="*/ 0 h 4502332"/>
              <a:gd name="connsiteX3" fmla="*/ 252550 w 2882538"/>
              <a:gd name="connsiteY3" fmla="*/ 2194560 h 4502332"/>
              <a:gd name="connsiteX0" fmla="*/ 0 w 3065416"/>
              <a:gd name="connsiteY0" fmla="*/ 2090057 h 4502332"/>
              <a:gd name="connsiteX1" fmla="*/ 182878 w 3065416"/>
              <a:gd name="connsiteY1" fmla="*/ 4502332 h 4502332"/>
              <a:gd name="connsiteX2" fmla="*/ 3065416 w 3065416"/>
              <a:gd name="connsiteY2" fmla="*/ 0 h 4502332"/>
              <a:gd name="connsiteX3" fmla="*/ 0 w 3065416"/>
              <a:gd name="connsiteY3" fmla="*/ 2090057 h 4502332"/>
              <a:gd name="connsiteX0" fmla="*/ 0 w 3065416"/>
              <a:gd name="connsiteY0" fmla="*/ 2090057 h 4502332"/>
              <a:gd name="connsiteX1" fmla="*/ 182878 w 3065416"/>
              <a:gd name="connsiteY1" fmla="*/ 4502332 h 4502332"/>
              <a:gd name="connsiteX2" fmla="*/ 3065416 w 3065416"/>
              <a:gd name="connsiteY2" fmla="*/ 0 h 4502332"/>
              <a:gd name="connsiteX3" fmla="*/ 339633 w 3065416"/>
              <a:gd name="connsiteY3" fmla="*/ 1872342 h 4502332"/>
              <a:gd name="connsiteX4" fmla="*/ 0 w 3065416"/>
              <a:gd name="connsiteY4" fmla="*/ 2090057 h 4502332"/>
              <a:gd name="connsiteX0" fmla="*/ 0 w 3065416"/>
              <a:gd name="connsiteY0" fmla="*/ 2090057 h 4502332"/>
              <a:gd name="connsiteX1" fmla="*/ 182878 w 3065416"/>
              <a:gd name="connsiteY1" fmla="*/ 4502332 h 4502332"/>
              <a:gd name="connsiteX2" fmla="*/ 3065416 w 3065416"/>
              <a:gd name="connsiteY2" fmla="*/ 0 h 4502332"/>
              <a:gd name="connsiteX3" fmla="*/ 1097279 w 3065416"/>
              <a:gd name="connsiteY3" fmla="*/ 1759130 h 4502332"/>
              <a:gd name="connsiteX4" fmla="*/ 339633 w 3065416"/>
              <a:gd name="connsiteY4" fmla="*/ 1872342 h 4502332"/>
              <a:gd name="connsiteX5" fmla="*/ 0 w 3065416"/>
              <a:gd name="connsiteY5" fmla="*/ 2090057 h 4502332"/>
              <a:gd name="connsiteX0" fmla="*/ 0 w 3065416"/>
              <a:gd name="connsiteY0" fmla="*/ 2090057 h 4502332"/>
              <a:gd name="connsiteX1" fmla="*/ 182878 w 3065416"/>
              <a:gd name="connsiteY1" fmla="*/ 4502332 h 4502332"/>
              <a:gd name="connsiteX2" fmla="*/ 3065416 w 3065416"/>
              <a:gd name="connsiteY2" fmla="*/ 0 h 4502332"/>
              <a:gd name="connsiteX3" fmla="*/ 1097279 w 3065416"/>
              <a:gd name="connsiteY3" fmla="*/ 1759130 h 4502332"/>
              <a:gd name="connsiteX4" fmla="*/ 339633 w 3065416"/>
              <a:gd name="connsiteY4" fmla="*/ 1872342 h 4502332"/>
              <a:gd name="connsiteX5" fmla="*/ 121919 w 3065416"/>
              <a:gd name="connsiteY5" fmla="*/ 2081347 h 4502332"/>
              <a:gd name="connsiteX6" fmla="*/ 0 w 3065416"/>
              <a:gd name="connsiteY6" fmla="*/ 2090057 h 4502332"/>
              <a:gd name="connsiteX0" fmla="*/ 0 w 3065416"/>
              <a:gd name="connsiteY0" fmla="*/ 2090057 h 4519747"/>
              <a:gd name="connsiteX1" fmla="*/ 104502 w 3065416"/>
              <a:gd name="connsiteY1" fmla="*/ 4519747 h 4519747"/>
              <a:gd name="connsiteX2" fmla="*/ 182878 w 3065416"/>
              <a:gd name="connsiteY2" fmla="*/ 4502332 h 4519747"/>
              <a:gd name="connsiteX3" fmla="*/ 3065416 w 3065416"/>
              <a:gd name="connsiteY3" fmla="*/ 0 h 4519747"/>
              <a:gd name="connsiteX4" fmla="*/ 1097279 w 3065416"/>
              <a:gd name="connsiteY4" fmla="*/ 1759130 h 4519747"/>
              <a:gd name="connsiteX5" fmla="*/ 339633 w 3065416"/>
              <a:gd name="connsiteY5" fmla="*/ 1872342 h 4519747"/>
              <a:gd name="connsiteX6" fmla="*/ 121919 w 3065416"/>
              <a:gd name="connsiteY6" fmla="*/ 2081347 h 4519747"/>
              <a:gd name="connsiteX7" fmla="*/ 0 w 3065416"/>
              <a:gd name="connsiteY7" fmla="*/ 2090057 h 4519747"/>
              <a:gd name="connsiteX0" fmla="*/ 875 w 3066291"/>
              <a:gd name="connsiteY0" fmla="*/ 2090057 h 4519747"/>
              <a:gd name="connsiteX1" fmla="*/ 114085 w 3066291"/>
              <a:gd name="connsiteY1" fmla="*/ 3439885 h 4519747"/>
              <a:gd name="connsiteX2" fmla="*/ 105377 w 3066291"/>
              <a:gd name="connsiteY2" fmla="*/ 4519747 h 4519747"/>
              <a:gd name="connsiteX3" fmla="*/ 183753 w 3066291"/>
              <a:gd name="connsiteY3" fmla="*/ 4502332 h 4519747"/>
              <a:gd name="connsiteX4" fmla="*/ 3066291 w 3066291"/>
              <a:gd name="connsiteY4" fmla="*/ 0 h 4519747"/>
              <a:gd name="connsiteX5" fmla="*/ 1098154 w 3066291"/>
              <a:gd name="connsiteY5" fmla="*/ 1759130 h 4519747"/>
              <a:gd name="connsiteX6" fmla="*/ 340508 w 3066291"/>
              <a:gd name="connsiteY6" fmla="*/ 1872342 h 4519747"/>
              <a:gd name="connsiteX7" fmla="*/ 122794 w 3066291"/>
              <a:gd name="connsiteY7" fmla="*/ 2081347 h 4519747"/>
              <a:gd name="connsiteX8" fmla="*/ 875 w 3066291"/>
              <a:gd name="connsiteY8" fmla="*/ 2090057 h 4519747"/>
              <a:gd name="connsiteX0" fmla="*/ 875 w 3066291"/>
              <a:gd name="connsiteY0" fmla="*/ 2090057 h 4519747"/>
              <a:gd name="connsiteX1" fmla="*/ 114085 w 3066291"/>
              <a:gd name="connsiteY1" fmla="*/ 3439885 h 4519747"/>
              <a:gd name="connsiteX2" fmla="*/ 105377 w 3066291"/>
              <a:gd name="connsiteY2" fmla="*/ 4519747 h 4519747"/>
              <a:gd name="connsiteX3" fmla="*/ 183753 w 3066291"/>
              <a:gd name="connsiteY3" fmla="*/ 4502332 h 4519747"/>
              <a:gd name="connsiteX4" fmla="*/ 218589 w 3066291"/>
              <a:gd name="connsiteY4" fmla="*/ 2203267 h 4519747"/>
              <a:gd name="connsiteX5" fmla="*/ 3066291 w 3066291"/>
              <a:gd name="connsiteY5" fmla="*/ 0 h 4519747"/>
              <a:gd name="connsiteX6" fmla="*/ 1098154 w 3066291"/>
              <a:gd name="connsiteY6" fmla="*/ 1759130 h 4519747"/>
              <a:gd name="connsiteX7" fmla="*/ 340508 w 3066291"/>
              <a:gd name="connsiteY7" fmla="*/ 1872342 h 4519747"/>
              <a:gd name="connsiteX8" fmla="*/ 122794 w 3066291"/>
              <a:gd name="connsiteY8" fmla="*/ 2081347 h 4519747"/>
              <a:gd name="connsiteX9" fmla="*/ 875 w 3066291"/>
              <a:gd name="connsiteY9" fmla="*/ 2090057 h 4519747"/>
              <a:gd name="connsiteX0" fmla="*/ 875 w 3066291"/>
              <a:gd name="connsiteY0" fmla="*/ 2090057 h 4519747"/>
              <a:gd name="connsiteX1" fmla="*/ 114085 w 3066291"/>
              <a:gd name="connsiteY1" fmla="*/ 3439885 h 4519747"/>
              <a:gd name="connsiteX2" fmla="*/ 105377 w 3066291"/>
              <a:gd name="connsiteY2" fmla="*/ 4519747 h 4519747"/>
              <a:gd name="connsiteX3" fmla="*/ 183753 w 3066291"/>
              <a:gd name="connsiteY3" fmla="*/ 4502332 h 4519747"/>
              <a:gd name="connsiteX4" fmla="*/ 218589 w 3066291"/>
              <a:gd name="connsiteY4" fmla="*/ 2203267 h 4519747"/>
              <a:gd name="connsiteX5" fmla="*/ 1176532 w 3066291"/>
              <a:gd name="connsiteY5" fmla="*/ 1820090 h 4519747"/>
              <a:gd name="connsiteX6" fmla="*/ 3066291 w 3066291"/>
              <a:gd name="connsiteY6" fmla="*/ 0 h 4519747"/>
              <a:gd name="connsiteX7" fmla="*/ 1098154 w 3066291"/>
              <a:gd name="connsiteY7" fmla="*/ 1759130 h 4519747"/>
              <a:gd name="connsiteX8" fmla="*/ 340508 w 3066291"/>
              <a:gd name="connsiteY8" fmla="*/ 1872342 h 4519747"/>
              <a:gd name="connsiteX9" fmla="*/ 122794 w 3066291"/>
              <a:gd name="connsiteY9" fmla="*/ 2081347 h 4519747"/>
              <a:gd name="connsiteX10" fmla="*/ 875 w 3066291"/>
              <a:gd name="connsiteY10" fmla="*/ 2090057 h 4519747"/>
              <a:gd name="connsiteX0" fmla="*/ 875 w 3018583"/>
              <a:gd name="connsiteY0" fmla="*/ 2090057 h 4519747"/>
              <a:gd name="connsiteX1" fmla="*/ 114085 w 3018583"/>
              <a:gd name="connsiteY1" fmla="*/ 3439885 h 4519747"/>
              <a:gd name="connsiteX2" fmla="*/ 105377 w 3018583"/>
              <a:gd name="connsiteY2" fmla="*/ 4519747 h 4519747"/>
              <a:gd name="connsiteX3" fmla="*/ 183753 w 3018583"/>
              <a:gd name="connsiteY3" fmla="*/ 4502332 h 4519747"/>
              <a:gd name="connsiteX4" fmla="*/ 218589 w 3018583"/>
              <a:gd name="connsiteY4" fmla="*/ 2203267 h 4519747"/>
              <a:gd name="connsiteX5" fmla="*/ 1176532 w 3018583"/>
              <a:gd name="connsiteY5" fmla="*/ 1820090 h 4519747"/>
              <a:gd name="connsiteX6" fmla="*/ 3018583 w 3018583"/>
              <a:gd name="connsiteY6" fmla="*/ 0 h 4519747"/>
              <a:gd name="connsiteX7" fmla="*/ 1098154 w 3018583"/>
              <a:gd name="connsiteY7" fmla="*/ 1759130 h 4519747"/>
              <a:gd name="connsiteX8" fmla="*/ 340508 w 3018583"/>
              <a:gd name="connsiteY8" fmla="*/ 1872342 h 4519747"/>
              <a:gd name="connsiteX9" fmla="*/ 122794 w 3018583"/>
              <a:gd name="connsiteY9" fmla="*/ 2081347 h 4519747"/>
              <a:gd name="connsiteX10" fmla="*/ 875 w 3018583"/>
              <a:gd name="connsiteY10"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3108510 w 3108510"/>
              <a:gd name="connsiteY6" fmla="*/ 4164 h 4519747"/>
              <a:gd name="connsiteX7" fmla="*/ 3018583 w 3108510"/>
              <a:gd name="connsiteY7" fmla="*/ 0 h 4519747"/>
              <a:gd name="connsiteX8" fmla="*/ 1098154 w 3108510"/>
              <a:gd name="connsiteY8" fmla="*/ 1759130 h 4519747"/>
              <a:gd name="connsiteX9" fmla="*/ 340508 w 3108510"/>
              <a:gd name="connsiteY9" fmla="*/ 1872342 h 4519747"/>
              <a:gd name="connsiteX10" fmla="*/ 122794 w 3108510"/>
              <a:gd name="connsiteY10" fmla="*/ 2081347 h 4519747"/>
              <a:gd name="connsiteX11" fmla="*/ 875 w 3108510"/>
              <a:gd name="connsiteY11"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18583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18583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2798408 w 3108510"/>
              <a:gd name="connsiteY9" fmla="*/ 282459 h 4519747"/>
              <a:gd name="connsiteX10" fmla="*/ 1098154 w 3108510"/>
              <a:gd name="connsiteY10" fmla="*/ 1759130 h 4519747"/>
              <a:gd name="connsiteX11" fmla="*/ 340508 w 3108510"/>
              <a:gd name="connsiteY11" fmla="*/ 1872342 h 4519747"/>
              <a:gd name="connsiteX12" fmla="*/ 122794 w 3108510"/>
              <a:gd name="connsiteY12" fmla="*/ 2081347 h 4519747"/>
              <a:gd name="connsiteX13" fmla="*/ 875 w 3108510"/>
              <a:gd name="connsiteY13"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2798408 w 3108510"/>
              <a:gd name="connsiteY9" fmla="*/ 282459 h 4519747"/>
              <a:gd name="connsiteX10" fmla="*/ 1129959 w 3108510"/>
              <a:gd name="connsiteY10" fmla="*/ 1751179 h 4519747"/>
              <a:gd name="connsiteX11" fmla="*/ 340508 w 3108510"/>
              <a:gd name="connsiteY11" fmla="*/ 1872342 h 4519747"/>
              <a:gd name="connsiteX12" fmla="*/ 122794 w 3108510"/>
              <a:gd name="connsiteY12" fmla="*/ 2081347 h 4519747"/>
              <a:gd name="connsiteX13" fmla="*/ 875 w 3108510"/>
              <a:gd name="connsiteY13"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2798408 w 3108510"/>
              <a:gd name="connsiteY9" fmla="*/ 282459 h 4519747"/>
              <a:gd name="connsiteX10" fmla="*/ 1129959 w 3108510"/>
              <a:gd name="connsiteY10" fmla="*/ 1751179 h 4519747"/>
              <a:gd name="connsiteX11" fmla="*/ 340508 w 3108510"/>
              <a:gd name="connsiteY11" fmla="*/ 1872342 h 4519747"/>
              <a:gd name="connsiteX12" fmla="*/ 122794 w 3108510"/>
              <a:gd name="connsiteY12" fmla="*/ 2081347 h 4519747"/>
              <a:gd name="connsiteX13" fmla="*/ 875 w 3108510"/>
              <a:gd name="connsiteY13"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64606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2798408 w 3108510"/>
              <a:gd name="connsiteY9" fmla="*/ 282459 h 4519747"/>
              <a:gd name="connsiteX10" fmla="*/ 1129959 w 3108510"/>
              <a:gd name="connsiteY10" fmla="*/ 1751179 h 4519747"/>
              <a:gd name="connsiteX11" fmla="*/ 340508 w 3108510"/>
              <a:gd name="connsiteY11" fmla="*/ 1872342 h 4519747"/>
              <a:gd name="connsiteX12" fmla="*/ 122794 w 3108510"/>
              <a:gd name="connsiteY12" fmla="*/ 2081347 h 4519747"/>
              <a:gd name="connsiteX13" fmla="*/ 875 w 3108510"/>
              <a:gd name="connsiteY13"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1164606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2798408 w 3108510"/>
              <a:gd name="connsiteY9" fmla="*/ 282459 h 4519747"/>
              <a:gd name="connsiteX10" fmla="*/ 1129959 w 3108510"/>
              <a:gd name="connsiteY10" fmla="*/ 1751179 h 4519747"/>
              <a:gd name="connsiteX11" fmla="*/ 340508 w 3108510"/>
              <a:gd name="connsiteY11" fmla="*/ 1872342 h 4519747"/>
              <a:gd name="connsiteX12" fmla="*/ 122794 w 3108510"/>
              <a:gd name="connsiteY12" fmla="*/ 2081347 h 4519747"/>
              <a:gd name="connsiteX13" fmla="*/ 875 w 3108510"/>
              <a:gd name="connsiteY13"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560116 w 3108510"/>
              <a:gd name="connsiteY12" fmla="*/ 1785256 h 4519747"/>
              <a:gd name="connsiteX13" fmla="*/ 340508 w 3108510"/>
              <a:gd name="connsiteY13" fmla="*/ 1872342 h 4519747"/>
              <a:gd name="connsiteX14" fmla="*/ 122794 w 3108510"/>
              <a:gd name="connsiteY14" fmla="*/ 2081347 h 4519747"/>
              <a:gd name="connsiteX15" fmla="*/ 875 w 3108510"/>
              <a:gd name="connsiteY15"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082251 w 3108510"/>
              <a:gd name="connsiteY11" fmla="*/ 1771057 h 4519747"/>
              <a:gd name="connsiteX12" fmla="*/ 560116 w 3108510"/>
              <a:gd name="connsiteY12" fmla="*/ 1785256 h 4519747"/>
              <a:gd name="connsiteX13" fmla="*/ 340508 w 3108510"/>
              <a:gd name="connsiteY13" fmla="*/ 1872342 h 4519747"/>
              <a:gd name="connsiteX14" fmla="*/ 122794 w 3108510"/>
              <a:gd name="connsiteY14" fmla="*/ 2081347 h 4519747"/>
              <a:gd name="connsiteX15" fmla="*/ 875 w 3108510"/>
              <a:gd name="connsiteY15"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082251 w 3108510"/>
              <a:gd name="connsiteY11" fmla="*/ 1771057 h 4519747"/>
              <a:gd name="connsiteX12" fmla="*/ 560116 w 3108510"/>
              <a:gd name="connsiteY12" fmla="*/ 1785256 h 4519747"/>
              <a:gd name="connsiteX13" fmla="*/ 340508 w 3108510"/>
              <a:gd name="connsiteY13" fmla="*/ 1872342 h 4519747"/>
              <a:gd name="connsiteX14" fmla="*/ 122794 w 3108510"/>
              <a:gd name="connsiteY14" fmla="*/ 2081347 h 4519747"/>
              <a:gd name="connsiteX15" fmla="*/ 875 w 3108510"/>
              <a:gd name="connsiteY15"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87945 w 3108510"/>
              <a:gd name="connsiteY5" fmla="*/ 1868745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082251 w 3108510"/>
              <a:gd name="connsiteY11" fmla="*/ 1771057 h 4519747"/>
              <a:gd name="connsiteX12" fmla="*/ 560116 w 3108510"/>
              <a:gd name="connsiteY12" fmla="*/ 1785256 h 4519747"/>
              <a:gd name="connsiteX13" fmla="*/ 340508 w 3108510"/>
              <a:gd name="connsiteY13" fmla="*/ 1872342 h 4519747"/>
              <a:gd name="connsiteX14" fmla="*/ 122794 w 3108510"/>
              <a:gd name="connsiteY14" fmla="*/ 2081347 h 4519747"/>
              <a:gd name="connsiteX15" fmla="*/ 875 w 3108510"/>
              <a:gd name="connsiteY15"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44282 h 4519747"/>
              <a:gd name="connsiteX6" fmla="*/ 587945 w 3108510"/>
              <a:gd name="connsiteY6" fmla="*/ 1868745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44282 h 4519747"/>
              <a:gd name="connsiteX6" fmla="*/ 587945 w 3108510"/>
              <a:gd name="connsiteY6" fmla="*/ 1868745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87945 w 3108510"/>
              <a:gd name="connsiteY6" fmla="*/ 1868745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87945 w 3108510"/>
              <a:gd name="connsiteY6" fmla="*/ 1868745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59183 w 3108510"/>
              <a:gd name="connsiteY15" fmla="*/ 2073396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30745 w 3108510"/>
              <a:gd name="connsiteY15" fmla="*/ 2103308 h 4519747"/>
              <a:gd name="connsiteX16" fmla="*/ 59183 w 3108510"/>
              <a:gd name="connsiteY16" fmla="*/ 2073396 h 4519747"/>
              <a:gd name="connsiteX17" fmla="*/ 875 w 3108510"/>
              <a:gd name="connsiteY17"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30745 w 3108510"/>
              <a:gd name="connsiteY15" fmla="*/ 2103308 h 4519747"/>
              <a:gd name="connsiteX16" fmla="*/ 59183 w 3108510"/>
              <a:gd name="connsiteY16" fmla="*/ 2073396 h 4519747"/>
              <a:gd name="connsiteX17" fmla="*/ 875 w 3108510"/>
              <a:gd name="connsiteY17"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98940 w 3108510"/>
              <a:gd name="connsiteY15" fmla="*/ 2107283 h 4519747"/>
              <a:gd name="connsiteX16" fmla="*/ 59183 w 3108510"/>
              <a:gd name="connsiteY16" fmla="*/ 2073396 h 4519747"/>
              <a:gd name="connsiteX17" fmla="*/ 875 w 3108510"/>
              <a:gd name="connsiteY17" fmla="*/ 2090057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94801 w 3100625"/>
              <a:gd name="connsiteY4" fmla="*/ 2139656 h 4519747"/>
              <a:gd name="connsiteX5" fmla="*/ 377302 w 3100625"/>
              <a:gd name="connsiteY5" fmla="*/ 1924403 h 4519747"/>
              <a:gd name="connsiteX6" fmla="*/ 588012 w 3100625"/>
              <a:gd name="connsiteY6" fmla="*/ 1856818 h 4519747"/>
              <a:gd name="connsiteX7" fmla="*/ 1112989 w 3100625"/>
              <a:gd name="connsiteY7" fmla="*/ 1824066 h 4519747"/>
              <a:gd name="connsiteX8" fmla="*/ 2881963 w 3100625"/>
              <a:gd name="connsiteY8" fmla="*/ 286435 h 4519747"/>
              <a:gd name="connsiteX9" fmla="*/ 3100625 w 3100625"/>
              <a:gd name="connsiteY9" fmla="*/ 4164 h 4519747"/>
              <a:gd name="connsiteX10" fmla="*/ 2994795 w 3100625"/>
              <a:gd name="connsiteY10" fmla="*/ 0 h 4519747"/>
              <a:gd name="connsiteX11" fmla="*/ 2790523 w 3100625"/>
              <a:gd name="connsiteY11" fmla="*/ 282459 h 4519747"/>
              <a:gd name="connsiteX12" fmla="*/ 1074366 w 3100625"/>
              <a:gd name="connsiteY12" fmla="*/ 1771057 h 4519747"/>
              <a:gd name="connsiteX13" fmla="*/ 552231 w 3100625"/>
              <a:gd name="connsiteY13" fmla="*/ 1785256 h 4519747"/>
              <a:gd name="connsiteX14" fmla="*/ 332623 w 3100625"/>
              <a:gd name="connsiteY14" fmla="*/ 1872342 h 4519747"/>
              <a:gd name="connsiteX15" fmla="*/ 91055 w 3100625"/>
              <a:gd name="connsiteY15" fmla="*/ 2107283 h 4519747"/>
              <a:gd name="connsiteX16" fmla="*/ 51298 w 3100625"/>
              <a:gd name="connsiteY16" fmla="*/ 2073396 h 4519747"/>
              <a:gd name="connsiteX17" fmla="*/ 941 w 3100625"/>
              <a:gd name="connsiteY17"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94801 w 3100625"/>
              <a:gd name="connsiteY4" fmla="*/ 2139656 h 4519747"/>
              <a:gd name="connsiteX5" fmla="*/ 377302 w 3100625"/>
              <a:gd name="connsiteY5" fmla="*/ 1924403 h 4519747"/>
              <a:gd name="connsiteX6" fmla="*/ 588012 w 3100625"/>
              <a:gd name="connsiteY6" fmla="*/ 1856818 h 4519747"/>
              <a:gd name="connsiteX7" fmla="*/ 1112989 w 3100625"/>
              <a:gd name="connsiteY7" fmla="*/ 1824066 h 4519747"/>
              <a:gd name="connsiteX8" fmla="*/ 2881963 w 3100625"/>
              <a:gd name="connsiteY8" fmla="*/ 286435 h 4519747"/>
              <a:gd name="connsiteX9" fmla="*/ 3100625 w 3100625"/>
              <a:gd name="connsiteY9" fmla="*/ 4164 h 4519747"/>
              <a:gd name="connsiteX10" fmla="*/ 2994795 w 3100625"/>
              <a:gd name="connsiteY10" fmla="*/ 0 h 4519747"/>
              <a:gd name="connsiteX11" fmla="*/ 2790523 w 3100625"/>
              <a:gd name="connsiteY11" fmla="*/ 282459 h 4519747"/>
              <a:gd name="connsiteX12" fmla="*/ 1074366 w 3100625"/>
              <a:gd name="connsiteY12" fmla="*/ 1771057 h 4519747"/>
              <a:gd name="connsiteX13" fmla="*/ 552231 w 3100625"/>
              <a:gd name="connsiteY13" fmla="*/ 1785256 h 4519747"/>
              <a:gd name="connsiteX14" fmla="*/ 332623 w 3100625"/>
              <a:gd name="connsiteY14" fmla="*/ 1872342 h 4519747"/>
              <a:gd name="connsiteX15" fmla="*/ 106958 w 3100625"/>
              <a:gd name="connsiteY15" fmla="*/ 2107283 h 4519747"/>
              <a:gd name="connsiteX16" fmla="*/ 51298 w 3100625"/>
              <a:gd name="connsiteY16" fmla="*/ 2073396 h 4519747"/>
              <a:gd name="connsiteX17" fmla="*/ 941 w 3100625"/>
              <a:gd name="connsiteY17"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94801 w 3100625"/>
              <a:gd name="connsiteY4" fmla="*/ 2139656 h 4519747"/>
              <a:gd name="connsiteX5" fmla="*/ 377302 w 3100625"/>
              <a:gd name="connsiteY5" fmla="*/ 1924403 h 4519747"/>
              <a:gd name="connsiteX6" fmla="*/ 588012 w 3100625"/>
              <a:gd name="connsiteY6" fmla="*/ 1856818 h 4519747"/>
              <a:gd name="connsiteX7" fmla="*/ 1112989 w 3100625"/>
              <a:gd name="connsiteY7" fmla="*/ 1824066 h 4519747"/>
              <a:gd name="connsiteX8" fmla="*/ 2881963 w 3100625"/>
              <a:gd name="connsiteY8" fmla="*/ 286435 h 4519747"/>
              <a:gd name="connsiteX9" fmla="*/ 3100625 w 3100625"/>
              <a:gd name="connsiteY9" fmla="*/ 4164 h 4519747"/>
              <a:gd name="connsiteX10" fmla="*/ 2994795 w 3100625"/>
              <a:gd name="connsiteY10" fmla="*/ 0 h 4519747"/>
              <a:gd name="connsiteX11" fmla="*/ 2790523 w 3100625"/>
              <a:gd name="connsiteY11" fmla="*/ 282459 h 4519747"/>
              <a:gd name="connsiteX12" fmla="*/ 1074366 w 3100625"/>
              <a:gd name="connsiteY12" fmla="*/ 1771057 h 4519747"/>
              <a:gd name="connsiteX13" fmla="*/ 552231 w 3100625"/>
              <a:gd name="connsiteY13" fmla="*/ 1785256 h 4519747"/>
              <a:gd name="connsiteX14" fmla="*/ 332623 w 3100625"/>
              <a:gd name="connsiteY14" fmla="*/ 1872342 h 4519747"/>
              <a:gd name="connsiteX15" fmla="*/ 106958 w 3100625"/>
              <a:gd name="connsiteY15" fmla="*/ 2107283 h 4519747"/>
              <a:gd name="connsiteX16" fmla="*/ 39372 w 3100625"/>
              <a:gd name="connsiteY16" fmla="*/ 2085323 h 4519747"/>
              <a:gd name="connsiteX17" fmla="*/ 941 w 3100625"/>
              <a:gd name="connsiteY17"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94801 w 3100625"/>
              <a:gd name="connsiteY4" fmla="*/ 2139656 h 4519747"/>
              <a:gd name="connsiteX5" fmla="*/ 377302 w 3100625"/>
              <a:gd name="connsiteY5" fmla="*/ 1924403 h 4519747"/>
              <a:gd name="connsiteX6" fmla="*/ 588012 w 3100625"/>
              <a:gd name="connsiteY6" fmla="*/ 1856818 h 4519747"/>
              <a:gd name="connsiteX7" fmla="*/ 1112989 w 3100625"/>
              <a:gd name="connsiteY7" fmla="*/ 1824066 h 4519747"/>
              <a:gd name="connsiteX8" fmla="*/ 2881963 w 3100625"/>
              <a:gd name="connsiteY8" fmla="*/ 286435 h 4519747"/>
              <a:gd name="connsiteX9" fmla="*/ 3100625 w 3100625"/>
              <a:gd name="connsiteY9" fmla="*/ 4164 h 4519747"/>
              <a:gd name="connsiteX10" fmla="*/ 2994795 w 3100625"/>
              <a:gd name="connsiteY10" fmla="*/ 0 h 4519747"/>
              <a:gd name="connsiteX11" fmla="*/ 2790523 w 3100625"/>
              <a:gd name="connsiteY11" fmla="*/ 282459 h 4519747"/>
              <a:gd name="connsiteX12" fmla="*/ 1074366 w 3100625"/>
              <a:gd name="connsiteY12" fmla="*/ 1771057 h 4519747"/>
              <a:gd name="connsiteX13" fmla="*/ 552231 w 3100625"/>
              <a:gd name="connsiteY13" fmla="*/ 1785256 h 4519747"/>
              <a:gd name="connsiteX14" fmla="*/ 332623 w 3100625"/>
              <a:gd name="connsiteY14" fmla="*/ 1872342 h 4519747"/>
              <a:gd name="connsiteX15" fmla="*/ 106958 w 3100625"/>
              <a:gd name="connsiteY15" fmla="*/ 2107283 h 4519747"/>
              <a:gd name="connsiteX16" fmla="*/ 59250 w 3100625"/>
              <a:gd name="connsiteY16" fmla="*/ 2119211 h 4519747"/>
              <a:gd name="connsiteX17" fmla="*/ 39372 w 3100625"/>
              <a:gd name="connsiteY17" fmla="*/ 2085323 h 4519747"/>
              <a:gd name="connsiteX18" fmla="*/ 941 w 3100625"/>
              <a:gd name="connsiteY18"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94801 w 3100625"/>
              <a:gd name="connsiteY4" fmla="*/ 2139656 h 4519747"/>
              <a:gd name="connsiteX5" fmla="*/ 377302 w 3100625"/>
              <a:gd name="connsiteY5" fmla="*/ 1924403 h 4519747"/>
              <a:gd name="connsiteX6" fmla="*/ 588012 w 3100625"/>
              <a:gd name="connsiteY6" fmla="*/ 1856818 h 4519747"/>
              <a:gd name="connsiteX7" fmla="*/ 1112989 w 3100625"/>
              <a:gd name="connsiteY7" fmla="*/ 1824066 h 4519747"/>
              <a:gd name="connsiteX8" fmla="*/ 2881963 w 3100625"/>
              <a:gd name="connsiteY8" fmla="*/ 286435 h 4519747"/>
              <a:gd name="connsiteX9" fmla="*/ 3100625 w 3100625"/>
              <a:gd name="connsiteY9" fmla="*/ 4164 h 4519747"/>
              <a:gd name="connsiteX10" fmla="*/ 2994795 w 3100625"/>
              <a:gd name="connsiteY10" fmla="*/ 0 h 4519747"/>
              <a:gd name="connsiteX11" fmla="*/ 2790523 w 3100625"/>
              <a:gd name="connsiteY11" fmla="*/ 282459 h 4519747"/>
              <a:gd name="connsiteX12" fmla="*/ 1074366 w 3100625"/>
              <a:gd name="connsiteY12" fmla="*/ 1771057 h 4519747"/>
              <a:gd name="connsiteX13" fmla="*/ 552231 w 3100625"/>
              <a:gd name="connsiteY13" fmla="*/ 1785256 h 4519747"/>
              <a:gd name="connsiteX14" fmla="*/ 332623 w 3100625"/>
              <a:gd name="connsiteY14" fmla="*/ 1872342 h 4519747"/>
              <a:gd name="connsiteX15" fmla="*/ 106958 w 3100625"/>
              <a:gd name="connsiteY15" fmla="*/ 2107283 h 4519747"/>
              <a:gd name="connsiteX16" fmla="*/ 59250 w 3100625"/>
              <a:gd name="connsiteY16" fmla="*/ 2119211 h 4519747"/>
              <a:gd name="connsiteX17" fmla="*/ 51299 w 3100625"/>
              <a:gd name="connsiteY17" fmla="*/ 2069420 h 4519747"/>
              <a:gd name="connsiteX18" fmla="*/ 941 w 3100625"/>
              <a:gd name="connsiteY18"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94801 w 3100625"/>
              <a:gd name="connsiteY5" fmla="*/ 2139656 h 4519747"/>
              <a:gd name="connsiteX6" fmla="*/ 377302 w 3100625"/>
              <a:gd name="connsiteY6" fmla="*/ 1924403 h 4519747"/>
              <a:gd name="connsiteX7" fmla="*/ 588012 w 3100625"/>
              <a:gd name="connsiteY7" fmla="*/ 1856818 h 4519747"/>
              <a:gd name="connsiteX8" fmla="*/ 1112989 w 3100625"/>
              <a:gd name="connsiteY8" fmla="*/ 1824066 h 4519747"/>
              <a:gd name="connsiteX9" fmla="*/ 2881963 w 3100625"/>
              <a:gd name="connsiteY9" fmla="*/ 286435 h 4519747"/>
              <a:gd name="connsiteX10" fmla="*/ 3100625 w 3100625"/>
              <a:gd name="connsiteY10" fmla="*/ 4164 h 4519747"/>
              <a:gd name="connsiteX11" fmla="*/ 2994795 w 3100625"/>
              <a:gd name="connsiteY11" fmla="*/ 0 h 4519747"/>
              <a:gd name="connsiteX12" fmla="*/ 2790523 w 3100625"/>
              <a:gd name="connsiteY12" fmla="*/ 282459 h 4519747"/>
              <a:gd name="connsiteX13" fmla="*/ 1074366 w 3100625"/>
              <a:gd name="connsiteY13" fmla="*/ 1771057 h 4519747"/>
              <a:gd name="connsiteX14" fmla="*/ 552231 w 3100625"/>
              <a:gd name="connsiteY14" fmla="*/ 1785256 h 4519747"/>
              <a:gd name="connsiteX15" fmla="*/ 332623 w 3100625"/>
              <a:gd name="connsiteY15" fmla="*/ 1872342 h 4519747"/>
              <a:gd name="connsiteX16" fmla="*/ 106958 w 3100625"/>
              <a:gd name="connsiteY16" fmla="*/ 2107283 h 4519747"/>
              <a:gd name="connsiteX17" fmla="*/ 59250 w 3100625"/>
              <a:gd name="connsiteY17" fmla="*/ 2119211 h 4519747"/>
              <a:gd name="connsiteX18" fmla="*/ 51299 w 3100625"/>
              <a:gd name="connsiteY18" fmla="*/ 2069420 h 4519747"/>
              <a:gd name="connsiteX19" fmla="*/ 941 w 3100625"/>
              <a:gd name="connsiteY19"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94801 w 3100625"/>
              <a:gd name="connsiteY5" fmla="*/ 2151583 h 4519747"/>
              <a:gd name="connsiteX6" fmla="*/ 377302 w 3100625"/>
              <a:gd name="connsiteY6" fmla="*/ 1924403 h 4519747"/>
              <a:gd name="connsiteX7" fmla="*/ 588012 w 3100625"/>
              <a:gd name="connsiteY7" fmla="*/ 1856818 h 4519747"/>
              <a:gd name="connsiteX8" fmla="*/ 1112989 w 3100625"/>
              <a:gd name="connsiteY8" fmla="*/ 1824066 h 4519747"/>
              <a:gd name="connsiteX9" fmla="*/ 2881963 w 3100625"/>
              <a:gd name="connsiteY9" fmla="*/ 286435 h 4519747"/>
              <a:gd name="connsiteX10" fmla="*/ 3100625 w 3100625"/>
              <a:gd name="connsiteY10" fmla="*/ 4164 h 4519747"/>
              <a:gd name="connsiteX11" fmla="*/ 2994795 w 3100625"/>
              <a:gd name="connsiteY11" fmla="*/ 0 h 4519747"/>
              <a:gd name="connsiteX12" fmla="*/ 2790523 w 3100625"/>
              <a:gd name="connsiteY12" fmla="*/ 282459 h 4519747"/>
              <a:gd name="connsiteX13" fmla="*/ 1074366 w 3100625"/>
              <a:gd name="connsiteY13" fmla="*/ 1771057 h 4519747"/>
              <a:gd name="connsiteX14" fmla="*/ 552231 w 3100625"/>
              <a:gd name="connsiteY14" fmla="*/ 1785256 h 4519747"/>
              <a:gd name="connsiteX15" fmla="*/ 332623 w 3100625"/>
              <a:gd name="connsiteY15" fmla="*/ 1872342 h 4519747"/>
              <a:gd name="connsiteX16" fmla="*/ 106958 w 3100625"/>
              <a:gd name="connsiteY16" fmla="*/ 2107283 h 4519747"/>
              <a:gd name="connsiteX17" fmla="*/ 59250 w 3100625"/>
              <a:gd name="connsiteY17" fmla="*/ 2119211 h 4519747"/>
              <a:gd name="connsiteX18" fmla="*/ 51299 w 3100625"/>
              <a:gd name="connsiteY18" fmla="*/ 2069420 h 4519747"/>
              <a:gd name="connsiteX19" fmla="*/ 941 w 3100625"/>
              <a:gd name="connsiteY19"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94801 w 3100625"/>
              <a:gd name="connsiteY5" fmla="*/ 2151583 h 4519747"/>
              <a:gd name="connsiteX6" fmla="*/ 377302 w 3100625"/>
              <a:gd name="connsiteY6" fmla="*/ 1924403 h 4519747"/>
              <a:gd name="connsiteX7" fmla="*/ 588012 w 3100625"/>
              <a:gd name="connsiteY7" fmla="*/ 1856818 h 4519747"/>
              <a:gd name="connsiteX8" fmla="*/ 1112989 w 3100625"/>
              <a:gd name="connsiteY8" fmla="*/ 1824066 h 4519747"/>
              <a:gd name="connsiteX9" fmla="*/ 2881963 w 3100625"/>
              <a:gd name="connsiteY9" fmla="*/ 286435 h 4519747"/>
              <a:gd name="connsiteX10" fmla="*/ 3100625 w 3100625"/>
              <a:gd name="connsiteY10" fmla="*/ 4164 h 4519747"/>
              <a:gd name="connsiteX11" fmla="*/ 2994795 w 3100625"/>
              <a:gd name="connsiteY11" fmla="*/ 0 h 4519747"/>
              <a:gd name="connsiteX12" fmla="*/ 2790523 w 3100625"/>
              <a:gd name="connsiteY12" fmla="*/ 282459 h 4519747"/>
              <a:gd name="connsiteX13" fmla="*/ 1074366 w 3100625"/>
              <a:gd name="connsiteY13" fmla="*/ 1771057 h 4519747"/>
              <a:gd name="connsiteX14" fmla="*/ 552231 w 3100625"/>
              <a:gd name="connsiteY14" fmla="*/ 1785256 h 4519747"/>
              <a:gd name="connsiteX15" fmla="*/ 332623 w 3100625"/>
              <a:gd name="connsiteY15" fmla="*/ 1872342 h 4519747"/>
              <a:gd name="connsiteX16" fmla="*/ 106958 w 3100625"/>
              <a:gd name="connsiteY16" fmla="*/ 2107283 h 4519747"/>
              <a:gd name="connsiteX17" fmla="*/ 59250 w 3100625"/>
              <a:gd name="connsiteY17" fmla="*/ 2119211 h 4519747"/>
              <a:gd name="connsiteX18" fmla="*/ 51299 w 3100625"/>
              <a:gd name="connsiteY18" fmla="*/ 2069420 h 4519747"/>
              <a:gd name="connsiteX19" fmla="*/ 941 w 3100625"/>
              <a:gd name="connsiteY19"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42739 w 3100625"/>
              <a:gd name="connsiteY5" fmla="*/ 2321969 h 4519747"/>
              <a:gd name="connsiteX6" fmla="*/ 194801 w 3100625"/>
              <a:gd name="connsiteY6" fmla="*/ 2151583 h 4519747"/>
              <a:gd name="connsiteX7" fmla="*/ 377302 w 3100625"/>
              <a:gd name="connsiteY7" fmla="*/ 1924403 h 4519747"/>
              <a:gd name="connsiteX8" fmla="*/ 588012 w 3100625"/>
              <a:gd name="connsiteY8" fmla="*/ 1856818 h 4519747"/>
              <a:gd name="connsiteX9" fmla="*/ 1112989 w 3100625"/>
              <a:gd name="connsiteY9" fmla="*/ 1824066 h 4519747"/>
              <a:gd name="connsiteX10" fmla="*/ 2881963 w 3100625"/>
              <a:gd name="connsiteY10" fmla="*/ 286435 h 4519747"/>
              <a:gd name="connsiteX11" fmla="*/ 3100625 w 3100625"/>
              <a:gd name="connsiteY11" fmla="*/ 4164 h 4519747"/>
              <a:gd name="connsiteX12" fmla="*/ 2994795 w 3100625"/>
              <a:gd name="connsiteY12" fmla="*/ 0 h 4519747"/>
              <a:gd name="connsiteX13" fmla="*/ 2790523 w 3100625"/>
              <a:gd name="connsiteY13" fmla="*/ 282459 h 4519747"/>
              <a:gd name="connsiteX14" fmla="*/ 1074366 w 3100625"/>
              <a:gd name="connsiteY14" fmla="*/ 1771057 h 4519747"/>
              <a:gd name="connsiteX15" fmla="*/ 552231 w 3100625"/>
              <a:gd name="connsiteY15" fmla="*/ 1785256 h 4519747"/>
              <a:gd name="connsiteX16" fmla="*/ 332623 w 3100625"/>
              <a:gd name="connsiteY16" fmla="*/ 1872342 h 4519747"/>
              <a:gd name="connsiteX17" fmla="*/ 106958 w 3100625"/>
              <a:gd name="connsiteY17" fmla="*/ 2107283 h 4519747"/>
              <a:gd name="connsiteX18" fmla="*/ 59250 w 3100625"/>
              <a:gd name="connsiteY18" fmla="*/ 2119211 h 4519747"/>
              <a:gd name="connsiteX19" fmla="*/ 51299 w 3100625"/>
              <a:gd name="connsiteY19" fmla="*/ 2069420 h 4519747"/>
              <a:gd name="connsiteX20" fmla="*/ 941 w 3100625"/>
              <a:gd name="connsiteY20"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42739 w 3100625"/>
              <a:gd name="connsiteY5" fmla="*/ 2321969 h 4519747"/>
              <a:gd name="connsiteX6" fmla="*/ 194801 w 3100625"/>
              <a:gd name="connsiteY6" fmla="*/ 2151583 h 4519747"/>
              <a:gd name="connsiteX7" fmla="*/ 377302 w 3100625"/>
              <a:gd name="connsiteY7" fmla="*/ 1924403 h 4519747"/>
              <a:gd name="connsiteX8" fmla="*/ 588012 w 3100625"/>
              <a:gd name="connsiteY8" fmla="*/ 1856818 h 4519747"/>
              <a:gd name="connsiteX9" fmla="*/ 1112989 w 3100625"/>
              <a:gd name="connsiteY9" fmla="*/ 1824066 h 4519747"/>
              <a:gd name="connsiteX10" fmla="*/ 2881963 w 3100625"/>
              <a:gd name="connsiteY10" fmla="*/ 286435 h 4519747"/>
              <a:gd name="connsiteX11" fmla="*/ 3100625 w 3100625"/>
              <a:gd name="connsiteY11" fmla="*/ 4164 h 4519747"/>
              <a:gd name="connsiteX12" fmla="*/ 2994795 w 3100625"/>
              <a:gd name="connsiteY12" fmla="*/ 0 h 4519747"/>
              <a:gd name="connsiteX13" fmla="*/ 2790523 w 3100625"/>
              <a:gd name="connsiteY13" fmla="*/ 282459 h 4519747"/>
              <a:gd name="connsiteX14" fmla="*/ 1074366 w 3100625"/>
              <a:gd name="connsiteY14" fmla="*/ 1771057 h 4519747"/>
              <a:gd name="connsiteX15" fmla="*/ 552231 w 3100625"/>
              <a:gd name="connsiteY15" fmla="*/ 1785256 h 4519747"/>
              <a:gd name="connsiteX16" fmla="*/ 332623 w 3100625"/>
              <a:gd name="connsiteY16" fmla="*/ 1872342 h 4519747"/>
              <a:gd name="connsiteX17" fmla="*/ 106958 w 3100625"/>
              <a:gd name="connsiteY17" fmla="*/ 2107283 h 4519747"/>
              <a:gd name="connsiteX18" fmla="*/ 59250 w 3100625"/>
              <a:gd name="connsiteY18" fmla="*/ 2119211 h 4519747"/>
              <a:gd name="connsiteX19" fmla="*/ 51299 w 3100625"/>
              <a:gd name="connsiteY19" fmla="*/ 2069420 h 4519747"/>
              <a:gd name="connsiteX20" fmla="*/ 941 w 3100625"/>
              <a:gd name="connsiteY20"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42739 w 3100625"/>
              <a:gd name="connsiteY5" fmla="*/ 2321969 h 4519747"/>
              <a:gd name="connsiteX6" fmla="*/ 194801 w 3100625"/>
              <a:gd name="connsiteY6" fmla="*/ 2135680 h 4519747"/>
              <a:gd name="connsiteX7" fmla="*/ 377302 w 3100625"/>
              <a:gd name="connsiteY7" fmla="*/ 1924403 h 4519747"/>
              <a:gd name="connsiteX8" fmla="*/ 588012 w 3100625"/>
              <a:gd name="connsiteY8" fmla="*/ 1856818 h 4519747"/>
              <a:gd name="connsiteX9" fmla="*/ 1112989 w 3100625"/>
              <a:gd name="connsiteY9" fmla="*/ 1824066 h 4519747"/>
              <a:gd name="connsiteX10" fmla="*/ 2881963 w 3100625"/>
              <a:gd name="connsiteY10" fmla="*/ 286435 h 4519747"/>
              <a:gd name="connsiteX11" fmla="*/ 3100625 w 3100625"/>
              <a:gd name="connsiteY11" fmla="*/ 4164 h 4519747"/>
              <a:gd name="connsiteX12" fmla="*/ 2994795 w 3100625"/>
              <a:gd name="connsiteY12" fmla="*/ 0 h 4519747"/>
              <a:gd name="connsiteX13" fmla="*/ 2790523 w 3100625"/>
              <a:gd name="connsiteY13" fmla="*/ 282459 h 4519747"/>
              <a:gd name="connsiteX14" fmla="*/ 1074366 w 3100625"/>
              <a:gd name="connsiteY14" fmla="*/ 1771057 h 4519747"/>
              <a:gd name="connsiteX15" fmla="*/ 552231 w 3100625"/>
              <a:gd name="connsiteY15" fmla="*/ 1785256 h 4519747"/>
              <a:gd name="connsiteX16" fmla="*/ 332623 w 3100625"/>
              <a:gd name="connsiteY16" fmla="*/ 1872342 h 4519747"/>
              <a:gd name="connsiteX17" fmla="*/ 106958 w 3100625"/>
              <a:gd name="connsiteY17" fmla="*/ 2107283 h 4519747"/>
              <a:gd name="connsiteX18" fmla="*/ 59250 w 3100625"/>
              <a:gd name="connsiteY18" fmla="*/ 2119211 h 4519747"/>
              <a:gd name="connsiteX19" fmla="*/ 51299 w 3100625"/>
              <a:gd name="connsiteY19" fmla="*/ 2069420 h 4519747"/>
              <a:gd name="connsiteX20" fmla="*/ 941 w 3100625"/>
              <a:gd name="connsiteY20"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42739 w 3100625"/>
              <a:gd name="connsiteY5" fmla="*/ 2321969 h 4519747"/>
              <a:gd name="connsiteX6" fmla="*/ 194801 w 3100625"/>
              <a:gd name="connsiteY6" fmla="*/ 2135680 h 4519747"/>
              <a:gd name="connsiteX7" fmla="*/ 377302 w 3100625"/>
              <a:gd name="connsiteY7" fmla="*/ 1924403 h 4519747"/>
              <a:gd name="connsiteX8" fmla="*/ 588012 w 3100625"/>
              <a:gd name="connsiteY8" fmla="*/ 1856818 h 4519747"/>
              <a:gd name="connsiteX9" fmla="*/ 1112989 w 3100625"/>
              <a:gd name="connsiteY9" fmla="*/ 1824066 h 4519747"/>
              <a:gd name="connsiteX10" fmla="*/ 2881963 w 3100625"/>
              <a:gd name="connsiteY10" fmla="*/ 286435 h 4519747"/>
              <a:gd name="connsiteX11" fmla="*/ 3100625 w 3100625"/>
              <a:gd name="connsiteY11" fmla="*/ 4164 h 4519747"/>
              <a:gd name="connsiteX12" fmla="*/ 2994795 w 3100625"/>
              <a:gd name="connsiteY12" fmla="*/ 0 h 4519747"/>
              <a:gd name="connsiteX13" fmla="*/ 2790523 w 3100625"/>
              <a:gd name="connsiteY13" fmla="*/ 282459 h 4519747"/>
              <a:gd name="connsiteX14" fmla="*/ 1074366 w 3100625"/>
              <a:gd name="connsiteY14" fmla="*/ 1771057 h 4519747"/>
              <a:gd name="connsiteX15" fmla="*/ 552231 w 3100625"/>
              <a:gd name="connsiteY15" fmla="*/ 1785256 h 4519747"/>
              <a:gd name="connsiteX16" fmla="*/ 332623 w 3100625"/>
              <a:gd name="connsiteY16" fmla="*/ 1872342 h 4519747"/>
              <a:gd name="connsiteX17" fmla="*/ 106958 w 3100625"/>
              <a:gd name="connsiteY17" fmla="*/ 2107283 h 4519747"/>
              <a:gd name="connsiteX18" fmla="*/ 59250 w 3100625"/>
              <a:gd name="connsiteY18" fmla="*/ 2119211 h 4519747"/>
              <a:gd name="connsiteX19" fmla="*/ 51299 w 3100625"/>
              <a:gd name="connsiteY19" fmla="*/ 2069420 h 4519747"/>
              <a:gd name="connsiteX20" fmla="*/ 941 w 3100625"/>
              <a:gd name="connsiteY20"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86471 w 3100625"/>
              <a:gd name="connsiteY5" fmla="*/ 3470933 h 4519747"/>
              <a:gd name="connsiteX6" fmla="*/ 142739 w 3100625"/>
              <a:gd name="connsiteY6" fmla="*/ 2321969 h 4519747"/>
              <a:gd name="connsiteX7" fmla="*/ 194801 w 3100625"/>
              <a:gd name="connsiteY7" fmla="*/ 2135680 h 4519747"/>
              <a:gd name="connsiteX8" fmla="*/ 377302 w 3100625"/>
              <a:gd name="connsiteY8" fmla="*/ 1924403 h 4519747"/>
              <a:gd name="connsiteX9" fmla="*/ 588012 w 3100625"/>
              <a:gd name="connsiteY9" fmla="*/ 1856818 h 4519747"/>
              <a:gd name="connsiteX10" fmla="*/ 1112989 w 3100625"/>
              <a:gd name="connsiteY10" fmla="*/ 1824066 h 4519747"/>
              <a:gd name="connsiteX11" fmla="*/ 2881963 w 3100625"/>
              <a:gd name="connsiteY11" fmla="*/ 286435 h 4519747"/>
              <a:gd name="connsiteX12" fmla="*/ 3100625 w 3100625"/>
              <a:gd name="connsiteY12" fmla="*/ 4164 h 4519747"/>
              <a:gd name="connsiteX13" fmla="*/ 2994795 w 3100625"/>
              <a:gd name="connsiteY13" fmla="*/ 0 h 4519747"/>
              <a:gd name="connsiteX14" fmla="*/ 2790523 w 3100625"/>
              <a:gd name="connsiteY14" fmla="*/ 282459 h 4519747"/>
              <a:gd name="connsiteX15" fmla="*/ 1074366 w 3100625"/>
              <a:gd name="connsiteY15" fmla="*/ 1771057 h 4519747"/>
              <a:gd name="connsiteX16" fmla="*/ 552231 w 3100625"/>
              <a:gd name="connsiteY16" fmla="*/ 1785256 h 4519747"/>
              <a:gd name="connsiteX17" fmla="*/ 332623 w 3100625"/>
              <a:gd name="connsiteY17" fmla="*/ 1872342 h 4519747"/>
              <a:gd name="connsiteX18" fmla="*/ 106958 w 3100625"/>
              <a:gd name="connsiteY18" fmla="*/ 2107283 h 4519747"/>
              <a:gd name="connsiteX19" fmla="*/ 59250 w 3100625"/>
              <a:gd name="connsiteY19" fmla="*/ 2119211 h 4519747"/>
              <a:gd name="connsiteX20" fmla="*/ 51299 w 3100625"/>
              <a:gd name="connsiteY20" fmla="*/ 2069420 h 4519747"/>
              <a:gd name="connsiteX21" fmla="*/ 941 w 3100625"/>
              <a:gd name="connsiteY21"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70568 w 3100625"/>
              <a:gd name="connsiteY5" fmla="*/ 3502738 h 4519747"/>
              <a:gd name="connsiteX6" fmla="*/ 186471 w 3100625"/>
              <a:gd name="connsiteY6" fmla="*/ 3470933 h 4519747"/>
              <a:gd name="connsiteX7" fmla="*/ 142739 w 3100625"/>
              <a:gd name="connsiteY7" fmla="*/ 2321969 h 4519747"/>
              <a:gd name="connsiteX8" fmla="*/ 194801 w 3100625"/>
              <a:gd name="connsiteY8" fmla="*/ 2135680 h 4519747"/>
              <a:gd name="connsiteX9" fmla="*/ 377302 w 3100625"/>
              <a:gd name="connsiteY9" fmla="*/ 1924403 h 4519747"/>
              <a:gd name="connsiteX10" fmla="*/ 588012 w 3100625"/>
              <a:gd name="connsiteY10" fmla="*/ 1856818 h 4519747"/>
              <a:gd name="connsiteX11" fmla="*/ 1112989 w 3100625"/>
              <a:gd name="connsiteY11" fmla="*/ 1824066 h 4519747"/>
              <a:gd name="connsiteX12" fmla="*/ 2881963 w 3100625"/>
              <a:gd name="connsiteY12" fmla="*/ 286435 h 4519747"/>
              <a:gd name="connsiteX13" fmla="*/ 3100625 w 3100625"/>
              <a:gd name="connsiteY13" fmla="*/ 4164 h 4519747"/>
              <a:gd name="connsiteX14" fmla="*/ 2994795 w 3100625"/>
              <a:gd name="connsiteY14" fmla="*/ 0 h 4519747"/>
              <a:gd name="connsiteX15" fmla="*/ 2790523 w 3100625"/>
              <a:gd name="connsiteY15" fmla="*/ 282459 h 4519747"/>
              <a:gd name="connsiteX16" fmla="*/ 1074366 w 3100625"/>
              <a:gd name="connsiteY16" fmla="*/ 1771057 h 4519747"/>
              <a:gd name="connsiteX17" fmla="*/ 552231 w 3100625"/>
              <a:gd name="connsiteY17" fmla="*/ 1785256 h 4519747"/>
              <a:gd name="connsiteX18" fmla="*/ 332623 w 3100625"/>
              <a:gd name="connsiteY18" fmla="*/ 1872342 h 4519747"/>
              <a:gd name="connsiteX19" fmla="*/ 106958 w 3100625"/>
              <a:gd name="connsiteY19" fmla="*/ 2107283 h 4519747"/>
              <a:gd name="connsiteX20" fmla="*/ 59250 w 3100625"/>
              <a:gd name="connsiteY20" fmla="*/ 2119211 h 4519747"/>
              <a:gd name="connsiteX21" fmla="*/ 51299 w 3100625"/>
              <a:gd name="connsiteY21" fmla="*/ 2069420 h 4519747"/>
              <a:gd name="connsiteX22" fmla="*/ 941 w 3100625"/>
              <a:gd name="connsiteY22"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66592 w 3100625"/>
              <a:gd name="connsiteY5" fmla="*/ 3709472 h 4519747"/>
              <a:gd name="connsiteX6" fmla="*/ 170568 w 3100625"/>
              <a:gd name="connsiteY6" fmla="*/ 3502738 h 4519747"/>
              <a:gd name="connsiteX7" fmla="*/ 186471 w 3100625"/>
              <a:gd name="connsiteY7" fmla="*/ 3470933 h 4519747"/>
              <a:gd name="connsiteX8" fmla="*/ 142739 w 3100625"/>
              <a:gd name="connsiteY8" fmla="*/ 2321969 h 4519747"/>
              <a:gd name="connsiteX9" fmla="*/ 194801 w 3100625"/>
              <a:gd name="connsiteY9" fmla="*/ 2135680 h 4519747"/>
              <a:gd name="connsiteX10" fmla="*/ 377302 w 3100625"/>
              <a:gd name="connsiteY10" fmla="*/ 1924403 h 4519747"/>
              <a:gd name="connsiteX11" fmla="*/ 588012 w 3100625"/>
              <a:gd name="connsiteY11" fmla="*/ 1856818 h 4519747"/>
              <a:gd name="connsiteX12" fmla="*/ 1112989 w 3100625"/>
              <a:gd name="connsiteY12" fmla="*/ 1824066 h 4519747"/>
              <a:gd name="connsiteX13" fmla="*/ 2881963 w 3100625"/>
              <a:gd name="connsiteY13" fmla="*/ 286435 h 4519747"/>
              <a:gd name="connsiteX14" fmla="*/ 3100625 w 3100625"/>
              <a:gd name="connsiteY14" fmla="*/ 4164 h 4519747"/>
              <a:gd name="connsiteX15" fmla="*/ 2994795 w 3100625"/>
              <a:gd name="connsiteY15" fmla="*/ 0 h 4519747"/>
              <a:gd name="connsiteX16" fmla="*/ 2790523 w 3100625"/>
              <a:gd name="connsiteY16" fmla="*/ 282459 h 4519747"/>
              <a:gd name="connsiteX17" fmla="*/ 1074366 w 3100625"/>
              <a:gd name="connsiteY17" fmla="*/ 1771057 h 4519747"/>
              <a:gd name="connsiteX18" fmla="*/ 552231 w 3100625"/>
              <a:gd name="connsiteY18" fmla="*/ 1785256 h 4519747"/>
              <a:gd name="connsiteX19" fmla="*/ 332623 w 3100625"/>
              <a:gd name="connsiteY19" fmla="*/ 1872342 h 4519747"/>
              <a:gd name="connsiteX20" fmla="*/ 106958 w 3100625"/>
              <a:gd name="connsiteY20" fmla="*/ 2107283 h 4519747"/>
              <a:gd name="connsiteX21" fmla="*/ 59250 w 3100625"/>
              <a:gd name="connsiteY21" fmla="*/ 2119211 h 4519747"/>
              <a:gd name="connsiteX22" fmla="*/ 51299 w 3100625"/>
              <a:gd name="connsiteY22" fmla="*/ 2069420 h 4519747"/>
              <a:gd name="connsiteX23" fmla="*/ 941 w 3100625"/>
              <a:gd name="connsiteY23"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66592 w 3100625"/>
              <a:gd name="connsiteY5" fmla="*/ 3709472 h 4519747"/>
              <a:gd name="connsiteX6" fmla="*/ 170568 w 3100625"/>
              <a:gd name="connsiteY6" fmla="*/ 3502738 h 4519747"/>
              <a:gd name="connsiteX7" fmla="*/ 186471 w 3100625"/>
              <a:gd name="connsiteY7" fmla="*/ 3470933 h 4519747"/>
              <a:gd name="connsiteX8" fmla="*/ 142739 w 3100625"/>
              <a:gd name="connsiteY8" fmla="*/ 2321969 h 4519747"/>
              <a:gd name="connsiteX9" fmla="*/ 194801 w 3100625"/>
              <a:gd name="connsiteY9" fmla="*/ 2135680 h 4519747"/>
              <a:gd name="connsiteX10" fmla="*/ 377302 w 3100625"/>
              <a:gd name="connsiteY10" fmla="*/ 1924403 h 4519747"/>
              <a:gd name="connsiteX11" fmla="*/ 588012 w 3100625"/>
              <a:gd name="connsiteY11" fmla="*/ 1856818 h 4519747"/>
              <a:gd name="connsiteX12" fmla="*/ 1112989 w 3100625"/>
              <a:gd name="connsiteY12" fmla="*/ 1824066 h 4519747"/>
              <a:gd name="connsiteX13" fmla="*/ 2881963 w 3100625"/>
              <a:gd name="connsiteY13" fmla="*/ 286435 h 4519747"/>
              <a:gd name="connsiteX14" fmla="*/ 3100625 w 3100625"/>
              <a:gd name="connsiteY14" fmla="*/ 4164 h 4519747"/>
              <a:gd name="connsiteX15" fmla="*/ 2994795 w 3100625"/>
              <a:gd name="connsiteY15" fmla="*/ 0 h 4519747"/>
              <a:gd name="connsiteX16" fmla="*/ 2790523 w 3100625"/>
              <a:gd name="connsiteY16" fmla="*/ 282459 h 4519747"/>
              <a:gd name="connsiteX17" fmla="*/ 1074366 w 3100625"/>
              <a:gd name="connsiteY17" fmla="*/ 1771057 h 4519747"/>
              <a:gd name="connsiteX18" fmla="*/ 552231 w 3100625"/>
              <a:gd name="connsiteY18" fmla="*/ 1785256 h 4519747"/>
              <a:gd name="connsiteX19" fmla="*/ 332623 w 3100625"/>
              <a:gd name="connsiteY19" fmla="*/ 1872342 h 4519747"/>
              <a:gd name="connsiteX20" fmla="*/ 106958 w 3100625"/>
              <a:gd name="connsiteY20" fmla="*/ 2107283 h 4519747"/>
              <a:gd name="connsiteX21" fmla="*/ 59250 w 3100625"/>
              <a:gd name="connsiteY21" fmla="*/ 2119211 h 4519747"/>
              <a:gd name="connsiteX22" fmla="*/ 51299 w 3100625"/>
              <a:gd name="connsiteY22" fmla="*/ 2069420 h 4519747"/>
              <a:gd name="connsiteX23" fmla="*/ 941 w 3100625"/>
              <a:gd name="connsiteY23"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66592 w 3100625"/>
              <a:gd name="connsiteY5" fmla="*/ 3709472 h 4519747"/>
              <a:gd name="connsiteX6" fmla="*/ 170568 w 3100625"/>
              <a:gd name="connsiteY6" fmla="*/ 3502738 h 4519747"/>
              <a:gd name="connsiteX7" fmla="*/ 186471 w 3100625"/>
              <a:gd name="connsiteY7" fmla="*/ 3470933 h 4519747"/>
              <a:gd name="connsiteX8" fmla="*/ 142739 w 3100625"/>
              <a:gd name="connsiteY8" fmla="*/ 2321969 h 4519747"/>
              <a:gd name="connsiteX9" fmla="*/ 194801 w 3100625"/>
              <a:gd name="connsiteY9" fmla="*/ 2135680 h 4519747"/>
              <a:gd name="connsiteX10" fmla="*/ 377302 w 3100625"/>
              <a:gd name="connsiteY10" fmla="*/ 1924403 h 4519747"/>
              <a:gd name="connsiteX11" fmla="*/ 588012 w 3100625"/>
              <a:gd name="connsiteY11" fmla="*/ 1856818 h 4519747"/>
              <a:gd name="connsiteX12" fmla="*/ 1112989 w 3100625"/>
              <a:gd name="connsiteY12" fmla="*/ 1824066 h 4519747"/>
              <a:gd name="connsiteX13" fmla="*/ 2881963 w 3100625"/>
              <a:gd name="connsiteY13" fmla="*/ 286435 h 4519747"/>
              <a:gd name="connsiteX14" fmla="*/ 3100625 w 3100625"/>
              <a:gd name="connsiteY14" fmla="*/ 4164 h 4519747"/>
              <a:gd name="connsiteX15" fmla="*/ 2994795 w 3100625"/>
              <a:gd name="connsiteY15" fmla="*/ 0 h 4519747"/>
              <a:gd name="connsiteX16" fmla="*/ 2790523 w 3100625"/>
              <a:gd name="connsiteY16" fmla="*/ 282459 h 4519747"/>
              <a:gd name="connsiteX17" fmla="*/ 1074366 w 3100625"/>
              <a:gd name="connsiteY17" fmla="*/ 1771057 h 4519747"/>
              <a:gd name="connsiteX18" fmla="*/ 552231 w 3100625"/>
              <a:gd name="connsiteY18" fmla="*/ 1785256 h 4519747"/>
              <a:gd name="connsiteX19" fmla="*/ 332623 w 3100625"/>
              <a:gd name="connsiteY19" fmla="*/ 1872342 h 4519747"/>
              <a:gd name="connsiteX20" fmla="*/ 106958 w 3100625"/>
              <a:gd name="connsiteY20" fmla="*/ 2107283 h 4519747"/>
              <a:gd name="connsiteX21" fmla="*/ 59250 w 3100625"/>
              <a:gd name="connsiteY21" fmla="*/ 2119211 h 4519747"/>
              <a:gd name="connsiteX22" fmla="*/ 51299 w 3100625"/>
              <a:gd name="connsiteY22" fmla="*/ 2069420 h 4519747"/>
              <a:gd name="connsiteX23" fmla="*/ 941 w 3100625"/>
              <a:gd name="connsiteY23"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66592 w 3100625"/>
              <a:gd name="connsiteY5" fmla="*/ 3709472 h 4519747"/>
              <a:gd name="connsiteX6" fmla="*/ 170568 w 3100625"/>
              <a:gd name="connsiteY6" fmla="*/ 3502738 h 4519747"/>
              <a:gd name="connsiteX7" fmla="*/ 186471 w 3100625"/>
              <a:gd name="connsiteY7" fmla="*/ 3470933 h 4519747"/>
              <a:gd name="connsiteX8" fmla="*/ 142739 w 3100625"/>
              <a:gd name="connsiteY8" fmla="*/ 2321969 h 4519747"/>
              <a:gd name="connsiteX9" fmla="*/ 194801 w 3100625"/>
              <a:gd name="connsiteY9" fmla="*/ 2135680 h 4519747"/>
              <a:gd name="connsiteX10" fmla="*/ 377302 w 3100625"/>
              <a:gd name="connsiteY10" fmla="*/ 1924403 h 4519747"/>
              <a:gd name="connsiteX11" fmla="*/ 588012 w 3100625"/>
              <a:gd name="connsiteY11" fmla="*/ 1856818 h 4519747"/>
              <a:gd name="connsiteX12" fmla="*/ 1112989 w 3100625"/>
              <a:gd name="connsiteY12" fmla="*/ 1824066 h 4519747"/>
              <a:gd name="connsiteX13" fmla="*/ 2881963 w 3100625"/>
              <a:gd name="connsiteY13" fmla="*/ 286435 h 4519747"/>
              <a:gd name="connsiteX14" fmla="*/ 3100625 w 3100625"/>
              <a:gd name="connsiteY14" fmla="*/ 4164 h 4519747"/>
              <a:gd name="connsiteX15" fmla="*/ 2994795 w 3100625"/>
              <a:gd name="connsiteY15" fmla="*/ 0 h 4519747"/>
              <a:gd name="connsiteX16" fmla="*/ 2790523 w 3100625"/>
              <a:gd name="connsiteY16" fmla="*/ 282459 h 4519747"/>
              <a:gd name="connsiteX17" fmla="*/ 1074366 w 3100625"/>
              <a:gd name="connsiteY17" fmla="*/ 1771057 h 4519747"/>
              <a:gd name="connsiteX18" fmla="*/ 552231 w 3100625"/>
              <a:gd name="connsiteY18" fmla="*/ 1785256 h 4519747"/>
              <a:gd name="connsiteX19" fmla="*/ 332623 w 3100625"/>
              <a:gd name="connsiteY19" fmla="*/ 1872342 h 4519747"/>
              <a:gd name="connsiteX20" fmla="*/ 106958 w 3100625"/>
              <a:gd name="connsiteY20" fmla="*/ 2107283 h 4519747"/>
              <a:gd name="connsiteX21" fmla="*/ 59250 w 3100625"/>
              <a:gd name="connsiteY21" fmla="*/ 2119211 h 4519747"/>
              <a:gd name="connsiteX22" fmla="*/ 51299 w 3100625"/>
              <a:gd name="connsiteY22" fmla="*/ 2069420 h 4519747"/>
              <a:gd name="connsiteX23" fmla="*/ 941 w 3100625"/>
              <a:gd name="connsiteY23" fmla="*/ 2066203 h 4519747"/>
              <a:gd name="connsiteX0" fmla="*/ 941 w 3100625"/>
              <a:gd name="connsiteY0" fmla="*/ 2066203 h 4502332"/>
              <a:gd name="connsiteX1" fmla="*/ 106200 w 3100625"/>
              <a:gd name="connsiteY1" fmla="*/ 3439885 h 4502332"/>
              <a:gd name="connsiteX2" fmla="*/ 101468 w 3100625"/>
              <a:gd name="connsiteY2" fmla="*/ 4495893 h 4502332"/>
              <a:gd name="connsiteX3" fmla="*/ 175868 w 3100625"/>
              <a:gd name="connsiteY3" fmla="*/ 4502332 h 4502332"/>
              <a:gd name="connsiteX4" fmla="*/ 186471 w 3100625"/>
              <a:gd name="connsiteY4" fmla="*/ 3737301 h 4502332"/>
              <a:gd name="connsiteX5" fmla="*/ 166592 w 3100625"/>
              <a:gd name="connsiteY5" fmla="*/ 3709472 h 4502332"/>
              <a:gd name="connsiteX6" fmla="*/ 170568 w 3100625"/>
              <a:gd name="connsiteY6" fmla="*/ 3502738 h 4502332"/>
              <a:gd name="connsiteX7" fmla="*/ 186471 w 3100625"/>
              <a:gd name="connsiteY7" fmla="*/ 3470933 h 4502332"/>
              <a:gd name="connsiteX8" fmla="*/ 142739 w 3100625"/>
              <a:gd name="connsiteY8" fmla="*/ 2321969 h 4502332"/>
              <a:gd name="connsiteX9" fmla="*/ 194801 w 3100625"/>
              <a:gd name="connsiteY9" fmla="*/ 2135680 h 4502332"/>
              <a:gd name="connsiteX10" fmla="*/ 377302 w 3100625"/>
              <a:gd name="connsiteY10" fmla="*/ 1924403 h 4502332"/>
              <a:gd name="connsiteX11" fmla="*/ 588012 w 3100625"/>
              <a:gd name="connsiteY11" fmla="*/ 1856818 h 4502332"/>
              <a:gd name="connsiteX12" fmla="*/ 1112989 w 3100625"/>
              <a:gd name="connsiteY12" fmla="*/ 1824066 h 4502332"/>
              <a:gd name="connsiteX13" fmla="*/ 2881963 w 3100625"/>
              <a:gd name="connsiteY13" fmla="*/ 286435 h 4502332"/>
              <a:gd name="connsiteX14" fmla="*/ 3100625 w 3100625"/>
              <a:gd name="connsiteY14" fmla="*/ 4164 h 4502332"/>
              <a:gd name="connsiteX15" fmla="*/ 2994795 w 3100625"/>
              <a:gd name="connsiteY15" fmla="*/ 0 h 4502332"/>
              <a:gd name="connsiteX16" fmla="*/ 2790523 w 3100625"/>
              <a:gd name="connsiteY16" fmla="*/ 282459 h 4502332"/>
              <a:gd name="connsiteX17" fmla="*/ 1074366 w 3100625"/>
              <a:gd name="connsiteY17" fmla="*/ 1771057 h 4502332"/>
              <a:gd name="connsiteX18" fmla="*/ 552231 w 3100625"/>
              <a:gd name="connsiteY18" fmla="*/ 1785256 h 4502332"/>
              <a:gd name="connsiteX19" fmla="*/ 332623 w 3100625"/>
              <a:gd name="connsiteY19" fmla="*/ 1872342 h 4502332"/>
              <a:gd name="connsiteX20" fmla="*/ 106958 w 3100625"/>
              <a:gd name="connsiteY20" fmla="*/ 2107283 h 4502332"/>
              <a:gd name="connsiteX21" fmla="*/ 59250 w 3100625"/>
              <a:gd name="connsiteY21" fmla="*/ 2119211 h 4502332"/>
              <a:gd name="connsiteX22" fmla="*/ 51299 w 3100625"/>
              <a:gd name="connsiteY22" fmla="*/ 2069420 h 4502332"/>
              <a:gd name="connsiteX23" fmla="*/ 941 w 3100625"/>
              <a:gd name="connsiteY23" fmla="*/ 2066203 h 4502332"/>
              <a:gd name="connsiteX0" fmla="*/ 941 w 3100625"/>
              <a:gd name="connsiteY0" fmla="*/ 2066203 h 4502332"/>
              <a:gd name="connsiteX1" fmla="*/ 106200 w 3100625"/>
              <a:gd name="connsiteY1" fmla="*/ 3439885 h 4502332"/>
              <a:gd name="connsiteX2" fmla="*/ 101468 w 3100625"/>
              <a:gd name="connsiteY2" fmla="*/ 4495893 h 4502332"/>
              <a:gd name="connsiteX3" fmla="*/ 175868 w 3100625"/>
              <a:gd name="connsiteY3" fmla="*/ 4502332 h 4502332"/>
              <a:gd name="connsiteX4" fmla="*/ 186471 w 3100625"/>
              <a:gd name="connsiteY4" fmla="*/ 3737301 h 4502332"/>
              <a:gd name="connsiteX5" fmla="*/ 166592 w 3100625"/>
              <a:gd name="connsiteY5" fmla="*/ 3709472 h 4502332"/>
              <a:gd name="connsiteX6" fmla="*/ 170568 w 3100625"/>
              <a:gd name="connsiteY6" fmla="*/ 3502738 h 4502332"/>
              <a:gd name="connsiteX7" fmla="*/ 186471 w 3100625"/>
              <a:gd name="connsiteY7" fmla="*/ 3470933 h 4502332"/>
              <a:gd name="connsiteX8" fmla="*/ 142739 w 3100625"/>
              <a:gd name="connsiteY8" fmla="*/ 2321969 h 4502332"/>
              <a:gd name="connsiteX9" fmla="*/ 194801 w 3100625"/>
              <a:gd name="connsiteY9" fmla="*/ 2135680 h 4502332"/>
              <a:gd name="connsiteX10" fmla="*/ 377302 w 3100625"/>
              <a:gd name="connsiteY10" fmla="*/ 1924403 h 4502332"/>
              <a:gd name="connsiteX11" fmla="*/ 588012 w 3100625"/>
              <a:gd name="connsiteY11" fmla="*/ 1856818 h 4502332"/>
              <a:gd name="connsiteX12" fmla="*/ 1112989 w 3100625"/>
              <a:gd name="connsiteY12" fmla="*/ 1824066 h 4502332"/>
              <a:gd name="connsiteX13" fmla="*/ 2881963 w 3100625"/>
              <a:gd name="connsiteY13" fmla="*/ 286435 h 4502332"/>
              <a:gd name="connsiteX14" fmla="*/ 3100625 w 3100625"/>
              <a:gd name="connsiteY14" fmla="*/ 4164 h 4502332"/>
              <a:gd name="connsiteX15" fmla="*/ 2994795 w 3100625"/>
              <a:gd name="connsiteY15" fmla="*/ 0 h 4502332"/>
              <a:gd name="connsiteX16" fmla="*/ 2790523 w 3100625"/>
              <a:gd name="connsiteY16" fmla="*/ 282459 h 4502332"/>
              <a:gd name="connsiteX17" fmla="*/ 1074366 w 3100625"/>
              <a:gd name="connsiteY17" fmla="*/ 1771057 h 4502332"/>
              <a:gd name="connsiteX18" fmla="*/ 552231 w 3100625"/>
              <a:gd name="connsiteY18" fmla="*/ 1785256 h 4502332"/>
              <a:gd name="connsiteX19" fmla="*/ 332623 w 3100625"/>
              <a:gd name="connsiteY19" fmla="*/ 1872342 h 4502332"/>
              <a:gd name="connsiteX20" fmla="*/ 106958 w 3100625"/>
              <a:gd name="connsiteY20" fmla="*/ 2107283 h 4502332"/>
              <a:gd name="connsiteX21" fmla="*/ 59250 w 3100625"/>
              <a:gd name="connsiteY21" fmla="*/ 2119211 h 4502332"/>
              <a:gd name="connsiteX22" fmla="*/ 51299 w 3100625"/>
              <a:gd name="connsiteY22" fmla="*/ 2069420 h 4502332"/>
              <a:gd name="connsiteX23" fmla="*/ 941 w 3100625"/>
              <a:gd name="connsiteY23" fmla="*/ 2066203 h 4502332"/>
              <a:gd name="connsiteX0" fmla="*/ 0 w 3099684"/>
              <a:gd name="connsiteY0" fmla="*/ 2066203 h 4502332"/>
              <a:gd name="connsiteX1" fmla="*/ 26504 w 3099684"/>
              <a:gd name="connsiteY1" fmla="*/ 3033611 h 4502332"/>
              <a:gd name="connsiteX2" fmla="*/ 105259 w 3099684"/>
              <a:gd name="connsiteY2" fmla="*/ 3439885 h 4502332"/>
              <a:gd name="connsiteX3" fmla="*/ 100527 w 3099684"/>
              <a:gd name="connsiteY3" fmla="*/ 4495893 h 4502332"/>
              <a:gd name="connsiteX4" fmla="*/ 174927 w 3099684"/>
              <a:gd name="connsiteY4" fmla="*/ 4502332 h 4502332"/>
              <a:gd name="connsiteX5" fmla="*/ 185530 w 3099684"/>
              <a:gd name="connsiteY5" fmla="*/ 3737301 h 4502332"/>
              <a:gd name="connsiteX6" fmla="*/ 165651 w 3099684"/>
              <a:gd name="connsiteY6" fmla="*/ 3709472 h 4502332"/>
              <a:gd name="connsiteX7" fmla="*/ 169627 w 3099684"/>
              <a:gd name="connsiteY7" fmla="*/ 3502738 h 4502332"/>
              <a:gd name="connsiteX8" fmla="*/ 185530 w 3099684"/>
              <a:gd name="connsiteY8" fmla="*/ 3470933 h 4502332"/>
              <a:gd name="connsiteX9" fmla="*/ 141798 w 3099684"/>
              <a:gd name="connsiteY9" fmla="*/ 2321969 h 4502332"/>
              <a:gd name="connsiteX10" fmla="*/ 193860 w 3099684"/>
              <a:gd name="connsiteY10" fmla="*/ 2135680 h 4502332"/>
              <a:gd name="connsiteX11" fmla="*/ 376361 w 3099684"/>
              <a:gd name="connsiteY11" fmla="*/ 1924403 h 4502332"/>
              <a:gd name="connsiteX12" fmla="*/ 587071 w 3099684"/>
              <a:gd name="connsiteY12" fmla="*/ 1856818 h 4502332"/>
              <a:gd name="connsiteX13" fmla="*/ 1112048 w 3099684"/>
              <a:gd name="connsiteY13" fmla="*/ 1824066 h 4502332"/>
              <a:gd name="connsiteX14" fmla="*/ 2881022 w 3099684"/>
              <a:gd name="connsiteY14" fmla="*/ 286435 h 4502332"/>
              <a:gd name="connsiteX15" fmla="*/ 3099684 w 3099684"/>
              <a:gd name="connsiteY15" fmla="*/ 4164 h 4502332"/>
              <a:gd name="connsiteX16" fmla="*/ 2993854 w 3099684"/>
              <a:gd name="connsiteY16" fmla="*/ 0 h 4502332"/>
              <a:gd name="connsiteX17" fmla="*/ 2789582 w 3099684"/>
              <a:gd name="connsiteY17" fmla="*/ 282459 h 4502332"/>
              <a:gd name="connsiteX18" fmla="*/ 1073425 w 3099684"/>
              <a:gd name="connsiteY18" fmla="*/ 1771057 h 4502332"/>
              <a:gd name="connsiteX19" fmla="*/ 551290 w 3099684"/>
              <a:gd name="connsiteY19" fmla="*/ 1785256 h 4502332"/>
              <a:gd name="connsiteX20" fmla="*/ 331682 w 3099684"/>
              <a:gd name="connsiteY20" fmla="*/ 1872342 h 4502332"/>
              <a:gd name="connsiteX21" fmla="*/ 106017 w 3099684"/>
              <a:gd name="connsiteY21" fmla="*/ 2107283 h 4502332"/>
              <a:gd name="connsiteX22" fmla="*/ 58309 w 3099684"/>
              <a:gd name="connsiteY22" fmla="*/ 2119211 h 4502332"/>
              <a:gd name="connsiteX23" fmla="*/ 50358 w 3099684"/>
              <a:gd name="connsiteY23" fmla="*/ 2069420 h 4502332"/>
              <a:gd name="connsiteX24" fmla="*/ 0 w 3099684"/>
              <a:gd name="connsiteY24" fmla="*/ 2066203 h 4502332"/>
              <a:gd name="connsiteX0" fmla="*/ 477 w 3100161"/>
              <a:gd name="connsiteY0" fmla="*/ 2066203 h 4502332"/>
              <a:gd name="connsiteX1" fmla="*/ 62761 w 3100161"/>
              <a:gd name="connsiteY1" fmla="*/ 2973976 h 4502332"/>
              <a:gd name="connsiteX2" fmla="*/ 26981 w 3100161"/>
              <a:gd name="connsiteY2" fmla="*/ 3033611 h 4502332"/>
              <a:gd name="connsiteX3" fmla="*/ 105736 w 3100161"/>
              <a:gd name="connsiteY3" fmla="*/ 3439885 h 4502332"/>
              <a:gd name="connsiteX4" fmla="*/ 101004 w 3100161"/>
              <a:gd name="connsiteY4" fmla="*/ 4495893 h 4502332"/>
              <a:gd name="connsiteX5" fmla="*/ 175404 w 3100161"/>
              <a:gd name="connsiteY5" fmla="*/ 4502332 h 4502332"/>
              <a:gd name="connsiteX6" fmla="*/ 186007 w 3100161"/>
              <a:gd name="connsiteY6" fmla="*/ 3737301 h 4502332"/>
              <a:gd name="connsiteX7" fmla="*/ 166128 w 3100161"/>
              <a:gd name="connsiteY7" fmla="*/ 3709472 h 4502332"/>
              <a:gd name="connsiteX8" fmla="*/ 170104 w 3100161"/>
              <a:gd name="connsiteY8" fmla="*/ 3502738 h 4502332"/>
              <a:gd name="connsiteX9" fmla="*/ 186007 w 3100161"/>
              <a:gd name="connsiteY9" fmla="*/ 3470933 h 4502332"/>
              <a:gd name="connsiteX10" fmla="*/ 142275 w 3100161"/>
              <a:gd name="connsiteY10" fmla="*/ 2321969 h 4502332"/>
              <a:gd name="connsiteX11" fmla="*/ 194337 w 3100161"/>
              <a:gd name="connsiteY11" fmla="*/ 2135680 h 4502332"/>
              <a:gd name="connsiteX12" fmla="*/ 376838 w 3100161"/>
              <a:gd name="connsiteY12" fmla="*/ 1924403 h 4502332"/>
              <a:gd name="connsiteX13" fmla="*/ 587548 w 3100161"/>
              <a:gd name="connsiteY13" fmla="*/ 1856818 h 4502332"/>
              <a:gd name="connsiteX14" fmla="*/ 1112525 w 3100161"/>
              <a:gd name="connsiteY14" fmla="*/ 1824066 h 4502332"/>
              <a:gd name="connsiteX15" fmla="*/ 2881499 w 3100161"/>
              <a:gd name="connsiteY15" fmla="*/ 286435 h 4502332"/>
              <a:gd name="connsiteX16" fmla="*/ 3100161 w 3100161"/>
              <a:gd name="connsiteY16" fmla="*/ 4164 h 4502332"/>
              <a:gd name="connsiteX17" fmla="*/ 2994331 w 3100161"/>
              <a:gd name="connsiteY17" fmla="*/ 0 h 4502332"/>
              <a:gd name="connsiteX18" fmla="*/ 2790059 w 3100161"/>
              <a:gd name="connsiteY18" fmla="*/ 282459 h 4502332"/>
              <a:gd name="connsiteX19" fmla="*/ 1073902 w 3100161"/>
              <a:gd name="connsiteY19" fmla="*/ 1771057 h 4502332"/>
              <a:gd name="connsiteX20" fmla="*/ 551767 w 3100161"/>
              <a:gd name="connsiteY20" fmla="*/ 1785256 h 4502332"/>
              <a:gd name="connsiteX21" fmla="*/ 332159 w 3100161"/>
              <a:gd name="connsiteY21" fmla="*/ 1872342 h 4502332"/>
              <a:gd name="connsiteX22" fmla="*/ 106494 w 3100161"/>
              <a:gd name="connsiteY22" fmla="*/ 2107283 h 4502332"/>
              <a:gd name="connsiteX23" fmla="*/ 58786 w 3100161"/>
              <a:gd name="connsiteY23" fmla="*/ 2119211 h 4502332"/>
              <a:gd name="connsiteX24" fmla="*/ 50835 w 3100161"/>
              <a:gd name="connsiteY24" fmla="*/ 2069420 h 4502332"/>
              <a:gd name="connsiteX25" fmla="*/ 477 w 3100161"/>
              <a:gd name="connsiteY25" fmla="*/ 2066203 h 4502332"/>
              <a:gd name="connsiteX0" fmla="*/ 718 w 3100402"/>
              <a:gd name="connsiteY0" fmla="*/ 2066203 h 4502332"/>
              <a:gd name="connsiteX1" fmla="*/ 63002 w 3100402"/>
              <a:gd name="connsiteY1" fmla="*/ 2973976 h 4502332"/>
              <a:gd name="connsiteX2" fmla="*/ 27222 w 3100402"/>
              <a:gd name="connsiteY2" fmla="*/ 3033611 h 4502332"/>
              <a:gd name="connsiteX3" fmla="*/ 105977 w 3100402"/>
              <a:gd name="connsiteY3" fmla="*/ 3439885 h 4502332"/>
              <a:gd name="connsiteX4" fmla="*/ 101245 w 3100402"/>
              <a:gd name="connsiteY4" fmla="*/ 4495893 h 4502332"/>
              <a:gd name="connsiteX5" fmla="*/ 175645 w 3100402"/>
              <a:gd name="connsiteY5" fmla="*/ 4502332 h 4502332"/>
              <a:gd name="connsiteX6" fmla="*/ 186248 w 3100402"/>
              <a:gd name="connsiteY6" fmla="*/ 3737301 h 4502332"/>
              <a:gd name="connsiteX7" fmla="*/ 166369 w 3100402"/>
              <a:gd name="connsiteY7" fmla="*/ 3709472 h 4502332"/>
              <a:gd name="connsiteX8" fmla="*/ 170345 w 3100402"/>
              <a:gd name="connsiteY8" fmla="*/ 3502738 h 4502332"/>
              <a:gd name="connsiteX9" fmla="*/ 186248 w 3100402"/>
              <a:gd name="connsiteY9" fmla="*/ 3470933 h 4502332"/>
              <a:gd name="connsiteX10" fmla="*/ 142516 w 3100402"/>
              <a:gd name="connsiteY10" fmla="*/ 2321969 h 4502332"/>
              <a:gd name="connsiteX11" fmla="*/ 194578 w 3100402"/>
              <a:gd name="connsiteY11" fmla="*/ 2135680 h 4502332"/>
              <a:gd name="connsiteX12" fmla="*/ 377079 w 3100402"/>
              <a:gd name="connsiteY12" fmla="*/ 1924403 h 4502332"/>
              <a:gd name="connsiteX13" fmla="*/ 587789 w 3100402"/>
              <a:gd name="connsiteY13" fmla="*/ 1856818 h 4502332"/>
              <a:gd name="connsiteX14" fmla="*/ 1112766 w 3100402"/>
              <a:gd name="connsiteY14" fmla="*/ 1824066 h 4502332"/>
              <a:gd name="connsiteX15" fmla="*/ 2881740 w 3100402"/>
              <a:gd name="connsiteY15" fmla="*/ 286435 h 4502332"/>
              <a:gd name="connsiteX16" fmla="*/ 3100402 w 3100402"/>
              <a:gd name="connsiteY16" fmla="*/ 4164 h 4502332"/>
              <a:gd name="connsiteX17" fmla="*/ 2994572 w 3100402"/>
              <a:gd name="connsiteY17" fmla="*/ 0 h 4502332"/>
              <a:gd name="connsiteX18" fmla="*/ 2790300 w 3100402"/>
              <a:gd name="connsiteY18" fmla="*/ 282459 h 4502332"/>
              <a:gd name="connsiteX19" fmla="*/ 1074143 w 3100402"/>
              <a:gd name="connsiteY19" fmla="*/ 1771057 h 4502332"/>
              <a:gd name="connsiteX20" fmla="*/ 552008 w 3100402"/>
              <a:gd name="connsiteY20" fmla="*/ 1785256 h 4502332"/>
              <a:gd name="connsiteX21" fmla="*/ 332400 w 3100402"/>
              <a:gd name="connsiteY21" fmla="*/ 1872342 h 4502332"/>
              <a:gd name="connsiteX22" fmla="*/ 106735 w 3100402"/>
              <a:gd name="connsiteY22" fmla="*/ 2107283 h 4502332"/>
              <a:gd name="connsiteX23" fmla="*/ 59027 w 3100402"/>
              <a:gd name="connsiteY23" fmla="*/ 2119211 h 4502332"/>
              <a:gd name="connsiteX24" fmla="*/ 51076 w 3100402"/>
              <a:gd name="connsiteY24" fmla="*/ 2069420 h 4502332"/>
              <a:gd name="connsiteX25" fmla="*/ 718 w 3100402"/>
              <a:gd name="connsiteY25"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05259 w 3099684"/>
              <a:gd name="connsiteY3" fmla="*/ 3439885 h 4502332"/>
              <a:gd name="connsiteX4" fmla="*/ 100527 w 3099684"/>
              <a:gd name="connsiteY4" fmla="*/ 4495893 h 4502332"/>
              <a:gd name="connsiteX5" fmla="*/ 174927 w 3099684"/>
              <a:gd name="connsiteY5" fmla="*/ 4502332 h 4502332"/>
              <a:gd name="connsiteX6" fmla="*/ 185530 w 3099684"/>
              <a:gd name="connsiteY6" fmla="*/ 3737301 h 4502332"/>
              <a:gd name="connsiteX7" fmla="*/ 165651 w 3099684"/>
              <a:gd name="connsiteY7" fmla="*/ 3709472 h 4502332"/>
              <a:gd name="connsiteX8" fmla="*/ 169627 w 3099684"/>
              <a:gd name="connsiteY8" fmla="*/ 3502738 h 4502332"/>
              <a:gd name="connsiteX9" fmla="*/ 185530 w 3099684"/>
              <a:gd name="connsiteY9" fmla="*/ 3470933 h 4502332"/>
              <a:gd name="connsiteX10" fmla="*/ 141798 w 3099684"/>
              <a:gd name="connsiteY10" fmla="*/ 2321969 h 4502332"/>
              <a:gd name="connsiteX11" fmla="*/ 193860 w 3099684"/>
              <a:gd name="connsiteY11" fmla="*/ 2135680 h 4502332"/>
              <a:gd name="connsiteX12" fmla="*/ 376361 w 3099684"/>
              <a:gd name="connsiteY12" fmla="*/ 1924403 h 4502332"/>
              <a:gd name="connsiteX13" fmla="*/ 587071 w 3099684"/>
              <a:gd name="connsiteY13" fmla="*/ 1856818 h 4502332"/>
              <a:gd name="connsiteX14" fmla="*/ 1112048 w 3099684"/>
              <a:gd name="connsiteY14" fmla="*/ 1824066 h 4502332"/>
              <a:gd name="connsiteX15" fmla="*/ 2881022 w 3099684"/>
              <a:gd name="connsiteY15" fmla="*/ 286435 h 4502332"/>
              <a:gd name="connsiteX16" fmla="*/ 3099684 w 3099684"/>
              <a:gd name="connsiteY16" fmla="*/ 4164 h 4502332"/>
              <a:gd name="connsiteX17" fmla="*/ 2993854 w 3099684"/>
              <a:gd name="connsiteY17" fmla="*/ 0 h 4502332"/>
              <a:gd name="connsiteX18" fmla="*/ 2789582 w 3099684"/>
              <a:gd name="connsiteY18" fmla="*/ 282459 h 4502332"/>
              <a:gd name="connsiteX19" fmla="*/ 1073425 w 3099684"/>
              <a:gd name="connsiteY19" fmla="*/ 1771057 h 4502332"/>
              <a:gd name="connsiteX20" fmla="*/ 551290 w 3099684"/>
              <a:gd name="connsiteY20" fmla="*/ 1785256 h 4502332"/>
              <a:gd name="connsiteX21" fmla="*/ 331682 w 3099684"/>
              <a:gd name="connsiteY21" fmla="*/ 1872342 h 4502332"/>
              <a:gd name="connsiteX22" fmla="*/ 106017 w 3099684"/>
              <a:gd name="connsiteY22" fmla="*/ 2107283 h 4502332"/>
              <a:gd name="connsiteX23" fmla="*/ 58309 w 3099684"/>
              <a:gd name="connsiteY23" fmla="*/ 2119211 h 4502332"/>
              <a:gd name="connsiteX24" fmla="*/ 50358 w 3099684"/>
              <a:gd name="connsiteY24" fmla="*/ 2069420 h 4502332"/>
              <a:gd name="connsiteX25" fmla="*/ 0 w 3099684"/>
              <a:gd name="connsiteY25"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105259 w 3099684"/>
              <a:gd name="connsiteY4" fmla="*/ 3439885 h 4502332"/>
              <a:gd name="connsiteX5" fmla="*/ 100527 w 3099684"/>
              <a:gd name="connsiteY5" fmla="*/ 4495893 h 4502332"/>
              <a:gd name="connsiteX6" fmla="*/ 174927 w 3099684"/>
              <a:gd name="connsiteY6" fmla="*/ 4502332 h 4502332"/>
              <a:gd name="connsiteX7" fmla="*/ 185530 w 3099684"/>
              <a:gd name="connsiteY7" fmla="*/ 3737301 h 4502332"/>
              <a:gd name="connsiteX8" fmla="*/ 165651 w 3099684"/>
              <a:gd name="connsiteY8" fmla="*/ 3709472 h 4502332"/>
              <a:gd name="connsiteX9" fmla="*/ 169627 w 3099684"/>
              <a:gd name="connsiteY9" fmla="*/ 3502738 h 4502332"/>
              <a:gd name="connsiteX10" fmla="*/ 185530 w 3099684"/>
              <a:gd name="connsiteY10" fmla="*/ 3470933 h 4502332"/>
              <a:gd name="connsiteX11" fmla="*/ 141798 w 3099684"/>
              <a:gd name="connsiteY11" fmla="*/ 2321969 h 4502332"/>
              <a:gd name="connsiteX12" fmla="*/ 193860 w 3099684"/>
              <a:gd name="connsiteY12" fmla="*/ 2135680 h 4502332"/>
              <a:gd name="connsiteX13" fmla="*/ 376361 w 3099684"/>
              <a:gd name="connsiteY13" fmla="*/ 1924403 h 4502332"/>
              <a:gd name="connsiteX14" fmla="*/ 587071 w 3099684"/>
              <a:gd name="connsiteY14" fmla="*/ 1856818 h 4502332"/>
              <a:gd name="connsiteX15" fmla="*/ 1112048 w 3099684"/>
              <a:gd name="connsiteY15" fmla="*/ 1824066 h 4502332"/>
              <a:gd name="connsiteX16" fmla="*/ 2881022 w 3099684"/>
              <a:gd name="connsiteY16" fmla="*/ 286435 h 4502332"/>
              <a:gd name="connsiteX17" fmla="*/ 3099684 w 3099684"/>
              <a:gd name="connsiteY17" fmla="*/ 4164 h 4502332"/>
              <a:gd name="connsiteX18" fmla="*/ 2993854 w 3099684"/>
              <a:gd name="connsiteY18" fmla="*/ 0 h 4502332"/>
              <a:gd name="connsiteX19" fmla="*/ 2789582 w 3099684"/>
              <a:gd name="connsiteY19" fmla="*/ 282459 h 4502332"/>
              <a:gd name="connsiteX20" fmla="*/ 1073425 w 3099684"/>
              <a:gd name="connsiteY20" fmla="*/ 1771057 h 4502332"/>
              <a:gd name="connsiteX21" fmla="*/ 551290 w 3099684"/>
              <a:gd name="connsiteY21" fmla="*/ 1785256 h 4502332"/>
              <a:gd name="connsiteX22" fmla="*/ 331682 w 3099684"/>
              <a:gd name="connsiteY22" fmla="*/ 1872342 h 4502332"/>
              <a:gd name="connsiteX23" fmla="*/ 106017 w 3099684"/>
              <a:gd name="connsiteY23" fmla="*/ 2107283 h 4502332"/>
              <a:gd name="connsiteX24" fmla="*/ 58309 w 3099684"/>
              <a:gd name="connsiteY24" fmla="*/ 2119211 h 4502332"/>
              <a:gd name="connsiteX25" fmla="*/ 50358 w 3099684"/>
              <a:gd name="connsiteY25" fmla="*/ 2069420 h 4502332"/>
              <a:gd name="connsiteX26" fmla="*/ 0 w 3099684"/>
              <a:gd name="connsiteY26"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105259 w 3099684"/>
              <a:gd name="connsiteY4" fmla="*/ 3439885 h 4502332"/>
              <a:gd name="connsiteX5" fmla="*/ 100527 w 3099684"/>
              <a:gd name="connsiteY5" fmla="*/ 4495893 h 4502332"/>
              <a:gd name="connsiteX6" fmla="*/ 174927 w 3099684"/>
              <a:gd name="connsiteY6" fmla="*/ 4502332 h 4502332"/>
              <a:gd name="connsiteX7" fmla="*/ 185530 w 3099684"/>
              <a:gd name="connsiteY7" fmla="*/ 3737301 h 4502332"/>
              <a:gd name="connsiteX8" fmla="*/ 165651 w 3099684"/>
              <a:gd name="connsiteY8" fmla="*/ 3709472 h 4502332"/>
              <a:gd name="connsiteX9" fmla="*/ 169627 w 3099684"/>
              <a:gd name="connsiteY9" fmla="*/ 3502738 h 4502332"/>
              <a:gd name="connsiteX10" fmla="*/ 185530 w 3099684"/>
              <a:gd name="connsiteY10" fmla="*/ 3470933 h 4502332"/>
              <a:gd name="connsiteX11" fmla="*/ 141798 w 3099684"/>
              <a:gd name="connsiteY11" fmla="*/ 2321969 h 4502332"/>
              <a:gd name="connsiteX12" fmla="*/ 193860 w 3099684"/>
              <a:gd name="connsiteY12" fmla="*/ 2135680 h 4502332"/>
              <a:gd name="connsiteX13" fmla="*/ 376361 w 3099684"/>
              <a:gd name="connsiteY13" fmla="*/ 1924403 h 4502332"/>
              <a:gd name="connsiteX14" fmla="*/ 587071 w 3099684"/>
              <a:gd name="connsiteY14" fmla="*/ 1856818 h 4502332"/>
              <a:gd name="connsiteX15" fmla="*/ 1112048 w 3099684"/>
              <a:gd name="connsiteY15" fmla="*/ 1824066 h 4502332"/>
              <a:gd name="connsiteX16" fmla="*/ 2881022 w 3099684"/>
              <a:gd name="connsiteY16" fmla="*/ 286435 h 4502332"/>
              <a:gd name="connsiteX17" fmla="*/ 3099684 w 3099684"/>
              <a:gd name="connsiteY17" fmla="*/ 4164 h 4502332"/>
              <a:gd name="connsiteX18" fmla="*/ 2993854 w 3099684"/>
              <a:gd name="connsiteY18" fmla="*/ 0 h 4502332"/>
              <a:gd name="connsiteX19" fmla="*/ 2789582 w 3099684"/>
              <a:gd name="connsiteY19" fmla="*/ 282459 h 4502332"/>
              <a:gd name="connsiteX20" fmla="*/ 1073425 w 3099684"/>
              <a:gd name="connsiteY20" fmla="*/ 1771057 h 4502332"/>
              <a:gd name="connsiteX21" fmla="*/ 551290 w 3099684"/>
              <a:gd name="connsiteY21" fmla="*/ 1785256 h 4502332"/>
              <a:gd name="connsiteX22" fmla="*/ 331682 w 3099684"/>
              <a:gd name="connsiteY22" fmla="*/ 1872342 h 4502332"/>
              <a:gd name="connsiteX23" fmla="*/ 106017 w 3099684"/>
              <a:gd name="connsiteY23" fmla="*/ 2107283 h 4502332"/>
              <a:gd name="connsiteX24" fmla="*/ 58309 w 3099684"/>
              <a:gd name="connsiteY24" fmla="*/ 2119211 h 4502332"/>
              <a:gd name="connsiteX25" fmla="*/ 50358 w 3099684"/>
              <a:gd name="connsiteY25" fmla="*/ 2069420 h 4502332"/>
              <a:gd name="connsiteX26" fmla="*/ 0 w 3099684"/>
              <a:gd name="connsiteY26"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105259 w 3099684"/>
              <a:gd name="connsiteY5" fmla="*/ 3439885 h 4502332"/>
              <a:gd name="connsiteX6" fmla="*/ 100527 w 3099684"/>
              <a:gd name="connsiteY6" fmla="*/ 4495893 h 4502332"/>
              <a:gd name="connsiteX7" fmla="*/ 174927 w 3099684"/>
              <a:gd name="connsiteY7" fmla="*/ 4502332 h 4502332"/>
              <a:gd name="connsiteX8" fmla="*/ 185530 w 3099684"/>
              <a:gd name="connsiteY8" fmla="*/ 3737301 h 4502332"/>
              <a:gd name="connsiteX9" fmla="*/ 165651 w 3099684"/>
              <a:gd name="connsiteY9" fmla="*/ 3709472 h 4502332"/>
              <a:gd name="connsiteX10" fmla="*/ 169627 w 3099684"/>
              <a:gd name="connsiteY10" fmla="*/ 3502738 h 4502332"/>
              <a:gd name="connsiteX11" fmla="*/ 185530 w 3099684"/>
              <a:gd name="connsiteY11" fmla="*/ 3470933 h 4502332"/>
              <a:gd name="connsiteX12" fmla="*/ 141798 w 3099684"/>
              <a:gd name="connsiteY12" fmla="*/ 2321969 h 4502332"/>
              <a:gd name="connsiteX13" fmla="*/ 193860 w 3099684"/>
              <a:gd name="connsiteY13" fmla="*/ 2135680 h 4502332"/>
              <a:gd name="connsiteX14" fmla="*/ 376361 w 3099684"/>
              <a:gd name="connsiteY14" fmla="*/ 1924403 h 4502332"/>
              <a:gd name="connsiteX15" fmla="*/ 587071 w 3099684"/>
              <a:gd name="connsiteY15" fmla="*/ 1856818 h 4502332"/>
              <a:gd name="connsiteX16" fmla="*/ 1112048 w 3099684"/>
              <a:gd name="connsiteY16" fmla="*/ 1824066 h 4502332"/>
              <a:gd name="connsiteX17" fmla="*/ 2881022 w 3099684"/>
              <a:gd name="connsiteY17" fmla="*/ 286435 h 4502332"/>
              <a:gd name="connsiteX18" fmla="*/ 3099684 w 3099684"/>
              <a:gd name="connsiteY18" fmla="*/ 4164 h 4502332"/>
              <a:gd name="connsiteX19" fmla="*/ 2993854 w 3099684"/>
              <a:gd name="connsiteY19" fmla="*/ 0 h 4502332"/>
              <a:gd name="connsiteX20" fmla="*/ 2789582 w 3099684"/>
              <a:gd name="connsiteY20" fmla="*/ 282459 h 4502332"/>
              <a:gd name="connsiteX21" fmla="*/ 1073425 w 3099684"/>
              <a:gd name="connsiteY21" fmla="*/ 1771057 h 4502332"/>
              <a:gd name="connsiteX22" fmla="*/ 551290 w 3099684"/>
              <a:gd name="connsiteY22" fmla="*/ 1785256 h 4502332"/>
              <a:gd name="connsiteX23" fmla="*/ 331682 w 3099684"/>
              <a:gd name="connsiteY23" fmla="*/ 1872342 h 4502332"/>
              <a:gd name="connsiteX24" fmla="*/ 106017 w 3099684"/>
              <a:gd name="connsiteY24" fmla="*/ 2107283 h 4502332"/>
              <a:gd name="connsiteX25" fmla="*/ 58309 w 3099684"/>
              <a:gd name="connsiteY25" fmla="*/ 2119211 h 4502332"/>
              <a:gd name="connsiteX26" fmla="*/ 50358 w 3099684"/>
              <a:gd name="connsiteY26" fmla="*/ 2069420 h 4502332"/>
              <a:gd name="connsiteX27" fmla="*/ 0 w 3099684"/>
              <a:gd name="connsiteY27"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70236 w 3099684"/>
              <a:gd name="connsiteY5" fmla="*/ 3284077 h 4502332"/>
              <a:gd name="connsiteX6" fmla="*/ 105259 w 3099684"/>
              <a:gd name="connsiteY6" fmla="*/ 3439885 h 4502332"/>
              <a:gd name="connsiteX7" fmla="*/ 100527 w 3099684"/>
              <a:gd name="connsiteY7" fmla="*/ 4495893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70236 w 3099684"/>
              <a:gd name="connsiteY5" fmla="*/ 3284077 h 4502332"/>
              <a:gd name="connsiteX6" fmla="*/ 113211 w 3099684"/>
              <a:gd name="connsiteY6" fmla="*/ 3439885 h 4502332"/>
              <a:gd name="connsiteX7" fmla="*/ 100527 w 3099684"/>
              <a:gd name="connsiteY7" fmla="*/ 4495893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70236 w 3099684"/>
              <a:gd name="connsiteY5" fmla="*/ 3284077 h 4502332"/>
              <a:gd name="connsiteX6" fmla="*/ 113211 w 3099684"/>
              <a:gd name="connsiteY6" fmla="*/ 3439885 h 4502332"/>
              <a:gd name="connsiteX7" fmla="*/ 100527 w 3099684"/>
              <a:gd name="connsiteY7" fmla="*/ 4495893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70236 w 3099684"/>
              <a:gd name="connsiteY5" fmla="*/ 3284077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70236 w 3099684"/>
              <a:gd name="connsiteY5" fmla="*/ 3284077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58309 w 3099684"/>
              <a:gd name="connsiteY5" fmla="*/ 3268175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58309 w 3099684"/>
              <a:gd name="connsiteY5" fmla="*/ 3268175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58309 w 3099684"/>
              <a:gd name="connsiteY5" fmla="*/ 3268175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18553 w 3099684"/>
              <a:gd name="connsiteY2" fmla="*/ 3033611 h 4502332"/>
              <a:gd name="connsiteX3" fmla="*/ 18552 w 3099684"/>
              <a:gd name="connsiteY3" fmla="*/ 3097221 h 4502332"/>
              <a:gd name="connsiteX4" fmla="*/ 54333 w 3099684"/>
              <a:gd name="connsiteY4" fmla="*/ 3136978 h 4502332"/>
              <a:gd name="connsiteX5" fmla="*/ 58309 w 3099684"/>
              <a:gd name="connsiteY5" fmla="*/ 3268175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103660"/>
              <a:gd name="connsiteY0" fmla="*/ 2066203 h 4502332"/>
              <a:gd name="connsiteX1" fmla="*/ 66260 w 3103660"/>
              <a:gd name="connsiteY1" fmla="*/ 2973976 h 4502332"/>
              <a:gd name="connsiteX2" fmla="*/ 22529 w 3103660"/>
              <a:gd name="connsiteY2" fmla="*/ 3033611 h 4502332"/>
              <a:gd name="connsiteX3" fmla="*/ 22528 w 3103660"/>
              <a:gd name="connsiteY3" fmla="*/ 3097221 h 4502332"/>
              <a:gd name="connsiteX4" fmla="*/ 58309 w 3103660"/>
              <a:gd name="connsiteY4" fmla="*/ 3136978 h 4502332"/>
              <a:gd name="connsiteX5" fmla="*/ 62285 w 3103660"/>
              <a:gd name="connsiteY5" fmla="*/ 3268175 h 4502332"/>
              <a:gd name="connsiteX6" fmla="*/ 117187 w 3103660"/>
              <a:gd name="connsiteY6" fmla="*/ 3439885 h 4502332"/>
              <a:gd name="connsiteX7" fmla="*/ 104503 w 3103660"/>
              <a:gd name="connsiteY7" fmla="*/ 4487942 h 4502332"/>
              <a:gd name="connsiteX8" fmla="*/ 178903 w 3103660"/>
              <a:gd name="connsiteY8" fmla="*/ 4502332 h 4502332"/>
              <a:gd name="connsiteX9" fmla="*/ 189506 w 3103660"/>
              <a:gd name="connsiteY9" fmla="*/ 3737301 h 4502332"/>
              <a:gd name="connsiteX10" fmla="*/ 169627 w 3103660"/>
              <a:gd name="connsiteY10" fmla="*/ 3709472 h 4502332"/>
              <a:gd name="connsiteX11" fmla="*/ 173603 w 3103660"/>
              <a:gd name="connsiteY11" fmla="*/ 3502738 h 4502332"/>
              <a:gd name="connsiteX12" fmla="*/ 189506 w 3103660"/>
              <a:gd name="connsiteY12" fmla="*/ 3470933 h 4502332"/>
              <a:gd name="connsiteX13" fmla="*/ 145774 w 3103660"/>
              <a:gd name="connsiteY13" fmla="*/ 2321969 h 4502332"/>
              <a:gd name="connsiteX14" fmla="*/ 197836 w 3103660"/>
              <a:gd name="connsiteY14" fmla="*/ 2135680 h 4502332"/>
              <a:gd name="connsiteX15" fmla="*/ 380337 w 3103660"/>
              <a:gd name="connsiteY15" fmla="*/ 1924403 h 4502332"/>
              <a:gd name="connsiteX16" fmla="*/ 591047 w 3103660"/>
              <a:gd name="connsiteY16" fmla="*/ 1856818 h 4502332"/>
              <a:gd name="connsiteX17" fmla="*/ 1116024 w 3103660"/>
              <a:gd name="connsiteY17" fmla="*/ 1824066 h 4502332"/>
              <a:gd name="connsiteX18" fmla="*/ 2884998 w 3103660"/>
              <a:gd name="connsiteY18" fmla="*/ 286435 h 4502332"/>
              <a:gd name="connsiteX19" fmla="*/ 3103660 w 3103660"/>
              <a:gd name="connsiteY19" fmla="*/ 4164 h 4502332"/>
              <a:gd name="connsiteX20" fmla="*/ 2997830 w 3103660"/>
              <a:gd name="connsiteY20" fmla="*/ 0 h 4502332"/>
              <a:gd name="connsiteX21" fmla="*/ 2793558 w 3103660"/>
              <a:gd name="connsiteY21" fmla="*/ 282459 h 4502332"/>
              <a:gd name="connsiteX22" fmla="*/ 1077401 w 3103660"/>
              <a:gd name="connsiteY22" fmla="*/ 1771057 h 4502332"/>
              <a:gd name="connsiteX23" fmla="*/ 555266 w 3103660"/>
              <a:gd name="connsiteY23" fmla="*/ 1785256 h 4502332"/>
              <a:gd name="connsiteX24" fmla="*/ 335658 w 3103660"/>
              <a:gd name="connsiteY24" fmla="*/ 1872342 h 4502332"/>
              <a:gd name="connsiteX25" fmla="*/ 109993 w 3103660"/>
              <a:gd name="connsiteY25" fmla="*/ 2107283 h 4502332"/>
              <a:gd name="connsiteX26" fmla="*/ 62285 w 3103660"/>
              <a:gd name="connsiteY26" fmla="*/ 2119211 h 4502332"/>
              <a:gd name="connsiteX27" fmla="*/ 54334 w 3103660"/>
              <a:gd name="connsiteY27" fmla="*/ 2069420 h 4502332"/>
              <a:gd name="connsiteX28" fmla="*/ 0 w 3103660"/>
              <a:gd name="connsiteY28" fmla="*/ 2066203 h 4502332"/>
              <a:gd name="connsiteX0" fmla="*/ 0 w 3103660"/>
              <a:gd name="connsiteY0" fmla="*/ 2066203 h 4502332"/>
              <a:gd name="connsiteX1" fmla="*/ 66260 w 3103660"/>
              <a:gd name="connsiteY1" fmla="*/ 2973976 h 4502332"/>
              <a:gd name="connsiteX2" fmla="*/ 22529 w 3103660"/>
              <a:gd name="connsiteY2" fmla="*/ 3033611 h 4502332"/>
              <a:gd name="connsiteX3" fmla="*/ 22528 w 3103660"/>
              <a:gd name="connsiteY3" fmla="*/ 3097221 h 4502332"/>
              <a:gd name="connsiteX4" fmla="*/ 58309 w 3103660"/>
              <a:gd name="connsiteY4" fmla="*/ 3136978 h 4502332"/>
              <a:gd name="connsiteX5" fmla="*/ 62285 w 3103660"/>
              <a:gd name="connsiteY5" fmla="*/ 3268175 h 4502332"/>
              <a:gd name="connsiteX6" fmla="*/ 117187 w 3103660"/>
              <a:gd name="connsiteY6" fmla="*/ 3439885 h 4502332"/>
              <a:gd name="connsiteX7" fmla="*/ 104503 w 3103660"/>
              <a:gd name="connsiteY7" fmla="*/ 4487942 h 4502332"/>
              <a:gd name="connsiteX8" fmla="*/ 178903 w 3103660"/>
              <a:gd name="connsiteY8" fmla="*/ 4502332 h 4502332"/>
              <a:gd name="connsiteX9" fmla="*/ 189506 w 3103660"/>
              <a:gd name="connsiteY9" fmla="*/ 3737301 h 4502332"/>
              <a:gd name="connsiteX10" fmla="*/ 169627 w 3103660"/>
              <a:gd name="connsiteY10" fmla="*/ 3709472 h 4502332"/>
              <a:gd name="connsiteX11" fmla="*/ 173603 w 3103660"/>
              <a:gd name="connsiteY11" fmla="*/ 3502738 h 4502332"/>
              <a:gd name="connsiteX12" fmla="*/ 189506 w 3103660"/>
              <a:gd name="connsiteY12" fmla="*/ 3470933 h 4502332"/>
              <a:gd name="connsiteX13" fmla="*/ 145774 w 3103660"/>
              <a:gd name="connsiteY13" fmla="*/ 2321969 h 4502332"/>
              <a:gd name="connsiteX14" fmla="*/ 197836 w 3103660"/>
              <a:gd name="connsiteY14" fmla="*/ 2135680 h 4502332"/>
              <a:gd name="connsiteX15" fmla="*/ 380337 w 3103660"/>
              <a:gd name="connsiteY15" fmla="*/ 1924403 h 4502332"/>
              <a:gd name="connsiteX16" fmla="*/ 591047 w 3103660"/>
              <a:gd name="connsiteY16" fmla="*/ 1856818 h 4502332"/>
              <a:gd name="connsiteX17" fmla="*/ 1116024 w 3103660"/>
              <a:gd name="connsiteY17" fmla="*/ 1824066 h 4502332"/>
              <a:gd name="connsiteX18" fmla="*/ 2884998 w 3103660"/>
              <a:gd name="connsiteY18" fmla="*/ 286435 h 4502332"/>
              <a:gd name="connsiteX19" fmla="*/ 3103660 w 3103660"/>
              <a:gd name="connsiteY19" fmla="*/ 4164 h 4502332"/>
              <a:gd name="connsiteX20" fmla="*/ 2997830 w 3103660"/>
              <a:gd name="connsiteY20" fmla="*/ 0 h 4502332"/>
              <a:gd name="connsiteX21" fmla="*/ 2793558 w 3103660"/>
              <a:gd name="connsiteY21" fmla="*/ 282459 h 4502332"/>
              <a:gd name="connsiteX22" fmla="*/ 1077401 w 3103660"/>
              <a:gd name="connsiteY22" fmla="*/ 1771057 h 4502332"/>
              <a:gd name="connsiteX23" fmla="*/ 555266 w 3103660"/>
              <a:gd name="connsiteY23" fmla="*/ 1785256 h 4502332"/>
              <a:gd name="connsiteX24" fmla="*/ 335658 w 3103660"/>
              <a:gd name="connsiteY24" fmla="*/ 1872342 h 4502332"/>
              <a:gd name="connsiteX25" fmla="*/ 109993 w 3103660"/>
              <a:gd name="connsiteY25" fmla="*/ 2107283 h 4502332"/>
              <a:gd name="connsiteX26" fmla="*/ 62285 w 3103660"/>
              <a:gd name="connsiteY26" fmla="*/ 2119211 h 4502332"/>
              <a:gd name="connsiteX27" fmla="*/ 54334 w 3103660"/>
              <a:gd name="connsiteY27" fmla="*/ 2069420 h 4502332"/>
              <a:gd name="connsiteX28" fmla="*/ 0 w 3103660"/>
              <a:gd name="connsiteY28" fmla="*/ 2066203 h 4502332"/>
              <a:gd name="connsiteX0" fmla="*/ 0 w 3103660"/>
              <a:gd name="connsiteY0" fmla="*/ 2066203 h 4502332"/>
              <a:gd name="connsiteX1" fmla="*/ 66260 w 3103660"/>
              <a:gd name="connsiteY1" fmla="*/ 2973976 h 4502332"/>
              <a:gd name="connsiteX2" fmla="*/ 22529 w 3103660"/>
              <a:gd name="connsiteY2" fmla="*/ 3033611 h 4502332"/>
              <a:gd name="connsiteX3" fmla="*/ 22528 w 3103660"/>
              <a:gd name="connsiteY3" fmla="*/ 3097221 h 4502332"/>
              <a:gd name="connsiteX4" fmla="*/ 58309 w 3103660"/>
              <a:gd name="connsiteY4" fmla="*/ 3136978 h 4502332"/>
              <a:gd name="connsiteX5" fmla="*/ 62285 w 3103660"/>
              <a:gd name="connsiteY5" fmla="*/ 3268175 h 4502332"/>
              <a:gd name="connsiteX6" fmla="*/ 117187 w 3103660"/>
              <a:gd name="connsiteY6" fmla="*/ 3439885 h 4502332"/>
              <a:gd name="connsiteX7" fmla="*/ 104503 w 3103660"/>
              <a:gd name="connsiteY7" fmla="*/ 4487942 h 4502332"/>
              <a:gd name="connsiteX8" fmla="*/ 178903 w 3103660"/>
              <a:gd name="connsiteY8" fmla="*/ 4502332 h 4502332"/>
              <a:gd name="connsiteX9" fmla="*/ 189506 w 3103660"/>
              <a:gd name="connsiteY9" fmla="*/ 3737301 h 4502332"/>
              <a:gd name="connsiteX10" fmla="*/ 169627 w 3103660"/>
              <a:gd name="connsiteY10" fmla="*/ 3709472 h 4502332"/>
              <a:gd name="connsiteX11" fmla="*/ 173603 w 3103660"/>
              <a:gd name="connsiteY11" fmla="*/ 3502738 h 4502332"/>
              <a:gd name="connsiteX12" fmla="*/ 189506 w 3103660"/>
              <a:gd name="connsiteY12" fmla="*/ 3470933 h 4502332"/>
              <a:gd name="connsiteX13" fmla="*/ 145774 w 3103660"/>
              <a:gd name="connsiteY13" fmla="*/ 2321969 h 4502332"/>
              <a:gd name="connsiteX14" fmla="*/ 197836 w 3103660"/>
              <a:gd name="connsiteY14" fmla="*/ 2135680 h 4502332"/>
              <a:gd name="connsiteX15" fmla="*/ 380337 w 3103660"/>
              <a:gd name="connsiteY15" fmla="*/ 1924403 h 4502332"/>
              <a:gd name="connsiteX16" fmla="*/ 591047 w 3103660"/>
              <a:gd name="connsiteY16" fmla="*/ 1856818 h 4502332"/>
              <a:gd name="connsiteX17" fmla="*/ 1116024 w 3103660"/>
              <a:gd name="connsiteY17" fmla="*/ 1824066 h 4502332"/>
              <a:gd name="connsiteX18" fmla="*/ 2884998 w 3103660"/>
              <a:gd name="connsiteY18" fmla="*/ 286435 h 4502332"/>
              <a:gd name="connsiteX19" fmla="*/ 3103660 w 3103660"/>
              <a:gd name="connsiteY19" fmla="*/ 4164 h 4502332"/>
              <a:gd name="connsiteX20" fmla="*/ 2997830 w 3103660"/>
              <a:gd name="connsiteY20" fmla="*/ 0 h 4502332"/>
              <a:gd name="connsiteX21" fmla="*/ 2793558 w 3103660"/>
              <a:gd name="connsiteY21" fmla="*/ 282459 h 4502332"/>
              <a:gd name="connsiteX22" fmla="*/ 1077401 w 3103660"/>
              <a:gd name="connsiteY22" fmla="*/ 1771057 h 4502332"/>
              <a:gd name="connsiteX23" fmla="*/ 555266 w 3103660"/>
              <a:gd name="connsiteY23" fmla="*/ 1785256 h 4502332"/>
              <a:gd name="connsiteX24" fmla="*/ 335658 w 3103660"/>
              <a:gd name="connsiteY24" fmla="*/ 1872342 h 4502332"/>
              <a:gd name="connsiteX25" fmla="*/ 109993 w 3103660"/>
              <a:gd name="connsiteY25" fmla="*/ 2107283 h 4502332"/>
              <a:gd name="connsiteX26" fmla="*/ 62285 w 3103660"/>
              <a:gd name="connsiteY26" fmla="*/ 2119211 h 4502332"/>
              <a:gd name="connsiteX27" fmla="*/ 54334 w 3103660"/>
              <a:gd name="connsiteY27" fmla="*/ 2069420 h 4502332"/>
              <a:gd name="connsiteX28" fmla="*/ 0 w 3103660"/>
              <a:gd name="connsiteY28" fmla="*/ 2066203 h 4502332"/>
              <a:gd name="connsiteX0" fmla="*/ 0 w 3103660"/>
              <a:gd name="connsiteY0" fmla="*/ 2066203 h 4502332"/>
              <a:gd name="connsiteX1" fmla="*/ 66260 w 3103660"/>
              <a:gd name="connsiteY1" fmla="*/ 2973976 h 4502332"/>
              <a:gd name="connsiteX2" fmla="*/ 22529 w 3103660"/>
              <a:gd name="connsiteY2" fmla="*/ 3033611 h 4502332"/>
              <a:gd name="connsiteX3" fmla="*/ 22528 w 3103660"/>
              <a:gd name="connsiteY3" fmla="*/ 3097221 h 4502332"/>
              <a:gd name="connsiteX4" fmla="*/ 58309 w 3103660"/>
              <a:gd name="connsiteY4" fmla="*/ 3136978 h 4502332"/>
              <a:gd name="connsiteX5" fmla="*/ 62285 w 3103660"/>
              <a:gd name="connsiteY5" fmla="*/ 3268175 h 4502332"/>
              <a:gd name="connsiteX6" fmla="*/ 117187 w 3103660"/>
              <a:gd name="connsiteY6" fmla="*/ 3439885 h 4502332"/>
              <a:gd name="connsiteX7" fmla="*/ 104503 w 3103660"/>
              <a:gd name="connsiteY7" fmla="*/ 4487942 h 4502332"/>
              <a:gd name="connsiteX8" fmla="*/ 178903 w 3103660"/>
              <a:gd name="connsiteY8" fmla="*/ 4502332 h 4502332"/>
              <a:gd name="connsiteX9" fmla="*/ 189506 w 3103660"/>
              <a:gd name="connsiteY9" fmla="*/ 3737301 h 4502332"/>
              <a:gd name="connsiteX10" fmla="*/ 169627 w 3103660"/>
              <a:gd name="connsiteY10" fmla="*/ 3709472 h 4502332"/>
              <a:gd name="connsiteX11" fmla="*/ 173603 w 3103660"/>
              <a:gd name="connsiteY11" fmla="*/ 3502738 h 4502332"/>
              <a:gd name="connsiteX12" fmla="*/ 189506 w 3103660"/>
              <a:gd name="connsiteY12" fmla="*/ 3470933 h 4502332"/>
              <a:gd name="connsiteX13" fmla="*/ 145774 w 3103660"/>
              <a:gd name="connsiteY13" fmla="*/ 2321969 h 4502332"/>
              <a:gd name="connsiteX14" fmla="*/ 197836 w 3103660"/>
              <a:gd name="connsiteY14" fmla="*/ 2135680 h 4502332"/>
              <a:gd name="connsiteX15" fmla="*/ 380337 w 3103660"/>
              <a:gd name="connsiteY15" fmla="*/ 1924403 h 4502332"/>
              <a:gd name="connsiteX16" fmla="*/ 591047 w 3103660"/>
              <a:gd name="connsiteY16" fmla="*/ 1856818 h 4502332"/>
              <a:gd name="connsiteX17" fmla="*/ 1116024 w 3103660"/>
              <a:gd name="connsiteY17" fmla="*/ 1824066 h 4502332"/>
              <a:gd name="connsiteX18" fmla="*/ 2884998 w 3103660"/>
              <a:gd name="connsiteY18" fmla="*/ 286435 h 4502332"/>
              <a:gd name="connsiteX19" fmla="*/ 3103660 w 3103660"/>
              <a:gd name="connsiteY19" fmla="*/ 4164 h 4502332"/>
              <a:gd name="connsiteX20" fmla="*/ 2997830 w 3103660"/>
              <a:gd name="connsiteY20" fmla="*/ 0 h 4502332"/>
              <a:gd name="connsiteX21" fmla="*/ 2793558 w 3103660"/>
              <a:gd name="connsiteY21" fmla="*/ 282459 h 4502332"/>
              <a:gd name="connsiteX22" fmla="*/ 1077401 w 3103660"/>
              <a:gd name="connsiteY22" fmla="*/ 1771057 h 4502332"/>
              <a:gd name="connsiteX23" fmla="*/ 555266 w 3103660"/>
              <a:gd name="connsiteY23" fmla="*/ 1785256 h 4502332"/>
              <a:gd name="connsiteX24" fmla="*/ 335658 w 3103660"/>
              <a:gd name="connsiteY24" fmla="*/ 1872342 h 4502332"/>
              <a:gd name="connsiteX25" fmla="*/ 109993 w 3103660"/>
              <a:gd name="connsiteY25" fmla="*/ 2107283 h 4502332"/>
              <a:gd name="connsiteX26" fmla="*/ 62285 w 3103660"/>
              <a:gd name="connsiteY26" fmla="*/ 2119211 h 4502332"/>
              <a:gd name="connsiteX27" fmla="*/ 54334 w 3103660"/>
              <a:gd name="connsiteY27" fmla="*/ 2069420 h 4502332"/>
              <a:gd name="connsiteX28" fmla="*/ 0 w 3103660"/>
              <a:gd name="connsiteY28" fmla="*/ 2066203 h 4502332"/>
              <a:gd name="connsiteX0" fmla="*/ 0 w 3103660"/>
              <a:gd name="connsiteY0" fmla="*/ 2062039 h 4498168"/>
              <a:gd name="connsiteX1" fmla="*/ 66260 w 3103660"/>
              <a:gd name="connsiteY1" fmla="*/ 2969812 h 4498168"/>
              <a:gd name="connsiteX2" fmla="*/ 22529 w 3103660"/>
              <a:gd name="connsiteY2" fmla="*/ 3029447 h 4498168"/>
              <a:gd name="connsiteX3" fmla="*/ 22528 w 3103660"/>
              <a:gd name="connsiteY3" fmla="*/ 3093057 h 4498168"/>
              <a:gd name="connsiteX4" fmla="*/ 58309 w 3103660"/>
              <a:gd name="connsiteY4" fmla="*/ 3132814 h 4498168"/>
              <a:gd name="connsiteX5" fmla="*/ 62285 w 3103660"/>
              <a:gd name="connsiteY5" fmla="*/ 3264011 h 4498168"/>
              <a:gd name="connsiteX6" fmla="*/ 117187 w 3103660"/>
              <a:gd name="connsiteY6" fmla="*/ 3435721 h 4498168"/>
              <a:gd name="connsiteX7" fmla="*/ 104503 w 3103660"/>
              <a:gd name="connsiteY7" fmla="*/ 4483778 h 4498168"/>
              <a:gd name="connsiteX8" fmla="*/ 178903 w 3103660"/>
              <a:gd name="connsiteY8" fmla="*/ 4498168 h 4498168"/>
              <a:gd name="connsiteX9" fmla="*/ 189506 w 3103660"/>
              <a:gd name="connsiteY9" fmla="*/ 3733137 h 4498168"/>
              <a:gd name="connsiteX10" fmla="*/ 169627 w 3103660"/>
              <a:gd name="connsiteY10" fmla="*/ 3705308 h 4498168"/>
              <a:gd name="connsiteX11" fmla="*/ 173603 w 3103660"/>
              <a:gd name="connsiteY11" fmla="*/ 3498574 h 4498168"/>
              <a:gd name="connsiteX12" fmla="*/ 189506 w 3103660"/>
              <a:gd name="connsiteY12" fmla="*/ 3466769 h 4498168"/>
              <a:gd name="connsiteX13" fmla="*/ 145774 w 3103660"/>
              <a:gd name="connsiteY13" fmla="*/ 2317805 h 4498168"/>
              <a:gd name="connsiteX14" fmla="*/ 197836 w 3103660"/>
              <a:gd name="connsiteY14" fmla="*/ 2131516 h 4498168"/>
              <a:gd name="connsiteX15" fmla="*/ 380337 w 3103660"/>
              <a:gd name="connsiteY15" fmla="*/ 1920239 h 4498168"/>
              <a:gd name="connsiteX16" fmla="*/ 591047 w 3103660"/>
              <a:gd name="connsiteY16" fmla="*/ 1852654 h 4498168"/>
              <a:gd name="connsiteX17" fmla="*/ 1116024 w 3103660"/>
              <a:gd name="connsiteY17" fmla="*/ 1819902 h 4498168"/>
              <a:gd name="connsiteX18" fmla="*/ 2884998 w 3103660"/>
              <a:gd name="connsiteY18" fmla="*/ 282271 h 4498168"/>
              <a:gd name="connsiteX19" fmla="*/ 3103660 w 3103660"/>
              <a:gd name="connsiteY19" fmla="*/ 0 h 4498168"/>
              <a:gd name="connsiteX20" fmla="*/ 2997830 w 3103660"/>
              <a:gd name="connsiteY20" fmla="*/ 3787 h 4498168"/>
              <a:gd name="connsiteX21" fmla="*/ 2793558 w 3103660"/>
              <a:gd name="connsiteY21" fmla="*/ 278295 h 4498168"/>
              <a:gd name="connsiteX22" fmla="*/ 1077401 w 3103660"/>
              <a:gd name="connsiteY22" fmla="*/ 1766893 h 4498168"/>
              <a:gd name="connsiteX23" fmla="*/ 555266 w 3103660"/>
              <a:gd name="connsiteY23" fmla="*/ 1781092 h 4498168"/>
              <a:gd name="connsiteX24" fmla="*/ 335658 w 3103660"/>
              <a:gd name="connsiteY24" fmla="*/ 1868178 h 4498168"/>
              <a:gd name="connsiteX25" fmla="*/ 109993 w 3103660"/>
              <a:gd name="connsiteY25" fmla="*/ 2103119 h 4498168"/>
              <a:gd name="connsiteX26" fmla="*/ 62285 w 3103660"/>
              <a:gd name="connsiteY26" fmla="*/ 2115047 h 4498168"/>
              <a:gd name="connsiteX27" fmla="*/ 54334 w 3103660"/>
              <a:gd name="connsiteY27" fmla="*/ 2065256 h 4498168"/>
              <a:gd name="connsiteX28" fmla="*/ 0 w 3103660"/>
              <a:gd name="connsiteY28" fmla="*/ 2062039 h 4498168"/>
              <a:gd name="connsiteX0" fmla="*/ 0 w 3103660"/>
              <a:gd name="connsiteY0" fmla="*/ 2062039 h 4498168"/>
              <a:gd name="connsiteX1" fmla="*/ 66260 w 3103660"/>
              <a:gd name="connsiteY1" fmla="*/ 2969812 h 4498168"/>
              <a:gd name="connsiteX2" fmla="*/ 54127 w 3103660"/>
              <a:gd name="connsiteY2" fmla="*/ 3038392 h 4498168"/>
              <a:gd name="connsiteX3" fmla="*/ 22529 w 3103660"/>
              <a:gd name="connsiteY3" fmla="*/ 3029447 h 4498168"/>
              <a:gd name="connsiteX4" fmla="*/ 22528 w 3103660"/>
              <a:gd name="connsiteY4" fmla="*/ 3093057 h 4498168"/>
              <a:gd name="connsiteX5" fmla="*/ 58309 w 3103660"/>
              <a:gd name="connsiteY5" fmla="*/ 3132814 h 4498168"/>
              <a:gd name="connsiteX6" fmla="*/ 62285 w 3103660"/>
              <a:gd name="connsiteY6" fmla="*/ 3264011 h 4498168"/>
              <a:gd name="connsiteX7" fmla="*/ 117187 w 3103660"/>
              <a:gd name="connsiteY7" fmla="*/ 3435721 h 4498168"/>
              <a:gd name="connsiteX8" fmla="*/ 104503 w 3103660"/>
              <a:gd name="connsiteY8" fmla="*/ 4483778 h 4498168"/>
              <a:gd name="connsiteX9" fmla="*/ 178903 w 3103660"/>
              <a:gd name="connsiteY9" fmla="*/ 4498168 h 4498168"/>
              <a:gd name="connsiteX10" fmla="*/ 189506 w 3103660"/>
              <a:gd name="connsiteY10" fmla="*/ 3733137 h 4498168"/>
              <a:gd name="connsiteX11" fmla="*/ 169627 w 3103660"/>
              <a:gd name="connsiteY11" fmla="*/ 3705308 h 4498168"/>
              <a:gd name="connsiteX12" fmla="*/ 173603 w 3103660"/>
              <a:gd name="connsiteY12" fmla="*/ 3498574 h 4498168"/>
              <a:gd name="connsiteX13" fmla="*/ 189506 w 3103660"/>
              <a:gd name="connsiteY13" fmla="*/ 3466769 h 4498168"/>
              <a:gd name="connsiteX14" fmla="*/ 145774 w 3103660"/>
              <a:gd name="connsiteY14" fmla="*/ 2317805 h 4498168"/>
              <a:gd name="connsiteX15" fmla="*/ 197836 w 3103660"/>
              <a:gd name="connsiteY15" fmla="*/ 2131516 h 4498168"/>
              <a:gd name="connsiteX16" fmla="*/ 380337 w 3103660"/>
              <a:gd name="connsiteY16" fmla="*/ 1920239 h 4498168"/>
              <a:gd name="connsiteX17" fmla="*/ 591047 w 3103660"/>
              <a:gd name="connsiteY17" fmla="*/ 1852654 h 4498168"/>
              <a:gd name="connsiteX18" fmla="*/ 1116024 w 3103660"/>
              <a:gd name="connsiteY18" fmla="*/ 1819902 h 4498168"/>
              <a:gd name="connsiteX19" fmla="*/ 2884998 w 3103660"/>
              <a:gd name="connsiteY19" fmla="*/ 282271 h 4498168"/>
              <a:gd name="connsiteX20" fmla="*/ 3103660 w 3103660"/>
              <a:gd name="connsiteY20" fmla="*/ 0 h 4498168"/>
              <a:gd name="connsiteX21" fmla="*/ 2997830 w 3103660"/>
              <a:gd name="connsiteY21" fmla="*/ 3787 h 4498168"/>
              <a:gd name="connsiteX22" fmla="*/ 2793558 w 3103660"/>
              <a:gd name="connsiteY22" fmla="*/ 278295 h 4498168"/>
              <a:gd name="connsiteX23" fmla="*/ 1077401 w 3103660"/>
              <a:gd name="connsiteY23" fmla="*/ 1766893 h 4498168"/>
              <a:gd name="connsiteX24" fmla="*/ 555266 w 3103660"/>
              <a:gd name="connsiteY24" fmla="*/ 1781092 h 4498168"/>
              <a:gd name="connsiteX25" fmla="*/ 335658 w 3103660"/>
              <a:gd name="connsiteY25" fmla="*/ 1868178 h 4498168"/>
              <a:gd name="connsiteX26" fmla="*/ 109993 w 3103660"/>
              <a:gd name="connsiteY26" fmla="*/ 2103119 h 4498168"/>
              <a:gd name="connsiteX27" fmla="*/ 62285 w 3103660"/>
              <a:gd name="connsiteY27" fmla="*/ 2115047 h 4498168"/>
              <a:gd name="connsiteX28" fmla="*/ 54334 w 3103660"/>
              <a:gd name="connsiteY28" fmla="*/ 2065256 h 4498168"/>
              <a:gd name="connsiteX29" fmla="*/ 0 w 3103660"/>
              <a:gd name="connsiteY29" fmla="*/ 2062039 h 4498168"/>
              <a:gd name="connsiteX0" fmla="*/ 0 w 3103660"/>
              <a:gd name="connsiteY0" fmla="*/ 2062039 h 4498168"/>
              <a:gd name="connsiteX1" fmla="*/ 66260 w 3103660"/>
              <a:gd name="connsiteY1" fmla="*/ 2969812 h 4498168"/>
              <a:gd name="connsiteX2" fmla="*/ 54127 w 3103660"/>
              <a:gd name="connsiteY2" fmla="*/ 3028867 h 4498168"/>
              <a:gd name="connsiteX3" fmla="*/ 22529 w 3103660"/>
              <a:gd name="connsiteY3" fmla="*/ 3029447 h 4498168"/>
              <a:gd name="connsiteX4" fmla="*/ 22528 w 3103660"/>
              <a:gd name="connsiteY4" fmla="*/ 3093057 h 4498168"/>
              <a:gd name="connsiteX5" fmla="*/ 58309 w 3103660"/>
              <a:gd name="connsiteY5" fmla="*/ 3132814 h 4498168"/>
              <a:gd name="connsiteX6" fmla="*/ 62285 w 3103660"/>
              <a:gd name="connsiteY6" fmla="*/ 3264011 h 4498168"/>
              <a:gd name="connsiteX7" fmla="*/ 117187 w 3103660"/>
              <a:gd name="connsiteY7" fmla="*/ 3435721 h 4498168"/>
              <a:gd name="connsiteX8" fmla="*/ 104503 w 3103660"/>
              <a:gd name="connsiteY8" fmla="*/ 4483778 h 4498168"/>
              <a:gd name="connsiteX9" fmla="*/ 178903 w 3103660"/>
              <a:gd name="connsiteY9" fmla="*/ 4498168 h 4498168"/>
              <a:gd name="connsiteX10" fmla="*/ 189506 w 3103660"/>
              <a:gd name="connsiteY10" fmla="*/ 3733137 h 4498168"/>
              <a:gd name="connsiteX11" fmla="*/ 169627 w 3103660"/>
              <a:gd name="connsiteY11" fmla="*/ 3705308 h 4498168"/>
              <a:gd name="connsiteX12" fmla="*/ 173603 w 3103660"/>
              <a:gd name="connsiteY12" fmla="*/ 3498574 h 4498168"/>
              <a:gd name="connsiteX13" fmla="*/ 189506 w 3103660"/>
              <a:gd name="connsiteY13" fmla="*/ 3466769 h 4498168"/>
              <a:gd name="connsiteX14" fmla="*/ 145774 w 3103660"/>
              <a:gd name="connsiteY14" fmla="*/ 2317805 h 4498168"/>
              <a:gd name="connsiteX15" fmla="*/ 197836 w 3103660"/>
              <a:gd name="connsiteY15" fmla="*/ 2131516 h 4498168"/>
              <a:gd name="connsiteX16" fmla="*/ 380337 w 3103660"/>
              <a:gd name="connsiteY16" fmla="*/ 1920239 h 4498168"/>
              <a:gd name="connsiteX17" fmla="*/ 591047 w 3103660"/>
              <a:gd name="connsiteY17" fmla="*/ 1852654 h 4498168"/>
              <a:gd name="connsiteX18" fmla="*/ 1116024 w 3103660"/>
              <a:gd name="connsiteY18" fmla="*/ 1819902 h 4498168"/>
              <a:gd name="connsiteX19" fmla="*/ 2884998 w 3103660"/>
              <a:gd name="connsiteY19" fmla="*/ 282271 h 4498168"/>
              <a:gd name="connsiteX20" fmla="*/ 3103660 w 3103660"/>
              <a:gd name="connsiteY20" fmla="*/ 0 h 4498168"/>
              <a:gd name="connsiteX21" fmla="*/ 2997830 w 3103660"/>
              <a:gd name="connsiteY21" fmla="*/ 3787 h 4498168"/>
              <a:gd name="connsiteX22" fmla="*/ 2793558 w 3103660"/>
              <a:gd name="connsiteY22" fmla="*/ 278295 h 4498168"/>
              <a:gd name="connsiteX23" fmla="*/ 1077401 w 3103660"/>
              <a:gd name="connsiteY23" fmla="*/ 1766893 h 4498168"/>
              <a:gd name="connsiteX24" fmla="*/ 555266 w 3103660"/>
              <a:gd name="connsiteY24" fmla="*/ 1781092 h 4498168"/>
              <a:gd name="connsiteX25" fmla="*/ 335658 w 3103660"/>
              <a:gd name="connsiteY25" fmla="*/ 1868178 h 4498168"/>
              <a:gd name="connsiteX26" fmla="*/ 109993 w 3103660"/>
              <a:gd name="connsiteY26" fmla="*/ 2103119 h 4498168"/>
              <a:gd name="connsiteX27" fmla="*/ 62285 w 3103660"/>
              <a:gd name="connsiteY27" fmla="*/ 2115047 h 4498168"/>
              <a:gd name="connsiteX28" fmla="*/ 54334 w 3103660"/>
              <a:gd name="connsiteY28" fmla="*/ 2065256 h 4498168"/>
              <a:gd name="connsiteX29" fmla="*/ 0 w 3103660"/>
              <a:gd name="connsiteY29" fmla="*/ 2062039 h 4498168"/>
              <a:gd name="connsiteX0" fmla="*/ 0 w 3103660"/>
              <a:gd name="connsiteY0" fmla="*/ 2062039 h 4498168"/>
              <a:gd name="connsiteX1" fmla="*/ 56735 w 3103660"/>
              <a:gd name="connsiteY1" fmla="*/ 2950762 h 4498168"/>
              <a:gd name="connsiteX2" fmla="*/ 54127 w 3103660"/>
              <a:gd name="connsiteY2" fmla="*/ 3028867 h 4498168"/>
              <a:gd name="connsiteX3" fmla="*/ 22529 w 3103660"/>
              <a:gd name="connsiteY3" fmla="*/ 3029447 h 4498168"/>
              <a:gd name="connsiteX4" fmla="*/ 22528 w 3103660"/>
              <a:gd name="connsiteY4" fmla="*/ 3093057 h 4498168"/>
              <a:gd name="connsiteX5" fmla="*/ 58309 w 3103660"/>
              <a:gd name="connsiteY5" fmla="*/ 3132814 h 4498168"/>
              <a:gd name="connsiteX6" fmla="*/ 62285 w 3103660"/>
              <a:gd name="connsiteY6" fmla="*/ 3264011 h 4498168"/>
              <a:gd name="connsiteX7" fmla="*/ 117187 w 3103660"/>
              <a:gd name="connsiteY7" fmla="*/ 3435721 h 4498168"/>
              <a:gd name="connsiteX8" fmla="*/ 104503 w 3103660"/>
              <a:gd name="connsiteY8" fmla="*/ 4483778 h 4498168"/>
              <a:gd name="connsiteX9" fmla="*/ 178903 w 3103660"/>
              <a:gd name="connsiteY9" fmla="*/ 4498168 h 4498168"/>
              <a:gd name="connsiteX10" fmla="*/ 189506 w 3103660"/>
              <a:gd name="connsiteY10" fmla="*/ 3733137 h 4498168"/>
              <a:gd name="connsiteX11" fmla="*/ 169627 w 3103660"/>
              <a:gd name="connsiteY11" fmla="*/ 3705308 h 4498168"/>
              <a:gd name="connsiteX12" fmla="*/ 173603 w 3103660"/>
              <a:gd name="connsiteY12" fmla="*/ 3498574 h 4498168"/>
              <a:gd name="connsiteX13" fmla="*/ 189506 w 3103660"/>
              <a:gd name="connsiteY13" fmla="*/ 3466769 h 4498168"/>
              <a:gd name="connsiteX14" fmla="*/ 145774 w 3103660"/>
              <a:gd name="connsiteY14" fmla="*/ 2317805 h 4498168"/>
              <a:gd name="connsiteX15" fmla="*/ 197836 w 3103660"/>
              <a:gd name="connsiteY15" fmla="*/ 2131516 h 4498168"/>
              <a:gd name="connsiteX16" fmla="*/ 380337 w 3103660"/>
              <a:gd name="connsiteY16" fmla="*/ 1920239 h 4498168"/>
              <a:gd name="connsiteX17" fmla="*/ 591047 w 3103660"/>
              <a:gd name="connsiteY17" fmla="*/ 1852654 h 4498168"/>
              <a:gd name="connsiteX18" fmla="*/ 1116024 w 3103660"/>
              <a:gd name="connsiteY18" fmla="*/ 1819902 h 4498168"/>
              <a:gd name="connsiteX19" fmla="*/ 2884998 w 3103660"/>
              <a:gd name="connsiteY19" fmla="*/ 282271 h 4498168"/>
              <a:gd name="connsiteX20" fmla="*/ 3103660 w 3103660"/>
              <a:gd name="connsiteY20" fmla="*/ 0 h 4498168"/>
              <a:gd name="connsiteX21" fmla="*/ 2997830 w 3103660"/>
              <a:gd name="connsiteY21" fmla="*/ 3787 h 4498168"/>
              <a:gd name="connsiteX22" fmla="*/ 2793558 w 3103660"/>
              <a:gd name="connsiteY22" fmla="*/ 278295 h 4498168"/>
              <a:gd name="connsiteX23" fmla="*/ 1077401 w 3103660"/>
              <a:gd name="connsiteY23" fmla="*/ 1766893 h 4498168"/>
              <a:gd name="connsiteX24" fmla="*/ 555266 w 3103660"/>
              <a:gd name="connsiteY24" fmla="*/ 1781092 h 4498168"/>
              <a:gd name="connsiteX25" fmla="*/ 335658 w 3103660"/>
              <a:gd name="connsiteY25" fmla="*/ 1868178 h 4498168"/>
              <a:gd name="connsiteX26" fmla="*/ 109993 w 3103660"/>
              <a:gd name="connsiteY26" fmla="*/ 2103119 h 4498168"/>
              <a:gd name="connsiteX27" fmla="*/ 62285 w 3103660"/>
              <a:gd name="connsiteY27" fmla="*/ 2115047 h 4498168"/>
              <a:gd name="connsiteX28" fmla="*/ 54334 w 3103660"/>
              <a:gd name="connsiteY28" fmla="*/ 2065256 h 4498168"/>
              <a:gd name="connsiteX29" fmla="*/ 0 w 3103660"/>
              <a:gd name="connsiteY29" fmla="*/ 2062039 h 4498168"/>
              <a:gd name="connsiteX0" fmla="*/ 0 w 3103660"/>
              <a:gd name="connsiteY0" fmla="*/ 2062039 h 4498168"/>
              <a:gd name="connsiteX1" fmla="*/ 56735 w 3103660"/>
              <a:gd name="connsiteY1" fmla="*/ 2950762 h 4498168"/>
              <a:gd name="connsiteX2" fmla="*/ 54127 w 3103660"/>
              <a:gd name="connsiteY2" fmla="*/ 3028867 h 4498168"/>
              <a:gd name="connsiteX3" fmla="*/ 22529 w 3103660"/>
              <a:gd name="connsiteY3" fmla="*/ 3029447 h 4498168"/>
              <a:gd name="connsiteX4" fmla="*/ 22528 w 3103660"/>
              <a:gd name="connsiteY4" fmla="*/ 3093057 h 4498168"/>
              <a:gd name="connsiteX5" fmla="*/ 58309 w 3103660"/>
              <a:gd name="connsiteY5" fmla="*/ 3132814 h 4498168"/>
              <a:gd name="connsiteX6" fmla="*/ 62285 w 3103660"/>
              <a:gd name="connsiteY6" fmla="*/ 3264011 h 4498168"/>
              <a:gd name="connsiteX7" fmla="*/ 117187 w 3103660"/>
              <a:gd name="connsiteY7" fmla="*/ 3435721 h 4498168"/>
              <a:gd name="connsiteX8" fmla="*/ 104503 w 3103660"/>
              <a:gd name="connsiteY8" fmla="*/ 4483778 h 4498168"/>
              <a:gd name="connsiteX9" fmla="*/ 178903 w 3103660"/>
              <a:gd name="connsiteY9" fmla="*/ 4498168 h 4498168"/>
              <a:gd name="connsiteX10" fmla="*/ 189506 w 3103660"/>
              <a:gd name="connsiteY10" fmla="*/ 3733137 h 4498168"/>
              <a:gd name="connsiteX11" fmla="*/ 169627 w 3103660"/>
              <a:gd name="connsiteY11" fmla="*/ 3705308 h 4498168"/>
              <a:gd name="connsiteX12" fmla="*/ 173603 w 3103660"/>
              <a:gd name="connsiteY12" fmla="*/ 3498574 h 4498168"/>
              <a:gd name="connsiteX13" fmla="*/ 189506 w 3103660"/>
              <a:gd name="connsiteY13" fmla="*/ 3466769 h 4498168"/>
              <a:gd name="connsiteX14" fmla="*/ 145774 w 3103660"/>
              <a:gd name="connsiteY14" fmla="*/ 2317805 h 4498168"/>
              <a:gd name="connsiteX15" fmla="*/ 197836 w 3103660"/>
              <a:gd name="connsiteY15" fmla="*/ 2131516 h 4498168"/>
              <a:gd name="connsiteX16" fmla="*/ 380337 w 3103660"/>
              <a:gd name="connsiteY16" fmla="*/ 1920239 h 4498168"/>
              <a:gd name="connsiteX17" fmla="*/ 591047 w 3103660"/>
              <a:gd name="connsiteY17" fmla="*/ 1852654 h 4498168"/>
              <a:gd name="connsiteX18" fmla="*/ 1116024 w 3103660"/>
              <a:gd name="connsiteY18" fmla="*/ 1819902 h 4498168"/>
              <a:gd name="connsiteX19" fmla="*/ 2884998 w 3103660"/>
              <a:gd name="connsiteY19" fmla="*/ 282271 h 4498168"/>
              <a:gd name="connsiteX20" fmla="*/ 3103660 w 3103660"/>
              <a:gd name="connsiteY20" fmla="*/ 0 h 4498168"/>
              <a:gd name="connsiteX21" fmla="*/ 2997830 w 3103660"/>
              <a:gd name="connsiteY21" fmla="*/ 3787 h 4498168"/>
              <a:gd name="connsiteX22" fmla="*/ 2793558 w 3103660"/>
              <a:gd name="connsiteY22" fmla="*/ 278295 h 4498168"/>
              <a:gd name="connsiteX23" fmla="*/ 1077401 w 3103660"/>
              <a:gd name="connsiteY23" fmla="*/ 1766893 h 4498168"/>
              <a:gd name="connsiteX24" fmla="*/ 555266 w 3103660"/>
              <a:gd name="connsiteY24" fmla="*/ 1781092 h 4498168"/>
              <a:gd name="connsiteX25" fmla="*/ 335658 w 3103660"/>
              <a:gd name="connsiteY25" fmla="*/ 1868178 h 4498168"/>
              <a:gd name="connsiteX26" fmla="*/ 109993 w 3103660"/>
              <a:gd name="connsiteY26" fmla="*/ 2103119 h 4498168"/>
              <a:gd name="connsiteX27" fmla="*/ 62285 w 3103660"/>
              <a:gd name="connsiteY27" fmla="*/ 2115047 h 4498168"/>
              <a:gd name="connsiteX28" fmla="*/ 54334 w 3103660"/>
              <a:gd name="connsiteY28" fmla="*/ 2065256 h 4498168"/>
              <a:gd name="connsiteX29" fmla="*/ 0 w 3103660"/>
              <a:gd name="connsiteY29" fmla="*/ 2062039 h 449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03660" h="4498168">
                <a:moveTo>
                  <a:pt x="0" y="2062039"/>
                </a:moveTo>
                <a:cubicBezTo>
                  <a:pt x="25179" y="2342007"/>
                  <a:pt x="28464" y="2821332"/>
                  <a:pt x="56735" y="2950762"/>
                </a:cubicBezTo>
                <a:cubicBezTo>
                  <a:pt x="52263" y="3019032"/>
                  <a:pt x="61416" y="3018928"/>
                  <a:pt x="54127" y="3028867"/>
                </a:cubicBezTo>
                <a:cubicBezTo>
                  <a:pt x="46839" y="3038806"/>
                  <a:pt x="28589" y="3025892"/>
                  <a:pt x="22529" y="3029447"/>
                </a:cubicBezTo>
                <a:cubicBezTo>
                  <a:pt x="19216" y="3052638"/>
                  <a:pt x="25304" y="3061126"/>
                  <a:pt x="22528" y="3093057"/>
                </a:cubicBezTo>
                <a:cubicBezTo>
                  <a:pt x="25841" y="3116248"/>
                  <a:pt x="43858" y="3075703"/>
                  <a:pt x="58309" y="3132814"/>
                </a:cubicBezTo>
                <a:cubicBezTo>
                  <a:pt x="71561" y="3161969"/>
                  <a:pt x="53797" y="3213527"/>
                  <a:pt x="62285" y="3264011"/>
                </a:cubicBezTo>
                <a:cubicBezTo>
                  <a:pt x="70773" y="3314495"/>
                  <a:pt x="88948" y="3307301"/>
                  <a:pt x="117187" y="3435721"/>
                </a:cubicBezTo>
                <a:cubicBezTo>
                  <a:pt x="117597" y="3639678"/>
                  <a:pt x="110562" y="4322922"/>
                  <a:pt x="104503" y="4483778"/>
                </a:cubicBezTo>
                <a:lnTo>
                  <a:pt x="178903" y="4498168"/>
                </a:lnTo>
                <a:cubicBezTo>
                  <a:pt x="193733" y="4366435"/>
                  <a:pt x="187739" y="3905037"/>
                  <a:pt x="189506" y="3733137"/>
                </a:cubicBezTo>
                <a:cubicBezTo>
                  <a:pt x="187297" y="3702373"/>
                  <a:pt x="172278" y="3744402"/>
                  <a:pt x="169627" y="3705308"/>
                </a:cubicBezTo>
                <a:cubicBezTo>
                  <a:pt x="166977" y="3666214"/>
                  <a:pt x="173603" y="3532367"/>
                  <a:pt x="173603" y="3498574"/>
                </a:cubicBezTo>
                <a:cubicBezTo>
                  <a:pt x="173603" y="3464781"/>
                  <a:pt x="205409" y="3500562"/>
                  <a:pt x="189506" y="3466769"/>
                </a:cubicBezTo>
                <a:cubicBezTo>
                  <a:pt x="180009" y="3178912"/>
                  <a:pt x="144386" y="2537697"/>
                  <a:pt x="145774" y="2317805"/>
                </a:cubicBezTo>
                <a:cubicBezTo>
                  <a:pt x="155114" y="2177426"/>
                  <a:pt x="162718" y="2209704"/>
                  <a:pt x="197836" y="2131516"/>
                </a:cubicBezTo>
                <a:cubicBezTo>
                  <a:pt x="230745" y="2029191"/>
                  <a:pt x="316127" y="1965391"/>
                  <a:pt x="380337" y="1920239"/>
                </a:cubicBezTo>
                <a:cubicBezTo>
                  <a:pt x="444547" y="1875087"/>
                  <a:pt x="463794" y="1874678"/>
                  <a:pt x="591047" y="1852654"/>
                </a:cubicBezTo>
                <a:cubicBezTo>
                  <a:pt x="822929" y="1839150"/>
                  <a:pt x="960311" y="1889476"/>
                  <a:pt x="1116024" y="1819902"/>
                </a:cubicBezTo>
                <a:cubicBezTo>
                  <a:pt x="1502924" y="1622350"/>
                  <a:pt x="2563002" y="584925"/>
                  <a:pt x="2884998" y="282271"/>
                </a:cubicBezTo>
                <a:cubicBezTo>
                  <a:pt x="3059895" y="102862"/>
                  <a:pt x="3019919" y="94122"/>
                  <a:pt x="3103660" y="0"/>
                </a:cubicBezTo>
                <a:lnTo>
                  <a:pt x="2997830" y="3787"/>
                </a:lnTo>
                <a:cubicBezTo>
                  <a:pt x="2962049" y="77336"/>
                  <a:pt x="2979783" y="128230"/>
                  <a:pt x="2793558" y="278295"/>
                </a:cubicBezTo>
                <a:cubicBezTo>
                  <a:pt x="2476137" y="571483"/>
                  <a:pt x="1281484" y="1696657"/>
                  <a:pt x="1077401" y="1766893"/>
                </a:cubicBezTo>
                <a:cubicBezTo>
                  <a:pt x="855648" y="1803431"/>
                  <a:pt x="709433" y="1756481"/>
                  <a:pt x="555266" y="1781092"/>
                </a:cubicBezTo>
                <a:cubicBezTo>
                  <a:pt x="418453" y="1806146"/>
                  <a:pt x="408861" y="1839149"/>
                  <a:pt x="335658" y="1868178"/>
                </a:cubicBezTo>
                <a:cubicBezTo>
                  <a:pt x="181934" y="1968231"/>
                  <a:pt x="156880" y="2069610"/>
                  <a:pt x="109993" y="2103119"/>
                </a:cubicBezTo>
                <a:cubicBezTo>
                  <a:pt x="67081" y="2142276"/>
                  <a:pt x="73549" y="2118707"/>
                  <a:pt x="62285" y="2115047"/>
                </a:cubicBezTo>
                <a:cubicBezTo>
                  <a:pt x="51021" y="2111387"/>
                  <a:pt x="66703" y="2072103"/>
                  <a:pt x="54334" y="2065256"/>
                </a:cubicBezTo>
                <a:lnTo>
                  <a:pt x="0" y="2062039"/>
                </a:lnTo>
                <a:close/>
              </a:path>
            </a:pathLst>
          </a:custGeom>
          <a:solidFill>
            <a:srgbClr val="FF0000"/>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正方形/長方形 14"/>
          <p:cNvSpPr/>
          <p:nvPr/>
        </p:nvSpPr>
        <p:spPr>
          <a:xfrm>
            <a:off x="78205" y="183814"/>
            <a:ext cx="6703595" cy="338554"/>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111111"/>
                </a:solidFill>
                <a:effectLst/>
                <a:uLnTx/>
                <a:uFillTx/>
                <a:latin typeface="Calibri" panose="020F0502020204030204"/>
                <a:ea typeface="ＭＳ Ｐゴシック" panose="020B0600070205080204" pitchFamily="50" charset="-128"/>
                <a:cs typeface="+mn-cs"/>
              </a:rPr>
              <a:t>都市計画道路 八尾富田林線（市道木ノ本田井中線から府道大阪羽曳野線）</a:t>
            </a:r>
            <a:endParaRPr kumimoji="0"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0" name="正方形/長方形 39"/>
          <p:cNvSpPr/>
          <p:nvPr/>
        </p:nvSpPr>
        <p:spPr>
          <a:xfrm>
            <a:off x="4684424" y="4025438"/>
            <a:ext cx="1227735" cy="15811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市道木ノ本田井中線</a:t>
            </a:r>
            <a:endPar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正方形/長方形 9"/>
          <p:cNvSpPr/>
          <p:nvPr/>
        </p:nvSpPr>
        <p:spPr>
          <a:xfrm rot="963274">
            <a:off x="3633542" y="4989068"/>
            <a:ext cx="1130640" cy="14728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府道大阪羽曳野線</a:t>
            </a:r>
          </a:p>
        </p:txBody>
      </p:sp>
      <p:sp>
        <p:nvSpPr>
          <p:cNvPr id="8"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21</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49996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p:cNvGrpSpPr>
            <a:grpSpLocks noChangeAspect="1"/>
          </p:cNvGrpSpPr>
          <p:nvPr/>
        </p:nvGrpSpPr>
        <p:grpSpPr>
          <a:xfrm>
            <a:off x="1744125" y="191070"/>
            <a:ext cx="6300001" cy="6328356"/>
            <a:chOff x="2078585" y="-826706"/>
            <a:chExt cx="6832707" cy="6863460"/>
          </a:xfrm>
        </p:grpSpPr>
        <p:pic>
          <p:nvPicPr>
            <p:cNvPr id="3" name="図 2"/>
            <p:cNvPicPr>
              <a:picLocks noChangeAspect="1"/>
            </p:cNvPicPr>
            <p:nvPr/>
          </p:nvPicPr>
          <p:blipFill rotWithShape="1">
            <a:blip r:embed="rId2"/>
            <a:srcRect l="6954" t="35677" r="35364" b="11458"/>
            <a:stretch/>
          </p:blipFill>
          <p:spPr>
            <a:xfrm>
              <a:off x="2078585" y="2516048"/>
              <a:ext cx="6832707" cy="3520706"/>
            </a:xfrm>
            <a:prstGeom prst="rect">
              <a:avLst/>
            </a:prstGeom>
          </p:spPr>
        </p:pic>
        <p:grpSp>
          <p:nvGrpSpPr>
            <p:cNvPr id="20" name="グループ化 19"/>
            <p:cNvGrpSpPr/>
            <p:nvPr/>
          </p:nvGrpSpPr>
          <p:grpSpPr>
            <a:xfrm>
              <a:off x="2993957" y="-826706"/>
              <a:ext cx="5270418" cy="5017801"/>
              <a:chOff x="1814727" y="552925"/>
              <a:chExt cx="5137557" cy="4893393"/>
            </a:xfrm>
          </p:grpSpPr>
          <p:pic>
            <p:nvPicPr>
              <p:cNvPr id="21" name="図 20"/>
              <p:cNvPicPr>
                <a:picLocks noChangeAspect="1"/>
              </p:cNvPicPr>
              <p:nvPr/>
            </p:nvPicPr>
            <p:blipFill rotWithShape="1">
              <a:blip r:embed="rId3">
                <a:extLst>
                  <a:ext uri="{BEBA8EAE-BF5A-486C-A8C5-ECC9F3942E4B}">
                    <a14:imgProps xmlns:a14="http://schemas.microsoft.com/office/drawing/2010/main">
                      <a14:imgLayer r:embed="rId4">
                        <a14:imgEffect>
                          <a14:backgroundRemoval t="9896" b="89974" l="20498" r="89971"/>
                        </a14:imgEffect>
                      </a14:imgLayer>
                    </a14:imgProps>
                  </a:ext>
                </a:extLst>
              </a:blip>
              <a:srcRect l="25770" t="14505" r="17063" b="14039"/>
              <a:stretch/>
            </p:blipFill>
            <p:spPr>
              <a:xfrm>
                <a:off x="1814727" y="552925"/>
                <a:ext cx="5137557" cy="3610430"/>
              </a:xfrm>
              <a:prstGeom prst="rect">
                <a:avLst/>
              </a:prstGeom>
            </p:spPr>
          </p:pic>
          <p:pic>
            <p:nvPicPr>
              <p:cNvPr id="22" name="図 21"/>
              <p:cNvPicPr>
                <a:picLocks noChangeAspect="1"/>
              </p:cNvPicPr>
              <p:nvPr/>
            </p:nvPicPr>
            <p:blipFill rotWithShape="1">
              <a:blip r:embed="rId5">
                <a:extLst>
                  <a:ext uri="{BEBA8EAE-BF5A-486C-A8C5-ECC9F3942E4B}">
                    <a14:imgProps xmlns:a14="http://schemas.microsoft.com/office/drawing/2010/main">
                      <a14:imgLayer r:embed="rId6">
                        <a14:imgEffect>
                          <a14:backgroundRemoval t="9896" b="46745" l="9883" r="89971">
                            <a14:foregroundMark x1="70717" y1="16016" x2="70717" y2="16016"/>
                            <a14:foregroundMark x1="65227" y1="15495" x2="65227" y2="15495"/>
                            <a14:foregroundMark x1="62811" y1="16016" x2="62811" y2="16016"/>
                            <a14:foregroundMark x1="67862" y1="17057" x2="67862" y2="17057"/>
                            <a14:foregroundMark x1="66471" y1="16536" x2="66471" y2="16536"/>
                            <a14:foregroundMark x1="74744" y1="15755" x2="74744" y2="15755"/>
                            <a14:foregroundMark x1="77818" y1="15755" x2="77818" y2="15755"/>
                            <a14:foregroundMark x1="79649" y1="15755" x2="79649" y2="15755"/>
                            <a14:foregroundMark x1="78404" y1="17578" x2="78404" y2="17578"/>
                            <a14:foregroundMark x1="80673" y1="18229" x2="80673" y2="18229"/>
                            <a14:foregroundMark x1="76135" y1="16797" x2="76135" y2="16797"/>
                            <a14:foregroundMark x1="61420" y1="15755" x2="61420" y2="15755"/>
                            <a14:foregroundMark x1="59224" y1="14974" x2="59224" y2="14974"/>
                            <a14:foregroundMark x1="80527" y1="15234" x2="80527" y2="15234"/>
                            <a14:foregroundMark x1="78843" y1="18750" x2="78843" y2="18750"/>
                            <a14:foregroundMark x1="81772" y1="16797" x2="81772" y2="16797"/>
                            <a14:foregroundMark x1="82723" y1="17318" x2="82723" y2="17318"/>
                            <a14:foregroundMark x1="81918" y1="14974" x2="81918" y2="14974"/>
                            <a14:foregroundMark x1="75476" y1="15234" x2="75476" y2="15234"/>
                            <a14:foregroundMark x1="77160" y1="14583" x2="77160" y2="14583"/>
                          </a14:backgroundRemoval>
                        </a14:imgEffect>
                      </a14:imgLayer>
                    </a14:imgProps>
                  </a:ext>
                </a:extLst>
              </a:blip>
              <a:srcRect l="25708" r="17462" b="60019"/>
              <a:stretch/>
            </p:blipFill>
            <p:spPr>
              <a:xfrm>
                <a:off x="1815151" y="3429064"/>
                <a:ext cx="5100000" cy="2017254"/>
              </a:xfrm>
              <a:prstGeom prst="rect">
                <a:avLst/>
              </a:prstGeom>
            </p:spPr>
          </p:pic>
        </p:grpSp>
      </p:grpSp>
      <p:sp>
        <p:nvSpPr>
          <p:cNvPr id="17" name="テキスト ボックス 16"/>
          <p:cNvSpPr txBox="1"/>
          <p:nvPr/>
        </p:nvSpPr>
        <p:spPr>
          <a:xfrm>
            <a:off x="5020590" y="6519426"/>
            <a:ext cx="3330641"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出典：八尾市・藤井寺市景観計画より作成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4" name="図 23"/>
          <p:cNvPicPr>
            <a:picLocks noChangeAspect="1"/>
          </p:cNvPicPr>
          <p:nvPr/>
        </p:nvPicPr>
        <p:blipFill rotWithShape="1">
          <a:blip r:embed="rId7">
            <a:extLst>
              <a:ext uri="{BEBA8EAE-BF5A-486C-A8C5-ECC9F3942E4B}">
                <a14:imgProps xmlns:a14="http://schemas.microsoft.com/office/drawing/2010/main">
                  <a14:imgLayer r:embed="rId8">
                    <a14:imgEffect>
                      <a14:backgroundRemoval t="14844" b="77083" l="23353" r="48536"/>
                    </a14:imgEffect>
                  </a14:imgLayer>
                </a14:imgProps>
              </a:ext>
            </a:extLst>
          </a:blip>
          <a:srcRect l="22309" t="11894" r="48426" b="16465"/>
          <a:stretch/>
        </p:blipFill>
        <p:spPr>
          <a:xfrm>
            <a:off x="2588131" y="297710"/>
            <a:ext cx="2765044" cy="3805655"/>
          </a:xfrm>
          <a:prstGeom prst="rect">
            <a:avLst/>
          </a:prstGeom>
        </p:spPr>
      </p:pic>
      <p:pic>
        <p:nvPicPr>
          <p:cNvPr id="8" name="図 7"/>
          <p:cNvPicPr>
            <a:picLocks noChangeAspect="1"/>
          </p:cNvPicPr>
          <p:nvPr/>
        </p:nvPicPr>
        <p:blipFill rotWithShape="1">
          <a:blip r:embed="rId9"/>
          <a:srcRect l="26635" t="12879" r="70822" b="78915"/>
          <a:stretch/>
        </p:blipFill>
        <p:spPr>
          <a:xfrm>
            <a:off x="7043859" y="297710"/>
            <a:ext cx="313578" cy="568818"/>
          </a:xfrm>
          <a:prstGeom prst="rect">
            <a:avLst/>
          </a:prstGeom>
        </p:spPr>
      </p:pic>
      <p:sp>
        <p:nvSpPr>
          <p:cNvPr id="25" name="正方形/長方形 24"/>
          <p:cNvSpPr/>
          <p:nvPr/>
        </p:nvSpPr>
        <p:spPr>
          <a:xfrm>
            <a:off x="2349446" y="29843"/>
            <a:ext cx="341194" cy="2005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府道（旧）大阪中央環状線</a:t>
            </a:r>
            <a:endPar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6" name="正方形/長方形 25"/>
          <p:cNvSpPr/>
          <p:nvPr/>
        </p:nvSpPr>
        <p:spPr>
          <a:xfrm>
            <a:off x="4661208" y="1790699"/>
            <a:ext cx="835479" cy="26949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八尾空港</a:t>
            </a:r>
            <a:endPar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正方形/長方形 26"/>
          <p:cNvSpPr/>
          <p:nvPr/>
        </p:nvSpPr>
        <p:spPr>
          <a:xfrm rot="13580113">
            <a:off x="3935601" y="173151"/>
            <a:ext cx="292636" cy="188089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都市計画道路　八尾富田林線</a:t>
            </a:r>
            <a:endPar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正方形/長方形 27"/>
          <p:cNvSpPr/>
          <p:nvPr/>
        </p:nvSpPr>
        <p:spPr>
          <a:xfrm rot="16200000">
            <a:off x="5708537" y="-275393"/>
            <a:ext cx="380121" cy="164777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八尾市老原九丁目</a:t>
            </a:r>
            <a:endParaRPr kumimoji="1" lang="en-US" altLang="ja-JP"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（市道木ノ本田井中線）</a:t>
            </a:r>
            <a:endPar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正方形/長方形 28"/>
          <p:cNvSpPr/>
          <p:nvPr/>
        </p:nvSpPr>
        <p:spPr>
          <a:xfrm rot="16200000">
            <a:off x="1596333" y="2955426"/>
            <a:ext cx="403889" cy="163019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藤井寺市津堂四丁目</a:t>
            </a:r>
            <a:endParaRPr kumimoji="1" lang="en-US" altLang="ja-JP"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（府道大阪羽曳野線）</a:t>
            </a:r>
            <a:endPar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2" name="直線矢印コネクタ 31"/>
          <p:cNvCxnSpPr/>
          <p:nvPr/>
        </p:nvCxnSpPr>
        <p:spPr>
          <a:xfrm flipH="1">
            <a:off x="5694371" y="2708340"/>
            <a:ext cx="1139754" cy="1259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rot="16200000">
            <a:off x="7224612" y="1742391"/>
            <a:ext cx="450316" cy="1722403"/>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a:t>
            </a:r>
            <a:r>
              <a:rPr kumimoji="1" lang="zh-CN"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川眺望景観</a:t>
            </a:r>
            <a:r>
              <a:rPr kumimoji="1" lang="zh-CN"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区域</a:t>
            </a:r>
            <a:endParaRPr kumimoji="1" lang="en-US" altLang="ja-JP"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（八尾市景観計画）</a:t>
            </a:r>
            <a:endPar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9" name="直線矢印コネクタ 38"/>
          <p:cNvCxnSpPr/>
          <p:nvPr/>
        </p:nvCxnSpPr>
        <p:spPr>
          <a:xfrm flipV="1">
            <a:off x="3841808" y="4565506"/>
            <a:ext cx="547312" cy="15070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rot="16200000">
            <a:off x="3732710" y="4773341"/>
            <a:ext cx="475886" cy="2598349"/>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川・石川沿岸景観形成促進</a:t>
            </a: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区域</a:t>
            </a:r>
            <a:endParaRPr kumimoji="1" lang="en-US" altLang="ja-JP"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（藤井寺市景観計画）</a:t>
            </a:r>
            <a:endPar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上矢印 12"/>
          <p:cNvSpPr/>
          <p:nvPr/>
        </p:nvSpPr>
        <p:spPr>
          <a:xfrm>
            <a:off x="2697067" y="3750331"/>
            <a:ext cx="249635" cy="320770"/>
          </a:xfrm>
          <a:prstGeom prst="upArrow">
            <a:avLst/>
          </a:prstGeom>
          <a:solidFill>
            <a:srgbClr val="FFFF00"/>
          </a:solidFill>
          <a:ln w="158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4" name="上矢印 33"/>
          <p:cNvSpPr/>
          <p:nvPr/>
        </p:nvSpPr>
        <p:spPr>
          <a:xfrm rot="10800000">
            <a:off x="2690641" y="2779847"/>
            <a:ext cx="249635" cy="320770"/>
          </a:xfrm>
          <a:prstGeom prst="upArrow">
            <a:avLst/>
          </a:prstGeom>
          <a:solidFill>
            <a:srgbClr val="FFFF00"/>
          </a:solidFill>
          <a:ln w="158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38" name="直線矢印コネクタ 37"/>
          <p:cNvCxnSpPr/>
          <p:nvPr/>
        </p:nvCxnSpPr>
        <p:spPr>
          <a:xfrm>
            <a:off x="2201299" y="2105190"/>
            <a:ext cx="637487" cy="756158"/>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00430" y="889080"/>
            <a:ext cx="2276245" cy="1382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2" name="図 11"/>
          <p:cNvPicPr>
            <a:picLocks noChangeAspect="1"/>
          </p:cNvPicPr>
          <p:nvPr/>
        </p:nvPicPr>
        <p:blipFill rotWithShape="1">
          <a:blip r:embed="rId10"/>
          <a:srcRect l="17935" t="18750" r="11941" b="5208"/>
          <a:stretch/>
        </p:blipFill>
        <p:spPr>
          <a:xfrm>
            <a:off x="208982" y="928504"/>
            <a:ext cx="2098320" cy="1279277"/>
          </a:xfrm>
          <a:prstGeom prst="rect">
            <a:avLst/>
          </a:prstGeom>
        </p:spPr>
      </p:pic>
      <p:cxnSp>
        <p:nvCxnSpPr>
          <p:cNvPr id="42" name="直線矢印コネクタ 41"/>
          <p:cNvCxnSpPr/>
          <p:nvPr/>
        </p:nvCxnSpPr>
        <p:spPr>
          <a:xfrm flipV="1">
            <a:off x="2281025" y="4000763"/>
            <a:ext cx="529137" cy="1071677"/>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204186" y="4871769"/>
            <a:ext cx="2276245" cy="1382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1" name="図 10"/>
          <p:cNvPicPr>
            <a:picLocks noChangeAspect="1"/>
          </p:cNvPicPr>
          <p:nvPr/>
        </p:nvPicPr>
        <p:blipFill rotWithShape="1">
          <a:blip r:embed="rId11"/>
          <a:srcRect l="18442" t="18864" r="10986" b="5094"/>
          <a:stretch/>
        </p:blipFill>
        <p:spPr>
          <a:xfrm>
            <a:off x="293466" y="4927766"/>
            <a:ext cx="2097683" cy="1270796"/>
          </a:xfrm>
          <a:prstGeom prst="rect">
            <a:avLst/>
          </a:prstGeom>
        </p:spPr>
      </p:pic>
      <p:sp>
        <p:nvSpPr>
          <p:cNvPr id="31"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22</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05545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502391" y="6306945"/>
            <a:ext cx="2680317"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出典：説明会資料等より作成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 name="図 1"/>
          <p:cNvPicPr>
            <a:picLocks noChangeAspect="1"/>
          </p:cNvPicPr>
          <p:nvPr/>
        </p:nvPicPr>
        <p:blipFill rotWithShape="1">
          <a:blip r:embed="rId2"/>
          <a:srcRect l="18428" t="24871" r="19476" b="17585"/>
          <a:stretch/>
        </p:blipFill>
        <p:spPr>
          <a:xfrm>
            <a:off x="147263" y="928048"/>
            <a:ext cx="8996737" cy="4687306"/>
          </a:xfrm>
          <a:prstGeom prst="rect">
            <a:avLst/>
          </a:prstGeom>
        </p:spPr>
      </p:pic>
      <p:sp>
        <p:nvSpPr>
          <p:cNvPr id="4"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23</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10751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正方形/長方形 90"/>
          <p:cNvSpPr/>
          <p:nvPr/>
        </p:nvSpPr>
        <p:spPr>
          <a:xfrm>
            <a:off x="0" y="0"/>
            <a:ext cx="9144000" cy="461665"/>
          </a:xfrm>
          <a:prstGeom prst="rect">
            <a:avLst/>
          </a:prstGeom>
          <a:solidFill>
            <a:schemeClr val="accent4">
              <a:lumMod val="60000"/>
              <a:lumOff val="40000"/>
            </a:schemeClr>
          </a:solid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1" i="0" u="sng"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公共事業</a:t>
            </a:r>
            <a:r>
              <a:rPr kumimoji="0" lang="en-US" altLang="ja-JP" sz="1600" b="1" i="0" u="sng"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PDCA</a:t>
            </a:r>
            <a:r>
              <a:rPr kumimoji="0" lang="ja-JP" altLang="en-US" sz="1600" b="1" i="0" u="sng"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サイクル制度　今後のスケジュール（案）</a:t>
            </a:r>
            <a:endParaRPr kumimoji="0"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84" name="表 83"/>
          <p:cNvGraphicFramePr>
            <a:graphicFrameLocks noGrp="1"/>
          </p:cNvGraphicFramePr>
          <p:nvPr>
            <p:extLst/>
          </p:nvPr>
        </p:nvGraphicFramePr>
        <p:xfrm>
          <a:off x="200086" y="448113"/>
          <a:ext cx="8640958" cy="5891919"/>
        </p:xfrm>
        <a:graphic>
          <a:graphicData uri="http://schemas.openxmlformats.org/drawingml/2006/table">
            <a:tbl>
              <a:tblPr firstRow="1" bandRow="1"/>
              <a:tblGrid>
                <a:gridCol w="269291">
                  <a:extLst>
                    <a:ext uri="{9D8B030D-6E8A-4147-A177-3AD203B41FA5}">
                      <a16:colId xmlns:a16="http://schemas.microsoft.com/office/drawing/2014/main" val="20000"/>
                    </a:ext>
                  </a:extLst>
                </a:gridCol>
                <a:gridCol w="450789">
                  <a:extLst>
                    <a:ext uri="{9D8B030D-6E8A-4147-A177-3AD203B41FA5}">
                      <a16:colId xmlns:a16="http://schemas.microsoft.com/office/drawing/2014/main" val="2401264999"/>
                    </a:ext>
                  </a:extLst>
                </a:gridCol>
                <a:gridCol w="720080">
                  <a:extLst>
                    <a:ext uri="{9D8B030D-6E8A-4147-A177-3AD203B41FA5}">
                      <a16:colId xmlns:a16="http://schemas.microsoft.com/office/drawing/2014/main" val="2069157549"/>
                    </a:ext>
                  </a:extLst>
                </a:gridCol>
                <a:gridCol w="688502">
                  <a:extLst>
                    <a:ext uri="{9D8B030D-6E8A-4147-A177-3AD203B41FA5}">
                      <a16:colId xmlns:a16="http://schemas.microsoft.com/office/drawing/2014/main" val="3312543076"/>
                    </a:ext>
                  </a:extLst>
                </a:gridCol>
                <a:gridCol w="814037">
                  <a:extLst>
                    <a:ext uri="{9D8B030D-6E8A-4147-A177-3AD203B41FA5}">
                      <a16:colId xmlns:a16="http://schemas.microsoft.com/office/drawing/2014/main" val="20002"/>
                    </a:ext>
                  </a:extLst>
                </a:gridCol>
                <a:gridCol w="814037">
                  <a:extLst>
                    <a:ext uri="{9D8B030D-6E8A-4147-A177-3AD203B41FA5}">
                      <a16:colId xmlns:a16="http://schemas.microsoft.com/office/drawing/2014/main" val="20003"/>
                    </a:ext>
                  </a:extLst>
                </a:gridCol>
                <a:gridCol w="814037">
                  <a:extLst>
                    <a:ext uri="{9D8B030D-6E8A-4147-A177-3AD203B41FA5}">
                      <a16:colId xmlns:a16="http://schemas.microsoft.com/office/drawing/2014/main" val="2581448756"/>
                    </a:ext>
                  </a:extLst>
                </a:gridCol>
                <a:gridCol w="814037">
                  <a:extLst>
                    <a:ext uri="{9D8B030D-6E8A-4147-A177-3AD203B41FA5}">
                      <a16:colId xmlns:a16="http://schemas.microsoft.com/office/drawing/2014/main" val="3318952224"/>
                    </a:ext>
                  </a:extLst>
                </a:gridCol>
                <a:gridCol w="814037">
                  <a:extLst>
                    <a:ext uri="{9D8B030D-6E8A-4147-A177-3AD203B41FA5}">
                      <a16:colId xmlns:a16="http://schemas.microsoft.com/office/drawing/2014/main" val="2765378605"/>
                    </a:ext>
                  </a:extLst>
                </a:gridCol>
                <a:gridCol w="814037">
                  <a:extLst>
                    <a:ext uri="{9D8B030D-6E8A-4147-A177-3AD203B41FA5}">
                      <a16:colId xmlns:a16="http://schemas.microsoft.com/office/drawing/2014/main" val="2912773085"/>
                    </a:ext>
                  </a:extLst>
                </a:gridCol>
                <a:gridCol w="814037">
                  <a:extLst>
                    <a:ext uri="{9D8B030D-6E8A-4147-A177-3AD203B41FA5}">
                      <a16:colId xmlns:a16="http://schemas.microsoft.com/office/drawing/2014/main" val="2795220736"/>
                    </a:ext>
                  </a:extLst>
                </a:gridCol>
                <a:gridCol w="814037">
                  <a:extLst>
                    <a:ext uri="{9D8B030D-6E8A-4147-A177-3AD203B41FA5}">
                      <a16:colId xmlns:a16="http://schemas.microsoft.com/office/drawing/2014/main" val="2231050644"/>
                    </a:ext>
                  </a:extLst>
                </a:gridCol>
              </a:tblGrid>
              <a:tr h="288000">
                <a:tc rowSpan="2" gridSpan="3">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整備事業</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mpd="sng">
                      <a:solidFill>
                        <a:sysClr val="windowText" lastClr="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rowSpan="2" hMerge="1">
                  <a:txBody>
                    <a:bodyPr/>
                    <a:lstStyle/>
                    <a:p>
                      <a:pPr algn="ctr"/>
                      <a:endParaRPr kumimoji="1" lang="ja-JP" altLang="en-US" sz="1800" dirty="0">
                        <a:solidFill>
                          <a:schemeClr val="tx1"/>
                        </a:solidFill>
                        <a:latin typeface="+mn-ea"/>
                        <a:ea typeface="+mn-ea"/>
                      </a:endParaRPr>
                    </a:p>
                  </a:txBody>
                  <a:tcPr anchor="ctr">
                    <a:solidFill>
                      <a:schemeClr val="accent1"/>
                    </a:solidFill>
                  </a:tcPr>
                </a:tc>
                <a:tc rowSpan="2" hMerge="1">
                  <a:txBody>
                    <a:bodyPr/>
                    <a:lstStyle/>
                    <a:p>
                      <a:endParaRPr kumimoji="1" lang="ja-JP" altLang="en-US"/>
                    </a:p>
                  </a:txBody>
                  <a:tcPr/>
                </a:tc>
                <a:tc rowSpan="2">
                  <a:txBody>
                    <a:body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令和</a:t>
                      </a:r>
                      <a:r>
                        <a:rPr kumimoji="1" lang="en-US" altLang="ja-JP" sz="900" b="1" dirty="0" smtClean="0">
                          <a:solidFill>
                            <a:schemeClr val="tx1"/>
                          </a:solidFill>
                          <a:latin typeface="Meiryo UI" panose="020B0604030504040204" pitchFamily="50" charset="-128"/>
                          <a:ea typeface="Meiryo UI" panose="020B0604030504040204" pitchFamily="50" charset="-128"/>
                        </a:rPr>
                        <a:t>2</a:t>
                      </a:r>
                      <a:r>
                        <a:rPr kumimoji="1" lang="ja-JP" altLang="en-US" sz="900" b="1" dirty="0" smtClean="0">
                          <a:solidFill>
                            <a:schemeClr val="tx1"/>
                          </a:solidFill>
                          <a:latin typeface="Meiryo UI" panose="020B0604030504040204" pitchFamily="50" charset="-128"/>
                          <a:ea typeface="Meiryo UI" panose="020B0604030504040204" pitchFamily="50" charset="-128"/>
                        </a:rPr>
                        <a:t>年度</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gridSpan="4">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令和３年度</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endParaRPr kumimoji="1" lang="ja-JP" altLang="en-US" dirty="0"/>
                    </a:p>
                  </a:txBody>
                  <a:tcPr>
                    <a:solidFill>
                      <a:schemeClr val="accent1"/>
                    </a:solidFill>
                  </a:tcPr>
                </a:tc>
                <a:tc hMerge="1">
                  <a:txBody>
                    <a:bodyPr/>
                    <a:lstStyle/>
                    <a:p>
                      <a:pPr algn="ctr"/>
                      <a:endParaRPr kumimoji="1" lang="ja-JP" altLang="en-US" sz="1600" dirty="0">
                        <a:solidFill>
                          <a:schemeClr val="tx1"/>
                        </a:solidFill>
                        <a:latin typeface="+mn-ea"/>
                        <a:ea typeface="+mn-ea"/>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kumimoji="1" lang="ja-JP" altLang="en-US" sz="1600" dirty="0">
                        <a:solidFill>
                          <a:schemeClr val="tx1"/>
                        </a:solidFill>
                        <a:latin typeface="+mn-ea"/>
                        <a:ea typeface="+mn-ea"/>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4">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令和４年度</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endParaRPr kumimoji="1" lang="ja-JP" altLang="en-US" dirty="0"/>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endParaRPr kumimoji="1" lang="ja-JP" altLang="en-US" sz="1600" dirty="0">
                        <a:solidFill>
                          <a:schemeClr val="tx1"/>
                        </a:solidFill>
                        <a:latin typeface="+mn-ea"/>
                        <a:ea typeface="+mn-ea"/>
                      </a:endParaRP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endParaRPr kumimoji="1" lang="ja-JP" altLang="en-US" sz="1600" dirty="0">
                        <a:solidFill>
                          <a:schemeClr val="tx1"/>
                        </a:solidFill>
                        <a:latin typeface="+mn-ea"/>
                        <a:ea typeface="+mn-ea"/>
                      </a:endParaRP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203919">
                <a:tc gridSpan="3" vMerge="1">
                  <a:txBody>
                    <a:bodyPr/>
                    <a:lstStyle/>
                    <a:p>
                      <a:endParaRPr kumimoji="1" lang="ja-JP" altLang="en-US" dirty="0"/>
                    </a:p>
                  </a:txBody>
                  <a:tcPr>
                    <a:solidFill>
                      <a:schemeClr val="accent1"/>
                    </a:solidFill>
                  </a:tcPr>
                </a:tc>
                <a:tc hMerge="1" vMerge="1">
                  <a:txBody>
                    <a:bodyPr/>
                    <a:lstStyle/>
                    <a:p>
                      <a:endParaRPr kumimoji="1" lang="ja-JP" altLang="en-US"/>
                    </a:p>
                  </a:txBody>
                  <a:tcPr/>
                </a:tc>
                <a:tc hMerge="1" vMerge="1">
                  <a:txBody>
                    <a:bodyPr/>
                    <a:lstStyle/>
                    <a:p>
                      <a:endParaRPr kumimoji="1" lang="ja-JP" altLang="en-US"/>
                    </a:p>
                  </a:txBody>
                  <a:tcPr/>
                </a:tc>
                <a:tc vMerge="1">
                  <a:txBody>
                    <a:bodyPr/>
                    <a:lstStyle/>
                    <a:p>
                      <a:pPr algn="ctr"/>
                      <a:endParaRPr kumimoji="1" lang="ja-JP" altLang="en-US" sz="1800" dirty="0">
                        <a:solidFill>
                          <a:schemeClr val="tx1"/>
                        </a:solidFill>
                        <a:latin typeface="+mn-ea"/>
                        <a:ea typeface="+mn-ea"/>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第１四半期</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lnL w="12700" cmpd="sng">
                      <a:solidFill>
                        <a:sysClr val="windowText" lastClr="000000"/>
                      </a:solidFill>
                    </a:lnL>
                    <a:lnR w="12700" cap="flat" cmpd="sng" algn="ctr">
                      <a:solidFill>
                        <a:schemeClr val="tx1"/>
                      </a:solidFill>
                      <a:prstDash val="sysDot"/>
                      <a:round/>
                      <a:headEnd type="none" w="med" len="med"/>
                      <a:tailEnd type="none" w="med" len="med"/>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第２四半期</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第３四半期</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第４四半期</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第１四半期</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第２四半期</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第３四半期</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第４四半期</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1"/>
                  </a:ext>
                </a:extLst>
              </a:tr>
              <a:tr h="900000">
                <a:tc rowSpan="3">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900" b="1" dirty="0" smtClean="0">
                          <a:latin typeface="Meiryo UI" panose="020B0604030504040204" pitchFamily="50" charset="-128"/>
                          <a:ea typeface="Meiryo UI" panose="020B0604030504040204" pitchFamily="50" charset="-128"/>
                        </a:rPr>
                        <a:t>建築部（本格実施）</a:t>
                      </a:r>
                      <a:endParaRPr kumimoji="1" lang="en-US" altLang="ja-JP" sz="900" b="1" dirty="0" smtClean="0">
                        <a:latin typeface="Meiryo UI" panose="020B0604030504040204" pitchFamily="50" charset="-128"/>
                        <a:ea typeface="Meiryo UI" panose="020B0604030504040204" pitchFamily="50" charset="-128"/>
                      </a:endParaRPr>
                    </a:p>
                  </a:txBody>
                  <a:tcPr marL="65314" marR="65314" marT="32657" marB="32657" vert="eaVert"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kumimoji="1" lang="ja-JP" altLang="en-US" sz="900" b="1" dirty="0" smtClean="0">
                          <a:latin typeface="Meiryo UI" panose="020B0604030504040204" pitchFamily="50" charset="-128"/>
                          <a:ea typeface="Meiryo UI" panose="020B0604030504040204" pitchFamily="50" charset="-128"/>
                        </a:rPr>
                        <a:t>３警察署（八尾警察、和泉警察、貝塚警察）</a:t>
                      </a: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kumimoji="1" lang="ja-JP" altLang="en-US"/>
                    </a:p>
                  </a:txBody>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ysClr val="windowText" lastClr="000000"/>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61700"/>
                  </a:ext>
                </a:extLst>
              </a:tr>
              <a:tr h="900000">
                <a:tc vMerge="1">
                  <a:txBody>
                    <a:bodyPr/>
                    <a:lstStyle/>
                    <a:p>
                      <a:endParaRPr kumimoji="1" lang="ja-JP" altLang="en-US"/>
                    </a:p>
                  </a:txBody>
                  <a:tcPr/>
                </a:tc>
                <a:tc gridSpan="2">
                  <a:txBody>
                    <a:bodyPr/>
                    <a:lstStyle/>
                    <a:p>
                      <a:pPr algn="ctr"/>
                      <a:r>
                        <a:rPr kumimoji="1" lang="zh-TW" altLang="en-US" sz="900" b="1" dirty="0" smtClean="0">
                          <a:latin typeface="Meiryo UI" panose="020B0604030504040204" pitchFamily="50" charset="-128"/>
                          <a:ea typeface="Meiryo UI" panose="020B0604030504040204" pitchFamily="50" charset="-128"/>
                        </a:rPr>
                        <a:t>高槻警察署新築工事</a:t>
                      </a: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kumimoji="1" lang="ja-JP" altLang="en-US"/>
                    </a:p>
                  </a:txBody>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ysClr val="windowText" lastClr="000000"/>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7562594"/>
                  </a:ext>
                </a:extLst>
              </a:tr>
              <a:tr h="900000">
                <a:tc vMerge="1">
                  <a:txBody>
                    <a:bodyPr/>
                    <a:lstStyle/>
                    <a:p>
                      <a:endParaRPr kumimoji="1" lang="ja-JP" altLang="en-US"/>
                    </a:p>
                  </a:txBody>
                  <a:tcPr/>
                </a:tc>
                <a:tc gridSpan="2">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zh-TW" altLang="en-US" sz="900" b="1" dirty="0" smtClean="0">
                          <a:latin typeface="Meiryo UI" panose="020B0604030504040204" pitchFamily="50" charset="-128"/>
                          <a:ea typeface="Meiryo UI" panose="020B0604030504040204" pitchFamily="50" charset="-128"/>
                        </a:rPr>
                        <a:t>新千里北第２期住宅民活</a:t>
                      </a:r>
                      <a:r>
                        <a:rPr kumimoji="1" lang="ja-JP" altLang="en-US" sz="900" b="1" dirty="0" smtClean="0">
                          <a:latin typeface="Meiryo UI" panose="020B0604030504040204" pitchFamily="50" charset="-128"/>
                          <a:ea typeface="Meiryo UI" panose="020B0604030504040204" pitchFamily="50" charset="-128"/>
                        </a:rPr>
                        <a:t>プロジェクト</a:t>
                      </a: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kumimoji="1" lang="ja-JP" altLang="en-US"/>
                    </a:p>
                  </a:txBody>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mpd="sng">
                      <a:solidFill>
                        <a:sysClr val="windowText" lastClr="000000"/>
                      </a:solidFill>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088327"/>
                  </a:ext>
                </a:extLst>
              </a:tr>
              <a:tr h="900000">
                <a:tc rowSpan="3">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900" b="1" dirty="0" smtClean="0">
                          <a:latin typeface="Meiryo UI" panose="020B0604030504040204" pitchFamily="50" charset="-128"/>
                          <a:ea typeface="Meiryo UI" panose="020B0604030504040204" pitchFamily="50" charset="-128"/>
                        </a:rPr>
                        <a:t>都市整備部（試行）</a:t>
                      </a: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vert="eaVert"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900" b="1" dirty="0" smtClean="0">
                          <a:latin typeface="Meiryo UI" panose="020B0604030504040204" pitchFamily="50" charset="-128"/>
                          <a:ea typeface="Meiryo UI" panose="020B0604030504040204" pitchFamily="50" charset="-128"/>
                        </a:rPr>
                        <a:t>大阪モノレール延伸事業</a:t>
                      </a: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50000"/>
                        </a:lnSpc>
                      </a:pPr>
                      <a:r>
                        <a:rPr kumimoji="1" lang="ja-JP" altLang="en-US" sz="900" b="1" dirty="0" smtClean="0">
                          <a:latin typeface="Meiryo UI" panose="020B0604030504040204" pitchFamily="50" charset="-128"/>
                          <a:ea typeface="Meiryo UI" panose="020B0604030504040204" pitchFamily="50" charset="-128"/>
                        </a:rPr>
                        <a:t>門真南駅</a:t>
                      </a:r>
                      <a:endParaRPr kumimoji="1" lang="en-US" altLang="ja-JP" sz="900" b="1" dirty="0" smtClean="0">
                        <a:latin typeface="Meiryo UI" panose="020B0604030504040204" pitchFamily="50" charset="-128"/>
                        <a:ea typeface="Meiryo UI" panose="020B0604030504040204" pitchFamily="50" charset="-128"/>
                      </a:endParaRPr>
                    </a:p>
                    <a:p>
                      <a:pPr algn="ctr">
                        <a:lnSpc>
                          <a:spcPct val="150000"/>
                        </a:lnSpc>
                      </a:pPr>
                      <a:r>
                        <a:rPr kumimoji="1" lang="ja-JP" altLang="en-US" sz="900" b="1" dirty="0" smtClean="0">
                          <a:latin typeface="Meiryo UI" panose="020B0604030504040204" pitchFamily="50" charset="-128"/>
                          <a:ea typeface="Meiryo UI" panose="020B0604030504040204" pitchFamily="50" charset="-128"/>
                        </a:rPr>
                        <a:t>鴻池新田駅</a:t>
                      </a:r>
                      <a:endParaRPr kumimoji="1" lang="en-US" altLang="ja-JP" sz="900" b="1" dirty="0" smtClean="0">
                        <a:latin typeface="Meiryo UI" panose="020B0604030504040204" pitchFamily="50" charset="-128"/>
                        <a:ea typeface="Meiryo UI" panose="020B0604030504040204" pitchFamily="50" charset="-128"/>
                      </a:endParaRPr>
                    </a:p>
                    <a:p>
                      <a:pPr algn="ctr">
                        <a:lnSpc>
                          <a:spcPct val="150000"/>
                        </a:lnSpc>
                      </a:pPr>
                      <a:r>
                        <a:rPr kumimoji="1" lang="ja-JP" altLang="en-US" sz="900" b="1" dirty="0" smtClean="0">
                          <a:latin typeface="Meiryo UI" panose="020B0604030504040204" pitchFamily="50" charset="-128"/>
                          <a:ea typeface="Meiryo UI" panose="020B0604030504040204" pitchFamily="50" charset="-128"/>
                        </a:rPr>
                        <a:t>荒本駅</a:t>
                      </a: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ysDot"/>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mpd="sng">
                      <a:solidFill>
                        <a:sysClr val="windowText" lastClr="000000"/>
                      </a:solidFill>
                    </a:lnL>
                    <a:lnR w="12700" cap="flat" cmpd="sng" algn="ctr">
                      <a:solidFill>
                        <a:schemeClr val="tx1"/>
                      </a:solidFill>
                      <a:prstDash val="sysDot"/>
                      <a:round/>
                      <a:headEnd type="none" w="med" len="med"/>
                      <a:tailEnd type="none" w="med" len="med"/>
                    </a:lnR>
                    <a:lnT w="12700" cmpd="sng">
                      <a:solidFill>
                        <a:sysClr val="windowText" lastClr="000000"/>
                      </a:solidFill>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mpd="sng">
                      <a:solidFill>
                        <a:sysClr val="windowText" lastClr="000000"/>
                      </a:solidFill>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00000">
                <a:tc vMerge="1">
                  <a:txBody>
                    <a:bodyPr/>
                    <a:lstStyle/>
                    <a:p>
                      <a:endParaRPr kumimoji="1" lang="ja-JP" altLang="en-US"/>
                    </a:p>
                  </a:txBody>
                  <a:tcPr/>
                </a:tc>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900" b="1" dirty="0" smtClean="0">
                          <a:latin typeface="Meiryo UI" panose="020B0604030504040204" pitchFamily="50" charset="-128"/>
                          <a:ea typeface="Meiryo UI" panose="020B0604030504040204" pitchFamily="50" charset="-128"/>
                        </a:rPr>
                        <a:t>松生町駅</a:t>
                      </a: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ysDot"/>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ysClr val="windowText" lastClr="000000"/>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808386"/>
                  </a:ext>
                </a:extLst>
              </a:tr>
              <a:tr h="900000">
                <a:tc vMerge="1">
                  <a:txBody>
                    <a:bodyPr/>
                    <a:lstStyle/>
                    <a:p>
                      <a:endParaRPr kumimoji="1" lang="ja-JP" altLang="en-US"/>
                    </a:p>
                  </a:txBody>
                  <a:tcPr/>
                </a:tc>
                <a:tc gridSpan="2">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zh-TW" altLang="en-US" sz="900" b="1" dirty="0" smtClean="0">
                          <a:latin typeface="Meiryo UI" panose="020B0604030504040204" pitchFamily="50" charset="-128"/>
                          <a:ea typeface="Meiryo UI" panose="020B0604030504040204" pitchFamily="50" charset="-128"/>
                        </a:rPr>
                        <a:t>八尾富田林線橋梁</a:t>
                      </a:r>
                      <a:endParaRPr kumimoji="1" lang="en-US" altLang="zh-TW" sz="900" b="1" dirty="0" smtClean="0">
                        <a:latin typeface="Meiryo UI" panose="020B0604030504040204" pitchFamily="50" charset="-128"/>
                        <a:ea typeface="Meiryo UI" panose="020B0604030504040204" pitchFamily="50" charset="-128"/>
                      </a:endParaRPr>
                    </a:p>
                    <a:p>
                      <a:pPr algn="ctr"/>
                      <a:r>
                        <a:rPr kumimoji="1" lang="ja-JP" altLang="en-US" sz="900" b="1" dirty="0" smtClean="0">
                          <a:latin typeface="Meiryo UI" panose="020B0604030504040204" pitchFamily="50" charset="-128"/>
                          <a:ea typeface="Meiryo UI" panose="020B0604030504040204" pitchFamily="50" charset="-128"/>
                        </a:rPr>
                        <a:t>事業</a:t>
                      </a: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kumimoji="1" lang="ja-JP" altLang="en-US"/>
                    </a:p>
                  </a:txBody>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mpd="sng">
                      <a:solidFill>
                        <a:sysClr val="windowText" lastClr="000000"/>
                      </a:solidFill>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0215195"/>
                  </a:ext>
                </a:extLst>
              </a:tr>
            </a:tbl>
          </a:graphicData>
        </a:graphic>
      </p:graphicFrame>
      <p:cxnSp>
        <p:nvCxnSpPr>
          <p:cNvPr id="75" name="直線矢印コネクタ 74"/>
          <p:cNvCxnSpPr/>
          <p:nvPr/>
        </p:nvCxnSpPr>
        <p:spPr>
          <a:xfrm>
            <a:off x="1790336" y="1336472"/>
            <a:ext cx="7011880" cy="0"/>
          </a:xfrm>
          <a:prstGeom prst="straightConnector1">
            <a:avLst/>
          </a:prstGeom>
          <a:noFill/>
          <a:ln w="76200" cap="flat" cmpd="sng" algn="ctr">
            <a:solidFill>
              <a:sysClr val="windowText" lastClr="000000"/>
            </a:solidFill>
            <a:prstDash val="sysDash"/>
            <a:tailEnd type="stealth"/>
          </a:ln>
          <a:effectLst/>
        </p:spPr>
      </p:cxnSp>
      <p:sp>
        <p:nvSpPr>
          <p:cNvPr id="79" name="テキスト ボックス 78"/>
          <p:cNvSpPr txBox="1"/>
          <p:nvPr/>
        </p:nvSpPr>
        <p:spPr>
          <a:xfrm>
            <a:off x="1641233" y="1217291"/>
            <a:ext cx="631127" cy="238363"/>
          </a:xfrm>
          <a:prstGeom prst="roundRect">
            <a:avLst/>
          </a:prstGeom>
          <a:pattFill prst="pct5">
            <a:fgClr>
              <a:schemeClr val="accent1"/>
            </a:fgClr>
            <a:bgClr>
              <a:schemeClr val="bg1"/>
            </a:bgClr>
          </a:pattFill>
          <a:ln>
            <a:solidFill>
              <a:srgbClr val="4F81BD">
                <a:shade val="50000"/>
              </a:srgbClr>
            </a:solidFill>
          </a:ln>
        </p:spPr>
        <p:txBody>
          <a:bodyPr wrap="squar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基本計画</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4" name="テキスト ボックス 73"/>
          <p:cNvSpPr txBox="1"/>
          <p:nvPr/>
        </p:nvSpPr>
        <p:spPr>
          <a:xfrm>
            <a:off x="6323675" y="1217291"/>
            <a:ext cx="754536" cy="238363"/>
          </a:xfrm>
          <a:prstGeom prst="roundRect">
            <a:avLst/>
          </a:prstGeom>
          <a:pattFill prst="pct20">
            <a:fgClr>
              <a:schemeClr val="accent1"/>
            </a:fgClr>
            <a:bgClr>
              <a:schemeClr val="bg1"/>
            </a:bgClr>
          </a:pattFill>
          <a:ln>
            <a:solidFill>
              <a:srgbClr val="4F81BD">
                <a:shade val="50000"/>
              </a:srgbClr>
            </a:solidFill>
          </a:ln>
        </p:spPr>
        <p:txBody>
          <a:bodyPr wrap="squar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実施設計</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6" name="テキスト ボックス 75"/>
          <p:cNvSpPr txBox="1"/>
          <p:nvPr/>
        </p:nvSpPr>
        <p:spPr>
          <a:xfrm>
            <a:off x="3486348" y="1217291"/>
            <a:ext cx="687539" cy="238363"/>
          </a:xfrm>
          <a:prstGeom prst="roundRect">
            <a:avLst/>
          </a:prstGeom>
          <a:pattFill prst="pct10">
            <a:fgClr>
              <a:schemeClr val="accent1"/>
            </a:fgClr>
            <a:bgClr>
              <a:schemeClr val="bg1"/>
            </a:bgClr>
          </a:pattFill>
          <a:ln>
            <a:solidFill>
              <a:srgbClr val="4F81BD">
                <a:shade val="50000"/>
              </a:srgbClr>
            </a:solidFill>
          </a:ln>
        </p:spPr>
        <p:txBody>
          <a:bodyPr wrap="squar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基本</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設計</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7" name="テキスト ボックス 76"/>
          <p:cNvSpPr txBox="1"/>
          <p:nvPr/>
        </p:nvSpPr>
        <p:spPr>
          <a:xfrm>
            <a:off x="2311189" y="1217291"/>
            <a:ext cx="815698" cy="238363"/>
          </a:xfrm>
          <a:prstGeom prst="roundRect">
            <a:avLst/>
          </a:prstGeom>
          <a:pattFill prst="pct10">
            <a:fgClr>
              <a:schemeClr val="accent1"/>
            </a:fgClr>
            <a:bgClr>
              <a:schemeClr val="bg1"/>
            </a:bgClr>
          </a:pattFill>
          <a:ln>
            <a:solidFill>
              <a:srgbClr val="4F81BD">
                <a:shade val="50000"/>
              </a:srgbClr>
            </a:solidFill>
          </a:ln>
        </p:spPr>
        <p:txBody>
          <a:bodyPr wrap="non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プロポーザル</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82" name="直線矢印コネクタ 81"/>
          <p:cNvCxnSpPr/>
          <p:nvPr/>
        </p:nvCxnSpPr>
        <p:spPr>
          <a:xfrm>
            <a:off x="2331448" y="2264816"/>
            <a:ext cx="6470768" cy="0"/>
          </a:xfrm>
          <a:prstGeom prst="straightConnector1">
            <a:avLst/>
          </a:prstGeom>
          <a:noFill/>
          <a:ln w="76200" cap="flat" cmpd="sng" algn="ctr">
            <a:solidFill>
              <a:sysClr val="windowText" lastClr="000000"/>
            </a:solidFill>
            <a:prstDash val="sysDash"/>
            <a:tailEnd type="stealth"/>
          </a:ln>
          <a:effectLst/>
        </p:spPr>
      </p:cxnSp>
      <p:sp>
        <p:nvSpPr>
          <p:cNvPr id="83" name="テキスト ボックス 82"/>
          <p:cNvSpPr txBox="1"/>
          <p:nvPr/>
        </p:nvSpPr>
        <p:spPr>
          <a:xfrm>
            <a:off x="2529014" y="2147389"/>
            <a:ext cx="691189" cy="238363"/>
          </a:xfrm>
          <a:prstGeom prst="roundRect">
            <a:avLst/>
          </a:prstGeom>
          <a:pattFill prst="pct5">
            <a:fgClr>
              <a:schemeClr val="accent1"/>
            </a:fgClr>
            <a:bgClr>
              <a:schemeClr val="bg1"/>
            </a:bgClr>
          </a:pattFill>
          <a:ln>
            <a:solidFill>
              <a:srgbClr val="4F81BD">
                <a:shade val="50000"/>
              </a:srgbClr>
            </a:solidFill>
          </a:ln>
        </p:spPr>
        <p:txBody>
          <a:bodyPr wrap="squar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基本計画</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7" name="テキスト ボックス 86"/>
          <p:cNvSpPr txBox="1"/>
          <p:nvPr/>
        </p:nvSpPr>
        <p:spPr>
          <a:xfrm>
            <a:off x="6592280" y="2147389"/>
            <a:ext cx="712287" cy="238363"/>
          </a:xfrm>
          <a:prstGeom prst="roundRect">
            <a:avLst/>
          </a:prstGeom>
          <a:pattFill prst="pct10">
            <a:fgClr>
              <a:schemeClr val="accent1"/>
            </a:fgClr>
            <a:bgClr>
              <a:schemeClr val="bg1"/>
            </a:bgClr>
          </a:pattFill>
          <a:ln>
            <a:solidFill>
              <a:srgbClr val="4F81BD">
                <a:shade val="50000"/>
              </a:srgbClr>
            </a:solidFill>
          </a:ln>
        </p:spPr>
        <p:txBody>
          <a:bodyPr wrap="squar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基本</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設計</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8" name="テキスト ボックス 87"/>
          <p:cNvSpPr txBox="1"/>
          <p:nvPr/>
        </p:nvSpPr>
        <p:spPr>
          <a:xfrm>
            <a:off x="5265837" y="2147389"/>
            <a:ext cx="815697" cy="238363"/>
          </a:xfrm>
          <a:prstGeom prst="roundRect">
            <a:avLst/>
          </a:prstGeom>
          <a:pattFill prst="pct10">
            <a:fgClr>
              <a:schemeClr val="accent1"/>
            </a:fgClr>
            <a:bgClr>
              <a:schemeClr val="bg1"/>
            </a:bgClr>
          </a:pattFill>
          <a:ln>
            <a:solidFill>
              <a:srgbClr val="4F81BD">
                <a:shade val="50000"/>
              </a:srgbClr>
            </a:solidFill>
          </a:ln>
        </p:spPr>
        <p:txBody>
          <a:bodyPr wrap="non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プロポーザル</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154" name="直線矢印コネクタ 153"/>
          <p:cNvCxnSpPr/>
          <p:nvPr/>
        </p:nvCxnSpPr>
        <p:spPr>
          <a:xfrm>
            <a:off x="3543315" y="3068730"/>
            <a:ext cx="5258901" cy="0"/>
          </a:xfrm>
          <a:prstGeom prst="straightConnector1">
            <a:avLst/>
          </a:prstGeom>
          <a:noFill/>
          <a:ln w="76200" cap="flat" cmpd="sng" algn="ctr">
            <a:solidFill>
              <a:sysClr val="windowText" lastClr="000000"/>
            </a:solidFill>
            <a:prstDash val="sysDash"/>
            <a:tailEnd type="stealth"/>
          </a:ln>
          <a:effectLst/>
        </p:spPr>
      </p:cxnSp>
      <p:sp>
        <p:nvSpPr>
          <p:cNvPr id="155" name="二等辺三角形 154"/>
          <p:cNvSpPr/>
          <p:nvPr/>
        </p:nvSpPr>
        <p:spPr>
          <a:xfrm>
            <a:off x="5293688" y="3208440"/>
            <a:ext cx="163669" cy="272137"/>
          </a:xfrm>
          <a:prstGeom prst="triangle">
            <a:avLst/>
          </a:prstGeom>
          <a:solidFill>
            <a:srgbClr val="FF99FF"/>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endParaRPr kumimoji="0" lang="ja-JP" altLang="en-US" sz="1286"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56" name="テキスト ボックス 155"/>
          <p:cNvSpPr txBox="1"/>
          <p:nvPr/>
        </p:nvSpPr>
        <p:spPr>
          <a:xfrm>
            <a:off x="3468090" y="2953517"/>
            <a:ext cx="880625" cy="238363"/>
          </a:xfrm>
          <a:prstGeom prst="roundRect">
            <a:avLst/>
          </a:prstGeom>
          <a:pattFill prst="pct10">
            <a:fgClr>
              <a:schemeClr val="accent1"/>
            </a:fgClr>
            <a:bgClr>
              <a:schemeClr val="bg1"/>
            </a:bgClr>
          </a:pattFill>
          <a:ln>
            <a:solidFill>
              <a:srgbClr val="4F81BD">
                <a:shade val="50000"/>
              </a:srgbClr>
            </a:solidFill>
          </a:ln>
        </p:spPr>
        <p:txBody>
          <a:bodyPr wrap="square" rtlCol="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PFI</a:t>
            </a:r>
            <a:r>
              <a:rPr kumimoji="0"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入札公告</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7" name="楕円 156"/>
          <p:cNvSpPr>
            <a:spLocks noChangeAspect="1"/>
          </p:cNvSpPr>
          <p:nvPr/>
        </p:nvSpPr>
        <p:spPr>
          <a:xfrm>
            <a:off x="5946218" y="3241651"/>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p>
        </p:txBody>
      </p:sp>
      <p:sp>
        <p:nvSpPr>
          <p:cNvPr id="158" name="テキスト ボックス 157"/>
          <p:cNvSpPr txBox="1"/>
          <p:nvPr/>
        </p:nvSpPr>
        <p:spPr>
          <a:xfrm>
            <a:off x="6433891" y="2952311"/>
            <a:ext cx="709824" cy="238363"/>
          </a:xfrm>
          <a:prstGeom prst="roundRect">
            <a:avLst/>
          </a:prstGeom>
          <a:pattFill prst="pct20">
            <a:fgClr>
              <a:schemeClr val="accent1"/>
            </a:fgClr>
            <a:bgClr>
              <a:schemeClr val="bg1"/>
            </a:bgClr>
          </a:pattFill>
          <a:ln>
            <a:solidFill>
              <a:srgbClr val="4F81BD">
                <a:shade val="50000"/>
              </a:srgbClr>
            </a:solidFill>
          </a:ln>
        </p:spPr>
        <p:txBody>
          <a:bodyPr wrap="squar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設計業務</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159" name="直線矢印コネクタ 158"/>
          <p:cNvCxnSpPr/>
          <p:nvPr/>
        </p:nvCxnSpPr>
        <p:spPr>
          <a:xfrm flipV="1">
            <a:off x="1701133" y="4034408"/>
            <a:ext cx="7101083" cy="11368"/>
          </a:xfrm>
          <a:prstGeom prst="straightConnector1">
            <a:avLst/>
          </a:prstGeom>
          <a:noFill/>
          <a:ln w="76200" cap="flat" cmpd="sng" algn="ctr">
            <a:solidFill>
              <a:sysClr val="windowText" lastClr="000000"/>
            </a:solidFill>
            <a:prstDash val="sysDash"/>
            <a:tailEnd type="stealth"/>
          </a:ln>
          <a:effectLst/>
        </p:spPr>
      </p:cxnSp>
      <p:sp>
        <p:nvSpPr>
          <p:cNvPr id="162" name="テキスト ボックス 161"/>
          <p:cNvSpPr txBox="1"/>
          <p:nvPr/>
        </p:nvSpPr>
        <p:spPr>
          <a:xfrm>
            <a:off x="4019271" y="3922117"/>
            <a:ext cx="611393" cy="235951"/>
          </a:xfrm>
          <a:prstGeom prst="roundRect">
            <a:avLst/>
          </a:prstGeom>
          <a:pattFill prst="pct20">
            <a:fgClr>
              <a:schemeClr val="accent1"/>
            </a:fgClr>
            <a:bgClr>
              <a:schemeClr val="bg1"/>
            </a:bgClr>
          </a:pattFill>
          <a:ln>
            <a:solidFill>
              <a:srgbClr val="4F81BD">
                <a:shade val="50000"/>
              </a:srgbClr>
            </a:solidFill>
          </a:ln>
        </p:spPr>
        <p:txBody>
          <a:bodyPr wrap="squar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zh-TW" altLang="en-US" sz="7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詳細設計</a:t>
            </a:r>
            <a:endParaRPr kumimoji="1" lang="en-US" altLang="ja-JP" sz="7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3" name="テキスト ボックス 162"/>
          <p:cNvSpPr txBox="1"/>
          <p:nvPr/>
        </p:nvSpPr>
        <p:spPr>
          <a:xfrm>
            <a:off x="1669670" y="3920911"/>
            <a:ext cx="661777" cy="238363"/>
          </a:xfrm>
          <a:prstGeom prst="roundRect">
            <a:avLst/>
          </a:prstGeom>
          <a:pattFill prst="pct20">
            <a:fgClr>
              <a:schemeClr val="accent1"/>
            </a:fgClr>
            <a:bgClr>
              <a:schemeClr val="bg1"/>
            </a:bgClr>
          </a:pattFill>
          <a:ln>
            <a:solidFill>
              <a:srgbClr val="4F81BD">
                <a:shade val="50000"/>
              </a:srgbClr>
            </a:solidFill>
          </a:ln>
        </p:spPr>
        <p:txBody>
          <a:bodyPr wrap="squar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予備</a:t>
            </a:r>
            <a:r>
              <a:rPr kumimoji="0" lang="zh-TW"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設計</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164" name="直線矢印コネクタ 163"/>
          <p:cNvCxnSpPr/>
          <p:nvPr/>
        </p:nvCxnSpPr>
        <p:spPr>
          <a:xfrm>
            <a:off x="2720366" y="4952153"/>
            <a:ext cx="6081850" cy="0"/>
          </a:xfrm>
          <a:prstGeom prst="straightConnector1">
            <a:avLst/>
          </a:prstGeom>
          <a:noFill/>
          <a:ln w="76200" cap="flat" cmpd="sng" algn="ctr">
            <a:solidFill>
              <a:sysClr val="windowText" lastClr="000000"/>
            </a:solidFill>
            <a:prstDash val="sysDash"/>
            <a:tailEnd type="stealth"/>
          </a:ln>
          <a:effectLst/>
        </p:spPr>
      </p:cxnSp>
      <p:sp>
        <p:nvSpPr>
          <p:cNvPr id="165" name="テキスト ボックス 164"/>
          <p:cNvSpPr txBox="1"/>
          <p:nvPr/>
        </p:nvSpPr>
        <p:spPr>
          <a:xfrm>
            <a:off x="2682084" y="4834178"/>
            <a:ext cx="639531" cy="238363"/>
          </a:xfrm>
          <a:prstGeom prst="roundRect">
            <a:avLst/>
          </a:prstGeom>
          <a:pattFill prst="pct20">
            <a:fgClr>
              <a:schemeClr val="accent1"/>
            </a:fgClr>
            <a:bgClr>
              <a:schemeClr val="bg1"/>
            </a:bgClr>
          </a:pattFill>
          <a:ln>
            <a:solidFill>
              <a:srgbClr val="4F81BD">
                <a:shade val="50000"/>
              </a:srgbClr>
            </a:solidFill>
          </a:ln>
        </p:spPr>
        <p:txBody>
          <a:bodyPr wrap="square" rtlCol="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予備</a:t>
            </a:r>
            <a:r>
              <a:rPr kumimoji="0" lang="zh-TW"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設計</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6" name="二等辺三角形 165"/>
          <p:cNvSpPr/>
          <p:nvPr/>
        </p:nvSpPr>
        <p:spPr>
          <a:xfrm>
            <a:off x="5694188" y="5065438"/>
            <a:ext cx="163669" cy="272137"/>
          </a:xfrm>
          <a:prstGeom prst="triangle">
            <a:avLst/>
          </a:prstGeom>
          <a:solidFill>
            <a:srgbClr val="FF99FF"/>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endParaRPr kumimoji="0" lang="ja-JP" altLang="en-US" sz="1286"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7" name="楕円 166"/>
          <p:cNvSpPr>
            <a:spLocks noChangeAspect="1"/>
          </p:cNvSpPr>
          <p:nvPr/>
        </p:nvSpPr>
        <p:spPr>
          <a:xfrm>
            <a:off x="6460561" y="5098649"/>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p>
        </p:txBody>
      </p:sp>
      <p:sp>
        <p:nvSpPr>
          <p:cNvPr id="168" name="テキスト ボックス 167"/>
          <p:cNvSpPr txBox="1"/>
          <p:nvPr/>
        </p:nvSpPr>
        <p:spPr>
          <a:xfrm>
            <a:off x="6466818" y="4832972"/>
            <a:ext cx="765258" cy="238363"/>
          </a:xfrm>
          <a:prstGeom prst="roundRect">
            <a:avLst/>
          </a:prstGeom>
          <a:pattFill prst="pct20">
            <a:fgClr>
              <a:schemeClr val="accent1"/>
            </a:fgClr>
            <a:bgClr>
              <a:schemeClr val="bg1"/>
            </a:bgClr>
          </a:pattFill>
          <a:ln>
            <a:solidFill>
              <a:srgbClr val="4F81BD">
                <a:shade val="50000"/>
              </a:srgbClr>
            </a:solidFill>
          </a:ln>
        </p:spPr>
        <p:txBody>
          <a:bodyPr wrap="squar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zh-TW"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詳細設計</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170" name="直線矢印コネクタ 169"/>
          <p:cNvCxnSpPr/>
          <p:nvPr/>
        </p:nvCxnSpPr>
        <p:spPr>
          <a:xfrm flipV="1">
            <a:off x="1669671" y="5859824"/>
            <a:ext cx="7132545" cy="20700"/>
          </a:xfrm>
          <a:prstGeom prst="straightConnector1">
            <a:avLst/>
          </a:prstGeom>
          <a:noFill/>
          <a:ln w="76200" cap="flat" cmpd="sng" algn="ctr">
            <a:solidFill>
              <a:sysClr val="windowText" lastClr="000000"/>
            </a:solidFill>
            <a:prstDash val="sysDash"/>
            <a:tailEnd type="stealth"/>
          </a:ln>
          <a:effectLst/>
        </p:spPr>
      </p:cxnSp>
      <p:sp>
        <p:nvSpPr>
          <p:cNvPr id="171" name="テキスト ボックス 170"/>
          <p:cNvSpPr txBox="1"/>
          <p:nvPr/>
        </p:nvSpPr>
        <p:spPr>
          <a:xfrm>
            <a:off x="1669671" y="5750993"/>
            <a:ext cx="661776" cy="238363"/>
          </a:xfrm>
          <a:prstGeom prst="roundRect">
            <a:avLst/>
          </a:prstGeom>
          <a:pattFill prst="pct20">
            <a:fgClr>
              <a:schemeClr val="accent1"/>
            </a:fgClr>
            <a:bgClr>
              <a:schemeClr val="bg1"/>
            </a:bgClr>
          </a:pattFill>
          <a:ln>
            <a:solidFill>
              <a:srgbClr val="4F81BD">
                <a:shade val="50000"/>
              </a:srgbClr>
            </a:solidFill>
          </a:ln>
        </p:spPr>
        <p:txBody>
          <a:bodyPr wrap="squar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予備</a:t>
            </a:r>
            <a:r>
              <a:rPr kumimoji="0" lang="zh-TW"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設計</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3" name="テキスト ボックス 172"/>
          <p:cNvSpPr txBox="1"/>
          <p:nvPr/>
        </p:nvSpPr>
        <p:spPr>
          <a:xfrm>
            <a:off x="4607880" y="5750993"/>
            <a:ext cx="685808" cy="238363"/>
          </a:xfrm>
          <a:prstGeom prst="roundRect">
            <a:avLst/>
          </a:prstGeom>
          <a:pattFill prst="pct20">
            <a:fgClr>
              <a:schemeClr val="accent1"/>
            </a:fgClr>
            <a:bgClr>
              <a:schemeClr val="bg1"/>
            </a:bgClr>
          </a:pattFill>
          <a:ln>
            <a:solidFill>
              <a:srgbClr val="4F81BD">
                <a:shade val="50000"/>
              </a:srgbClr>
            </a:solidFill>
          </a:ln>
        </p:spPr>
        <p:txBody>
          <a:bodyPr wrap="square" rtlCol="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zh-TW"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詳細設計</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17" name="グループ化 16"/>
          <p:cNvGrpSpPr/>
          <p:nvPr/>
        </p:nvGrpSpPr>
        <p:grpSpPr>
          <a:xfrm>
            <a:off x="507950" y="6422203"/>
            <a:ext cx="3497547" cy="289470"/>
            <a:chOff x="507950" y="6378661"/>
            <a:chExt cx="3497547" cy="289470"/>
          </a:xfrm>
        </p:grpSpPr>
        <p:sp>
          <p:nvSpPr>
            <p:cNvPr id="174" name="正方形/長方形 173"/>
            <p:cNvSpPr/>
            <p:nvPr/>
          </p:nvSpPr>
          <p:spPr>
            <a:xfrm>
              <a:off x="576353" y="6406521"/>
              <a:ext cx="3429144" cy="261610"/>
            </a:xfrm>
            <a:prstGeom prst="rect">
              <a:avLst/>
            </a:prstGeom>
          </p:spPr>
          <p:txBody>
            <a:bodyPr wrap="none" anchor="ctr" anchorCtr="0">
              <a:spAutoFit/>
            </a:bodyPr>
            <a:lstStyle/>
            <a:p>
              <a:pPr marL="0" marR="0" lvl="0" indent="0" algn="r" defTabSz="653156"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設計事業者</a:t>
              </a:r>
              <a:r>
                <a:rPr kumimoji="0"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決定　</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景観</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アドバイザー会議　　</a:t>
              </a:r>
            </a:p>
          </p:txBody>
        </p:sp>
        <p:sp>
          <p:nvSpPr>
            <p:cNvPr id="179" name="二等辺三角形 178"/>
            <p:cNvSpPr/>
            <p:nvPr/>
          </p:nvSpPr>
          <p:spPr>
            <a:xfrm>
              <a:off x="507950" y="6378661"/>
              <a:ext cx="163669" cy="272137"/>
            </a:xfrm>
            <a:prstGeom prst="triangle">
              <a:avLst/>
            </a:prstGeom>
            <a:solidFill>
              <a:srgbClr val="FF99FF"/>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endParaRPr kumimoji="0" lang="ja-JP" altLang="en-US" sz="1286"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80" name="楕円 179"/>
            <p:cNvSpPr>
              <a:spLocks noChangeAspect="1"/>
            </p:cNvSpPr>
            <p:nvPr/>
          </p:nvSpPr>
          <p:spPr>
            <a:xfrm>
              <a:off x="1975368" y="6411872"/>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endPar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45" name="正方形/長方形 44"/>
          <p:cNvSpPr/>
          <p:nvPr/>
        </p:nvSpPr>
        <p:spPr>
          <a:xfrm>
            <a:off x="3151663" y="1617323"/>
            <a:ext cx="358038" cy="208840"/>
          </a:xfrm>
          <a:prstGeom prst="rect">
            <a:avLst/>
          </a:prstGeom>
        </p:spPr>
        <p:txBody>
          <a:bodyPr wrap="none" lIns="36000" tIns="0" rIns="36000" bIns="0" anchor="ctr" anchorCtr="0">
            <a:spAutoFit/>
          </a:bodyPr>
          <a:lstStyle/>
          <a:p>
            <a:pPr marL="0" marR="0" lvl="0" indent="0" algn="l" defTabSz="326578" rtl="0" eaLnBrk="1" fontAlgn="auto" latinLnBrk="0" hangingPunct="1">
              <a:lnSpc>
                <a:spcPct val="15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6/24</a:t>
            </a:r>
          </a:p>
        </p:txBody>
      </p:sp>
      <p:sp>
        <p:nvSpPr>
          <p:cNvPr id="70" name="楕円 69"/>
          <p:cNvSpPr>
            <a:spLocks noChangeAspect="1"/>
          </p:cNvSpPr>
          <p:nvPr/>
        </p:nvSpPr>
        <p:spPr>
          <a:xfrm>
            <a:off x="1790336" y="1497167"/>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p>
        </p:txBody>
      </p:sp>
      <p:sp>
        <p:nvSpPr>
          <p:cNvPr id="73" name="二等辺三角形 72"/>
          <p:cNvSpPr/>
          <p:nvPr/>
        </p:nvSpPr>
        <p:spPr>
          <a:xfrm>
            <a:off x="2336146" y="1463956"/>
            <a:ext cx="163669" cy="272137"/>
          </a:xfrm>
          <a:prstGeom prst="triangle">
            <a:avLst/>
          </a:prstGeom>
          <a:solidFill>
            <a:srgbClr val="FF99FF"/>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endParaRPr kumimoji="0" lang="ja-JP" altLang="en-US" sz="1286"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2" name="楕円 71"/>
          <p:cNvSpPr>
            <a:spLocks noChangeAspect="1"/>
          </p:cNvSpPr>
          <p:nvPr/>
        </p:nvSpPr>
        <p:spPr>
          <a:xfrm>
            <a:off x="2985982" y="1497167"/>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p>
        </p:txBody>
      </p:sp>
      <p:sp>
        <p:nvSpPr>
          <p:cNvPr id="81" name="楕円 80"/>
          <p:cNvSpPr>
            <a:spLocks noChangeAspect="1"/>
          </p:cNvSpPr>
          <p:nvPr/>
        </p:nvSpPr>
        <p:spPr>
          <a:xfrm>
            <a:off x="6460561" y="1497167"/>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p>
        </p:txBody>
      </p:sp>
      <p:sp>
        <p:nvSpPr>
          <p:cNvPr id="47" name="正方形/長方形 46"/>
          <p:cNvSpPr/>
          <p:nvPr/>
        </p:nvSpPr>
        <p:spPr>
          <a:xfrm>
            <a:off x="4173887" y="2503840"/>
            <a:ext cx="431776" cy="208840"/>
          </a:xfrm>
          <a:prstGeom prst="rect">
            <a:avLst/>
          </a:prstGeom>
        </p:spPr>
        <p:txBody>
          <a:bodyPr wrap="none" lIns="36000" tIns="0" rIns="36000" bIns="0" anchor="ctr" anchorCtr="0">
            <a:spAutoFit/>
          </a:bodyPr>
          <a:lstStyle/>
          <a:p>
            <a:pPr marL="0" marR="0" lvl="0" indent="0" algn="l" defTabSz="326578" rtl="0" eaLnBrk="1" fontAlgn="auto" latinLnBrk="0" hangingPunct="1">
              <a:lnSpc>
                <a:spcPct val="15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10/27</a:t>
            </a:r>
          </a:p>
        </p:txBody>
      </p:sp>
      <p:sp>
        <p:nvSpPr>
          <p:cNvPr id="85" name="二等辺三角形 84"/>
          <p:cNvSpPr/>
          <p:nvPr/>
        </p:nvSpPr>
        <p:spPr>
          <a:xfrm>
            <a:off x="5293688" y="2397321"/>
            <a:ext cx="163669" cy="272137"/>
          </a:xfrm>
          <a:prstGeom prst="triangle">
            <a:avLst/>
          </a:prstGeom>
          <a:solidFill>
            <a:srgbClr val="FF99FF"/>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endParaRPr kumimoji="0" lang="ja-JP" altLang="en-US" sz="1286"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52" name="楕円 151"/>
          <p:cNvSpPr>
            <a:spLocks noChangeAspect="1"/>
          </p:cNvSpPr>
          <p:nvPr/>
        </p:nvSpPr>
        <p:spPr>
          <a:xfrm>
            <a:off x="3991715" y="2430532"/>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p>
        </p:txBody>
      </p:sp>
      <p:sp>
        <p:nvSpPr>
          <p:cNvPr id="153" name="楕円 152"/>
          <p:cNvSpPr>
            <a:spLocks noChangeAspect="1"/>
          </p:cNvSpPr>
          <p:nvPr/>
        </p:nvSpPr>
        <p:spPr>
          <a:xfrm>
            <a:off x="5946218" y="2430532"/>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p>
        </p:txBody>
      </p:sp>
      <p:sp>
        <p:nvSpPr>
          <p:cNvPr id="161" name="二等辺三角形 160"/>
          <p:cNvSpPr/>
          <p:nvPr/>
        </p:nvSpPr>
        <p:spPr>
          <a:xfrm>
            <a:off x="3491880" y="4151616"/>
            <a:ext cx="163669" cy="272137"/>
          </a:xfrm>
          <a:prstGeom prst="triangle">
            <a:avLst/>
          </a:prstGeom>
          <a:solidFill>
            <a:srgbClr val="FF99FF"/>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endParaRPr kumimoji="0" lang="ja-JP" altLang="en-US" sz="1286"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75" name="楕円 174"/>
          <p:cNvSpPr>
            <a:spLocks noChangeAspect="1"/>
          </p:cNvSpPr>
          <p:nvPr/>
        </p:nvSpPr>
        <p:spPr>
          <a:xfrm>
            <a:off x="6974904" y="4184827"/>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p>
        </p:txBody>
      </p:sp>
      <p:sp>
        <p:nvSpPr>
          <p:cNvPr id="71" name="正方形/長方形 70"/>
          <p:cNvSpPr/>
          <p:nvPr/>
        </p:nvSpPr>
        <p:spPr>
          <a:xfrm>
            <a:off x="4173887" y="4275497"/>
            <a:ext cx="431776" cy="208840"/>
          </a:xfrm>
          <a:prstGeom prst="rect">
            <a:avLst/>
          </a:prstGeom>
        </p:spPr>
        <p:txBody>
          <a:bodyPr wrap="none" lIns="36000" tIns="0" rIns="36000" bIns="0" anchor="ctr" anchorCtr="0">
            <a:spAutoFit/>
          </a:bodyPr>
          <a:lstStyle/>
          <a:p>
            <a:pPr marL="0" marR="0" lvl="0" indent="0" algn="l" defTabSz="326578" rtl="0" eaLnBrk="1" fontAlgn="auto" latinLnBrk="0" hangingPunct="1">
              <a:lnSpc>
                <a:spcPct val="15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10/27</a:t>
            </a:r>
          </a:p>
        </p:txBody>
      </p:sp>
      <p:sp>
        <p:nvSpPr>
          <p:cNvPr id="78" name="楕円 77"/>
          <p:cNvSpPr>
            <a:spLocks noChangeAspect="1"/>
          </p:cNvSpPr>
          <p:nvPr/>
        </p:nvSpPr>
        <p:spPr>
          <a:xfrm>
            <a:off x="3991715" y="4184827"/>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p>
        </p:txBody>
      </p:sp>
      <p:sp>
        <p:nvSpPr>
          <p:cNvPr id="169" name="楕円 168"/>
          <p:cNvSpPr>
            <a:spLocks noChangeAspect="1"/>
          </p:cNvSpPr>
          <p:nvPr/>
        </p:nvSpPr>
        <p:spPr>
          <a:xfrm>
            <a:off x="4829172" y="6007482"/>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p>
        </p:txBody>
      </p:sp>
      <p:sp>
        <p:nvSpPr>
          <p:cNvPr id="172" name="二等辺三角形 171"/>
          <p:cNvSpPr/>
          <p:nvPr/>
        </p:nvSpPr>
        <p:spPr>
          <a:xfrm>
            <a:off x="3962662" y="5974271"/>
            <a:ext cx="163669" cy="272137"/>
          </a:xfrm>
          <a:prstGeom prst="triangle">
            <a:avLst/>
          </a:prstGeom>
          <a:solidFill>
            <a:srgbClr val="FF99FF"/>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endParaRPr kumimoji="0" lang="ja-JP" altLang="en-US" sz="1286"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76" name="楕円 175"/>
          <p:cNvSpPr>
            <a:spLocks noChangeAspect="1"/>
          </p:cNvSpPr>
          <p:nvPr/>
        </p:nvSpPr>
        <p:spPr>
          <a:xfrm>
            <a:off x="7760926" y="6007482"/>
            <a:ext cx="168811" cy="205714"/>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r>
              <a:rPr kumimoji="0" lang="ja-JP" altLang="en-US" sz="857"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p>
        </p:txBody>
      </p:sp>
      <p:sp>
        <p:nvSpPr>
          <p:cNvPr id="49"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24</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66735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50867" y="752921"/>
            <a:ext cx="7578969" cy="1528624"/>
          </a:xfrm>
          <a:prstGeom prst="rect">
            <a:avLst/>
          </a:prstGeom>
        </p:spPr>
        <p:txBody>
          <a:bodyPr wrap="square">
            <a:spAutoFit/>
          </a:bodyPr>
          <a:lstStyle/>
          <a:p>
            <a:pPr marL="0" marR="0" lvl="0" indent="0" algn="l" defTabSz="457200" rtl="0" eaLnBrk="1" fontAlgn="auto" latinLnBrk="0" hangingPunct="1">
              <a:lnSpc>
                <a:spcPts val="2800"/>
              </a:lnSpc>
              <a:spcBef>
                <a:spcPts val="0"/>
              </a:spcBef>
              <a:spcAft>
                <a:spcPts val="0"/>
              </a:spcAft>
              <a:buClrTx/>
              <a:buSzTx/>
              <a:buFontTx/>
              <a:buNone/>
              <a:tabLst/>
              <a:defRPr/>
            </a:pPr>
            <a:r>
              <a:rPr kumimoji="1" lang="zh-TW"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場所</a:t>
            </a:r>
            <a:r>
              <a:rPr kumimoji="1" lang="zh-TW"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：大阪府咲洲庁舎</a:t>
            </a:r>
            <a:r>
              <a:rPr kumimoji="1" lang="en-US" altLang="zh-TW"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41</a:t>
            </a:r>
            <a:r>
              <a:rPr kumimoji="1" lang="zh-TW"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階　共用会議室</a:t>
            </a:r>
            <a:r>
              <a:rPr kumimoji="1" lang="zh-TW"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②</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Web</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形式</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8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案件</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a:t>
            </a:r>
            <a:r>
              <a:rPr kumimoji="1" lang="zh-TW"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高槻警察署新築工事</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について（非公開）</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347788" marR="0" lvl="0" indent="-1347788" algn="l" defTabSz="457200" rtl="0" eaLnBrk="1" fontAlgn="auto" latinLnBrk="0" hangingPunct="1">
              <a:lnSpc>
                <a:spcPts val="28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案件</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②：大阪モノレール延伸事業（（仮称）門真南駅</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347788" marR="0" lvl="0" indent="-1347788" algn="l" defTabSz="457200" rtl="0" eaLnBrk="1" fontAlgn="auto" latinLnBrk="0" hangingPunct="1">
              <a:lnSpc>
                <a:spcPts val="28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仮称）鴻池新田駅、（仮称）荒本駅）について</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2" name="正方形/長方形 21"/>
          <p:cNvSpPr/>
          <p:nvPr/>
        </p:nvSpPr>
        <p:spPr>
          <a:xfrm>
            <a:off x="700512" y="6159601"/>
            <a:ext cx="4043280" cy="293735"/>
          </a:xfrm>
          <a:prstGeom prst="rect">
            <a:avLst/>
          </a:prstGeom>
        </p:spPr>
        <p:txBody>
          <a:bodyPr wrap="square">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Web</a:t>
            </a:r>
            <a:r>
              <a:rPr kumimoji="0"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形式による景観アドバイザー会議</a:t>
            </a:r>
            <a:endParaRPr kumimoji="0"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正方形/長方形 10"/>
          <p:cNvSpPr/>
          <p:nvPr/>
        </p:nvSpPr>
        <p:spPr>
          <a:xfrm>
            <a:off x="0" y="2520"/>
            <a:ext cx="9144000" cy="510011"/>
          </a:xfrm>
          <a:prstGeom prst="rect">
            <a:avLst/>
          </a:prstGeom>
          <a:solidFill>
            <a:schemeClr val="accent4">
              <a:lumMod val="60000"/>
              <a:lumOff val="40000"/>
            </a:schemeClr>
          </a:solid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2000" b="1" i="0" u="sng"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第２回</a:t>
            </a:r>
            <a:r>
              <a:rPr kumimoji="0"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公共事業アドバイス部会（</a:t>
            </a:r>
            <a:r>
              <a:rPr kumimoji="0" lang="en-US" altLang="ja-JP"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0"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0" lang="en-US" altLang="ja-JP"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27</a:t>
            </a:r>
            <a:r>
              <a:rPr kumimoji="0"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0" lang="ja-JP" altLang="en-US" sz="2000" b="1" i="0" u="sng"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）の実施</a:t>
            </a:r>
            <a:endParaRPr kumimoji="0"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139" y="2603198"/>
            <a:ext cx="4865687" cy="3243792"/>
          </a:xfrm>
          <a:prstGeom prst="rect">
            <a:avLst/>
          </a:prstGeom>
        </p:spPr>
      </p:pic>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27218" y="2603198"/>
            <a:ext cx="3559430" cy="2229327"/>
          </a:xfrm>
          <a:prstGeom prst="rect">
            <a:avLst/>
          </a:prstGeom>
        </p:spPr>
      </p:pic>
      <p:sp>
        <p:nvSpPr>
          <p:cNvPr id="9"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3</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059577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nvPr>
        </p:nvGraphicFramePr>
        <p:xfrm>
          <a:off x="540328" y="1276118"/>
          <a:ext cx="8160328" cy="1005840"/>
        </p:xfrm>
        <a:graphic>
          <a:graphicData uri="http://schemas.openxmlformats.org/drawingml/2006/table">
            <a:tbl>
              <a:tblPr firstRow="1" bandRow="1">
                <a:tableStyleId>{616DA210-FB5B-4158-B5E0-FEB733F419BA}</a:tableStyleId>
              </a:tblPr>
              <a:tblGrid>
                <a:gridCol w="8160328">
                  <a:extLst>
                    <a:ext uri="{9D8B030D-6E8A-4147-A177-3AD203B41FA5}">
                      <a16:colId xmlns:a16="http://schemas.microsoft.com/office/drawing/2014/main" val="99542555"/>
                    </a:ext>
                  </a:extLst>
                </a:gridCol>
              </a:tblGrid>
              <a:tr h="1003443">
                <a:tc>
                  <a:txBody>
                    <a:bodyPr/>
                    <a:lstStyle/>
                    <a:p>
                      <a:pPr>
                        <a:lnSpc>
                          <a:spcPts val="2400"/>
                        </a:lnSpc>
                      </a:pPr>
                      <a:r>
                        <a:rPr kumimoji="1" lang="ja-JP" altLang="en-US" sz="1400" b="1" dirty="0" smtClean="0">
                          <a:latin typeface="+mn-ea"/>
                          <a:ea typeface="+mn-ea"/>
                        </a:rPr>
                        <a:t>　</a:t>
                      </a:r>
                      <a:r>
                        <a:rPr kumimoji="1" lang="ja-JP" altLang="en-US" sz="1600" b="1" dirty="0" smtClean="0">
                          <a:latin typeface="+mn-ea"/>
                          <a:ea typeface="+mn-ea"/>
                        </a:rPr>
                        <a:t>大阪都心部から放射状に形成された既存鉄道を環状方向に結節することにより、広域的な鉄道ネットワークを形成することともに、新たな沿線開発、まちづくりが促進されるなど沿線地域の活性化を目的と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bl>
          </a:graphicData>
        </a:graphic>
      </p:graphicFrame>
      <p:sp>
        <p:nvSpPr>
          <p:cNvPr id="4" name="角丸四角形 3"/>
          <p:cNvSpPr/>
          <p:nvPr/>
        </p:nvSpPr>
        <p:spPr>
          <a:xfrm>
            <a:off x="414570" y="347891"/>
            <a:ext cx="5587646" cy="48704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モノレール延伸</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事業（門真南駅</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、鴻池新田駅、荒本駅）　　</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正方形/長方形 4"/>
          <p:cNvSpPr/>
          <p:nvPr/>
        </p:nvSpPr>
        <p:spPr>
          <a:xfrm>
            <a:off x="332508" y="920542"/>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事業目的</a:t>
            </a:r>
          </a:p>
        </p:txBody>
      </p:sp>
      <p:sp>
        <p:nvSpPr>
          <p:cNvPr id="7" name="正方形/長方形 6"/>
          <p:cNvSpPr/>
          <p:nvPr/>
        </p:nvSpPr>
        <p:spPr>
          <a:xfrm>
            <a:off x="332508" y="2634586"/>
            <a:ext cx="150321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事業概要</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8" name="表 7"/>
          <p:cNvGraphicFramePr>
            <a:graphicFrameLocks noGrp="1"/>
          </p:cNvGraphicFramePr>
          <p:nvPr>
            <p:extLst/>
          </p:nvPr>
        </p:nvGraphicFramePr>
        <p:xfrm>
          <a:off x="540328" y="2978556"/>
          <a:ext cx="8160328" cy="3146422"/>
        </p:xfrm>
        <a:graphic>
          <a:graphicData uri="http://schemas.openxmlformats.org/drawingml/2006/table">
            <a:tbl>
              <a:tblPr firstRow="1" bandRow="1">
                <a:tableStyleId>{616DA210-FB5B-4158-B5E0-FEB733F419BA}</a:tableStyleId>
              </a:tblPr>
              <a:tblGrid>
                <a:gridCol w="8160328">
                  <a:extLst>
                    <a:ext uri="{9D8B030D-6E8A-4147-A177-3AD203B41FA5}">
                      <a16:colId xmlns:a16="http://schemas.microsoft.com/office/drawing/2014/main" val="99542555"/>
                    </a:ext>
                  </a:extLst>
                </a:gridCol>
              </a:tblGrid>
              <a:tr h="3146422">
                <a:tc>
                  <a:txBody>
                    <a:bodyPr/>
                    <a:lstStyle/>
                    <a:p>
                      <a:pPr>
                        <a:lnSpc>
                          <a:spcPts val="2400"/>
                        </a:lnSpc>
                      </a:pPr>
                      <a:r>
                        <a:rPr kumimoji="1" lang="ja-JP" altLang="en-US" sz="1400" b="1" dirty="0" smtClean="0">
                          <a:latin typeface="+mn-ea"/>
                          <a:ea typeface="+mn-ea"/>
                        </a:rPr>
                        <a:t>　</a:t>
                      </a:r>
                      <a:r>
                        <a:rPr kumimoji="1" lang="ja-JP" altLang="en-US" sz="1600" b="1" dirty="0" smtClean="0">
                          <a:latin typeface="+mn-ea"/>
                          <a:ea typeface="+mn-ea"/>
                        </a:rPr>
                        <a:t>大阪モノレールは、大阪空港駅から門真市駅間の本線と、万博記念公園駅から彩都西駅までの彩都線あわせて１８駅、延長約２８㌔の区間で運行されている。</a:t>
                      </a:r>
                      <a:endParaRPr kumimoji="1" lang="en-US" altLang="ja-JP" sz="1600" b="1" dirty="0" smtClean="0">
                        <a:latin typeface="+mn-ea"/>
                        <a:ea typeface="+mn-ea"/>
                      </a:endParaRPr>
                    </a:p>
                    <a:p>
                      <a:pPr>
                        <a:lnSpc>
                          <a:spcPts val="2400"/>
                        </a:lnSpc>
                      </a:pPr>
                      <a:r>
                        <a:rPr kumimoji="1" lang="ja-JP" altLang="en-US" sz="1600" b="1" dirty="0" smtClean="0">
                          <a:latin typeface="+mn-ea"/>
                          <a:ea typeface="+mn-ea"/>
                        </a:rPr>
                        <a:t>　本事業は、大阪モノレール門真市駅から（仮称）瓜生堂駅間の建設延長約８．８㌔（門真市新橋町～東大阪市若江西新町間）を延伸するもので、</a:t>
                      </a:r>
                      <a:r>
                        <a:rPr kumimoji="1" lang="en-US" altLang="ja-JP" sz="1600" b="1" dirty="0" smtClean="0">
                          <a:latin typeface="+mn-ea"/>
                          <a:ea typeface="+mn-ea"/>
                        </a:rPr>
                        <a:t>2020</a:t>
                      </a:r>
                      <a:r>
                        <a:rPr kumimoji="1" lang="ja-JP" altLang="en-US" sz="1600" b="1" dirty="0" smtClean="0">
                          <a:latin typeface="+mn-ea"/>
                          <a:ea typeface="+mn-ea"/>
                        </a:rPr>
                        <a:t>年度より事業に着手。ルートは主に大阪中央環状線の未利用地を活用し、新たに門真南駅、鴻池新田駅、荒本駅、瓜生堂駅（いずれも仮称）の四駅を整備し、</a:t>
                      </a:r>
                      <a:r>
                        <a:rPr kumimoji="1" lang="en-US" altLang="ja-JP" sz="1600" b="1" dirty="0" smtClean="0">
                          <a:latin typeface="+mn-ea"/>
                          <a:ea typeface="+mn-ea"/>
                        </a:rPr>
                        <a:t>Osaka Metro</a:t>
                      </a:r>
                      <a:r>
                        <a:rPr kumimoji="1" lang="ja-JP" altLang="en-US" sz="1600" b="1" dirty="0" smtClean="0">
                          <a:latin typeface="+mn-ea"/>
                          <a:ea typeface="+mn-ea"/>
                        </a:rPr>
                        <a:t>（大阪メトロ）長堀鶴見緑地線、</a:t>
                      </a:r>
                      <a:r>
                        <a:rPr kumimoji="1" lang="en-US" altLang="ja-JP" sz="1600" b="1" dirty="0" smtClean="0">
                          <a:latin typeface="+mn-ea"/>
                          <a:ea typeface="+mn-ea"/>
                        </a:rPr>
                        <a:t>JR</a:t>
                      </a:r>
                      <a:r>
                        <a:rPr kumimoji="1" lang="ja-JP" altLang="en-US" sz="1600" b="1" dirty="0" smtClean="0">
                          <a:latin typeface="+mn-ea"/>
                          <a:ea typeface="+mn-ea"/>
                        </a:rPr>
                        <a:t>学研都市線、近鉄</a:t>
                      </a:r>
                      <a:r>
                        <a:rPr kumimoji="1" lang="ja-JP" altLang="en-US" sz="1600" b="1" dirty="0" err="1" smtClean="0">
                          <a:latin typeface="+mn-ea"/>
                          <a:ea typeface="+mn-ea"/>
                        </a:rPr>
                        <a:t>けいはんな</a:t>
                      </a:r>
                      <a:r>
                        <a:rPr kumimoji="1" lang="ja-JP" altLang="en-US" sz="1600" b="1" dirty="0" smtClean="0">
                          <a:latin typeface="+mn-ea"/>
                          <a:ea typeface="+mn-ea"/>
                        </a:rPr>
                        <a:t>線・近鉄奈良線と結節し、在来１０路線とのネットワークが形成されることになる。</a:t>
                      </a:r>
                    </a:p>
                    <a:p>
                      <a:pPr>
                        <a:lnSpc>
                          <a:spcPts val="2400"/>
                        </a:lnSpc>
                      </a:pPr>
                      <a:r>
                        <a:rPr kumimoji="1" lang="ja-JP" altLang="en-US" sz="1600" b="1" dirty="0" smtClean="0">
                          <a:latin typeface="+mn-ea"/>
                          <a:ea typeface="+mn-ea"/>
                        </a:rPr>
                        <a:t>　また、門真市及び守口市からの要望を受け（仮称）松生町駅を設置予定、現在、都市計画の手続きを進めているところである。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bl>
          </a:graphicData>
        </a:graphic>
      </p:graphicFrame>
      <p:sp>
        <p:nvSpPr>
          <p:cNvPr id="9"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4</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10066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522" y="871538"/>
            <a:ext cx="7565792" cy="5700254"/>
          </a:xfrm>
          <a:prstGeom prst="rect">
            <a:avLst/>
          </a:prstGeom>
        </p:spPr>
      </p:pic>
      <p:sp>
        <p:nvSpPr>
          <p:cNvPr id="19" name="角丸四角形 18"/>
          <p:cNvSpPr/>
          <p:nvPr/>
        </p:nvSpPr>
        <p:spPr>
          <a:xfrm>
            <a:off x="3045845" y="297496"/>
            <a:ext cx="2682790" cy="48704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大阪モノレール路線</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図　　</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5</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72908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104" y="54863"/>
            <a:ext cx="7706012" cy="6730567"/>
          </a:xfrm>
          <a:prstGeom prst="rect">
            <a:avLst/>
          </a:prstGeom>
        </p:spPr>
      </p:pic>
      <p:sp>
        <p:nvSpPr>
          <p:cNvPr id="3"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6</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581552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email">
            <a:extLst>
              <a:ext uri="{28A0092B-C50C-407E-A947-70E740481C1C}">
                <a14:useLocalDpi xmlns:a14="http://schemas.microsoft.com/office/drawing/2010/main"/>
              </a:ext>
            </a:extLst>
          </a:blip>
          <a:srcRect l="1873" t="1566" r="2679" b="6468"/>
          <a:stretch/>
        </p:blipFill>
        <p:spPr>
          <a:xfrm>
            <a:off x="551543" y="856342"/>
            <a:ext cx="7866744" cy="5471887"/>
          </a:xfrm>
          <a:prstGeom prst="rect">
            <a:avLst/>
          </a:prstGeom>
          <a:ln>
            <a:solidFill>
              <a:schemeClr val="tx1"/>
            </a:solidFill>
          </a:ln>
        </p:spPr>
      </p:pic>
      <p:sp>
        <p:nvSpPr>
          <p:cNvPr id="5" name="角丸四角形 4"/>
          <p:cNvSpPr/>
          <p:nvPr/>
        </p:nvSpPr>
        <p:spPr>
          <a:xfrm>
            <a:off x="397164" y="222397"/>
            <a:ext cx="4171253" cy="39346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モノレール（仮称）門真南駅</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新築工事</a:t>
            </a:r>
          </a:p>
        </p:txBody>
      </p:sp>
      <p:sp>
        <p:nvSpPr>
          <p:cNvPr id="4"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7</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695554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695" y="912789"/>
            <a:ext cx="8630534" cy="5218628"/>
          </a:xfrm>
          <a:prstGeom prst="rect">
            <a:avLst/>
          </a:prstGeom>
        </p:spPr>
      </p:pic>
      <p:sp>
        <p:nvSpPr>
          <p:cNvPr id="4" name="正方形/長方形 3"/>
          <p:cNvSpPr/>
          <p:nvPr/>
        </p:nvSpPr>
        <p:spPr>
          <a:xfrm>
            <a:off x="176464" y="322024"/>
            <a:ext cx="2461228"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（仮称）門真南駅</a:t>
            </a:r>
          </a:p>
        </p:txBody>
      </p:sp>
      <p:sp>
        <p:nvSpPr>
          <p:cNvPr id="5"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8</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623424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 y="658178"/>
            <a:ext cx="8572500" cy="5880735"/>
          </a:xfrm>
          <a:prstGeom prst="rect">
            <a:avLst/>
          </a:prstGeom>
        </p:spPr>
      </p:pic>
      <p:sp>
        <p:nvSpPr>
          <p:cNvPr id="4" name="正方形/長方形 3"/>
          <p:cNvSpPr/>
          <p:nvPr/>
        </p:nvSpPr>
        <p:spPr>
          <a:xfrm>
            <a:off x="176464" y="322024"/>
            <a:ext cx="271686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（仮称）門真南駅</a:t>
            </a:r>
          </a:p>
        </p:txBody>
      </p:sp>
      <p:sp>
        <p:nvSpPr>
          <p:cNvPr id="5" name="スライド番号プレースホルダー 1"/>
          <p:cNvSpPr>
            <a:spLocks noGrp="1"/>
          </p:cNvSpPr>
          <p:nvPr>
            <p:ph type="sldNum" sz="quarter" idx="12"/>
          </p:nvPr>
        </p:nvSpPr>
        <p:spPr>
          <a:xfrm>
            <a:off x="8388424" y="6448251"/>
            <a:ext cx="575742" cy="365125"/>
          </a:xfrm>
        </p:spPr>
        <p:txBody>
          <a:bodyPr/>
          <a:lstStyle/>
          <a:p>
            <a:fld id="{8DDB306B-CB1A-4F92-AE18-14C2D5855DBA}" type="slidenum">
              <a:rPr kumimoji="1" lang="ja-JP" altLang="en-US" sz="1400" b="1" smtClean="0">
                <a:solidFill>
                  <a:schemeClr val="tx1"/>
                </a:solidFill>
                <a:latin typeface="游ゴシック" panose="020B0400000000000000" pitchFamily="50" charset="-128"/>
                <a:ea typeface="游ゴシック" panose="020B0400000000000000" pitchFamily="50" charset="-128"/>
              </a:rPr>
              <a:pPr/>
              <a:t>9</a:t>
            </a:fld>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6131935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2217</Words>
  <Application>Microsoft Office PowerPoint</Application>
  <PresentationFormat>画面に合わせる (4:3)</PresentationFormat>
  <Paragraphs>299</Paragraphs>
  <Slides>24</Slides>
  <Notes>16</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24</vt:i4>
      </vt:variant>
    </vt:vector>
  </HeadingPairs>
  <TitlesOfParts>
    <vt:vector size="34" baseType="lpstr">
      <vt:lpstr>Meiryo UI</vt:lpstr>
      <vt:lpstr>ＭＳ Ｐゴシック</vt:lpstr>
      <vt:lpstr>游ゴシック</vt:lpstr>
      <vt:lpstr>Arial</vt:lpstr>
      <vt:lpstr>Calibri</vt:lpstr>
      <vt:lpstr>Cambria</vt:lpstr>
      <vt:lpstr>Times New Roman</vt:lpstr>
      <vt:lpstr>Wingdings</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2021-12-21T01:21:09Z</dcterms:created>
  <dcterms:modified xsi:type="dcterms:W3CDTF">2021-12-22T00:52:36Z</dcterms:modified>
</cp:coreProperties>
</file>