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 id="2147483780" r:id="rId2"/>
  </p:sldMasterIdLst>
  <p:notesMasterIdLst>
    <p:notesMasterId r:id="rId5"/>
  </p:notesMasterIdLst>
  <p:sldIdLst>
    <p:sldId id="260" r:id="rId3"/>
    <p:sldId id="261" r:id="rId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8BC3"/>
    <a:srgbClr val="7030A0"/>
    <a:srgbClr val="B797CF"/>
    <a:srgbClr val="773BA5"/>
    <a:srgbClr val="FFFFFF"/>
    <a:srgbClr val="F1EBF6"/>
    <a:srgbClr val="C3AFD1"/>
    <a:srgbClr val="D4C0E2"/>
    <a:srgbClr val="E6E6E6"/>
    <a:srgbClr val="E09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6" autoAdjust="0"/>
    <p:restoredTop sz="94660"/>
  </p:normalViewPr>
  <p:slideViewPr>
    <p:cSldViewPr snapToGrid="0">
      <p:cViewPr varScale="1">
        <p:scale>
          <a:sx n="49" d="100"/>
          <a:sy n="49" d="100"/>
        </p:scale>
        <p:origin x="2550" y="6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3A805ED-6083-4B71-B75C-BD228688EF0D}" type="datetimeFigureOut">
              <a:rPr kumimoji="1" lang="ja-JP" altLang="en-US" smtClean="0"/>
              <a:t>2021/12/21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F93A24D-2DD0-44A4-9638-AD5ACA6A7475}" type="slidenum">
              <a:rPr kumimoji="1" lang="ja-JP" altLang="en-US" smtClean="0"/>
              <a:t>‹#›</a:t>
            </a:fld>
            <a:endParaRPr kumimoji="1" lang="ja-JP" altLang="en-US"/>
          </a:p>
        </p:txBody>
      </p:sp>
    </p:spTree>
    <p:extLst>
      <p:ext uri="{BB962C8B-B14F-4D97-AF65-F5344CB8AC3E}">
        <p14:creationId xmlns:p14="http://schemas.microsoft.com/office/powerpoint/2010/main" val="11301219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41999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73053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5454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953655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82153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324308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58684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323065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15859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964357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19664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38477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84233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3011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14956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91871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54786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225226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2758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392954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363478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D9D0BC-941F-459B-B461-EF63EACDA857}" type="datetimeFigureOut">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54113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81671806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0D9D0BC-941F-459B-B461-EF63EACDA857}" type="datetimeFigureOut">
              <a:rPr kumimoji="1" lang="ja-JP" altLang="en-US" smtClean="0"/>
              <a:t>2021/12/21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D23349-54D5-4DAC-96BC-335FC1FB159B}" type="slidenum">
              <a:rPr kumimoji="1" lang="ja-JP" altLang="en-US" smtClean="0"/>
              <a:t>‹#›</a:t>
            </a:fld>
            <a:endParaRPr kumimoji="1" lang="ja-JP" altLang="en-US"/>
          </a:p>
        </p:txBody>
      </p:sp>
    </p:spTree>
    <p:extLst>
      <p:ext uri="{BB962C8B-B14F-4D97-AF65-F5344CB8AC3E}">
        <p14:creationId xmlns:p14="http://schemas.microsoft.com/office/powerpoint/2010/main" val="13816545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sv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6.jpeg"/><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microsoft.com/office/2007/relationships/hdphoto" Target="../media/hdphoto1.wdp"/><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9825" y="-8136"/>
            <a:ext cx="2288176" cy="2168136"/>
          </a:xfrm>
          <a:prstGeom prst="rect">
            <a:avLst/>
          </a:prstGeom>
        </p:spPr>
      </p:pic>
      <p:pic>
        <p:nvPicPr>
          <p:cNvPr id="47" name="図 4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86000" cy="2160000"/>
          </a:xfrm>
          <a:prstGeom prst="rect">
            <a:avLst/>
          </a:prstGeom>
        </p:spPr>
      </p:pic>
      <p:pic>
        <p:nvPicPr>
          <p:cNvPr id="48" name="図 47"/>
          <p:cNvPicPr>
            <a:picLocks noChangeAspect="1"/>
          </p:cNvPicPr>
          <p:nvPr/>
        </p:nvPicPr>
        <p:blipFill rotWithShape="1">
          <a:blip r:embed="rId4" cstate="print">
            <a:extLst>
              <a:ext uri="{28A0092B-C50C-407E-A947-70E740481C1C}">
                <a14:useLocalDpi xmlns:a14="http://schemas.microsoft.com/office/drawing/2010/main" val="0"/>
              </a:ext>
            </a:extLst>
          </a:blip>
          <a:srcRect t="-1"/>
          <a:stretch/>
        </p:blipFill>
        <p:spPr>
          <a:xfrm>
            <a:off x="0" y="2150422"/>
            <a:ext cx="2286402" cy="2160000"/>
          </a:xfrm>
          <a:prstGeom prst="rect">
            <a:avLst/>
          </a:prstGeom>
        </p:spPr>
      </p:pic>
      <p:pic>
        <p:nvPicPr>
          <p:cNvPr id="60" name="図 59">
            <a:extLst>
              <a:ext uri="{FF2B5EF4-FFF2-40B4-BE49-F238E27FC236}">
                <a16:creationId xmlns:a16="http://schemas.microsoft.com/office/drawing/2014/main" id="{B506E74D-9DF1-40A8-8E40-6DB5C2A255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86907" y="0"/>
            <a:ext cx="2284187" cy="2160000"/>
          </a:xfrm>
          <a:prstGeom prst="rect">
            <a:avLst/>
          </a:prstGeom>
        </p:spPr>
      </p:pic>
      <p:pic>
        <p:nvPicPr>
          <p:cNvPr id="55" name="図 5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86000" y="4310423"/>
            <a:ext cx="2286000" cy="2160000"/>
          </a:xfrm>
          <a:prstGeom prst="rect">
            <a:avLst/>
          </a:prstGeom>
        </p:spPr>
      </p:pic>
      <p:pic>
        <p:nvPicPr>
          <p:cNvPr id="50" name="図 4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72000" y="2156327"/>
            <a:ext cx="2286000" cy="2160000"/>
          </a:xfrm>
          <a:prstGeom prst="rect">
            <a:avLst/>
          </a:prstGeom>
        </p:spPr>
      </p:pic>
      <p:pic>
        <p:nvPicPr>
          <p:cNvPr id="59" name="図 5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70993" y="4310423"/>
            <a:ext cx="2287007" cy="2160000"/>
          </a:xfrm>
          <a:prstGeom prst="rect">
            <a:avLst/>
          </a:prstGeom>
        </p:spPr>
      </p:pic>
      <p:pic>
        <p:nvPicPr>
          <p:cNvPr id="61" name="図 60"/>
          <p:cNvPicPr>
            <a:picLocks noChangeAspect="1"/>
          </p:cNvPicPr>
          <p:nvPr/>
        </p:nvPicPr>
        <p:blipFill rotWithShape="1">
          <a:blip r:embed="rId9" cstate="print">
            <a:extLst>
              <a:ext uri="{28A0092B-C50C-407E-A947-70E740481C1C}">
                <a14:useLocalDpi xmlns:a14="http://schemas.microsoft.com/office/drawing/2010/main" val="0"/>
              </a:ext>
            </a:extLst>
          </a:blip>
          <a:srcRect t="-295"/>
          <a:stretch/>
        </p:blipFill>
        <p:spPr>
          <a:xfrm>
            <a:off x="0" y="4310423"/>
            <a:ext cx="2286000" cy="2160000"/>
          </a:xfrm>
          <a:prstGeom prst="rect">
            <a:avLst/>
          </a:prstGeom>
        </p:spPr>
      </p:pic>
      <p:pic>
        <p:nvPicPr>
          <p:cNvPr id="57" name="図 56"/>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286907" y="2156327"/>
            <a:ext cx="2284187" cy="2160000"/>
          </a:xfrm>
          <a:prstGeom prst="rect">
            <a:avLst/>
          </a:prstGeom>
        </p:spPr>
      </p:pic>
      <p:sp>
        <p:nvSpPr>
          <p:cNvPr id="71" name="正方形/長方形 70"/>
          <p:cNvSpPr/>
          <p:nvPr/>
        </p:nvSpPr>
        <p:spPr>
          <a:xfrm>
            <a:off x="-908" y="7586165"/>
            <a:ext cx="6858907" cy="2319833"/>
          </a:xfrm>
          <a:prstGeom prst="rect">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9490376"/>
            <a:ext cx="6858000" cy="41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1142093" y="9451883"/>
            <a:ext cx="5598729" cy="477054"/>
          </a:xfrm>
          <a:prstGeom prst="rect">
            <a:avLst/>
          </a:prstGeom>
          <a:noFill/>
        </p:spPr>
        <p:txBody>
          <a:bodyPr wrap="square" rtlCol="0">
            <a:spAutoFit/>
          </a:bodyPr>
          <a:lstStyle/>
          <a:p>
            <a:pPr>
              <a:lnSpc>
                <a:spcPts val="1000"/>
              </a:lnSpc>
            </a:pPr>
            <a:r>
              <a:rPr kumimoji="1" lang="ja-JP" altLang="en-US" sz="1050" b="1" dirty="0" smtClean="0">
                <a:latin typeface="HG創英角ｺﾞｼｯｸUB" panose="020B0909000000000000" pitchFamily="49" charset="-128"/>
                <a:ea typeface="HG創英角ｺﾞｼｯｸUB" panose="020B0909000000000000" pitchFamily="49" charset="-128"/>
              </a:rPr>
              <a:t>大阪府</a:t>
            </a:r>
            <a:r>
              <a:rPr kumimoji="1" lang="ja-JP" altLang="en-US" sz="1050" b="1" smtClean="0">
                <a:latin typeface="HG創英角ｺﾞｼｯｸUB" panose="020B0909000000000000" pitchFamily="49" charset="-128"/>
                <a:ea typeface="HG創英角ｺﾞｼｯｸUB" panose="020B0909000000000000" pitchFamily="49" charset="-128"/>
              </a:rPr>
              <a:t>　</a:t>
            </a:r>
            <a:r>
              <a:rPr kumimoji="1" lang="ja-JP" altLang="en-US" sz="1050" b="1">
                <a:latin typeface="HG創英角ｺﾞｼｯｸUB" panose="020B0909000000000000" pitchFamily="49" charset="-128"/>
                <a:ea typeface="HG創英角ｺﾞｼｯｸUB" panose="020B0909000000000000" pitchFamily="49" charset="-128"/>
              </a:rPr>
              <a:t>建築</a:t>
            </a:r>
            <a:r>
              <a:rPr kumimoji="1" lang="ja-JP" altLang="en-US" sz="1050" b="1" smtClean="0">
                <a:latin typeface="HG創英角ｺﾞｼｯｸUB" panose="020B0909000000000000" pitchFamily="49" charset="-128"/>
                <a:ea typeface="HG創英角ｺﾞｼｯｸUB" panose="020B0909000000000000" pitchFamily="49" charset="-128"/>
              </a:rPr>
              <a:t>部</a:t>
            </a:r>
            <a:r>
              <a:rPr kumimoji="1" lang="ja-JP" altLang="en-US" sz="1050" b="1" dirty="0" smtClean="0">
                <a:latin typeface="HG創英角ｺﾞｼｯｸUB" panose="020B0909000000000000" pitchFamily="49" charset="-128"/>
                <a:ea typeface="HG創英角ｺﾞｼｯｸUB" panose="020B0909000000000000" pitchFamily="49" charset="-128"/>
              </a:rPr>
              <a:t>　建築指導室　建築企画課　調整グループ</a:t>
            </a:r>
            <a:r>
              <a:rPr kumimoji="1" lang="ja-JP" altLang="en-US" sz="1050" dirty="0" smtClean="0">
                <a:latin typeface="HG創英角ｺﾞｼｯｸUB" panose="020B0909000000000000" pitchFamily="49" charset="-128"/>
                <a:ea typeface="HG創英角ｺﾞｼｯｸUB" panose="020B0909000000000000" pitchFamily="49" charset="-128"/>
              </a:rPr>
              <a:t>　</a:t>
            </a:r>
            <a:endParaRPr kumimoji="1" lang="en-US" altLang="ja-JP" sz="1050" dirty="0" smtClean="0">
              <a:latin typeface="HG創英角ｺﾞｼｯｸUB" panose="020B0909000000000000" pitchFamily="49" charset="-128"/>
              <a:ea typeface="HG創英角ｺﾞｼｯｸUB" panose="020B0909000000000000" pitchFamily="49" charset="-128"/>
            </a:endParaRPr>
          </a:p>
          <a:p>
            <a:pPr>
              <a:lnSpc>
                <a:spcPts val="1000"/>
              </a:lnSpc>
            </a:pPr>
            <a:r>
              <a:rPr kumimoji="1" lang="ja-JP" altLang="en-US" sz="1000" dirty="0" smtClean="0">
                <a:latin typeface="HG創英角ｺﾞｼｯｸUB" panose="020B0909000000000000" pitchFamily="49" charset="-128"/>
                <a:ea typeface="HG創英角ｺﾞｼｯｸUB" panose="020B0909000000000000" pitchFamily="49" charset="-128"/>
              </a:rPr>
              <a:t>　　</a:t>
            </a:r>
            <a:r>
              <a:rPr kumimoji="1" lang="ja-JP" altLang="en-US" sz="900" dirty="0" smtClean="0">
                <a:latin typeface="HG創英角ｺﾞｼｯｸUB" panose="020B0909000000000000" pitchFamily="49" charset="-128"/>
                <a:ea typeface="HG創英角ｺﾞｼｯｸUB" panose="020B0909000000000000" pitchFamily="49" charset="-128"/>
              </a:rPr>
              <a:t>〒</a:t>
            </a:r>
            <a:r>
              <a:rPr kumimoji="1" lang="en-US" altLang="ja-JP" sz="900" dirty="0" smtClean="0">
                <a:latin typeface="HG創英角ｺﾞｼｯｸUB" panose="020B0909000000000000" pitchFamily="49" charset="-128"/>
                <a:ea typeface="HG創英角ｺﾞｼｯｸUB" panose="020B0909000000000000" pitchFamily="49" charset="-128"/>
              </a:rPr>
              <a:t>559-8555</a:t>
            </a:r>
            <a:r>
              <a:rPr kumimoji="1" lang="ja-JP" altLang="en-US" sz="900" dirty="0">
                <a:latin typeface="HG創英角ｺﾞｼｯｸUB" panose="020B0909000000000000" pitchFamily="49" charset="-128"/>
                <a:ea typeface="HG創英角ｺﾞｼｯｸUB" panose="020B0909000000000000" pitchFamily="49" charset="-128"/>
              </a:rPr>
              <a:t>　大阪市住之江区南港北</a:t>
            </a:r>
            <a:r>
              <a:rPr kumimoji="1" lang="en-US" altLang="ja-JP" sz="900" dirty="0">
                <a:latin typeface="HG創英角ｺﾞｼｯｸUB" panose="020B0909000000000000" pitchFamily="49" charset="-128"/>
                <a:ea typeface="HG創英角ｺﾞｼｯｸUB" panose="020B0909000000000000" pitchFamily="49" charset="-128"/>
              </a:rPr>
              <a:t> </a:t>
            </a:r>
            <a:r>
              <a:rPr kumimoji="1" lang="en-US" altLang="ja-JP" sz="900" dirty="0" smtClean="0">
                <a:latin typeface="HG創英角ｺﾞｼｯｸUB" panose="020B0909000000000000" pitchFamily="49" charset="-128"/>
                <a:ea typeface="HG創英角ｺﾞｼｯｸUB" panose="020B0909000000000000" pitchFamily="49" charset="-128"/>
              </a:rPr>
              <a:t>1-14-16</a:t>
            </a:r>
            <a:r>
              <a:rPr kumimoji="1" lang="ja-JP" altLang="en-US" sz="900" dirty="0">
                <a:latin typeface="HG創英角ｺﾞｼｯｸUB" panose="020B0909000000000000" pitchFamily="49" charset="-128"/>
                <a:ea typeface="HG創英角ｺﾞｼｯｸUB" panose="020B0909000000000000" pitchFamily="49" charset="-128"/>
              </a:rPr>
              <a:t> </a:t>
            </a:r>
            <a:r>
              <a:rPr kumimoji="1" lang="ja-JP" altLang="en-US" sz="900" dirty="0" smtClean="0">
                <a:latin typeface="HG創英角ｺﾞｼｯｸUB" panose="020B0909000000000000" pitchFamily="49" charset="-128"/>
                <a:ea typeface="HG創英角ｺﾞｼｯｸUB" panose="020B0909000000000000" pitchFamily="49" charset="-128"/>
              </a:rPr>
              <a:t>さきしま</a:t>
            </a:r>
            <a:r>
              <a:rPr kumimoji="1" lang="ja-JP" altLang="en-US" sz="900" dirty="0">
                <a:latin typeface="HG創英角ｺﾞｼｯｸUB" panose="020B0909000000000000" pitchFamily="49" charset="-128"/>
                <a:ea typeface="HG創英角ｺﾞｼｯｸUB" panose="020B0909000000000000" pitchFamily="49" charset="-128"/>
              </a:rPr>
              <a:t>コスモタワー</a:t>
            </a:r>
            <a:r>
              <a:rPr kumimoji="1" lang="en-US" altLang="ja-JP" sz="900" dirty="0">
                <a:latin typeface="HG創英角ｺﾞｼｯｸUB" panose="020B0909000000000000" pitchFamily="49" charset="-128"/>
                <a:ea typeface="HG創英角ｺﾞｼｯｸUB" panose="020B0909000000000000" pitchFamily="49" charset="-128"/>
              </a:rPr>
              <a:t>27</a:t>
            </a:r>
            <a:r>
              <a:rPr kumimoji="1" lang="ja-JP" altLang="en-US" sz="900" dirty="0" smtClean="0">
                <a:latin typeface="HG創英角ｺﾞｼｯｸUB" panose="020B0909000000000000" pitchFamily="49" charset="-128"/>
                <a:ea typeface="HG創英角ｺﾞｼｯｸUB" panose="020B0909000000000000" pitchFamily="49" charset="-128"/>
              </a:rPr>
              <a:t>階</a:t>
            </a:r>
            <a:r>
              <a:rPr kumimoji="1" lang="en-US" altLang="ja-JP" sz="900" dirty="0">
                <a:latin typeface="HG創英角ｺﾞｼｯｸUB" panose="020B0909000000000000" pitchFamily="49" charset="-128"/>
                <a:ea typeface="HG創英角ｺﾞｼｯｸUB" panose="020B0909000000000000" pitchFamily="49" charset="-128"/>
              </a:rPr>
              <a:t> </a:t>
            </a:r>
            <a:r>
              <a:rPr kumimoji="1" lang="en-US" altLang="ja-JP" sz="900" dirty="0" smtClean="0">
                <a:latin typeface="HG創英角ｺﾞｼｯｸUB" panose="020B0909000000000000" pitchFamily="49" charset="-128"/>
                <a:ea typeface="HG創英角ｺﾞｼｯｸUB" panose="020B0909000000000000" pitchFamily="49" charset="-128"/>
              </a:rPr>
              <a:t>                 </a:t>
            </a:r>
          </a:p>
          <a:p>
            <a:pPr>
              <a:lnSpc>
                <a:spcPts val="1000"/>
              </a:lnSpc>
            </a:pPr>
            <a:r>
              <a:rPr kumimoji="1" lang="ja-JP" altLang="en-US" sz="900" dirty="0" smtClean="0">
                <a:latin typeface="HG創英角ｺﾞｼｯｸUB" panose="020B0909000000000000" pitchFamily="49" charset="-128"/>
                <a:ea typeface="HG創英角ｺﾞｼｯｸUB" panose="020B0909000000000000" pitchFamily="49" charset="-128"/>
              </a:rPr>
              <a:t>　 　</a:t>
            </a:r>
            <a:r>
              <a:rPr kumimoji="1" lang="en-US" altLang="ja-JP" sz="900" dirty="0" smtClean="0">
                <a:latin typeface="HG創英角ｺﾞｼｯｸUB" panose="020B0909000000000000" pitchFamily="49" charset="-128"/>
                <a:ea typeface="HG創英角ｺﾞｼｯｸUB" panose="020B0909000000000000" pitchFamily="49" charset="-128"/>
              </a:rPr>
              <a:t>TEL</a:t>
            </a:r>
            <a:r>
              <a:rPr kumimoji="1" lang="ja-JP" altLang="en-US" sz="900" dirty="0" smtClean="0">
                <a:latin typeface="HG創英角ｺﾞｼｯｸUB" panose="020B0909000000000000" pitchFamily="49" charset="-128"/>
                <a:ea typeface="HG創英角ｺﾞｼｯｸUB" panose="020B0909000000000000" pitchFamily="49" charset="-128"/>
              </a:rPr>
              <a:t>：</a:t>
            </a:r>
            <a:r>
              <a:rPr kumimoji="1" lang="en-US" altLang="ja-JP" sz="900" dirty="0" smtClean="0">
                <a:latin typeface="HG創英角ｺﾞｼｯｸUB" panose="020B0909000000000000" pitchFamily="49" charset="-128"/>
                <a:ea typeface="HG創英角ｺﾞｼｯｸUB" panose="020B0909000000000000" pitchFamily="49" charset="-128"/>
              </a:rPr>
              <a:t>06-6210-9718 </a:t>
            </a:r>
            <a:r>
              <a:rPr kumimoji="1" lang="ja-JP" altLang="en-US" sz="900" dirty="0" smtClean="0">
                <a:latin typeface="HG創英角ｺﾞｼｯｸUB" panose="020B0909000000000000" pitchFamily="49" charset="-128"/>
                <a:ea typeface="HG創英角ｺﾞｼｯｸUB" panose="020B0909000000000000" pitchFamily="49" charset="-128"/>
              </a:rPr>
              <a:t>　　</a:t>
            </a:r>
            <a:r>
              <a:rPr kumimoji="1" lang="en-US" altLang="ja-JP" sz="900" dirty="0" smtClean="0">
                <a:latin typeface="HG創英角ｺﾞｼｯｸUB" panose="020B0909000000000000" pitchFamily="49" charset="-128"/>
                <a:ea typeface="HG創英角ｺﾞｼｯｸUB" panose="020B0909000000000000" pitchFamily="49" charset="-128"/>
              </a:rPr>
              <a:t>Email</a:t>
            </a:r>
            <a:r>
              <a:rPr kumimoji="1" lang="ja-JP" altLang="en-US" sz="900" dirty="0" smtClean="0">
                <a:latin typeface="HG創英角ｺﾞｼｯｸUB" panose="020B0909000000000000" pitchFamily="49" charset="-128"/>
                <a:ea typeface="HG創英角ｺﾞｼｯｸUB" panose="020B0909000000000000" pitchFamily="49" charset="-128"/>
              </a:rPr>
              <a:t>：</a:t>
            </a:r>
            <a:r>
              <a:rPr kumimoji="1" lang="en-US" altLang="ja-JP" sz="900" dirty="0" smtClean="0">
                <a:latin typeface="HG創英角ｺﾞｼｯｸUB" panose="020B0909000000000000" pitchFamily="49" charset="-128"/>
                <a:ea typeface="HG創英角ｺﾞｼｯｸUB" panose="020B0909000000000000" pitchFamily="49" charset="-128"/>
              </a:rPr>
              <a:t>kenchikushido-g03@sbox.pref.osaka.lg.jp</a:t>
            </a:r>
          </a:p>
        </p:txBody>
      </p:sp>
      <p:sp>
        <p:nvSpPr>
          <p:cNvPr id="17" name="角丸四角形 16"/>
          <p:cNvSpPr/>
          <p:nvPr/>
        </p:nvSpPr>
        <p:spPr>
          <a:xfrm>
            <a:off x="194628" y="9550814"/>
            <a:ext cx="972000" cy="29502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180973" y="9560339"/>
            <a:ext cx="961119" cy="253916"/>
          </a:xfrm>
          <a:prstGeom prst="rect">
            <a:avLst/>
          </a:prstGeom>
          <a:solidFill>
            <a:schemeClr val="tx1"/>
          </a:solidFill>
          <a:ln>
            <a:noFill/>
          </a:ln>
        </p:spPr>
        <p:txBody>
          <a:bodyPr wrap="square" rtlCol="0">
            <a:spAutoFit/>
          </a:bodyPr>
          <a:lstStyle/>
          <a:p>
            <a:pPr algn="dist"/>
            <a:r>
              <a:rPr kumimoji="1" lang="ja-JP" altLang="en-US" sz="1000" b="1" dirty="0" smtClean="0">
                <a:ln w="6350">
                  <a:noFill/>
                </a:ln>
                <a:solidFill>
                  <a:srgbClr val="B797CF"/>
                </a:solidFill>
                <a:latin typeface="HG創英角ｺﾞｼｯｸUB" panose="020B0909000000000000" pitchFamily="49" charset="-128"/>
                <a:ea typeface="HG創英角ｺﾞｼｯｸUB" panose="020B0909000000000000" pitchFamily="49" charset="-128"/>
              </a:rPr>
              <a:t>お問い合わせ</a:t>
            </a:r>
            <a:endParaRPr kumimoji="1" lang="ja-JP" altLang="en-US" sz="1000" b="1" dirty="0">
              <a:ln w="6350">
                <a:noFill/>
              </a:ln>
              <a:solidFill>
                <a:srgbClr val="B797CF"/>
              </a:solidFill>
              <a:latin typeface="HG創英角ｺﾞｼｯｸUB" panose="020B0909000000000000" pitchFamily="49" charset="-128"/>
              <a:ea typeface="HG創英角ｺﾞｼｯｸUB" panose="020B0909000000000000" pitchFamily="49" charset="-128"/>
            </a:endParaRPr>
          </a:p>
        </p:txBody>
      </p:sp>
      <p:sp>
        <p:nvSpPr>
          <p:cNvPr id="24" name="正方形/長方形 23"/>
          <p:cNvSpPr/>
          <p:nvPr/>
        </p:nvSpPr>
        <p:spPr>
          <a:xfrm>
            <a:off x="-5146178" y="2823651"/>
            <a:ext cx="1828644" cy="1478301"/>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191719" y="7785713"/>
            <a:ext cx="1170236" cy="276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376728" y="7785713"/>
            <a:ext cx="800219" cy="276999"/>
          </a:xfrm>
          <a:prstGeom prst="rect">
            <a:avLst/>
          </a:prstGeom>
          <a:noFill/>
        </p:spPr>
        <p:txBody>
          <a:bodyPr wrap="none" rtlCol="0">
            <a:spAutoFit/>
          </a:bodyPr>
          <a:lstStyle/>
          <a:p>
            <a:r>
              <a:rPr kumimoji="1" lang="ja-JP" altLang="en-US" sz="1200" b="1" dirty="0" smtClean="0">
                <a:solidFill>
                  <a:srgbClr val="B797CF"/>
                </a:solidFill>
                <a:latin typeface="HG創英角ｺﾞｼｯｸUB" panose="020B0909000000000000" pitchFamily="49" charset="-128"/>
                <a:ea typeface="HG創英角ｺﾞｼｯｸUB" panose="020B0909000000000000" pitchFamily="49" charset="-128"/>
              </a:rPr>
              <a:t>募集期間</a:t>
            </a:r>
            <a:endParaRPr kumimoji="1" lang="ja-JP" altLang="en-US" sz="1200" b="1" dirty="0">
              <a:solidFill>
                <a:srgbClr val="B797CF"/>
              </a:solidFill>
              <a:latin typeface="HG創英角ｺﾞｼｯｸUB" panose="020B0909000000000000" pitchFamily="49" charset="-128"/>
              <a:ea typeface="HG創英角ｺﾞｼｯｸUB" panose="020B0909000000000000" pitchFamily="49" charset="-128"/>
            </a:endParaRPr>
          </a:p>
        </p:txBody>
      </p:sp>
      <p:sp>
        <p:nvSpPr>
          <p:cNvPr id="2" name="テキスト ボックス 1"/>
          <p:cNvSpPr txBox="1"/>
          <p:nvPr/>
        </p:nvSpPr>
        <p:spPr>
          <a:xfrm>
            <a:off x="1642069" y="7563449"/>
            <a:ext cx="5646036" cy="707886"/>
          </a:xfrm>
          <a:prstGeom prst="rect">
            <a:avLst/>
          </a:prstGeom>
          <a:noFill/>
        </p:spPr>
        <p:txBody>
          <a:bodyPr wrap="square" rtlCol="0">
            <a:spAutoFit/>
          </a:bodyPr>
          <a:lstStyle/>
          <a:p>
            <a:r>
              <a:rPr kumimoji="1" lang="en-US" altLang="ja-JP" sz="4000" dirty="0" smtClean="0">
                <a:latin typeface="Bahnschrift SemiLight SemiConde" panose="020B0502040204020203" pitchFamily="34" charset="0"/>
              </a:rPr>
              <a:t>2022.1.31 mon. </a:t>
            </a:r>
            <a:r>
              <a:rPr kumimoji="1" lang="ja-JP" altLang="en-US" sz="4000" dirty="0" smtClean="0">
                <a:latin typeface="Bahnschrift SemiLight SemiConde" panose="020B0502040204020203" pitchFamily="34" charset="0"/>
              </a:rPr>
              <a:t>→ </a:t>
            </a:r>
            <a:r>
              <a:rPr kumimoji="1" lang="en-US" altLang="ja-JP" sz="4000" dirty="0" smtClean="0">
                <a:latin typeface="Bahnschrift SemiLight SemiConde" panose="020B0502040204020203" pitchFamily="34" charset="0"/>
              </a:rPr>
              <a:t>5.6 </a:t>
            </a:r>
            <a:r>
              <a:rPr kumimoji="1" lang="en-US" altLang="ja-JP" sz="4000" dirty="0" err="1" smtClean="0">
                <a:latin typeface="Bahnschrift SemiLight SemiConde" panose="020B0502040204020203" pitchFamily="34" charset="0"/>
              </a:rPr>
              <a:t>fri.</a:t>
            </a:r>
            <a:endParaRPr kumimoji="1" lang="ja-JP" altLang="en-US" sz="4000" dirty="0">
              <a:latin typeface="Bahnschrift SemiLight SemiConde" panose="020B0502040204020203" pitchFamily="34" charset="0"/>
            </a:endParaRPr>
          </a:p>
        </p:txBody>
      </p:sp>
      <p:sp>
        <p:nvSpPr>
          <p:cNvPr id="53" name="テキスト ボックス 52"/>
          <p:cNvSpPr txBox="1"/>
          <p:nvPr/>
        </p:nvSpPr>
        <p:spPr>
          <a:xfrm>
            <a:off x="3591666" y="8754520"/>
            <a:ext cx="1761357" cy="233397"/>
          </a:xfrm>
          <a:prstGeom prst="rect">
            <a:avLst/>
          </a:prstGeom>
          <a:solidFill>
            <a:schemeClr val="tx1"/>
          </a:solidFill>
          <a:ln>
            <a:solidFill>
              <a:schemeClr val="tx1"/>
            </a:solidFill>
          </a:ln>
        </p:spPr>
        <p:txBody>
          <a:bodyPr wrap="square" rtlCol="0">
            <a:spAutoFit/>
          </a:bodyPr>
          <a:lstStyle/>
          <a:p>
            <a:pPr>
              <a:lnSpc>
                <a:spcPts val="1100"/>
              </a:lnSpc>
            </a:pPr>
            <a:r>
              <a:rPr kumimoji="1" lang="ja-JP" altLang="en-US" sz="1100" dirty="0" smtClean="0">
                <a:solidFill>
                  <a:schemeClr val="bg1"/>
                </a:solidFill>
                <a:latin typeface="HG創英角ｺﾞｼｯｸUB" panose="020B0909000000000000" pitchFamily="49" charset="-128"/>
                <a:ea typeface="HG創英角ｺﾞｼｯｸUB" panose="020B0909000000000000" pitchFamily="49" charset="-128"/>
              </a:rPr>
              <a:t>ビュースポットおおさか</a:t>
            </a:r>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5428984" y="8767770"/>
            <a:ext cx="596130" cy="215612"/>
          </a:xfrm>
          <a:prstGeom prst="rect">
            <a:avLst/>
          </a:prstGeom>
          <a:solidFill>
            <a:schemeClr val="tx1"/>
          </a:solidFill>
          <a:ln>
            <a:solidFill>
              <a:schemeClr val="tx1"/>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900" dirty="0" smtClean="0">
                <a:solidFill>
                  <a:sysClr val="windowText" lastClr="000000"/>
                </a:solidFill>
                <a:latin typeface="HG創英角ｺﾞｼｯｸUB" panose="020B0909000000000000" pitchFamily="49" charset="-128"/>
                <a:ea typeface="HG創英角ｺﾞｼｯｸUB" panose="020B0909000000000000" pitchFamily="49" charset="-128"/>
              </a:rPr>
              <a:t>検 索</a:t>
            </a:r>
            <a:endParaRPr kumimoji="1" lang="ja-JP" altLang="en-US" sz="900" dirty="0">
              <a:solidFill>
                <a:sysClr val="windowText" lastClr="000000"/>
              </a:solidFill>
              <a:latin typeface="HG創英角ｺﾞｼｯｸUB" panose="020B0909000000000000" pitchFamily="49" charset="-128"/>
              <a:ea typeface="HG創英角ｺﾞｼｯｸUB" panose="020B0909000000000000" pitchFamily="49" charset="-128"/>
            </a:endParaRPr>
          </a:p>
        </p:txBody>
      </p:sp>
      <p:cxnSp>
        <p:nvCxnSpPr>
          <p:cNvPr id="56" name="直線矢印コネクタ 55"/>
          <p:cNvCxnSpPr/>
          <p:nvPr/>
        </p:nvCxnSpPr>
        <p:spPr>
          <a:xfrm flipH="1" flipV="1">
            <a:off x="5887681" y="8890134"/>
            <a:ext cx="159698" cy="197262"/>
          </a:xfrm>
          <a:prstGeom prst="straightConnector1">
            <a:avLst/>
          </a:prstGeom>
          <a:solidFill>
            <a:schemeClr val="tx1"/>
          </a:solidFill>
          <a:ln w="31750">
            <a:tailEnd type="stealth" w="lg" len="lg"/>
          </a:ln>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a:xfrm rot="479049">
            <a:off x="5490971" y="8368946"/>
            <a:ext cx="992579" cy="369332"/>
          </a:xfrm>
          <a:prstGeom prst="rect">
            <a:avLst/>
          </a:prstGeom>
          <a:noFill/>
        </p:spPr>
        <p:txBody>
          <a:bodyPr wrap="none" rtlCol="0">
            <a:spAutoFit/>
          </a:bodyPr>
          <a:lstStyle/>
          <a:p>
            <a:r>
              <a:rPr kumimoji="1" lang="ja-JP" altLang="en-US" sz="900" dirty="0" smtClean="0">
                <a:latin typeface="HG創英角ｺﾞｼｯｸUB" panose="020B0909000000000000" pitchFamily="49" charset="-128"/>
                <a:ea typeface="HG創英角ｺﾞｼｯｸUB" panose="020B0909000000000000" pitchFamily="49" charset="-128"/>
              </a:rPr>
              <a:t>プロジェクトを</a:t>
            </a:r>
            <a:endParaRPr kumimoji="1" lang="en-US" altLang="ja-JP" sz="900" dirty="0" smtClean="0">
              <a:latin typeface="HG創英角ｺﾞｼｯｸUB" panose="020B0909000000000000" pitchFamily="49" charset="-128"/>
              <a:ea typeface="HG創英角ｺﾞｼｯｸUB" panose="020B0909000000000000" pitchFamily="49" charset="-128"/>
            </a:endParaRPr>
          </a:p>
          <a:p>
            <a:r>
              <a:rPr kumimoji="1" lang="ja-JP" altLang="en-US" sz="900" dirty="0">
                <a:latin typeface="HG創英角ｺﾞｼｯｸUB" panose="020B0909000000000000" pitchFamily="49" charset="-128"/>
                <a:ea typeface="HG創英角ｺﾞｼｯｸUB" panose="020B0909000000000000" pitchFamily="49" charset="-128"/>
              </a:rPr>
              <a:t>も</a:t>
            </a:r>
            <a:r>
              <a:rPr kumimoji="1" lang="ja-JP" altLang="en-US" sz="900" dirty="0" smtClean="0">
                <a:latin typeface="HG創英角ｺﾞｼｯｸUB" panose="020B0909000000000000" pitchFamily="49" charset="-128"/>
                <a:ea typeface="HG創英角ｺﾞｼｯｸUB" panose="020B0909000000000000" pitchFamily="49" charset="-128"/>
              </a:rPr>
              <a:t>っと詳しく！</a:t>
            </a:r>
            <a:endParaRPr kumimoji="1" lang="en-US" altLang="ja-JP" sz="900" dirty="0" smtClean="0">
              <a:latin typeface="HG創英角ｺﾞｼｯｸUB" panose="020B0909000000000000" pitchFamily="49" charset="-128"/>
              <a:ea typeface="HG創英角ｺﾞｼｯｸUB" panose="020B0909000000000000" pitchFamily="49" charset="-128"/>
            </a:endParaRPr>
          </a:p>
        </p:txBody>
      </p:sp>
      <p:cxnSp>
        <p:nvCxnSpPr>
          <p:cNvPr id="65" name="直線コネクタ 64"/>
          <p:cNvCxnSpPr/>
          <p:nvPr/>
        </p:nvCxnSpPr>
        <p:spPr>
          <a:xfrm rot="479049" flipV="1">
            <a:off x="6391877" y="8450161"/>
            <a:ext cx="180773" cy="330342"/>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479049" flipH="1" flipV="1">
            <a:off x="5380253" y="8308271"/>
            <a:ext cx="180773" cy="330342"/>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162887" y="9038742"/>
            <a:ext cx="3549259" cy="276999"/>
          </a:xfrm>
          <a:prstGeom prst="rect">
            <a:avLst/>
          </a:prstGeom>
          <a:noFill/>
        </p:spPr>
        <p:txBody>
          <a:bodyPr wrap="square" rtlCol="0">
            <a:spAutoFit/>
          </a:bodyPr>
          <a:lstStyle/>
          <a:p>
            <a:pPr algn="r"/>
            <a:r>
              <a:rPr kumimoji="1" lang="en-US" altLang="ja-JP" sz="1200" dirty="0" smtClean="0">
                <a:latin typeface="HG創英角ｺﾞｼｯｸUB" panose="020B0909000000000000" pitchFamily="49" charset="-128"/>
                <a:ea typeface="HG創英角ｺﾞｼｯｸUB" panose="020B0909000000000000" pitchFamily="49" charset="-128"/>
              </a:rPr>
              <a:t>《 </a:t>
            </a:r>
            <a:r>
              <a:rPr kumimoji="1" lang="ja-JP" altLang="en-US" sz="1200" dirty="0" smtClean="0">
                <a:latin typeface="HG創英角ｺﾞｼｯｸUB" panose="020B0909000000000000" pitchFamily="49" charset="-128"/>
                <a:ea typeface="HG創英角ｺﾞｼｯｸUB" panose="020B0909000000000000" pitchFamily="49" charset="-128"/>
              </a:rPr>
              <a:t>応募方法などの詳細は</a:t>
            </a:r>
            <a:r>
              <a:rPr kumimoji="1" lang="ja-JP" altLang="en-US" sz="1200" dirty="0">
                <a:latin typeface="HG創英角ｺﾞｼｯｸUB" panose="020B0909000000000000" pitchFamily="49" charset="-128"/>
                <a:ea typeface="HG創英角ｺﾞｼｯｸUB" panose="020B0909000000000000" pitchFamily="49" charset="-128"/>
              </a:rPr>
              <a:t>裏面</a:t>
            </a:r>
            <a:r>
              <a:rPr kumimoji="1" lang="ja-JP" altLang="en-US" sz="1200" dirty="0" smtClean="0">
                <a:latin typeface="HG創英角ｺﾞｼｯｸUB" panose="020B0909000000000000" pitchFamily="49" charset="-128"/>
                <a:ea typeface="HG創英角ｺﾞｼｯｸUB" panose="020B0909000000000000" pitchFamily="49" charset="-128"/>
              </a:rPr>
              <a:t>をご覧ください </a:t>
            </a:r>
            <a:r>
              <a:rPr kumimoji="1" lang="en-US" altLang="ja-JP" sz="1200" dirty="0" smtClean="0">
                <a:latin typeface="HG創英角ｺﾞｼｯｸUB" panose="020B0909000000000000" pitchFamily="49" charset="-128"/>
                <a:ea typeface="HG創英角ｺﾞｼｯｸUB" panose="020B0909000000000000" pitchFamily="49" charset="-128"/>
              </a:rPr>
              <a:t>》</a:t>
            </a:r>
            <a:endParaRPr kumimoji="1" lang="ja-JP" altLang="en-US" sz="1200" dirty="0">
              <a:latin typeface="HG創英角ｺﾞｼｯｸUB" panose="020B0909000000000000" pitchFamily="49" charset="-128"/>
              <a:ea typeface="HG創英角ｺﾞｼｯｸUB" panose="020B0909000000000000" pitchFamily="49" charset="-128"/>
            </a:endParaRPr>
          </a:p>
        </p:txBody>
      </p:sp>
      <p:sp>
        <p:nvSpPr>
          <p:cNvPr id="86" name="正方形/長方形 85"/>
          <p:cNvSpPr/>
          <p:nvPr/>
        </p:nvSpPr>
        <p:spPr>
          <a:xfrm>
            <a:off x="15245" y="6977264"/>
            <a:ext cx="6827510" cy="553998"/>
          </a:xfrm>
          <a:prstGeom prst="rect">
            <a:avLst/>
          </a:prstGeom>
        </p:spPr>
        <p:txBody>
          <a:bodyPr wrap="none">
            <a:spAutoFit/>
          </a:bodyPr>
          <a:lstStyle/>
          <a:p>
            <a:pPr algn="ctr">
              <a:lnSpc>
                <a:spcPts val="1800"/>
              </a:lnSpc>
            </a:pPr>
            <a:r>
              <a:rPr kumimoji="1" lang="ja-JP" altLang="en-US" sz="1400" dirty="0">
                <a:solidFill>
                  <a:srgbClr val="B797CF"/>
                </a:solidFill>
                <a:latin typeface="HG創英角ｺﾞｼｯｸUB" panose="020B0909000000000000" pitchFamily="49" charset="-128"/>
                <a:ea typeface="HG創英角ｺﾞｼｯｸUB" panose="020B0909000000000000" pitchFamily="49" charset="-128"/>
              </a:rPr>
              <a:t>世界に誇れる大阪の魅力ある景観、きらりと光る個性豊かで多彩な大阪の景観など</a:t>
            </a:r>
            <a:endParaRPr kumimoji="1" lang="en-US" altLang="ja-JP" sz="1400" dirty="0">
              <a:solidFill>
                <a:srgbClr val="B797CF"/>
              </a:solidFill>
              <a:latin typeface="HG創英角ｺﾞｼｯｸUB" panose="020B0909000000000000" pitchFamily="49" charset="-128"/>
              <a:ea typeface="HG創英角ｺﾞｼｯｸUB" panose="020B0909000000000000" pitchFamily="49" charset="-128"/>
            </a:endParaRPr>
          </a:p>
          <a:p>
            <a:pPr algn="ctr">
              <a:lnSpc>
                <a:spcPts val="1800"/>
              </a:lnSpc>
            </a:pPr>
            <a:r>
              <a:rPr kumimoji="1" lang="ja-JP" altLang="en-US" sz="1400" dirty="0">
                <a:solidFill>
                  <a:srgbClr val="B797CF"/>
                </a:solidFill>
                <a:latin typeface="HG創英角ｺﾞｼｯｸUB" panose="020B0909000000000000" pitchFamily="49" charset="-128"/>
                <a:ea typeface="HG創英角ｺﾞｼｯｸUB" panose="020B0909000000000000" pitchFamily="49" charset="-128"/>
              </a:rPr>
              <a:t>あなたのおすすめのビュースポット（視点場）を教えてください！</a:t>
            </a:r>
          </a:p>
        </p:txBody>
      </p:sp>
      <p:sp>
        <p:nvSpPr>
          <p:cNvPr id="89" name="テキスト ボックス 88"/>
          <p:cNvSpPr txBox="1"/>
          <p:nvPr/>
        </p:nvSpPr>
        <p:spPr>
          <a:xfrm>
            <a:off x="719156" y="6620734"/>
            <a:ext cx="5570756" cy="307777"/>
          </a:xfrm>
          <a:prstGeom prst="rect">
            <a:avLst/>
          </a:prstGeom>
          <a:noFill/>
        </p:spPr>
        <p:txBody>
          <a:bodyPr wrap="none" rtlCol="0">
            <a:spAutoFit/>
          </a:bodyPr>
          <a:lstStyle/>
          <a:p>
            <a:r>
              <a:rPr kumimoji="1" lang="ja-JP" altLang="en-US" sz="1400" dirty="0">
                <a:solidFill>
                  <a:srgbClr val="B797CF"/>
                </a:solidFill>
                <a:latin typeface="HG創英角ｺﾞｼｯｸUB" panose="020B0909000000000000" pitchFamily="49" charset="-128"/>
                <a:ea typeface="HG創英角ｺﾞｼｯｸUB" panose="020B0909000000000000" pitchFamily="49" charset="-128"/>
              </a:rPr>
              <a:t>ビュースポット（視点場）とそこから見る景観の写真を募集します</a:t>
            </a:r>
          </a:p>
        </p:txBody>
      </p:sp>
      <p:pic>
        <p:nvPicPr>
          <p:cNvPr id="90" name="グラフィックス 11" descr="丘の光景">
            <a:extLst>
              <a:ext uri="{FF2B5EF4-FFF2-40B4-BE49-F238E27FC236}">
                <a16:creationId xmlns:a16="http://schemas.microsoft.com/office/drawing/2014/main" id="{DEE19084-E5E0-48B2-AAEC-3D0D554578EB}"/>
              </a:ext>
            </a:extLst>
          </p:cNvPr>
          <p:cNvPicPr>
            <a:picLocks noChangeAspect="1"/>
          </p:cNvPicPr>
          <p:nvPr/>
        </p:nvPicPr>
        <p:blipFill>
          <a:blip r:embed="rId11" cstate="print">
            <a:duotone>
              <a:prstClr val="black"/>
              <a:srgbClr val="B797C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160249" y="6564607"/>
            <a:ext cx="353886" cy="353886"/>
          </a:xfrm>
          <a:prstGeom prst="rect">
            <a:avLst/>
          </a:prstGeom>
        </p:spPr>
      </p:pic>
      <p:pic>
        <p:nvPicPr>
          <p:cNvPr id="91" name="グラフィックス 13" descr="都市">
            <a:extLst>
              <a:ext uri="{FF2B5EF4-FFF2-40B4-BE49-F238E27FC236}">
                <a16:creationId xmlns:a16="http://schemas.microsoft.com/office/drawing/2014/main" id="{25F78EB9-CFDB-462A-BC46-4EBBD771758F}"/>
              </a:ext>
            </a:extLst>
          </p:cNvPr>
          <p:cNvPicPr>
            <a:picLocks noChangeAspect="1"/>
          </p:cNvPicPr>
          <p:nvPr/>
        </p:nvPicPr>
        <p:blipFill>
          <a:blip r:embed="rId14" cstate="print">
            <a:duotone>
              <a:prstClr val="black"/>
              <a:srgbClr val="B797CF">
                <a:tint val="45000"/>
                <a:satMod val="400000"/>
              </a:srgbClr>
            </a:duotone>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343865" y="6540638"/>
            <a:ext cx="420245" cy="422226"/>
          </a:xfrm>
          <a:prstGeom prst="rect">
            <a:avLst/>
          </a:prstGeom>
        </p:spPr>
      </p:pic>
      <p:cxnSp>
        <p:nvCxnSpPr>
          <p:cNvPr id="92" name="直線コネクタ 91">
            <a:extLst>
              <a:ext uri="{FF2B5EF4-FFF2-40B4-BE49-F238E27FC236}">
                <a16:creationId xmlns:a16="http://schemas.microsoft.com/office/drawing/2014/main" id="{6E5AF6BF-1ED9-4A6A-A8E1-336B83037EDE}"/>
              </a:ext>
            </a:extLst>
          </p:cNvPr>
          <p:cNvCxnSpPr>
            <a:cxnSpLocks/>
          </p:cNvCxnSpPr>
          <p:nvPr/>
        </p:nvCxnSpPr>
        <p:spPr>
          <a:xfrm>
            <a:off x="377530" y="6897029"/>
            <a:ext cx="6120000" cy="0"/>
          </a:xfrm>
          <a:prstGeom prst="line">
            <a:avLst/>
          </a:prstGeom>
          <a:ln w="19050">
            <a:solidFill>
              <a:srgbClr val="B797CF"/>
            </a:solidFill>
          </a:ln>
        </p:spPr>
        <p:style>
          <a:lnRef idx="1">
            <a:schemeClr val="accent1"/>
          </a:lnRef>
          <a:fillRef idx="0">
            <a:schemeClr val="accent1"/>
          </a:fillRef>
          <a:effectRef idx="0">
            <a:schemeClr val="accent1"/>
          </a:effectRef>
          <a:fontRef idx="minor">
            <a:schemeClr val="tx1"/>
          </a:fontRef>
        </p:style>
      </p:cxnSp>
      <p:grpSp>
        <p:nvGrpSpPr>
          <p:cNvPr id="62" name="グループ化 61"/>
          <p:cNvGrpSpPr/>
          <p:nvPr/>
        </p:nvGrpSpPr>
        <p:grpSpPr>
          <a:xfrm>
            <a:off x="191719" y="8813589"/>
            <a:ext cx="2209335" cy="432000"/>
            <a:chOff x="3403600" y="8850669"/>
            <a:chExt cx="2209335" cy="486770"/>
          </a:xfrm>
          <a:solidFill>
            <a:schemeClr val="tx1"/>
          </a:solidFill>
        </p:grpSpPr>
        <p:sp>
          <p:nvSpPr>
            <p:cNvPr id="64" name="フリーフォーム 63"/>
            <p:cNvSpPr/>
            <p:nvPr/>
          </p:nvSpPr>
          <p:spPr>
            <a:xfrm rot="10800000" flipH="1">
              <a:off x="3403600" y="8850669"/>
              <a:ext cx="1992202" cy="486770"/>
            </a:xfrm>
            <a:custGeom>
              <a:avLst/>
              <a:gdLst>
                <a:gd name="connsiteX0" fmla="*/ 0 w 1992202"/>
                <a:gd name="connsiteY0" fmla="*/ 486770 h 486770"/>
                <a:gd name="connsiteX1" fmla="*/ 1815252 w 1992202"/>
                <a:gd name="connsiteY1" fmla="*/ 486770 h 486770"/>
                <a:gd name="connsiteX2" fmla="*/ 1992202 w 1992202"/>
                <a:gd name="connsiteY2" fmla="*/ 244877 h 486770"/>
                <a:gd name="connsiteX3" fmla="*/ 1813070 w 1992202"/>
                <a:gd name="connsiteY3" fmla="*/ 0 h 486770"/>
                <a:gd name="connsiteX4" fmla="*/ 0 w 1992202"/>
                <a:gd name="connsiteY4" fmla="*/ 0 h 486770"/>
                <a:gd name="connsiteX5" fmla="*/ 0 w 1992202"/>
                <a:gd name="connsiteY5"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202" h="486770">
                  <a:moveTo>
                    <a:pt x="0" y="486770"/>
                  </a:moveTo>
                  <a:lnTo>
                    <a:pt x="1815252" y="486770"/>
                  </a:lnTo>
                  <a:lnTo>
                    <a:pt x="1992202" y="244877"/>
                  </a:lnTo>
                  <a:lnTo>
                    <a:pt x="1813070" y="0"/>
                  </a:lnTo>
                  <a:lnTo>
                    <a:pt x="0" y="0"/>
                  </a:lnTo>
                  <a:lnTo>
                    <a:pt x="0"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rot="10800000" flipH="1">
              <a:off x="5246560" y="8850669"/>
              <a:ext cx="237429" cy="486770"/>
            </a:xfrm>
            <a:custGeom>
              <a:avLst/>
              <a:gdLst>
                <a:gd name="connsiteX0" fmla="*/ 2182 w 237429"/>
                <a:gd name="connsiteY0" fmla="*/ 486770 h 486770"/>
                <a:gd name="connsiteX1" fmla="*/ 60479 w 237429"/>
                <a:gd name="connsiteY1" fmla="*/ 486770 h 486770"/>
                <a:gd name="connsiteX2" fmla="*/ 237429 w 237429"/>
                <a:gd name="connsiteY2" fmla="*/ 244877 h 486770"/>
                <a:gd name="connsiteX3" fmla="*/ 58297 w 237429"/>
                <a:gd name="connsiteY3" fmla="*/ 0 h 486770"/>
                <a:gd name="connsiteX4" fmla="*/ 0 w 237429"/>
                <a:gd name="connsiteY4" fmla="*/ 0 h 486770"/>
                <a:gd name="connsiteX5" fmla="*/ 179132 w 237429"/>
                <a:gd name="connsiteY5" fmla="*/ 244877 h 486770"/>
                <a:gd name="connsiteX6" fmla="*/ 2182 w 237429"/>
                <a:gd name="connsiteY6"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9" h="486770">
                  <a:moveTo>
                    <a:pt x="2182" y="486770"/>
                  </a:moveTo>
                  <a:lnTo>
                    <a:pt x="60479" y="486770"/>
                  </a:lnTo>
                  <a:lnTo>
                    <a:pt x="237429" y="244877"/>
                  </a:lnTo>
                  <a:lnTo>
                    <a:pt x="58297" y="0"/>
                  </a:lnTo>
                  <a:lnTo>
                    <a:pt x="0" y="0"/>
                  </a:lnTo>
                  <a:lnTo>
                    <a:pt x="179132" y="244877"/>
                  </a:lnTo>
                  <a:lnTo>
                    <a:pt x="2182"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rot="10800000" flipH="1">
              <a:off x="5335124" y="8850669"/>
              <a:ext cx="277811" cy="486770"/>
            </a:xfrm>
            <a:custGeom>
              <a:avLst/>
              <a:gdLst>
                <a:gd name="connsiteX0" fmla="*/ 2182 w 277811"/>
                <a:gd name="connsiteY0" fmla="*/ 486770 h 486770"/>
                <a:gd name="connsiteX1" fmla="*/ 88131 w 277811"/>
                <a:gd name="connsiteY1" fmla="*/ 486770 h 486770"/>
                <a:gd name="connsiteX2" fmla="*/ 277811 w 277811"/>
                <a:gd name="connsiteY2" fmla="*/ 243385 h 486770"/>
                <a:gd name="connsiteX3" fmla="*/ 88131 w 277811"/>
                <a:gd name="connsiteY3" fmla="*/ 0 h 486770"/>
                <a:gd name="connsiteX4" fmla="*/ 0 w 277811"/>
                <a:gd name="connsiteY4" fmla="*/ 0 h 486770"/>
                <a:gd name="connsiteX5" fmla="*/ 179132 w 277811"/>
                <a:gd name="connsiteY5" fmla="*/ 244877 h 486770"/>
                <a:gd name="connsiteX6" fmla="*/ 2182 w 277811"/>
                <a:gd name="connsiteY6"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811" h="486770">
                  <a:moveTo>
                    <a:pt x="2182" y="486770"/>
                  </a:moveTo>
                  <a:lnTo>
                    <a:pt x="88131" y="486770"/>
                  </a:lnTo>
                  <a:lnTo>
                    <a:pt x="277811" y="243385"/>
                  </a:lnTo>
                  <a:lnTo>
                    <a:pt x="88131" y="0"/>
                  </a:lnTo>
                  <a:lnTo>
                    <a:pt x="0" y="0"/>
                  </a:lnTo>
                  <a:lnTo>
                    <a:pt x="179132" y="244877"/>
                  </a:lnTo>
                  <a:lnTo>
                    <a:pt x="2182"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0" name="図 69"/>
          <p:cNvPicPr>
            <a:picLocks noChangeAspect="1"/>
          </p:cNvPicPr>
          <p:nvPr/>
        </p:nvPicPr>
        <p:blipFill>
          <a:blip r:embed="rId17"/>
          <a:stretch>
            <a:fillRect/>
          </a:stretch>
        </p:blipFill>
        <p:spPr>
          <a:xfrm>
            <a:off x="2453487" y="8302754"/>
            <a:ext cx="484805" cy="465016"/>
          </a:xfrm>
          <a:prstGeom prst="rect">
            <a:avLst/>
          </a:prstGeom>
        </p:spPr>
      </p:pic>
      <p:grpSp>
        <p:nvGrpSpPr>
          <p:cNvPr id="94" name="グループ化 93"/>
          <p:cNvGrpSpPr/>
          <p:nvPr/>
        </p:nvGrpSpPr>
        <p:grpSpPr>
          <a:xfrm>
            <a:off x="191719" y="8315816"/>
            <a:ext cx="2209335" cy="432000"/>
            <a:chOff x="3403600" y="8850669"/>
            <a:chExt cx="2209335" cy="486770"/>
          </a:xfrm>
          <a:solidFill>
            <a:schemeClr val="tx1"/>
          </a:solidFill>
        </p:grpSpPr>
        <p:sp>
          <p:nvSpPr>
            <p:cNvPr id="95" name="フリーフォーム 94"/>
            <p:cNvSpPr/>
            <p:nvPr/>
          </p:nvSpPr>
          <p:spPr>
            <a:xfrm rot="10800000" flipH="1">
              <a:off x="3403600" y="8850669"/>
              <a:ext cx="1992202" cy="486770"/>
            </a:xfrm>
            <a:custGeom>
              <a:avLst/>
              <a:gdLst>
                <a:gd name="connsiteX0" fmla="*/ 0 w 1992202"/>
                <a:gd name="connsiteY0" fmla="*/ 486770 h 486770"/>
                <a:gd name="connsiteX1" fmla="*/ 1815252 w 1992202"/>
                <a:gd name="connsiteY1" fmla="*/ 486770 h 486770"/>
                <a:gd name="connsiteX2" fmla="*/ 1992202 w 1992202"/>
                <a:gd name="connsiteY2" fmla="*/ 244877 h 486770"/>
                <a:gd name="connsiteX3" fmla="*/ 1813070 w 1992202"/>
                <a:gd name="connsiteY3" fmla="*/ 0 h 486770"/>
                <a:gd name="connsiteX4" fmla="*/ 0 w 1992202"/>
                <a:gd name="connsiteY4" fmla="*/ 0 h 486770"/>
                <a:gd name="connsiteX5" fmla="*/ 0 w 1992202"/>
                <a:gd name="connsiteY5"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202" h="486770">
                  <a:moveTo>
                    <a:pt x="0" y="486770"/>
                  </a:moveTo>
                  <a:lnTo>
                    <a:pt x="1815252" y="486770"/>
                  </a:lnTo>
                  <a:lnTo>
                    <a:pt x="1992202" y="244877"/>
                  </a:lnTo>
                  <a:lnTo>
                    <a:pt x="1813070" y="0"/>
                  </a:lnTo>
                  <a:lnTo>
                    <a:pt x="0" y="0"/>
                  </a:lnTo>
                  <a:lnTo>
                    <a:pt x="0"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rot="10800000" flipH="1">
              <a:off x="5246560" y="8850669"/>
              <a:ext cx="237429" cy="486770"/>
            </a:xfrm>
            <a:custGeom>
              <a:avLst/>
              <a:gdLst>
                <a:gd name="connsiteX0" fmla="*/ 2182 w 237429"/>
                <a:gd name="connsiteY0" fmla="*/ 486770 h 486770"/>
                <a:gd name="connsiteX1" fmla="*/ 60479 w 237429"/>
                <a:gd name="connsiteY1" fmla="*/ 486770 h 486770"/>
                <a:gd name="connsiteX2" fmla="*/ 237429 w 237429"/>
                <a:gd name="connsiteY2" fmla="*/ 244877 h 486770"/>
                <a:gd name="connsiteX3" fmla="*/ 58297 w 237429"/>
                <a:gd name="connsiteY3" fmla="*/ 0 h 486770"/>
                <a:gd name="connsiteX4" fmla="*/ 0 w 237429"/>
                <a:gd name="connsiteY4" fmla="*/ 0 h 486770"/>
                <a:gd name="connsiteX5" fmla="*/ 179132 w 237429"/>
                <a:gd name="connsiteY5" fmla="*/ 244877 h 486770"/>
                <a:gd name="connsiteX6" fmla="*/ 2182 w 237429"/>
                <a:gd name="connsiteY6"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9" h="486770">
                  <a:moveTo>
                    <a:pt x="2182" y="486770"/>
                  </a:moveTo>
                  <a:lnTo>
                    <a:pt x="60479" y="486770"/>
                  </a:lnTo>
                  <a:lnTo>
                    <a:pt x="237429" y="244877"/>
                  </a:lnTo>
                  <a:lnTo>
                    <a:pt x="58297" y="0"/>
                  </a:lnTo>
                  <a:lnTo>
                    <a:pt x="0" y="0"/>
                  </a:lnTo>
                  <a:lnTo>
                    <a:pt x="179132" y="244877"/>
                  </a:lnTo>
                  <a:lnTo>
                    <a:pt x="2182"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rot="10800000" flipH="1">
              <a:off x="5335124" y="8850669"/>
              <a:ext cx="277811" cy="486770"/>
            </a:xfrm>
            <a:custGeom>
              <a:avLst/>
              <a:gdLst>
                <a:gd name="connsiteX0" fmla="*/ 2182 w 277811"/>
                <a:gd name="connsiteY0" fmla="*/ 486770 h 486770"/>
                <a:gd name="connsiteX1" fmla="*/ 88131 w 277811"/>
                <a:gd name="connsiteY1" fmla="*/ 486770 h 486770"/>
                <a:gd name="connsiteX2" fmla="*/ 277811 w 277811"/>
                <a:gd name="connsiteY2" fmla="*/ 243385 h 486770"/>
                <a:gd name="connsiteX3" fmla="*/ 88131 w 277811"/>
                <a:gd name="connsiteY3" fmla="*/ 0 h 486770"/>
                <a:gd name="connsiteX4" fmla="*/ 0 w 277811"/>
                <a:gd name="connsiteY4" fmla="*/ 0 h 486770"/>
                <a:gd name="connsiteX5" fmla="*/ 179132 w 277811"/>
                <a:gd name="connsiteY5" fmla="*/ 244877 h 486770"/>
                <a:gd name="connsiteX6" fmla="*/ 2182 w 277811"/>
                <a:gd name="connsiteY6" fmla="*/ 486770 h 4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811" h="486770">
                  <a:moveTo>
                    <a:pt x="2182" y="486770"/>
                  </a:moveTo>
                  <a:lnTo>
                    <a:pt x="88131" y="486770"/>
                  </a:lnTo>
                  <a:lnTo>
                    <a:pt x="277811" y="243385"/>
                  </a:lnTo>
                  <a:lnTo>
                    <a:pt x="88131" y="0"/>
                  </a:lnTo>
                  <a:lnTo>
                    <a:pt x="0" y="0"/>
                  </a:lnTo>
                  <a:lnTo>
                    <a:pt x="179132" y="244877"/>
                  </a:lnTo>
                  <a:lnTo>
                    <a:pt x="2182" y="4867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テキスト ボックス 98"/>
          <p:cNvSpPr txBox="1"/>
          <p:nvPr/>
        </p:nvSpPr>
        <p:spPr>
          <a:xfrm>
            <a:off x="180432" y="8361881"/>
            <a:ext cx="1928733" cy="338554"/>
          </a:xfrm>
          <a:prstGeom prst="rect">
            <a:avLst/>
          </a:prstGeom>
          <a:noFill/>
        </p:spPr>
        <p:txBody>
          <a:bodyPr wrap="none" rtlCol="0">
            <a:spAutoFit/>
          </a:bodyPr>
          <a:lstStyle/>
          <a:p>
            <a:pPr algn="ctr"/>
            <a:r>
              <a:rPr kumimoji="1" lang="ja-JP" altLang="en-US" sz="800" b="1" dirty="0">
                <a:solidFill>
                  <a:srgbClr val="B797CF"/>
                </a:solidFill>
                <a:latin typeface="HG創英角ｺﾞｼｯｸUB" panose="020B0909000000000000" pitchFamily="49" charset="-128"/>
                <a:ea typeface="HG創英角ｺﾞｼｯｸUB" panose="020B0909000000000000" pitchFamily="49" charset="-128"/>
              </a:rPr>
              <a:t>こちらのＱＲコードから</a:t>
            </a:r>
            <a:endParaRPr kumimoji="1" lang="en-US" altLang="ja-JP" sz="800" b="1" dirty="0">
              <a:solidFill>
                <a:srgbClr val="B797CF"/>
              </a:solidFill>
              <a:latin typeface="HG創英角ｺﾞｼｯｸUB" panose="020B0909000000000000" pitchFamily="49" charset="-128"/>
              <a:ea typeface="HG創英角ｺﾞｼｯｸUB" panose="020B0909000000000000" pitchFamily="49" charset="-128"/>
            </a:endParaRPr>
          </a:p>
          <a:p>
            <a:pPr algn="ctr"/>
            <a:r>
              <a:rPr kumimoji="1" lang="ja-JP" altLang="en-US" sz="800" b="1" dirty="0">
                <a:solidFill>
                  <a:srgbClr val="B797CF"/>
                </a:solidFill>
                <a:latin typeface="HG創英角ｺﾞｼｯｸUB" panose="020B0909000000000000" pitchFamily="49" charset="-128"/>
                <a:ea typeface="HG創英角ｺﾞｼｯｸUB" panose="020B0909000000000000" pitchFamily="49" charset="-128"/>
              </a:rPr>
              <a:t>応募ページへアクセスして頂けます！</a:t>
            </a:r>
            <a:endParaRPr kumimoji="1" lang="en-US" altLang="ja-JP" sz="800" b="1" dirty="0">
              <a:solidFill>
                <a:srgbClr val="B797CF"/>
              </a:solidFill>
              <a:latin typeface="HG創英角ｺﾞｼｯｸUB" panose="020B0909000000000000" pitchFamily="49" charset="-128"/>
              <a:ea typeface="HG創英角ｺﾞｼｯｸUB" panose="020B0909000000000000" pitchFamily="49" charset="-128"/>
            </a:endParaRPr>
          </a:p>
        </p:txBody>
      </p:sp>
      <p:sp>
        <p:nvSpPr>
          <p:cNvPr id="100" name="テキスト ボックス 99"/>
          <p:cNvSpPr txBox="1"/>
          <p:nvPr/>
        </p:nvSpPr>
        <p:spPr>
          <a:xfrm>
            <a:off x="333495" y="8782565"/>
            <a:ext cx="1561646" cy="507831"/>
          </a:xfrm>
          <a:prstGeom prst="rect">
            <a:avLst/>
          </a:prstGeom>
          <a:noFill/>
        </p:spPr>
        <p:txBody>
          <a:bodyPr wrap="none" rtlCol="0">
            <a:spAutoFit/>
          </a:bodyPr>
          <a:lstStyle/>
          <a:p>
            <a:pPr algn="ctr"/>
            <a:r>
              <a:rPr kumimoji="1" lang="ja-JP" altLang="en-US" sz="800" b="1" dirty="0" smtClean="0">
                <a:solidFill>
                  <a:srgbClr val="B797CF"/>
                </a:solidFill>
                <a:latin typeface="HG創英角ｺﾞｼｯｸUB" panose="020B0909000000000000" pitchFamily="49" charset="-128"/>
                <a:ea typeface="HG創英角ｺﾞｼｯｸUB" panose="020B0909000000000000" pitchFamily="49" charset="-128"/>
              </a:rPr>
              <a:t>景観</a:t>
            </a:r>
            <a:r>
              <a:rPr kumimoji="1" lang="en-US" altLang="ja-JP" sz="800" b="1" dirty="0" smtClean="0">
                <a:solidFill>
                  <a:srgbClr val="B797CF"/>
                </a:solidFill>
                <a:latin typeface="HG創英角ｺﾞｼｯｸUB" panose="020B0909000000000000" pitchFamily="49" charset="-128"/>
                <a:ea typeface="HG創英角ｺﾞｼｯｸUB" panose="020B0909000000000000" pitchFamily="49" charset="-128"/>
              </a:rPr>
              <a:t>Instagram </a:t>
            </a:r>
            <a:r>
              <a:rPr kumimoji="1" lang="ja-JP" altLang="en-US" sz="800" b="1" dirty="0" err="1" smtClean="0">
                <a:solidFill>
                  <a:srgbClr val="B797CF"/>
                </a:solidFill>
                <a:latin typeface="HG創英角ｺﾞｼｯｸUB" panose="020B0909000000000000" pitchFamily="49" charset="-128"/>
                <a:ea typeface="HG創英角ｺﾞｼｯｸUB" panose="020B0909000000000000" pitchFamily="49" charset="-128"/>
              </a:rPr>
              <a:t>にて</a:t>
            </a:r>
            <a:endParaRPr kumimoji="1" lang="en-US" altLang="ja-JP" sz="800" b="1" dirty="0">
              <a:solidFill>
                <a:srgbClr val="B797CF"/>
              </a:solidFill>
              <a:latin typeface="HG創英角ｺﾞｼｯｸUB" panose="020B0909000000000000" pitchFamily="49" charset="-128"/>
              <a:ea typeface="HG創英角ｺﾞｼｯｸUB" panose="020B0909000000000000" pitchFamily="49" charset="-128"/>
            </a:endParaRPr>
          </a:p>
          <a:p>
            <a:pPr algn="ctr"/>
            <a:r>
              <a:rPr kumimoji="1" lang="ja-JP" altLang="en-US" sz="800" b="1" dirty="0">
                <a:solidFill>
                  <a:srgbClr val="B797CF"/>
                </a:solidFill>
                <a:latin typeface="HG創英角ｺﾞｼｯｸUB" panose="020B0909000000000000" pitchFamily="49" charset="-128"/>
                <a:ea typeface="HG創英角ｺﾞｼｯｸUB" panose="020B0909000000000000" pitchFamily="49" charset="-128"/>
              </a:rPr>
              <a:t>大阪の景観を情報発信中！！</a:t>
            </a:r>
            <a:endParaRPr kumimoji="1" lang="af-ZA" altLang="ja-JP" sz="800" b="1" dirty="0">
              <a:solidFill>
                <a:srgbClr val="B797CF"/>
              </a:solidFill>
              <a:latin typeface="HG創英角ｺﾞｼｯｸUB" panose="020B0909000000000000" pitchFamily="49" charset="-128"/>
              <a:ea typeface="HG創英角ｺﾞｼｯｸUB" panose="020B0909000000000000" pitchFamily="49" charset="-128"/>
            </a:endParaRPr>
          </a:p>
          <a:p>
            <a:pPr algn="ctr"/>
            <a:r>
              <a:rPr kumimoji="1" lang="ja-JP" altLang="en-US" sz="1000" b="1" dirty="0">
                <a:solidFill>
                  <a:srgbClr val="B797CF"/>
                </a:solidFill>
              </a:rPr>
              <a:t>　 </a:t>
            </a:r>
            <a:r>
              <a:rPr kumimoji="1" lang="af-ZA" altLang="ja-JP" sz="1100" b="1" dirty="0">
                <a:solidFill>
                  <a:srgbClr val="B797CF"/>
                </a:solidFill>
              </a:rPr>
              <a:t>osaka_landscape</a:t>
            </a:r>
            <a:endParaRPr kumimoji="1" lang="af-ZA" altLang="ja-JP" sz="800" b="1" dirty="0">
              <a:solidFill>
                <a:srgbClr val="B797CF"/>
              </a:solidFill>
            </a:endParaRPr>
          </a:p>
        </p:txBody>
      </p:sp>
      <p:sp>
        <p:nvSpPr>
          <p:cNvPr id="101" name="右矢印 100"/>
          <p:cNvSpPr/>
          <p:nvPr/>
        </p:nvSpPr>
        <p:spPr>
          <a:xfrm>
            <a:off x="615845" y="9113809"/>
            <a:ext cx="45719" cy="103203"/>
          </a:xfrm>
          <a:prstGeom prst="rightArrow">
            <a:avLst>
              <a:gd name="adj1" fmla="val 50000"/>
              <a:gd name="adj2"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右矢印 101"/>
          <p:cNvSpPr/>
          <p:nvPr/>
        </p:nvSpPr>
        <p:spPr>
          <a:xfrm>
            <a:off x="557389" y="9113809"/>
            <a:ext cx="45719" cy="103203"/>
          </a:xfrm>
          <a:prstGeom prst="rightArrow">
            <a:avLst>
              <a:gd name="adj1" fmla="val 50000"/>
              <a:gd name="adj2"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右矢印 102"/>
          <p:cNvSpPr/>
          <p:nvPr/>
        </p:nvSpPr>
        <p:spPr>
          <a:xfrm>
            <a:off x="495790" y="9113809"/>
            <a:ext cx="45719" cy="103203"/>
          </a:xfrm>
          <a:prstGeom prst="rightArrow">
            <a:avLst>
              <a:gd name="adj1" fmla="val 50000"/>
              <a:gd name="adj2"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 name="図 10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88858" y="8822674"/>
            <a:ext cx="422916" cy="422916"/>
          </a:xfrm>
          <a:prstGeom prst="rect">
            <a:avLst/>
          </a:prstGeom>
        </p:spPr>
      </p:pic>
      <p:grpSp>
        <p:nvGrpSpPr>
          <p:cNvPr id="74" name="グループ化 73"/>
          <p:cNvGrpSpPr/>
          <p:nvPr/>
        </p:nvGrpSpPr>
        <p:grpSpPr>
          <a:xfrm>
            <a:off x="785465" y="779575"/>
            <a:ext cx="5284988" cy="5395579"/>
            <a:chOff x="785465" y="779575"/>
            <a:chExt cx="5284988" cy="5395579"/>
          </a:xfrm>
        </p:grpSpPr>
        <p:grpSp>
          <p:nvGrpSpPr>
            <p:cNvPr id="76" name="グループ化 75"/>
            <p:cNvGrpSpPr/>
            <p:nvPr/>
          </p:nvGrpSpPr>
          <p:grpSpPr>
            <a:xfrm>
              <a:off x="785465" y="779575"/>
              <a:ext cx="5284988" cy="5395579"/>
              <a:chOff x="1298359" y="1070301"/>
              <a:chExt cx="4257651" cy="4346743"/>
            </a:xfrm>
          </p:grpSpPr>
          <p:sp>
            <p:nvSpPr>
              <p:cNvPr id="81" name="楕円 80"/>
              <p:cNvSpPr/>
              <p:nvPr/>
            </p:nvSpPr>
            <p:spPr>
              <a:xfrm>
                <a:off x="1298359" y="1070301"/>
                <a:ext cx="4257651" cy="4346743"/>
              </a:xfrm>
              <a:prstGeom prst="ellipse">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1447184" y="2041718"/>
                <a:ext cx="3960000" cy="3181954"/>
              </a:xfrm>
              <a:custGeom>
                <a:avLst/>
                <a:gdLst>
                  <a:gd name="connsiteX0" fmla="*/ 3550869 w 3960000"/>
                  <a:gd name="connsiteY0" fmla="*/ 0 h 3181954"/>
                  <a:gd name="connsiteX1" fmla="*/ 3621847 w 3960000"/>
                  <a:gd name="connsiteY1" fmla="*/ 94917 h 3181954"/>
                  <a:gd name="connsiteX2" fmla="*/ 3960000 w 3960000"/>
                  <a:gd name="connsiteY2" fmla="*/ 1201954 h 3181954"/>
                  <a:gd name="connsiteX3" fmla="*/ 1980000 w 3960000"/>
                  <a:gd name="connsiteY3" fmla="*/ 3181954 h 3181954"/>
                  <a:gd name="connsiteX4" fmla="*/ 0 w 3960000"/>
                  <a:gd name="connsiteY4" fmla="*/ 1201954 h 3181954"/>
                  <a:gd name="connsiteX5" fmla="*/ 338153 w 3960000"/>
                  <a:gd name="connsiteY5" fmla="*/ 94917 h 3181954"/>
                  <a:gd name="connsiteX6" fmla="*/ 405909 w 3960000"/>
                  <a:gd name="connsiteY6" fmla="*/ 4308 h 3181954"/>
                  <a:gd name="connsiteX7" fmla="*/ 420907 w 3960000"/>
                  <a:gd name="connsiteY7" fmla="*/ 14477 h 3181954"/>
                  <a:gd name="connsiteX8" fmla="*/ 355138 w 3960000"/>
                  <a:gd name="connsiteY8" fmla="*/ 102428 h 3181954"/>
                  <a:gd name="connsiteX9" fmla="*/ 20059 w 3960000"/>
                  <a:gd name="connsiteY9" fmla="*/ 1199401 h 3181954"/>
                  <a:gd name="connsiteX10" fmla="*/ 1982059 w 3960000"/>
                  <a:gd name="connsiteY10" fmla="*/ 3161401 h 3181954"/>
                  <a:gd name="connsiteX11" fmla="*/ 3944059 w 3960000"/>
                  <a:gd name="connsiteY11" fmla="*/ 1199401 h 3181954"/>
                  <a:gd name="connsiteX12" fmla="*/ 3608981 w 3960000"/>
                  <a:gd name="connsiteY12" fmla="*/ 102428 h 3181954"/>
                  <a:gd name="connsiteX13" fmla="*/ 3542080 w 3960000"/>
                  <a:gd name="connsiteY13" fmla="*/ 12963 h 318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00" h="3181954">
                    <a:moveTo>
                      <a:pt x="3550869" y="0"/>
                    </a:moveTo>
                    <a:lnTo>
                      <a:pt x="3621847" y="94917"/>
                    </a:lnTo>
                    <a:cubicBezTo>
                      <a:pt x="3835340" y="410927"/>
                      <a:pt x="3960000" y="791883"/>
                      <a:pt x="3960000" y="1201954"/>
                    </a:cubicBezTo>
                    <a:cubicBezTo>
                      <a:pt x="3960000" y="2295478"/>
                      <a:pt x="3073524" y="3181954"/>
                      <a:pt x="1980000" y="3181954"/>
                    </a:cubicBezTo>
                    <a:cubicBezTo>
                      <a:pt x="886476" y="3181954"/>
                      <a:pt x="0" y="2295478"/>
                      <a:pt x="0" y="1201954"/>
                    </a:cubicBezTo>
                    <a:cubicBezTo>
                      <a:pt x="0" y="791883"/>
                      <a:pt x="124661" y="410927"/>
                      <a:pt x="338153" y="94917"/>
                    </a:cubicBezTo>
                    <a:lnTo>
                      <a:pt x="405909" y="4308"/>
                    </a:lnTo>
                    <a:lnTo>
                      <a:pt x="420907" y="14477"/>
                    </a:lnTo>
                    <a:lnTo>
                      <a:pt x="355138" y="102428"/>
                    </a:lnTo>
                    <a:cubicBezTo>
                      <a:pt x="143587" y="415565"/>
                      <a:pt x="20059" y="793058"/>
                      <a:pt x="20059" y="1199401"/>
                    </a:cubicBezTo>
                    <a:cubicBezTo>
                      <a:pt x="20059" y="2282984"/>
                      <a:pt x="898476" y="3161401"/>
                      <a:pt x="1982059" y="3161401"/>
                    </a:cubicBezTo>
                    <a:cubicBezTo>
                      <a:pt x="3065642" y="3161401"/>
                      <a:pt x="3944059" y="2282984"/>
                      <a:pt x="3944059" y="1199401"/>
                    </a:cubicBezTo>
                    <a:cubicBezTo>
                      <a:pt x="3944059" y="793058"/>
                      <a:pt x="3820532" y="415565"/>
                      <a:pt x="3608981" y="102428"/>
                    </a:cubicBezTo>
                    <a:lnTo>
                      <a:pt x="3542080" y="12963"/>
                    </a:lnTo>
                    <a:close/>
                  </a:path>
                </a:pathLst>
              </a:custGeom>
              <a:noFill/>
              <a:ln w="15875" cmpd="sng">
                <a:solidFill>
                  <a:schemeClr val="tx1"/>
                </a:solidFill>
              </a:ln>
              <a:effectLst>
                <a:glow rad="254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77" name="テキスト ボックス 76">
              <a:extLst>
                <a:ext uri="{FF2B5EF4-FFF2-40B4-BE49-F238E27FC236}">
                  <a16:creationId xmlns:a16="http://schemas.microsoft.com/office/drawing/2014/main" id="{21FB4A2A-F6D2-4011-A353-7DBF2983C12A}"/>
                </a:ext>
              </a:extLst>
            </p:cNvPr>
            <p:cNvSpPr txBox="1"/>
            <p:nvPr/>
          </p:nvSpPr>
          <p:spPr>
            <a:xfrm rot="16200000">
              <a:off x="1051775" y="1051746"/>
              <a:ext cx="4776925" cy="4936891"/>
            </a:xfrm>
            <a:prstGeom prst="rect">
              <a:avLst/>
            </a:prstGeom>
            <a:noFill/>
          </p:spPr>
          <p:txBody>
            <a:bodyPr wrap="none" rtlCol="0">
              <a:prstTxWarp prst="textCircle">
                <a:avLst>
                  <a:gd name="adj" fmla="val 13283651"/>
                </a:avLst>
              </a:prstTxWarp>
              <a:spAutoFit/>
            </a:bodyPr>
            <a:lstStyle/>
            <a:p>
              <a:pPr algn="ctr"/>
              <a:r>
                <a:rPr kumimoji="1" lang="ja-JP" altLang="en-US" sz="1500" b="1" dirty="0" smtClean="0">
                  <a:effectLst>
                    <a:glow rad="38100">
                      <a:schemeClr val="bg1">
                        <a:alpha val="20000"/>
                      </a:schemeClr>
                    </a:glow>
                    <a:outerShdw blurRad="50800" dist="50800" dir="2700000" algn="tl" rotWithShape="0">
                      <a:prstClr val="black"/>
                    </a:outerShdw>
                  </a:effectLst>
                </a:rPr>
                <a:t>ビュースポット</a:t>
              </a:r>
              <a:r>
                <a:rPr kumimoji="1" lang="ja-JP" altLang="en-US" sz="1500" b="1" dirty="0">
                  <a:effectLst>
                    <a:glow rad="38100">
                      <a:schemeClr val="bg1">
                        <a:alpha val="20000"/>
                      </a:schemeClr>
                    </a:glow>
                    <a:outerShdw blurRad="50800" dist="50800" dir="2700000" algn="tl" rotWithShape="0">
                      <a:prstClr val="black"/>
                    </a:outerShdw>
                  </a:effectLst>
                </a:rPr>
                <a:t>おおさか発掘・発信</a:t>
              </a:r>
              <a:r>
                <a:rPr kumimoji="1" lang="ja-JP" altLang="en-US" sz="1500" b="1" dirty="0" smtClean="0">
                  <a:effectLst>
                    <a:glow rad="38100">
                      <a:schemeClr val="bg1">
                        <a:alpha val="20000"/>
                      </a:schemeClr>
                    </a:glow>
                    <a:outerShdw blurRad="50800" dist="50800" dir="2700000" algn="tl" rotWithShape="0">
                      <a:prstClr val="black"/>
                    </a:outerShdw>
                  </a:effectLst>
                </a:rPr>
                <a:t>プロジェクト</a:t>
              </a:r>
              <a:endParaRPr kumimoji="1" lang="ja-JP" altLang="en-US" sz="1500" b="1" dirty="0">
                <a:effectLst>
                  <a:glow rad="38100">
                    <a:schemeClr val="bg1">
                      <a:alpha val="20000"/>
                    </a:schemeClr>
                  </a:glow>
                  <a:outerShdw blurRad="50800" dist="50800" dir="2700000" algn="tl" rotWithShape="0">
                    <a:prstClr val="black"/>
                  </a:outerShdw>
                </a:effectLst>
              </a:endParaRPr>
            </a:p>
          </p:txBody>
        </p:sp>
        <p:sp>
          <p:nvSpPr>
            <p:cNvPr id="78" name="テキスト ボックス 77"/>
            <p:cNvSpPr txBox="1"/>
            <p:nvPr/>
          </p:nvSpPr>
          <p:spPr>
            <a:xfrm>
              <a:off x="2020918" y="3258028"/>
              <a:ext cx="3775393" cy="1938992"/>
            </a:xfrm>
            <a:prstGeom prst="rect">
              <a:avLst/>
            </a:prstGeom>
            <a:noFill/>
          </p:spPr>
          <p:txBody>
            <a:bodyPr wrap="none" rtlCol="0">
              <a:spAutoFit/>
            </a:bodyPr>
            <a:lstStyle/>
            <a:p>
              <a:r>
                <a:rPr kumimoji="1" lang="ja-JP" altLang="en-US" sz="4000" b="1" dirty="0" smtClean="0">
                  <a:effectLst>
                    <a:glow rad="76200">
                      <a:schemeClr val="bg1">
                        <a:alpha val="20000"/>
                      </a:schemeClr>
                    </a:glow>
                    <a:outerShdw blurRad="50800" dist="50800" dir="1200000" algn="ctr" rotWithShape="0">
                      <a:srgbClr val="000000">
                        <a:alpha val="70000"/>
                      </a:srgbClr>
                    </a:outerShdw>
                  </a:effectLst>
                </a:rPr>
                <a:t>ビュースポット</a:t>
              </a:r>
              <a:endParaRPr kumimoji="1" lang="en-US" altLang="ja-JP" sz="4000" b="1" dirty="0" smtClean="0">
                <a:effectLst>
                  <a:glow rad="76200">
                    <a:schemeClr val="bg1">
                      <a:alpha val="20000"/>
                    </a:schemeClr>
                  </a:glow>
                  <a:outerShdw blurRad="50800" dist="50800" dir="1200000" algn="ctr" rotWithShape="0">
                    <a:srgbClr val="000000">
                      <a:alpha val="70000"/>
                    </a:srgbClr>
                  </a:outerShdw>
                </a:effectLst>
              </a:endParaRPr>
            </a:p>
            <a:p>
              <a:r>
                <a:rPr kumimoji="1" lang="ja-JP" altLang="en-US" sz="4000" b="1" dirty="0" smtClean="0">
                  <a:effectLst>
                    <a:glow rad="76200">
                      <a:schemeClr val="bg1">
                        <a:alpha val="20000"/>
                      </a:schemeClr>
                    </a:glow>
                    <a:outerShdw blurRad="50800" dist="50800" dir="1200000" algn="ctr" rotWithShape="0">
                      <a:srgbClr val="000000">
                        <a:alpha val="70000"/>
                      </a:srgbClr>
                    </a:outerShdw>
                  </a:effectLst>
                </a:rPr>
                <a:t>おおさか</a:t>
              </a:r>
              <a:endParaRPr kumimoji="1" lang="en-US" altLang="ja-JP" sz="4000" b="1" dirty="0">
                <a:effectLst>
                  <a:glow rad="76200">
                    <a:schemeClr val="bg1">
                      <a:alpha val="20000"/>
                    </a:schemeClr>
                  </a:glow>
                  <a:outerShdw blurRad="50800" dist="50800" dir="1200000" algn="ctr" rotWithShape="0">
                    <a:srgbClr val="000000">
                      <a:alpha val="70000"/>
                    </a:srgbClr>
                  </a:outerShdw>
                </a:effectLst>
              </a:endParaRPr>
            </a:p>
            <a:p>
              <a:r>
                <a:rPr kumimoji="1" lang="ja-JP" altLang="en-US" sz="4000" b="1" dirty="0" smtClean="0">
                  <a:effectLst>
                    <a:glow rad="76200">
                      <a:schemeClr val="bg1">
                        <a:alpha val="20000"/>
                      </a:schemeClr>
                    </a:glow>
                    <a:outerShdw blurRad="50800" dist="50800" dir="1200000" algn="ctr" rotWithShape="0">
                      <a:srgbClr val="000000">
                        <a:alpha val="70000"/>
                      </a:srgbClr>
                    </a:outerShdw>
                  </a:effectLst>
                </a:rPr>
                <a:t>募集開始</a:t>
              </a:r>
              <a:endParaRPr kumimoji="1" lang="ja-JP" altLang="en-US" sz="4000" b="1" dirty="0">
                <a:effectLst>
                  <a:glow rad="76200">
                    <a:schemeClr val="bg1">
                      <a:alpha val="20000"/>
                    </a:schemeClr>
                  </a:glow>
                  <a:outerShdw blurRad="50800" dist="50800" dir="1200000" algn="ctr" rotWithShape="0">
                    <a:srgbClr val="000000">
                      <a:alpha val="70000"/>
                    </a:srgbClr>
                  </a:outerShdw>
                </a:effectLst>
              </a:endParaRPr>
            </a:p>
          </p:txBody>
        </p:sp>
        <p:sp>
          <p:nvSpPr>
            <p:cNvPr id="79" name="テキスト ボックス 78"/>
            <p:cNvSpPr txBox="1"/>
            <p:nvPr/>
          </p:nvSpPr>
          <p:spPr>
            <a:xfrm>
              <a:off x="1462312" y="3338252"/>
              <a:ext cx="615553" cy="1561998"/>
            </a:xfrm>
            <a:prstGeom prst="rect">
              <a:avLst/>
            </a:prstGeom>
            <a:noFill/>
          </p:spPr>
          <p:txBody>
            <a:bodyPr vert="eaVert" wrap="square" rtlCol="0">
              <a:spAutoFit/>
            </a:bodyPr>
            <a:lstStyle/>
            <a:p>
              <a:r>
                <a:rPr kumimoji="1" lang="ja-JP" altLang="en-US" sz="2800" b="1" dirty="0" smtClean="0">
                  <a:effectLst>
                    <a:glow rad="76200">
                      <a:schemeClr val="bg1">
                        <a:alpha val="20000"/>
                      </a:schemeClr>
                    </a:glow>
                    <a:outerShdw blurRad="50800" dist="38100" algn="l" rotWithShape="0">
                      <a:prstClr val="black">
                        <a:alpha val="60000"/>
                      </a:prstClr>
                    </a:outerShdw>
                  </a:effectLst>
                  <a:latin typeface="HGS創英角ｺﾞｼｯｸUB" panose="020B0900000000000000" pitchFamily="50" charset="-128"/>
                  <a:ea typeface="HGS創英角ｺﾞｼｯｸUB" panose="020B0900000000000000" pitchFamily="50" charset="-128"/>
                </a:rPr>
                <a:t>第</a:t>
              </a:r>
              <a:r>
                <a:rPr kumimoji="1" lang="ja-JP" altLang="en-US" sz="2800" b="1" dirty="0">
                  <a:effectLst>
                    <a:glow rad="76200">
                      <a:schemeClr val="bg1">
                        <a:alpha val="20000"/>
                      </a:schemeClr>
                    </a:glow>
                    <a:outerShdw blurRad="50800" dist="38100" algn="l" rotWithShape="0">
                      <a:prstClr val="black">
                        <a:alpha val="60000"/>
                      </a:prstClr>
                    </a:outerShdw>
                  </a:effectLst>
                  <a:latin typeface="HGS創英角ｺﾞｼｯｸUB" panose="020B0900000000000000" pitchFamily="50" charset="-128"/>
                  <a:ea typeface="HGS創英角ｺﾞｼｯｸUB" panose="020B0900000000000000" pitchFamily="50" charset="-128"/>
                </a:rPr>
                <a:t>３</a:t>
              </a:r>
              <a:r>
                <a:rPr kumimoji="1" lang="ja-JP" altLang="en-US" sz="2800" b="1" dirty="0" smtClean="0">
                  <a:effectLst>
                    <a:glow rad="76200">
                      <a:schemeClr val="bg1">
                        <a:alpha val="20000"/>
                      </a:schemeClr>
                    </a:glow>
                    <a:outerShdw blurRad="50800" dist="38100" algn="l" rotWithShape="0">
                      <a:prstClr val="black">
                        <a:alpha val="60000"/>
                      </a:prstClr>
                    </a:outerShdw>
                  </a:effectLst>
                  <a:latin typeface="HGS創英角ｺﾞｼｯｸUB" panose="020B0900000000000000" pitchFamily="50" charset="-128"/>
                  <a:ea typeface="HGS創英角ｺﾞｼｯｸUB" panose="020B0900000000000000" pitchFamily="50" charset="-128"/>
                </a:rPr>
                <a:t>回</a:t>
              </a:r>
              <a:endParaRPr kumimoji="1" lang="ja-JP" altLang="en-US" sz="2800" b="1" dirty="0">
                <a:effectLst>
                  <a:glow rad="76200">
                    <a:schemeClr val="bg1">
                      <a:alpha val="20000"/>
                    </a:schemeClr>
                  </a:glow>
                  <a:outerShdw blurRad="50800" dist="38100" algn="l" rotWithShape="0">
                    <a:prstClr val="black">
                      <a:alpha val="60000"/>
                    </a:prstClr>
                  </a:outerShdw>
                </a:effectLst>
                <a:latin typeface="HGS創英角ｺﾞｼｯｸUB" panose="020B0900000000000000" pitchFamily="50" charset="-128"/>
                <a:ea typeface="HGS創英角ｺﾞｼｯｸUB" panose="020B0900000000000000" pitchFamily="50" charset="-128"/>
              </a:endParaRPr>
            </a:p>
          </p:txBody>
        </p:sp>
      </p:grpSp>
      <p:grpSp>
        <p:nvGrpSpPr>
          <p:cNvPr id="84" name="グループ化 83"/>
          <p:cNvGrpSpPr/>
          <p:nvPr/>
        </p:nvGrpSpPr>
        <p:grpSpPr>
          <a:xfrm>
            <a:off x="2479008" y="1563505"/>
            <a:ext cx="1898404" cy="1410456"/>
            <a:chOff x="2804635" y="1542698"/>
            <a:chExt cx="1330825" cy="988761"/>
          </a:xfrm>
        </p:grpSpPr>
        <p:sp>
          <p:nvSpPr>
            <p:cNvPr id="85" name="テキスト ボックス 84"/>
            <p:cNvSpPr txBox="1"/>
            <p:nvPr/>
          </p:nvSpPr>
          <p:spPr>
            <a:xfrm>
              <a:off x="2804635" y="1847429"/>
              <a:ext cx="1330825" cy="582547"/>
            </a:xfrm>
            <a:prstGeom prst="rect">
              <a:avLst/>
            </a:prstGeom>
            <a:noFill/>
          </p:spPr>
          <p:txBody>
            <a:bodyPr wrap="none" rtlCol="0">
              <a:spAutoFit/>
            </a:bodyPr>
            <a:lstStyle/>
            <a:p>
              <a:pPr algn="ctr"/>
              <a:r>
                <a:rPr kumimoji="1" lang="en-US" altLang="ja-JP" sz="2400" dirty="0" err="1" smtClean="0">
                  <a:solidFill>
                    <a:srgbClr val="FF0000"/>
                  </a:solidFill>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V</a:t>
              </a:r>
              <a:r>
                <a:rPr kumimoji="1" lang="en-US" altLang="ja-JP" sz="2400" dirty="0" err="1"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iew</a:t>
              </a:r>
              <a:r>
                <a:rPr kumimoji="1" lang="en-US" altLang="ja-JP" sz="2400" dirty="0" err="1" smtClean="0">
                  <a:solidFill>
                    <a:srgbClr val="92D050"/>
                  </a:solidFill>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S</a:t>
              </a:r>
              <a:r>
                <a:rPr kumimoji="1" lang="en-US" altLang="ja-JP" sz="2400" dirty="0" err="1"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pot</a:t>
              </a:r>
              <a:r>
                <a:rPr kumimoji="1" lang="en-US" altLang="ja-JP" sz="2400" dirty="0"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 </a:t>
              </a:r>
            </a:p>
            <a:p>
              <a:pPr algn="ctr"/>
              <a:r>
                <a:rPr kumimoji="1" lang="en-US" altLang="ja-JP" sz="2400" dirty="0" smtClean="0">
                  <a:solidFill>
                    <a:srgbClr val="FFFF00"/>
                  </a:solidFill>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O</a:t>
              </a:r>
              <a:r>
                <a:rPr kumimoji="1" lang="en-US" altLang="ja-JP" sz="2400" dirty="0"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saka</a:t>
              </a:r>
              <a:endParaRPr kumimoji="1" lang="en-US" altLang="ja-JP" sz="2400" dirty="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endParaRPr>
            </a:p>
          </p:txBody>
        </p:sp>
        <p:sp>
          <p:nvSpPr>
            <p:cNvPr id="93" name="フリーフォーム 92"/>
            <p:cNvSpPr/>
            <p:nvPr/>
          </p:nvSpPr>
          <p:spPr>
            <a:xfrm>
              <a:off x="2821947" y="1562658"/>
              <a:ext cx="1210477" cy="968801"/>
            </a:xfrm>
            <a:custGeom>
              <a:avLst/>
              <a:gdLst>
                <a:gd name="connsiteX0" fmla="*/ 0 w 2636232"/>
                <a:gd name="connsiteY0" fmla="*/ 1837912 h 2109901"/>
                <a:gd name="connsiteX1" fmla="*/ 29320 w 2636232"/>
                <a:gd name="connsiteY1" fmla="*/ 1837912 h 2109901"/>
                <a:gd name="connsiteX2" fmla="*/ 29320 w 2636232"/>
                <a:gd name="connsiteY2" fmla="*/ 2075212 h 2109901"/>
                <a:gd name="connsiteX3" fmla="*/ 2621320 w 2636232"/>
                <a:gd name="connsiteY3" fmla="*/ 2075212 h 2109901"/>
                <a:gd name="connsiteX4" fmla="*/ 2621320 w 2636232"/>
                <a:gd name="connsiteY4" fmla="*/ 1837912 h 2109901"/>
                <a:gd name="connsiteX5" fmla="*/ 2636232 w 2636232"/>
                <a:gd name="connsiteY5" fmla="*/ 1837912 h 2109901"/>
                <a:gd name="connsiteX6" fmla="*/ 2636232 w 2636232"/>
                <a:gd name="connsiteY6" fmla="*/ 2109901 h 2109901"/>
                <a:gd name="connsiteX7" fmla="*/ 0 w 2636232"/>
                <a:gd name="connsiteY7" fmla="*/ 2109901 h 2109901"/>
                <a:gd name="connsiteX8" fmla="*/ 972895 w 2636232"/>
                <a:gd name="connsiteY8" fmla="*/ 0 h 2109901"/>
                <a:gd name="connsiteX9" fmla="*/ 1689490 w 2636232"/>
                <a:gd name="connsiteY9" fmla="*/ 0 h 2109901"/>
                <a:gd name="connsiteX10" fmla="*/ 1820256 w 2636232"/>
                <a:gd name="connsiteY10" fmla="*/ 374856 h 2109901"/>
                <a:gd name="connsiteX11" fmla="*/ 2055633 w 2636232"/>
                <a:gd name="connsiteY11" fmla="*/ 374856 h 2109901"/>
                <a:gd name="connsiteX12" fmla="*/ 2055633 w 2636232"/>
                <a:gd name="connsiteY12" fmla="*/ 267754 h 2109901"/>
                <a:gd name="connsiteX13" fmla="*/ 2536850 w 2636232"/>
                <a:gd name="connsiteY13" fmla="*/ 267754 h 2109901"/>
                <a:gd name="connsiteX14" fmla="*/ 2536850 w 2636232"/>
                <a:gd name="connsiteY14" fmla="*/ 385566 h 2109901"/>
                <a:gd name="connsiteX15" fmla="*/ 2636232 w 2636232"/>
                <a:gd name="connsiteY15" fmla="*/ 385566 h 2109901"/>
                <a:gd name="connsiteX16" fmla="*/ 2636232 w 2636232"/>
                <a:gd name="connsiteY16" fmla="*/ 656812 h 2109901"/>
                <a:gd name="connsiteX17" fmla="*/ 2621320 w 2636232"/>
                <a:gd name="connsiteY17" fmla="*/ 656812 h 2109901"/>
                <a:gd name="connsiteX18" fmla="*/ 2621320 w 2636232"/>
                <a:gd name="connsiteY18" fmla="*/ 410203 h 2109901"/>
                <a:gd name="connsiteX19" fmla="*/ 29320 w 2636232"/>
                <a:gd name="connsiteY19" fmla="*/ 410203 h 2109901"/>
                <a:gd name="connsiteX20" fmla="*/ 29320 w 2636232"/>
                <a:gd name="connsiteY20" fmla="*/ 656812 h 2109901"/>
                <a:gd name="connsiteX21" fmla="*/ 0 w 2636232"/>
                <a:gd name="connsiteY21" fmla="*/ 656812 h 2109901"/>
                <a:gd name="connsiteX22" fmla="*/ 0 w 2636232"/>
                <a:gd name="connsiteY22" fmla="*/ 374856 h 2109901"/>
                <a:gd name="connsiteX23" fmla="*/ 130766 w 2636232"/>
                <a:gd name="connsiteY23" fmla="*/ 369501 h 2109901"/>
                <a:gd name="connsiteX24" fmla="*/ 130766 w 2636232"/>
                <a:gd name="connsiteY24" fmla="*/ 251689 h 2109901"/>
                <a:gd name="connsiteX25" fmla="*/ 376605 w 2636232"/>
                <a:gd name="connsiteY25" fmla="*/ 251689 h 2109901"/>
                <a:gd name="connsiteX26" fmla="*/ 376605 w 2636232"/>
                <a:gd name="connsiteY26" fmla="*/ 385566 h 2109901"/>
                <a:gd name="connsiteX27" fmla="*/ 836899 w 2636232"/>
                <a:gd name="connsiteY27" fmla="*/ 385566 h 210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36232" h="2109901">
                  <a:moveTo>
                    <a:pt x="0" y="1837912"/>
                  </a:moveTo>
                  <a:lnTo>
                    <a:pt x="29320" y="1837912"/>
                  </a:lnTo>
                  <a:lnTo>
                    <a:pt x="29320" y="2075212"/>
                  </a:lnTo>
                  <a:lnTo>
                    <a:pt x="2621320" y="2075212"/>
                  </a:lnTo>
                  <a:lnTo>
                    <a:pt x="2621320" y="1837912"/>
                  </a:lnTo>
                  <a:lnTo>
                    <a:pt x="2636232" y="1837912"/>
                  </a:lnTo>
                  <a:lnTo>
                    <a:pt x="2636232" y="2109901"/>
                  </a:lnTo>
                  <a:lnTo>
                    <a:pt x="0" y="2109901"/>
                  </a:lnTo>
                  <a:close/>
                  <a:moveTo>
                    <a:pt x="972895" y="0"/>
                  </a:moveTo>
                  <a:lnTo>
                    <a:pt x="1689490" y="0"/>
                  </a:lnTo>
                  <a:lnTo>
                    <a:pt x="1820256" y="374856"/>
                  </a:lnTo>
                  <a:lnTo>
                    <a:pt x="2055633" y="374856"/>
                  </a:lnTo>
                  <a:lnTo>
                    <a:pt x="2055633" y="267754"/>
                  </a:lnTo>
                  <a:lnTo>
                    <a:pt x="2536850" y="267754"/>
                  </a:lnTo>
                  <a:lnTo>
                    <a:pt x="2536850" y="385566"/>
                  </a:lnTo>
                  <a:lnTo>
                    <a:pt x="2636232" y="385566"/>
                  </a:lnTo>
                  <a:lnTo>
                    <a:pt x="2636232" y="656812"/>
                  </a:lnTo>
                  <a:lnTo>
                    <a:pt x="2621320" y="656812"/>
                  </a:lnTo>
                  <a:lnTo>
                    <a:pt x="2621320" y="410203"/>
                  </a:lnTo>
                  <a:lnTo>
                    <a:pt x="29320" y="410203"/>
                  </a:lnTo>
                  <a:lnTo>
                    <a:pt x="29320" y="656812"/>
                  </a:lnTo>
                  <a:lnTo>
                    <a:pt x="0" y="656812"/>
                  </a:lnTo>
                  <a:lnTo>
                    <a:pt x="0" y="374856"/>
                  </a:lnTo>
                  <a:lnTo>
                    <a:pt x="130766" y="369501"/>
                  </a:lnTo>
                  <a:lnTo>
                    <a:pt x="130766" y="251689"/>
                  </a:lnTo>
                  <a:lnTo>
                    <a:pt x="376605" y="251689"/>
                  </a:lnTo>
                  <a:lnTo>
                    <a:pt x="376605" y="385566"/>
                  </a:lnTo>
                  <a:lnTo>
                    <a:pt x="836899" y="385566"/>
                  </a:lnTo>
                  <a:close/>
                </a:path>
              </a:pathLst>
            </a:custGeom>
            <a:noFill/>
            <a:ln w="38100">
              <a:solidFill>
                <a:schemeClr val="tx1"/>
              </a:solidFill>
            </a:ln>
            <a:effectLst>
              <a:glow rad="1270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5" name="テキスト ボックス 104"/>
            <p:cNvSpPr txBox="1"/>
            <p:nvPr/>
          </p:nvSpPr>
          <p:spPr>
            <a:xfrm>
              <a:off x="3246567" y="1542698"/>
              <a:ext cx="367464" cy="215759"/>
            </a:xfrm>
            <a:prstGeom prst="rect">
              <a:avLst/>
            </a:prstGeom>
            <a:noFill/>
          </p:spPr>
          <p:txBody>
            <a:bodyPr wrap="none" rtlCol="0">
              <a:spAutoFit/>
            </a:bodyPr>
            <a:lstStyle/>
            <a:p>
              <a:r>
                <a:rPr kumimoji="1" lang="ja-JP" altLang="en-US" sz="1400" b="1" dirty="0" smtClean="0">
                  <a:solidFill>
                    <a:srgbClr val="00B0F0"/>
                  </a:solidFill>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３</a:t>
              </a:r>
              <a:r>
                <a:rPr kumimoji="1" lang="en-US" altLang="ja-JP" sz="1400" b="1" dirty="0" err="1"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rPr>
                <a:t>rd</a:t>
              </a:r>
              <a:endParaRPr kumimoji="1" lang="en-US" altLang="ja-JP" sz="1400" b="1" dirty="0" smtClean="0">
                <a:effectLst>
                  <a:glow rad="76200">
                    <a:schemeClr val="bg1">
                      <a:alpha val="50000"/>
                    </a:schemeClr>
                  </a:glow>
                  <a:outerShdw blurRad="50800" dist="50800" dir="5400000" algn="ctr" rotWithShape="0">
                    <a:schemeClr val="bg1">
                      <a:alpha val="20000"/>
                    </a:schemeClr>
                  </a:outerShdw>
                </a:effectLst>
                <a:latin typeface="Arial Black" panose="020B0A04020102020204" pitchFamily="34" charset="0"/>
                <a:ea typeface="HGP創英角ｺﾞｼｯｸUB" panose="020B0900000000000000" pitchFamily="50" charset="-128"/>
              </a:endParaRPr>
            </a:p>
          </p:txBody>
        </p:sp>
      </p:grpSp>
      <p:cxnSp>
        <p:nvCxnSpPr>
          <p:cNvPr id="67" name="直線コネクタ 66"/>
          <p:cNvCxnSpPr/>
          <p:nvPr/>
        </p:nvCxnSpPr>
        <p:spPr>
          <a:xfrm flipV="1">
            <a:off x="2453486" y="8301801"/>
            <a:ext cx="472421" cy="4659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72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正方形/長方形 48"/>
          <p:cNvSpPr/>
          <p:nvPr/>
        </p:nvSpPr>
        <p:spPr>
          <a:xfrm>
            <a:off x="392430" y="6062499"/>
            <a:ext cx="6130746" cy="1310543"/>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72290" y="6118443"/>
            <a:ext cx="6597544" cy="1259319"/>
          </a:xfrm>
          <a:prstGeom prst="rect">
            <a:avLst/>
          </a:prstGeom>
          <a:noFill/>
          <a:ln>
            <a:noFill/>
            <a:prstDash val="sysDot"/>
          </a:ln>
        </p:spPr>
        <p:txBody>
          <a:bodyPr wrap="square" rtlCol="0">
            <a:spAutoFit/>
          </a:bodyPr>
          <a:lstStyle/>
          <a:p>
            <a:pPr marL="266700" marR="0" lvl="0" indent="-85725" algn="l" defTabSz="457200" rtl="0" eaLnBrk="1" fontAlgn="auto" latinLnBrk="0" hangingPunct="1">
              <a:lnSpc>
                <a:spcPts val="1300"/>
              </a:lnSpc>
              <a:spcBef>
                <a:spcPts val="0"/>
              </a:spcBef>
              <a:spcAft>
                <a:spcPts val="1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1"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投稿に添付</a:t>
            </a:r>
            <a:r>
              <a:rPr kumimoji="1" lang="ja-JP" altLang="en-US" sz="105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して</a:t>
            </a:r>
            <a:r>
              <a:rPr kumimoji="1" lang="ja-JP" altLang="en-US" sz="1050" b="1"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いただく</a:t>
            </a:r>
            <a:r>
              <a:rPr kumimoji="1" lang="ja-JP" altLang="en-US" sz="105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情報</a:t>
            </a:r>
            <a:endParaRPr kumimoji="1" lang="en-US" altLang="ja-JP" sz="105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・応募情報</a:t>
            </a:r>
            <a:endParaRPr kumimoji="1" lang="en-US" altLang="ja-JP"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🔸ビュースポット（視点場）　🔸 眺めることのできる景観（視対象）</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 投稿写真の撮影時期　　</a:t>
            </a:r>
            <a:r>
              <a:rPr kumimoji="1"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 ビュースポットのおすすめ理由（</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文字以内）</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 ビュースポットの位置（住所等をなるべく詳細にご記載ください。）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indent="-85725">
              <a:lnSpc>
                <a:spcPts val="1100"/>
              </a:lnSpc>
            </a:pPr>
            <a:r>
              <a:rPr kumimoji="1" lang="ja-JP" altLang="en-US" sz="1000" dirty="0" smtClean="0">
                <a:solidFill>
                  <a:prstClr val="black"/>
                </a:solidFill>
                <a:latin typeface="游ゴシック" panose="020B0400000000000000" pitchFamily="50" charset="-128"/>
              </a:rPr>
              <a:t>              🔸 </a:t>
            </a:r>
            <a:r>
              <a:rPr kumimoji="1" lang="ja-JP" altLang="en-US" sz="1000" dirty="0">
                <a:solidFill>
                  <a:prstClr val="black"/>
                </a:solidFill>
                <a:latin typeface="游ゴシック" panose="020B0400000000000000" pitchFamily="50" charset="-128"/>
              </a:rPr>
              <a:t>応募者</a:t>
            </a:r>
            <a:r>
              <a:rPr kumimoji="1" lang="ja-JP" altLang="en-US" sz="1000" dirty="0" smtClean="0">
                <a:solidFill>
                  <a:prstClr val="black"/>
                </a:solidFill>
                <a:latin typeface="游ゴシック" panose="020B0400000000000000" pitchFamily="50" charset="-128"/>
              </a:rPr>
              <a:t>の年代</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・写真データ</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806450" marR="0" lvl="0" indent="-177800" algn="l" defTabSz="457200"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１枚目に景観（視対象）の写真、２枚目にビュースポット（視点場）の写真を添付してください。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0" name="テキスト ボックス 29"/>
          <p:cNvSpPr txBox="1"/>
          <p:nvPr/>
        </p:nvSpPr>
        <p:spPr>
          <a:xfrm>
            <a:off x="128340" y="5562904"/>
            <a:ext cx="6597544" cy="541174"/>
          </a:xfrm>
          <a:prstGeom prst="rect">
            <a:avLst/>
          </a:prstGeom>
          <a:solidFill>
            <a:srgbClr val="F1EBF6"/>
          </a:solidFill>
          <a:ln>
            <a:solidFill>
              <a:schemeClr val="tx1"/>
            </a:solidFill>
            <a:prstDash val="sysDot"/>
          </a:ln>
        </p:spPr>
        <p:txBody>
          <a:bodyPr wrap="square" rtlCol="0">
            <a:sp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a:t>
            </a: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インスタグラムによる応募</a:t>
            </a:r>
            <a:endPar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2563" marR="0" lvl="0" indent="-90488"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の公式景観インスタグラム（＠</a:t>
            </a:r>
            <a:r>
              <a:rPr kumimoji="1" lang="en-US" altLang="ja-JP" sz="10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osaka_landscape</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）をフォローし、以下</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の情報</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1" lang="ja-JP" altLang="en-US" sz="1000" dirty="0">
                <a:solidFill>
                  <a:prstClr val="black"/>
                </a:solidFill>
                <a:latin typeface="游ゴシック" panose="020B0400000000000000" pitchFamily="50" charset="-128"/>
                <a:ea typeface="游ゴシック" panose="020B0400000000000000" pitchFamily="50" charset="-128"/>
              </a:rPr>
              <a:t>記載の上</a:t>
            </a:r>
            <a:r>
              <a:rPr kumimoji="1" lang="ja-JP" altLang="en-US" sz="10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応募用ハッシュタグ［</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ビュースポットおおさか</a:t>
            </a:r>
            <a:r>
              <a:rPr kumimoji="1" lang="en-US" altLang="ja-JP" sz="1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］を付けて投稿してください。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128342" y="3350300"/>
            <a:ext cx="6594018" cy="1440000"/>
          </a:xfrm>
          <a:prstGeom prst="rect">
            <a:avLst/>
          </a:prstGeom>
          <a:solidFill>
            <a:srgbClr val="F1EBF6"/>
          </a:solidFill>
          <a:ln>
            <a:solidFill>
              <a:schemeClr val="tx1"/>
            </a:solidFill>
            <a:prstDash val="sysDot"/>
          </a:ln>
        </p:spPr>
        <p:txBody>
          <a:bodyPr wrap="square" rtlCol="0">
            <a:sp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a:t>
            </a: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メールによる応募 （添付データは合計６ＭＢ程度まで）</a:t>
            </a:r>
            <a:endParaRPr kumimoji="1" lang="en-US" altLang="ja-JP" sz="900" b="0"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174625" algn="l" defTabSz="457200" rtl="0" eaLnBrk="1" fontAlgn="auto" latinLnBrk="0" hangingPunct="1">
              <a:lnSpc>
                <a:spcPts val="13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○下記の資料を添付し［ </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viewspot-osaka@gbox.pref.osaka.lg.jp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］までお送りください。</a:t>
            </a:r>
            <a:endParaRPr kumimoji="1"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300"/>
              </a:lnSpc>
              <a:spcBef>
                <a:spcPts val="30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300"/>
              </a:lnSpc>
              <a:spcBef>
                <a:spcPts val="30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300"/>
              </a:lnSpc>
              <a:spcBef>
                <a:spcPts val="30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300"/>
              </a:lnSpc>
              <a:spcBef>
                <a:spcPts val="30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500"/>
              </a:lnSpc>
              <a:spcBef>
                <a:spcPts val="3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募集ホームページ</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』http://www.pref.osaka.lg.jp/kenshi_kikaku/viewspotosakaproject/2ndbackviewspotosaka.html</a:t>
            </a:r>
            <a:endParaRPr kumimoji="1" lang="en-US" altLang="ja-JP"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正方形/長方形 50"/>
          <p:cNvSpPr/>
          <p:nvPr/>
        </p:nvSpPr>
        <p:spPr>
          <a:xfrm>
            <a:off x="392430" y="3733008"/>
            <a:ext cx="6130746" cy="86400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テキスト ボックス 45"/>
          <p:cNvSpPr txBox="1"/>
          <p:nvPr/>
        </p:nvSpPr>
        <p:spPr>
          <a:xfrm>
            <a:off x="169635" y="3722563"/>
            <a:ext cx="6594018" cy="938719"/>
          </a:xfrm>
          <a:prstGeom prst="rect">
            <a:avLst/>
          </a:prstGeom>
          <a:noFill/>
          <a:ln>
            <a:noFill/>
            <a:prstDash val="sysDot"/>
          </a:ln>
        </p:spPr>
        <p:txBody>
          <a:bodyPr wrap="square" rtlCol="0">
            <a:spAutoFit/>
          </a:bodyPr>
          <a:lstStyle/>
          <a:p>
            <a:pPr marL="266700" marR="0" lvl="0" indent="-85725" algn="l" defTabSz="457200" rtl="0" eaLnBrk="1" fontAlgn="auto" latinLnBrk="0" hangingPunct="1">
              <a:lnSpc>
                <a:spcPts val="1100"/>
              </a:lnSpc>
              <a:spcBef>
                <a:spcPts val="2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メールに添付していただく資料</a:t>
            </a:r>
            <a:endParaRPr kumimoji="1" lang="en-US" altLang="ja-JP" sz="10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・応募用紙</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（必要事項を記入いただいたもの）</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応募用紙は、下記の</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募集ホームページ</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からダウンロードが可能です。</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応募用紙に代えて、応募用紙の</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７</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事項</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をメールの本文にご記載いただいても構いません。</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・写真データ</a:t>
            </a:r>
            <a:endParaRPr kumimoji="1" lang="en-US" altLang="ja-JP" sz="1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8572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１件の応募につき１枚とし、３ＭＢまでを目安としてください。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p:cNvSpPr txBox="1"/>
          <p:nvPr/>
        </p:nvSpPr>
        <p:spPr>
          <a:xfrm>
            <a:off x="128341" y="4833801"/>
            <a:ext cx="6594018" cy="682238"/>
          </a:xfrm>
          <a:prstGeom prst="rect">
            <a:avLst/>
          </a:prstGeom>
          <a:solidFill>
            <a:srgbClr val="F1EBF6"/>
          </a:solidFill>
          <a:ln>
            <a:solidFill>
              <a:schemeClr val="tx1"/>
            </a:solidFill>
            <a:prstDash val="sysDot"/>
          </a:ln>
        </p:spPr>
        <p:txBody>
          <a:bodyPr wrap="square" rtlCol="0">
            <a:sp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r>
              <a:rPr kumimoji="1" lang="en-US" altLang="ja-JP"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大阪府ホームページからの</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応募（添付データは合計６ＭＢ程度まで）</a:t>
            </a:r>
            <a:endParaRPr kumimoji="1" lang="en-US" altLang="ja-JP" sz="9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9207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○大阪府ホームページ［ </a:t>
            </a:r>
            <a:r>
              <a:rPr kumimoji="1" lang="ja-JP" altLang="en-US" sz="10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作成中</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182563"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にアクセスしていただき、必要事項を入力するとともに写真データ（</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1" lang="ja-JP" altLang="en-US" sz="1000" dirty="0">
                <a:solidFill>
                  <a:prstClr val="black"/>
                </a:solidFill>
                <a:latin typeface="游ゴシック" panose="020B0400000000000000" pitchFamily="50" charset="-128"/>
                <a:ea typeface="游ゴシック" panose="020B0400000000000000" pitchFamily="50" charset="-128"/>
              </a:rPr>
              <a:t>添付</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92075" algn="l" defTabSz="4572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）写真データは、１件の応募につき１枚とし、６ＭＢまでを目安としてください。</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1" name="フリーフォーム 40"/>
          <p:cNvSpPr/>
          <p:nvPr/>
        </p:nvSpPr>
        <p:spPr>
          <a:xfrm>
            <a:off x="5516651" y="5180416"/>
            <a:ext cx="1290326" cy="473109"/>
          </a:xfrm>
          <a:custGeom>
            <a:avLst/>
            <a:gdLst>
              <a:gd name="connsiteX0" fmla="*/ 409580 w 1290326"/>
              <a:gd name="connsiteY0" fmla="*/ 0 h 473109"/>
              <a:gd name="connsiteX1" fmla="*/ 552585 w 1290326"/>
              <a:gd name="connsiteY1" fmla="*/ 151438 h 473109"/>
              <a:gd name="connsiteX2" fmla="*/ 1236713 w 1290326"/>
              <a:gd name="connsiteY2" fmla="*/ 151438 h 473109"/>
              <a:gd name="connsiteX3" fmla="*/ 1290326 w 1290326"/>
              <a:gd name="connsiteY3" fmla="*/ 205051 h 473109"/>
              <a:gd name="connsiteX4" fmla="*/ 1290326 w 1290326"/>
              <a:gd name="connsiteY4" fmla="*/ 419496 h 473109"/>
              <a:gd name="connsiteX5" fmla="*/ 1236713 w 1290326"/>
              <a:gd name="connsiteY5" fmla="*/ 473109 h 473109"/>
              <a:gd name="connsiteX6" fmla="*/ 53613 w 1290326"/>
              <a:gd name="connsiteY6" fmla="*/ 473109 h 473109"/>
              <a:gd name="connsiteX7" fmla="*/ 0 w 1290326"/>
              <a:gd name="connsiteY7" fmla="*/ 419496 h 473109"/>
              <a:gd name="connsiteX8" fmla="*/ 0 w 1290326"/>
              <a:gd name="connsiteY8" fmla="*/ 205051 h 473109"/>
              <a:gd name="connsiteX9" fmla="*/ 53613 w 1290326"/>
              <a:gd name="connsiteY9" fmla="*/ 151438 h 473109"/>
              <a:gd name="connsiteX10" fmla="*/ 409108 w 1290326"/>
              <a:gd name="connsiteY10" fmla="*/ 151438 h 47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326" h="473109">
                <a:moveTo>
                  <a:pt x="409580" y="0"/>
                </a:moveTo>
                <a:lnTo>
                  <a:pt x="552585" y="151438"/>
                </a:lnTo>
                <a:lnTo>
                  <a:pt x="1236713" y="151438"/>
                </a:lnTo>
                <a:cubicBezTo>
                  <a:pt x="1266323" y="151438"/>
                  <a:pt x="1290326" y="175441"/>
                  <a:pt x="1290326" y="205051"/>
                </a:cubicBezTo>
                <a:lnTo>
                  <a:pt x="1290326" y="419496"/>
                </a:lnTo>
                <a:cubicBezTo>
                  <a:pt x="1290326" y="449106"/>
                  <a:pt x="1266323" y="473109"/>
                  <a:pt x="1236713" y="473109"/>
                </a:cubicBezTo>
                <a:lnTo>
                  <a:pt x="53613" y="473109"/>
                </a:lnTo>
                <a:cubicBezTo>
                  <a:pt x="24003" y="473109"/>
                  <a:pt x="0" y="449106"/>
                  <a:pt x="0" y="419496"/>
                </a:cubicBezTo>
                <a:lnTo>
                  <a:pt x="0" y="205051"/>
                </a:lnTo>
                <a:cubicBezTo>
                  <a:pt x="0" y="175441"/>
                  <a:pt x="24003" y="151438"/>
                  <a:pt x="53613" y="151438"/>
                </a:cubicBezTo>
                <a:lnTo>
                  <a:pt x="409108" y="151438"/>
                </a:lnTo>
                <a:close/>
              </a:path>
            </a:pathLst>
          </a:custGeom>
          <a:solidFill>
            <a:schemeClr val="bg1"/>
          </a:solidFill>
          <a:ln>
            <a:solidFill>
              <a:srgbClr val="773BA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p:cNvGrpSpPr/>
          <p:nvPr/>
        </p:nvGrpSpPr>
        <p:grpSpPr>
          <a:xfrm>
            <a:off x="3790949" y="1518513"/>
            <a:ext cx="2931409" cy="1494976"/>
            <a:chOff x="3856260" y="1849398"/>
            <a:chExt cx="2967715" cy="1609786"/>
          </a:xfrm>
        </p:grpSpPr>
        <p:sp>
          <p:nvSpPr>
            <p:cNvPr id="18" name="正方形/長方形 17"/>
            <p:cNvSpPr/>
            <p:nvPr/>
          </p:nvSpPr>
          <p:spPr>
            <a:xfrm>
              <a:off x="3856260" y="1849398"/>
              <a:ext cx="2967715" cy="1609786"/>
            </a:xfrm>
            <a:prstGeom prst="rect">
              <a:avLst/>
            </a:prstGeom>
            <a:solidFill>
              <a:schemeClr val="bg1"/>
            </a:solidFill>
            <a:ln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図 19"/>
            <p:cNvPicPr>
              <a:picLocks noChangeAspect="1"/>
            </p:cNvPicPr>
            <p:nvPr/>
          </p:nvPicPr>
          <p:blipFill>
            <a:blip r:embed="rId2"/>
            <a:stretch>
              <a:fillRect/>
            </a:stretch>
          </p:blipFill>
          <p:spPr>
            <a:xfrm>
              <a:off x="3971977" y="2933257"/>
              <a:ext cx="2694488" cy="452321"/>
            </a:xfrm>
            <a:prstGeom prst="rect">
              <a:avLst/>
            </a:prstGeom>
          </p:spPr>
        </p:pic>
        <p:sp>
          <p:nvSpPr>
            <p:cNvPr id="21" name="四角形吹き出し 20"/>
            <p:cNvSpPr/>
            <p:nvPr/>
          </p:nvSpPr>
          <p:spPr>
            <a:xfrm>
              <a:off x="4028009" y="2431314"/>
              <a:ext cx="1251498" cy="426378"/>
            </a:xfrm>
            <a:prstGeom prst="wedgeRectCallout">
              <a:avLst>
                <a:gd name="adj1" fmla="val -25647"/>
                <a:gd name="adj2" fmla="val 118245"/>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ビュースポット</a:t>
              </a:r>
              <a:endPar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（視点場）</a:t>
              </a:r>
              <a:endPar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四角形吹き出し 27"/>
            <p:cNvSpPr/>
            <p:nvPr/>
          </p:nvSpPr>
          <p:spPr>
            <a:xfrm>
              <a:off x="5603335" y="2432473"/>
              <a:ext cx="1103849" cy="413282"/>
            </a:xfrm>
            <a:prstGeom prst="wedgeRectCallout">
              <a:avLst>
                <a:gd name="adj1" fmla="val 9182"/>
                <a:gd name="adj2" fmla="val 9127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景観（視対象）</a:t>
              </a:r>
              <a:endPar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8" name="テキスト ボックス 47"/>
            <p:cNvSpPr txBox="1"/>
            <p:nvPr/>
          </p:nvSpPr>
          <p:spPr>
            <a:xfrm>
              <a:off x="3971977" y="1870380"/>
              <a:ext cx="2798824" cy="541308"/>
            </a:xfrm>
            <a:prstGeom prst="rect">
              <a:avLst/>
            </a:prstGeom>
            <a:noFill/>
            <a:ln>
              <a:noFill/>
              <a:prstDash val="sysDot"/>
            </a:ln>
          </p:spPr>
          <p:txBody>
            <a:bodyPr wrap="square" rtlCol="0">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ビュースポット（視点場）とは、</a:t>
              </a:r>
              <a:endParaRPr kumimoji="0" lang="en-US" altLang="ja-JP" sz="1000" b="0"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srgbClr val="773BA5"/>
                  </a:solidFill>
                  <a:effectLst/>
                  <a:uLnTx/>
                  <a:uFillTx/>
                  <a:latin typeface="HG丸ｺﾞｼｯｸM-PRO" panose="020F0600000000000000" pitchFamily="50" charset="-128"/>
                  <a:ea typeface="HG丸ｺﾞｼｯｸM-PRO" panose="020F0600000000000000" pitchFamily="50" charset="-128"/>
                  <a:cs typeface="+mn-cs"/>
                </a:rPr>
                <a:t>景観を眺めることのできる場所</a:t>
              </a:r>
              <a:r>
                <a:rPr kumimoji="0" lang="ja-JP" altLang="en-US" sz="1000" b="0"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0" lang="en-US" altLang="ja-JP" sz="1000" b="0"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45" name="フリーフォーム 44"/>
          <p:cNvSpPr/>
          <p:nvPr/>
        </p:nvSpPr>
        <p:spPr>
          <a:xfrm>
            <a:off x="5005389" y="6020"/>
            <a:ext cx="1769407" cy="1281036"/>
          </a:xfrm>
          <a:custGeom>
            <a:avLst/>
            <a:gdLst>
              <a:gd name="connsiteX0" fmla="*/ 370668 w 1886338"/>
              <a:gd name="connsiteY0" fmla="*/ 0 h 1631325"/>
              <a:gd name="connsiteX1" fmla="*/ 1886338 w 1886338"/>
              <a:gd name="connsiteY1" fmla="*/ 0 h 1631325"/>
              <a:gd name="connsiteX2" fmla="*/ 1886338 w 1886338"/>
              <a:gd name="connsiteY2" fmla="*/ 1502868 h 1631325"/>
              <a:gd name="connsiteX3" fmla="*/ 1798966 w 1886338"/>
              <a:gd name="connsiteY3" fmla="*/ 1544312 h 1631325"/>
              <a:gd name="connsiteX4" fmla="*/ 1361259 w 1886338"/>
              <a:gd name="connsiteY4" fmla="*/ 1631325 h 1631325"/>
              <a:gd name="connsiteX5" fmla="*/ 566116 w 1886338"/>
              <a:gd name="connsiteY5" fmla="*/ 1307020 h 1631325"/>
              <a:gd name="connsiteX6" fmla="*/ 554385 w 1886338"/>
              <a:gd name="connsiteY6" fmla="*/ 1293020 h 1631325"/>
              <a:gd name="connsiteX7" fmla="*/ 406238 w 1886338"/>
              <a:gd name="connsiteY7" fmla="*/ 1268800 h 1631325"/>
              <a:gd name="connsiteX8" fmla="*/ 0 w 1886338"/>
              <a:gd name="connsiteY8" fmla="*/ 1296734 h 1631325"/>
              <a:gd name="connsiteX9" fmla="*/ 323084 w 1886338"/>
              <a:gd name="connsiteY9" fmla="*/ 1043039 h 1631325"/>
              <a:gd name="connsiteX10" fmla="*/ 351163 w 1886338"/>
              <a:gd name="connsiteY10" fmla="*/ 1008288 h 1631325"/>
              <a:gd name="connsiteX11" fmla="*/ 325126 w 1886338"/>
              <a:gd name="connsiteY11" fmla="*/ 955069 h 1631325"/>
              <a:gd name="connsiteX12" fmla="*/ 236757 w 1886338"/>
              <a:gd name="connsiteY12" fmla="*/ 524078 h 1631325"/>
              <a:gd name="connsiteX13" fmla="*/ 325126 w 1886338"/>
              <a:gd name="connsiteY13" fmla="*/ 93087 h 16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6338" h="1631325">
                <a:moveTo>
                  <a:pt x="370668" y="0"/>
                </a:moveTo>
                <a:lnTo>
                  <a:pt x="1886338" y="0"/>
                </a:lnTo>
                <a:lnTo>
                  <a:pt x="1886338" y="1502868"/>
                </a:lnTo>
                <a:lnTo>
                  <a:pt x="1798966" y="1544312"/>
                </a:lnTo>
                <a:cubicBezTo>
                  <a:pt x="1664432" y="1600342"/>
                  <a:pt x="1516520" y="1631325"/>
                  <a:pt x="1361259" y="1631325"/>
                </a:cubicBezTo>
                <a:cubicBezTo>
                  <a:pt x="1050737" y="1631325"/>
                  <a:pt x="769611" y="1507392"/>
                  <a:pt x="566116" y="1307020"/>
                </a:cubicBezTo>
                <a:lnTo>
                  <a:pt x="554385" y="1293020"/>
                </a:lnTo>
                <a:lnTo>
                  <a:pt x="406238" y="1268800"/>
                </a:lnTo>
                <a:cubicBezTo>
                  <a:pt x="279654" y="1258588"/>
                  <a:pt x="144241" y="1267900"/>
                  <a:pt x="0" y="1296734"/>
                </a:cubicBezTo>
                <a:cubicBezTo>
                  <a:pt x="126915" y="1220861"/>
                  <a:pt x="234610" y="1136296"/>
                  <a:pt x="323084" y="1043039"/>
                </a:cubicBezTo>
                <a:lnTo>
                  <a:pt x="351163" y="1008288"/>
                </a:lnTo>
                <a:lnTo>
                  <a:pt x="325126" y="955069"/>
                </a:lnTo>
                <a:cubicBezTo>
                  <a:pt x="268223" y="822599"/>
                  <a:pt x="236757" y="676957"/>
                  <a:pt x="236757" y="524078"/>
                </a:cubicBezTo>
                <a:cubicBezTo>
                  <a:pt x="236757" y="371199"/>
                  <a:pt x="268224" y="225557"/>
                  <a:pt x="325126" y="9308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フリーフォーム 42"/>
          <p:cNvSpPr/>
          <p:nvPr/>
        </p:nvSpPr>
        <p:spPr>
          <a:xfrm>
            <a:off x="5088593" y="6020"/>
            <a:ext cx="1769407" cy="1281036"/>
          </a:xfrm>
          <a:custGeom>
            <a:avLst/>
            <a:gdLst>
              <a:gd name="connsiteX0" fmla="*/ 370668 w 1886338"/>
              <a:gd name="connsiteY0" fmla="*/ 0 h 1631325"/>
              <a:gd name="connsiteX1" fmla="*/ 1886338 w 1886338"/>
              <a:gd name="connsiteY1" fmla="*/ 0 h 1631325"/>
              <a:gd name="connsiteX2" fmla="*/ 1886338 w 1886338"/>
              <a:gd name="connsiteY2" fmla="*/ 1502868 h 1631325"/>
              <a:gd name="connsiteX3" fmla="*/ 1798966 w 1886338"/>
              <a:gd name="connsiteY3" fmla="*/ 1544312 h 1631325"/>
              <a:gd name="connsiteX4" fmla="*/ 1361259 w 1886338"/>
              <a:gd name="connsiteY4" fmla="*/ 1631325 h 1631325"/>
              <a:gd name="connsiteX5" fmla="*/ 566116 w 1886338"/>
              <a:gd name="connsiteY5" fmla="*/ 1307020 h 1631325"/>
              <a:gd name="connsiteX6" fmla="*/ 554385 w 1886338"/>
              <a:gd name="connsiteY6" fmla="*/ 1293020 h 1631325"/>
              <a:gd name="connsiteX7" fmla="*/ 406238 w 1886338"/>
              <a:gd name="connsiteY7" fmla="*/ 1268800 h 1631325"/>
              <a:gd name="connsiteX8" fmla="*/ 0 w 1886338"/>
              <a:gd name="connsiteY8" fmla="*/ 1296734 h 1631325"/>
              <a:gd name="connsiteX9" fmla="*/ 323084 w 1886338"/>
              <a:gd name="connsiteY9" fmla="*/ 1043039 h 1631325"/>
              <a:gd name="connsiteX10" fmla="*/ 351163 w 1886338"/>
              <a:gd name="connsiteY10" fmla="*/ 1008288 h 1631325"/>
              <a:gd name="connsiteX11" fmla="*/ 325126 w 1886338"/>
              <a:gd name="connsiteY11" fmla="*/ 955069 h 1631325"/>
              <a:gd name="connsiteX12" fmla="*/ 236757 w 1886338"/>
              <a:gd name="connsiteY12" fmla="*/ 524078 h 1631325"/>
              <a:gd name="connsiteX13" fmla="*/ 325126 w 1886338"/>
              <a:gd name="connsiteY13" fmla="*/ 93087 h 16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6338" h="1631325">
                <a:moveTo>
                  <a:pt x="370668" y="0"/>
                </a:moveTo>
                <a:lnTo>
                  <a:pt x="1886338" y="0"/>
                </a:lnTo>
                <a:lnTo>
                  <a:pt x="1886338" y="1502868"/>
                </a:lnTo>
                <a:lnTo>
                  <a:pt x="1798966" y="1544312"/>
                </a:lnTo>
                <a:cubicBezTo>
                  <a:pt x="1664432" y="1600342"/>
                  <a:pt x="1516520" y="1631325"/>
                  <a:pt x="1361259" y="1631325"/>
                </a:cubicBezTo>
                <a:cubicBezTo>
                  <a:pt x="1050737" y="1631325"/>
                  <a:pt x="769611" y="1507392"/>
                  <a:pt x="566116" y="1307020"/>
                </a:cubicBezTo>
                <a:lnTo>
                  <a:pt x="554385" y="1293020"/>
                </a:lnTo>
                <a:lnTo>
                  <a:pt x="406238" y="1268800"/>
                </a:lnTo>
                <a:cubicBezTo>
                  <a:pt x="279654" y="1258588"/>
                  <a:pt x="144241" y="1267900"/>
                  <a:pt x="0" y="1296734"/>
                </a:cubicBezTo>
                <a:cubicBezTo>
                  <a:pt x="126915" y="1220861"/>
                  <a:pt x="234610" y="1136296"/>
                  <a:pt x="323084" y="1043039"/>
                </a:cubicBezTo>
                <a:lnTo>
                  <a:pt x="351163" y="1008288"/>
                </a:lnTo>
                <a:lnTo>
                  <a:pt x="325126" y="955069"/>
                </a:lnTo>
                <a:cubicBezTo>
                  <a:pt x="268223" y="822599"/>
                  <a:pt x="236757" y="676957"/>
                  <a:pt x="236757" y="524078"/>
                </a:cubicBezTo>
                <a:cubicBezTo>
                  <a:pt x="236757" y="371199"/>
                  <a:pt x="268224" y="225557"/>
                  <a:pt x="325126" y="93087"/>
                </a:cubicBezTo>
                <a:close/>
              </a:path>
            </a:pathLst>
          </a:custGeom>
          <a:solidFill>
            <a:srgbClr val="AB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934" y="548271"/>
            <a:ext cx="607062" cy="591496"/>
          </a:xfrm>
          <a:prstGeom prst="rect">
            <a:avLst/>
          </a:prstGeom>
        </p:spPr>
      </p:pic>
      <p:sp>
        <p:nvSpPr>
          <p:cNvPr id="5" name="フローチャート: 代替処理 4"/>
          <p:cNvSpPr/>
          <p:nvPr/>
        </p:nvSpPr>
        <p:spPr>
          <a:xfrm>
            <a:off x="109385" y="92661"/>
            <a:ext cx="4185748" cy="252000"/>
          </a:xfrm>
          <a:prstGeom prst="flowChartAlternateProcess">
            <a:avLst/>
          </a:prstGeom>
          <a:solidFill>
            <a:srgbClr val="AB8B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ビュースポットおおさか発掘・発信プロジェクトとは？？</a:t>
            </a:r>
            <a:endPar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p:cNvSpPr txBox="1"/>
          <p:nvPr/>
        </p:nvSpPr>
        <p:spPr>
          <a:xfrm>
            <a:off x="101598" y="344959"/>
            <a:ext cx="5169400" cy="1118255"/>
          </a:xfrm>
          <a:prstGeom prst="rect">
            <a:avLst/>
          </a:prstGeom>
          <a:noFill/>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世界に誇れる大阪の魅力ある景観、きらりと光る個性豊かで多彩な大阪の景観を</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美しく眺めることのできる場所（ビュースポット）を一般からの募集により発掘し、</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「ビュースポットおおさか」として選定したものを発信していくことで、府民・事業者</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・来訪者の方々に大阪の景観に興味をお持ちいただき、府域全体の良好な景観</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形成</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推進していこうとする取り組みです。</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第１回の募集では</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28</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か所、第２回の募集では</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か所を「ビュースポットおおさか」として選定しました。</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これからも継続して実施し、最終的には全部で</a:t>
            </a:r>
            <a:r>
              <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か所程度を選定する予定です。　　　　　　　　　 </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フローチャート: 代替処理 9"/>
          <p:cNvSpPr/>
          <p:nvPr/>
        </p:nvSpPr>
        <p:spPr>
          <a:xfrm>
            <a:off x="109385" y="1495584"/>
            <a:ext cx="1899748" cy="252000"/>
          </a:xfrm>
          <a:prstGeom prst="flowChartAlternateProcess">
            <a:avLst/>
          </a:prstGeom>
          <a:solidFill>
            <a:srgbClr val="AB8B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募集するビュースポット</a:t>
            </a:r>
            <a:endParaRPr kumimoji="1" lang="ja-JP" altLang="en-US"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109385" y="1726153"/>
            <a:ext cx="3629040" cy="733534"/>
          </a:xfrm>
          <a:prstGeom prst="rect">
            <a:avLst/>
          </a:prstGeom>
          <a:noFill/>
        </p:spPr>
        <p:txBody>
          <a:bodyPr wrap="square" rtlCol="0">
            <a:spAutoFit/>
          </a:bodyPr>
          <a:lstStyle/>
          <a:p>
            <a:pPr marL="0" marR="0" lvl="0" indent="85725"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まちなみ、建物、道路、橋などの建造物や、海、山、川、樹木などの自然といった、様々な景観資源を美しく眺めることができる場所のうち、下記の要件にあてはまるものをご応募ください。なお</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第１回・第</a:t>
            </a:r>
            <a:r>
              <a:rPr kumimoji="1" lang="ja-JP" altLang="en-US" sz="1000" dirty="0">
                <a:solidFill>
                  <a:prstClr val="black"/>
                </a:solidFill>
                <a:latin typeface="游ゴシック" panose="020B0400000000000000" pitchFamily="50" charset="-128"/>
                <a:ea typeface="游ゴシック" panose="020B0400000000000000" pitchFamily="50" charset="-128"/>
              </a:rPr>
              <a:t>２</a:t>
            </a:r>
            <a:r>
              <a:rPr kumimoji="1" lang="ja-JP" altLang="en-US"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回募集で選定されたビュースポットは対象外とします。</a:t>
            </a:r>
            <a:endParaRPr kumimoji="1" lang="en-US" altLang="ja-JP" sz="10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p:cNvSpPr txBox="1"/>
          <p:nvPr/>
        </p:nvSpPr>
        <p:spPr>
          <a:xfrm>
            <a:off x="128341" y="2408089"/>
            <a:ext cx="3599770" cy="612000"/>
          </a:xfrm>
          <a:prstGeom prst="rect">
            <a:avLst/>
          </a:prstGeom>
          <a:solidFill>
            <a:srgbClr val="773BA5">
              <a:alpha val="10196"/>
            </a:srgbClr>
          </a:solidFill>
          <a:ln>
            <a:solidFill>
              <a:schemeClr val="tx1"/>
            </a:solidFill>
            <a:prstDash val="sysDot"/>
          </a:ln>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rPr>
              <a:t>・ビュースポットが大阪府内にあること</a:t>
            </a:r>
            <a:endParaRPr kumimoji="1" lang="en-US" altLang="ja-JP"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本文"/>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rPr>
              <a:t>ビュースポットが適切に維持管理されていること</a:t>
            </a:r>
            <a:endParaRPr kumimoji="1" lang="en-US" altLang="ja-JP"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endParaRPr>
          </a:p>
          <a:p>
            <a:pPr marL="88900" marR="0" lvl="0" indent="-8890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游ゴシック 本文"/>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rPr>
              <a:t>ビュースポットへの立ち入りが禁止されて</a:t>
            </a:r>
            <a:r>
              <a:rPr kumimoji="1" lang="ja-JP" altLang="en-US" sz="1000" b="0" i="0" u="none" strike="noStrike" kern="1200" cap="none" spc="0" normalizeH="0" baseline="0" noProof="0" dirty="0" smtClean="0">
                <a:ln>
                  <a:noFill/>
                </a:ln>
                <a:solidFill>
                  <a:prstClr val="black"/>
                </a:solidFill>
                <a:effectLst/>
                <a:uLnTx/>
                <a:uFillTx/>
                <a:latin typeface="游ゴシック 本文"/>
                <a:ea typeface="HG丸ｺﾞｼｯｸM-PRO" panose="020F0600000000000000" pitchFamily="50" charset="-128"/>
                <a:cs typeface="+mn-cs"/>
              </a:rPr>
              <a:t>いない場所</a:t>
            </a:r>
            <a:r>
              <a:rPr kumimoji="1" lang="ja-JP" altLang="en-US" sz="10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rPr>
              <a:t>である</a:t>
            </a:r>
            <a:r>
              <a:rPr kumimoji="1" lang="ja-JP" altLang="en-US" sz="1000" b="0" i="0" u="none" strike="noStrike" kern="1200" cap="none" spc="0" normalizeH="0" baseline="0" noProof="0" dirty="0" smtClean="0">
                <a:ln>
                  <a:noFill/>
                </a:ln>
                <a:solidFill>
                  <a:prstClr val="black"/>
                </a:solidFill>
                <a:effectLst/>
                <a:uLnTx/>
                <a:uFillTx/>
                <a:latin typeface="游ゴシック 本文"/>
                <a:ea typeface="HG丸ｺﾞｼｯｸM-PRO" panose="020F0600000000000000" pitchFamily="50" charset="-128"/>
                <a:cs typeface="+mn-cs"/>
              </a:rPr>
              <a:t>こと</a:t>
            </a:r>
            <a:r>
              <a:rPr kumimoji="1" lang="ja-JP" altLang="en-US" sz="800" b="0" i="0" u="none" strike="noStrike" kern="1200" cap="none" spc="0" normalizeH="0" baseline="0" noProof="0" dirty="0" smtClean="0">
                <a:ln>
                  <a:noFill/>
                </a:ln>
                <a:solidFill>
                  <a:prstClr val="black"/>
                </a:solidFill>
                <a:effectLst/>
                <a:uLnTx/>
                <a:uFillTx/>
                <a:latin typeface="游ゴシック 本文"/>
                <a:ea typeface="HG丸ｺﾞｼｯｸM-PRO" panose="020F0600000000000000" pitchFamily="50" charset="-128"/>
                <a:cs typeface="+mn-cs"/>
              </a:rPr>
              <a:t>（立ち入りが有料か無料かは問いません。）</a:t>
            </a:r>
            <a:endParaRPr kumimoji="1" lang="ja-JP" altLang="en-US" sz="1100" b="0" i="0" u="none" strike="noStrike" kern="1200" cap="none" spc="0" normalizeH="0" baseline="0" noProof="0" dirty="0">
              <a:ln>
                <a:noFill/>
              </a:ln>
              <a:solidFill>
                <a:prstClr val="black"/>
              </a:solidFill>
              <a:effectLst/>
              <a:uLnTx/>
              <a:uFillTx/>
              <a:latin typeface="游ゴシック 本文"/>
              <a:ea typeface="HG丸ｺﾞｼｯｸM-PRO" panose="020F0600000000000000" pitchFamily="50" charset="-128"/>
              <a:cs typeface="+mn-cs"/>
            </a:endParaRPr>
          </a:p>
        </p:txBody>
      </p:sp>
      <p:sp>
        <p:nvSpPr>
          <p:cNvPr id="13" name="フローチャート: 代替処理 12"/>
          <p:cNvSpPr/>
          <p:nvPr/>
        </p:nvSpPr>
        <p:spPr>
          <a:xfrm>
            <a:off x="109385" y="3079673"/>
            <a:ext cx="909790" cy="252000"/>
          </a:xfrm>
          <a:prstGeom prst="flowChartAlternateProcess">
            <a:avLst/>
          </a:prstGeom>
          <a:solidFill>
            <a:srgbClr val="AB8B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応募</a:t>
            </a:r>
            <a:r>
              <a:rPr kumimoji="1" lang="ja-JP" altLang="en-US"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方法</a:t>
            </a:r>
          </a:p>
        </p:txBody>
      </p:sp>
      <p:sp>
        <p:nvSpPr>
          <p:cNvPr id="14" name="テキスト ボックス 13"/>
          <p:cNvSpPr txBox="1"/>
          <p:nvPr/>
        </p:nvSpPr>
        <p:spPr>
          <a:xfrm>
            <a:off x="977210" y="3080518"/>
            <a:ext cx="633730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ビュースポットから見た景観の写真と応募用紙等を下記のいずれかの方法でお送りください。</a:t>
            </a:r>
            <a:endPar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フローチャート: 代替処理 15"/>
          <p:cNvSpPr/>
          <p:nvPr/>
        </p:nvSpPr>
        <p:spPr>
          <a:xfrm>
            <a:off x="101598" y="7418845"/>
            <a:ext cx="2220913" cy="252000"/>
          </a:xfrm>
          <a:prstGeom prst="flowChartAlternateProcess">
            <a:avLst/>
          </a:prstGeom>
          <a:solidFill>
            <a:srgbClr val="AB8B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応募方法にあたってのお願い</a:t>
            </a:r>
            <a:endParaRPr kumimoji="1" lang="ja-JP" altLang="en-US"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p:cNvSpPr txBox="1"/>
          <p:nvPr/>
        </p:nvSpPr>
        <p:spPr>
          <a:xfrm>
            <a:off x="128340" y="7685210"/>
            <a:ext cx="6600120" cy="2164695"/>
          </a:xfrm>
          <a:prstGeom prst="rect">
            <a:avLst/>
          </a:prstGeom>
          <a:solidFill>
            <a:srgbClr val="F1EBF6"/>
          </a:solidFill>
          <a:ln>
            <a:solidFill>
              <a:schemeClr val="tx1"/>
            </a:solidFill>
            <a:prstDash val="sysDot"/>
          </a:ln>
        </p:spPr>
        <p:txBody>
          <a:bodyPr wrap="square" rtlCol="0">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1" lang="ja-JP" altLang="en-US" sz="800" b="1"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応募写真に関して</a:t>
            </a:r>
            <a:endPar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・応募者本人が撮影したものとしてください</a:t>
            </a:r>
            <a:endPar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・原則として横長写真としてください</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応募写真と現地の様子が</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著しく異ならない</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ものとして</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・原則</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として、人間の視野角と同じ範囲を撮影したものとして</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超望遠や超広角レンズ等により撮影したものでないこと</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1" lang="en-US" altLang="ja-JP" sz="8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本プロジェクトは写真の技術を問うものではありません</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・応募があったもので、場所を特定できないものは対象外と</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します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・インスタグラムによる応募の場合は、写真のデータの提供をお願いする場合があります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応募いただいた写真の著作権は大阪府に帰属するものとし、広報等の際に加工等を行う場合があります</a:t>
            </a:r>
          </a:p>
          <a:p>
            <a:pPr marL="92075" marR="0" lvl="0" indent="-92075"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いただいた写真は本プロジェクトを含む大阪府の景観行政に活用する場合があります。また、府民・事業者、来訪者の方々の景観への興味関心の向上を図り、府域全体の良好な景観形成を推進する活動のため、写真を第三者に貸与することがあり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・肖像権、商標権等で問題が生じた場合、大阪府は責任を負いません</a:t>
            </a:r>
          </a:p>
          <a:p>
            <a:pPr marL="92075" marR="0" lvl="0" indent="-92075"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・個人情報は本プロジェクトの選定以外の目的で使用することはありませんが、「ビュースポットおおさか」に選定された場合には、応募者本人の希望により応募者名を公表する場合があります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お使いいただいているパソコンの環境、また一部の携帯電話ではご応募いただけない場合があります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・本プロジェクトへのご応募にかかる通信料は</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応募者</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負担</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となります</a:t>
            </a: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・応募された時点において、募集要項の内容について承諾いただいたものと</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みなします</a:t>
            </a:r>
            <a:endPar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p:cNvSpPr txBox="1"/>
          <p:nvPr/>
        </p:nvSpPr>
        <p:spPr>
          <a:xfrm rot="21209205">
            <a:off x="5400379" y="13814"/>
            <a:ext cx="18490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過去に選定された</a:t>
            </a:r>
            <a:endParaRPr kumimoji="1" lang="en-US" altLang="ja-JP"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ビュースポットおおさかは</a:t>
            </a:r>
            <a:endParaRPr kumimoji="1" lang="en-US" altLang="ja-JP"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こちらからご覧ください！！</a:t>
            </a:r>
            <a:endParaRPr kumimoji="1" lang="en-US" altLang="ja-JP" sz="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5527841" y="5332082"/>
            <a:ext cx="134771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w="1270">
                  <a:noFill/>
                </a:ln>
                <a:solidFill>
                  <a:srgbClr val="7030A0"/>
                </a:solidFill>
                <a:uLnTx/>
                <a:uFillTx/>
                <a:latin typeface="游ゴシック" panose="020B0400000000000000" pitchFamily="50" charset="-128"/>
                <a:ea typeface="游ゴシック" panose="020B0400000000000000" pitchFamily="50" charset="-128"/>
                <a:cs typeface="+mn-cs"/>
              </a:rPr>
              <a:t>表紙</a:t>
            </a:r>
            <a:r>
              <a:rPr kumimoji="1" lang="ja-JP" altLang="en-US" sz="800" b="1" i="0" u="none" strike="noStrike" kern="1200" cap="none" spc="0" normalizeH="0" baseline="0" noProof="0" dirty="0" smtClean="0">
                <a:ln w="1270">
                  <a:noFill/>
                </a:ln>
                <a:solidFill>
                  <a:srgbClr val="7030A0"/>
                </a:solidFill>
                <a:uLnTx/>
                <a:uFillTx/>
                <a:latin typeface="游ゴシック" panose="020B0400000000000000" pitchFamily="50" charset="-128"/>
                <a:ea typeface="游ゴシック" panose="020B0400000000000000" pitchFamily="50" charset="-128"/>
                <a:cs typeface="+mn-cs"/>
              </a:rPr>
              <a:t>のＱＲコードからもアクセスできます！</a:t>
            </a:r>
            <a:endParaRPr kumimoji="1" lang="ja-JP" altLang="en-US" sz="800" b="1" i="0" u="none" strike="noStrike" kern="1200" cap="none" spc="0" normalizeH="0" baseline="0" noProof="0" dirty="0">
              <a:ln w="1270">
                <a:noFill/>
              </a:ln>
              <a:solidFill>
                <a:srgbClr val="7030A0"/>
              </a:solidFill>
              <a:uLnTx/>
              <a:uFillTx/>
              <a:latin typeface="游ゴシック" panose="020B0400000000000000" pitchFamily="50" charset="-128"/>
              <a:ea typeface="游ゴシック" panose="020B0400000000000000" pitchFamily="50" charset="-128"/>
              <a:cs typeface="+mn-cs"/>
            </a:endParaRPr>
          </a:p>
        </p:txBody>
      </p:sp>
      <p:grpSp>
        <p:nvGrpSpPr>
          <p:cNvPr id="2" name="グループ化 1"/>
          <p:cNvGrpSpPr/>
          <p:nvPr/>
        </p:nvGrpSpPr>
        <p:grpSpPr>
          <a:xfrm>
            <a:off x="4552439" y="6065359"/>
            <a:ext cx="2277093" cy="379478"/>
            <a:chOff x="4552439" y="5996779"/>
            <a:chExt cx="2277093" cy="379478"/>
          </a:xfrm>
        </p:grpSpPr>
        <p:sp>
          <p:nvSpPr>
            <p:cNvPr id="52" name="角丸四角形 51"/>
            <p:cNvSpPr/>
            <p:nvPr/>
          </p:nvSpPr>
          <p:spPr>
            <a:xfrm>
              <a:off x="4552439" y="5996779"/>
              <a:ext cx="2254538" cy="364460"/>
            </a:xfrm>
            <a:prstGeom prst="roundRect">
              <a:avLst/>
            </a:prstGeom>
            <a:solidFill>
              <a:schemeClr val="bg1"/>
            </a:solidFill>
            <a:ln>
              <a:solidFill>
                <a:srgbClr val="773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4567374" y="6006925"/>
              <a:ext cx="2262158" cy="369332"/>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w="1270">
                    <a:noFill/>
                  </a:ln>
                  <a:solidFill>
                    <a:srgbClr val="773BA5"/>
                  </a:solidFill>
                  <a:effectLst/>
                  <a:uLnTx/>
                  <a:uFillTx/>
                  <a:latin typeface="游ゴシック" panose="020B0400000000000000" pitchFamily="50" charset="-128"/>
                  <a:ea typeface="游ゴシック" panose="020B0400000000000000" pitchFamily="50" charset="-128"/>
                  <a:cs typeface="+mn-cs"/>
                </a:rPr>
                <a:t>詳しい投稿手順は景観インスタグラムの</a:t>
              </a:r>
              <a:endParaRPr kumimoji="1" lang="en-US" altLang="ja-JP" sz="900" b="1" i="0" u="none" strike="noStrike" kern="1200" cap="none" spc="0" normalizeH="0" baseline="0" noProof="0" dirty="0" smtClean="0">
                <a:ln w="1270">
                  <a:noFill/>
                </a:ln>
                <a:solidFill>
                  <a:srgbClr val="773BA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w="1270">
                    <a:noFill/>
                  </a:ln>
                  <a:solidFill>
                    <a:srgbClr val="773BA5"/>
                  </a:solidFill>
                  <a:effectLst/>
                  <a:uLnTx/>
                  <a:uFillTx/>
                  <a:latin typeface="游ゴシック" panose="020B0400000000000000" pitchFamily="50" charset="-128"/>
                  <a:ea typeface="游ゴシック" panose="020B0400000000000000" pitchFamily="50" charset="-128"/>
                  <a:cs typeface="+mn-cs"/>
                </a:rPr>
                <a:t>プロフィール欄からご確認ください</a:t>
              </a:r>
              <a:r>
                <a:rPr kumimoji="1" lang="en-US" altLang="ja-JP" sz="900" b="1" i="0" u="none" strike="noStrike" kern="1200" cap="none" spc="0" normalizeH="0" baseline="0" noProof="0" dirty="0" smtClean="0">
                  <a:ln w="1270">
                    <a:noFill/>
                  </a:ln>
                  <a:solidFill>
                    <a:srgbClr val="773BA5"/>
                  </a:solidFill>
                  <a:effectLst/>
                  <a:uLnTx/>
                  <a:uFillTx/>
                  <a:latin typeface="游ゴシック" panose="020B0400000000000000" pitchFamily="50" charset="-128"/>
                  <a:ea typeface="游ゴシック" panose="020B0400000000000000" pitchFamily="50" charset="-128"/>
                  <a:cs typeface="+mn-cs"/>
                </a:rPr>
                <a:t>(^^)</a:t>
              </a:r>
              <a:endParaRPr kumimoji="1" lang="ja-JP" altLang="en-US" sz="900" b="1" i="0" u="none" strike="noStrike" kern="1200" cap="none" spc="0" normalizeH="0" baseline="0" noProof="0" dirty="0">
                <a:ln w="1270">
                  <a:noFill/>
                </a:ln>
                <a:solidFill>
                  <a:srgbClr val="773BA5"/>
                </a:solidFill>
                <a:effectLst/>
                <a:uLnTx/>
                <a:uFillTx/>
                <a:latin typeface="游ゴシック" panose="020B0400000000000000" pitchFamily="50" charset="-128"/>
                <a:ea typeface="游ゴシック" panose="020B0400000000000000" pitchFamily="50" charset="-128"/>
                <a:cs typeface="+mn-cs"/>
              </a:endParaRPr>
            </a:p>
          </p:txBody>
        </p:sp>
      </p:grpSp>
      <p:sp>
        <p:nvSpPr>
          <p:cNvPr id="42" name="テキスト ボックス 41"/>
          <p:cNvSpPr txBox="1"/>
          <p:nvPr/>
        </p:nvSpPr>
        <p:spPr>
          <a:xfrm>
            <a:off x="2284907" y="7406016"/>
            <a:ext cx="443745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応募にあたっては</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以下の事項に加えて「募集要項」もご確認ください。</a:t>
            </a:r>
            <a:endPar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4927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1211</Words>
  <Application>Microsoft Office PowerPoint</Application>
  <PresentationFormat>A4 210 x 297 mm</PresentationFormat>
  <Paragraphs>98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vt:i4>
      </vt:variant>
    </vt:vector>
  </HeadingPairs>
  <TitlesOfParts>
    <vt:vector size="16" baseType="lpstr">
      <vt:lpstr>HGP創英角ｺﾞｼｯｸUB</vt:lpstr>
      <vt:lpstr>HGS創英角ｺﾞｼｯｸUB</vt:lpstr>
      <vt:lpstr>HG丸ｺﾞｼｯｸM-PRO</vt:lpstr>
      <vt:lpstr>HG創英角ｺﾞｼｯｸUB</vt:lpstr>
      <vt:lpstr>游ゴシック</vt:lpstr>
      <vt:lpstr>游ゴシック Light</vt:lpstr>
      <vt:lpstr>游ゴシック 本文</vt:lpstr>
      <vt:lpstr>Arial</vt:lpstr>
      <vt:lpstr>Arial Black</vt:lpstr>
      <vt:lpstr>Bahnschrift SemiLight SemiConde</vt:lpstr>
      <vt:lpstr>Calibri</vt:lpstr>
      <vt:lpstr>Calibri Light</vt:lpstr>
      <vt:lpstr>Office Theme</vt:lpstr>
      <vt:lpstr>1_Office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2021-12-21T01:20:50Z</dcterms:created>
  <dcterms:modified xsi:type="dcterms:W3CDTF">2021-12-21T01:20:53Z</dcterms:modified>
</cp:coreProperties>
</file>