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1" d="100"/>
          <a:sy n="61" d="100"/>
        </p:scale>
        <p:origin x="84"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D8BBF8-A5F0-454B-B35D-C20574BAEA86}"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A2CD6B-0BC9-4F40-AE33-4C0E26008773}" type="slidenum">
              <a:rPr kumimoji="1" lang="ja-JP" altLang="en-US" smtClean="0"/>
              <a:t>‹#›</a:t>
            </a:fld>
            <a:endParaRPr kumimoji="1" lang="ja-JP" altLang="en-US"/>
          </a:p>
        </p:txBody>
      </p:sp>
    </p:spTree>
    <p:extLst>
      <p:ext uri="{BB962C8B-B14F-4D97-AF65-F5344CB8AC3E}">
        <p14:creationId xmlns:p14="http://schemas.microsoft.com/office/powerpoint/2010/main" val="365377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D8BBF8-A5F0-454B-B35D-C20574BAEA86}"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A2CD6B-0BC9-4F40-AE33-4C0E26008773}" type="slidenum">
              <a:rPr kumimoji="1" lang="ja-JP" altLang="en-US" smtClean="0"/>
              <a:t>‹#›</a:t>
            </a:fld>
            <a:endParaRPr kumimoji="1" lang="ja-JP" altLang="en-US"/>
          </a:p>
        </p:txBody>
      </p:sp>
    </p:spTree>
    <p:extLst>
      <p:ext uri="{BB962C8B-B14F-4D97-AF65-F5344CB8AC3E}">
        <p14:creationId xmlns:p14="http://schemas.microsoft.com/office/powerpoint/2010/main" val="572037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D8BBF8-A5F0-454B-B35D-C20574BAEA86}"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A2CD6B-0BC9-4F40-AE33-4C0E26008773}" type="slidenum">
              <a:rPr kumimoji="1" lang="ja-JP" altLang="en-US" smtClean="0"/>
              <a:t>‹#›</a:t>
            </a:fld>
            <a:endParaRPr kumimoji="1" lang="ja-JP" altLang="en-US"/>
          </a:p>
        </p:txBody>
      </p:sp>
    </p:spTree>
    <p:extLst>
      <p:ext uri="{BB962C8B-B14F-4D97-AF65-F5344CB8AC3E}">
        <p14:creationId xmlns:p14="http://schemas.microsoft.com/office/powerpoint/2010/main" val="2254786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D8BBF8-A5F0-454B-B35D-C20574BAEA86}"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A2CD6B-0BC9-4F40-AE33-4C0E26008773}" type="slidenum">
              <a:rPr kumimoji="1" lang="ja-JP" altLang="en-US" smtClean="0"/>
              <a:t>‹#›</a:t>
            </a:fld>
            <a:endParaRPr kumimoji="1" lang="ja-JP" altLang="en-US"/>
          </a:p>
        </p:txBody>
      </p:sp>
    </p:spTree>
    <p:extLst>
      <p:ext uri="{BB962C8B-B14F-4D97-AF65-F5344CB8AC3E}">
        <p14:creationId xmlns:p14="http://schemas.microsoft.com/office/powerpoint/2010/main" val="690778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D8BBF8-A5F0-454B-B35D-C20574BAEA86}"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A2CD6B-0BC9-4F40-AE33-4C0E26008773}" type="slidenum">
              <a:rPr kumimoji="1" lang="ja-JP" altLang="en-US" smtClean="0"/>
              <a:t>‹#›</a:t>
            </a:fld>
            <a:endParaRPr kumimoji="1" lang="ja-JP" altLang="en-US"/>
          </a:p>
        </p:txBody>
      </p:sp>
    </p:spTree>
    <p:extLst>
      <p:ext uri="{BB962C8B-B14F-4D97-AF65-F5344CB8AC3E}">
        <p14:creationId xmlns:p14="http://schemas.microsoft.com/office/powerpoint/2010/main" val="1354354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D8BBF8-A5F0-454B-B35D-C20574BAEA86}"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A2CD6B-0BC9-4F40-AE33-4C0E26008773}" type="slidenum">
              <a:rPr kumimoji="1" lang="ja-JP" altLang="en-US" smtClean="0"/>
              <a:t>‹#›</a:t>
            </a:fld>
            <a:endParaRPr kumimoji="1" lang="ja-JP" altLang="en-US"/>
          </a:p>
        </p:txBody>
      </p:sp>
    </p:spTree>
    <p:extLst>
      <p:ext uri="{BB962C8B-B14F-4D97-AF65-F5344CB8AC3E}">
        <p14:creationId xmlns:p14="http://schemas.microsoft.com/office/powerpoint/2010/main" val="3171865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D8BBF8-A5F0-454B-B35D-C20574BAEA86}" type="datetimeFigureOut">
              <a:rPr kumimoji="1" lang="ja-JP" altLang="en-US" smtClean="0"/>
              <a:t>2022/1/28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3A2CD6B-0BC9-4F40-AE33-4C0E26008773}" type="slidenum">
              <a:rPr kumimoji="1" lang="ja-JP" altLang="en-US" smtClean="0"/>
              <a:t>‹#›</a:t>
            </a:fld>
            <a:endParaRPr kumimoji="1" lang="ja-JP" altLang="en-US"/>
          </a:p>
        </p:txBody>
      </p:sp>
    </p:spTree>
    <p:extLst>
      <p:ext uri="{BB962C8B-B14F-4D97-AF65-F5344CB8AC3E}">
        <p14:creationId xmlns:p14="http://schemas.microsoft.com/office/powerpoint/2010/main" val="3581686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D8BBF8-A5F0-454B-B35D-C20574BAEA86}" type="datetimeFigureOut">
              <a:rPr kumimoji="1" lang="ja-JP" altLang="en-US" smtClean="0"/>
              <a:t>2022/1/28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3A2CD6B-0BC9-4F40-AE33-4C0E26008773}" type="slidenum">
              <a:rPr kumimoji="1" lang="ja-JP" altLang="en-US" smtClean="0"/>
              <a:t>‹#›</a:t>
            </a:fld>
            <a:endParaRPr kumimoji="1" lang="ja-JP" altLang="en-US"/>
          </a:p>
        </p:txBody>
      </p:sp>
    </p:spTree>
    <p:extLst>
      <p:ext uri="{BB962C8B-B14F-4D97-AF65-F5344CB8AC3E}">
        <p14:creationId xmlns:p14="http://schemas.microsoft.com/office/powerpoint/2010/main" val="3809342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D8BBF8-A5F0-454B-B35D-C20574BAEA86}" type="datetimeFigureOut">
              <a:rPr kumimoji="1" lang="ja-JP" altLang="en-US" smtClean="0"/>
              <a:t>2022/1/28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3A2CD6B-0BC9-4F40-AE33-4C0E26008773}" type="slidenum">
              <a:rPr kumimoji="1" lang="ja-JP" altLang="en-US" smtClean="0"/>
              <a:t>‹#›</a:t>
            </a:fld>
            <a:endParaRPr kumimoji="1" lang="ja-JP" altLang="en-US"/>
          </a:p>
        </p:txBody>
      </p:sp>
    </p:spTree>
    <p:extLst>
      <p:ext uri="{BB962C8B-B14F-4D97-AF65-F5344CB8AC3E}">
        <p14:creationId xmlns:p14="http://schemas.microsoft.com/office/powerpoint/2010/main" val="138975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D8BBF8-A5F0-454B-B35D-C20574BAEA86}"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A2CD6B-0BC9-4F40-AE33-4C0E26008773}" type="slidenum">
              <a:rPr kumimoji="1" lang="ja-JP" altLang="en-US" smtClean="0"/>
              <a:t>‹#›</a:t>
            </a:fld>
            <a:endParaRPr kumimoji="1" lang="ja-JP" altLang="en-US"/>
          </a:p>
        </p:txBody>
      </p:sp>
    </p:spTree>
    <p:extLst>
      <p:ext uri="{BB962C8B-B14F-4D97-AF65-F5344CB8AC3E}">
        <p14:creationId xmlns:p14="http://schemas.microsoft.com/office/powerpoint/2010/main" val="3336188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D8BBF8-A5F0-454B-B35D-C20574BAEA86}"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A2CD6B-0BC9-4F40-AE33-4C0E26008773}" type="slidenum">
              <a:rPr kumimoji="1" lang="ja-JP" altLang="en-US" smtClean="0"/>
              <a:t>‹#›</a:t>
            </a:fld>
            <a:endParaRPr kumimoji="1" lang="ja-JP" altLang="en-US"/>
          </a:p>
        </p:txBody>
      </p:sp>
    </p:spTree>
    <p:extLst>
      <p:ext uri="{BB962C8B-B14F-4D97-AF65-F5344CB8AC3E}">
        <p14:creationId xmlns:p14="http://schemas.microsoft.com/office/powerpoint/2010/main" val="867711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D8BBF8-A5F0-454B-B35D-C20574BAEA86}" type="datetimeFigureOut">
              <a:rPr kumimoji="1" lang="ja-JP" altLang="en-US" smtClean="0"/>
              <a:t>2022/1/28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2CD6B-0BC9-4F40-AE33-4C0E26008773}" type="slidenum">
              <a:rPr kumimoji="1" lang="ja-JP" altLang="en-US" smtClean="0"/>
              <a:t>‹#›</a:t>
            </a:fld>
            <a:endParaRPr kumimoji="1" lang="ja-JP" altLang="en-US"/>
          </a:p>
        </p:txBody>
      </p:sp>
    </p:spTree>
    <p:extLst>
      <p:ext uri="{BB962C8B-B14F-4D97-AF65-F5344CB8AC3E}">
        <p14:creationId xmlns:p14="http://schemas.microsoft.com/office/powerpoint/2010/main" val="3295366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2000" y="474345"/>
            <a:ext cx="8640000" cy="5909310"/>
          </a:xfrm>
          <a:prstGeom prst="rect">
            <a:avLst/>
          </a:prstGeom>
          <a:noFill/>
        </p:spPr>
        <p:txBody>
          <a:bodyPr wrap="square" rtlCol="0" anchor="ctr" anchorCtr="0">
            <a:spAutoFit/>
          </a:bodyPr>
          <a:lstStyle/>
          <a:p>
            <a:pPr marL="171450" indent="-171450">
              <a:lnSpc>
                <a:spcPct val="150000"/>
              </a:lnSpc>
            </a:pPr>
            <a:r>
              <a:rPr kumimoji="1" lang="ja-JP" altLang="en-US" dirty="0" smtClean="0"/>
              <a:t>・現地</a:t>
            </a:r>
            <a:r>
              <a:rPr kumimoji="1" lang="ja-JP" altLang="en-US" dirty="0"/>
              <a:t>について現況調査資料から，および現地をよく知る方に話を聞くと，行政界や大和川の存在も，周辺の居住者や通行する多くの人々にとってあまり意識に入ってこない場所のようです</a:t>
            </a:r>
            <a:r>
              <a:rPr kumimoji="1" lang="ja-JP" altLang="en-US" dirty="0" smtClean="0"/>
              <a:t>。</a:t>
            </a:r>
            <a:endParaRPr kumimoji="1" lang="en-US" altLang="ja-JP" dirty="0" smtClean="0"/>
          </a:p>
          <a:p>
            <a:pPr marL="171450" indent="-171450">
              <a:lnSpc>
                <a:spcPct val="150000"/>
              </a:lnSpc>
            </a:pPr>
            <a:r>
              <a:rPr kumimoji="1" lang="ja-JP" altLang="en-US" dirty="0"/>
              <a:t>・</a:t>
            </a:r>
            <a:r>
              <a:rPr kumimoji="1" lang="ja-JP" altLang="en-US" dirty="0" smtClean="0"/>
              <a:t>この</a:t>
            </a:r>
            <a:r>
              <a:rPr kumimoji="1" lang="ja-JP" altLang="en-US" dirty="0"/>
              <a:t>ような中で今回設定されているコンセプト（とこの会議）は，</a:t>
            </a:r>
            <a:r>
              <a:rPr kumimoji="1" lang="ja-JP" altLang="en-US" u="sng" dirty="0"/>
              <a:t>多くの場所や人を「つなぐ」ことに意味があり，本来つなぐ機能が原点の橋梁そのものに対して，周囲のさまざまなものをつなぐ役割，これまで周囲の橋には無かった景観としての役割が期待されます</a:t>
            </a:r>
            <a:r>
              <a:rPr kumimoji="1" lang="ja-JP" altLang="en-US" u="sng" dirty="0" smtClean="0"/>
              <a:t>。</a:t>
            </a:r>
            <a:endParaRPr kumimoji="1" lang="en-US" altLang="ja-JP" u="sng" dirty="0" smtClean="0"/>
          </a:p>
          <a:p>
            <a:pPr marL="171450" indent="-171450">
              <a:lnSpc>
                <a:spcPct val="150000"/>
              </a:lnSpc>
            </a:pPr>
            <a:r>
              <a:rPr kumimoji="1" lang="ja-JP" altLang="en-US" dirty="0" smtClean="0"/>
              <a:t>・コンセプト</a:t>
            </a:r>
            <a:r>
              <a:rPr kumimoji="1" lang="ja-JP" altLang="en-US" dirty="0"/>
              <a:t>と検討事項・視点に謳われている内容は，全て素晴らしいことで</a:t>
            </a:r>
            <a:r>
              <a:rPr kumimoji="1" lang="ja-JP" altLang="en-US" dirty="0" smtClean="0"/>
              <a:t>あり</a:t>
            </a:r>
            <a:r>
              <a:rPr kumimoji="1" lang="ja-JP" altLang="en-US" dirty="0"/>
              <a:t>、</a:t>
            </a:r>
            <a:r>
              <a:rPr kumimoji="1" lang="ja-JP" altLang="en-US" dirty="0" smtClean="0"/>
              <a:t>この</a:t>
            </a:r>
            <a:r>
              <a:rPr kumimoji="1" lang="ja-JP" altLang="en-US" dirty="0"/>
              <a:t>ような構造物が実現できれば言うことは無いように思います</a:t>
            </a:r>
            <a:r>
              <a:rPr kumimoji="1" lang="ja-JP" altLang="en-US" dirty="0" smtClean="0"/>
              <a:t>。</a:t>
            </a:r>
            <a:endParaRPr kumimoji="1" lang="en-US" altLang="ja-JP" dirty="0" smtClean="0"/>
          </a:p>
          <a:p>
            <a:pPr marL="171450" indent="-171450">
              <a:lnSpc>
                <a:spcPct val="150000"/>
              </a:lnSpc>
            </a:pPr>
            <a:r>
              <a:rPr kumimoji="1" lang="ja-JP" altLang="en-US" dirty="0" smtClean="0"/>
              <a:t>・人</a:t>
            </a:r>
            <a:r>
              <a:rPr kumimoji="1" lang="ja-JP" altLang="en-US" dirty="0"/>
              <a:t>が途中立ち止まって，自転車もゆっくりと（良くないですが・・よそ見をしながら）走りたくなるような，また，自動車も橋を渡った先に進みたくなるような橋が，２つの市を斜めにつなぐ橋梁上部工で表現できればよいかと思います</a:t>
            </a:r>
            <a:r>
              <a:rPr kumimoji="1" lang="ja-JP" altLang="en-US" dirty="0" smtClean="0"/>
              <a:t>。</a:t>
            </a:r>
            <a:endParaRPr kumimoji="1" lang="en-US" altLang="ja-JP" dirty="0" smtClean="0"/>
          </a:p>
          <a:p>
            <a:pPr marL="171450" indent="-171450">
              <a:lnSpc>
                <a:spcPct val="150000"/>
              </a:lnSpc>
            </a:pPr>
            <a:r>
              <a:rPr kumimoji="1" lang="ja-JP" altLang="en-US" dirty="0" smtClean="0"/>
              <a:t>・そこには必ずしも展望ポイントを作る必要はなく，</a:t>
            </a:r>
            <a:r>
              <a:rPr kumimoji="1" lang="ja-JP" altLang="en-US" u="sng" dirty="0" smtClean="0"/>
              <a:t>街路灯やペーブの配置で動線を制御できればよいと思います。</a:t>
            </a:r>
            <a:endParaRPr kumimoji="1" lang="en-US" altLang="ja-JP" u="sng" dirty="0" smtClean="0"/>
          </a:p>
        </p:txBody>
      </p:sp>
    </p:spTree>
    <p:extLst>
      <p:ext uri="{BB962C8B-B14F-4D97-AF65-F5344CB8AC3E}">
        <p14:creationId xmlns:p14="http://schemas.microsoft.com/office/powerpoint/2010/main" val="557939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2000" y="474345"/>
            <a:ext cx="8640000" cy="3416320"/>
          </a:xfrm>
          <a:prstGeom prst="rect">
            <a:avLst/>
          </a:prstGeom>
          <a:noFill/>
        </p:spPr>
        <p:txBody>
          <a:bodyPr wrap="square" rtlCol="0" anchor="ctr" anchorCtr="0">
            <a:spAutoFit/>
          </a:bodyPr>
          <a:lstStyle/>
          <a:p>
            <a:pPr marL="171450" indent="-171450">
              <a:lnSpc>
                <a:spcPct val="150000"/>
              </a:lnSpc>
            </a:pPr>
            <a:r>
              <a:rPr kumimoji="1" lang="ja-JP" altLang="en-US" dirty="0" smtClean="0"/>
              <a:t>・また，下部工はこれまで分断されてきた，特に左岸の上流と下流をつなぐイメージをつくるために，人が行き来できる構造をつくり，これからの架け替えの際に参考となる形状を示すべきかと思います。</a:t>
            </a:r>
            <a:r>
              <a:rPr kumimoji="1" lang="ja-JP" altLang="en-US" u="sng" dirty="0" smtClean="0"/>
              <a:t>現状に基づいて考慮しないというその場限りの土木構造物ではなく，是非周辺も変えて皆がその場所に行きたくなる（河川事務所も整備したくなる）場所になればよいかと思います。</a:t>
            </a:r>
            <a:endParaRPr kumimoji="1" lang="en-US" altLang="ja-JP" u="sng" dirty="0" smtClean="0"/>
          </a:p>
          <a:p>
            <a:pPr marL="171450" indent="-171450">
              <a:lnSpc>
                <a:spcPct val="150000"/>
              </a:lnSpc>
            </a:pPr>
            <a:r>
              <a:rPr kumimoji="1" lang="ja-JP" altLang="en-US" dirty="0" smtClean="0"/>
              <a:t>・眼</a:t>
            </a:r>
            <a:r>
              <a:rPr kumimoji="1" lang="ja-JP" altLang="en-US" dirty="0"/>
              <a:t>で見てすっきりつながる形状や周囲を乱さない色彩だけではなく，行き来がすっきりできることで</a:t>
            </a:r>
            <a:r>
              <a:rPr kumimoji="1" lang="ja-JP" altLang="en-US" u="sng" dirty="0"/>
              <a:t>橋から遠く離れて過ごしていても人や河のつながりがイメージできることが景観の本質です</a:t>
            </a:r>
            <a:r>
              <a:rPr kumimoji="1" lang="ja-JP" altLang="en-US" u="sng" dirty="0" smtClean="0"/>
              <a:t>。</a:t>
            </a:r>
            <a:endParaRPr kumimoji="1" lang="ja-JP" altLang="en-US" u="sng" dirty="0"/>
          </a:p>
        </p:txBody>
      </p:sp>
    </p:spTree>
    <p:extLst>
      <p:ext uri="{BB962C8B-B14F-4D97-AF65-F5344CB8AC3E}">
        <p14:creationId xmlns:p14="http://schemas.microsoft.com/office/powerpoint/2010/main" val="3428166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TotalTime>
  <Words>381</Words>
  <Application>Microsoft Office PowerPoint</Application>
  <PresentationFormat>画面に合わせる (4:3)</PresentationFormat>
  <Paragraphs>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塩田　陸</dc:creator>
  <cp:lastModifiedBy>塩田　陸</cp:lastModifiedBy>
  <cp:revision>3</cp:revision>
  <dcterms:created xsi:type="dcterms:W3CDTF">2022-01-28T04:36:57Z</dcterms:created>
  <dcterms:modified xsi:type="dcterms:W3CDTF">2022-01-28T04:50:11Z</dcterms:modified>
</cp:coreProperties>
</file>