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6"/>
  </p:notesMasterIdLst>
  <p:sldIdLst>
    <p:sldId id="622" r:id="rId2"/>
    <p:sldId id="623" r:id="rId3"/>
    <p:sldId id="624" r:id="rId4"/>
    <p:sldId id="625"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FF99FF"/>
    <a:srgbClr val="99CCFF"/>
    <a:srgbClr val="CCCCFF"/>
    <a:srgbClr val="66FFFF"/>
    <a:srgbClr val="FFD03B"/>
    <a:srgbClr val="FFDB69"/>
    <a:srgbClr val="D54AE4"/>
    <a:srgbClr val="DEFFB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99" autoAdjust="0"/>
    <p:restoredTop sz="95186" autoAdjust="0"/>
  </p:normalViewPr>
  <p:slideViewPr>
    <p:cSldViewPr snapToGrid="0">
      <p:cViewPr varScale="1">
        <p:scale>
          <a:sx n="45" d="100"/>
          <a:sy n="45" d="100"/>
        </p:scale>
        <p:origin x="54" y="53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2021/9/2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n-ea"/>
                <a:ea typeface="+mn-ea"/>
              </a:rPr>
              <a:t>〇つぎに議題２の「公共事業における景観面での</a:t>
            </a:r>
            <a:r>
              <a:rPr kumimoji="1" lang="en-US" altLang="ja-JP" sz="1400" dirty="0" smtClean="0">
                <a:latin typeface="+mn-ea"/>
                <a:ea typeface="+mn-ea"/>
              </a:rPr>
              <a:t>PDCA</a:t>
            </a:r>
            <a:r>
              <a:rPr kumimoji="1" lang="ja-JP" altLang="en-US" sz="1400" dirty="0" smtClean="0">
                <a:latin typeface="+mn-ea"/>
                <a:ea typeface="+mn-ea"/>
              </a:rPr>
              <a:t>サイクルについて」説明します。</a:t>
            </a:r>
            <a:endParaRPr kumimoji="1" lang="ja-JP" altLang="en-US" sz="1400" dirty="0">
              <a:latin typeface="+mn-ea"/>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8701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n-ea"/>
                <a:ea typeface="+mn-ea"/>
              </a:rPr>
              <a:t>〇つぎに議題２の「公共事業における景観面での</a:t>
            </a:r>
            <a:r>
              <a:rPr kumimoji="1" lang="en-US" altLang="ja-JP" sz="1400" dirty="0" smtClean="0">
                <a:latin typeface="+mn-ea"/>
                <a:ea typeface="+mn-ea"/>
              </a:rPr>
              <a:t>PDCA</a:t>
            </a:r>
            <a:r>
              <a:rPr kumimoji="1" lang="ja-JP" altLang="en-US" sz="1400" dirty="0" smtClean="0">
                <a:latin typeface="+mn-ea"/>
                <a:ea typeface="+mn-ea"/>
              </a:rPr>
              <a:t>サイクルについて」説明します。</a:t>
            </a:r>
            <a:endParaRPr kumimoji="1" lang="ja-JP" altLang="en-US" sz="1400" dirty="0">
              <a:latin typeface="+mn-ea"/>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22683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n-ea"/>
                <a:ea typeface="+mn-ea"/>
              </a:rPr>
              <a:t>〇つぎに議題２の「公共事業における景観面での</a:t>
            </a:r>
            <a:r>
              <a:rPr kumimoji="1" lang="en-US" altLang="ja-JP" sz="1400" dirty="0" smtClean="0">
                <a:latin typeface="+mn-ea"/>
                <a:ea typeface="+mn-ea"/>
              </a:rPr>
              <a:t>PDCA</a:t>
            </a:r>
            <a:r>
              <a:rPr kumimoji="1" lang="ja-JP" altLang="en-US" sz="1400" dirty="0" smtClean="0">
                <a:latin typeface="+mn-ea"/>
                <a:ea typeface="+mn-ea"/>
              </a:rPr>
              <a:t>サイクルについて」説明します。</a:t>
            </a:r>
            <a:endParaRPr kumimoji="1" lang="ja-JP" altLang="en-US" sz="1400" dirty="0">
              <a:latin typeface="+mn-ea"/>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62393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n-ea"/>
                <a:ea typeface="+mn-ea"/>
              </a:rPr>
              <a:t>〇つぎに議題２の「公共事業における景観面での</a:t>
            </a:r>
            <a:r>
              <a:rPr kumimoji="1" lang="en-US" altLang="ja-JP" sz="1400" dirty="0" smtClean="0">
                <a:latin typeface="+mn-ea"/>
                <a:ea typeface="+mn-ea"/>
              </a:rPr>
              <a:t>PDCA</a:t>
            </a:r>
            <a:r>
              <a:rPr kumimoji="1" lang="ja-JP" altLang="en-US" sz="1400" dirty="0" smtClean="0">
                <a:latin typeface="+mn-ea"/>
                <a:ea typeface="+mn-ea"/>
              </a:rPr>
              <a:t>サイクルについて」説明します。</a:t>
            </a:r>
            <a:endParaRPr kumimoji="1" lang="ja-JP" altLang="en-US" sz="1400" dirty="0">
              <a:latin typeface="+mn-ea"/>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4CED70-445C-4EB7-910B-E53761D2C426}"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24398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B02422C-ACFF-4FD2-A21C-1BE90F29CA85}" type="datetime1">
              <a:rPr kumimoji="1" lang="ja-JP" altLang="en-US" smtClean="0"/>
              <a:t>2021/9/2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4734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C8ED5E-E1B4-452D-9C04-95C60389DC80}" type="datetime1">
              <a:rPr kumimoji="1" lang="ja-JP" altLang="en-US" smtClean="0"/>
              <a:t>2021/9/2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420369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7" y="365127"/>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6" y="365127"/>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36645A-92B2-4BBE-BD45-B4A931159722}" type="datetime1">
              <a:rPr kumimoji="1" lang="ja-JP" altLang="en-US" smtClean="0"/>
              <a:t>2021/9/2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0211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D152DD5-0140-4B6C-B416-E53AE2AB3C29}" type="datetime1">
              <a:rPr kumimoji="1" lang="ja-JP" altLang="en-US" smtClean="0"/>
              <a:t>2021/9/2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85873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90" y="1709743"/>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90" y="4589468"/>
            <a:ext cx="7886700" cy="1500187"/>
          </a:xfrm>
        </p:spPr>
        <p:txBody>
          <a:bodyPr/>
          <a:lstStyle>
            <a:lvl1pPr marL="0" indent="0">
              <a:buNone/>
              <a:defRPr sz="24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DFD802A-9965-4D51-8733-F2AAE5834601}" type="datetime1">
              <a:rPr kumimoji="1" lang="ja-JP" altLang="en-US" smtClean="0"/>
              <a:t>2021/9/2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572092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729D773-A713-4225-A5AD-CA4E8A148926}" type="datetime1">
              <a:rPr kumimoji="1" lang="ja-JP" altLang="en-US" smtClean="0"/>
              <a:t>2021/9/2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148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30"/>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7" y="1681164"/>
            <a:ext cx="3887391"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7"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FA4CF3E-B0F2-4634-AC3C-BF015326EE2E}" type="datetime1">
              <a:rPr kumimoji="1" lang="ja-JP" altLang="en-US" smtClean="0"/>
              <a:t>2021/9/2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8773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F7D56C3-6A77-49DE-820A-51F0BE159BCD}" type="datetime1">
              <a:rPr kumimoji="1" lang="ja-JP" altLang="en-US" smtClean="0"/>
              <a:t>2021/9/2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524221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237B1-1FFA-421A-B22E-D611774DD246}" type="datetime1">
              <a:rPr kumimoji="1" lang="ja-JP" altLang="en-US" smtClean="0"/>
              <a:t>2021/9/2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3807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3" y="987430"/>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B249E2-EDB7-48A7-823C-B928E1BA2DBF}" type="datetime1">
              <a:rPr kumimoji="1" lang="ja-JP" altLang="en-US" smtClean="0"/>
              <a:t>2021/9/2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178892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3" y="987430"/>
            <a:ext cx="4629151" cy="4873625"/>
          </a:xfrm>
        </p:spPr>
        <p:txBody>
          <a:bodyPr anchor="t"/>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429BF3F-A2AC-4C1B-9CCF-A0B302A889C1}" type="datetime1">
              <a:rPr kumimoji="1" lang="ja-JP" altLang="en-US" smtClean="0"/>
              <a:t>2021/9/2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6630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30"/>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1"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9E7C8-9310-4E79-AD4E-176E78815853}" type="datetime1">
              <a:rPr kumimoji="1" lang="ja-JP" altLang="en-US" smtClean="0"/>
              <a:t>2021/9/2</a:t>
            </a:fld>
            <a:endParaRPr kumimoji="1" lang="ja-JP" altLang="en-US"/>
          </a:p>
        </p:txBody>
      </p:sp>
      <p:sp>
        <p:nvSpPr>
          <p:cNvPr id="5" name="Footer Placeholder 4"/>
          <p:cNvSpPr>
            <a:spLocks noGrp="1"/>
          </p:cNvSpPr>
          <p:nvPr>
            <p:ph type="ftr" sz="quarter" idx="3"/>
          </p:nvPr>
        </p:nvSpPr>
        <p:spPr>
          <a:xfrm>
            <a:off x="3028951"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834485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35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0"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議題３：</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部会</a:t>
            </a:r>
            <a:r>
              <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の設置及び今年度の取組みに</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7" y="105976"/>
            <a:ext cx="1200691" cy="400110"/>
          </a:xfrm>
          <a:prstGeom prst="rect">
            <a:avLst/>
          </a:prstGeom>
          <a:solidFill>
            <a:schemeClr val="bg1"/>
          </a:solidFill>
          <a:ln w="19050">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資料３</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テキスト ボックス 10"/>
          <p:cNvSpPr txBox="1"/>
          <p:nvPr/>
        </p:nvSpPr>
        <p:spPr>
          <a:xfrm>
            <a:off x="797169" y="2924903"/>
            <a:ext cx="7866184" cy="584775"/>
          </a:xfrm>
          <a:prstGeom prst="rect">
            <a:avLst/>
          </a:prstGeom>
          <a:noFill/>
        </p:spPr>
        <p:txBody>
          <a:bodyPr wrap="square" rtlCol="0">
            <a:spAutoFit/>
          </a:bodyPr>
          <a:lstStyle/>
          <a:p>
            <a:pPr lvl="0" algn="ctr">
              <a:defRPr/>
            </a:pPr>
            <a:r>
              <a:rPr kumimoji="1" lang="ja-JP" altLang="en-US" sz="3200" b="1" dirty="0">
                <a:solidFill>
                  <a:prstClr val="black"/>
                </a:solidFill>
                <a:latin typeface="Meiryo UI" panose="020B0604030504040204" pitchFamily="50" charset="-128"/>
                <a:ea typeface="Meiryo UI" panose="020B0604030504040204" pitchFamily="50" charset="-128"/>
              </a:rPr>
              <a:t>部会の設置</a:t>
            </a:r>
            <a:r>
              <a:rPr kumimoji="1" lang="ja-JP" altLang="en-US" sz="3200" b="1" dirty="0" smtClean="0">
                <a:solidFill>
                  <a:prstClr val="black"/>
                </a:solidFill>
                <a:latin typeface="Meiryo UI" panose="020B0604030504040204" pitchFamily="50" charset="-128"/>
                <a:ea typeface="Meiryo UI" panose="020B0604030504040204" pitchFamily="50" charset="-128"/>
              </a:rPr>
              <a:t>及び今後の</a:t>
            </a:r>
            <a:r>
              <a:rPr kumimoji="1" lang="ja-JP" altLang="en-US" sz="3200" b="1" dirty="0">
                <a:solidFill>
                  <a:prstClr val="black"/>
                </a:solidFill>
                <a:latin typeface="Meiryo UI" panose="020B0604030504040204" pitchFamily="50" charset="-128"/>
                <a:ea typeface="Meiryo UI" panose="020B0604030504040204" pitchFamily="50" charset="-128"/>
              </a:rPr>
              <a:t>取組みに</a:t>
            </a:r>
            <a:r>
              <a:rPr kumimoji="1" lang="ja-JP" altLang="en-US" sz="3200" b="1" dirty="0" smtClean="0">
                <a:solidFill>
                  <a:prstClr val="black"/>
                </a:solidFill>
                <a:latin typeface="Meiryo UI" panose="020B0604030504040204" pitchFamily="50" charset="-128"/>
                <a:ea typeface="Meiryo UI" panose="020B0604030504040204" pitchFamily="50" charset="-128"/>
              </a:rPr>
              <a:t>ついて</a:t>
            </a:r>
            <a:endParaRPr kumimoji="1" lang="ja-JP" altLang="en-US" sz="3200" b="1" dirty="0">
              <a:solidFill>
                <a:prstClr val="black"/>
              </a:solidFill>
              <a:latin typeface="Meiryo UI" panose="020B0604030504040204" pitchFamily="50" charset="-128"/>
              <a:ea typeface="Meiryo UI" panose="020B0604030504040204" pitchFamily="50" charset="-128"/>
            </a:endParaRPr>
          </a:p>
        </p:txBody>
      </p:sp>
      <p:sp>
        <p:nvSpPr>
          <p:cNvPr id="7" name="スライド番号プレースホルダー 3"/>
          <p:cNvSpPr txBox="1">
            <a:spLocks/>
          </p:cNvSpPr>
          <p:nvPr/>
        </p:nvSpPr>
        <p:spPr>
          <a:xfrm>
            <a:off x="6872514" y="6377454"/>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E6FF35A-1FEA-4590-8179-217228840B8D}" type="slidenum">
              <a:rPr kumimoji="1" lang="ja-JP" altLang="en-US" b="1" smtClean="0">
                <a:solidFill>
                  <a:prstClr val="black"/>
                </a:solidFill>
                <a:latin typeface="游ゴシック 本文"/>
              </a:rPr>
              <a:pPr/>
              <a:t>1</a:t>
            </a:fld>
            <a:endParaRPr kumimoji="1" lang="ja-JP" altLang="en-US" b="1" dirty="0">
              <a:solidFill>
                <a:prstClr val="black"/>
              </a:solidFill>
              <a:latin typeface="游ゴシック 本文"/>
            </a:endParaRPr>
          </a:p>
        </p:txBody>
      </p:sp>
    </p:spTree>
    <p:extLst>
      <p:ext uri="{BB962C8B-B14F-4D97-AF65-F5344CB8AC3E}">
        <p14:creationId xmlns:p14="http://schemas.microsoft.com/office/powerpoint/2010/main" val="3668878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
          <p:cNvSpPr txBox="1">
            <a:spLocks noChangeArrowheads="1"/>
          </p:cNvSpPr>
          <p:nvPr/>
        </p:nvSpPr>
        <p:spPr bwMode="auto">
          <a:xfrm>
            <a:off x="1076445" y="3498886"/>
            <a:ext cx="2468601" cy="5232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r>
              <a:rPr lang="ja-JP" altLang="en-US" sz="1400" kern="100" dirty="0">
                <a:solidFill>
                  <a:prstClr val="black"/>
                </a:solidFill>
                <a:latin typeface="ＭＳ Ｐゴシック" panose="020B0600070205080204" pitchFamily="50" charset="-128"/>
                <a:cs typeface="Times New Roman" panose="02020603050405020304" pitchFamily="18" charset="0"/>
              </a:rPr>
              <a:t>景観ビジョン推進部会</a:t>
            </a:r>
          </a:p>
          <a:p>
            <a:pPr algn="ctr"/>
            <a:r>
              <a:rPr lang="ja-JP" altLang="en-US" sz="1400" kern="100" dirty="0">
                <a:solidFill>
                  <a:prstClr val="black"/>
                </a:solidFill>
                <a:latin typeface="ＭＳ Ｐゴシック" panose="020B0600070205080204" pitchFamily="50" charset="-128"/>
                <a:cs typeface="Times New Roman" panose="02020603050405020304" pitchFamily="18" charset="0"/>
              </a:rPr>
              <a:t>委員：７名</a:t>
            </a:r>
          </a:p>
        </p:txBody>
      </p:sp>
      <p:sp>
        <p:nvSpPr>
          <p:cNvPr id="7" name="テキスト ボックス 2"/>
          <p:cNvSpPr txBox="1">
            <a:spLocks noChangeArrowheads="1"/>
          </p:cNvSpPr>
          <p:nvPr/>
        </p:nvSpPr>
        <p:spPr bwMode="auto">
          <a:xfrm>
            <a:off x="5458471" y="3498115"/>
            <a:ext cx="2587540" cy="5232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r>
              <a:rPr lang="ja-JP" altLang="en-US" sz="1400" kern="100" dirty="0" smtClean="0">
                <a:solidFill>
                  <a:prstClr val="black"/>
                </a:solidFill>
                <a:latin typeface="ＭＳ Ｐゴシック" panose="020B0600070205080204" pitchFamily="50" charset="-128"/>
                <a:cs typeface="Times New Roman" panose="02020603050405020304" pitchFamily="18" charset="0"/>
              </a:rPr>
              <a:t>公共</a:t>
            </a:r>
            <a:r>
              <a:rPr lang="ja-JP" altLang="en-US" sz="1400" kern="100" dirty="0">
                <a:solidFill>
                  <a:prstClr val="black"/>
                </a:solidFill>
                <a:latin typeface="ＭＳ Ｐゴシック" panose="020B0600070205080204" pitchFamily="50" charset="-128"/>
                <a:cs typeface="Times New Roman" panose="02020603050405020304" pitchFamily="18" charset="0"/>
              </a:rPr>
              <a:t>事業アドバイス部会</a:t>
            </a:r>
          </a:p>
          <a:p>
            <a:pPr algn="ctr"/>
            <a:r>
              <a:rPr lang="ja-JP" altLang="en-US" sz="1400" kern="100" dirty="0">
                <a:solidFill>
                  <a:prstClr val="black"/>
                </a:solidFill>
                <a:latin typeface="ＭＳ Ｐゴシック" panose="020B0600070205080204" pitchFamily="50" charset="-128"/>
                <a:cs typeface="Times New Roman" panose="02020603050405020304" pitchFamily="18" charset="0"/>
              </a:rPr>
              <a:t>委員：</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３名</a:t>
            </a:r>
            <a:endParaRPr lang="ja-JP" altLang="en-US" sz="1400" b="1" u="dbl" kern="100" dirty="0">
              <a:solidFill>
                <a:srgbClr val="FF0000"/>
              </a:solidFill>
              <a:uFill>
                <a:solidFill>
                  <a:srgbClr val="FF0000"/>
                </a:solidFill>
              </a:uFill>
              <a:latin typeface="ＭＳ Ｐゴシック" panose="020B0600070205080204" pitchFamily="50" charset="-128"/>
              <a:cs typeface="Times New Roman" panose="02020603050405020304" pitchFamily="18" charset="0"/>
            </a:endParaRPr>
          </a:p>
        </p:txBody>
      </p:sp>
      <p:sp>
        <p:nvSpPr>
          <p:cNvPr id="8" name="正方形/長方形 7"/>
          <p:cNvSpPr/>
          <p:nvPr/>
        </p:nvSpPr>
        <p:spPr>
          <a:xfrm>
            <a:off x="508831" y="4077931"/>
            <a:ext cx="3922491" cy="2510438"/>
          </a:xfrm>
          <a:prstGeom prst="rect">
            <a:avLst/>
          </a:prstGeom>
          <a:noFill/>
          <a:ln w="9525" cap="flat" cmpd="sng" algn="ctr">
            <a:solidFill>
              <a:srgbClr val="002060"/>
            </a:solidFill>
            <a:prstDash val="dash"/>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defTabSz="914400"/>
            <a:r>
              <a:rPr lang="en-US" altLang="ja-JP" sz="1400" kern="0" dirty="0">
                <a:solidFill>
                  <a:prstClr val="black"/>
                </a:solidFill>
                <a:latin typeface="ＭＳ Ｐゴシック" panose="020B0600070205080204" pitchFamily="50" charset="-128"/>
              </a:rPr>
              <a:t>2018</a:t>
            </a:r>
            <a:r>
              <a:rPr lang="ja-JP" altLang="en-US" sz="1400" kern="0" dirty="0" err="1">
                <a:solidFill>
                  <a:prstClr val="black"/>
                </a:solidFill>
                <a:latin typeface="ＭＳ Ｐゴシック" panose="020B0600070205080204" pitchFamily="50" charset="-128"/>
              </a:rPr>
              <a:t>．</a:t>
            </a:r>
            <a:r>
              <a:rPr lang="en-US" altLang="ja-JP" sz="1400" kern="0" dirty="0">
                <a:solidFill>
                  <a:prstClr val="black"/>
                </a:solidFill>
                <a:latin typeface="ＭＳ Ｐゴシック" panose="020B0600070205080204" pitchFamily="50" charset="-128"/>
              </a:rPr>
              <a:t>1</a:t>
            </a:r>
            <a:r>
              <a:rPr lang="ja-JP" altLang="en-US" sz="1400" kern="0" dirty="0">
                <a:solidFill>
                  <a:prstClr val="black"/>
                </a:solidFill>
                <a:latin typeface="ＭＳ Ｐゴシック" panose="020B0600070205080204" pitchFamily="50" charset="-128"/>
              </a:rPr>
              <a:t>に策定した「都市景観ビジョン・大阪」の基本目標である「きらめく世界都市・大阪の実現」に向けた取組みを推進するにあたり、調査や審議を円滑に進めていくため</a:t>
            </a:r>
            <a:r>
              <a:rPr lang="ja-JP" altLang="en-US" sz="1400" kern="0" dirty="0" smtClean="0">
                <a:solidFill>
                  <a:prstClr val="black"/>
                </a:solidFill>
                <a:latin typeface="ＭＳ Ｐゴシック" panose="020B0600070205080204" pitchFamily="50" charset="-128"/>
              </a:rPr>
              <a:t>設置</a:t>
            </a:r>
            <a:endParaRPr lang="en-US" altLang="ja-JP" sz="1400" kern="0" dirty="0">
              <a:solidFill>
                <a:prstClr val="black"/>
              </a:solidFill>
              <a:latin typeface="ＭＳ Ｐゴシック" panose="020B0600070205080204" pitchFamily="50" charset="-128"/>
            </a:endParaRPr>
          </a:p>
          <a:p>
            <a:pPr defTabSz="914400"/>
            <a:endParaRPr lang="en-US" altLang="ja-JP" sz="1200" kern="0" dirty="0">
              <a:solidFill>
                <a:prstClr val="black"/>
              </a:solidFill>
              <a:latin typeface="ＭＳ Ｐゴシック" panose="020B0600070205080204" pitchFamily="50" charset="-128"/>
            </a:endParaRPr>
          </a:p>
          <a:p>
            <a:pPr defTabSz="914400"/>
            <a:r>
              <a:rPr lang="en-US" altLang="ja-JP" sz="1200" kern="0" dirty="0" smtClean="0">
                <a:solidFill>
                  <a:prstClr val="black"/>
                </a:solidFill>
                <a:latin typeface="ＭＳ Ｐゴシック" panose="020B0600070205080204" pitchFamily="50" charset="-128"/>
              </a:rPr>
              <a:t>【</a:t>
            </a:r>
            <a:r>
              <a:rPr lang="ja-JP" altLang="en-US" sz="1200" kern="0" dirty="0" smtClean="0">
                <a:solidFill>
                  <a:prstClr val="black"/>
                </a:solidFill>
                <a:latin typeface="ＭＳ Ｐゴシック" panose="020B0600070205080204" pitchFamily="50" charset="-128"/>
              </a:rPr>
              <a:t>主</a:t>
            </a:r>
            <a:r>
              <a:rPr lang="ja-JP" altLang="en-US" sz="1200" kern="0" dirty="0">
                <a:solidFill>
                  <a:prstClr val="black"/>
                </a:solidFill>
                <a:latin typeface="ＭＳ Ｐゴシック" panose="020B0600070205080204" pitchFamily="50" charset="-128"/>
              </a:rPr>
              <a:t>な調査審議内容</a:t>
            </a:r>
            <a:r>
              <a:rPr lang="en-US" altLang="ja-JP" sz="1200" kern="0" dirty="0" smtClean="0">
                <a:solidFill>
                  <a:prstClr val="black"/>
                </a:solidFill>
                <a:latin typeface="ＭＳ Ｐゴシック" panose="020B0600070205080204" pitchFamily="50" charset="-128"/>
              </a:rPr>
              <a:t>】</a:t>
            </a:r>
            <a:endParaRPr lang="ja-JP" altLang="en-US" sz="1200" kern="0" dirty="0">
              <a:solidFill>
                <a:prstClr val="black"/>
              </a:solidFill>
              <a:latin typeface="ＭＳ Ｐゴシック" panose="020B0600070205080204" pitchFamily="50" charset="-128"/>
            </a:endParaRPr>
          </a:p>
          <a:p>
            <a:pPr defTabSz="914400"/>
            <a:r>
              <a:rPr lang="ja-JP" altLang="en-US" sz="1200" kern="0" dirty="0">
                <a:solidFill>
                  <a:prstClr val="black"/>
                </a:solidFill>
                <a:latin typeface="ＭＳ Ｐゴシック" panose="020B0600070205080204" pitchFamily="50" charset="-128"/>
              </a:rPr>
              <a:t>○</a:t>
            </a:r>
            <a:r>
              <a:rPr lang="ja-JP" altLang="en-US" sz="1200" kern="0" dirty="0" smtClean="0">
                <a:solidFill>
                  <a:prstClr val="black"/>
                </a:solidFill>
                <a:latin typeface="ＭＳ Ｐゴシック" panose="020B0600070205080204" pitchFamily="50" charset="-128"/>
              </a:rPr>
              <a:t>ビュースポット</a:t>
            </a:r>
            <a:r>
              <a:rPr lang="ja-JP" altLang="en-US" sz="1200" kern="0" dirty="0">
                <a:solidFill>
                  <a:prstClr val="black"/>
                </a:solidFill>
                <a:latin typeface="ＭＳ Ｐゴシック" panose="020B0600070205080204" pitchFamily="50" charset="-128"/>
              </a:rPr>
              <a:t>おおさか</a:t>
            </a:r>
          </a:p>
          <a:p>
            <a:pPr defTabSz="914400"/>
            <a:r>
              <a:rPr lang="ja-JP" altLang="en-US" sz="1200" kern="0" dirty="0" smtClean="0">
                <a:solidFill>
                  <a:prstClr val="black"/>
                </a:solidFill>
                <a:latin typeface="ＭＳ Ｐゴシック" panose="020B0600070205080204" pitchFamily="50" charset="-128"/>
              </a:rPr>
              <a:t>　・ビュースポットおおさかの募集</a:t>
            </a:r>
            <a:r>
              <a:rPr lang="ja-JP" altLang="en-US" sz="1200" kern="0" dirty="0">
                <a:solidFill>
                  <a:prstClr val="black"/>
                </a:solidFill>
                <a:latin typeface="ＭＳ Ｐゴシック" panose="020B0600070205080204" pitchFamily="50" charset="-128"/>
              </a:rPr>
              <a:t>選定について</a:t>
            </a:r>
          </a:p>
          <a:p>
            <a:pPr defTabSz="914400"/>
            <a:r>
              <a:rPr lang="ja-JP" altLang="en-US" sz="1200" kern="0" dirty="0" smtClean="0">
                <a:solidFill>
                  <a:prstClr val="black"/>
                </a:solidFill>
                <a:latin typeface="ＭＳ Ｐゴシック" panose="020B0600070205080204" pitchFamily="50" charset="-128"/>
              </a:rPr>
              <a:t>　・</a:t>
            </a:r>
            <a:r>
              <a:rPr lang="ja-JP" altLang="en-US" sz="1200" kern="0" dirty="0">
                <a:solidFill>
                  <a:prstClr val="black"/>
                </a:solidFill>
                <a:latin typeface="ＭＳ Ｐゴシック" panose="020B0600070205080204" pitchFamily="50" charset="-128"/>
              </a:rPr>
              <a:t>ビュースポット活用方策の</a:t>
            </a:r>
            <a:r>
              <a:rPr lang="ja-JP" altLang="en-US" sz="1200" kern="0" dirty="0" smtClean="0">
                <a:solidFill>
                  <a:prstClr val="black"/>
                </a:solidFill>
                <a:latin typeface="ＭＳ Ｐゴシック" panose="020B0600070205080204" pitchFamily="50" charset="-128"/>
              </a:rPr>
              <a:t>検討</a:t>
            </a:r>
            <a:endParaRPr lang="ja-JP" altLang="en-US" sz="1200" kern="0" dirty="0">
              <a:solidFill>
                <a:prstClr val="black"/>
              </a:solidFill>
              <a:latin typeface="ＭＳ Ｐゴシック" panose="020B0600070205080204" pitchFamily="50" charset="-128"/>
            </a:endParaRPr>
          </a:p>
        </p:txBody>
      </p:sp>
      <p:sp>
        <p:nvSpPr>
          <p:cNvPr id="9" name="正方形/長方形 8"/>
          <p:cNvSpPr/>
          <p:nvPr/>
        </p:nvSpPr>
        <p:spPr>
          <a:xfrm>
            <a:off x="4640736" y="4077932"/>
            <a:ext cx="4245356" cy="2510437"/>
          </a:xfrm>
          <a:prstGeom prst="rect">
            <a:avLst/>
          </a:prstGeom>
          <a:noFill/>
          <a:ln w="9525" cap="flat" cmpd="sng" algn="ctr">
            <a:solidFill>
              <a:srgbClr val="002060"/>
            </a:solidFill>
            <a:prstDash val="dash"/>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defTabSz="914400"/>
            <a:r>
              <a:rPr lang="ja-JP" altLang="en-US" sz="1400" kern="0" dirty="0">
                <a:solidFill>
                  <a:prstClr val="black"/>
                </a:solidFill>
                <a:latin typeface="ＭＳ Ｐゴシック" panose="020B0600070205080204" pitchFamily="50" charset="-128"/>
              </a:rPr>
              <a:t>公共事業における景観面での</a:t>
            </a:r>
            <a:r>
              <a:rPr lang="en-US" altLang="ja-JP" sz="1400" kern="0" dirty="0">
                <a:solidFill>
                  <a:prstClr val="black"/>
                </a:solidFill>
                <a:latin typeface="ＭＳ Ｐゴシック" panose="020B0600070205080204" pitchFamily="50" charset="-128"/>
              </a:rPr>
              <a:t>PDCA</a:t>
            </a:r>
            <a:r>
              <a:rPr lang="ja-JP" altLang="en-US" sz="1400" kern="0" dirty="0">
                <a:solidFill>
                  <a:prstClr val="black"/>
                </a:solidFill>
                <a:latin typeface="ＭＳ Ｐゴシック" panose="020B0600070205080204" pitchFamily="50" charset="-128"/>
              </a:rPr>
              <a:t>サイクル</a:t>
            </a:r>
            <a:r>
              <a:rPr lang="ja-JP" altLang="en-US" sz="1400" kern="0" dirty="0" smtClean="0">
                <a:solidFill>
                  <a:prstClr val="black"/>
                </a:solidFill>
                <a:latin typeface="ＭＳ Ｐゴシック" panose="020B0600070205080204" pitchFamily="50" charset="-128"/>
              </a:rPr>
              <a:t>の実施し、</a:t>
            </a:r>
            <a:r>
              <a:rPr lang="ja-JP" altLang="en-US" sz="1400" kern="0" dirty="0">
                <a:solidFill>
                  <a:prstClr val="black"/>
                </a:solidFill>
                <a:latin typeface="ＭＳ Ｐゴシック" panose="020B0600070205080204" pitchFamily="50" charset="-128"/>
              </a:rPr>
              <a:t>学識経験者等に</a:t>
            </a:r>
            <a:r>
              <a:rPr lang="ja-JP" altLang="en-US" sz="1400" kern="0" dirty="0" smtClean="0">
                <a:solidFill>
                  <a:prstClr val="black"/>
                </a:solidFill>
                <a:latin typeface="ＭＳ Ｐゴシック" panose="020B0600070205080204" pitchFamily="50" charset="-128"/>
              </a:rPr>
              <a:t>よる景観アドバイス</a:t>
            </a:r>
            <a:r>
              <a:rPr lang="ja-JP" altLang="en-US" sz="1400" kern="0" dirty="0">
                <a:solidFill>
                  <a:prstClr val="black"/>
                </a:solidFill>
                <a:latin typeface="ＭＳ Ｐゴシック" panose="020B0600070205080204" pitchFamily="50" charset="-128"/>
              </a:rPr>
              <a:t>の仕組みを具体的</a:t>
            </a:r>
            <a:r>
              <a:rPr lang="ja-JP" altLang="en-US" sz="1400" kern="0" dirty="0" smtClean="0">
                <a:solidFill>
                  <a:prstClr val="black"/>
                </a:solidFill>
                <a:latin typeface="ＭＳ Ｐゴシック" panose="020B0600070205080204" pitchFamily="50" charset="-128"/>
              </a:rPr>
              <a:t>に</a:t>
            </a:r>
            <a:r>
              <a:rPr lang="ja-JP" altLang="en-US" sz="1400" kern="0" dirty="0">
                <a:solidFill>
                  <a:prstClr val="black"/>
                </a:solidFill>
                <a:latin typeface="ＭＳ Ｐゴシック" panose="020B0600070205080204" pitchFamily="50" charset="-128"/>
              </a:rPr>
              <a:t>実施</a:t>
            </a:r>
            <a:r>
              <a:rPr lang="ja-JP" altLang="en-US" sz="1400" kern="0" dirty="0" smtClean="0">
                <a:solidFill>
                  <a:prstClr val="black"/>
                </a:solidFill>
                <a:latin typeface="ＭＳ Ｐゴシック" panose="020B0600070205080204" pitchFamily="50" charset="-128"/>
              </a:rPr>
              <a:t>する</a:t>
            </a:r>
            <a:r>
              <a:rPr lang="ja-JP" altLang="en-US" sz="1400" kern="0" dirty="0">
                <a:solidFill>
                  <a:prstClr val="black"/>
                </a:solidFill>
                <a:latin typeface="ＭＳ Ｐゴシック" panose="020B0600070205080204" pitchFamily="50" charset="-128"/>
              </a:rPr>
              <a:t>ため</a:t>
            </a:r>
            <a:r>
              <a:rPr lang="ja-JP" altLang="en-US" sz="1400" kern="0" dirty="0" smtClean="0">
                <a:solidFill>
                  <a:prstClr val="black"/>
                </a:solidFill>
                <a:latin typeface="ＭＳ Ｐゴシック" panose="020B0600070205080204" pitchFamily="50" charset="-128"/>
              </a:rPr>
              <a:t>設置</a:t>
            </a:r>
            <a:endParaRPr lang="en-US" altLang="ja-JP" sz="1200" kern="0" dirty="0" smtClean="0">
              <a:solidFill>
                <a:prstClr val="black"/>
              </a:solidFill>
              <a:latin typeface="ＭＳ Ｐゴシック" panose="020B0600070205080204" pitchFamily="50" charset="-128"/>
            </a:endParaRPr>
          </a:p>
          <a:p>
            <a:pPr defTabSz="914400"/>
            <a:r>
              <a:rPr lang="ja-JP" altLang="en-US" sz="1400" kern="0" dirty="0">
                <a:latin typeface="ＭＳ Ｐゴシック" panose="020B0600070205080204" pitchFamily="50" charset="-128"/>
              </a:rPr>
              <a:t>対象案件に</a:t>
            </a:r>
            <a:r>
              <a:rPr lang="ja-JP" altLang="en-US" sz="1400" kern="0" dirty="0" smtClean="0">
                <a:latin typeface="ＭＳ Ｐゴシック" panose="020B0600070205080204" pitchFamily="50" charset="-128"/>
              </a:rPr>
              <a:t>よってアドバイザーを選任する。</a:t>
            </a:r>
            <a:endParaRPr lang="en-US" altLang="ja-JP" sz="1400" kern="0" dirty="0" smtClean="0">
              <a:latin typeface="ＭＳ Ｐゴシック" panose="020B0600070205080204" pitchFamily="50" charset="-128"/>
            </a:endParaRPr>
          </a:p>
          <a:p>
            <a:pPr defTabSz="914400"/>
            <a:endParaRPr lang="en-US" altLang="ja-JP" sz="1200" kern="0" dirty="0">
              <a:latin typeface="ＭＳ Ｐゴシック" panose="020B0600070205080204" pitchFamily="50" charset="-128"/>
            </a:endParaRPr>
          </a:p>
          <a:p>
            <a:pPr defTabSz="914400"/>
            <a:r>
              <a:rPr lang="en-US" altLang="ja-JP" sz="1200" kern="0" dirty="0" smtClean="0">
                <a:solidFill>
                  <a:prstClr val="black"/>
                </a:solidFill>
                <a:latin typeface="ＭＳ Ｐゴシック" panose="020B0600070205080204" pitchFamily="50" charset="-128"/>
              </a:rPr>
              <a:t>【</a:t>
            </a:r>
            <a:r>
              <a:rPr lang="ja-JP" altLang="en-US" sz="1200" kern="0" dirty="0" smtClean="0">
                <a:solidFill>
                  <a:prstClr val="black"/>
                </a:solidFill>
                <a:latin typeface="ＭＳ Ｐゴシック" panose="020B0600070205080204" pitchFamily="50" charset="-128"/>
              </a:rPr>
              <a:t>主</a:t>
            </a:r>
            <a:r>
              <a:rPr lang="ja-JP" altLang="en-US" sz="1200" kern="0" dirty="0">
                <a:solidFill>
                  <a:prstClr val="black"/>
                </a:solidFill>
                <a:latin typeface="ＭＳ Ｐゴシック" panose="020B0600070205080204" pitchFamily="50" charset="-128"/>
              </a:rPr>
              <a:t>な調査審議内容</a:t>
            </a:r>
            <a:r>
              <a:rPr lang="en-US" altLang="ja-JP" sz="1200" kern="0" dirty="0" smtClean="0">
                <a:solidFill>
                  <a:prstClr val="black"/>
                </a:solidFill>
                <a:latin typeface="ＭＳ Ｐゴシック" panose="020B0600070205080204" pitchFamily="50" charset="-128"/>
              </a:rPr>
              <a:t>】</a:t>
            </a:r>
            <a:endParaRPr lang="ja-JP" altLang="en-US" sz="1200" kern="0" dirty="0">
              <a:solidFill>
                <a:prstClr val="black"/>
              </a:solidFill>
              <a:latin typeface="ＭＳ Ｐゴシック" panose="020B0600070205080204" pitchFamily="50" charset="-128"/>
            </a:endParaRPr>
          </a:p>
          <a:p>
            <a:pPr defTabSz="914400"/>
            <a:r>
              <a:rPr lang="ja-JP" altLang="en-US" sz="1200" kern="0" dirty="0" smtClean="0">
                <a:solidFill>
                  <a:prstClr val="black"/>
                </a:solidFill>
                <a:latin typeface="ＭＳ Ｐゴシック" panose="020B0600070205080204" pitchFamily="50" charset="-128"/>
              </a:rPr>
              <a:t>・景観アドバイス会議の実施</a:t>
            </a:r>
            <a:endParaRPr lang="ja-JP" altLang="en-US" sz="1200" kern="0" dirty="0">
              <a:solidFill>
                <a:prstClr val="black"/>
              </a:solidFill>
              <a:latin typeface="ＭＳ Ｐゴシック" panose="020B0600070205080204" pitchFamily="50" charset="-128"/>
            </a:endParaRPr>
          </a:p>
          <a:p>
            <a:pPr defTabSz="914400"/>
            <a:r>
              <a:rPr lang="ja-JP" altLang="en-US" sz="1200" kern="0" dirty="0" smtClean="0">
                <a:solidFill>
                  <a:prstClr val="black"/>
                </a:solidFill>
                <a:latin typeface="ＭＳ Ｐゴシック" panose="020B0600070205080204" pitchFamily="50" charset="-128"/>
              </a:rPr>
              <a:t>　・３警察署（和泉、貝塚、八尾）新築工事</a:t>
            </a:r>
            <a:endParaRPr lang="en-US" altLang="ja-JP" sz="1200" kern="0" dirty="0" smtClean="0">
              <a:solidFill>
                <a:prstClr val="black"/>
              </a:solidFill>
              <a:latin typeface="ＭＳ Ｐゴシック" panose="020B0600070205080204" pitchFamily="50" charset="-128"/>
            </a:endParaRPr>
          </a:p>
          <a:p>
            <a:pPr defTabSz="914400"/>
            <a:r>
              <a:rPr lang="ja-JP" altLang="en-US" sz="1200" kern="0" dirty="0">
                <a:solidFill>
                  <a:prstClr val="black"/>
                </a:solidFill>
                <a:latin typeface="ＭＳ Ｐゴシック" panose="020B0600070205080204" pitchFamily="50" charset="-128"/>
              </a:rPr>
              <a:t>　</a:t>
            </a:r>
            <a:r>
              <a:rPr lang="ja-JP" altLang="en-US" sz="1200" kern="0" dirty="0" smtClean="0">
                <a:solidFill>
                  <a:prstClr val="black"/>
                </a:solidFill>
                <a:latin typeface="ＭＳ Ｐゴシック" panose="020B0600070205080204" pitchFamily="50" charset="-128"/>
              </a:rPr>
              <a:t>・高槻警察署移転建替事業</a:t>
            </a:r>
            <a:endParaRPr lang="en-US" altLang="ja-JP" sz="1200" kern="0" dirty="0" smtClean="0">
              <a:solidFill>
                <a:prstClr val="black"/>
              </a:solidFill>
              <a:latin typeface="ＭＳ Ｐゴシック" panose="020B0600070205080204" pitchFamily="50" charset="-128"/>
            </a:endParaRPr>
          </a:p>
          <a:p>
            <a:pPr defTabSz="914400"/>
            <a:r>
              <a:rPr lang="ja-JP" altLang="en-US" sz="1200" kern="0" dirty="0">
                <a:solidFill>
                  <a:prstClr val="black"/>
                </a:solidFill>
                <a:latin typeface="ＭＳ Ｐゴシック" panose="020B0600070205080204" pitchFamily="50" charset="-128"/>
              </a:rPr>
              <a:t>　・大阪府営豊中新千里北第２期</a:t>
            </a:r>
            <a:r>
              <a:rPr lang="ja-JP" altLang="en-US" sz="1200" kern="0" dirty="0" smtClean="0">
                <a:solidFill>
                  <a:prstClr val="black"/>
                </a:solidFill>
                <a:latin typeface="ＭＳ Ｐゴシック" panose="020B0600070205080204" pitchFamily="50" charset="-128"/>
              </a:rPr>
              <a:t>住宅民活プロジェクト</a:t>
            </a:r>
            <a:endParaRPr lang="en-US" altLang="ja-JP" sz="1200" kern="0" dirty="0" smtClean="0">
              <a:solidFill>
                <a:prstClr val="black"/>
              </a:solidFill>
              <a:latin typeface="ＭＳ Ｐゴシック" panose="020B0600070205080204" pitchFamily="50" charset="-128"/>
            </a:endParaRPr>
          </a:p>
          <a:p>
            <a:pPr defTabSz="914400"/>
            <a:r>
              <a:rPr lang="ja-JP" altLang="en-US" sz="1200" kern="0" dirty="0">
                <a:solidFill>
                  <a:prstClr val="black"/>
                </a:solidFill>
                <a:latin typeface="ＭＳ Ｐゴシック" panose="020B0600070205080204" pitchFamily="50" charset="-128"/>
              </a:rPr>
              <a:t>　・大阪モノレール延伸事業</a:t>
            </a:r>
            <a:r>
              <a:rPr lang="ja-JP" altLang="en-US" sz="1200" kern="0" dirty="0" smtClean="0">
                <a:solidFill>
                  <a:prstClr val="black"/>
                </a:solidFill>
                <a:latin typeface="ＭＳ Ｐゴシック" panose="020B0600070205080204" pitchFamily="50" charset="-128"/>
              </a:rPr>
              <a:t>駅舎工事</a:t>
            </a:r>
            <a:endParaRPr lang="en-US" altLang="ja-JP" sz="1200" kern="0" dirty="0" smtClean="0">
              <a:solidFill>
                <a:prstClr val="black"/>
              </a:solidFill>
              <a:latin typeface="ＭＳ Ｐゴシック" panose="020B0600070205080204" pitchFamily="50" charset="-128"/>
            </a:endParaRPr>
          </a:p>
          <a:p>
            <a:pPr defTabSz="914400"/>
            <a:r>
              <a:rPr lang="ja-JP" altLang="en-US" sz="1200" kern="0" dirty="0">
                <a:solidFill>
                  <a:prstClr val="black"/>
                </a:solidFill>
                <a:latin typeface="ＭＳ Ｐゴシック" panose="020B0600070205080204" pitchFamily="50" charset="-128"/>
              </a:rPr>
              <a:t>　</a:t>
            </a:r>
            <a:r>
              <a:rPr lang="ja-JP" altLang="en-US" sz="1200" kern="0" dirty="0" smtClean="0">
                <a:solidFill>
                  <a:prstClr val="black"/>
                </a:solidFill>
                <a:latin typeface="ＭＳ Ｐゴシック" panose="020B0600070205080204" pitchFamily="50" charset="-128"/>
              </a:rPr>
              <a:t>・</a:t>
            </a:r>
            <a:r>
              <a:rPr lang="zh-TW" altLang="en-US" sz="1200" kern="0" dirty="0">
                <a:solidFill>
                  <a:prstClr val="black"/>
                </a:solidFill>
                <a:latin typeface="ＭＳ Ｐゴシック" panose="020B0600070205080204" pitchFamily="50" charset="-128"/>
              </a:rPr>
              <a:t>都市計画</a:t>
            </a:r>
            <a:r>
              <a:rPr lang="zh-TW" altLang="en-US" sz="1200" kern="0" dirty="0" smtClean="0">
                <a:solidFill>
                  <a:prstClr val="black"/>
                </a:solidFill>
                <a:latin typeface="ＭＳ Ｐゴシック" panose="020B0600070205080204" pitchFamily="50" charset="-128"/>
              </a:rPr>
              <a:t>道路八尾</a:t>
            </a:r>
            <a:r>
              <a:rPr lang="zh-TW" altLang="en-US" sz="1200" kern="0" dirty="0">
                <a:solidFill>
                  <a:prstClr val="black"/>
                </a:solidFill>
                <a:latin typeface="ＭＳ Ｐゴシック" panose="020B0600070205080204" pitchFamily="50" charset="-128"/>
              </a:rPr>
              <a:t>富田林線橋梁整備</a:t>
            </a:r>
            <a:r>
              <a:rPr lang="zh-TW" altLang="en-US" sz="1200" kern="0" dirty="0" smtClean="0">
                <a:solidFill>
                  <a:prstClr val="black"/>
                </a:solidFill>
                <a:latin typeface="ＭＳ Ｐゴシック" panose="020B0600070205080204" pitchFamily="50" charset="-128"/>
              </a:rPr>
              <a:t>事業</a:t>
            </a:r>
            <a:r>
              <a:rPr lang="ja-JP" altLang="en-US" sz="1200" kern="0" dirty="0" smtClean="0">
                <a:solidFill>
                  <a:prstClr val="black"/>
                </a:solidFill>
                <a:latin typeface="ＭＳ Ｐゴシック" panose="020B0600070205080204" pitchFamily="50" charset="-128"/>
              </a:rPr>
              <a:t>　他</a:t>
            </a:r>
            <a:endParaRPr lang="en-US" altLang="ja-JP" sz="1200" kern="0" dirty="0" smtClean="0">
              <a:solidFill>
                <a:prstClr val="black"/>
              </a:solidFill>
              <a:latin typeface="ＭＳ Ｐゴシック" panose="020B0600070205080204" pitchFamily="50" charset="-128"/>
            </a:endParaRPr>
          </a:p>
          <a:p>
            <a:pPr defTabSz="914400"/>
            <a:endParaRPr lang="ja-JP" altLang="en-US" sz="1200" kern="0" dirty="0">
              <a:solidFill>
                <a:prstClr val="black"/>
              </a:solidFill>
              <a:latin typeface="ＭＳ Ｐゴシック" panose="020B0600070205080204" pitchFamily="50" charset="-128"/>
            </a:endParaRPr>
          </a:p>
          <a:p>
            <a:pPr defTabSz="914400"/>
            <a:endParaRPr lang="ja-JP" altLang="en-US" sz="1200" kern="0" dirty="0">
              <a:solidFill>
                <a:prstClr val="black"/>
              </a:solidFill>
              <a:latin typeface="ＭＳ Ｐゴシック" panose="020B0600070205080204" pitchFamily="50" charset="-128"/>
            </a:endParaRPr>
          </a:p>
        </p:txBody>
      </p:sp>
      <p:grpSp>
        <p:nvGrpSpPr>
          <p:cNvPr id="12" name="グループ化 11"/>
          <p:cNvGrpSpPr/>
          <p:nvPr/>
        </p:nvGrpSpPr>
        <p:grpSpPr>
          <a:xfrm>
            <a:off x="2370217" y="1878886"/>
            <a:ext cx="4382024" cy="1620000"/>
            <a:chOff x="1779734" y="2643339"/>
            <a:chExt cx="3400394" cy="1620000"/>
          </a:xfrm>
        </p:grpSpPr>
        <p:cxnSp>
          <p:nvCxnSpPr>
            <p:cNvPr id="13" name="カギ線コネクタ 12"/>
            <p:cNvCxnSpPr/>
            <p:nvPr/>
          </p:nvCxnSpPr>
          <p:spPr>
            <a:xfrm rot="5400000" flipH="1" flipV="1">
              <a:off x="1815734" y="2607339"/>
              <a:ext cx="1620000" cy="1692000"/>
            </a:xfrm>
            <a:prstGeom prst="bentConnector3">
              <a:avLst>
                <a:gd name="adj1" fmla="val 32473"/>
              </a:avLst>
            </a:prstGeom>
            <a:noFill/>
            <a:ln w="19050" cap="flat" cmpd="sng" algn="ctr">
              <a:solidFill>
                <a:srgbClr val="002060"/>
              </a:solidFill>
              <a:prstDash val="solid"/>
              <a:miter lim="800000"/>
              <a:headEnd type="triangle" w="lg" len="lg"/>
              <a:tailEnd type="none" w="lg" len="lg"/>
            </a:ln>
            <a:effectLst/>
          </p:spPr>
        </p:cxnSp>
        <p:cxnSp>
          <p:nvCxnSpPr>
            <p:cNvPr id="14" name="カギ線コネクタ 13"/>
            <p:cNvCxnSpPr/>
            <p:nvPr/>
          </p:nvCxnSpPr>
          <p:spPr>
            <a:xfrm>
              <a:off x="3471734" y="3739515"/>
              <a:ext cx="1708394" cy="523053"/>
            </a:xfrm>
            <a:prstGeom prst="bentConnector2">
              <a:avLst/>
            </a:prstGeom>
            <a:noFill/>
            <a:ln w="19050" cap="flat" cmpd="sng" algn="ctr">
              <a:solidFill>
                <a:srgbClr val="002060"/>
              </a:solidFill>
              <a:prstDash val="solid"/>
              <a:miter lim="800000"/>
              <a:tailEnd type="triangle" w="lg" len="lg"/>
            </a:ln>
            <a:effectLst/>
          </p:spPr>
        </p:cxnSp>
      </p:grpSp>
      <p:sp>
        <p:nvSpPr>
          <p:cNvPr id="15" name="テキスト ボックス 2"/>
          <p:cNvSpPr txBox="1">
            <a:spLocks noChangeArrowheads="1"/>
          </p:cNvSpPr>
          <p:nvPr/>
        </p:nvSpPr>
        <p:spPr bwMode="auto">
          <a:xfrm>
            <a:off x="834812" y="1294110"/>
            <a:ext cx="7325456" cy="1169551"/>
          </a:xfrm>
          <a:prstGeom prst="rect">
            <a:avLst/>
          </a:prstGeom>
          <a:solidFill>
            <a:sysClr val="window" lastClr="FFFFFF"/>
          </a:solidFill>
          <a:ln w="9525">
            <a:solidFill>
              <a:srgbClr val="002060"/>
            </a:solidFill>
            <a:prstDash val="dash"/>
            <a:miter lim="800000"/>
            <a:headEnd/>
            <a:tailEnd/>
          </a:ln>
        </p:spPr>
        <p:txBody>
          <a:bodyPr rot="0" vert="horz" wrap="square" lIns="91440" tIns="45720" rIns="91440" bIns="45720" anchor="t" anchorCtr="0">
            <a:spAutoFit/>
          </a:bodyPr>
          <a:lstStyle/>
          <a:p>
            <a:pPr algn="just" defTabSz="914400">
              <a:defRPr/>
            </a:pPr>
            <a:r>
              <a:rPr lang="ja-JP" altLang="en-US" sz="1400" kern="100" dirty="0">
                <a:solidFill>
                  <a:sysClr val="windowText" lastClr="000000"/>
                </a:solidFill>
                <a:latin typeface="ＭＳ Ｐゴシック" panose="020B0600070205080204" pitchFamily="50" charset="-128"/>
                <a:cs typeface="Times New Roman" panose="02020603050405020304" pitchFamily="18" charset="0"/>
              </a:rPr>
              <a:t>景観条例及び屋外広告物条例に基づき、景観形成についての重要事項等の調査審議を行う。</a:t>
            </a:r>
          </a:p>
          <a:p>
            <a:pPr algn="just" defTabSz="914400">
              <a:defRPr/>
            </a:pPr>
            <a:r>
              <a:rPr lang="en-US" sz="1400" kern="100" dirty="0">
                <a:solidFill>
                  <a:sysClr val="windowText" lastClr="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altLang="en-US" sz="1400" kern="100" dirty="0">
              <a:solidFill>
                <a:sysClr val="windowText" lastClr="000000"/>
              </a:solidFill>
              <a:latin typeface="ＭＳ Ｐゴシック" panose="020B0600070205080204" pitchFamily="50" charset="-128"/>
              <a:cs typeface="Times New Roman" panose="02020603050405020304" pitchFamily="18" charset="0"/>
            </a:endParaRPr>
          </a:p>
          <a:p>
            <a:pPr algn="just" defTabSz="914400">
              <a:defRPr/>
            </a:pPr>
            <a:r>
              <a:rPr lang="en-US" altLang="ja-JP" sz="1400" kern="100" dirty="0">
                <a:solidFill>
                  <a:sysClr val="windowText" lastClr="000000"/>
                </a:solidFill>
                <a:latin typeface="ＭＳ Ｐゴシック" panose="020B0600070205080204" pitchFamily="50" charset="-128"/>
                <a:cs typeface="Times New Roman" panose="02020603050405020304" pitchFamily="18" charset="0"/>
              </a:rPr>
              <a:t>【</a:t>
            </a:r>
            <a:r>
              <a:rPr lang="en-US" sz="1400" kern="100" dirty="0" smtClean="0">
                <a:solidFill>
                  <a:sysClr val="windowText" lastClr="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en-US" altLang="ja-JP" sz="1400" kern="100" dirty="0">
                <a:solidFill>
                  <a:sysClr val="windowText" lastClr="000000"/>
                </a:solidFill>
                <a:latin typeface="ＭＳ Ｐゴシック" panose="020B0600070205080204" pitchFamily="50" charset="-128"/>
                <a:cs typeface="Times New Roman" panose="02020603050405020304" pitchFamily="18" charset="0"/>
              </a:rPr>
              <a:t>21</a:t>
            </a:r>
            <a:r>
              <a:rPr lang="ja-JP" altLang="en-US" sz="1400" kern="100" dirty="0" smtClean="0">
                <a:solidFill>
                  <a:sysClr val="windowText" lastClr="000000"/>
                </a:solidFill>
                <a:latin typeface="ＭＳ Ｐゴシック" panose="020B0600070205080204" pitchFamily="50" charset="-128"/>
                <a:cs typeface="Times New Roman" panose="02020603050405020304" pitchFamily="18" charset="0"/>
              </a:rPr>
              <a:t>年度</a:t>
            </a:r>
            <a:r>
              <a:rPr lang="ja-JP" altLang="en-US" sz="1400" kern="100" dirty="0">
                <a:solidFill>
                  <a:sysClr val="windowText" lastClr="000000"/>
                </a:solidFill>
                <a:latin typeface="ＭＳ Ｐゴシック" panose="020B0600070205080204" pitchFamily="50" charset="-128"/>
                <a:cs typeface="Times New Roman" panose="02020603050405020304" pitchFamily="18" charset="0"/>
              </a:rPr>
              <a:t>の主な調査審議内容</a:t>
            </a:r>
            <a:r>
              <a:rPr lang="en-US" altLang="ja-JP" sz="1400" kern="100" dirty="0" smtClean="0">
                <a:solidFill>
                  <a:sysClr val="windowText" lastClr="000000"/>
                </a:solidFill>
                <a:latin typeface="ＭＳ Ｐゴシック" panose="020B0600070205080204" pitchFamily="50" charset="-128"/>
                <a:cs typeface="Times New Roman" panose="02020603050405020304" pitchFamily="18" charset="0"/>
              </a:rPr>
              <a:t>】</a:t>
            </a:r>
            <a:endParaRPr lang="ja-JP" altLang="en-US" sz="1400" kern="100" dirty="0">
              <a:solidFill>
                <a:sysClr val="windowText" lastClr="000000"/>
              </a:solidFill>
              <a:latin typeface="ＭＳ Ｐゴシック" panose="020B0600070205080204" pitchFamily="50" charset="-128"/>
              <a:cs typeface="Times New Roman" panose="02020603050405020304" pitchFamily="18" charset="0"/>
            </a:endParaRPr>
          </a:p>
          <a:p>
            <a:pPr indent="133350" algn="just" defTabSz="914400">
              <a:defRPr/>
            </a:pPr>
            <a:r>
              <a:rPr lang="ja-JP" altLang="en-US" sz="1400" kern="100" dirty="0">
                <a:solidFill>
                  <a:sysClr val="windowText" lastClr="000000"/>
                </a:solidFill>
                <a:latin typeface="ＭＳ Ｐゴシック" panose="020B0600070205080204" pitchFamily="50" charset="-128"/>
                <a:cs typeface="Times New Roman" panose="02020603050405020304" pitchFamily="18" charset="0"/>
              </a:rPr>
              <a:t>〇ビュースポットおおさか発掘・発信プロジェクトについて</a:t>
            </a:r>
          </a:p>
          <a:p>
            <a:pPr indent="133350" algn="just" defTabSz="914400">
              <a:defRPr/>
            </a:pPr>
            <a:r>
              <a:rPr lang="ja-JP" altLang="en-US" sz="1400" kern="100" dirty="0">
                <a:solidFill>
                  <a:sysClr val="windowText" lastClr="000000"/>
                </a:solidFill>
                <a:latin typeface="ＭＳ Ｐゴシック" panose="020B0600070205080204" pitchFamily="50" charset="-128"/>
                <a:cs typeface="Times New Roman" panose="02020603050405020304" pitchFamily="18" charset="0"/>
              </a:rPr>
              <a:t>〇公共事業における景観面での</a:t>
            </a:r>
            <a:r>
              <a:rPr lang="en-US" altLang="ja-JP" sz="1400" kern="100" dirty="0">
                <a:solidFill>
                  <a:sysClr val="windowText" lastClr="000000"/>
                </a:solidFill>
                <a:latin typeface="ＭＳ Ｐゴシック" panose="020B0600070205080204" pitchFamily="50" charset="-128"/>
                <a:cs typeface="Times New Roman" panose="02020603050405020304" pitchFamily="18" charset="0"/>
              </a:rPr>
              <a:t>PDCA</a:t>
            </a:r>
            <a:r>
              <a:rPr lang="ja-JP" altLang="en-US" sz="1400" kern="100" dirty="0">
                <a:solidFill>
                  <a:sysClr val="windowText" lastClr="000000"/>
                </a:solidFill>
                <a:latin typeface="ＭＳ Ｐゴシック" panose="020B0600070205080204" pitchFamily="50" charset="-128"/>
                <a:cs typeface="Times New Roman" panose="02020603050405020304" pitchFamily="18" charset="0"/>
              </a:rPr>
              <a:t>サイクルについて</a:t>
            </a:r>
          </a:p>
        </p:txBody>
      </p:sp>
      <p:sp>
        <p:nvSpPr>
          <p:cNvPr id="16" name="テキスト ボックス 2"/>
          <p:cNvSpPr txBox="1">
            <a:spLocks noChangeArrowheads="1"/>
          </p:cNvSpPr>
          <p:nvPr/>
        </p:nvSpPr>
        <p:spPr bwMode="auto">
          <a:xfrm>
            <a:off x="2136078" y="576444"/>
            <a:ext cx="4829175" cy="5232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r>
              <a:rPr lang="ja-JP" altLang="en-US" sz="1400" kern="100" dirty="0">
                <a:solidFill>
                  <a:prstClr val="black"/>
                </a:solidFill>
                <a:latin typeface="ＭＳ Ｐゴシック" panose="020B0600070205080204" pitchFamily="50" charset="-128"/>
                <a:cs typeface="Times New Roman" panose="02020603050405020304" pitchFamily="18" charset="0"/>
              </a:rPr>
              <a:t>大阪府景観審議会（任期：</a:t>
            </a:r>
            <a:r>
              <a:rPr lang="en-US" sz="1400" kern="100"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20</a:t>
            </a:r>
            <a:r>
              <a:rPr lang="en-US" altLang="ja-JP" sz="1400" kern="100" dirty="0" smtClean="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21</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年</a:t>
            </a:r>
            <a:r>
              <a:rPr lang="en-US" altLang="ja-JP" sz="1400" kern="100" dirty="0">
                <a:solidFill>
                  <a:prstClr val="black"/>
                </a:solidFill>
                <a:latin typeface="ＭＳ Ｐゴシック" panose="020B0600070205080204" pitchFamily="50" charset="-128"/>
                <a:cs typeface="Times New Roman" panose="02020603050405020304" pitchFamily="18" charset="0"/>
              </a:rPr>
              <a:t>7</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月から</a:t>
            </a:r>
            <a:r>
              <a:rPr lang="en-US" sz="1400"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sz="1400" kern="100" dirty="0">
                <a:solidFill>
                  <a:prstClr val="black"/>
                </a:solidFill>
                <a:latin typeface="ＭＳ Ｐゴシック" panose="020B0600070205080204" pitchFamily="50" charset="-128"/>
                <a:cs typeface="Times New Roman" panose="02020603050405020304" pitchFamily="18" charset="0"/>
              </a:rPr>
              <a:t>年間）</a:t>
            </a:r>
          </a:p>
          <a:p>
            <a:pPr algn="ctr"/>
            <a:r>
              <a:rPr lang="ja-JP" altLang="en-US" sz="1400" kern="100" dirty="0">
                <a:solidFill>
                  <a:prstClr val="black"/>
                </a:solidFill>
                <a:latin typeface="ＭＳ Ｐゴシック" panose="020B0600070205080204" pitchFamily="50" charset="-128"/>
                <a:cs typeface="Times New Roman" panose="02020603050405020304" pitchFamily="18" charset="0"/>
              </a:rPr>
              <a:t>委員</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a:t>
            </a:r>
            <a:r>
              <a:rPr lang="en-US" altLang="ja-JP" sz="1400" kern="100" dirty="0" smtClean="0">
                <a:solidFill>
                  <a:prstClr val="black"/>
                </a:solidFill>
                <a:latin typeface="ＭＳ Ｐゴシック" panose="020B0600070205080204" pitchFamily="50" charset="-128"/>
                <a:cs typeface="Times New Roman" panose="02020603050405020304" pitchFamily="18" charset="0"/>
              </a:rPr>
              <a:t>16</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名</a:t>
            </a:r>
            <a:r>
              <a:rPr lang="ja-JP" altLang="en-US" sz="1400" kern="100" dirty="0">
                <a:solidFill>
                  <a:prstClr val="black"/>
                </a:solidFill>
                <a:latin typeface="ＭＳ Ｐゴシック" panose="020B0600070205080204" pitchFamily="50" charset="-128"/>
                <a:cs typeface="Times New Roman" panose="02020603050405020304" pitchFamily="18" charset="0"/>
              </a:rPr>
              <a:t>　専門委員</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a:t>
            </a:r>
            <a:r>
              <a:rPr lang="en-US" altLang="ja-JP" sz="1400" kern="100" dirty="0" smtClean="0">
                <a:solidFill>
                  <a:prstClr val="black"/>
                </a:solidFill>
                <a:latin typeface="ＭＳ Ｐゴシック" panose="020B0600070205080204" pitchFamily="50" charset="-128"/>
                <a:cs typeface="Times New Roman" panose="02020603050405020304" pitchFamily="18" charset="0"/>
              </a:rPr>
              <a:t>3</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名　計</a:t>
            </a:r>
            <a:r>
              <a:rPr lang="en-US" altLang="ja-JP" sz="1400" kern="100" dirty="0">
                <a:solidFill>
                  <a:prstClr val="black"/>
                </a:solidFill>
                <a:latin typeface="ＭＳ Ｐゴシック" panose="020B0600070205080204" pitchFamily="50" charset="-128"/>
                <a:cs typeface="Times New Roman" panose="02020603050405020304" pitchFamily="18" charset="0"/>
              </a:rPr>
              <a:t>19</a:t>
            </a:r>
            <a:r>
              <a:rPr lang="ja-JP" altLang="en-US" sz="1400" kern="100" dirty="0" smtClean="0">
                <a:solidFill>
                  <a:prstClr val="black"/>
                </a:solidFill>
                <a:latin typeface="ＭＳ Ｐゴシック" panose="020B0600070205080204" pitchFamily="50" charset="-128"/>
                <a:cs typeface="Times New Roman" panose="02020603050405020304" pitchFamily="18" charset="0"/>
              </a:rPr>
              <a:t>名</a:t>
            </a:r>
            <a:endParaRPr lang="ja-JP" altLang="en-US" sz="1400" kern="100" dirty="0">
              <a:solidFill>
                <a:prstClr val="black"/>
              </a:solidFill>
              <a:latin typeface="ＭＳ Ｐゴシック" panose="020B0600070205080204" pitchFamily="50" charset="-128"/>
              <a:cs typeface="Times New Roman" panose="02020603050405020304" pitchFamily="18" charset="0"/>
            </a:endParaRPr>
          </a:p>
        </p:txBody>
      </p:sp>
      <p:sp>
        <p:nvSpPr>
          <p:cNvPr id="17" name="正方形/長方形 16"/>
          <p:cNvSpPr/>
          <p:nvPr/>
        </p:nvSpPr>
        <p:spPr>
          <a:xfrm>
            <a:off x="328299" y="258884"/>
            <a:ext cx="1899086"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lang="ja-JP" altLang="en-US" b="1" dirty="0">
                <a:solidFill>
                  <a:prstClr val="black"/>
                </a:solidFill>
                <a:latin typeface="游ゴシック" panose="020B0400000000000000" pitchFamily="50" charset="-128"/>
                <a:ea typeface="游ゴシック" panose="020B0400000000000000" pitchFamily="50" charset="-128"/>
              </a:rPr>
              <a:t>部会</a:t>
            </a:r>
            <a:r>
              <a:rPr lang="ja-JP" altLang="en-US" b="1" dirty="0" smtClean="0">
                <a:solidFill>
                  <a:prstClr val="black"/>
                </a:solidFill>
                <a:latin typeface="游ゴシック" panose="020B0400000000000000" pitchFamily="50" charset="-128"/>
                <a:ea typeface="游ゴシック" panose="020B0400000000000000" pitchFamily="50" charset="-128"/>
              </a:rPr>
              <a:t>の設置</a:t>
            </a:r>
            <a:endParaRPr kumimoji="0" lang="ja-JP" altLang="en-US"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18" name="スライド番号プレースホルダー 3"/>
          <p:cNvSpPr txBox="1">
            <a:spLocks/>
          </p:cNvSpPr>
          <p:nvPr/>
        </p:nvSpPr>
        <p:spPr>
          <a:xfrm>
            <a:off x="6872514" y="6377454"/>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E6FF35A-1FEA-4590-8179-217228840B8D}" type="slidenum">
              <a:rPr kumimoji="1" lang="ja-JP" altLang="en-US" b="1" smtClean="0">
                <a:solidFill>
                  <a:prstClr val="black"/>
                </a:solidFill>
                <a:latin typeface="游ゴシック 本文"/>
              </a:rPr>
              <a:pPr/>
              <a:t>2</a:t>
            </a:fld>
            <a:endParaRPr kumimoji="1" lang="ja-JP" altLang="en-US" b="1" dirty="0">
              <a:solidFill>
                <a:prstClr val="black"/>
              </a:solidFill>
              <a:latin typeface="游ゴシック 本文"/>
            </a:endParaRPr>
          </a:p>
        </p:txBody>
      </p:sp>
    </p:spTree>
    <p:extLst>
      <p:ext uri="{BB962C8B-B14F-4D97-AF65-F5344CB8AC3E}">
        <p14:creationId xmlns:p14="http://schemas.microsoft.com/office/powerpoint/2010/main" val="2900239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04853" y="343579"/>
            <a:ext cx="4173362" cy="369332"/>
          </a:xfrm>
          <a:prstGeom prst="rect">
            <a:avLst/>
          </a:prstGeom>
        </p:spPr>
        <p:txBody>
          <a:bodyPr wrap="square">
            <a:spAutoFit/>
          </a:bodyPr>
          <a:lstStyle/>
          <a:p>
            <a:pPr lvl="0">
              <a:defRPr/>
            </a:pPr>
            <a:r>
              <a:rPr lang="ja-JP" altLang="en-US" b="1" dirty="0" smtClean="0">
                <a:solidFill>
                  <a:prstClr val="black"/>
                </a:solidFill>
                <a:latin typeface="游ゴシック" panose="020B0400000000000000" pitchFamily="50" charset="-128"/>
                <a:ea typeface="游ゴシック" panose="020B0400000000000000" pitchFamily="50" charset="-128"/>
              </a:rPr>
              <a:t>■景観審議会でのウェブ会議の導入</a:t>
            </a:r>
            <a:endParaRPr kumimoji="0" lang="ja-JP" altLang="en-US"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 name="正方形/長方形 1"/>
          <p:cNvSpPr/>
          <p:nvPr/>
        </p:nvSpPr>
        <p:spPr>
          <a:xfrm>
            <a:off x="539261" y="975211"/>
            <a:ext cx="7971692" cy="4154984"/>
          </a:xfrm>
          <a:prstGeom prst="rect">
            <a:avLst/>
          </a:prstGeom>
          <a:ln>
            <a:solidFill>
              <a:schemeClr val="tx1"/>
            </a:solidFill>
          </a:ln>
        </p:spPr>
        <p:txBody>
          <a:bodyPr wrap="square">
            <a:spAutoFit/>
          </a:bodyPr>
          <a:lstStyle/>
          <a:p>
            <a:pPr>
              <a:lnSpc>
                <a:spcPct val="150000"/>
              </a:lnSpc>
            </a:pPr>
            <a:r>
              <a:rPr lang="en-US" altLang="ja-JP" sz="1050" kern="100" dirty="0">
                <a:latin typeface="ＭＳ 明朝" panose="02020609040205080304" pitchFamily="17" charset="-128"/>
                <a:ea typeface="游明朝" panose="02020400000000000000" pitchFamily="18" charset="-128"/>
                <a:cs typeface="Times New Roman" panose="02020603050405020304" pitchFamily="18" charset="0"/>
              </a:rPr>
              <a:t> </a:t>
            </a:r>
            <a:r>
              <a:rPr lang="ja-JP" altLang="ja-JP" sz="1600" kern="100" dirty="0" smtClean="0">
                <a:latin typeface="游ゴシック" panose="020B0400000000000000" pitchFamily="50" charset="-128"/>
                <a:ea typeface="游ゴシック" panose="020B0400000000000000" pitchFamily="50" charset="-128"/>
                <a:cs typeface="Times New Roman" panose="02020603050405020304" pitchFamily="18" charset="0"/>
              </a:rPr>
              <a:t>ウェブ</a:t>
            </a: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会議システムを利用した会議への出席</a:t>
            </a:r>
          </a:p>
          <a:p>
            <a:pPr marL="363538" indent="-363538">
              <a:lnSpc>
                <a:spcPct val="150000"/>
              </a:lnSpc>
            </a:pP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（１</a:t>
            </a:r>
            <a:r>
              <a:rPr lang="ja-JP" altLang="ja-JP" sz="1600" kern="100" dirty="0" smtClean="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600" b="1" kern="100" dirty="0" smtClean="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会長</a:t>
            </a:r>
            <a:r>
              <a:rPr lang="ja-JP" altLang="ja-JP" sz="1600"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が必要と認めるとき</a:t>
            </a: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は、委員は、ウェブ会議システム（映像と音声の送受信により相手の状態を相互に認識しながら通話することができるシステムをいう。以下同じ。）を利用して会議に出席することができる。</a:t>
            </a:r>
          </a:p>
          <a:p>
            <a:pPr marL="363538" indent="-363538">
              <a:lnSpc>
                <a:spcPct val="150000"/>
              </a:lnSpc>
            </a:pP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（２）ウェブ会議システムの利用において、映像のみならず音声が送受信できなくなった場合には、当該ウェブ会議システムを利用する委員は、</a:t>
            </a:r>
            <a:r>
              <a:rPr lang="ja-JP" altLang="ja-JP" sz="1600"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音声が送受信できなくなった時刻から退席</a:t>
            </a: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したものとみなす。</a:t>
            </a:r>
          </a:p>
          <a:p>
            <a:pPr marL="363538" indent="-363538">
              <a:lnSpc>
                <a:spcPct val="150000"/>
              </a:lnSpc>
            </a:pP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（３）ウェブ会議システムによる</a:t>
            </a:r>
            <a:r>
              <a:rPr lang="ja-JP" altLang="ja-JP" sz="1600"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出席は、静寂な個室その他</a:t>
            </a: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これに類する施設又は会長があらかじめ指定した施設で行わなければならない。</a:t>
            </a:r>
          </a:p>
          <a:p>
            <a:pPr marL="363538" indent="-363538">
              <a:lnSpc>
                <a:spcPct val="150000"/>
              </a:lnSpc>
            </a:pP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（４）会議の公開に関する指針により、</a:t>
            </a:r>
            <a:r>
              <a:rPr lang="ja-JP" altLang="ja-JP" sz="1600"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会議が非公開で行われる場合</a:t>
            </a:r>
            <a:r>
              <a:rPr lang="ja-JP" altLang="ja-JP" sz="1600" kern="100" dirty="0">
                <a:latin typeface="游ゴシック" panose="020B0400000000000000" pitchFamily="50" charset="-128"/>
                <a:ea typeface="游ゴシック" panose="020B0400000000000000" pitchFamily="50" charset="-128"/>
                <a:cs typeface="Times New Roman" panose="02020603050405020304" pitchFamily="18" charset="0"/>
              </a:rPr>
              <a:t>は、委員以外の者に視聴させてはならない。</a:t>
            </a:r>
            <a:endParaRPr lang="ja-JP" altLang="ja-JP" sz="16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スライド番号プレースホルダー 3"/>
          <p:cNvSpPr txBox="1">
            <a:spLocks/>
          </p:cNvSpPr>
          <p:nvPr/>
        </p:nvSpPr>
        <p:spPr>
          <a:xfrm>
            <a:off x="6872514" y="6377454"/>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E6FF35A-1FEA-4590-8179-217228840B8D}" type="slidenum">
              <a:rPr kumimoji="1" lang="ja-JP" altLang="en-US" b="1" smtClean="0">
                <a:solidFill>
                  <a:prstClr val="black"/>
                </a:solidFill>
                <a:latin typeface="游ゴシック 本文"/>
              </a:rPr>
              <a:pPr/>
              <a:t>3</a:t>
            </a:fld>
            <a:endParaRPr kumimoji="1" lang="ja-JP" altLang="en-US" b="1" dirty="0">
              <a:solidFill>
                <a:prstClr val="black"/>
              </a:solidFill>
              <a:latin typeface="游ゴシック 本文"/>
            </a:endParaRPr>
          </a:p>
        </p:txBody>
      </p:sp>
    </p:spTree>
    <p:extLst>
      <p:ext uri="{BB962C8B-B14F-4D97-AF65-F5344CB8AC3E}">
        <p14:creationId xmlns:p14="http://schemas.microsoft.com/office/powerpoint/2010/main" val="1999062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04853" y="343579"/>
            <a:ext cx="2485239" cy="369332"/>
          </a:xfrm>
          <a:prstGeom prst="rect">
            <a:avLst/>
          </a:prstGeom>
        </p:spPr>
        <p:txBody>
          <a:bodyPr wrap="square">
            <a:spAutoFit/>
          </a:bodyPr>
          <a:lstStyle/>
          <a:p>
            <a:pPr lvl="0">
              <a:defRPr/>
            </a:pPr>
            <a:r>
              <a:rPr lang="ja-JP" altLang="en-US" b="1" dirty="0" smtClean="0">
                <a:solidFill>
                  <a:prstClr val="black"/>
                </a:solidFill>
                <a:latin typeface="游ゴシック" panose="020B0400000000000000" pitchFamily="50" charset="-128"/>
                <a:ea typeface="游ゴシック" panose="020B0400000000000000" pitchFamily="50" charset="-128"/>
              </a:rPr>
              <a:t>■今後の</a:t>
            </a:r>
            <a:r>
              <a:rPr lang="ja-JP" altLang="en-US" b="1" dirty="0">
                <a:solidFill>
                  <a:prstClr val="black"/>
                </a:solidFill>
                <a:latin typeface="游ゴシック" panose="020B0400000000000000" pitchFamily="50" charset="-128"/>
                <a:ea typeface="游ゴシック" panose="020B0400000000000000" pitchFamily="50" charset="-128"/>
              </a:rPr>
              <a:t>取組み</a:t>
            </a:r>
            <a:endParaRPr kumimoji="0" lang="ja-JP" altLang="en-US"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951002468"/>
              </p:ext>
            </p:extLst>
          </p:nvPr>
        </p:nvGraphicFramePr>
        <p:xfrm>
          <a:off x="426719" y="808447"/>
          <a:ext cx="8471106" cy="5545461"/>
        </p:xfrm>
        <a:graphic>
          <a:graphicData uri="http://schemas.openxmlformats.org/drawingml/2006/table">
            <a:tbl>
              <a:tblPr firstRow="1" bandRow="1"/>
              <a:tblGrid>
                <a:gridCol w="605079">
                  <a:extLst>
                    <a:ext uri="{9D8B030D-6E8A-4147-A177-3AD203B41FA5}">
                      <a16:colId xmlns:a16="http://schemas.microsoft.com/office/drawing/2014/main" val="2470897926"/>
                    </a:ext>
                  </a:extLst>
                </a:gridCol>
                <a:gridCol w="605079">
                  <a:extLst>
                    <a:ext uri="{9D8B030D-6E8A-4147-A177-3AD203B41FA5}">
                      <a16:colId xmlns:a16="http://schemas.microsoft.com/office/drawing/2014/main" val="20002"/>
                    </a:ext>
                  </a:extLst>
                </a:gridCol>
                <a:gridCol w="605079">
                  <a:extLst>
                    <a:ext uri="{9D8B030D-6E8A-4147-A177-3AD203B41FA5}">
                      <a16:colId xmlns:a16="http://schemas.microsoft.com/office/drawing/2014/main" val="20003"/>
                    </a:ext>
                  </a:extLst>
                </a:gridCol>
                <a:gridCol w="605079">
                  <a:extLst>
                    <a:ext uri="{9D8B030D-6E8A-4147-A177-3AD203B41FA5}">
                      <a16:colId xmlns:a16="http://schemas.microsoft.com/office/drawing/2014/main" val="20004"/>
                    </a:ext>
                  </a:extLst>
                </a:gridCol>
                <a:gridCol w="605079">
                  <a:extLst>
                    <a:ext uri="{9D8B030D-6E8A-4147-A177-3AD203B41FA5}">
                      <a16:colId xmlns:a16="http://schemas.microsoft.com/office/drawing/2014/main" val="20005"/>
                    </a:ext>
                  </a:extLst>
                </a:gridCol>
                <a:gridCol w="605079">
                  <a:extLst>
                    <a:ext uri="{9D8B030D-6E8A-4147-A177-3AD203B41FA5}">
                      <a16:colId xmlns:a16="http://schemas.microsoft.com/office/drawing/2014/main" val="20006"/>
                    </a:ext>
                  </a:extLst>
                </a:gridCol>
                <a:gridCol w="605079">
                  <a:extLst>
                    <a:ext uri="{9D8B030D-6E8A-4147-A177-3AD203B41FA5}">
                      <a16:colId xmlns:a16="http://schemas.microsoft.com/office/drawing/2014/main" val="20007"/>
                    </a:ext>
                  </a:extLst>
                </a:gridCol>
                <a:gridCol w="605079">
                  <a:extLst>
                    <a:ext uri="{9D8B030D-6E8A-4147-A177-3AD203B41FA5}">
                      <a16:colId xmlns:a16="http://schemas.microsoft.com/office/drawing/2014/main" val="20008"/>
                    </a:ext>
                  </a:extLst>
                </a:gridCol>
                <a:gridCol w="605079">
                  <a:extLst>
                    <a:ext uri="{9D8B030D-6E8A-4147-A177-3AD203B41FA5}">
                      <a16:colId xmlns:a16="http://schemas.microsoft.com/office/drawing/2014/main" val="20009"/>
                    </a:ext>
                  </a:extLst>
                </a:gridCol>
                <a:gridCol w="605079">
                  <a:extLst>
                    <a:ext uri="{9D8B030D-6E8A-4147-A177-3AD203B41FA5}">
                      <a16:colId xmlns:a16="http://schemas.microsoft.com/office/drawing/2014/main" val="20010"/>
                    </a:ext>
                  </a:extLst>
                </a:gridCol>
                <a:gridCol w="605079">
                  <a:extLst>
                    <a:ext uri="{9D8B030D-6E8A-4147-A177-3AD203B41FA5}">
                      <a16:colId xmlns:a16="http://schemas.microsoft.com/office/drawing/2014/main" val="20011"/>
                    </a:ext>
                  </a:extLst>
                </a:gridCol>
                <a:gridCol w="605079">
                  <a:extLst>
                    <a:ext uri="{9D8B030D-6E8A-4147-A177-3AD203B41FA5}">
                      <a16:colId xmlns:a16="http://schemas.microsoft.com/office/drawing/2014/main" val="20012"/>
                    </a:ext>
                  </a:extLst>
                </a:gridCol>
                <a:gridCol w="605079">
                  <a:extLst>
                    <a:ext uri="{9D8B030D-6E8A-4147-A177-3AD203B41FA5}">
                      <a16:colId xmlns:a16="http://schemas.microsoft.com/office/drawing/2014/main" val="20013"/>
                    </a:ext>
                  </a:extLst>
                </a:gridCol>
                <a:gridCol w="605079">
                  <a:extLst>
                    <a:ext uri="{9D8B030D-6E8A-4147-A177-3AD203B41FA5}">
                      <a16:colId xmlns:a16="http://schemas.microsoft.com/office/drawing/2014/main" val="161781093"/>
                    </a:ext>
                  </a:extLst>
                </a:gridCol>
              </a:tblGrid>
              <a:tr h="469206">
                <a:tc>
                  <a:txBody>
                    <a:bodyPr/>
                    <a:lstStyle/>
                    <a:p>
                      <a:pPr algn="ct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9">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令和３年度</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gridSpan="4">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令和４年度</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dirty="0"/>
                    </a:p>
                  </a:txBody>
                  <a:tcPr>
                    <a:solidFill>
                      <a:schemeClr val="accent1"/>
                    </a:solidFill>
                  </a:tcPr>
                </a:tc>
                <a:tc hMerge="1">
                  <a:txBody>
                    <a:bodyPr/>
                    <a:lstStyle/>
                    <a:p>
                      <a:endParaRPr kumimoji="1" lang="ja-JP" altLang="en-US" dirty="0"/>
                    </a:p>
                  </a:txBody>
                  <a:tcPr>
                    <a:solidFill>
                      <a:schemeClr val="accent1"/>
                    </a:solidFill>
                  </a:tcPr>
                </a:tc>
                <a:tc hMerge="1">
                  <a:txBody>
                    <a:bodyPr/>
                    <a:lstStyle/>
                    <a:p>
                      <a:pPr algn="ct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0000"/>
                  </a:ext>
                </a:extLst>
              </a:tr>
              <a:tr h="450255">
                <a:tc>
                  <a:txBody>
                    <a:bodyPr/>
                    <a:lstStyle/>
                    <a:p>
                      <a:pPr algn="ct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７</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８</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ja-JP" altLang="en-US" sz="1600" dirty="0">
                          <a:solidFill>
                            <a:schemeClr val="tx1"/>
                          </a:solidFill>
                          <a:latin typeface="游ゴシック" panose="020B0400000000000000" pitchFamily="50" charset="-128"/>
                          <a:ea typeface="游ゴシック" panose="020B0400000000000000" pitchFamily="50" charset="-128"/>
                        </a:rPr>
                        <a:t>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10</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11</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12</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smtClean="0">
                          <a:solidFill>
                            <a:schemeClr val="tx1"/>
                          </a:solidFill>
                          <a:latin typeface="游ゴシック" panose="020B0400000000000000" pitchFamily="50" charset="-128"/>
                          <a:ea typeface="游ゴシック" panose="020B0400000000000000" pitchFamily="50" charset="-128"/>
                        </a:rPr>
                        <a:t>1</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smtClean="0">
                          <a:solidFill>
                            <a:schemeClr val="tx1"/>
                          </a:solidFill>
                          <a:latin typeface="游ゴシック" panose="020B0400000000000000" pitchFamily="50" charset="-128"/>
                          <a:ea typeface="游ゴシック" panose="020B0400000000000000" pitchFamily="50" charset="-128"/>
                        </a:rPr>
                        <a:t>2</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smtClean="0">
                          <a:solidFill>
                            <a:schemeClr val="tx1"/>
                          </a:solidFill>
                          <a:latin typeface="游ゴシック" panose="020B0400000000000000" pitchFamily="50" charset="-128"/>
                          <a:ea typeface="游ゴシック" panose="020B0400000000000000" pitchFamily="50" charset="-128"/>
                        </a:rPr>
                        <a:t>3</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4</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5</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pPr algn="ctr"/>
                      <a:r>
                        <a:rPr kumimoji="1" lang="en-US" altLang="ja-JP" sz="1600" dirty="0">
                          <a:solidFill>
                            <a:schemeClr val="tx1"/>
                          </a:solidFill>
                          <a:latin typeface="游ゴシック" panose="020B0400000000000000" pitchFamily="50" charset="-128"/>
                          <a:ea typeface="游ゴシック" panose="020B0400000000000000" pitchFamily="50" charset="-128"/>
                        </a:rPr>
                        <a:t>6</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７</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0001"/>
                  </a:ext>
                </a:extLst>
              </a:tr>
              <a:tr h="1542000">
                <a:tc>
                  <a:txBody>
                    <a:bodyPr/>
                    <a:lstStyle/>
                    <a:p>
                      <a:pPr algn="ctr"/>
                      <a:r>
                        <a:rPr kumimoji="1" lang="zh-TW" altLang="en-US" sz="1600" dirty="0" smtClean="0">
                          <a:latin typeface="游ゴシック" panose="020B0400000000000000" pitchFamily="50" charset="-128"/>
                          <a:ea typeface="游ゴシック" panose="020B0400000000000000" pitchFamily="50" charset="-128"/>
                        </a:rPr>
                        <a:t>審議会</a:t>
                      </a:r>
                      <a:endParaRPr kumimoji="1" lang="ja-JP" altLang="en-US" sz="1600" dirty="0">
                        <a:latin typeface="游ゴシック" panose="020B0400000000000000" pitchFamily="50" charset="-128"/>
                        <a:ea typeface="游ゴシック" panose="020B0400000000000000"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542000">
                <a:tc>
                  <a:txBody>
                    <a:bodyPr/>
                    <a:lstStyle/>
                    <a:p>
                      <a:pPr algn="ctr"/>
                      <a:r>
                        <a:rPr kumimoji="1" lang="ja-JP" altLang="en-US" sz="1600" dirty="0" smtClean="0">
                          <a:latin typeface="游ゴシック" panose="020B0400000000000000" pitchFamily="50" charset="-128"/>
                          <a:ea typeface="游ゴシック" panose="020B0400000000000000" pitchFamily="50" charset="-128"/>
                        </a:rPr>
                        <a:t>景観ビジョン</a:t>
                      </a:r>
                      <a:endParaRPr kumimoji="1" lang="en-US" altLang="ja-JP" sz="1600" dirty="0" smtClean="0">
                        <a:latin typeface="游ゴシック" panose="020B0400000000000000" pitchFamily="50" charset="-128"/>
                        <a:ea typeface="游ゴシック" panose="020B0400000000000000" pitchFamily="50" charset="-128"/>
                      </a:endParaRPr>
                    </a:p>
                    <a:p>
                      <a:pPr algn="ctr"/>
                      <a:r>
                        <a:rPr kumimoji="1" lang="ja-JP" altLang="en-US" sz="1600" dirty="0" smtClean="0">
                          <a:latin typeface="游ゴシック" panose="020B0400000000000000" pitchFamily="50" charset="-128"/>
                          <a:ea typeface="游ゴシック" panose="020B0400000000000000" pitchFamily="50" charset="-128"/>
                        </a:rPr>
                        <a:t>推進部会</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088327"/>
                  </a:ext>
                </a:extLst>
              </a:tr>
              <a:tr h="1542000">
                <a:tc>
                  <a:txBody>
                    <a:bodyPr/>
                    <a:lstStyle/>
                    <a:p>
                      <a:pPr algn="ctr"/>
                      <a:r>
                        <a:rPr kumimoji="1" lang="ja-JP" altLang="en-US" sz="1600" dirty="0" smtClean="0">
                          <a:latin typeface="游ゴシック" panose="020B0400000000000000" pitchFamily="50" charset="-128"/>
                          <a:ea typeface="游ゴシック" panose="020B0400000000000000" pitchFamily="50" charset="-128"/>
                        </a:rPr>
                        <a:t>公共事業</a:t>
                      </a:r>
                      <a:endParaRPr kumimoji="1" lang="en-US" altLang="ja-JP" sz="1600" dirty="0" smtClean="0">
                        <a:latin typeface="游ゴシック" panose="020B0400000000000000" pitchFamily="50" charset="-128"/>
                        <a:ea typeface="游ゴシック" panose="020B0400000000000000" pitchFamily="50" charset="-128"/>
                      </a:endParaRPr>
                    </a:p>
                    <a:p>
                      <a:pPr algn="ctr"/>
                      <a:r>
                        <a:rPr kumimoji="1" lang="ja-JP" altLang="en-US" sz="1600" dirty="0" smtClean="0">
                          <a:latin typeface="游ゴシック" panose="020B0400000000000000" pitchFamily="50" charset="-128"/>
                          <a:ea typeface="游ゴシック" panose="020B0400000000000000" pitchFamily="50" charset="-128"/>
                        </a:rPr>
                        <a:t>アドバイス部会</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354" rtl="0" eaLnBrk="1" latinLnBrk="0" hangingPunct="1">
                        <a:defRPr kumimoji="1" sz="1800" kern="1200">
                          <a:solidFill>
                            <a:schemeClr val="tx1"/>
                          </a:solidFill>
                          <a:latin typeface="Calibri"/>
                        </a:defRPr>
                      </a:lvl1pPr>
                      <a:lvl2pPr marL="457178" algn="l" defTabSz="914354" rtl="0" eaLnBrk="1" latinLnBrk="0" hangingPunct="1">
                        <a:defRPr kumimoji="1" sz="1800" kern="1200">
                          <a:solidFill>
                            <a:schemeClr val="tx1"/>
                          </a:solidFill>
                          <a:latin typeface="Calibri"/>
                        </a:defRPr>
                      </a:lvl2pPr>
                      <a:lvl3pPr marL="914354" algn="l" defTabSz="914354" rtl="0" eaLnBrk="1" latinLnBrk="0" hangingPunct="1">
                        <a:defRPr kumimoji="1" sz="1800" kern="1200">
                          <a:solidFill>
                            <a:schemeClr val="tx1"/>
                          </a:solidFill>
                          <a:latin typeface="Calibri"/>
                        </a:defRPr>
                      </a:lvl3pPr>
                      <a:lvl4pPr marL="1371532" algn="l" defTabSz="914354" rtl="0" eaLnBrk="1" latinLnBrk="0" hangingPunct="1">
                        <a:defRPr kumimoji="1" sz="1800" kern="1200">
                          <a:solidFill>
                            <a:schemeClr val="tx1"/>
                          </a:solidFill>
                          <a:latin typeface="Calibri"/>
                        </a:defRPr>
                      </a:lvl4pPr>
                      <a:lvl5pPr marL="1828709" algn="l" defTabSz="914354" rtl="0" eaLnBrk="1" latinLnBrk="0" hangingPunct="1">
                        <a:defRPr kumimoji="1" sz="1800" kern="1200">
                          <a:solidFill>
                            <a:schemeClr val="tx1"/>
                          </a:solidFill>
                          <a:latin typeface="Calibri"/>
                        </a:defRPr>
                      </a:lvl5pPr>
                      <a:lvl6pPr marL="2285886" algn="l" defTabSz="914354" rtl="0" eaLnBrk="1" latinLnBrk="0" hangingPunct="1">
                        <a:defRPr kumimoji="1" sz="1800" kern="1200">
                          <a:solidFill>
                            <a:schemeClr val="tx1"/>
                          </a:solidFill>
                          <a:latin typeface="Calibri"/>
                        </a:defRPr>
                      </a:lvl6pPr>
                      <a:lvl7pPr marL="2743062" algn="l" defTabSz="914354" rtl="0" eaLnBrk="1" latinLnBrk="0" hangingPunct="1">
                        <a:defRPr kumimoji="1" sz="1800" kern="1200">
                          <a:solidFill>
                            <a:schemeClr val="tx1"/>
                          </a:solidFill>
                          <a:latin typeface="Calibri"/>
                        </a:defRPr>
                      </a:lvl7pPr>
                      <a:lvl8pPr marL="3200240" algn="l" defTabSz="914354" rtl="0" eaLnBrk="1" latinLnBrk="0" hangingPunct="1">
                        <a:defRPr kumimoji="1" sz="1800" kern="1200">
                          <a:solidFill>
                            <a:schemeClr val="tx1"/>
                          </a:solidFill>
                          <a:latin typeface="Calibri"/>
                        </a:defRPr>
                      </a:lvl8pPr>
                      <a:lvl9pPr marL="3657418" algn="l" defTabSz="914354" rtl="0" eaLnBrk="1" latinLnBrk="0" hangingPunct="1">
                        <a:defRPr kumimoji="1" sz="1800" kern="1200">
                          <a:solidFill>
                            <a:schemeClr val="tx1"/>
                          </a:solidFill>
                          <a:latin typeface="Calibri"/>
                        </a:defRPr>
                      </a:lvl9p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12" name="左矢印 11"/>
          <p:cNvSpPr/>
          <p:nvPr/>
        </p:nvSpPr>
        <p:spPr>
          <a:xfrm flipH="1">
            <a:off x="1400904" y="3752906"/>
            <a:ext cx="6353907" cy="504092"/>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左矢印 14"/>
          <p:cNvSpPr/>
          <p:nvPr/>
        </p:nvSpPr>
        <p:spPr>
          <a:xfrm flipH="1">
            <a:off x="1400905" y="5301228"/>
            <a:ext cx="6992817" cy="504092"/>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2900643" y="4972538"/>
            <a:ext cx="543559" cy="1230924"/>
          </a:xfrm>
          <a:prstGeom prst="roundRect">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dirty="0" smtClean="0">
                <a:solidFill>
                  <a:schemeClr val="tx1"/>
                </a:solidFill>
                <a:latin typeface="游ゴシック" panose="020B0400000000000000" pitchFamily="50" charset="-128"/>
                <a:ea typeface="游ゴシック" panose="020B0400000000000000" pitchFamily="50" charset="-128"/>
              </a:rPr>
              <a:t>第２回</a:t>
            </a:r>
            <a:endParaRPr kumimoji="1" lang="en-US" altLang="ja-JP" sz="120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200" dirty="0" smtClean="0">
                <a:solidFill>
                  <a:schemeClr val="tx1"/>
                </a:solidFill>
                <a:latin typeface="游ゴシック" panose="020B0400000000000000" pitchFamily="50" charset="-128"/>
                <a:ea typeface="游ゴシック" panose="020B0400000000000000" pitchFamily="50" charset="-128"/>
              </a:rPr>
              <a:t>アドバイス会議</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19" name="角丸四角形 18"/>
          <p:cNvSpPr/>
          <p:nvPr/>
        </p:nvSpPr>
        <p:spPr>
          <a:xfrm>
            <a:off x="4101295" y="4972538"/>
            <a:ext cx="496239" cy="1230924"/>
          </a:xfrm>
          <a:prstGeom prst="roundRect">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dirty="0" smtClean="0">
                <a:solidFill>
                  <a:schemeClr val="tx1"/>
                </a:solidFill>
                <a:latin typeface="游ゴシック" panose="020B0400000000000000" pitchFamily="50" charset="-128"/>
                <a:ea typeface="游ゴシック" panose="020B0400000000000000" pitchFamily="50" charset="-128"/>
              </a:rPr>
              <a:t>第３回</a:t>
            </a:r>
            <a:endParaRPr kumimoji="1" lang="en-US" altLang="ja-JP" sz="120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200" dirty="0" smtClean="0">
                <a:solidFill>
                  <a:schemeClr val="tx1"/>
                </a:solidFill>
                <a:latin typeface="游ゴシック" panose="020B0400000000000000" pitchFamily="50" charset="-128"/>
                <a:ea typeface="游ゴシック" panose="020B0400000000000000" pitchFamily="50" charset="-128"/>
              </a:rPr>
              <a:t>アドバイス会議</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20" name="角丸四角形 19"/>
          <p:cNvSpPr/>
          <p:nvPr/>
        </p:nvSpPr>
        <p:spPr>
          <a:xfrm>
            <a:off x="7200986" y="4937812"/>
            <a:ext cx="433787" cy="1230924"/>
          </a:xfrm>
          <a:prstGeom prst="roundRect">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dirty="0" smtClean="0">
                <a:solidFill>
                  <a:schemeClr val="tx1"/>
                </a:solidFill>
                <a:latin typeface="游ゴシック" panose="020B0400000000000000" pitchFamily="50" charset="-128"/>
                <a:ea typeface="游ゴシック" panose="020B0400000000000000" pitchFamily="50" charset="-128"/>
              </a:rPr>
              <a:t>第１回</a:t>
            </a:r>
            <a:endParaRPr kumimoji="1" lang="en-US" altLang="ja-JP" sz="1200" dirty="0" smtClean="0">
              <a:solidFill>
                <a:schemeClr val="tx1"/>
              </a:solidFill>
              <a:latin typeface="游ゴシック" panose="020B0400000000000000" pitchFamily="50" charset="-128"/>
              <a:ea typeface="游ゴシック" panose="020B0400000000000000" pitchFamily="50" charset="-128"/>
            </a:endParaRPr>
          </a:p>
          <a:p>
            <a:r>
              <a:rPr kumimoji="1" lang="ja-JP" altLang="en-US" sz="1200" dirty="0" smtClean="0">
                <a:solidFill>
                  <a:schemeClr val="tx1"/>
                </a:solidFill>
                <a:latin typeface="游ゴシック" panose="020B0400000000000000" pitchFamily="50" charset="-128"/>
                <a:ea typeface="游ゴシック" panose="020B0400000000000000" pitchFamily="50" charset="-128"/>
              </a:rPr>
              <a:t>アドバイス会議</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22" name="左矢印 21"/>
          <p:cNvSpPr/>
          <p:nvPr/>
        </p:nvSpPr>
        <p:spPr>
          <a:xfrm flipH="1">
            <a:off x="1510907" y="2287300"/>
            <a:ext cx="6847179" cy="504092"/>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150425" y="1901091"/>
            <a:ext cx="433754" cy="4302369"/>
          </a:xfrm>
          <a:prstGeom prst="round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会長選任・部会委員の任命</a:t>
            </a:r>
            <a:endParaRPr kumimoji="1" lang="ja-JP" altLang="en-US" sz="1600" dirty="0">
              <a:solidFill>
                <a:schemeClr val="tx1"/>
              </a:solidFill>
              <a:latin typeface="游ゴシック" panose="020B0400000000000000" pitchFamily="50" charset="-128"/>
              <a:ea typeface="游ゴシック" panose="020B0400000000000000" pitchFamily="50" charset="-128"/>
            </a:endParaRPr>
          </a:p>
        </p:txBody>
      </p:sp>
      <p:sp>
        <p:nvSpPr>
          <p:cNvPr id="21" name="角丸四角形 20"/>
          <p:cNvSpPr/>
          <p:nvPr/>
        </p:nvSpPr>
        <p:spPr>
          <a:xfrm>
            <a:off x="8358087" y="1901091"/>
            <a:ext cx="411666" cy="4148017"/>
          </a:xfrm>
          <a:prstGeom prst="round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smtClean="0">
                <a:solidFill>
                  <a:schemeClr val="tx1"/>
                </a:solidFill>
                <a:latin typeface="游ゴシック" panose="020B0400000000000000" pitchFamily="50" charset="-128"/>
                <a:ea typeface="游ゴシック" panose="020B0400000000000000" pitchFamily="50" charset="-128"/>
              </a:rPr>
              <a:t>第３回ビュースポット</a:t>
            </a:r>
            <a:r>
              <a:rPr kumimoji="1" lang="ja-JP" altLang="en-US" sz="1600" dirty="0">
                <a:solidFill>
                  <a:schemeClr val="tx1"/>
                </a:solidFill>
                <a:latin typeface="游ゴシック" panose="020B0400000000000000" pitchFamily="50" charset="-128"/>
                <a:ea typeface="游ゴシック" panose="020B0400000000000000" pitchFamily="50" charset="-128"/>
              </a:rPr>
              <a:t>公表</a:t>
            </a:r>
          </a:p>
        </p:txBody>
      </p:sp>
      <p:sp>
        <p:nvSpPr>
          <p:cNvPr id="24" name="角丸四角形 23"/>
          <p:cNvSpPr/>
          <p:nvPr/>
        </p:nvSpPr>
        <p:spPr>
          <a:xfrm>
            <a:off x="4101294" y="3389491"/>
            <a:ext cx="496239" cy="1363149"/>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dirty="0" smtClean="0">
                <a:solidFill>
                  <a:schemeClr val="tx1"/>
                </a:solidFill>
                <a:latin typeface="游ゴシック" panose="020B0400000000000000" pitchFamily="50" charset="-128"/>
                <a:ea typeface="游ゴシック" panose="020B0400000000000000" pitchFamily="50" charset="-128"/>
              </a:rPr>
              <a:t>第３回ビュースポット募集開始</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25" name="角丸四角形 24"/>
          <p:cNvSpPr/>
          <p:nvPr/>
        </p:nvSpPr>
        <p:spPr>
          <a:xfrm>
            <a:off x="7732389" y="3372008"/>
            <a:ext cx="496239" cy="1363149"/>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dirty="0" smtClean="0">
                <a:solidFill>
                  <a:schemeClr val="tx1"/>
                </a:solidFill>
                <a:latin typeface="游ゴシック" panose="020B0400000000000000" pitchFamily="50" charset="-128"/>
                <a:ea typeface="游ゴシック" panose="020B0400000000000000" pitchFamily="50" charset="-128"/>
              </a:rPr>
              <a:t>第３回ビュースポット選定</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23" name="スライド番号プレースホルダー 3"/>
          <p:cNvSpPr txBox="1">
            <a:spLocks/>
          </p:cNvSpPr>
          <p:nvPr/>
        </p:nvSpPr>
        <p:spPr>
          <a:xfrm>
            <a:off x="6872514" y="6377454"/>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E6FF35A-1FEA-4590-8179-217228840B8D}" type="slidenum">
              <a:rPr kumimoji="1" lang="ja-JP" altLang="en-US" b="1" smtClean="0">
                <a:solidFill>
                  <a:prstClr val="black"/>
                </a:solidFill>
                <a:latin typeface="游ゴシック 本文"/>
              </a:rPr>
              <a:pPr/>
              <a:t>4</a:t>
            </a:fld>
            <a:endParaRPr kumimoji="1" lang="ja-JP" altLang="en-US" b="1" dirty="0">
              <a:solidFill>
                <a:prstClr val="black"/>
              </a:solidFill>
              <a:latin typeface="游ゴシック 本文"/>
            </a:endParaRPr>
          </a:p>
        </p:txBody>
      </p:sp>
    </p:spTree>
    <p:extLst>
      <p:ext uri="{BB962C8B-B14F-4D97-AF65-F5344CB8AC3E}">
        <p14:creationId xmlns:p14="http://schemas.microsoft.com/office/powerpoint/2010/main" val="2162387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7755</TotalTime>
  <Words>638</Words>
  <Application>Microsoft Office PowerPoint</Application>
  <PresentationFormat>画面に合わせる (4:3)</PresentationFormat>
  <Paragraphs>80</Paragraphs>
  <Slides>4</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Meiryo UI</vt:lpstr>
      <vt:lpstr>ＭＳ Ｐゴシック</vt:lpstr>
      <vt:lpstr>ＭＳ 明朝</vt:lpstr>
      <vt:lpstr>新細明體</vt:lpstr>
      <vt:lpstr>游ゴシック</vt:lpstr>
      <vt:lpstr>游ゴシック 本文</vt:lpstr>
      <vt:lpstr>游明朝</vt:lpstr>
      <vt:lpstr>Arial</vt:lpstr>
      <vt:lpstr>Calibri</vt:lpstr>
      <vt:lpstr>Cambria</vt:lpstr>
      <vt:lpstr>Times New Roman</vt:lpstr>
      <vt:lpstr>2_Office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森河　奨</dc:creator>
  <cp:lastModifiedBy>塩田　陸</cp:lastModifiedBy>
  <cp:revision>638</cp:revision>
  <cp:lastPrinted>2021-07-28T07:43:34Z</cp:lastPrinted>
  <dcterms:created xsi:type="dcterms:W3CDTF">2018-12-04T04:57:03Z</dcterms:created>
  <dcterms:modified xsi:type="dcterms:W3CDTF">2021-09-02T02:58:31Z</dcterms:modified>
</cp:coreProperties>
</file>