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8" r:id="rId2"/>
  </p:sldMasterIdLst>
  <p:notesMasterIdLst>
    <p:notesMasterId r:id="rId42"/>
  </p:notesMasterIdLst>
  <p:sldIdLst>
    <p:sldId id="512" r:id="rId3"/>
    <p:sldId id="513" r:id="rId4"/>
    <p:sldId id="515" r:id="rId5"/>
    <p:sldId id="516" r:id="rId6"/>
    <p:sldId id="518" r:id="rId7"/>
    <p:sldId id="517" r:id="rId8"/>
    <p:sldId id="525" r:id="rId9"/>
    <p:sldId id="526" r:id="rId10"/>
    <p:sldId id="527" r:id="rId11"/>
    <p:sldId id="528" r:id="rId12"/>
    <p:sldId id="529" r:id="rId13"/>
    <p:sldId id="530" r:id="rId14"/>
    <p:sldId id="531" r:id="rId15"/>
    <p:sldId id="533" r:id="rId16"/>
    <p:sldId id="534" r:id="rId17"/>
    <p:sldId id="535" r:id="rId18"/>
    <p:sldId id="536" r:id="rId19"/>
    <p:sldId id="537" r:id="rId20"/>
    <p:sldId id="539" r:id="rId21"/>
    <p:sldId id="630" r:id="rId22"/>
    <p:sldId id="543" r:id="rId23"/>
    <p:sldId id="631" r:id="rId24"/>
    <p:sldId id="546" r:id="rId25"/>
    <p:sldId id="548" r:id="rId26"/>
    <p:sldId id="549" r:id="rId27"/>
    <p:sldId id="550" r:id="rId28"/>
    <p:sldId id="554" r:id="rId29"/>
    <p:sldId id="599" r:id="rId30"/>
    <p:sldId id="600" r:id="rId31"/>
    <p:sldId id="601" r:id="rId32"/>
    <p:sldId id="602" r:id="rId33"/>
    <p:sldId id="603" r:id="rId34"/>
    <p:sldId id="604" r:id="rId35"/>
    <p:sldId id="605" r:id="rId36"/>
    <p:sldId id="606" r:id="rId37"/>
    <p:sldId id="607" r:id="rId38"/>
    <p:sldId id="634" r:id="rId39"/>
    <p:sldId id="608" r:id="rId40"/>
    <p:sldId id="609" r:id="rId4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99FF"/>
    <a:srgbClr val="99CCFF"/>
    <a:srgbClr val="CCCCFF"/>
    <a:srgbClr val="66FFFF"/>
    <a:srgbClr val="FFD03B"/>
    <a:srgbClr val="FFDB69"/>
    <a:srgbClr val="D54AE4"/>
    <a:srgbClr val="DEFFBD"/>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99" autoAdjust="0"/>
    <p:restoredTop sz="95186" autoAdjust="0"/>
  </p:normalViewPr>
  <p:slideViewPr>
    <p:cSldViewPr snapToGrid="0">
      <p:cViewPr varScale="1">
        <p:scale>
          <a:sx n="45" d="100"/>
          <a:sy n="45" d="100"/>
        </p:scale>
        <p:origin x="54" y="53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FA5BA39-7CAF-4596-A299-67B5C6E315B8}" type="datetimeFigureOut">
              <a:rPr kumimoji="1" lang="ja-JP" altLang="en-US" smtClean="0"/>
              <a:t>2021/9/2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F4CED70-445C-4EB7-910B-E53761D2C426}" type="slidenum">
              <a:rPr kumimoji="1" lang="ja-JP" altLang="en-US" smtClean="0"/>
              <a:t>‹#›</a:t>
            </a:fld>
            <a:endParaRPr kumimoji="1" lang="ja-JP" altLang="en-US"/>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latin typeface="+mn-ea"/>
                <a:ea typeface="+mn-ea"/>
              </a:rPr>
              <a:t>〇つぎに議題２の「公共事業における景観面での</a:t>
            </a:r>
            <a:r>
              <a:rPr kumimoji="1" lang="en-US" altLang="ja-JP" sz="1400" dirty="0" smtClean="0">
                <a:latin typeface="+mn-ea"/>
                <a:ea typeface="+mn-ea"/>
              </a:rPr>
              <a:t>PDCA</a:t>
            </a:r>
            <a:r>
              <a:rPr kumimoji="1" lang="ja-JP" altLang="en-US" sz="1400" dirty="0" smtClean="0">
                <a:latin typeface="+mn-ea"/>
                <a:ea typeface="+mn-ea"/>
              </a:rPr>
              <a:t>サイクルについて」説明します。</a:t>
            </a:r>
            <a:endParaRPr kumimoji="1" lang="ja-JP" altLang="en-US" sz="1400" dirty="0">
              <a:latin typeface="+mn-ea"/>
              <a:ea typeface="+mn-ea"/>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5518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〇以上の検討を踏まえ、公共事業</a:t>
            </a:r>
            <a:r>
              <a:rPr kumimoji="1" lang="en-US" altLang="ja-JP" dirty="0" smtClean="0"/>
              <a:t>PDCA</a:t>
            </a:r>
            <a:r>
              <a:rPr kumimoji="1" lang="ja-JP" altLang="en-US" dirty="0" smtClean="0"/>
              <a:t>サイクル制度をまとめています。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57758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○これまでの経過と今後の予定ですが、</a:t>
            </a:r>
            <a:endParaRPr kumimoji="1" lang="en-US" altLang="ja-JP" dirty="0" smtClean="0"/>
          </a:p>
          <a:p>
            <a:r>
              <a:rPr kumimoji="1" lang="ja-JP" altLang="en-US" dirty="0" smtClean="0"/>
              <a:t>　昨年度、景観審議会、公共事業アドバイス部会、景観ビジョン部会の検討を踏まえ制度をまとめて来ています。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4426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〇今年度は、</a:t>
            </a:r>
            <a:r>
              <a:rPr kumimoji="1" lang="en-US" altLang="ja-JP" dirty="0" smtClean="0"/>
              <a:t>7</a:t>
            </a:r>
            <a:r>
              <a:rPr kumimoji="1" lang="ja-JP" altLang="en-US" dirty="0" smtClean="0"/>
              <a:t>月</a:t>
            </a:r>
            <a:r>
              <a:rPr kumimoji="1" lang="en-US" altLang="ja-JP" dirty="0" smtClean="0"/>
              <a:t>21</a:t>
            </a:r>
            <a:r>
              <a:rPr kumimoji="1" lang="ja-JP" altLang="en-US" dirty="0" smtClean="0"/>
              <a:t>日に３回目となる令和２年度第１回公共事業アドバイス部会を開催し、制度を確認し、本日の景観審議会に報告しています。</a:t>
            </a:r>
            <a:endParaRPr kumimoji="1" lang="en-US" altLang="ja-JP" dirty="0" smtClean="0"/>
          </a:p>
          <a:p>
            <a:r>
              <a:rPr kumimoji="1" lang="ja-JP" altLang="en-US" dirty="0" smtClean="0"/>
              <a:t>〇今後、これまでの議論を整理し、公共事業の</a:t>
            </a:r>
            <a:r>
              <a:rPr kumimoji="1" lang="en-US" altLang="ja-JP" dirty="0" smtClean="0"/>
              <a:t>PDCA</a:t>
            </a:r>
            <a:r>
              <a:rPr kumimoji="1" lang="ja-JP" altLang="en-US" dirty="0" smtClean="0"/>
              <a:t>サイクル制度要綱（案）、景観アドバイザー会議設置要領（案）、景観アドバイザー会議運営指針（案）</a:t>
            </a:r>
          </a:p>
          <a:p>
            <a:r>
              <a:rPr kumimoji="1" lang="ja-JP" altLang="en-US" dirty="0" smtClean="0"/>
              <a:t>　を作成し、制度運用を進めてまいります。</a:t>
            </a:r>
            <a:endParaRPr kumimoji="1" lang="en-US" altLang="ja-JP" dirty="0" smtClean="0"/>
          </a:p>
          <a:p>
            <a:r>
              <a:rPr kumimoji="1" lang="ja-JP" altLang="en-US" dirty="0" smtClean="0"/>
              <a:t>〇参考資料３で「景観形成の目標設定等にかかる様式（シート）」、参考資料４「公共事業の</a:t>
            </a:r>
            <a:r>
              <a:rPr kumimoji="1" lang="en-US" altLang="ja-JP" dirty="0" smtClean="0"/>
              <a:t>PDCA</a:t>
            </a:r>
            <a:r>
              <a:rPr kumimoji="1" lang="ja-JP" altLang="en-US" dirty="0" smtClean="0"/>
              <a:t>サイクル制度要綱（案）」</a:t>
            </a:r>
          </a:p>
          <a:p>
            <a:r>
              <a:rPr kumimoji="1" lang="ja-JP" altLang="en-US" dirty="0" smtClean="0"/>
              <a:t>　　参考資料５で、「景観アドバイザー会議設置要領（案）」、参考資料６で「景観アドバイザー会議運営指針（案）」</a:t>
            </a:r>
          </a:p>
          <a:p>
            <a:r>
              <a:rPr kumimoji="1" lang="ja-JP" altLang="en-US" dirty="0" smtClean="0"/>
              <a:t>　　参考資料７で「公共事業の</a:t>
            </a:r>
            <a:r>
              <a:rPr kumimoji="1" lang="en-US" altLang="ja-JP" dirty="0" smtClean="0"/>
              <a:t>PDCA</a:t>
            </a:r>
            <a:r>
              <a:rPr kumimoji="1" lang="ja-JP" altLang="en-US" dirty="0" smtClean="0"/>
              <a:t>サイクル制度要綱整理表」を付けています。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2658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〇今年度は、</a:t>
            </a:r>
            <a:r>
              <a:rPr kumimoji="1" lang="en-US" altLang="ja-JP" dirty="0" smtClean="0"/>
              <a:t>7</a:t>
            </a:r>
            <a:r>
              <a:rPr kumimoji="1" lang="ja-JP" altLang="en-US" dirty="0" smtClean="0"/>
              <a:t>月</a:t>
            </a:r>
            <a:r>
              <a:rPr kumimoji="1" lang="en-US" altLang="ja-JP" dirty="0" smtClean="0"/>
              <a:t>21</a:t>
            </a:r>
            <a:r>
              <a:rPr kumimoji="1" lang="ja-JP" altLang="en-US" dirty="0" smtClean="0"/>
              <a:t>日に３回目となる令和２年度第１回公共事業アドバイス部会を開催し、制度を確認し、本日の景観審議会に報告しています。</a:t>
            </a:r>
            <a:endParaRPr kumimoji="1" lang="en-US" altLang="ja-JP" dirty="0" smtClean="0"/>
          </a:p>
          <a:p>
            <a:r>
              <a:rPr kumimoji="1" lang="ja-JP" altLang="en-US" dirty="0" smtClean="0"/>
              <a:t>〇今後、これまでの議論を整理し、公共事業の</a:t>
            </a:r>
            <a:r>
              <a:rPr kumimoji="1" lang="en-US" altLang="ja-JP" dirty="0" smtClean="0"/>
              <a:t>PDCA</a:t>
            </a:r>
            <a:r>
              <a:rPr kumimoji="1" lang="ja-JP" altLang="en-US" dirty="0" smtClean="0"/>
              <a:t>サイクル制度要綱（案）、景観アドバイザー会議設置要領（案）、景観アドバイザー会議運営指針（案）</a:t>
            </a:r>
          </a:p>
          <a:p>
            <a:r>
              <a:rPr kumimoji="1" lang="ja-JP" altLang="en-US" dirty="0" smtClean="0"/>
              <a:t>　を作成し、制度運用を進めてまいります。</a:t>
            </a:r>
            <a:endParaRPr kumimoji="1" lang="en-US" altLang="ja-JP" dirty="0" smtClean="0"/>
          </a:p>
          <a:p>
            <a:r>
              <a:rPr kumimoji="1" lang="ja-JP" altLang="en-US" dirty="0" smtClean="0"/>
              <a:t>〇参考資料３で「景観形成の目標設定等にかかる様式（シート）」、参考資料４「公共事業の</a:t>
            </a:r>
            <a:r>
              <a:rPr kumimoji="1" lang="en-US" altLang="ja-JP" dirty="0" smtClean="0"/>
              <a:t>PDCA</a:t>
            </a:r>
            <a:r>
              <a:rPr kumimoji="1" lang="ja-JP" altLang="en-US" dirty="0" smtClean="0"/>
              <a:t>サイクル制度要綱（案）」</a:t>
            </a:r>
          </a:p>
          <a:p>
            <a:r>
              <a:rPr kumimoji="1" lang="ja-JP" altLang="en-US" dirty="0" smtClean="0"/>
              <a:t>　　参考資料５で、「景観アドバイザー会議設置要領（案）」、参考資料６で「景観アドバイザー会議運営指針（案）」</a:t>
            </a:r>
          </a:p>
          <a:p>
            <a:r>
              <a:rPr kumimoji="1" lang="ja-JP" altLang="en-US" dirty="0" smtClean="0"/>
              <a:t>　　参考資料７で「公共事業の</a:t>
            </a:r>
            <a:r>
              <a:rPr kumimoji="1" lang="en-US" altLang="ja-JP" dirty="0" smtClean="0"/>
              <a:t>PDCA</a:t>
            </a:r>
            <a:r>
              <a:rPr kumimoji="1" lang="ja-JP" altLang="en-US" dirty="0" smtClean="0"/>
              <a:t>サイクル制度要綱整理表」を付けています。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6178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〇都市景観ビジョン・大阪に位置づけられた「公共事業における景観面でのＰＤＣＡサイクル制度」について検討を進めて来ています。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5933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○公共事業</a:t>
            </a:r>
            <a:r>
              <a:rPr kumimoji="1" lang="en-US" altLang="ja-JP" dirty="0" smtClean="0"/>
              <a:t>PDCA</a:t>
            </a:r>
            <a:r>
              <a:rPr kumimoji="1" lang="ja-JP" altLang="en-US" dirty="0" smtClean="0"/>
              <a:t>サイクル制度の全体像です。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4230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○プランですが</a:t>
            </a:r>
            <a:endParaRPr kumimoji="1" lang="en-US" altLang="ja-JP" dirty="0" smtClean="0"/>
          </a:p>
          <a:p>
            <a:r>
              <a:rPr kumimoji="1" lang="ja-JP" altLang="en-US" dirty="0" smtClean="0"/>
              <a:t>目標を立てる対象事業は、</a:t>
            </a:r>
            <a:endParaRPr kumimoji="1" lang="en-US" altLang="ja-JP" dirty="0" smtClean="0"/>
          </a:p>
          <a:p>
            <a:r>
              <a:rPr kumimoji="1" lang="ja-JP" altLang="en-US" dirty="0" smtClean="0"/>
              <a:t>　大阪府建設事業評価の評価対象となる事業のうち、総事業費１億円以上の事業。</a:t>
            </a:r>
          </a:p>
          <a:p>
            <a:r>
              <a:rPr kumimoji="1" lang="ja-JP" altLang="en-US" dirty="0" smtClean="0"/>
              <a:t>　ただし、地下構造物の築造等、周辺景観への影響がない若しくは極めて小さい事業については対象外とし、</a:t>
            </a:r>
          </a:p>
          <a:p>
            <a:r>
              <a:rPr kumimoji="1" lang="ja-JP" altLang="en-US" dirty="0" smtClean="0"/>
              <a:t>　事業評価の対象外として記載のある災害復旧に係る事業でも、「本設」、「復興」などに該当するものは、</a:t>
            </a:r>
            <a:endParaRPr kumimoji="1" lang="en-US" altLang="ja-JP" dirty="0" smtClean="0"/>
          </a:p>
          <a:p>
            <a:r>
              <a:rPr kumimoji="1" lang="ja-JP" altLang="en-US" dirty="0" smtClean="0"/>
              <a:t>　制度の対象とします。</a:t>
            </a:r>
          </a:p>
          <a:p>
            <a:r>
              <a:rPr kumimoji="1" lang="ja-JP" altLang="en-US" dirty="0" smtClean="0"/>
              <a:t>　また、景観行政団体へ景観に関する届出を行う必要のある事業も対象とします。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3932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○また、アドバイザー会議の対象としては、</a:t>
            </a:r>
            <a:endParaRPr kumimoji="1" lang="en-US" altLang="ja-JP" dirty="0" smtClean="0"/>
          </a:p>
          <a:p>
            <a:r>
              <a:rPr kumimoji="1" lang="ja-JP" altLang="en-US" dirty="0" smtClean="0"/>
              <a:t>　ギムとするものと希望とするものに分類し、</a:t>
            </a:r>
            <a:endParaRPr kumimoji="1" lang="en-US" altLang="ja-JP" dirty="0" smtClean="0"/>
          </a:p>
          <a:p>
            <a:r>
              <a:rPr kumimoji="1" lang="ja-JP" altLang="en-US" dirty="0" smtClean="0"/>
              <a:t>　「義務」とするものを、大阪府建設事業評価の評価対象となる事業のうち、</a:t>
            </a:r>
            <a:endParaRPr kumimoji="1" lang="en-US" altLang="ja-JP" dirty="0" smtClean="0"/>
          </a:p>
          <a:p>
            <a:r>
              <a:rPr kumimoji="1" lang="ja-JP" altLang="en-US" dirty="0" smtClean="0"/>
              <a:t>　原則、全体事業費</a:t>
            </a:r>
            <a:r>
              <a:rPr kumimoji="1" lang="en-US" altLang="ja-JP" dirty="0" smtClean="0"/>
              <a:t>10</a:t>
            </a:r>
            <a:r>
              <a:rPr kumimoji="1" lang="ja-JP" altLang="en-US" dirty="0" smtClean="0"/>
              <a:t>億円以上が想定される事業</a:t>
            </a:r>
          </a:p>
          <a:p>
            <a:r>
              <a:rPr kumimoji="1" lang="ja-JP" altLang="en-US" dirty="0" smtClean="0"/>
              <a:t>　及び</a:t>
            </a:r>
            <a:endParaRPr kumimoji="1" lang="en-US" altLang="ja-JP" dirty="0" smtClean="0"/>
          </a:p>
          <a:p>
            <a:r>
              <a:rPr kumimoji="1" lang="ja-JP" altLang="en-US" dirty="0" smtClean="0"/>
              <a:t>　景観形成上の影響が大きいと想定される事業とし、これは景観アドバイザーと協議の上、決定するものとします。</a:t>
            </a:r>
            <a:endParaRPr kumimoji="1" lang="en-US" altLang="ja-JP" dirty="0" smtClean="0"/>
          </a:p>
          <a:p>
            <a:r>
              <a:rPr kumimoji="1" lang="ja-JP" altLang="en-US" dirty="0" smtClean="0"/>
              <a:t>希望によるものは、事業規模にかかわらず、事業化より希望のあった事業を対象とします。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5228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○景観形成の目標設定のタイミングとしては、</a:t>
            </a:r>
            <a:endParaRPr kumimoji="1" lang="en-US" altLang="ja-JP" dirty="0" smtClean="0"/>
          </a:p>
          <a:p>
            <a:r>
              <a:rPr kumimoji="1" lang="ja-JP" altLang="en-US" dirty="0" smtClean="0"/>
              <a:t>　原則、基本計画段階、基本設計段階、実施設計段階とし、それぞれの段階で、指定したシートの作成、修正を行います。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309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【Do】</a:t>
            </a:r>
            <a:r>
              <a:rPr kumimoji="1" lang="ja-JP" altLang="en-US" dirty="0" smtClean="0"/>
              <a:t>についてですが、</a:t>
            </a:r>
            <a:endParaRPr kumimoji="1" lang="en-US" altLang="ja-JP" dirty="0" smtClean="0"/>
          </a:p>
          <a:p>
            <a:r>
              <a:rPr kumimoji="1" lang="ja-JP" altLang="en-US" dirty="0" smtClean="0"/>
              <a:t>　目標設定後、工事が完了するまでの対応として、</a:t>
            </a:r>
            <a:endParaRPr kumimoji="1" lang="en-US" altLang="ja-JP" dirty="0" smtClean="0"/>
          </a:p>
          <a:p>
            <a:r>
              <a:rPr kumimoji="1" lang="ja-JP" altLang="en-US" dirty="0" smtClean="0"/>
              <a:t>　設計担当から工事担当への景観に関する引継ぎ、景観形成の目標設定に関わる計画変更が生じた場合の対応</a:t>
            </a:r>
          </a:p>
          <a:p>
            <a:r>
              <a:rPr kumimoji="1" lang="ja-JP" altLang="en-US" dirty="0" smtClean="0"/>
              <a:t>　を規定します。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20896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【Check】</a:t>
            </a:r>
            <a:r>
              <a:rPr kumimoji="1" lang="ja-JP" altLang="en-US" dirty="0" smtClean="0"/>
              <a:t>についてですが、</a:t>
            </a:r>
            <a:endParaRPr kumimoji="1" lang="en-US" altLang="ja-JP" dirty="0" smtClean="0"/>
          </a:p>
          <a:p>
            <a:r>
              <a:rPr kumimoji="1" lang="ja-JP" altLang="en-US" dirty="0" smtClean="0"/>
              <a:t>　景観形成に寄与した公共事業であるかの評価の手法、体制の対応については、</a:t>
            </a:r>
          </a:p>
          <a:p>
            <a:r>
              <a:rPr kumimoji="1" lang="ja-JP" altLang="en-US" dirty="0" smtClean="0"/>
              <a:t>　事業部局は、工事完了次第、シートを用いて自己確認し、景観部局へ報告すること、</a:t>
            </a:r>
            <a:endParaRPr kumimoji="1" lang="en-US" altLang="ja-JP" dirty="0" smtClean="0"/>
          </a:p>
          <a:p>
            <a:r>
              <a:rPr kumimoji="1" lang="ja-JP" altLang="en-US" dirty="0" smtClean="0"/>
              <a:t>　景観部局は、景観アドバイザーへ報告し、景観アドバイザーより、完成した施設等への総合的なコメントを受けることを規定します。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9543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【Action】</a:t>
            </a:r>
            <a:r>
              <a:rPr kumimoji="1" lang="ja-JP" altLang="en-US" dirty="0" smtClean="0"/>
              <a:t>についてですが、</a:t>
            </a:r>
            <a:endParaRPr kumimoji="1" lang="en-US" altLang="ja-JP" dirty="0" smtClean="0"/>
          </a:p>
          <a:p>
            <a:r>
              <a:rPr kumimoji="1" lang="ja-JP" altLang="en-US" dirty="0" smtClean="0"/>
              <a:t>事例の蓄積、活用等の具体的な方策については、</a:t>
            </a:r>
            <a:endParaRPr kumimoji="1" lang="en-US" altLang="ja-JP" dirty="0" smtClean="0"/>
          </a:p>
          <a:p>
            <a:r>
              <a:rPr kumimoji="1" lang="ja-JP" altLang="en-US" dirty="0" smtClean="0"/>
              <a:t>■景観形成に寄与した公共事業の事例の蓄積と発信</a:t>
            </a:r>
          </a:p>
          <a:p>
            <a:r>
              <a:rPr kumimoji="1" lang="ja-JP" altLang="en-US" dirty="0" smtClean="0"/>
              <a:t>■景観アドバイザーへの報告結果の周知</a:t>
            </a:r>
          </a:p>
          <a:p>
            <a:r>
              <a:rPr kumimoji="1" lang="ja-JP" altLang="en-US" dirty="0" smtClean="0"/>
              <a:t>■景観に関する講習会の実施</a:t>
            </a:r>
          </a:p>
          <a:p>
            <a:r>
              <a:rPr kumimoji="1" lang="ja-JP" altLang="en-US" dirty="0" smtClean="0"/>
              <a:t>■事業完了後、景観配慮の検討経過の概要を府ホームページ等で公表する。ことを規定します。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5393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0961A30-9D3B-44B1-8669-134F03876ADF}"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062857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8FCBAC-55CA-4A2A-AC17-E34FEF984C78}"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9284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09C9B4-7DC1-40D4-9E5B-CE8661406BF2}"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752476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B02422C-ACFF-4FD2-A21C-1BE90F29CA85}"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247347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D152DD5-0140-4B6C-B416-E53AE2AB3C29}"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5873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DFD802A-9965-4D51-8733-F2AAE5834601}"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572092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729D773-A713-4225-A5AD-CA4E8A148926}"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22148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30"/>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7" y="1681164"/>
            <a:ext cx="388739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7"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2FA4CF3E-B0F2-4634-AC3C-BF015326EE2E}" type="datetime1">
              <a:rPr kumimoji="1" lang="ja-JP" altLang="en-US" smtClean="0"/>
              <a:t>2021/9/2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737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F7D56C3-6A77-49DE-820A-51F0BE159BCD}" type="datetime1">
              <a:rPr kumimoji="1" lang="ja-JP" altLang="en-US" smtClean="0"/>
              <a:t>2021/9/2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524221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237B1-1FFA-421A-B22E-D611774DD246}" type="datetime1">
              <a:rPr kumimoji="1" lang="ja-JP" altLang="en-US" smtClean="0"/>
              <a:t>2021/9/2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338070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3" y="987430"/>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EB249E2-EDB7-48A7-823C-B928E1BA2DBF}"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17889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4F425D-3BE5-42F2-910E-81E373344CE0}"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544910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3" y="987430"/>
            <a:ext cx="4629151"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429BF3F-A2AC-4C1B-9CCF-A0B302A889C1}"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166305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DC8ED5E-E1B4-452D-9C04-95C60389DC80}"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203699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6" y="365127"/>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C36645A-92B2-4BBE-BD45-B4A931159722}"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0211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F193F97-BDF4-4551-B908-CF41EDB07E59}"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83295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21D1CD1-69EA-4DEA-B66C-0544F37F8A44}"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9980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E48F3EC-2855-4495-83A8-472951C15BD0}" type="datetime1">
              <a:rPr kumimoji="1" lang="ja-JP" altLang="en-US" smtClean="0"/>
              <a:t>2021/9/2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10567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8A2E6A3-7FAE-4858-A946-900D7000CD7A}" type="datetime1">
              <a:rPr kumimoji="1" lang="ja-JP" altLang="en-US" smtClean="0"/>
              <a:t>2021/9/2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25361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37F-828A-4120-BC9A-66640380BA1E}" type="datetime1">
              <a:rPr kumimoji="1" lang="ja-JP" altLang="en-US" smtClean="0"/>
              <a:t>2021/9/2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80050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F94C60E-72E3-4855-99DF-C02D700D4C2F}"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26232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16403A0-8E1A-4411-B462-F09C776EA64E}"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631580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77AE7-CF1B-4C28-A189-13C8C76841DC}" type="datetime1">
              <a:rPr kumimoji="1" lang="ja-JP" altLang="en-US" smtClean="0"/>
              <a:t>2021/9/2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742897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30"/>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1"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9E7C8-9310-4E79-AD4E-176E78815853}" type="datetime1">
              <a:rPr kumimoji="1" lang="ja-JP" altLang="en-US" smtClean="0"/>
              <a:t>2021/9/2</a:t>
            </a:fld>
            <a:endParaRPr kumimoji="1" lang="ja-JP" altLang="en-US"/>
          </a:p>
        </p:txBody>
      </p:sp>
      <p:sp>
        <p:nvSpPr>
          <p:cNvPr id="5" name="Footer Placeholder 4"/>
          <p:cNvSpPr>
            <a:spLocks noGrp="1"/>
          </p:cNvSpPr>
          <p:nvPr>
            <p:ph type="ftr" sz="quarter" idx="3"/>
          </p:nvPr>
        </p:nvSpPr>
        <p:spPr>
          <a:xfrm>
            <a:off x="3028951"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4834485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2"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emf"/><Relationship Id="rId4" Type="http://schemas.openxmlformats.org/officeDocument/2006/relationships/image" Target="../media/image2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議題２：</a:t>
            </a:r>
            <a:r>
              <a:rPr kumimoji="0"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公共事業における景観面で</a:t>
            </a:r>
            <a:r>
              <a:rPr kumimoji="0"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0" lang="en-US" altLang="ja-JP"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0"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サイクル制度について</a:t>
            </a:r>
            <a:endParaRPr kumimoji="0"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689957" y="105976"/>
            <a:ext cx="1200691" cy="400110"/>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資料２</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p:cNvSpPr txBox="1"/>
          <p:nvPr/>
        </p:nvSpPr>
        <p:spPr>
          <a:xfrm>
            <a:off x="1995822" y="2960072"/>
            <a:ext cx="5152373"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公共事業における景観面での</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PDCA</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サイクル制度につい</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て</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529438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0" y="2737338"/>
            <a:ext cx="9144000" cy="83099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これまでの取り組みについて</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10</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571910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719" y="178845"/>
            <a:ext cx="9129281" cy="55399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20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公共</a:t>
            </a:r>
            <a:r>
              <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事業</a:t>
            </a:r>
            <a:r>
              <a:rPr kumimoji="0" lang="ja-JP" altLang="en-US" sz="20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の景観面での</a:t>
            </a:r>
            <a:r>
              <a:rPr kumimoji="0" lang="en-US" altLang="ja-JP" sz="20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PDCA</a:t>
            </a:r>
            <a:r>
              <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サイクル</a:t>
            </a:r>
            <a:r>
              <a:rPr kumimoji="0" lang="ja-JP" altLang="en-US" sz="2000" b="1" i="0" u="sng"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制度の検討</a:t>
            </a:r>
            <a:endParaRPr kumimoji="0"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332811" y="665920"/>
            <a:ext cx="8493095" cy="381002"/>
          </a:xfrm>
          <a:prstGeom prst="rect">
            <a:avLst/>
          </a:prstGeom>
          <a:noFill/>
          <a:ln>
            <a:noFill/>
          </a:ln>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1600" dirty="0" smtClean="0">
                <a:solidFill>
                  <a:prstClr val="black"/>
                </a:solidFill>
                <a:latin typeface="游ゴシック" panose="020B0400000000000000" pitchFamily="50" charset="-128"/>
                <a:ea typeface="游ゴシック" panose="020B0400000000000000" pitchFamily="50" charset="-128"/>
              </a:rPr>
              <a:t>部会での</a:t>
            </a:r>
            <a:r>
              <a:rPr kumimoji="1" lang="ja-JP" altLang="en-US" sz="16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検討を踏まえ、制度要綱案を作成。</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950745867"/>
              </p:ext>
            </p:extLst>
          </p:nvPr>
        </p:nvGraphicFramePr>
        <p:xfrm>
          <a:off x="332811" y="1155414"/>
          <a:ext cx="8304285" cy="5455920"/>
        </p:xfrm>
        <a:graphic>
          <a:graphicData uri="http://schemas.openxmlformats.org/drawingml/2006/table">
            <a:tbl>
              <a:tblPr firstRow="1" bandRow="1"/>
              <a:tblGrid>
                <a:gridCol w="1436023">
                  <a:extLst>
                    <a:ext uri="{9D8B030D-6E8A-4147-A177-3AD203B41FA5}">
                      <a16:colId xmlns:a16="http://schemas.microsoft.com/office/drawing/2014/main" val="4216197973"/>
                    </a:ext>
                  </a:extLst>
                </a:gridCol>
                <a:gridCol w="6868262">
                  <a:extLst>
                    <a:ext uri="{9D8B030D-6E8A-4147-A177-3AD203B41FA5}">
                      <a16:colId xmlns:a16="http://schemas.microsoft.com/office/drawing/2014/main" val="4044357023"/>
                    </a:ext>
                  </a:extLst>
                </a:gridCol>
              </a:tblGrid>
              <a:tr h="5214227">
                <a:tc>
                  <a:txBody>
                    <a:bodyPr/>
                    <a:lstStyle>
                      <a:lvl1pPr marL="0" algn="l" defTabSz="685800" rtl="0" eaLnBrk="1" latinLnBrk="0" hangingPunct="1">
                        <a:defRPr kumimoji="1" sz="1350" kern="1200">
                          <a:solidFill>
                            <a:schemeClr val="tx1"/>
                          </a:solidFill>
                          <a:latin typeface="Calibri" panose="020F0502020204030204"/>
                        </a:defRPr>
                      </a:lvl1pPr>
                      <a:lvl2pPr marL="342900" algn="l" defTabSz="685800" rtl="0" eaLnBrk="1" latinLnBrk="0" hangingPunct="1">
                        <a:defRPr kumimoji="1" sz="1350" kern="1200">
                          <a:solidFill>
                            <a:schemeClr val="tx1"/>
                          </a:solidFill>
                          <a:latin typeface="Calibri" panose="020F0502020204030204"/>
                        </a:defRPr>
                      </a:lvl2pPr>
                      <a:lvl3pPr marL="685800" algn="l" defTabSz="685800" rtl="0" eaLnBrk="1" latinLnBrk="0" hangingPunct="1">
                        <a:defRPr kumimoji="1" sz="1350" kern="1200">
                          <a:solidFill>
                            <a:schemeClr val="tx1"/>
                          </a:solidFill>
                          <a:latin typeface="Calibri" panose="020F0502020204030204"/>
                        </a:defRPr>
                      </a:lvl3pPr>
                      <a:lvl4pPr marL="1028700" algn="l" defTabSz="685800" rtl="0" eaLnBrk="1" latinLnBrk="0" hangingPunct="1">
                        <a:defRPr kumimoji="1" sz="1350" kern="1200">
                          <a:solidFill>
                            <a:schemeClr val="tx1"/>
                          </a:solidFill>
                          <a:latin typeface="Calibri" panose="020F0502020204030204"/>
                        </a:defRPr>
                      </a:lvl4pPr>
                      <a:lvl5pPr marL="1371600" algn="l" defTabSz="685800" rtl="0" eaLnBrk="1" latinLnBrk="0" hangingPunct="1">
                        <a:defRPr kumimoji="1" sz="1350" kern="1200">
                          <a:solidFill>
                            <a:schemeClr val="tx1"/>
                          </a:solidFill>
                          <a:latin typeface="Calibri" panose="020F0502020204030204"/>
                        </a:defRPr>
                      </a:lvl5pPr>
                      <a:lvl6pPr marL="1714500" algn="l" defTabSz="685800" rtl="0" eaLnBrk="1" latinLnBrk="0" hangingPunct="1">
                        <a:defRPr kumimoji="1" sz="1350" kern="1200">
                          <a:solidFill>
                            <a:schemeClr val="tx1"/>
                          </a:solidFill>
                          <a:latin typeface="Calibri" panose="020F0502020204030204"/>
                        </a:defRPr>
                      </a:lvl6pPr>
                      <a:lvl7pPr marL="2057400" algn="l" defTabSz="685800" rtl="0" eaLnBrk="1" latinLnBrk="0" hangingPunct="1">
                        <a:defRPr kumimoji="1" sz="1350" kern="1200">
                          <a:solidFill>
                            <a:schemeClr val="tx1"/>
                          </a:solidFill>
                          <a:latin typeface="Calibri" panose="020F0502020204030204"/>
                        </a:defRPr>
                      </a:lvl7pPr>
                      <a:lvl8pPr marL="2400300" algn="l" defTabSz="685800" rtl="0" eaLnBrk="1" latinLnBrk="0" hangingPunct="1">
                        <a:defRPr kumimoji="1" sz="1350" kern="1200">
                          <a:solidFill>
                            <a:schemeClr val="tx1"/>
                          </a:solidFill>
                          <a:latin typeface="Calibri" panose="020F0502020204030204"/>
                        </a:defRPr>
                      </a:lvl8pPr>
                      <a:lvl9pPr marL="2743200" algn="l" defTabSz="685800" rtl="0" eaLnBrk="1" latinLnBrk="0" hangingPunct="1">
                        <a:defRPr kumimoji="1" sz="1350" kern="1200">
                          <a:solidFill>
                            <a:schemeClr val="tx1"/>
                          </a:solidFill>
                          <a:latin typeface="Calibri" panose="020F0502020204030204"/>
                        </a:defRPr>
                      </a:lvl9pPr>
                    </a:lstStyle>
                    <a:p>
                      <a:r>
                        <a:rPr kumimoji="1" lang="ja-JP" altLang="en-US" sz="1600" b="1" dirty="0" smtClean="0">
                          <a:latin typeface="游ゴシック" panose="020B0400000000000000" pitchFamily="50" charset="-128"/>
                          <a:ea typeface="游ゴシック" panose="020B0400000000000000" pitchFamily="50" charset="-128"/>
                        </a:rPr>
                        <a:t>令和元年度</a:t>
                      </a:r>
                      <a:endParaRPr kumimoji="1" lang="en-US" altLang="ja-JP" sz="1600" b="1" dirty="0" smtClean="0">
                        <a:latin typeface="游ゴシック" panose="020B0400000000000000" pitchFamily="50" charset="-128"/>
                        <a:ea typeface="游ゴシック" panose="020B0400000000000000" pitchFamily="50" charset="-128"/>
                      </a:endParaRPr>
                    </a:p>
                    <a:p>
                      <a:r>
                        <a:rPr kumimoji="1" lang="ja-JP" altLang="en-US" sz="1600" b="1" dirty="0" smtClean="0">
                          <a:latin typeface="游ゴシック" panose="020B0400000000000000" pitchFamily="50" charset="-128"/>
                          <a:ea typeface="游ゴシック" panose="020B0400000000000000" pitchFamily="50" charset="-128"/>
                        </a:rPr>
                        <a:t>（</a:t>
                      </a:r>
                      <a:r>
                        <a:rPr kumimoji="1" lang="en-US" altLang="ja-JP" sz="1600" b="1" dirty="0" smtClean="0">
                          <a:latin typeface="游ゴシック" panose="020B0400000000000000" pitchFamily="50" charset="-128"/>
                          <a:ea typeface="游ゴシック" panose="020B0400000000000000" pitchFamily="50" charset="-128"/>
                        </a:rPr>
                        <a:t>2019</a:t>
                      </a:r>
                      <a:r>
                        <a:rPr kumimoji="1" lang="ja-JP" altLang="en-US" sz="1600" b="1" dirty="0" smtClean="0">
                          <a:latin typeface="游ゴシック" panose="020B0400000000000000" pitchFamily="50" charset="-128"/>
                          <a:ea typeface="游ゴシック" panose="020B0400000000000000" pitchFamily="50" charset="-128"/>
                        </a:rPr>
                        <a:t>年）</a:t>
                      </a:r>
                      <a:endParaRPr kumimoji="1" lang="ja-JP" altLang="en-US" sz="16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685800" rtl="0" eaLnBrk="1" latinLnBrk="0" hangingPunct="1">
                        <a:defRPr kumimoji="1" sz="1350" kern="1200">
                          <a:solidFill>
                            <a:schemeClr val="tx1"/>
                          </a:solidFill>
                          <a:latin typeface="Calibri" panose="020F0502020204030204"/>
                        </a:defRPr>
                      </a:lvl1pPr>
                      <a:lvl2pPr marL="342900" algn="l" defTabSz="685800" rtl="0" eaLnBrk="1" latinLnBrk="0" hangingPunct="1">
                        <a:defRPr kumimoji="1" sz="1350" kern="1200">
                          <a:solidFill>
                            <a:schemeClr val="tx1"/>
                          </a:solidFill>
                          <a:latin typeface="Calibri" panose="020F0502020204030204"/>
                        </a:defRPr>
                      </a:lvl2pPr>
                      <a:lvl3pPr marL="685800" algn="l" defTabSz="685800" rtl="0" eaLnBrk="1" latinLnBrk="0" hangingPunct="1">
                        <a:defRPr kumimoji="1" sz="1350" kern="1200">
                          <a:solidFill>
                            <a:schemeClr val="tx1"/>
                          </a:solidFill>
                          <a:latin typeface="Calibri" panose="020F0502020204030204"/>
                        </a:defRPr>
                      </a:lvl3pPr>
                      <a:lvl4pPr marL="1028700" algn="l" defTabSz="685800" rtl="0" eaLnBrk="1" latinLnBrk="0" hangingPunct="1">
                        <a:defRPr kumimoji="1" sz="1350" kern="1200">
                          <a:solidFill>
                            <a:schemeClr val="tx1"/>
                          </a:solidFill>
                          <a:latin typeface="Calibri" panose="020F0502020204030204"/>
                        </a:defRPr>
                      </a:lvl4pPr>
                      <a:lvl5pPr marL="1371600" algn="l" defTabSz="685800" rtl="0" eaLnBrk="1" latinLnBrk="0" hangingPunct="1">
                        <a:defRPr kumimoji="1" sz="1350" kern="1200">
                          <a:solidFill>
                            <a:schemeClr val="tx1"/>
                          </a:solidFill>
                          <a:latin typeface="Calibri" panose="020F0502020204030204"/>
                        </a:defRPr>
                      </a:lvl5pPr>
                      <a:lvl6pPr marL="1714500" algn="l" defTabSz="685800" rtl="0" eaLnBrk="1" latinLnBrk="0" hangingPunct="1">
                        <a:defRPr kumimoji="1" sz="1350" kern="1200">
                          <a:solidFill>
                            <a:schemeClr val="tx1"/>
                          </a:solidFill>
                          <a:latin typeface="Calibri" panose="020F0502020204030204"/>
                        </a:defRPr>
                      </a:lvl6pPr>
                      <a:lvl7pPr marL="2057400" algn="l" defTabSz="685800" rtl="0" eaLnBrk="1" latinLnBrk="0" hangingPunct="1">
                        <a:defRPr kumimoji="1" sz="1350" kern="1200">
                          <a:solidFill>
                            <a:schemeClr val="tx1"/>
                          </a:solidFill>
                          <a:latin typeface="Calibri" panose="020F0502020204030204"/>
                        </a:defRPr>
                      </a:lvl7pPr>
                      <a:lvl8pPr marL="2400300" algn="l" defTabSz="685800" rtl="0" eaLnBrk="1" latinLnBrk="0" hangingPunct="1">
                        <a:defRPr kumimoji="1" sz="1350" kern="1200">
                          <a:solidFill>
                            <a:schemeClr val="tx1"/>
                          </a:solidFill>
                          <a:latin typeface="Calibri" panose="020F0502020204030204"/>
                        </a:defRPr>
                      </a:lvl8pPr>
                      <a:lvl9pPr marL="2743200" algn="l" defTabSz="685800" rtl="0" eaLnBrk="1" latinLnBrk="0" hangingPunct="1">
                        <a:defRPr kumimoji="1" sz="1350" kern="1200">
                          <a:solidFill>
                            <a:schemeClr val="tx1"/>
                          </a:solidFill>
                          <a:latin typeface="Calibri" panose="020F0502020204030204"/>
                        </a:defRPr>
                      </a:lvl9pPr>
                    </a:lstStyle>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nchor="ctr">
                    <a:lnL w="9525"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43248280"/>
                  </a:ext>
                </a:extLst>
              </a:tr>
            </a:tbl>
          </a:graphicData>
        </a:graphic>
      </p:graphicFrame>
      <p:sp>
        <p:nvSpPr>
          <p:cNvPr id="26" name="AutoShape 38"/>
          <p:cNvSpPr>
            <a:spLocks noChangeArrowheads="1"/>
          </p:cNvSpPr>
          <p:nvPr/>
        </p:nvSpPr>
        <p:spPr bwMode="auto">
          <a:xfrm rot="5400000">
            <a:off x="4359747" y="625668"/>
            <a:ext cx="684000" cy="5523473"/>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第２回景観</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ビジョン</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推進部会（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10</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25</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公共事業</a:t>
            </a:r>
            <a:r>
              <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PDCA</a:t>
            </a: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制度</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中間</a:t>
            </a: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報告</a:t>
            </a:r>
            <a:endPar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7" name="AutoShape 38"/>
          <p:cNvSpPr>
            <a:spLocks noChangeArrowheads="1"/>
          </p:cNvSpPr>
          <p:nvPr/>
        </p:nvSpPr>
        <p:spPr bwMode="auto">
          <a:xfrm rot="5400000">
            <a:off x="5412795" y="-24178"/>
            <a:ext cx="752691" cy="5078632"/>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第１回公共事業アドバイス部会（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9</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13</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景観アドバイス会議：こんごう福祉センター現地確認</a:t>
            </a:r>
            <a:endPar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8" name="AutoShape 38"/>
          <p:cNvSpPr>
            <a:spLocks noChangeArrowheads="1"/>
          </p:cNvSpPr>
          <p:nvPr/>
        </p:nvSpPr>
        <p:spPr bwMode="auto">
          <a:xfrm rot="5400000">
            <a:off x="4383347" y="2403342"/>
            <a:ext cx="735649" cy="5622325"/>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第３回景観</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ビジョン推進</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部会（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12</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18</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公共事業における景観面での</a:t>
            </a:r>
            <a:r>
              <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PDCA</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サイクルの</a:t>
            </a: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確立</a:t>
            </a:r>
            <a:endPar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9" name="AutoShape 38"/>
          <p:cNvSpPr>
            <a:spLocks noChangeArrowheads="1"/>
          </p:cNvSpPr>
          <p:nvPr/>
        </p:nvSpPr>
        <p:spPr bwMode="auto">
          <a:xfrm rot="5400000">
            <a:off x="5396694" y="1788514"/>
            <a:ext cx="784897" cy="5078637"/>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第２回公共事業アドバイス部会（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11</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18</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景観アドバイス会議：こんごう福祉センター対応報告</a:t>
            </a:r>
            <a:endPar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2" name="AutoShape 6"/>
          <p:cNvSpPr>
            <a:spLocks noChangeArrowheads="1"/>
          </p:cNvSpPr>
          <p:nvPr/>
        </p:nvSpPr>
        <p:spPr bwMode="auto">
          <a:xfrm>
            <a:off x="1940009" y="1300473"/>
            <a:ext cx="6388450" cy="688071"/>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第１回景観審</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議会（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7</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4</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今年度の取組み及び部会の設置について</a:t>
            </a:r>
          </a:p>
        </p:txBody>
      </p:sp>
      <p:sp>
        <p:nvSpPr>
          <p:cNvPr id="13" name="AutoShape 6"/>
          <p:cNvSpPr>
            <a:spLocks noChangeArrowheads="1"/>
          </p:cNvSpPr>
          <p:nvPr/>
        </p:nvSpPr>
        <p:spPr bwMode="auto">
          <a:xfrm>
            <a:off x="1940009" y="5814915"/>
            <a:ext cx="6388450" cy="564986"/>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第２回</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景観審</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議会（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1</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29</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公共</a:t>
            </a: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事業における景観面での</a:t>
            </a:r>
            <a:r>
              <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PDCA</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サイクル</a:t>
            </a: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制度</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案</a:t>
            </a:r>
          </a:p>
        </p:txBody>
      </p:sp>
      <p:sp>
        <p:nvSpPr>
          <p:cNvPr id="14"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11</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52168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1708315810"/>
              </p:ext>
            </p:extLst>
          </p:nvPr>
        </p:nvGraphicFramePr>
        <p:xfrm>
          <a:off x="332811" y="409458"/>
          <a:ext cx="8304285" cy="6028412"/>
        </p:xfrm>
        <a:graphic>
          <a:graphicData uri="http://schemas.openxmlformats.org/drawingml/2006/table">
            <a:tbl>
              <a:tblPr firstRow="1" bandRow="1"/>
              <a:tblGrid>
                <a:gridCol w="1436023">
                  <a:extLst>
                    <a:ext uri="{9D8B030D-6E8A-4147-A177-3AD203B41FA5}">
                      <a16:colId xmlns:a16="http://schemas.microsoft.com/office/drawing/2014/main" val="4216197973"/>
                    </a:ext>
                  </a:extLst>
                </a:gridCol>
                <a:gridCol w="6868262">
                  <a:extLst>
                    <a:ext uri="{9D8B030D-6E8A-4147-A177-3AD203B41FA5}">
                      <a16:colId xmlns:a16="http://schemas.microsoft.com/office/drawing/2014/main" val="4044357023"/>
                    </a:ext>
                  </a:extLst>
                </a:gridCol>
              </a:tblGrid>
              <a:tr h="6028412">
                <a:tc>
                  <a:txBody>
                    <a:bodyPr/>
                    <a:lstStyle>
                      <a:lvl1pPr marL="0" algn="l" defTabSz="685800" rtl="0" eaLnBrk="1" latinLnBrk="0" hangingPunct="1">
                        <a:defRPr kumimoji="1" sz="1350" kern="1200">
                          <a:solidFill>
                            <a:schemeClr val="tx1"/>
                          </a:solidFill>
                          <a:latin typeface="Calibri" panose="020F0502020204030204"/>
                        </a:defRPr>
                      </a:lvl1pPr>
                      <a:lvl2pPr marL="342900" algn="l" defTabSz="685800" rtl="0" eaLnBrk="1" latinLnBrk="0" hangingPunct="1">
                        <a:defRPr kumimoji="1" sz="1350" kern="1200">
                          <a:solidFill>
                            <a:schemeClr val="tx1"/>
                          </a:solidFill>
                          <a:latin typeface="Calibri" panose="020F0502020204030204"/>
                        </a:defRPr>
                      </a:lvl2pPr>
                      <a:lvl3pPr marL="685800" algn="l" defTabSz="685800" rtl="0" eaLnBrk="1" latinLnBrk="0" hangingPunct="1">
                        <a:defRPr kumimoji="1" sz="1350" kern="1200">
                          <a:solidFill>
                            <a:schemeClr val="tx1"/>
                          </a:solidFill>
                          <a:latin typeface="Calibri" panose="020F0502020204030204"/>
                        </a:defRPr>
                      </a:lvl3pPr>
                      <a:lvl4pPr marL="1028700" algn="l" defTabSz="685800" rtl="0" eaLnBrk="1" latinLnBrk="0" hangingPunct="1">
                        <a:defRPr kumimoji="1" sz="1350" kern="1200">
                          <a:solidFill>
                            <a:schemeClr val="tx1"/>
                          </a:solidFill>
                          <a:latin typeface="Calibri" panose="020F0502020204030204"/>
                        </a:defRPr>
                      </a:lvl4pPr>
                      <a:lvl5pPr marL="1371600" algn="l" defTabSz="685800" rtl="0" eaLnBrk="1" latinLnBrk="0" hangingPunct="1">
                        <a:defRPr kumimoji="1" sz="1350" kern="1200">
                          <a:solidFill>
                            <a:schemeClr val="tx1"/>
                          </a:solidFill>
                          <a:latin typeface="Calibri" panose="020F0502020204030204"/>
                        </a:defRPr>
                      </a:lvl5pPr>
                      <a:lvl6pPr marL="1714500" algn="l" defTabSz="685800" rtl="0" eaLnBrk="1" latinLnBrk="0" hangingPunct="1">
                        <a:defRPr kumimoji="1" sz="1350" kern="1200">
                          <a:solidFill>
                            <a:schemeClr val="tx1"/>
                          </a:solidFill>
                          <a:latin typeface="Calibri" panose="020F0502020204030204"/>
                        </a:defRPr>
                      </a:lvl6pPr>
                      <a:lvl7pPr marL="2057400" algn="l" defTabSz="685800" rtl="0" eaLnBrk="1" latinLnBrk="0" hangingPunct="1">
                        <a:defRPr kumimoji="1" sz="1350" kern="1200">
                          <a:solidFill>
                            <a:schemeClr val="tx1"/>
                          </a:solidFill>
                          <a:latin typeface="Calibri" panose="020F0502020204030204"/>
                        </a:defRPr>
                      </a:lvl7pPr>
                      <a:lvl8pPr marL="2400300" algn="l" defTabSz="685800" rtl="0" eaLnBrk="1" latinLnBrk="0" hangingPunct="1">
                        <a:defRPr kumimoji="1" sz="1350" kern="1200">
                          <a:solidFill>
                            <a:schemeClr val="tx1"/>
                          </a:solidFill>
                          <a:latin typeface="Calibri" panose="020F0502020204030204"/>
                        </a:defRPr>
                      </a:lvl8pPr>
                      <a:lvl9pPr marL="2743200" algn="l" defTabSz="685800" rtl="0" eaLnBrk="1" latinLnBrk="0" hangingPunct="1">
                        <a:defRPr kumimoji="1" sz="1350" kern="1200">
                          <a:solidFill>
                            <a:schemeClr val="tx1"/>
                          </a:solidFill>
                          <a:latin typeface="Calibri" panose="020F0502020204030204"/>
                        </a:defRPr>
                      </a:lvl9pPr>
                    </a:lstStyle>
                    <a:p>
                      <a:r>
                        <a:rPr kumimoji="1" lang="ja-JP" altLang="en-US" sz="1600" b="1" dirty="0" smtClean="0">
                          <a:latin typeface="游ゴシック" panose="020B0400000000000000" pitchFamily="50" charset="-128"/>
                          <a:ea typeface="游ゴシック" panose="020B0400000000000000" pitchFamily="50" charset="-128"/>
                        </a:rPr>
                        <a:t>令和２年度</a:t>
                      </a:r>
                      <a:endParaRPr kumimoji="1" lang="en-US" altLang="ja-JP" sz="1600" b="1" dirty="0" smtClean="0">
                        <a:latin typeface="游ゴシック" panose="020B0400000000000000" pitchFamily="50" charset="-128"/>
                        <a:ea typeface="游ゴシック" panose="020B0400000000000000" pitchFamily="50" charset="-128"/>
                      </a:endParaRPr>
                    </a:p>
                    <a:p>
                      <a:r>
                        <a:rPr kumimoji="1" lang="ja-JP" altLang="en-US" sz="1600" b="1" dirty="0" smtClean="0">
                          <a:latin typeface="游ゴシック" panose="020B0400000000000000" pitchFamily="50" charset="-128"/>
                          <a:ea typeface="游ゴシック" panose="020B0400000000000000" pitchFamily="50" charset="-128"/>
                        </a:rPr>
                        <a:t>（</a:t>
                      </a:r>
                      <a:r>
                        <a:rPr kumimoji="1" lang="en-US" altLang="ja-JP" sz="1600" b="1" dirty="0" smtClean="0">
                          <a:latin typeface="游ゴシック" panose="020B0400000000000000" pitchFamily="50" charset="-128"/>
                          <a:ea typeface="游ゴシック" panose="020B0400000000000000" pitchFamily="50" charset="-128"/>
                        </a:rPr>
                        <a:t>2020</a:t>
                      </a:r>
                      <a:r>
                        <a:rPr kumimoji="1" lang="ja-JP" altLang="en-US" sz="1600" b="1" dirty="0" smtClean="0">
                          <a:latin typeface="游ゴシック" panose="020B0400000000000000" pitchFamily="50" charset="-128"/>
                          <a:ea typeface="游ゴシック" panose="020B0400000000000000" pitchFamily="50" charset="-128"/>
                        </a:rPr>
                        <a:t>年）</a:t>
                      </a:r>
                      <a:endParaRPr kumimoji="1" lang="ja-JP" altLang="en-US" sz="16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685800" rtl="0" eaLnBrk="1" latinLnBrk="0" hangingPunct="1">
                        <a:defRPr kumimoji="1" sz="1350" kern="1200">
                          <a:solidFill>
                            <a:schemeClr val="tx1"/>
                          </a:solidFill>
                          <a:latin typeface="Calibri" panose="020F0502020204030204"/>
                        </a:defRPr>
                      </a:lvl1pPr>
                      <a:lvl2pPr marL="342900" algn="l" defTabSz="685800" rtl="0" eaLnBrk="1" latinLnBrk="0" hangingPunct="1">
                        <a:defRPr kumimoji="1" sz="1350" kern="1200">
                          <a:solidFill>
                            <a:schemeClr val="tx1"/>
                          </a:solidFill>
                          <a:latin typeface="Calibri" panose="020F0502020204030204"/>
                        </a:defRPr>
                      </a:lvl2pPr>
                      <a:lvl3pPr marL="685800" algn="l" defTabSz="685800" rtl="0" eaLnBrk="1" latinLnBrk="0" hangingPunct="1">
                        <a:defRPr kumimoji="1" sz="1350" kern="1200">
                          <a:solidFill>
                            <a:schemeClr val="tx1"/>
                          </a:solidFill>
                          <a:latin typeface="Calibri" panose="020F0502020204030204"/>
                        </a:defRPr>
                      </a:lvl3pPr>
                      <a:lvl4pPr marL="1028700" algn="l" defTabSz="685800" rtl="0" eaLnBrk="1" latinLnBrk="0" hangingPunct="1">
                        <a:defRPr kumimoji="1" sz="1350" kern="1200">
                          <a:solidFill>
                            <a:schemeClr val="tx1"/>
                          </a:solidFill>
                          <a:latin typeface="Calibri" panose="020F0502020204030204"/>
                        </a:defRPr>
                      </a:lvl4pPr>
                      <a:lvl5pPr marL="1371600" algn="l" defTabSz="685800" rtl="0" eaLnBrk="1" latinLnBrk="0" hangingPunct="1">
                        <a:defRPr kumimoji="1" sz="1350" kern="1200">
                          <a:solidFill>
                            <a:schemeClr val="tx1"/>
                          </a:solidFill>
                          <a:latin typeface="Calibri" panose="020F0502020204030204"/>
                        </a:defRPr>
                      </a:lvl5pPr>
                      <a:lvl6pPr marL="1714500" algn="l" defTabSz="685800" rtl="0" eaLnBrk="1" latinLnBrk="0" hangingPunct="1">
                        <a:defRPr kumimoji="1" sz="1350" kern="1200">
                          <a:solidFill>
                            <a:schemeClr val="tx1"/>
                          </a:solidFill>
                          <a:latin typeface="Calibri" panose="020F0502020204030204"/>
                        </a:defRPr>
                      </a:lvl6pPr>
                      <a:lvl7pPr marL="2057400" algn="l" defTabSz="685800" rtl="0" eaLnBrk="1" latinLnBrk="0" hangingPunct="1">
                        <a:defRPr kumimoji="1" sz="1350" kern="1200">
                          <a:solidFill>
                            <a:schemeClr val="tx1"/>
                          </a:solidFill>
                          <a:latin typeface="Calibri" panose="020F0502020204030204"/>
                        </a:defRPr>
                      </a:lvl7pPr>
                      <a:lvl8pPr marL="2400300" algn="l" defTabSz="685800" rtl="0" eaLnBrk="1" latinLnBrk="0" hangingPunct="1">
                        <a:defRPr kumimoji="1" sz="1350" kern="1200">
                          <a:solidFill>
                            <a:schemeClr val="tx1"/>
                          </a:solidFill>
                          <a:latin typeface="Calibri" panose="020F0502020204030204"/>
                        </a:defRPr>
                      </a:lvl8pPr>
                      <a:lvl9pPr marL="2743200" algn="l" defTabSz="685800" rtl="0" eaLnBrk="1" latinLnBrk="0" hangingPunct="1">
                        <a:defRPr kumimoji="1" sz="1350" kern="1200">
                          <a:solidFill>
                            <a:schemeClr val="tx1"/>
                          </a:solidFill>
                          <a:latin typeface="Calibri" panose="020F0502020204030204"/>
                        </a:defRPr>
                      </a:lvl9pPr>
                    </a:lstStyle>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nchor="ctr">
                    <a:lnL w="9525"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43248280"/>
                  </a:ext>
                </a:extLst>
              </a:tr>
            </a:tbl>
          </a:graphicData>
        </a:graphic>
      </p:graphicFrame>
      <p:sp>
        <p:nvSpPr>
          <p:cNvPr id="27" name="AutoShape 38"/>
          <p:cNvSpPr>
            <a:spLocks noChangeArrowheads="1"/>
          </p:cNvSpPr>
          <p:nvPr/>
        </p:nvSpPr>
        <p:spPr bwMode="auto">
          <a:xfrm rot="5400000">
            <a:off x="5456282" y="-1650399"/>
            <a:ext cx="877329" cy="5240812"/>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第１回公共事業アドバイス部会（</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7</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21</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景観アドバイス会議：こんごう福祉センター対応確認</a:t>
            </a:r>
            <a:endPar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2" name="AutoShape 6"/>
          <p:cNvSpPr>
            <a:spLocks noChangeArrowheads="1"/>
          </p:cNvSpPr>
          <p:nvPr/>
        </p:nvSpPr>
        <p:spPr bwMode="auto">
          <a:xfrm>
            <a:off x="1940009" y="1667525"/>
            <a:ext cx="6388450" cy="752985"/>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第１回景観審</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議会（</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8</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6</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公共事業の景観面での</a:t>
            </a:r>
            <a:r>
              <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PDCA</a:t>
            </a: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サイクル制度要綱（案）の提示について</a:t>
            </a:r>
            <a:endPar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 name="ストライプ矢印 1"/>
          <p:cNvSpPr/>
          <p:nvPr/>
        </p:nvSpPr>
        <p:spPr>
          <a:xfrm rot="5400000">
            <a:off x="4658011" y="3650612"/>
            <a:ext cx="1235674" cy="1768642"/>
          </a:xfrm>
          <a:prstGeom prst="stripedRightArrow">
            <a:avLst>
              <a:gd name="adj1" fmla="val 70408"/>
              <a:gd name="adj2" fmla="val 390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AutoShape 38"/>
          <p:cNvSpPr>
            <a:spLocks noChangeArrowheads="1"/>
          </p:cNvSpPr>
          <p:nvPr/>
        </p:nvSpPr>
        <p:spPr bwMode="auto">
          <a:xfrm rot="5400000">
            <a:off x="5384200" y="569706"/>
            <a:ext cx="1021491" cy="5240810"/>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第２回公共事業アドバイス部会（</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12</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21</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景観アドバイス会議：３警察署（和泉、八尾、貝塚）新築工事</a:t>
            </a:r>
            <a:endPar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プロポーザル前</a:t>
            </a:r>
            <a:endParaRPr kumimoji="0"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0" name="AutoShape 38"/>
          <p:cNvSpPr>
            <a:spLocks noChangeArrowheads="1"/>
          </p:cNvSpPr>
          <p:nvPr/>
        </p:nvSpPr>
        <p:spPr bwMode="auto">
          <a:xfrm rot="5400000">
            <a:off x="4748085" y="2560935"/>
            <a:ext cx="772297" cy="6388450"/>
          </a:xfrm>
          <a:prstGeom prst="homePlate">
            <a:avLst>
              <a:gd name="adj" fmla="val 0"/>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住宅</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まちづくり部発注の公共事業に</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おける</a:t>
            </a:r>
            <a:endPar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景観面</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で</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のＰＤＣＡ</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サイクル制度</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要綱の作成</a:t>
            </a: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endParaRPr kumimoji="0" lang="ja-JP" altLang="en-US" sz="1600" b="1" i="0" u="none" strike="noStrike" kern="1200" cap="none" spc="0" normalizeH="0" baseline="0" noProof="0" dirty="0">
              <a:ln>
                <a:noFill/>
              </a:ln>
              <a:solidFill>
                <a:srgbClr val="000000"/>
              </a:solidFill>
              <a:effectLst/>
              <a:uLnTx/>
              <a:uFillTx/>
              <a:latin typeface="HG丸ｺﾞｼｯｸM-PRO"/>
              <a:ea typeface="HG丸ｺﾞｼｯｸM-PRO"/>
              <a:cs typeface="+mn-cs"/>
            </a:endParaRPr>
          </a:p>
        </p:txBody>
      </p:sp>
      <p:sp>
        <p:nvSpPr>
          <p:cNvPr id="1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12</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209593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2430597831"/>
              </p:ext>
            </p:extLst>
          </p:nvPr>
        </p:nvGraphicFramePr>
        <p:xfrm>
          <a:off x="332811" y="409458"/>
          <a:ext cx="8304285" cy="6079524"/>
        </p:xfrm>
        <a:graphic>
          <a:graphicData uri="http://schemas.openxmlformats.org/drawingml/2006/table">
            <a:tbl>
              <a:tblPr firstRow="1" bandRow="1"/>
              <a:tblGrid>
                <a:gridCol w="1436023">
                  <a:extLst>
                    <a:ext uri="{9D8B030D-6E8A-4147-A177-3AD203B41FA5}">
                      <a16:colId xmlns:a16="http://schemas.microsoft.com/office/drawing/2014/main" val="4216197973"/>
                    </a:ext>
                  </a:extLst>
                </a:gridCol>
                <a:gridCol w="6868262">
                  <a:extLst>
                    <a:ext uri="{9D8B030D-6E8A-4147-A177-3AD203B41FA5}">
                      <a16:colId xmlns:a16="http://schemas.microsoft.com/office/drawing/2014/main" val="4044357023"/>
                    </a:ext>
                  </a:extLst>
                </a:gridCol>
              </a:tblGrid>
              <a:tr h="2234888">
                <a:tc rowSpan="2">
                  <a:txBody>
                    <a:bodyPr/>
                    <a:lstStyle>
                      <a:lvl1pPr marL="0" algn="l" defTabSz="685800" rtl="0" eaLnBrk="1" latinLnBrk="0" hangingPunct="1">
                        <a:defRPr kumimoji="1" sz="1350" kern="1200">
                          <a:solidFill>
                            <a:schemeClr val="tx1"/>
                          </a:solidFill>
                          <a:latin typeface="Calibri" panose="020F0502020204030204"/>
                        </a:defRPr>
                      </a:lvl1pPr>
                      <a:lvl2pPr marL="342900" algn="l" defTabSz="685800" rtl="0" eaLnBrk="1" latinLnBrk="0" hangingPunct="1">
                        <a:defRPr kumimoji="1" sz="1350" kern="1200">
                          <a:solidFill>
                            <a:schemeClr val="tx1"/>
                          </a:solidFill>
                          <a:latin typeface="Calibri" panose="020F0502020204030204"/>
                        </a:defRPr>
                      </a:lvl2pPr>
                      <a:lvl3pPr marL="685800" algn="l" defTabSz="685800" rtl="0" eaLnBrk="1" latinLnBrk="0" hangingPunct="1">
                        <a:defRPr kumimoji="1" sz="1350" kern="1200">
                          <a:solidFill>
                            <a:schemeClr val="tx1"/>
                          </a:solidFill>
                          <a:latin typeface="Calibri" panose="020F0502020204030204"/>
                        </a:defRPr>
                      </a:lvl3pPr>
                      <a:lvl4pPr marL="1028700" algn="l" defTabSz="685800" rtl="0" eaLnBrk="1" latinLnBrk="0" hangingPunct="1">
                        <a:defRPr kumimoji="1" sz="1350" kern="1200">
                          <a:solidFill>
                            <a:schemeClr val="tx1"/>
                          </a:solidFill>
                          <a:latin typeface="Calibri" panose="020F0502020204030204"/>
                        </a:defRPr>
                      </a:lvl4pPr>
                      <a:lvl5pPr marL="1371600" algn="l" defTabSz="685800" rtl="0" eaLnBrk="1" latinLnBrk="0" hangingPunct="1">
                        <a:defRPr kumimoji="1" sz="1350" kern="1200">
                          <a:solidFill>
                            <a:schemeClr val="tx1"/>
                          </a:solidFill>
                          <a:latin typeface="Calibri" panose="020F0502020204030204"/>
                        </a:defRPr>
                      </a:lvl5pPr>
                      <a:lvl6pPr marL="1714500" algn="l" defTabSz="685800" rtl="0" eaLnBrk="1" latinLnBrk="0" hangingPunct="1">
                        <a:defRPr kumimoji="1" sz="1350" kern="1200">
                          <a:solidFill>
                            <a:schemeClr val="tx1"/>
                          </a:solidFill>
                          <a:latin typeface="Calibri" panose="020F0502020204030204"/>
                        </a:defRPr>
                      </a:lvl6pPr>
                      <a:lvl7pPr marL="2057400" algn="l" defTabSz="685800" rtl="0" eaLnBrk="1" latinLnBrk="0" hangingPunct="1">
                        <a:defRPr kumimoji="1" sz="1350" kern="1200">
                          <a:solidFill>
                            <a:schemeClr val="tx1"/>
                          </a:solidFill>
                          <a:latin typeface="Calibri" panose="020F0502020204030204"/>
                        </a:defRPr>
                      </a:lvl7pPr>
                      <a:lvl8pPr marL="2400300" algn="l" defTabSz="685800" rtl="0" eaLnBrk="1" latinLnBrk="0" hangingPunct="1">
                        <a:defRPr kumimoji="1" sz="1350" kern="1200">
                          <a:solidFill>
                            <a:schemeClr val="tx1"/>
                          </a:solidFill>
                          <a:latin typeface="Calibri" panose="020F0502020204030204"/>
                        </a:defRPr>
                      </a:lvl8pPr>
                      <a:lvl9pPr marL="2743200" algn="l" defTabSz="685800" rtl="0" eaLnBrk="1" latinLnBrk="0" hangingPunct="1">
                        <a:defRPr kumimoji="1" sz="1350" kern="1200">
                          <a:solidFill>
                            <a:schemeClr val="tx1"/>
                          </a:solidFill>
                          <a:latin typeface="Calibri" panose="020F0502020204030204"/>
                        </a:defRPr>
                      </a:lvl9pPr>
                    </a:lstStyle>
                    <a:p>
                      <a:r>
                        <a:rPr kumimoji="1" lang="ja-JP" altLang="en-US" sz="1600" b="1" dirty="0" smtClean="0">
                          <a:latin typeface="游ゴシック" panose="020B0400000000000000" pitchFamily="50" charset="-128"/>
                          <a:ea typeface="游ゴシック" panose="020B0400000000000000" pitchFamily="50" charset="-128"/>
                        </a:rPr>
                        <a:t>令和３年度</a:t>
                      </a:r>
                      <a:endParaRPr kumimoji="1" lang="en-US" altLang="ja-JP" sz="1600" b="1" dirty="0" smtClean="0">
                        <a:latin typeface="游ゴシック" panose="020B0400000000000000" pitchFamily="50" charset="-128"/>
                        <a:ea typeface="游ゴシック" panose="020B0400000000000000" pitchFamily="50" charset="-128"/>
                      </a:endParaRPr>
                    </a:p>
                    <a:p>
                      <a:r>
                        <a:rPr kumimoji="1" lang="ja-JP" altLang="en-US" sz="1600" b="1" dirty="0" smtClean="0">
                          <a:latin typeface="游ゴシック" panose="020B0400000000000000" pitchFamily="50" charset="-128"/>
                          <a:ea typeface="游ゴシック" panose="020B0400000000000000" pitchFamily="50" charset="-128"/>
                        </a:rPr>
                        <a:t>（</a:t>
                      </a:r>
                      <a:r>
                        <a:rPr kumimoji="1" lang="en-US" altLang="ja-JP" sz="1600" b="1" dirty="0" smtClean="0">
                          <a:latin typeface="游ゴシック" panose="020B0400000000000000" pitchFamily="50" charset="-128"/>
                          <a:ea typeface="游ゴシック" panose="020B0400000000000000" pitchFamily="50" charset="-128"/>
                        </a:rPr>
                        <a:t>2021</a:t>
                      </a:r>
                      <a:r>
                        <a:rPr kumimoji="1" lang="ja-JP" altLang="en-US" sz="1600" b="1" dirty="0" smtClean="0">
                          <a:latin typeface="游ゴシック" panose="020B0400000000000000" pitchFamily="50" charset="-128"/>
                          <a:ea typeface="游ゴシック" panose="020B0400000000000000" pitchFamily="50" charset="-128"/>
                        </a:rPr>
                        <a:t>年）</a:t>
                      </a:r>
                      <a:endParaRPr kumimoji="1" lang="ja-JP" altLang="en-US" sz="16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9525"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685800" rtl="0" eaLnBrk="1" latinLnBrk="0" hangingPunct="1">
                        <a:defRPr kumimoji="1" sz="1350" kern="1200">
                          <a:solidFill>
                            <a:schemeClr val="tx1"/>
                          </a:solidFill>
                          <a:latin typeface="Calibri" panose="020F0502020204030204"/>
                        </a:defRPr>
                      </a:lvl1pPr>
                      <a:lvl2pPr marL="342900" algn="l" defTabSz="685800" rtl="0" eaLnBrk="1" latinLnBrk="0" hangingPunct="1">
                        <a:defRPr kumimoji="1" sz="1350" kern="1200">
                          <a:solidFill>
                            <a:schemeClr val="tx1"/>
                          </a:solidFill>
                          <a:latin typeface="Calibri" panose="020F0502020204030204"/>
                        </a:defRPr>
                      </a:lvl2pPr>
                      <a:lvl3pPr marL="685800" algn="l" defTabSz="685800" rtl="0" eaLnBrk="1" latinLnBrk="0" hangingPunct="1">
                        <a:defRPr kumimoji="1" sz="1350" kern="1200">
                          <a:solidFill>
                            <a:schemeClr val="tx1"/>
                          </a:solidFill>
                          <a:latin typeface="Calibri" panose="020F0502020204030204"/>
                        </a:defRPr>
                      </a:lvl3pPr>
                      <a:lvl4pPr marL="1028700" algn="l" defTabSz="685800" rtl="0" eaLnBrk="1" latinLnBrk="0" hangingPunct="1">
                        <a:defRPr kumimoji="1" sz="1350" kern="1200">
                          <a:solidFill>
                            <a:schemeClr val="tx1"/>
                          </a:solidFill>
                          <a:latin typeface="Calibri" panose="020F0502020204030204"/>
                        </a:defRPr>
                      </a:lvl4pPr>
                      <a:lvl5pPr marL="1371600" algn="l" defTabSz="685800" rtl="0" eaLnBrk="1" latinLnBrk="0" hangingPunct="1">
                        <a:defRPr kumimoji="1" sz="1350" kern="1200">
                          <a:solidFill>
                            <a:schemeClr val="tx1"/>
                          </a:solidFill>
                          <a:latin typeface="Calibri" panose="020F0502020204030204"/>
                        </a:defRPr>
                      </a:lvl5pPr>
                      <a:lvl6pPr marL="1714500" algn="l" defTabSz="685800" rtl="0" eaLnBrk="1" latinLnBrk="0" hangingPunct="1">
                        <a:defRPr kumimoji="1" sz="1350" kern="1200">
                          <a:solidFill>
                            <a:schemeClr val="tx1"/>
                          </a:solidFill>
                          <a:latin typeface="Calibri" panose="020F0502020204030204"/>
                        </a:defRPr>
                      </a:lvl6pPr>
                      <a:lvl7pPr marL="2057400" algn="l" defTabSz="685800" rtl="0" eaLnBrk="1" latinLnBrk="0" hangingPunct="1">
                        <a:defRPr kumimoji="1" sz="1350" kern="1200">
                          <a:solidFill>
                            <a:schemeClr val="tx1"/>
                          </a:solidFill>
                          <a:latin typeface="Calibri" panose="020F0502020204030204"/>
                        </a:defRPr>
                      </a:lvl7pPr>
                      <a:lvl8pPr marL="2400300" algn="l" defTabSz="685800" rtl="0" eaLnBrk="1" latinLnBrk="0" hangingPunct="1">
                        <a:defRPr kumimoji="1" sz="1350" kern="1200">
                          <a:solidFill>
                            <a:schemeClr val="tx1"/>
                          </a:solidFill>
                          <a:latin typeface="Calibri" panose="020F0502020204030204"/>
                        </a:defRPr>
                      </a:lvl8pPr>
                      <a:lvl9pPr marL="2743200" algn="l" defTabSz="685800" rtl="0" eaLnBrk="1" latinLnBrk="0" hangingPunct="1">
                        <a:defRPr kumimoji="1" sz="1350" kern="1200">
                          <a:solidFill>
                            <a:schemeClr val="tx1"/>
                          </a:solidFill>
                          <a:latin typeface="Calibri" panose="020F0502020204030204"/>
                        </a:defRPr>
                      </a:lvl9pPr>
                    </a:lstStyle>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r>
                        <a:rPr kumimoji="1" lang="ja-JP" altLang="en-US" sz="1600" b="0" dirty="0" smtClean="0">
                          <a:latin typeface="ＭＳ Ｐゴシック" panose="020B0600070205080204" pitchFamily="50" charset="-128"/>
                          <a:ea typeface="ＭＳ Ｐゴシック" panose="020B0600070205080204" pitchFamily="50" charset="-128"/>
                        </a:rPr>
                        <a:t>　</a:t>
                      </a:r>
                      <a:endParaRPr kumimoji="1" lang="ja-JP" altLang="en-US" sz="1600" b="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nchor="ctr">
                    <a:lnL w="9525"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43248280"/>
                  </a:ext>
                </a:extLst>
              </a:tr>
              <a:tr h="3793524">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nchor="ctr">
                    <a:lnL w="9525"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08538803"/>
                  </a:ext>
                </a:extLst>
              </a:tr>
            </a:tbl>
          </a:graphicData>
        </a:graphic>
      </p:graphicFrame>
      <p:sp>
        <p:nvSpPr>
          <p:cNvPr id="11" name="AutoShape 6"/>
          <p:cNvSpPr>
            <a:spLocks noChangeArrowheads="1"/>
          </p:cNvSpPr>
          <p:nvPr/>
        </p:nvSpPr>
        <p:spPr bwMode="auto">
          <a:xfrm>
            <a:off x="1944125" y="1781806"/>
            <a:ext cx="6388450" cy="649779"/>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第１回景観審</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議会（</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7</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29</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公共事業の景観面での</a:t>
            </a:r>
            <a:r>
              <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PDCA</a:t>
            </a: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サイクル制度の取組み</a:t>
            </a:r>
            <a:endPar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3" name="AutoShape 38"/>
          <p:cNvSpPr>
            <a:spLocks noChangeArrowheads="1"/>
          </p:cNvSpPr>
          <p:nvPr/>
        </p:nvSpPr>
        <p:spPr bwMode="auto">
          <a:xfrm rot="5400000">
            <a:off x="5147791" y="-1578406"/>
            <a:ext cx="1021491" cy="5348076"/>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第１回公共事業アドバイス部会（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6</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24</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日）</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景観アドバイス会議：３警察署（和泉、八尾、貝塚）</a:t>
            </a:r>
            <a:endPar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新築工事基本設計前</a:t>
            </a:r>
            <a:endPar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4" name="AutoShape 38"/>
          <p:cNvSpPr>
            <a:spLocks noChangeArrowheads="1"/>
          </p:cNvSpPr>
          <p:nvPr/>
        </p:nvSpPr>
        <p:spPr bwMode="auto">
          <a:xfrm rot="5400000">
            <a:off x="5147792" y="775183"/>
            <a:ext cx="1021491" cy="5348076"/>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第２回公共事業アドバイス部会（</a:t>
            </a:r>
            <a:r>
              <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10</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月予定）</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景観アドバイス会議：大阪モノレール延伸事業駅舎設計</a:t>
            </a:r>
            <a:endPar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（門真南、鴻池新田、荒本）</a:t>
            </a:r>
            <a:endPar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5" name="AutoShape 38"/>
          <p:cNvSpPr>
            <a:spLocks noChangeArrowheads="1"/>
          </p:cNvSpPr>
          <p:nvPr/>
        </p:nvSpPr>
        <p:spPr bwMode="auto">
          <a:xfrm rot="5400000">
            <a:off x="5163118" y="2012145"/>
            <a:ext cx="978617" cy="5360293"/>
          </a:xfrm>
          <a:prstGeom prst="homePlate">
            <a:avLst>
              <a:gd name="adj" fmla="val 15446"/>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第３回公共事業アドバイス部会（</a:t>
            </a:r>
            <a:r>
              <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12</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月予定）</a:t>
            </a:r>
            <a:endParaRPr kumimoji="0" lang="en-US" altLang="ja-JP"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lvl="0" algn="ctr">
              <a:lnSpc>
                <a:spcPts val="1800"/>
              </a:lnSpc>
              <a:defRPr sz="1000"/>
            </a:pPr>
            <a:r>
              <a:rPr kumimoji="0"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景観アドバイス会議：高槻警察署</a:t>
            </a:r>
            <a:r>
              <a:rPr lang="zh-TW" altLang="en-US" sz="1400" dirty="0">
                <a:solidFill>
                  <a:srgbClr val="000000"/>
                </a:solidFill>
                <a:latin typeface="游ゴシック" panose="020B0400000000000000" pitchFamily="50" charset="-128"/>
                <a:ea typeface="游ゴシック" panose="020B0400000000000000" pitchFamily="50" charset="-128"/>
              </a:rPr>
              <a:t>移転建替整備事業</a:t>
            </a:r>
            <a:r>
              <a:rPr lang="ja-JP" altLang="en-US" sz="1400" dirty="0" err="1" smtClean="0">
                <a:solidFill>
                  <a:srgbClr val="000000"/>
                </a:solidFill>
                <a:latin typeface="游ゴシック" panose="020B0400000000000000" pitchFamily="50" charset="-128"/>
                <a:ea typeface="游ゴシック" panose="020B0400000000000000" pitchFamily="50" charset="-128"/>
              </a:rPr>
              <a:t>、</a:t>
            </a:r>
            <a:endParaRPr lang="en-US" altLang="ja-JP" sz="1400" dirty="0" smtClean="0">
              <a:solidFill>
                <a:srgbClr val="000000"/>
              </a:solidFill>
              <a:latin typeface="游ゴシック" panose="020B0400000000000000" pitchFamily="50" charset="-128"/>
              <a:ea typeface="游ゴシック" panose="020B0400000000000000" pitchFamily="50" charset="-128"/>
            </a:endParaRPr>
          </a:p>
          <a:p>
            <a:pPr lvl="0" algn="ctr">
              <a:lnSpc>
                <a:spcPts val="1800"/>
              </a:lnSpc>
              <a:defRPr sz="1000"/>
            </a:pPr>
            <a:r>
              <a:rPr lang="zh-TW" altLang="en-US" sz="1400" dirty="0" smtClean="0">
                <a:solidFill>
                  <a:srgbClr val="000000"/>
                </a:solidFill>
                <a:latin typeface="游ゴシック" panose="020B0400000000000000" pitchFamily="50" charset="-128"/>
                <a:ea typeface="游ゴシック" panose="020B0400000000000000" pitchFamily="50" charset="-128"/>
              </a:rPr>
              <a:t>八尾</a:t>
            </a:r>
            <a:r>
              <a:rPr lang="zh-TW" altLang="en-US" sz="1400" dirty="0">
                <a:solidFill>
                  <a:srgbClr val="000000"/>
                </a:solidFill>
                <a:latin typeface="游ゴシック" panose="020B0400000000000000" pitchFamily="50" charset="-128"/>
                <a:ea typeface="游ゴシック" panose="020B0400000000000000" pitchFamily="50" charset="-128"/>
              </a:rPr>
              <a:t>富田林線橋梁</a:t>
            </a:r>
            <a:r>
              <a:rPr lang="zh-TW" altLang="en-US" sz="1400" dirty="0" smtClean="0">
                <a:solidFill>
                  <a:srgbClr val="000000"/>
                </a:solidFill>
                <a:latin typeface="游ゴシック" panose="020B0400000000000000" pitchFamily="50" charset="-128"/>
                <a:ea typeface="游ゴシック" panose="020B0400000000000000" pitchFamily="50" charset="-128"/>
              </a:rPr>
              <a:t>整備事業</a:t>
            </a:r>
          </a:p>
          <a:p>
            <a:pPr marL="0" marR="0" lvl="0" indent="0" algn="ctr" defTabSz="457200" rtl="0" eaLnBrk="1" fontAlgn="auto" latinLnBrk="0" hangingPunct="1">
              <a:lnSpc>
                <a:spcPts val="1800"/>
              </a:lnSpc>
              <a:spcBef>
                <a:spcPts val="0"/>
              </a:spcBef>
              <a:spcAft>
                <a:spcPts val="0"/>
              </a:spcAft>
              <a:buClrTx/>
              <a:buSzTx/>
              <a:buFontTx/>
              <a:buNone/>
              <a:tabLst/>
              <a:defRPr sz="1000"/>
            </a:pPr>
            <a:endParaRPr kumimoji="0"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6" name="AutoShape 38"/>
          <p:cNvSpPr>
            <a:spLocks noChangeArrowheads="1"/>
          </p:cNvSpPr>
          <p:nvPr/>
        </p:nvSpPr>
        <p:spPr bwMode="auto">
          <a:xfrm rot="5400000">
            <a:off x="4752201" y="2616540"/>
            <a:ext cx="772297" cy="6388450"/>
          </a:xfrm>
          <a:prstGeom prst="homePlate">
            <a:avLst>
              <a:gd name="adj" fmla="val 0"/>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44000" rIns="0" bIns="18288" anchor="t"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他</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部局</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発注</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の公共事業に</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おける</a:t>
            </a:r>
            <a:endParaRPr kumimoji="0" lang="en-US" altLang="ja-JP"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景観面</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で</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のＰＤＣＡ</a:t>
            </a:r>
            <a:r>
              <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サイクル</a:t>
            </a:r>
            <a:r>
              <a:rPr kumimoji="0" lang="ja-JP" altLang="en-US" sz="1600" b="1"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rPr>
              <a:t>制度の適用検討</a:t>
            </a: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ts val="1800"/>
              </a:lnSpc>
              <a:spcBef>
                <a:spcPts val="0"/>
              </a:spcBef>
              <a:spcAft>
                <a:spcPts val="0"/>
              </a:spcAft>
              <a:buClrTx/>
              <a:buSzTx/>
              <a:buFontTx/>
              <a:buNone/>
              <a:tabLst/>
              <a:defRPr sz="1000"/>
            </a:pPr>
            <a:endParaRPr kumimoji="0" lang="ja-JP" altLang="en-US" sz="1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8" name="タイトル 1"/>
          <p:cNvSpPr txBox="1">
            <a:spLocks/>
          </p:cNvSpPr>
          <p:nvPr/>
        </p:nvSpPr>
        <p:spPr>
          <a:xfrm>
            <a:off x="4260662" y="2488619"/>
            <a:ext cx="1755373" cy="408268"/>
          </a:xfrm>
          <a:prstGeom prst="rect">
            <a:avLst/>
          </a:prstGeom>
          <a:solidFill>
            <a:schemeClr val="bg1"/>
          </a:solidFill>
        </p:spPr>
        <p:txBody>
          <a:bodyPr>
            <a:noAutofit/>
          </a:bodyPr>
          <a:lst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今後の予定</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0"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13</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772945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181992" y="2441088"/>
            <a:ext cx="6933308" cy="830997"/>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大阪府立こんごう福祉センター改築工事</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角丸四角形 2"/>
          <p:cNvSpPr/>
          <p:nvPr/>
        </p:nvSpPr>
        <p:spPr>
          <a:xfrm>
            <a:off x="444500" y="393700"/>
            <a:ext cx="1665654" cy="533400"/>
          </a:xfrm>
          <a:prstGeom prst="round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latin typeface="Meiryo UI" panose="020B0604030504040204" pitchFamily="50" charset="-128"/>
                <a:ea typeface="Meiryo UI" panose="020B0604030504040204" pitchFamily="50" charset="-128"/>
              </a:rPr>
              <a:t>事業</a:t>
            </a:r>
            <a:r>
              <a:rPr kumimoji="1" lang="en-US" altLang="ja-JP" sz="2000" b="1" dirty="0" smtClean="0">
                <a:latin typeface="Meiryo UI" panose="020B0604030504040204" pitchFamily="50" charset="-128"/>
                <a:ea typeface="Meiryo UI" panose="020B0604030504040204" pitchFamily="50" charset="-128"/>
              </a:rPr>
              <a:t>No</a:t>
            </a:r>
            <a:r>
              <a:rPr kumimoji="1" lang="ja-JP" altLang="en-US" sz="2000" b="1" dirty="0">
                <a:latin typeface="Meiryo UI" panose="020B0604030504040204" pitchFamily="50" charset="-128"/>
                <a:ea typeface="Meiryo UI" panose="020B0604030504040204" pitchFamily="50" charset="-128"/>
              </a:rPr>
              <a:t>１</a:t>
            </a:r>
          </a:p>
        </p:txBody>
      </p:sp>
      <p:sp>
        <p:nvSpPr>
          <p:cNvPr id="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14</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355296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21275" y="85373"/>
            <a:ext cx="8563233" cy="242887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4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モデル事業の試行状況</a:t>
            </a:r>
            <a:endParaRPr kumimoji="0" lang="en-US" altLang="ja-JP" sz="24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900"/>
              </a:lnSpc>
              <a:spcBef>
                <a:spcPts val="1200"/>
              </a:spcBef>
              <a:spcAft>
                <a:spcPts val="0"/>
              </a:spcAft>
              <a:buClrTx/>
              <a:buSzTx/>
              <a:buFontTx/>
              <a:buNone/>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第１回 景観アドバイザー会議　（令和元年７月</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４</a:t>
            </a: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日実施）</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事業概要、設計案の説明</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計画予定地の現場確認</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設計案に対する質疑応答及びアドバイス</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10978" t="10685"/>
          <a:stretch/>
        </p:blipFill>
        <p:spPr>
          <a:xfrm>
            <a:off x="3464294" y="2702344"/>
            <a:ext cx="2366683" cy="1331919"/>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6262" t="10204" r="4344"/>
          <a:stretch/>
        </p:blipFill>
        <p:spPr>
          <a:xfrm>
            <a:off x="733796" y="2695149"/>
            <a:ext cx="2369937" cy="1339114"/>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l="6658" t="9855" r="4319"/>
          <a:stretch/>
        </p:blipFill>
        <p:spPr>
          <a:xfrm>
            <a:off x="6147999" y="2702344"/>
            <a:ext cx="2366683" cy="1344321"/>
          </a:xfrm>
          <a:prstGeom prst="rect">
            <a:avLst/>
          </a:prstGeom>
        </p:spPr>
      </p:pic>
      <p:sp>
        <p:nvSpPr>
          <p:cNvPr id="16" name="正方形/長方形 15"/>
          <p:cNvSpPr/>
          <p:nvPr/>
        </p:nvSpPr>
        <p:spPr>
          <a:xfrm>
            <a:off x="852720" y="3955113"/>
            <a:ext cx="2132086" cy="36933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事業概要、設計案の説明</a:t>
            </a:r>
            <a:endPar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正方形/長方形 16"/>
          <p:cNvSpPr/>
          <p:nvPr/>
        </p:nvSpPr>
        <p:spPr>
          <a:xfrm>
            <a:off x="3580778" y="3953016"/>
            <a:ext cx="2132086" cy="36933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計画予定地の現場確認</a:t>
            </a:r>
            <a:endPar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正方形/長方形 17"/>
          <p:cNvSpPr/>
          <p:nvPr/>
        </p:nvSpPr>
        <p:spPr>
          <a:xfrm>
            <a:off x="6265297" y="4046665"/>
            <a:ext cx="2132086" cy="477054"/>
          </a:xfrm>
          <a:prstGeom prst="rect">
            <a:avLst/>
          </a:prstGeom>
        </p:spPr>
        <p:txBody>
          <a:bodyPr wrap="square">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設計案に対する質疑応答</a:t>
            </a:r>
            <a:endPar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及びアドバイス</a:t>
            </a:r>
            <a:endPar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9" name="右矢印 18"/>
          <p:cNvSpPr/>
          <p:nvPr/>
        </p:nvSpPr>
        <p:spPr>
          <a:xfrm>
            <a:off x="3045084" y="3053985"/>
            <a:ext cx="477859" cy="576419"/>
          </a:xfrm>
          <a:prstGeom prst="rightArrow">
            <a:avLst/>
          </a:prstGeom>
          <a:solidFill>
            <a:schemeClr val="accent1">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0" name="右矢印 19"/>
          <p:cNvSpPr/>
          <p:nvPr/>
        </p:nvSpPr>
        <p:spPr>
          <a:xfrm>
            <a:off x="5750559" y="3053985"/>
            <a:ext cx="477859" cy="576419"/>
          </a:xfrm>
          <a:prstGeom prst="rightArrow">
            <a:avLst/>
          </a:prstGeom>
          <a:solidFill>
            <a:schemeClr val="accent1">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正方形/長方形 20"/>
          <p:cNvSpPr/>
          <p:nvPr/>
        </p:nvSpPr>
        <p:spPr>
          <a:xfrm>
            <a:off x="321276" y="4615194"/>
            <a:ext cx="8150481" cy="1720984"/>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第２回 景観アドバイザー会議　（令和元年１１月１</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８</a:t>
            </a: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日実施）</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事業概要、設計案の説明</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第１回アドバイスへの対応方針の説明</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設計案に対する質疑応答及びアドバイス</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15</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145384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21275" y="545177"/>
            <a:ext cx="8563233" cy="1720984"/>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第３回 景観アドバイザー会議　（令和</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a:t>
            </a: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年７月２</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a:t>
            </a: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日実施）</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景観</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形成の目標設定</a:t>
            </a: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等の修正</a:t>
            </a:r>
            <a:endParaRPr kumimoji="0" lang="en-US" altLang="ja-JP"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第２回</a:t>
            </a: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アドバイスへの対応方針の説明</a:t>
            </a:r>
          </a:p>
          <a:p>
            <a:pPr marL="812800" marR="0" lvl="0" indent="-2762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設計案に対する質疑応答及びアドバイス</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6924" y="2578893"/>
            <a:ext cx="4064408" cy="3048307"/>
          </a:xfrm>
          <a:prstGeom prst="rect">
            <a:avLst/>
          </a:prstGeom>
        </p:spPr>
      </p:pic>
      <p:pic>
        <p:nvPicPr>
          <p:cNvPr id="4" name="図 3"/>
          <p:cNvPicPr>
            <a:picLocks noChangeAspect="1"/>
          </p:cNvPicPr>
          <p:nvPr/>
        </p:nvPicPr>
        <p:blipFill rotWithShape="1">
          <a:blip r:embed="rId3"/>
          <a:srcRect l="19546" t="23520" r="20902" b="13103"/>
          <a:stretch/>
        </p:blipFill>
        <p:spPr>
          <a:xfrm>
            <a:off x="968885" y="4694893"/>
            <a:ext cx="2901808" cy="1736278"/>
          </a:xfrm>
          <a:prstGeom prst="rect">
            <a:avLst/>
          </a:prstGeom>
        </p:spPr>
      </p:pic>
      <p:pic>
        <p:nvPicPr>
          <p:cNvPr id="5" name="図 4"/>
          <p:cNvPicPr>
            <a:picLocks noChangeAspect="1"/>
          </p:cNvPicPr>
          <p:nvPr/>
        </p:nvPicPr>
        <p:blipFill rotWithShape="1">
          <a:blip r:embed="rId4"/>
          <a:srcRect l="19546" t="16941" r="20780" b="9156"/>
          <a:stretch/>
        </p:blipFill>
        <p:spPr>
          <a:xfrm>
            <a:off x="984927" y="2511146"/>
            <a:ext cx="2809796" cy="1956408"/>
          </a:xfrm>
          <a:prstGeom prst="rect">
            <a:avLst/>
          </a:prstGeom>
        </p:spPr>
      </p:pic>
      <p:sp>
        <p:nvSpPr>
          <p:cNvPr id="22" name="正方形/長方形 21"/>
          <p:cNvSpPr/>
          <p:nvPr/>
        </p:nvSpPr>
        <p:spPr>
          <a:xfrm>
            <a:off x="4954514" y="5773386"/>
            <a:ext cx="2132086" cy="477054"/>
          </a:xfrm>
          <a:prstGeom prst="rect">
            <a:avLst/>
          </a:prstGeom>
        </p:spPr>
        <p:txBody>
          <a:bodyPr wrap="square">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設計案に対する質疑応答</a:t>
            </a:r>
            <a:endPar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及びアドバイス</a:t>
            </a:r>
            <a:endPar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正方形/長方形 22"/>
          <p:cNvSpPr/>
          <p:nvPr/>
        </p:nvSpPr>
        <p:spPr>
          <a:xfrm>
            <a:off x="1583871" y="4427846"/>
            <a:ext cx="1387318" cy="284693"/>
          </a:xfrm>
          <a:prstGeom prst="rect">
            <a:avLst/>
          </a:prstGeom>
        </p:spPr>
        <p:txBody>
          <a:bodyPr wrap="square">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配置計画図</a:t>
            </a:r>
            <a:endPar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正方形/長方形 23"/>
          <p:cNvSpPr/>
          <p:nvPr/>
        </p:nvSpPr>
        <p:spPr>
          <a:xfrm>
            <a:off x="1206880" y="6390748"/>
            <a:ext cx="2194045" cy="284693"/>
          </a:xfrm>
          <a:prstGeom prst="rect">
            <a:avLst/>
          </a:prstGeom>
        </p:spPr>
        <p:txBody>
          <a:bodyPr wrap="square">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計画敷地全景イメージ</a:t>
            </a:r>
            <a:endParaRPr kumimoji="0"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16</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975434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3508" y="119957"/>
            <a:ext cx="9000492" cy="481863"/>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モデル対象施設（こんごう福祉センター）の概要</a:t>
            </a:r>
            <a:endParaRPr kumimoji="0" lang="en-US" altLang="ja-JP" sz="20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テキスト ボックス 6"/>
          <p:cNvSpPr txBox="1"/>
          <p:nvPr/>
        </p:nvSpPr>
        <p:spPr>
          <a:xfrm>
            <a:off x="520609" y="1215412"/>
            <a:ext cx="817263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計画概要</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正方形/長方形 8"/>
          <p:cNvSpPr/>
          <p:nvPr/>
        </p:nvSpPr>
        <p:spPr>
          <a:xfrm>
            <a:off x="391508" y="1158523"/>
            <a:ext cx="8366120" cy="535360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テキスト ボックス 2"/>
          <p:cNvSpPr txBox="1">
            <a:spLocks noChangeArrowheads="1"/>
          </p:cNvSpPr>
          <p:nvPr/>
        </p:nvSpPr>
        <p:spPr bwMode="auto">
          <a:xfrm>
            <a:off x="339992" y="557238"/>
            <a:ext cx="8417636" cy="584775"/>
          </a:xfrm>
          <a:prstGeom prst="rect">
            <a:avLst/>
          </a:prstGeom>
          <a:noFill/>
          <a:ln w="9525">
            <a:noFill/>
            <a:miter lim="800000"/>
            <a:headEnd/>
            <a:tailEnd/>
          </a:ln>
        </p:spPr>
        <p:txBody>
          <a:bodyPr rot="0" vert="horz" wrap="square" lIns="91440" tIns="45720" rIns="91440" bIns="45720" anchor="t" anchorCtr="0">
            <a:spAutoFit/>
          </a:bodyPr>
          <a:lstStyle/>
          <a:p>
            <a:pPr marL="66675" marR="66675"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府立こんごう福祉センター（</a:t>
            </a:r>
            <a:r>
              <a:rPr kumimoji="0" lang="ja-JP" altLang="en-US" sz="1600" b="0" i="0" u="none" strike="noStrike" kern="1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福祉型障がい</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児入所施設）改築工事基本設計</a:t>
            </a: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業務</a:t>
            </a:r>
            <a:endParaRPr kumimoji="0" lang="en-US" altLang="ja-JP"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66675" marR="66675"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公募型</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プロポーザルの</a:t>
            </a: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概要より</a:t>
            </a:r>
            <a:endParaRPr kumimoji="0" lang="en-US" altLang="ja-JP"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3" name="図 2"/>
          <p:cNvPicPr>
            <a:picLocks noChangeAspect="1"/>
          </p:cNvPicPr>
          <p:nvPr/>
        </p:nvPicPr>
        <p:blipFill>
          <a:blip r:embed="rId2"/>
          <a:stretch>
            <a:fillRect/>
          </a:stretch>
        </p:blipFill>
        <p:spPr>
          <a:xfrm>
            <a:off x="801046" y="1502888"/>
            <a:ext cx="7528165" cy="4841643"/>
          </a:xfrm>
          <a:prstGeom prst="rect">
            <a:avLst/>
          </a:prstGeom>
        </p:spPr>
      </p:pic>
      <p:sp>
        <p:nvSpPr>
          <p:cNvPr id="8"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17</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6740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18005" t="19407" r="19485" b="13322"/>
          <a:stretch/>
        </p:blipFill>
        <p:spPr>
          <a:xfrm>
            <a:off x="618352" y="1184648"/>
            <a:ext cx="7889052" cy="4773111"/>
          </a:xfrm>
          <a:prstGeom prst="rect">
            <a:avLst/>
          </a:prstGeom>
          <a:ln w="19050">
            <a:solidFill>
              <a:schemeClr val="accent1">
                <a:lumMod val="75000"/>
              </a:schemeClr>
            </a:solidFill>
          </a:ln>
        </p:spPr>
      </p:pic>
      <p:sp>
        <p:nvSpPr>
          <p:cNvPr id="6" name="テキスト ボックス 5"/>
          <p:cNvSpPr txBox="1"/>
          <p:nvPr/>
        </p:nvSpPr>
        <p:spPr>
          <a:xfrm>
            <a:off x="520609" y="6014031"/>
            <a:ext cx="817263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位置図</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正方形/長方形 6"/>
          <p:cNvSpPr/>
          <p:nvPr/>
        </p:nvSpPr>
        <p:spPr>
          <a:xfrm>
            <a:off x="391508" y="975643"/>
            <a:ext cx="8366120" cy="535360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テキスト ボックス 2"/>
          <p:cNvSpPr txBox="1">
            <a:spLocks noChangeArrowheads="1"/>
          </p:cNvSpPr>
          <p:nvPr/>
        </p:nvSpPr>
        <p:spPr bwMode="auto">
          <a:xfrm>
            <a:off x="339992" y="374358"/>
            <a:ext cx="8417636" cy="584775"/>
          </a:xfrm>
          <a:prstGeom prst="rect">
            <a:avLst/>
          </a:prstGeom>
          <a:noFill/>
          <a:ln w="9525">
            <a:noFill/>
            <a:miter lim="800000"/>
            <a:headEnd/>
            <a:tailEnd/>
          </a:ln>
        </p:spPr>
        <p:txBody>
          <a:bodyPr rot="0" vert="horz" wrap="square" lIns="91440" tIns="45720" rIns="91440" bIns="45720" anchor="t" anchorCtr="0">
            <a:spAutoFit/>
          </a:bodyPr>
          <a:lstStyle/>
          <a:p>
            <a:pPr marL="66675" marR="66675"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府立こんごう福祉センター（</a:t>
            </a:r>
            <a:r>
              <a:rPr kumimoji="0" lang="ja-JP" altLang="en-US" sz="1600" b="0" i="0" u="none" strike="noStrike" kern="1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福祉型障がい</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児入所施設）改築工事基本設計</a:t>
            </a: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業務</a:t>
            </a:r>
            <a:endParaRPr kumimoji="0" lang="en-US" altLang="ja-JP"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66675" marR="66675"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公募型</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プロポーザルの</a:t>
            </a: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概要より</a:t>
            </a:r>
            <a:endParaRPr kumimoji="0" lang="en-US" altLang="ja-JP"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18</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4212152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21364" t="25699" r="19266" b="11987"/>
          <a:stretch/>
        </p:blipFill>
        <p:spPr>
          <a:xfrm>
            <a:off x="590949" y="1189287"/>
            <a:ext cx="8004414" cy="4723453"/>
          </a:xfrm>
          <a:prstGeom prst="rect">
            <a:avLst/>
          </a:prstGeom>
        </p:spPr>
      </p:pic>
      <p:sp>
        <p:nvSpPr>
          <p:cNvPr id="6" name="テキスト ボックス 5"/>
          <p:cNvSpPr txBox="1"/>
          <p:nvPr/>
        </p:nvSpPr>
        <p:spPr>
          <a:xfrm>
            <a:off x="520609" y="6013658"/>
            <a:ext cx="817263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航空</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写真</a:t>
            </a:r>
          </a:p>
        </p:txBody>
      </p:sp>
      <p:sp>
        <p:nvSpPr>
          <p:cNvPr id="7" name="正方形/長方形 6"/>
          <p:cNvSpPr/>
          <p:nvPr/>
        </p:nvSpPr>
        <p:spPr>
          <a:xfrm>
            <a:off x="391508" y="975643"/>
            <a:ext cx="8366120" cy="535360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テキスト ボックス 2"/>
          <p:cNvSpPr txBox="1">
            <a:spLocks noChangeArrowheads="1"/>
          </p:cNvSpPr>
          <p:nvPr/>
        </p:nvSpPr>
        <p:spPr bwMode="auto">
          <a:xfrm>
            <a:off x="339992" y="374358"/>
            <a:ext cx="8417636" cy="584775"/>
          </a:xfrm>
          <a:prstGeom prst="rect">
            <a:avLst/>
          </a:prstGeom>
          <a:noFill/>
          <a:ln w="9525">
            <a:noFill/>
            <a:miter lim="800000"/>
            <a:headEnd/>
            <a:tailEnd/>
          </a:ln>
        </p:spPr>
        <p:txBody>
          <a:bodyPr rot="0" vert="horz" wrap="square" lIns="91440" tIns="45720" rIns="91440" bIns="45720" anchor="t" anchorCtr="0">
            <a:spAutoFit/>
          </a:bodyPr>
          <a:lstStyle/>
          <a:p>
            <a:pPr marL="66675" marR="66675"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◆大阪</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府立こんごう福祉センター（</a:t>
            </a:r>
            <a:r>
              <a:rPr kumimoji="0" lang="ja-JP" altLang="en-US" sz="1600" b="0" i="0" u="none" strike="noStrike" kern="1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福祉型障がい</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児入所施設）改築工事基本設計</a:t>
            </a: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業務</a:t>
            </a:r>
            <a:endParaRPr kumimoji="0" lang="en-US" altLang="ja-JP"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66675" marR="66675"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公募型</a:t>
            </a:r>
            <a:r>
              <a:rPr kumimoji="0" lang="ja-JP" altLang="en-US" sz="16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プロポーザルの</a:t>
            </a:r>
            <a:r>
              <a:rPr kumimoji="0" lang="ja-JP" altLang="en-US"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概要より</a:t>
            </a:r>
            <a:endParaRPr kumimoji="0" lang="en-US" altLang="ja-JP" sz="16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19</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914977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931360" y="2507693"/>
            <a:ext cx="7199289" cy="3818170"/>
            <a:chOff x="1381556" y="2112646"/>
            <a:chExt cx="6496050" cy="4277995"/>
          </a:xfrm>
        </p:grpSpPr>
        <p:sp>
          <p:nvSpPr>
            <p:cNvPr id="11" name="角丸四角形 10"/>
            <p:cNvSpPr/>
            <p:nvPr/>
          </p:nvSpPr>
          <p:spPr>
            <a:xfrm>
              <a:off x="1382826" y="5842001"/>
              <a:ext cx="2560955" cy="54864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角丸四角形 11"/>
            <p:cNvSpPr/>
            <p:nvPr/>
          </p:nvSpPr>
          <p:spPr>
            <a:xfrm>
              <a:off x="1419021" y="5067301"/>
              <a:ext cx="2519680" cy="5562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角丸四角形 12"/>
            <p:cNvSpPr/>
            <p:nvPr/>
          </p:nvSpPr>
          <p:spPr>
            <a:xfrm>
              <a:off x="1389811" y="2668271"/>
              <a:ext cx="2561590" cy="13716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テキスト ボックス 2"/>
            <p:cNvSpPr txBox="1">
              <a:spLocks noChangeArrowheads="1"/>
            </p:cNvSpPr>
            <p:nvPr/>
          </p:nvSpPr>
          <p:spPr bwMode="auto">
            <a:xfrm>
              <a:off x="4440986" y="2800985"/>
              <a:ext cx="3199765" cy="1169670"/>
            </a:xfrm>
            <a:prstGeom prst="rect">
              <a:avLst/>
            </a:prstGeom>
            <a:noFill/>
            <a:ln w="9525">
              <a:noFill/>
              <a:miter lim="800000"/>
              <a:headEnd/>
              <a:tailEnd/>
            </a:ln>
          </p:spPr>
          <p:txBody>
            <a:bodyPr rot="0" vert="horz" wrap="square" lIns="91440" tIns="45720" rIns="91440" bIns="45720" anchor="t" anchorCtr="0">
              <a:noAutofit/>
            </a:bodyPr>
            <a:lstStyle/>
            <a:p>
              <a:pPr marL="30480" marR="66675" lvl="0" indent="0" algn="l"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景観アドバイザー等による検討・助言</a:t>
              </a:r>
            </a:p>
            <a:p>
              <a:pPr marL="30480" marR="66675" lvl="0" indent="11430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・景観形成の目標</a:t>
              </a:r>
              <a:endPar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endParaRPr>
            </a:p>
            <a:p>
              <a:pPr marL="30480" marR="66675" lvl="0" indent="11430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・景観への配慮事項</a:t>
              </a:r>
              <a:endPar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endParaRPr>
            </a:p>
            <a:p>
              <a:pPr marL="30480" marR="66675" lvl="0" indent="11430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・景観に配慮したデザイン、</a:t>
              </a:r>
              <a:endPar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endParaRPr>
            </a:p>
            <a:p>
              <a:pPr marL="30480" marR="66675" lvl="0" indent="22860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規格品（資材・製品）の選定 など</a:t>
              </a:r>
              <a:endPar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endParaRPr>
            </a:p>
          </p:txBody>
        </p:sp>
        <p:sp>
          <p:nvSpPr>
            <p:cNvPr id="15" name="テキスト ボックス 2"/>
            <p:cNvSpPr txBox="1">
              <a:spLocks noChangeArrowheads="1"/>
            </p:cNvSpPr>
            <p:nvPr/>
          </p:nvSpPr>
          <p:spPr bwMode="auto">
            <a:xfrm>
              <a:off x="1591741" y="3540126"/>
              <a:ext cx="2159635" cy="430530"/>
            </a:xfrm>
            <a:prstGeom prst="rect">
              <a:avLst/>
            </a:prstGeom>
            <a:solidFill>
              <a:schemeClr val="bg1">
                <a:alpha val="56000"/>
              </a:schemeClr>
            </a:solidFill>
            <a:ln w="9525">
              <a:solidFill>
                <a:srgbClr val="000000"/>
              </a:solidFill>
              <a:miter lim="800000"/>
              <a:headEnd/>
              <a:tailEnd/>
            </a:ln>
          </p:spPr>
          <p:txBody>
            <a:bodyPr rot="0" vert="horz" wrap="square" lIns="91440" tIns="45720" rIns="91440" bIns="45720" anchor="t" anchorCtr="0">
              <a:spAutoFit/>
            </a:bodyPr>
            <a:lstStyle/>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実施設計段階</a:t>
              </a:r>
            </a:p>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（基本設計、詳細設計）</a:t>
              </a:r>
            </a:p>
          </p:txBody>
        </p:sp>
        <p:sp>
          <p:nvSpPr>
            <p:cNvPr id="16" name="テキスト ボックス 2"/>
            <p:cNvSpPr txBox="1">
              <a:spLocks noChangeArrowheads="1"/>
            </p:cNvSpPr>
            <p:nvPr/>
          </p:nvSpPr>
          <p:spPr bwMode="auto">
            <a:xfrm>
              <a:off x="1591741" y="3070861"/>
              <a:ext cx="2159635" cy="430530"/>
            </a:xfrm>
            <a:prstGeom prst="rect">
              <a:avLst/>
            </a:prstGeom>
            <a:solidFill>
              <a:schemeClr val="bg1">
                <a:alpha val="56000"/>
              </a:schemeClr>
            </a:solidFill>
            <a:ln w="9525">
              <a:solidFill>
                <a:srgbClr val="000000"/>
              </a:solidFill>
              <a:miter lim="800000"/>
              <a:headEnd/>
              <a:tailEnd/>
            </a:ln>
          </p:spPr>
          <p:txBody>
            <a:bodyPr rot="0" vert="horz" wrap="square" lIns="91440" tIns="45720" rIns="91440" bIns="45720" anchor="t" anchorCtr="0">
              <a:spAutoFit/>
            </a:bodyPr>
            <a:lstStyle/>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計画・企画構想段階</a:t>
              </a:r>
            </a:p>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（調査、概略、基本計画等）</a:t>
              </a:r>
            </a:p>
          </p:txBody>
        </p:sp>
        <p:sp>
          <p:nvSpPr>
            <p:cNvPr id="17" name="テキスト ボックス 2"/>
            <p:cNvSpPr txBox="1">
              <a:spLocks noChangeArrowheads="1"/>
            </p:cNvSpPr>
            <p:nvPr/>
          </p:nvSpPr>
          <p:spPr bwMode="auto">
            <a:xfrm>
              <a:off x="1591741" y="5908041"/>
              <a:ext cx="2159635" cy="417195"/>
            </a:xfrm>
            <a:prstGeom prst="rect">
              <a:avLst/>
            </a:prstGeom>
            <a:solidFill>
              <a:schemeClr val="bg1">
                <a:alpha val="56000"/>
              </a:schemeClr>
            </a:solidFill>
            <a:ln w="9525">
              <a:solidFill>
                <a:srgbClr val="000000"/>
              </a:solidFill>
              <a:miter lim="800000"/>
              <a:headEnd/>
              <a:tailEnd/>
            </a:ln>
          </p:spPr>
          <p:txBody>
            <a:bodyPr rot="0" vert="horz" wrap="square" lIns="91440" tIns="45720" rIns="91440" bIns="45720" anchor="t" anchorCtr="0">
              <a:noAutofit/>
            </a:bodyPr>
            <a:lstStyle/>
            <a:p>
              <a:pPr marL="66675" marR="66675" lvl="0" indent="0" algn="ctr" defTabSz="457200" rtl="0" eaLnBrk="1" fontAlgn="auto" latinLnBrk="0" hangingPunct="1">
                <a:lnSpc>
                  <a:spcPts val="2000"/>
                </a:lnSpc>
                <a:spcBef>
                  <a:spcPts val="0"/>
                </a:spcBef>
                <a:spcAft>
                  <a:spcPts val="0"/>
                </a:spcAft>
                <a:buClrTx/>
                <a:buSzTx/>
                <a:buFontTx/>
                <a:buNone/>
                <a:tabLst/>
                <a:defRPr/>
              </a:pPr>
              <a:r>
                <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維持管理段階</a:t>
              </a:r>
            </a:p>
          </p:txBody>
        </p:sp>
        <p:sp>
          <p:nvSpPr>
            <p:cNvPr id="18" name="角丸四角形 17"/>
            <p:cNvSpPr/>
            <p:nvPr/>
          </p:nvSpPr>
          <p:spPr>
            <a:xfrm>
              <a:off x="1381556" y="4273551"/>
              <a:ext cx="2550795" cy="5848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9" name="テキスト ボックス 2"/>
            <p:cNvSpPr txBox="1">
              <a:spLocks noChangeArrowheads="1"/>
            </p:cNvSpPr>
            <p:nvPr/>
          </p:nvSpPr>
          <p:spPr bwMode="auto">
            <a:xfrm>
              <a:off x="1591741" y="4357371"/>
              <a:ext cx="2159635" cy="430530"/>
            </a:xfrm>
            <a:prstGeom prst="rect">
              <a:avLst/>
            </a:prstGeom>
            <a:solidFill>
              <a:schemeClr val="bg1">
                <a:alpha val="56000"/>
              </a:schemeClr>
            </a:solidFill>
            <a:ln w="9525">
              <a:solidFill>
                <a:srgbClr val="000000"/>
              </a:solidFill>
              <a:miter lim="800000"/>
              <a:headEnd/>
              <a:tailEnd/>
            </a:ln>
          </p:spPr>
          <p:txBody>
            <a:bodyPr rot="0" vert="horz" wrap="square" lIns="91440" tIns="45720" rIns="91440" bIns="45720" anchor="t" anchorCtr="0">
              <a:spAutoFit/>
            </a:bodyPr>
            <a:lstStyle/>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施工段階</a:t>
              </a:r>
            </a:p>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（工事）</a:t>
              </a:r>
            </a:p>
          </p:txBody>
        </p:sp>
        <p:sp>
          <p:nvSpPr>
            <p:cNvPr id="20" name="テキスト ボックス 2"/>
            <p:cNvSpPr txBox="1">
              <a:spLocks noChangeArrowheads="1"/>
            </p:cNvSpPr>
            <p:nvPr/>
          </p:nvSpPr>
          <p:spPr bwMode="auto">
            <a:xfrm>
              <a:off x="1591741" y="5130801"/>
              <a:ext cx="2159635" cy="430530"/>
            </a:xfrm>
            <a:prstGeom prst="rect">
              <a:avLst/>
            </a:prstGeom>
            <a:solidFill>
              <a:schemeClr val="bg1">
                <a:alpha val="56000"/>
              </a:schemeClr>
            </a:solidFill>
            <a:ln w="9525">
              <a:solidFill>
                <a:srgbClr val="000000"/>
              </a:solidFill>
              <a:miter lim="800000"/>
              <a:headEnd/>
              <a:tailEnd/>
            </a:ln>
          </p:spPr>
          <p:txBody>
            <a:bodyPr rot="0" vert="horz" wrap="square" lIns="91440" tIns="45720" rIns="91440" bIns="45720" anchor="t" anchorCtr="0">
              <a:spAutoFit/>
            </a:bodyPr>
            <a:lstStyle/>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工事完了</a:t>
              </a:r>
            </a:p>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（使用開始）</a:t>
              </a:r>
            </a:p>
          </p:txBody>
        </p:sp>
        <p:sp>
          <p:nvSpPr>
            <p:cNvPr id="21" name="テキスト ボックス 2"/>
            <p:cNvSpPr txBox="1">
              <a:spLocks noChangeArrowheads="1"/>
            </p:cNvSpPr>
            <p:nvPr/>
          </p:nvSpPr>
          <p:spPr bwMode="auto">
            <a:xfrm>
              <a:off x="4725466" y="5215256"/>
              <a:ext cx="1431925" cy="265430"/>
            </a:xfrm>
            <a:prstGeom prst="rect">
              <a:avLst/>
            </a:prstGeom>
            <a:noFill/>
            <a:ln w="9525">
              <a:noFill/>
              <a:miter lim="800000"/>
              <a:headEnd/>
              <a:tailEnd/>
            </a:ln>
          </p:spPr>
          <p:txBody>
            <a:bodyPr rot="0" vert="horz" wrap="square" lIns="91440" tIns="45720" rIns="91440" bIns="45720" anchor="t" anchorCtr="0">
              <a:spAutoFit/>
            </a:bodyPr>
            <a:lstStyle/>
            <a:p>
              <a:pPr marL="31750"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景観貢献度の評価</a:t>
              </a:r>
            </a:p>
          </p:txBody>
        </p:sp>
        <p:sp>
          <p:nvSpPr>
            <p:cNvPr id="22" name="テキスト ボックス 2"/>
            <p:cNvSpPr txBox="1">
              <a:spLocks noChangeArrowheads="1"/>
            </p:cNvSpPr>
            <p:nvPr/>
          </p:nvSpPr>
          <p:spPr bwMode="auto">
            <a:xfrm>
              <a:off x="6782231" y="5133976"/>
              <a:ext cx="1083945" cy="265430"/>
            </a:xfrm>
            <a:prstGeom prst="rect">
              <a:avLst/>
            </a:prstGeom>
            <a:noFill/>
            <a:ln w="9525">
              <a:noFill/>
              <a:miter lim="800000"/>
              <a:headEnd/>
              <a:tailEnd/>
            </a:ln>
          </p:spPr>
          <p:txBody>
            <a:bodyPr rot="0" vert="horz" wrap="square" lIns="91440" tIns="45720" rIns="91440" bIns="45720" anchor="t" anchorCtr="0">
              <a:spAutoFit/>
            </a:bodyPr>
            <a:lstStyle/>
            <a:p>
              <a:pPr marL="30480"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評価の公開</a:t>
              </a:r>
            </a:p>
          </p:txBody>
        </p:sp>
        <p:sp>
          <p:nvSpPr>
            <p:cNvPr id="23" name="テキスト ボックス 2"/>
            <p:cNvSpPr txBox="1">
              <a:spLocks noChangeArrowheads="1"/>
            </p:cNvSpPr>
            <p:nvPr/>
          </p:nvSpPr>
          <p:spPr bwMode="auto">
            <a:xfrm>
              <a:off x="5980861" y="5992496"/>
              <a:ext cx="1896745" cy="265430"/>
            </a:xfrm>
            <a:prstGeom prst="rect">
              <a:avLst/>
            </a:prstGeom>
            <a:noFill/>
            <a:ln w="9525">
              <a:noFill/>
              <a:miter lim="800000"/>
              <a:headEnd/>
              <a:tailEnd/>
            </a:ln>
          </p:spPr>
          <p:txBody>
            <a:bodyPr rot="0" vert="horz" wrap="square" lIns="91440" tIns="45720" rIns="91440" bIns="45720" anchor="t" anchorCtr="0">
              <a:spAutoFit/>
            </a:bodyPr>
            <a:lstStyle/>
            <a:p>
              <a:pPr marL="30480"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改修時等に評価を活用</a:t>
              </a:r>
            </a:p>
          </p:txBody>
        </p:sp>
        <p:sp>
          <p:nvSpPr>
            <p:cNvPr id="24" name="テキスト ボックス 2"/>
            <p:cNvSpPr txBox="1">
              <a:spLocks noChangeArrowheads="1"/>
            </p:cNvSpPr>
            <p:nvPr/>
          </p:nvSpPr>
          <p:spPr bwMode="auto">
            <a:xfrm>
              <a:off x="4006646" y="2174876"/>
              <a:ext cx="1860550" cy="265430"/>
            </a:xfrm>
            <a:prstGeom prst="rect">
              <a:avLst/>
            </a:prstGeom>
            <a:noFill/>
            <a:ln w="9525">
              <a:noFill/>
              <a:miter lim="800000"/>
              <a:headEnd/>
              <a:tailEnd/>
            </a:ln>
          </p:spPr>
          <p:txBody>
            <a:bodyPr rot="0" vert="horz" wrap="square" lIns="91440" tIns="45720" rIns="91440" bIns="45720" anchor="t" anchorCtr="0">
              <a:spAutoFit/>
            </a:bodyPr>
            <a:lstStyle/>
            <a:p>
              <a:pPr marL="31750" marR="66675" lvl="0" indent="0" algn="l" defTabSz="457200" rtl="0" eaLnBrk="1" fontAlgn="auto" latinLnBrk="0" hangingPunct="1">
                <a:lnSpc>
                  <a:spcPts val="1300"/>
                </a:lnSpc>
                <a:spcBef>
                  <a:spcPts val="0"/>
                </a:spcBef>
                <a:spcAft>
                  <a:spcPts val="0"/>
                </a:spcAft>
                <a:buClrTx/>
                <a:buSzTx/>
                <a:buFontTx/>
                <a:buNone/>
                <a:tabLst/>
                <a:defRPr/>
              </a:pPr>
              <a:r>
                <a:rPr kumimoji="0" lang="ja-JP" altLang="en-US" sz="100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新規事業にノウハウを活用</a:t>
              </a:r>
              <a:endPar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endParaRPr>
            </a:p>
          </p:txBody>
        </p:sp>
        <p:sp>
          <p:nvSpPr>
            <p:cNvPr id="25" name="屈折矢印 24"/>
            <p:cNvSpPr/>
            <p:nvPr/>
          </p:nvSpPr>
          <p:spPr>
            <a:xfrm rot="16200000">
              <a:off x="5377611" y="2632076"/>
              <a:ext cx="2617470" cy="1578610"/>
            </a:xfrm>
            <a:prstGeom prst="bentUpArrow">
              <a:avLst>
                <a:gd name="adj1" fmla="val 12644"/>
                <a:gd name="adj2" fmla="val 13570"/>
                <a:gd name="adj3" fmla="val 14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屈折矢印 25"/>
            <p:cNvSpPr/>
            <p:nvPr/>
          </p:nvSpPr>
          <p:spPr>
            <a:xfrm rot="10800000">
              <a:off x="2510586" y="2211706"/>
              <a:ext cx="1273810" cy="447675"/>
            </a:xfrm>
            <a:prstGeom prst="bentUpArrow">
              <a:avLst>
                <a:gd name="adj1" fmla="val 34514"/>
                <a:gd name="adj2" fmla="val 38040"/>
                <a:gd name="adj3" fmla="val 300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27" name="グループ化 26"/>
            <p:cNvGrpSpPr/>
            <p:nvPr/>
          </p:nvGrpSpPr>
          <p:grpSpPr>
            <a:xfrm>
              <a:off x="3981881" y="3086101"/>
              <a:ext cx="617221" cy="401955"/>
              <a:chOff x="-1" y="2"/>
              <a:chExt cx="618279" cy="401955"/>
            </a:xfrm>
          </p:grpSpPr>
          <p:sp>
            <p:nvSpPr>
              <p:cNvPr id="50" name="下矢印 49"/>
              <p:cNvSpPr/>
              <p:nvPr/>
            </p:nvSpPr>
            <p:spPr>
              <a:xfrm rot="5400000">
                <a:off x="-10824" y="10825"/>
                <a:ext cx="401955" cy="38031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1" name="正方形/長方形 50"/>
              <p:cNvSpPr/>
              <p:nvPr/>
            </p:nvSpPr>
            <p:spPr>
              <a:xfrm flipH="1">
                <a:off x="414434"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2" name="正方形/長方形 51"/>
              <p:cNvSpPr/>
              <p:nvPr/>
            </p:nvSpPr>
            <p:spPr>
              <a:xfrm flipH="1">
                <a:off x="533188"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28" name="グループ化 27"/>
            <p:cNvGrpSpPr/>
            <p:nvPr/>
          </p:nvGrpSpPr>
          <p:grpSpPr>
            <a:xfrm rot="10800000">
              <a:off x="4056175" y="5126356"/>
              <a:ext cx="617221" cy="401955"/>
              <a:chOff x="-1" y="2"/>
              <a:chExt cx="618279" cy="401955"/>
            </a:xfrm>
          </p:grpSpPr>
          <p:sp>
            <p:nvSpPr>
              <p:cNvPr id="47" name="下矢印 46"/>
              <p:cNvSpPr/>
              <p:nvPr/>
            </p:nvSpPr>
            <p:spPr>
              <a:xfrm rot="5400000">
                <a:off x="-10824" y="10825"/>
                <a:ext cx="401955" cy="38031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8" name="正方形/長方形 47"/>
              <p:cNvSpPr/>
              <p:nvPr/>
            </p:nvSpPr>
            <p:spPr>
              <a:xfrm flipH="1">
                <a:off x="414434"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9" name="正方形/長方形 48"/>
              <p:cNvSpPr/>
              <p:nvPr/>
            </p:nvSpPr>
            <p:spPr>
              <a:xfrm flipH="1">
                <a:off x="533188"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29" name="グループ化 28"/>
            <p:cNvGrpSpPr/>
            <p:nvPr/>
          </p:nvGrpSpPr>
          <p:grpSpPr>
            <a:xfrm rot="10800000">
              <a:off x="6107860" y="5130801"/>
              <a:ext cx="617221" cy="401955"/>
              <a:chOff x="-1" y="2"/>
              <a:chExt cx="618279" cy="401955"/>
            </a:xfrm>
          </p:grpSpPr>
          <p:sp>
            <p:nvSpPr>
              <p:cNvPr id="44" name="下矢印 43"/>
              <p:cNvSpPr/>
              <p:nvPr/>
            </p:nvSpPr>
            <p:spPr>
              <a:xfrm rot="5400000">
                <a:off x="-10824" y="10825"/>
                <a:ext cx="401955" cy="38031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 name="正方形/長方形 44"/>
              <p:cNvSpPr/>
              <p:nvPr/>
            </p:nvSpPr>
            <p:spPr>
              <a:xfrm flipH="1">
                <a:off x="414434"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 name="正方形/長方形 45"/>
              <p:cNvSpPr/>
              <p:nvPr/>
            </p:nvSpPr>
            <p:spPr>
              <a:xfrm flipH="1">
                <a:off x="533188"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0" name="グループ化 29"/>
            <p:cNvGrpSpPr/>
            <p:nvPr/>
          </p:nvGrpSpPr>
          <p:grpSpPr>
            <a:xfrm rot="16200000">
              <a:off x="7120370" y="5491164"/>
              <a:ext cx="463550" cy="401955"/>
              <a:chOff x="153590" y="2"/>
              <a:chExt cx="464688" cy="401955"/>
            </a:xfrm>
          </p:grpSpPr>
          <p:sp>
            <p:nvSpPr>
              <p:cNvPr id="41" name="下矢印 40"/>
              <p:cNvSpPr/>
              <p:nvPr/>
            </p:nvSpPr>
            <p:spPr>
              <a:xfrm rot="5400000">
                <a:off x="65972" y="87620"/>
                <a:ext cx="401955" cy="22671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2" name="正方形/長方形 41"/>
              <p:cNvSpPr/>
              <p:nvPr/>
            </p:nvSpPr>
            <p:spPr>
              <a:xfrm flipH="1">
                <a:off x="414434"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 name="正方形/長方形 42"/>
              <p:cNvSpPr/>
              <p:nvPr/>
            </p:nvSpPr>
            <p:spPr>
              <a:xfrm flipH="1">
                <a:off x="533188"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1" name="グループ化 30"/>
            <p:cNvGrpSpPr/>
            <p:nvPr/>
          </p:nvGrpSpPr>
          <p:grpSpPr>
            <a:xfrm>
              <a:off x="4139361" y="5955666"/>
              <a:ext cx="1897380" cy="401955"/>
              <a:chOff x="-1282916" y="3"/>
              <a:chExt cx="1901194" cy="401955"/>
            </a:xfrm>
          </p:grpSpPr>
          <p:sp>
            <p:nvSpPr>
              <p:cNvPr id="38" name="下矢印 37"/>
              <p:cNvSpPr/>
              <p:nvPr/>
            </p:nvSpPr>
            <p:spPr>
              <a:xfrm rot="5400000">
                <a:off x="-652282" y="-630631"/>
                <a:ext cx="401955" cy="166322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9" name="正方形/長方形 38"/>
              <p:cNvSpPr/>
              <p:nvPr/>
            </p:nvSpPr>
            <p:spPr>
              <a:xfrm flipH="1">
                <a:off x="414434"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0" name="正方形/長方形 39"/>
              <p:cNvSpPr/>
              <p:nvPr/>
            </p:nvSpPr>
            <p:spPr>
              <a:xfrm flipH="1">
                <a:off x="533188"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2" name="グループ化 31"/>
            <p:cNvGrpSpPr/>
            <p:nvPr/>
          </p:nvGrpSpPr>
          <p:grpSpPr>
            <a:xfrm rot="16200000">
              <a:off x="7262927" y="4771391"/>
              <a:ext cx="203200" cy="203200"/>
              <a:chOff x="414434" y="96177"/>
              <a:chExt cx="203844" cy="203200"/>
            </a:xfrm>
          </p:grpSpPr>
          <p:sp>
            <p:nvSpPr>
              <p:cNvPr id="36" name="正方形/長方形 35"/>
              <p:cNvSpPr/>
              <p:nvPr/>
            </p:nvSpPr>
            <p:spPr>
              <a:xfrm flipH="1">
                <a:off x="414434"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7" name="正方形/長方形 36"/>
              <p:cNvSpPr/>
              <p:nvPr/>
            </p:nvSpPr>
            <p:spPr>
              <a:xfrm flipH="1">
                <a:off x="533188" y="96177"/>
                <a:ext cx="85090"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3" name="グループ化 32"/>
            <p:cNvGrpSpPr/>
            <p:nvPr/>
          </p:nvGrpSpPr>
          <p:grpSpPr>
            <a:xfrm>
              <a:off x="1582851" y="2760981"/>
              <a:ext cx="2159635" cy="269240"/>
              <a:chOff x="0" y="0"/>
              <a:chExt cx="2159635" cy="269240"/>
            </a:xfrm>
          </p:grpSpPr>
          <p:sp>
            <p:nvSpPr>
              <p:cNvPr id="34" name="テキスト ボックス 2"/>
              <p:cNvSpPr txBox="1">
                <a:spLocks noChangeArrowheads="1"/>
              </p:cNvSpPr>
              <p:nvPr/>
            </p:nvSpPr>
            <p:spPr bwMode="auto">
              <a:xfrm>
                <a:off x="0" y="0"/>
                <a:ext cx="2159635" cy="269240"/>
              </a:xfrm>
              <a:prstGeom prst="rect">
                <a:avLst/>
              </a:prstGeom>
              <a:solidFill>
                <a:schemeClr val="bg1">
                  <a:alpha val="56000"/>
                </a:schemeClr>
              </a:solidFill>
              <a:ln w="12700" cmpd="tri">
                <a:solidFill>
                  <a:srgbClr val="000000"/>
                </a:solidFill>
                <a:prstDash val="solid"/>
                <a:miter lim="800000"/>
                <a:headEnd/>
                <a:tailEnd/>
              </a:ln>
            </p:spPr>
            <p:txBody>
              <a:bodyPr rot="0" vert="horz" wrap="square" lIns="91440" tIns="45720" rIns="91440" bIns="45720" anchor="t" anchorCtr="0">
                <a:spAutoFit/>
              </a:bodyPr>
              <a:lstStyle/>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ja-JP" altLang="en-US" sz="100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景観形成の目標等の設定</a:t>
                </a:r>
                <a:endPar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endParaRPr>
              </a:p>
            </p:txBody>
          </p:sp>
          <p:sp>
            <p:nvSpPr>
              <p:cNvPr id="35" name="テキスト ボックス 2"/>
              <p:cNvSpPr txBox="1">
                <a:spLocks noChangeArrowheads="1"/>
              </p:cNvSpPr>
              <p:nvPr/>
            </p:nvSpPr>
            <p:spPr bwMode="auto">
              <a:xfrm>
                <a:off x="38100" y="38100"/>
                <a:ext cx="2085340" cy="198000"/>
              </a:xfrm>
              <a:prstGeom prst="rect">
                <a:avLst/>
              </a:prstGeom>
              <a:noFill/>
              <a:ln w="12700" cmpd="tri">
                <a:solidFill>
                  <a:srgbClr val="000000"/>
                </a:solidFill>
                <a:prstDash val="solid"/>
                <a:miter lim="800000"/>
                <a:headEnd/>
                <a:tailEnd/>
              </a:ln>
            </p:spPr>
            <p:txBody>
              <a:bodyPr rot="0" vert="horz" wrap="square" lIns="91440" tIns="45720" rIns="91440" bIns="45720" anchor="t" anchorCtr="0">
                <a:noAutofit/>
              </a:bodyPr>
              <a:lstStyle/>
              <a:p>
                <a:pPr marL="66675" marR="66675" lvl="0" indent="0" algn="ctr" defTabSz="457200" rtl="0" eaLnBrk="1" fontAlgn="auto" latinLnBrk="0" hangingPunct="1">
                  <a:lnSpc>
                    <a:spcPts val="1300"/>
                  </a:lnSpc>
                  <a:spcBef>
                    <a:spcPts val="0"/>
                  </a:spcBef>
                  <a:spcAft>
                    <a:spcPts val="0"/>
                  </a:spcAft>
                  <a:buClrTx/>
                  <a:buSzTx/>
                  <a:buFontTx/>
                  <a:buNone/>
                  <a:tabLst/>
                  <a:defRPr/>
                </a:pPr>
                <a:r>
                  <a:rPr kumimoji="0" lang="en-US" sz="1000" b="0" i="0" u="none" strike="noStrike" kern="100" cap="none" spc="0" normalizeH="0" baseline="0" noProof="0">
                    <a:ln>
                      <a:noFill/>
                    </a:ln>
                    <a:solidFill>
                      <a:srgbClr val="FF0000"/>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rPr>
                  <a:t> </a:t>
                </a:r>
                <a:endParaRPr kumimoji="0" lang="ja-JP" altLang="en-US" sz="1050" b="0" i="0" u="none" strike="noStrike" kern="100" cap="none" spc="0" normalizeH="0" baseline="0" noProof="0">
                  <a:ln>
                    <a:noFill/>
                  </a:ln>
                  <a:solidFill>
                    <a:prstClr val="black"/>
                  </a:solidFill>
                  <a:effectLst/>
                  <a:uLnTx/>
                  <a:uFillTx/>
                  <a:latin typeface="Century" panose="02040604050505020304" pitchFamily="18" charset="0"/>
                  <a:ea typeface="HG丸ｺﾞｼｯｸM-PRO" panose="020F0600000000000000" pitchFamily="50" charset="-128"/>
                  <a:cs typeface="Times New Roman" panose="02020603050405020304" pitchFamily="18" charset="0"/>
                </a:endParaRPr>
              </a:p>
            </p:txBody>
          </p:sp>
        </p:grpSp>
      </p:grpSp>
      <p:sp>
        <p:nvSpPr>
          <p:cNvPr id="2" name="正方形/長方形 1"/>
          <p:cNvSpPr/>
          <p:nvPr/>
        </p:nvSpPr>
        <p:spPr>
          <a:xfrm>
            <a:off x="391508" y="513619"/>
            <a:ext cx="8366120" cy="61705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テキスト ボックス 2"/>
          <p:cNvSpPr txBox="1">
            <a:spLocks noChangeArrowheads="1"/>
          </p:cNvSpPr>
          <p:nvPr/>
        </p:nvSpPr>
        <p:spPr bwMode="auto">
          <a:xfrm>
            <a:off x="2616212" y="6340987"/>
            <a:ext cx="4042115" cy="284693"/>
          </a:xfrm>
          <a:prstGeom prst="rect">
            <a:avLst/>
          </a:prstGeom>
          <a:noFill/>
          <a:ln w="9525">
            <a:noFill/>
            <a:miter lim="800000"/>
            <a:headEnd/>
            <a:tailEnd/>
          </a:ln>
        </p:spPr>
        <p:txBody>
          <a:bodyPr rot="0" vert="horz" wrap="square" lIns="91440" tIns="45720" rIns="91440" bIns="45720" anchor="t" anchorCtr="0">
            <a:spAutoFit/>
          </a:bodyPr>
          <a:lstStyle/>
          <a:p>
            <a:pPr marL="66675" marR="66675"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公共</a:t>
            </a:r>
            <a:r>
              <a:rPr kumimoji="0" lang="ja-JP" altLang="en-US" sz="14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事業のＰＤＣＡサイクルの</a:t>
            </a:r>
            <a:r>
              <a:rPr kumimoji="0"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イメージ</a:t>
            </a:r>
            <a:endParaRPr kumimoji="0" lang="ja-JP" altLang="en-US" sz="105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3" name="下矢印 52"/>
          <p:cNvSpPr/>
          <p:nvPr/>
        </p:nvSpPr>
        <p:spPr>
          <a:xfrm>
            <a:off x="2118609" y="4254529"/>
            <a:ext cx="426844" cy="19642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4" name="下矢印 53"/>
          <p:cNvSpPr/>
          <p:nvPr/>
        </p:nvSpPr>
        <p:spPr>
          <a:xfrm>
            <a:off x="2111002" y="4955447"/>
            <a:ext cx="426844" cy="19642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5" name="下矢印 54"/>
          <p:cNvSpPr/>
          <p:nvPr/>
        </p:nvSpPr>
        <p:spPr>
          <a:xfrm>
            <a:off x="2118609" y="5656366"/>
            <a:ext cx="426844" cy="19642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 name="テキスト ボックス 2"/>
          <p:cNvSpPr txBox="1">
            <a:spLocks noChangeArrowheads="1"/>
          </p:cNvSpPr>
          <p:nvPr/>
        </p:nvSpPr>
        <p:spPr bwMode="auto">
          <a:xfrm>
            <a:off x="0" y="216451"/>
            <a:ext cx="5508069" cy="287515"/>
          </a:xfrm>
          <a:prstGeom prst="rect">
            <a:avLst/>
          </a:prstGeom>
          <a:noFill/>
          <a:ln w="9525">
            <a:noFill/>
            <a:miter lim="800000"/>
            <a:headEnd/>
            <a:tailEnd/>
          </a:ln>
        </p:spPr>
        <p:txBody>
          <a:bodyPr rot="0" vert="horz" wrap="square" lIns="91440" tIns="45720" rIns="91440" bIns="45720" anchor="t" anchorCtr="0">
            <a:spAutoFit/>
          </a:bodyPr>
          <a:lstStyle/>
          <a:p>
            <a:pPr marL="66675" marR="66675" lvl="0" indent="0" algn="l" defTabSz="457200" rtl="0" eaLnBrk="1" fontAlgn="auto" latinLnBrk="0" hangingPunct="1">
              <a:lnSpc>
                <a:spcPts val="1500"/>
              </a:lnSpc>
              <a:spcBef>
                <a:spcPts val="0"/>
              </a:spcBef>
              <a:spcAft>
                <a:spcPts val="0"/>
              </a:spcAft>
              <a:buClrTx/>
              <a:buSzTx/>
              <a:buFontTx/>
              <a:buNone/>
              <a:tabLst/>
              <a:defRPr/>
            </a:pPr>
            <a:r>
              <a:rPr kumimoji="0" lang="ja-JP" altLang="en-US" sz="2000" b="1" i="0" u="sng"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都市景観ビジョン・大阪における位置づけ</a:t>
            </a:r>
            <a:endParaRPr kumimoji="0" lang="en-US" altLang="ja-JP" sz="2000" b="1" i="0" u="sng"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6" name="テキスト ボックス 55"/>
          <p:cNvSpPr txBox="1"/>
          <p:nvPr/>
        </p:nvSpPr>
        <p:spPr>
          <a:xfrm>
            <a:off x="391508" y="582049"/>
            <a:ext cx="8250216" cy="21441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Ⅷ</a:t>
            </a: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実現に向けた視点と取組み</a:t>
            </a:r>
            <a:endPar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２．公共事業の実施にあたっては、地域の景観づくりの模範となるよう努める</a:t>
            </a:r>
            <a:endParaRPr kumimoji="1" lang="en-US" altLang="ja-JP"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公共事業が地域の景観に与える影響は大きいため、事業の実施にあたっては、公共自らが景観形成の</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模範となるよう以下の視点で取り組みます。また、自らの事業が景観形成に寄与するものかどうかを確認</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する仕組みづくりを検討していきます。</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公共事業における景観面でのＰＤＣＡサイクルの確立</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168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公共事業の実施にあたり景観を意識する機会を設けるため、景観アドバイザー等の有識者による助言や</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168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景観面</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からの評価等の仕組みを市町村と連携しながら検討します。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テキスト ボックス 3"/>
          <p:cNvSpPr txBox="1"/>
          <p:nvPr/>
        </p:nvSpPr>
        <p:spPr>
          <a:xfrm>
            <a:off x="5271073" y="264506"/>
            <a:ext cx="363105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「都市景観ビジョン・大阪」Ｐ</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22</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23</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抜粋</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4174660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99355" y="325721"/>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当初の配置計画</a:t>
            </a: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6" name="図 5"/>
          <p:cNvPicPr>
            <a:picLocks noChangeAspect="1"/>
          </p:cNvPicPr>
          <p:nvPr/>
        </p:nvPicPr>
        <p:blipFill rotWithShape="1">
          <a:blip r:embed="rId2"/>
          <a:srcRect l="19791" t="17490" r="21050" b="10308"/>
          <a:stretch/>
        </p:blipFill>
        <p:spPr>
          <a:xfrm>
            <a:off x="363373" y="661710"/>
            <a:ext cx="8498138" cy="5831169"/>
          </a:xfrm>
          <a:prstGeom prst="rect">
            <a:avLst/>
          </a:prstGeom>
        </p:spPr>
      </p:pic>
      <p:sp>
        <p:nvSpPr>
          <p:cNvPr id="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20</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677256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l="19581" t="19544" r="19896" b="7509"/>
          <a:stretch/>
        </p:blipFill>
        <p:spPr>
          <a:xfrm>
            <a:off x="291016" y="493715"/>
            <a:ext cx="8852984" cy="5999164"/>
          </a:xfrm>
          <a:prstGeom prst="rect">
            <a:avLst/>
          </a:prstGeom>
        </p:spPr>
      </p:pic>
      <p:sp>
        <p:nvSpPr>
          <p:cNvPr id="8" name="正方形/長方形 7"/>
          <p:cNvSpPr/>
          <p:nvPr/>
        </p:nvSpPr>
        <p:spPr>
          <a:xfrm>
            <a:off x="199355" y="325721"/>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修正後の配置計画</a:t>
            </a: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4" name="線吹き出し 1 (枠付き) 3"/>
          <p:cNvSpPr/>
          <p:nvPr/>
        </p:nvSpPr>
        <p:spPr>
          <a:xfrm>
            <a:off x="291016" y="4715657"/>
            <a:ext cx="1883391" cy="657510"/>
          </a:xfrm>
          <a:prstGeom prst="borderCallout1">
            <a:avLst>
              <a:gd name="adj1" fmla="val 46964"/>
              <a:gd name="adj2" fmla="val 99099"/>
              <a:gd name="adj3" fmla="val 45606"/>
              <a:gd name="adj4" fmla="val 145332"/>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既存</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樹木を保存し敷地アプローチ</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に大樹</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の連なりを活用した修景を</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行う。</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7" name="線吹き出し 1 (枠付き) 6"/>
          <p:cNvSpPr/>
          <p:nvPr/>
        </p:nvSpPr>
        <p:spPr>
          <a:xfrm>
            <a:off x="199356" y="1820092"/>
            <a:ext cx="1886620" cy="856434"/>
          </a:xfrm>
          <a:prstGeom prst="borderCallout1">
            <a:avLst>
              <a:gd name="adj1" fmla="val 52210"/>
              <a:gd name="adj2" fmla="val 99571"/>
              <a:gd name="adj3" fmla="val 63791"/>
              <a:gd name="adj4" fmla="val 148570"/>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現状敷地の通行路形状を活かした散策路を作り</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、土地</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の記憶を</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残し、樹林</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の自然な成育を継承する</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9" name="線吹き出し 1 (枠付き) 8"/>
          <p:cNvSpPr/>
          <p:nvPr/>
        </p:nvSpPr>
        <p:spPr>
          <a:xfrm>
            <a:off x="6762750" y="5044412"/>
            <a:ext cx="1895476" cy="928048"/>
          </a:xfrm>
          <a:prstGeom prst="borderCallout1">
            <a:avLst>
              <a:gd name="adj1" fmla="val 33744"/>
              <a:gd name="adj2" fmla="val -52"/>
              <a:gd name="adj3" fmla="val -78460"/>
              <a:gd name="adj4" fmla="val -114456"/>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利用者の安全性確保のため敷地周囲に</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はフェンス</a:t>
            </a:r>
            <a:r>
              <a:rPr kumimoji="1" lang="en-US" altLang="ja-JP"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H</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を施すが、中低木などで修景を施す</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0" name="線吹き出し 1 (枠付き) 9"/>
          <p:cNvSpPr/>
          <p:nvPr/>
        </p:nvSpPr>
        <p:spPr>
          <a:xfrm>
            <a:off x="6762750" y="4250441"/>
            <a:ext cx="1895476" cy="600437"/>
          </a:xfrm>
          <a:prstGeom prst="borderCallout1">
            <a:avLst>
              <a:gd name="adj1" fmla="val 11658"/>
              <a:gd name="adj2" fmla="val -555"/>
              <a:gd name="adj3" fmla="val -154960"/>
              <a:gd name="adj4" fmla="val -9385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シンボルツリーは、四季の変化を演出できるようなもの。</a:t>
            </a:r>
          </a:p>
        </p:txBody>
      </p:sp>
      <p:sp>
        <p:nvSpPr>
          <p:cNvPr id="11" name="線吹き出し 1 (枠付き) 10"/>
          <p:cNvSpPr/>
          <p:nvPr/>
        </p:nvSpPr>
        <p:spPr>
          <a:xfrm>
            <a:off x="6983348" y="980628"/>
            <a:ext cx="1895476" cy="630274"/>
          </a:xfrm>
          <a:prstGeom prst="borderCallout1">
            <a:avLst>
              <a:gd name="adj1" fmla="val 99303"/>
              <a:gd name="adj2" fmla="val 23063"/>
              <a:gd name="adj3" fmla="val 204656"/>
              <a:gd name="adj4" fmla="val 5645"/>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建物東側にも四季の</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感じられる散策</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路を計画し生活に潤いを持たせる。</a:t>
            </a:r>
          </a:p>
        </p:txBody>
      </p:sp>
      <p:sp>
        <p:nvSpPr>
          <p:cNvPr id="12" name="線吹き出し 1 (枠付き) 11"/>
          <p:cNvSpPr/>
          <p:nvPr/>
        </p:nvSpPr>
        <p:spPr>
          <a:xfrm>
            <a:off x="1453916" y="980628"/>
            <a:ext cx="1565509" cy="474337"/>
          </a:xfrm>
          <a:prstGeom prst="borderCallout1">
            <a:avLst>
              <a:gd name="adj1" fmla="val 97090"/>
              <a:gd name="adj2" fmla="val 98999"/>
              <a:gd name="adj3" fmla="val 213723"/>
              <a:gd name="adj4" fmla="val 148838"/>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みどりの広場で運動や自然学習を行う。</a:t>
            </a:r>
          </a:p>
        </p:txBody>
      </p:sp>
      <p:sp>
        <p:nvSpPr>
          <p:cNvPr id="13" name="線吹き出し 1 (枠付き) 12"/>
          <p:cNvSpPr/>
          <p:nvPr/>
        </p:nvSpPr>
        <p:spPr>
          <a:xfrm>
            <a:off x="4962526" y="128590"/>
            <a:ext cx="2020822" cy="688341"/>
          </a:xfrm>
          <a:prstGeom prst="borderCallout1">
            <a:avLst>
              <a:gd name="adj1" fmla="val 104070"/>
              <a:gd name="adj2" fmla="val 5455"/>
              <a:gd name="adj3" fmla="val 181659"/>
              <a:gd name="adj4" fmla="val -10501"/>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屋外多目的広場</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は位置を変更し、ボール</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運動に</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も対応</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するためフェンスを設置。</a:t>
            </a:r>
          </a:p>
        </p:txBody>
      </p:sp>
      <p:sp>
        <p:nvSpPr>
          <p:cNvPr id="14" name="線吹き出し 1 (枠付き) 13"/>
          <p:cNvSpPr/>
          <p:nvPr/>
        </p:nvSpPr>
        <p:spPr>
          <a:xfrm>
            <a:off x="291016" y="3090232"/>
            <a:ext cx="1657170" cy="545819"/>
          </a:xfrm>
          <a:prstGeom prst="borderCallout1">
            <a:avLst>
              <a:gd name="adj1" fmla="val 49973"/>
              <a:gd name="adj2" fmla="val 100216"/>
              <a:gd name="adj3" fmla="val 44450"/>
              <a:gd name="adj4" fmla="val 260957"/>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駐車場に新たな舗装材を活用。</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21</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263689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99355" y="325721"/>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当初の平面図</a:t>
            </a: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3" name="図 2"/>
          <p:cNvPicPr>
            <a:picLocks noChangeAspect="1"/>
          </p:cNvPicPr>
          <p:nvPr/>
        </p:nvPicPr>
        <p:blipFill rotWithShape="1">
          <a:blip r:embed="rId2"/>
          <a:srcRect l="19371" t="19357" r="20735" b="15345"/>
          <a:stretch/>
        </p:blipFill>
        <p:spPr>
          <a:xfrm>
            <a:off x="133959" y="867400"/>
            <a:ext cx="8873074" cy="5438839"/>
          </a:xfrm>
          <a:prstGeom prst="rect">
            <a:avLst/>
          </a:prstGeom>
        </p:spPr>
      </p:pic>
      <p:sp>
        <p:nvSpPr>
          <p:cNvPr id="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22</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153843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99355" y="325721"/>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修正後の平面図</a:t>
            </a: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4" name="図 3"/>
          <p:cNvPicPr>
            <a:picLocks noChangeAspect="1"/>
          </p:cNvPicPr>
          <p:nvPr/>
        </p:nvPicPr>
        <p:blipFill rotWithShape="1">
          <a:blip r:embed="rId2"/>
          <a:srcRect l="19791" t="20102" r="20840" b="14599"/>
          <a:stretch/>
        </p:blipFill>
        <p:spPr>
          <a:xfrm>
            <a:off x="246980" y="864699"/>
            <a:ext cx="8773308" cy="5425191"/>
          </a:xfrm>
          <a:prstGeom prst="rect">
            <a:avLst/>
          </a:prstGeom>
        </p:spPr>
      </p:pic>
      <p:sp>
        <p:nvSpPr>
          <p:cNvPr id="5" name="楕円 4"/>
          <p:cNvSpPr/>
          <p:nvPr/>
        </p:nvSpPr>
        <p:spPr>
          <a:xfrm>
            <a:off x="2262187" y="5143500"/>
            <a:ext cx="847725" cy="10382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楕円 6"/>
          <p:cNvSpPr/>
          <p:nvPr/>
        </p:nvSpPr>
        <p:spPr>
          <a:xfrm>
            <a:off x="8201025" y="2552701"/>
            <a:ext cx="762000" cy="17907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楕円 8"/>
          <p:cNvSpPr/>
          <p:nvPr/>
        </p:nvSpPr>
        <p:spPr>
          <a:xfrm>
            <a:off x="371476" y="763096"/>
            <a:ext cx="828326" cy="103844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楕円 9"/>
          <p:cNvSpPr/>
          <p:nvPr/>
        </p:nvSpPr>
        <p:spPr>
          <a:xfrm>
            <a:off x="2724150" y="763095"/>
            <a:ext cx="847725" cy="9368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楕円 10"/>
          <p:cNvSpPr/>
          <p:nvPr/>
        </p:nvSpPr>
        <p:spPr>
          <a:xfrm>
            <a:off x="1133475" y="3905250"/>
            <a:ext cx="504825" cy="5619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楕円 11"/>
          <p:cNvSpPr/>
          <p:nvPr/>
        </p:nvSpPr>
        <p:spPr>
          <a:xfrm>
            <a:off x="1307306" y="5733941"/>
            <a:ext cx="661988" cy="65733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線吹き出し 1 (枠付き) 14"/>
          <p:cNvSpPr/>
          <p:nvPr/>
        </p:nvSpPr>
        <p:spPr>
          <a:xfrm>
            <a:off x="4028314" y="325721"/>
            <a:ext cx="1905761" cy="455329"/>
          </a:xfrm>
          <a:prstGeom prst="borderCallout1">
            <a:avLst>
              <a:gd name="adj1" fmla="val 73627"/>
              <a:gd name="adj2" fmla="val -201"/>
              <a:gd name="adj3" fmla="val 127212"/>
              <a:gd name="adj4" fmla="val -2938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屋外多目的広場</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は位置を変更し、通路を見直し。</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3" name="線吹き出し 1 (枠付き) 12"/>
          <p:cNvSpPr/>
          <p:nvPr/>
        </p:nvSpPr>
        <p:spPr>
          <a:xfrm>
            <a:off x="7124812" y="493715"/>
            <a:ext cx="1895476" cy="630274"/>
          </a:xfrm>
          <a:prstGeom prst="borderCallout1">
            <a:avLst>
              <a:gd name="adj1" fmla="val 97792"/>
              <a:gd name="adj2" fmla="val 60751"/>
              <a:gd name="adj3" fmla="val 327067"/>
              <a:gd name="adj4" fmla="val 75494"/>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建物東側にも四季の</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感じられる散策</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路を計画し生活に潤いを持たせる。</a:t>
            </a:r>
          </a:p>
        </p:txBody>
      </p:sp>
      <p:cxnSp>
        <p:nvCxnSpPr>
          <p:cNvPr id="16" name="直線矢印コネクタ 15"/>
          <p:cNvCxnSpPr>
            <a:stCxn id="15" idx="2"/>
            <a:endCxn id="9" idx="7"/>
          </p:cNvCxnSpPr>
          <p:nvPr/>
        </p:nvCxnSpPr>
        <p:spPr>
          <a:xfrm flipH="1">
            <a:off x="1078496" y="553386"/>
            <a:ext cx="2949818" cy="3617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線吹き出し 1 (枠付き) 21"/>
          <p:cNvSpPr/>
          <p:nvPr/>
        </p:nvSpPr>
        <p:spPr>
          <a:xfrm>
            <a:off x="63533" y="3419475"/>
            <a:ext cx="1574767" cy="300283"/>
          </a:xfrm>
          <a:prstGeom prst="borderCallout1">
            <a:avLst>
              <a:gd name="adj1" fmla="val 100822"/>
              <a:gd name="adj2" fmla="val 60612"/>
              <a:gd name="adj3" fmla="val 188889"/>
              <a:gd name="adj4" fmla="val 7220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玄関先に庭を設ける。</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23" name="線吹き出し 1 (枠付き) 22"/>
          <p:cNvSpPr/>
          <p:nvPr/>
        </p:nvSpPr>
        <p:spPr>
          <a:xfrm>
            <a:off x="4153047" y="5744071"/>
            <a:ext cx="1333354" cy="545819"/>
          </a:xfrm>
          <a:prstGeom prst="borderCallout1">
            <a:avLst>
              <a:gd name="adj1" fmla="val 49973"/>
              <a:gd name="adj2" fmla="val -370"/>
              <a:gd name="adj3" fmla="val 16529"/>
              <a:gd name="adj4" fmla="val -80500"/>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駐車場に新たな舗装材を活用。</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24" name="線吹き出し 1 (枠付き) 23"/>
          <p:cNvSpPr/>
          <p:nvPr/>
        </p:nvSpPr>
        <p:spPr>
          <a:xfrm>
            <a:off x="199356" y="5088167"/>
            <a:ext cx="1257970" cy="499052"/>
          </a:xfrm>
          <a:prstGeom prst="borderCallout1">
            <a:avLst>
              <a:gd name="adj1" fmla="val 97545"/>
              <a:gd name="adj2" fmla="val 79690"/>
              <a:gd name="adj3" fmla="val 154236"/>
              <a:gd name="adj4" fmla="val 91156"/>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シンボルツリーの樹種の検討。</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8"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23</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264766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99355" y="325721"/>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修正後の立面図</a:t>
            </a: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6" name="図 5"/>
          <p:cNvPicPr>
            <a:picLocks noChangeAspect="1"/>
          </p:cNvPicPr>
          <p:nvPr/>
        </p:nvPicPr>
        <p:blipFill rotWithShape="1">
          <a:blip r:embed="rId2"/>
          <a:srcRect l="2483" t="61334" r="2693" b="11427"/>
          <a:stretch/>
        </p:blipFill>
        <p:spPr>
          <a:xfrm>
            <a:off x="199354" y="4719924"/>
            <a:ext cx="8798743" cy="1421038"/>
          </a:xfrm>
          <a:prstGeom prst="rect">
            <a:avLst/>
          </a:prstGeom>
        </p:spPr>
      </p:pic>
      <p:pic>
        <p:nvPicPr>
          <p:cNvPr id="7" name="図 6"/>
          <p:cNvPicPr>
            <a:picLocks noChangeAspect="1"/>
          </p:cNvPicPr>
          <p:nvPr/>
        </p:nvPicPr>
        <p:blipFill rotWithShape="1">
          <a:blip r:embed="rId3"/>
          <a:srcRect l="2379" t="56110" r="2379" b="15905"/>
          <a:stretch/>
        </p:blipFill>
        <p:spPr>
          <a:xfrm>
            <a:off x="24221" y="2360296"/>
            <a:ext cx="8973877" cy="1482469"/>
          </a:xfrm>
          <a:prstGeom prst="rect">
            <a:avLst/>
          </a:prstGeom>
        </p:spPr>
      </p:pic>
      <p:sp>
        <p:nvSpPr>
          <p:cNvPr id="9" name="正方形/長方形 8"/>
          <p:cNvSpPr/>
          <p:nvPr/>
        </p:nvSpPr>
        <p:spPr>
          <a:xfrm>
            <a:off x="294886" y="1586170"/>
            <a:ext cx="919763" cy="335989"/>
          </a:xfrm>
          <a:prstGeom prst="rect">
            <a:avLst/>
          </a:prstGeom>
          <a:ln w="15875">
            <a:solidFill>
              <a:schemeClr val="tx1"/>
            </a:solidFill>
          </a:ln>
        </p:spPr>
        <p:txBody>
          <a:bodyPr wrap="square">
            <a:spAutoFit/>
          </a:bodyPr>
          <a:lstStyle/>
          <a:p>
            <a:pPr marL="0" marR="0" lvl="0" indent="0" algn="ctr" defTabSz="457200" rtl="0" eaLnBrk="1" fontAlgn="auto" latinLnBrk="0" hangingPunct="1">
              <a:lnSpc>
                <a:spcPts val="1900"/>
              </a:lnSpc>
              <a:spcBef>
                <a:spcPts val="120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北立面</a:t>
            </a:r>
            <a:endPar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正方形/長方形 9"/>
          <p:cNvSpPr/>
          <p:nvPr/>
        </p:nvSpPr>
        <p:spPr>
          <a:xfrm>
            <a:off x="294886" y="4016589"/>
            <a:ext cx="919765" cy="335989"/>
          </a:xfrm>
          <a:prstGeom prst="rect">
            <a:avLst/>
          </a:prstGeom>
          <a:ln w="15875">
            <a:solidFill>
              <a:schemeClr val="tx1"/>
            </a:solidFill>
          </a:ln>
        </p:spPr>
        <p:txBody>
          <a:bodyPr wrap="square">
            <a:spAutoFit/>
          </a:bodyPr>
          <a:lstStyle/>
          <a:p>
            <a:pPr marL="0" marR="0" lvl="0" indent="0" algn="ctr" defTabSz="457200" rtl="0" eaLnBrk="1" fontAlgn="auto" latinLnBrk="0" hangingPunct="1">
              <a:lnSpc>
                <a:spcPts val="1900"/>
              </a:lnSpc>
              <a:spcBef>
                <a:spcPts val="120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南</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立面</a:t>
            </a:r>
            <a:endPar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 name="図 2"/>
          <p:cNvPicPr>
            <a:picLocks noChangeAspect="1"/>
          </p:cNvPicPr>
          <p:nvPr/>
        </p:nvPicPr>
        <p:blipFill rotWithShape="1">
          <a:blip r:embed="rId4"/>
          <a:srcRect l="46224" t="32229" r="11400" b="9561"/>
          <a:stretch/>
        </p:blipFill>
        <p:spPr>
          <a:xfrm>
            <a:off x="5569975" y="136164"/>
            <a:ext cx="2879965" cy="2224132"/>
          </a:xfrm>
          <a:prstGeom prst="rect">
            <a:avLst/>
          </a:prstGeom>
        </p:spPr>
      </p:pic>
      <p:sp>
        <p:nvSpPr>
          <p:cNvPr id="11" name="線吹き出し 1 (枠付き) 10"/>
          <p:cNvSpPr/>
          <p:nvPr/>
        </p:nvSpPr>
        <p:spPr>
          <a:xfrm>
            <a:off x="3533775" y="325721"/>
            <a:ext cx="1236400" cy="607729"/>
          </a:xfrm>
          <a:prstGeom prst="borderCallout1">
            <a:avLst>
              <a:gd name="adj1" fmla="val 62188"/>
              <a:gd name="adj2" fmla="val 100929"/>
              <a:gd name="adj3" fmla="val 96980"/>
              <a:gd name="adj4" fmla="val 168434"/>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意見</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を踏まえた色彩・材質の検討。</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3"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24</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112128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99355" y="325721"/>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当初のエントランス</a:t>
            </a: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4" name="図 3"/>
          <p:cNvPicPr>
            <a:picLocks noChangeAspect="1"/>
          </p:cNvPicPr>
          <p:nvPr/>
        </p:nvPicPr>
        <p:blipFill rotWithShape="1">
          <a:blip r:embed="rId2"/>
          <a:srcRect l="21994" t="17117" r="19581" b="6017"/>
          <a:stretch/>
        </p:blipFill>
        <p:spPr>
          <a:xfrm>
            <a:off x="415611" y="661335"/>
            <a:ext cx="8223422" cy="6082676"/>
          </a:xfrm>
          <a:prstGeom prst="rect">
            <a:avLst/>
          </a:prstGeom>
        </p:spPr>
      </p:pic>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25</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4107562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99355" y="325721"/>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修正後のエントランス</a:t>
            </a: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5" name="図 4"/>
          <p:cNvPicPr>
            <a:picLocks noChangeAspect="1"/>
          </p:cNvPicPr>
          <p:nvPr/>
        </p:nvPicPr>
        <p:blipFill rotWithShape="1">
          <a:blip r:embed="rId2"/>
          <a:srcRect l="20735" t="17678" r="21679" b="6949"/>
          <a:stretch/>
        </p:blipFill>
        <p:spPr>
          <a:xfrm>
            <a:off x="450310" y="743247"/>
            <a:ext cx="8061321" cy="5932194"/>
          </a:xfrm>
          <a:prstGeom prst="rect">
            <a:avLst/>
          </a:prstGeom>
        </p:spPr>
      </p:pic>
      <p:sp>
        <p:nvSpPr>
          <p:cNvPr id="7" name="楕円 6"/>
          <p:cNvSpPr/>
          <p:nvPr/>
        </p:nvSpPr>
        <p:spPr>
          <a:xfrm>
            <a:off x="3633245" y="3058182"/>
            <a:ext cx="847725" cy="10382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楕円 8"/>
          <p:cNvSpPr/>
          <p:nvPr/>
        </p:nvSpPr>
        <p:spPr>
          <a:xfrm>
            <a:off x="7424195" y="3098951"/>
            <a:ext cx="847725" cy="10382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線吹き出し 1 (枠付き) 9"/>
          <p:cNvSpPr/>
          <p:nvPr/>
        </p:nvSpPr>
        <p:spPr>
          <a:xfrm>
            <a:off x="2590947" y="5744071"/>
            <a:ext cx="1333354" cy="545819"/>
          </a:xfrm>
          <a:prstGeom prst="borderCallout1">
            <a:avLst>
              <a:gd name="adj1" fmla="val -2380"/>
              <a:gd name="adj2" fmla="val 51064"/>
              <a:gd name="adj3" fmla="val -55020"/>
              <a:gd name="adj4" fmla="val 69516"/>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駐車場に新たな舗装材を活用。</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1" name="線吹き出し 1 (枠付き) 10"/>
          <p:cNvSpPr/>
          <p:nvPr/>
        </p:nvSpPr>
        <p:spPr>
          <a:xfrm>
            <a:off x="1381125" y="1838821"/>
            <a:ext cx="1047750" cy="545819"/>
          </a:xfrm>
          <a:prstGeom prst="borderCallout1">
            <a:avLst>
              <a:gd name="adj1" fmla="val 102325"/>
              <a:gd name="adj2" fmla="val 94640"/>
              <a:gd name="adj3" fmla="val 281781"/>
              <a:gd name="adj4" fmla="val 218117"/>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柱</a:t>
            </a: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を</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赤から黒に変更。</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2" name="線吹き出し 1 (枠付き) 11"/>
          <p:cNvSpPr/>
          <p:nvPr/>
        </p:nvSpPr>
        <p:spPr>
          <a:xfrm>
            <a:off x="6724797" y="1076324"/>
            <a:ext cx="1342878" cy="844775"/>
          </a:xfrm>
          <a:prstGeom prst="borderCallout1">
            <a:avLst>
              <a:gd name="adj1" fmla="val 98835"/>
              <a:gd name="adj2" fmla="val 59884"/>
              <a:gd name="adj3" fmla="val 240522"/>
              <a:gd name="adj4" fmla="val 8108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建物周囲のフェンスの</a:t>
            </a:r>
            <a:r>
              <a:rPr kumimoji="1" lang="ja-JP" altLang="en-US" sz="1200" b="0" i="0" u="none" strike="noStrike" kern="1200" cap="none" spc="0" normalizeH="0" baseline="0" noProof="0" dirty="0" smtClean="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デザインを目立たないよう工夫。</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3" name="楕円 12"/>
          <p:cNvSpPr/>
          <p:nvPr/>
        </p:nvSpPr>
        <p:spPr>
          <a:xfrm>
            <a:off x="4757195" y="2896257"/>
            <a:ext cx="1395955" cy="10382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線吹き出し 1 (枠付き) 13"/>
          <p:cNvSpPr/>
          <p:nvPr/>
        </p:nvSpPr>
        <p:spPr>
          <a:xfrm>
            <a:off x="4276181" y="1076324"/>
            <a:ext cx="1181643" cy="545819"/>
          </a:xfrm>
          <a:prstGeom prst="borderCallout1">
            <a:avLst>
              <a:gd name="adj1" fmla="val 102325"/>
              <a:gd name="adj2" fmla="val 57712"/>
              <a:gd name="adj3" fmla="val 342859"/>
              <a:gd name="adj4" fmla="val 81481"/>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硬い表情をやわらげる工夫。</a:t>
            </a:r>
          </a:p>
        </p:txBody>
      </p:sp>
      <p:sp>
        <p:nvSpPr>
          <p:cNvPr id="1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26</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727050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99355" y="325721"/>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全体のランドスケープ</a:t>
            </a:r>
            <a:r>
              <a:rPr kumimoji="0" lang="en-US" altLang="ja-JP" sz="2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4" name="図 3"/>
          <p:cNvPicPr>
            <a:picLocks noChangeAspect="1"/>
          </p:cNvPicPr>
          <p:nvPr/>
        </p:nvPicPr>
        <p:blipFill rotWithShape="1">
          <a:blip r:embed="rId2"/>
          <a:srcRect l="14651" t="18610" r="16224" b="11448"/>
          <a:stretch/>
        </p:blipFill>
        <p:spPr>
          <a:xfrm>
            <a:off x="-423814" y="787118"/>
            <a:ext cx="9809570" cy="5580353"/>
          </a:xfrm>
          <a:prstGeom prst="rect">
            <a:avLst/>
          </a:prstGeom>
        </p:spPr>
      </p:pic>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27</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325954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401902" y="2329399"/>
            <a:ext cx="6340197" cy="1466427"/>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大阪府営豊中新千里北第２期</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住宅</a:t>
            </a:r>
            <a:endPar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民活プロジェクト</a:t>
            </a:r>
            <a:endPar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角丸四角形 2"/>
          <p:cNvSpPr/>
          <p:nvPr/>
        </p:nvSpPr>
        <p:spPr>
          <a:xfrm>
            <a:off x="444500" y="393700"/>
            <a:ext cx="1665654" cy="533400"/>
          </a:xfrm>
          <a:prstGeom prst="round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latin typeface="Meiryo UI" panose="020B0604030504040204" pitchFamily="50" charset="-128"/>
                <a:ea typeface="Meiryo UI" panose="020B0604030504040204" pitchFamily="50" charset="-128"/>
              </a:rPr>
              <a:t>事業</a:t>
            </a:r>
            <a:r>
              <a:rPr kumimoji="1" lang="en-US" altLang="ja-JP" sz="2000" b="1" dirty="0" smtClean="0">
                <a:latin typeface="Meiryo UI" panose="020B0604030504040204" pitchFamily="50" charset="-128"/>
                <a:ea typeface="Meiryo UI" panose="020B0604030504040204" pitchFamily="50" charset="-128"/>
              </a:rPr>
              <a:t>No</a:t>
            </a:r>
            <a:r>
              <a:rPr kumimoji="1" lang="ja-JP" altLang="en-US" sz="2000" b="1" dirty="0">
                <a:latin typeface="Meiryo UI" panose="020B0604030504040204" pitchFamily="50" charset="-128"/>
                <a:ea typeface="Meiryo UI" panose="020B0604030504040204" pitchFamily="50" charset="-128"/>
              </a:rPr>
              <a:t>６</a:t>
            </a:r>
          </a:p>
        </p:txBody>
      </p:sp>
      <p:sp>
        <p:nvSpPr>
          <p:cNvPr id="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28</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781261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633748066"/>
              </p:ext>
            </p:extLst>
          </p:nvPr>
        </p:nvGraphicFramePr>
        <p:xfrm>
          <a:off x="657225" y="670635"/>
          <a:ext cx="8043432" cy="5577840"/>
        </p:xfrm>
        <a:graphic>
          <a:graphicData uri="http://schemas.openxmlformats.org/drawingml/2006/table">
            <a:tbl>
              <a:tblPr firstRow="1" bandRow="1">
                <a:tableStyleId>{616DA210-FB5B-4158-B5E0-FEB733F419BA}</a:tableStyleId>
              </a:tblPr>
              <a:tblGrid>
                <a:gridCol w="2343883">
                  <a:extLst>
                    <a:ext uri="{9D8B030D-6E8A-4147-A177-3AD203B41FA5}">
                      <a16:colId xmlns:a16="http://schemas.microsoft.com/office/drawing/2014/main" val="99542555"/>
                    </a:ext>
                  </a:extLst>
                </a:gridCol>
                <a:gridCol w="5699549">
                  <a:extLst>
                    <a:ext uri="{9D8B030D-6E8A-4147-A177-3AD203B41FA5}">
                      <a16:colId xmlns:a16="http://schemas.microsoft.com/office/drawing/2014/main" val="1104233453"/>
                    </a:ext>
                  </a:extLst>
                </a:gridCol>
              </a:tblGrid>
              <a:tr h="1029578">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目的：府が所有する大阪府営新千里北住宅において、府営住宅を整備するとともに、付帯事業として良質な民間住宅や地域の活性化に資する施設等を整備することにより、府営住宅ストックの円滑な更新と地域のまちづくりに貢献すること。</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2488753929"/>
                  </a:ext>
                </a:extLst>
              </a:tr>
              <a:tr h="1106730">
                <a:tc gridSpan="2">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・事業用地：所在地：豊中市新千里北町</a:t>
                      </a:r>
                      <a:r>
                        <a:rPr kumimoji="1" lang="en-US" altLang="ja-JP" sz="1600" b="1" dirty="0" smtClean="0">
                          <a:latin typeface="游ゴシック" panose="020B0400000000000000" pitchFamily="50" charset="-128"/>
                          <a:ea typeface="游ゴシック" panose="020B0400000000000000" pitchFamily="50" charset="-128"/>
                        </a:rPr>
                        <a:t>2</a:t>
                      </a:r>
                      <a:r>
                        <a:rPr kumimoji="1" lang="ja-JP" altLang="en-US" sz="1600" b="1" dirty="0" smtClean="0">
                          <a:latin typeface="游ゴシック" panose="020B0400000000000000" pitchFamily="50" charset="-128"/>
                          <a:ea typeface="游ゴシック" panose="020B0400000000000000" pitchFamily="50" charset="-128"/>
                        </a:rPr>
                        <a:t>丁目、</a:t>
                      </a:r>
                      <a:r>
                        <a:rPr kumimoji="1" lang="en-US" altLang="ja-JP" sz="1600" b="1" dirty="0" smtClean="0">
                          <a:latin typeface="游ゴシック" panose="020B0400000000000000" pitchFamily="50" charset="-128"/>
                          <a:ea typeface="游ゴシック" panose="020B0400000000000000" pitchFamily="50" charset="-128"/>
                        </a:rPr>
                        <a:t>3</a:t>
                      </a:r>
                      <a:r>
                        <a:rPr kumimoji="1" lang="ja-JP" altLang="en-US" sz="1600" b="1" dirty="0" smtClean="0">
                          <a:latin typeface="游ゴシック" panose="020B0400000000000000" pitchFamily="50" charset="-128"/>
                          <a:ea typeface="游ゴシック" panose="020B0400000000000000" pitchFamily="50" charset="-128"/>
                        </a:rPr>
                        <a:t>丁目</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面積：約</a:t>
                      </a:r>
                      <a:r>
                        <a:rPr kumimoji="1" lang="en-US" altLang="ja-JP" sz="1600" b="1" dirty="0" smtClean="0">
                          <a:latin typeface="游ゴシック" panose="020B0400000000000000" pitchFamily="50" charset="-128"/>
                          <a:ea typeface="游ゴシック" panose="020B0400000000000000" pitchFamily="50" charset="-128"/>
                        </a:rPr>
                        <a:t>4.30ha</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現況：鉄筋コンクリート造</a:t>
                      </a:r>
                      <a:r>
                        <a:rPr kumimoji="1" lang="en-US" altLang="ja-JP" sz="1600" b="1" dirty="0" smtClean="0">
                          <a:latin typeface="游ゴシック" panose="020B0400000000000000" pitchFamily="50" charset="-128"/>
                          <a:ea typeface="游ゴシック" panose="020B0400000000000000" pitchFamily="50" charset="-128"/>
                        </a:rPr>
                        <a:t>5</a:t>
                      </a:r>
                      <a:r>
                        <a:rPr kumimoji="1" lang="ja-JP" altLang="en-US" sz="1600" b="1" dirty="0" smtClean="0">
                          <a:latin typeface="游ゴシック" panose="020B0400000000000000" pitchFamily="50" charset="-128"/>
                          <a:ea typeface="游ゴシック" panose="020B0400000000000000" pitchFamily="50" charset="-128"/>
                        </a:rPr>
                        <a:t>階建</a:t>
                      </a:r>
                      <a:endParaRPr kumimoji="1" lang="en-US" altLang="ja-JP" sz="16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542925" indent="-542925">
                        <a:lnSpc>
                          <a:spcPct val="150000"/>
                        </a:lnSpc>
                      </a:pPr>
                      <a:endParaRPr kumimoji="1" lang="ja-JP" altLang="en-US" sz="14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r h="422072">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・建替え戸数：</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208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戸</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549467812"/>
                  </a:ext>
                </a:extLst>
              </a:tr>
              <a:tr h="285750">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・スケジュール（予定）：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1653482212"/>
                  </a:ext>
                </a:extLst>
              </a:tr>
              <a:tr h="2129298">
                <a:tc>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月上旬</a:t>
                      </a: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月中旬　</a:t>
                      </a: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月中旬　</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月下旬　　</a:t>
                      </a: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年度以降　</a:t>
                      </a: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入札公告及び特定事業の選定・公表</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入札書類の受付及び開札</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落札者の決定及び公表</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特定事業契約の締結</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本移転・府営住宅の共用開始</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民活事業者への活用用地譲渡</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798083"/>
                  </a:ext>
                </a:extLst>
              </a:tr>
            </a:tbl>
          </a:graphicData>
        </a:graphic>
      </p:graphicFrame>
      <p:sp>
        <p:nvSpPr>
          <p:cNvPr id="4" name="正方形/長方形 3"/>
          <p:cNvSpPr/>
          <p:nvPr/>
        </p:nvSpPr>
        <p:spPr>
          <a:xfrm>
            <a:off x="344865" y="244637"/>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事業の概要</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p:cNvSpPr txBox="1"/>
          <p:nvPr/>
        </p:nvSpPr>
        <p:spPr>
          <a:xfrm>
            <a:off x="5065855" y="6356355"/>
            <a:ext cx="3087848"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出典：大阪府</a:t>
            </a:r>
            <a:r>
              <a:rPr kumimoji="1"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「実施方針」」より作成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29</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300444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左矢印 99"/>
          <p:cNvSpPr/>
          <p:nvPr/>
        </p:nvSpPr>
        <p:spPr>
          <a:xfrm>
            <a:off x="1637096" y="2982555"/>
            <a:ext cx="839212" cy="450761"/>
          </a:xfrm>
          <a:prstGeom prst="leftArrow">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4" name="右矢印 133"/>
          <p:cNvSpPr/>
          <p:nvPr/>
        </p:nvSpPr>
        <p:spPr>
          <a:xfrm>
            <a:off x="1640535" y="3452626"/>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3" name="右矢印 132"/>
          <p:cNvSpPr/>
          <p:nvPr/>
        </p:nvSpPr>
        <p:spPr>
          <a:xfrm>
            <a:off x="3820763" y="3452626"/>
            <a:ext cx="2556000" cy="458532"/>
          </a:xfrm>
          <a:prstGeom prst="rightArrow">
            <a:avLst>
              <a:gd name="adj1" fmla="val 50000"/>
              <a:gd name="adj2" fmla="val 44461"/>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2" name="右矢印 131"/>
          <p:cNvSpPr/>
          <p:nvPr/>
        </p:nvSpPr>
        <p:spPr>
          <a:xfrm>
            <a:off x="1652886" y="2514619"/>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1" name="右矢印 130"/>
          <p:cNvSpPr/>
          <p:nvPr/>
        </p:nvSpPr>
        <p:spPr>
          <a:xfrm>
            <a:off x="1628071" y="1463091"/>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 name="L 字 5"/>
          <p:cNvSpPr/>
          <p:nvPr/>
        </p:nvSpPr>
        <p:spPr>
          <a:xfrm rot="5400000">
            <a:off x="2764764" y="1709894"/>
            <a:ext cx="2846202" cy="1831610"/>
          </a:xfrm>
          <a:prstGeom prst="corner">
            <a:avLst>
              <a:gd name="adj1" fmla="val 32376"/>
              <a:gd name="adj2" fmla="val 114999"/>
            </a:avLst>
          </a:prstGeom>
          <a:solidFill>
            <a:srgbClr val="FFE28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3" name="テキスト ボックス 62"/>
          <p:cNvSpPr txBox="1"/>
          <p:nvPr/>
        </p:nvSpPr>
        <p:spPr>
          <a:xfrm>
            <a:off x="5389364" y="5179206"/>
            <a:ext cx="3161442" cy="276999"/>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景観形成に寄与した公共事業であるかの評価</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4" name="テキスト ボックス 63"/>
          <p:cNvSpPr txBox="1"/>
          <p:nvPr/>
        </p:nvSpPr>
        <p:spPr>
          <a:xfrm>
            <a:off x="4980185" y="5450070"/>
            <a:ext cx="3929642"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〇事業部局による自己評価</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1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事業部局は、工事完了次第、景観形成の目標達成の状況を自己評価し、景観部局へ報告。</a:t>
            </a:r>
            <a:endParaRPr kumimoji="0" lang="en-US" altLang="ja-JP"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〇景観アドバイザーによるコメント</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1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景観部局は、事業部局による自己評価結果を取りまとめて景観アドバイザーへ報告し、アドバイザーか</a:t>
            </a:r>
            <a:r>
              <a:rPr kumimoji="0" lang="ja-JP" altLang="en-US"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ら</a:t>
            </a:r>
            <a:r>
              <a:rPr kumimoji="0" lang="ja-JP" altLang="en-US" sz="11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コメントを受ける。</a:t>
            </a:r>
            <a:endParaRPr kumimoji="0" lang="en-US" altLang="ja-JP"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5" name="正方形/長方形 64"/>
          <p:cNvSpPr/>
          <p:nvPr/>
        </p:nvSpPr>
        <p:spPr>
          <a:xfrm>
            <a:off x="168154" y="5543665"/>
            <a:ext cx="3839390" cy="1053997"/>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6" name="テキスト ボックス 65"/>
          <p:cNvSpPr txBox="1"/>
          <p:nvPr/>
        </p:nvSpPr>
        <p:spPr>
          <a:xfrm>
            <a:off x="195703" y="5115496"/>
            <a:ext cx="3949876"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景観形成に寄与した公共事業の事例を蓄積し、活用</a:t>
            </a:r>
          </a:p>
        </p:txBody>
      </p:sp>
      <p:sp>
        <p:nvSpPr>
          <p:cNvPr id="67" name="テキスト ボックス 66"/>
          <p:cNvSpPr txBox="1"/>
          <p:nvPr/>
        </p:nvSpPr>
        <p:spPr>
          <a:xfrm>
            <a:off x="156264" y="5304074"/>
            <a:ext cx="3965275"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職員の景観に関する技術力向上</a:t>
            </a:r>
          </a:p>
        </p:txBody>
      </p:sp>
      <p:sp>
        <p:nvSpPr>
          <p:cNvPr id="68" name="正方形/長方形 67"/>
          <p:cNvSpPr/>
          <p:nvPr/>
        </p:nvSpPr>
        <p:spPr>
          <a:xfrm>
            <a:off x="4896954" y="5410007"/>
            <a:ext cx="4085127" cy="1187655"/>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9" name="右矢印 68"/>
          <p:cNvSpPr/>
          <p:nvPr/>
        </p:nvSpPr>
        <p:spPr>
          <a:xfrm rot="10800000">
            <a:off x="4096742" y="5031541"/>
            <a:ext cx="728263" cy="1422766"/>
          </a:xfrm>
          <a:prstGeom prst="rightArrow">
            <a:avLst>
              <a:gd name="adj1" fmla="val 63452"/>
              <a:gd name="adj2" fmla="val 43193"/>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0" name="正方形/長方形 69"/>
          <p:cNvSpPr/>
          <p:nvPr/>
        </p:nvSpPr>
        <p:spPr>
          <a:xfrm>
            <a:off x="4863221" y="4786559"/>
            <a:ext cx="4152582" cy="1877712"/>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正方形/長方形 70"/>
          <p:cNvSpPr/>
          <p:nvPr/>
        </p:nvSpPr>
        <p:spPr>
          <a:xfrm>
            <a:off x="89749" y="4786559"/>
            <a:ext cx="3967830" cy="1877712"/>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2" name="テキスト ボックス 71"/>
          <p:cNvSpPr txBox="1"/>
          <p:nvPr/>
        </p:nvSpPr>
        <p:spPr>
          <a:xfrm>
            <a:off x="4522576" y="4789604"/>
            <a:ext cx="418630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Check 】</a:t>
            </a:r>
          </a:p>
        </p:txBody>
      </p:sp>
      <p:sp>
        <p:nvSpPr>
          <p:cNvPr id="73" name="テキスト ボックス 72"/>
          <p:cNvSpPr txBox="1"/>
          <p:nvPr/>
        </p:nvSpPr>
        <p:spPr>
          <a:xfrm>
            <a:off x="77276" y="4762064"/>
            <a:ext cx="412325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Action 】</a:t>
            </a:r>
          </a:p>
        </p:txBody>
      </p:sp>
      <p:sp>
        <p:nvSpPr>
          <p:cNvPr id="74" name="テキスト ボックス 73"/>
          <p:cNvSpPr txBox="1"/>
          <p:nvPr/>
        </p:nvSpPr>
        <p:spPr>
          <a:xfrm>
            <a:off x="163529" y="5576944"/>
            <a:ext cx="3982053" cy="1015663"/>
          </a:xfrm>
          <a:prstGeom prst="rect">
            <a:avLst/>
          </a:prstGeom>
          <a:noFill/>
          <a:ln>
            <a:noFill/>
          </a:ln>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〇景観形成に寄与した公共事業の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事例の蓄積と発信</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〇景観アドバイザーへの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報告結果</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（アドバイザーによる</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コメント</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）の周知</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〇景観に関する講習会の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endParaRPr kumimoji="0" lang="en-US" altLang="ja-JP"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景観配慮の検討</a:t>
            </a:r>
            <a:r>
              <a:rPr kumimoji="1" lang="ja-JP" altLang="en-US" sz="12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経過の公表</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など</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5" name="テキスト ボックス 74"/>
          <p:cNvSpPr txBox="1"/>
          <p:nvPr/>
        </p:nvSpPr>
        <p:spPr>
          <a:xfrm>
            <a:off x="4088395" y="5455655"/>
            <a:ext cx="821919" cy="646331"/>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評価結果</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蓄積・活用</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6" name="正方形/長方形 75"/>
          <p:cNvSpPr/>
          <p:nvPr/>
        </p:nvSpPr>
        <p:spPr>
          <a:xfrm>
            <a:off x="192077" y="2170808"/>
            <a:ext cx="1461600" cy="1872000"/>
          </a:xfrm>
          <a:prstGeom prst="rect">
            <a:avLst/>
          </a:prstGeom>
          <a:solidFill>
            <a:srgbClr val="CEE1F2"/>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8" name="正方形/長方形 77"/>
          <p:cNvSpPr/>
          <p:nvPr/>
        </p:nvSpPr>
        <p:spPr>
          <a:xfrm>
            <a:off x="191119" y="1192190"/>
            <a:ext cx="1461600" cy="936000"/>
          </a:xfrm>
          <a:prstGeom prst="rect">
            <a:avLst/>
          </a:prstGeom>
          <a:solidFill>
            <a:srgbClr val="CEE1F2"/>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9" name="正方形/長方形 78"/>
          <p:cNvSpPr/>
          <p:nvPr/>
        </p:nvSpPr>
        <p:spPr>
          <a:xfrm>
            <a:off x="180309" y="1180127"/>
            <a:ext cx="1476000" cy="28614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0" name="テキスト ボックス 79"/>
          <p:cNvSpPr txBox="1"/>
          <p:nvPr/>
        </p:nvSpPr>
        <p:spPr>
          <a:xfrm>
            <a:off x="7367813" y="799569"/>
            <a:ext cx="1706791"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府公共事業の実施</a:t>
            </a:r>
          </a:p>
        </p:txBody>
      </p:sp>
      <p:sp>
        <p:nvSpPr>
          <p:cNvPr id="81" name="テキスト ボックス 80"/>
          <p:cNvSpPr txBox="1"/>
          <p:nvPr/>
        </p:nvSpPr>
        <p:spPr>
          <a:xfrm>
            <a:off x="215331" y="1281689"/>
            <a:ext cx="1423016" cy="810193"/>
          </a:xfrm>
          <a:prstGeom prst="rect">
            <a:avLst/>
          </a:prstGeom>
          <a:noFill/>
        </p:spPr>
        <p:txBody>
          <a:bodyPr wrap="square" rtlCol="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景観に与える</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影響等が</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大きい事業</a:t>
            </a:r>
          </a:p>
        </p:txBody>
      </p:sp>
      <p:sp>
        <p:nvSpPr>
          <p:cNvPr id="82" name="テキスト ボックス 81"/>
          <p:cNvSpPr txBox="1"/>
          <p:nvPr/>
        </p:nvSpPr>
        <p:spPr>
          <a:xfrm>
            <a:off x="177165" y="2931213"/>
            <a:ext cx="1480172"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上記以外の事業</a:t>
            </a:r>
          </a:p>
        </p:txBody>
      </p:sp>
      <p:sp>
        <p:nvSpPr>
          <p:cNvPr id="85" name="テキスト ボックス 84"/>
          <p:cNvSpPr txBox="1"/>
          <p:nvPr/>
        </p:nvSpPr>
        <p:spPr>
          <a:xfrm>
            <a:off x="6385818" y="1236474"/>
            <a:ext cx="553998" cy="2720477"/>
          </a:xfrm>
          <a:prstGeom prst="rect">
            <a:avLst/>
          </a:prstGeom>
          <a:noFill/>
          <a:ln>
            <a:solidFill>
              <a:sysClr val="windowText" lastClr="000000"/>
            </a:solidFill>
            <a:prstDash val="dash"/>
          </a:ln>
        </p:spPr>
        <p:txBody>
          <a:bodyPr vert="eaVert"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市町村</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景観アドバイザー制度</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府</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市町村景観計画の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協議・  通知　等</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6" name="テキスト ボックス 85"/>
          <p:cNvSpPr txBox="1"/>
          <p:nvPr/>
        </p:nvSpPr>
        <p:spPr>
          <a:xfrm>
            <a:off x="2426504" y="1168800"/>
            <a:ext cx="531043" cy="2880000"/>
          </a:xfrm>
          <a:prstGeom prst="rect">
            <a:avLst/>
          </a:prstGeom>
          <a:solidFill>
            <a:srgbClr val="C5E0B4"/>
          </a:solidFill>
        </p:spPr>
        <p:txBody>
          <a:bodyPr vert="eaVert"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景観</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配慮への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働きかけ</a:t>
            </a:r>
            <a:endParaRPr kumimoji="0" lang="en-US" altLang="ja-JP"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051"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0" lang="en-US" altLang="ja-JP" sz="1051"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0" lang="ja-JP" altLang="en-US" sz="1051"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景観部局による事前相談 </a:t>
            </a:r>
            <a:r>
              <a:rPr kumimoji="0" lang="en-US" altLang="ja-JP" sz="1051"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0" lang="en-US" altLang="ja-JP" sz="1051"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7" name="テキスト ボックス 86"/>
          <p:cNvSpPr txBox="1"/>
          <p:nvPr/>
        </p:nvSpPr>
        <p:spPr>
          <a:xfrm>
            <a:off x="1994888" y="1165855"/>
            <a:ext cx="369332" cy="2880000"/>
          </a:xfrm>
          <a:prstGeom prst="rect">
            <a:avLst/>
          </a:prstGeom>
          <a:solidFill>
            <a:srgbClr val="70AD47">
              <a:lumMod val="40000"/>
              <a:lumOff val="60000"/>
            </a:srgbClr>
          </a:solidFill>
        </p:spPr>
        <p:txBody>
          <a:bodyPr vert="eaVert"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大阪府公共事業景観形成指針の周知</a:t>
            </a:r>
          </a:p>
        </p:txBody>
      </p:sp>
      <p:sp>
        <p:nvSpPr>
          <p:cNvPr id="88" name="左矢印 87"/>
          <p:cNvSpPr/>
          <p:nvPr/>
        </p:nvSpPr>
        <p:spPr>
          <a:xfrm>
            <a:off x="1638347" y="1878290"/>
            <a:ext cx="456356" cy="450761"/>
          </a:xfrm>
          <a:prstGeom prst="leftArrow">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正方形/長方形 88"/>
          <p:cNvSpPr/>
          <p:nvPr/>
        </p:nvSpPr>
        <p:spPr>
          <a:xfrm>
            <a:off x="1945757" y="940253"/>
            <a:ext cx="1069336" cy="3171292"/>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0" name="右矢印 89"/>
          <p:cNvSpPr/>
          <p:nvPr/>
        </p:nvSpPr>
        <p:spPr>
          <a:xfrm>
            <a:off x="5972174" y="1461098"/>
            <a:ext cx="396000" cy="462519"/>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1" name="右矢印 90"/>
          <p:cNvSpPr/>
          <p:nvPr/>
        </p:nvSpPr>
        <p:spPr>
          <a:xfrm>
            <a:off x="5984118" y="2499805"/>
            <a:ext cx="396000" cy="488161"/>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2" name="テキスト ボックス 91"/>
          <p:cNvSpPr txBox="1"/>
          <p:nvPr/>
        </p:nvSpPr>
        <p:spPr>
          <a:xfrm>
            <a:off x="7515259" y="2139496"/>
            <a:ext cx="1448879" cy="646331"/>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景観形成の目標</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の達成に向けた</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公共事業の実施</a:t>
            </a:r>
          </a:p>
        </p:txBody>
      </p:sp>
      <p:sp>
        <p:nvSpPr>
          <p:cNvPr id="93" name="正方形/長方形 92"/>
          <p:cNvSpPr/>
          <p:nvPr/>
        </p:nvSpPr>
        <p:spPr>
          <a:xfrm>
            <a:off x="7481104" y="1256897"/>
            <a:ext cx="1483570" cy="2469624"/>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4" name="テキスト ボックス 93"/>
          <p:cNvSpPr txBox="1"/>
          <p:nvPr/>
        </p:nvSpPr>
        <p:spPr>
          <a:xfrm>
            <a:off x="51651" y="707529"/>
            <a:ext cx="1698759"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府公共事業の構想</a:t>
            </a:r>
          </a:p>
        </p:txBody>
      </p:sp>
      <p:sp>
        <p:nvSpPr>
          <p:cNvPr id="95" name="右矢印 94"/>
          <p:cNvSpPr/>
          <p:nvPr/>
        </p:nvSpPr>
        <p:spPr>
          <a:xfrm>
            <a:off x="7095965" y="1963925"/>
            <a:ext cx="271969" cy="1304241"/>
          </a:xfrm>
          <a:prstGeom prst="rightArrow">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6" name="正方形/長方形 95"/>
          <p:cNvSpPr/>
          <p:nvPr/>
        </p:nvSpPr>
        <p:spPr>
          <a:xfrm>
            <a:off x="77278" y="568649"/>
            <a:ext cx="7003662" cy="3584307"/>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7" name="正方形/長方形 96"/>
          <p:cNvSpPr/>
          <p:nvPr/>
        </p:nvSpPr>
        <p:spPr>
          <a:xfrm>
            <a:off x="7397649" y="568649"/>
            <a:ext cx="1680983" cy="3226137"/>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8" name="テキスト ボックス 97"/>
          <p:cNvSpPr txBox="1"/>
          <p:nvPr/>
        </p:nvSpPr>
        <p:spPr>
          <a:xfrm>
            <a:off x="-164023" y="517892"/>
            <a:ext cx="637447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Plan 】</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9" name="テキスト ボックス 98"/>
          <p:cNvSpPr txBox="1"/>
          <p:nvPr/>
        </p:nvSpPr>
        <p:spPr>
          <a:xfrm>
            <a:off x="7350728" y="518577"/>
            <a:ext cx="172986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Do 】</a:t>
            </a:r>
          </a:p>
        </p:txBody>
      </p:sp>
      <p:sp>
        <p:nvSpPr>
          <p:cNvPr id="101" name="正方形/長方形 100"/>
          <p:cNvSpPr/>
          <p:nvPr/>
        </p:nvSpPr>
        <p:spPr>
          <a:xfrm>
            <a:off x="4035226" y="679736"/>
            <a:ext cx="2966360" cy="3420000"/>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2" name="テキスト ボックス 101"/>
          <p:cNvSpPr txBox="1"/>
          <p:nvPr/>
        </p:nvSpPr>
        <p:spPr>
          <a:xfrm>
            <a:off x="4072727" y="716087"/>
            <a:ext cx="2930080"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景観形成の目標に沿った計画・設計</a:t>
            </a:r>
          </a:p>
        </p:txBody>
      </p:sp>
      <p:sp>
        <p:nvSpPr>
          <p:cNvPr id="103" name="テキスト ボックス 102"/>
          <p:cNvSpPr txBox="1"/>
          <p:nvPr/>
        </p:nvSpPr>
        <p:spPr>
          <a:xfrm>
            <a:off x="1968988" y="949100"/>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4" name="角丸四角形 103"/>
          <p:cNvSpPr/>
          <p:nvPr/>
        </p:nvSpPr>
        <p:spPr>
          <a:xfrm>
            <a:off x="4138170" y="3394294"/>
            <a:ext cx="1723495" cy="585875"/>
          </a:xfrm>
          <a:prstGeom prst="roundRect">
            <a:avLst/>
          </a:prstGeom>
          <a:solidFill>
            <a:schemeClr val="bg1">
              <a:alpha val="70000"/>
            </a:schemeClr>
          </a:solidFill>
          <a:ln w="12700" cap="flat" cmpd="sng" algn="ctr">
            <a:solidFill>
              <a:srgbClr val="5B9BD5">
                <a:shade val="50000"/>
              </a:srgbClr>
            </a:solidFill>
            <a:prstDash val="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目標等を踏まえた事業の計画（事業部局内）</a:t>
            </a:r>
          </a:p>
        </p:txBody>
      </p:sp>
      <p:sp>
        <p:nvSpPr>
          <p:cNvPr id="105" name="テキスト ボックス 104"/>
          <p:cNvSpPr txBox="1"/>
          <p:nvPr/>
        </p:nvSpPr>
        <p:spPr>
          <a:xfrm>
            <a:off x="4102793" y="1283048"/>
            <a:ext cx="1872000" cy="900000"/>
          </a:xfrm>
          <a:prstGeom prst="rect">
            <a:avLst/>
          </a:prstGeom>
          <a:solidFill>
            <a:sysClr val="window" lastClr="FFFFFF"/>
          </a:solidFill>
          <a:ln>
            <a:solidFill>
              <a:sysClr val="windowText" lastClr="000000"/>
            </a:solidFill>
          </a:ln>
        </p:spPr>
        <p:txBody>
          <a:bodyPr wrap="square" tIns="108000" rtlCol="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アドバイザー会議</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義務）</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6" name="テキスト ボックス 105"/>
          <p:cNvSpPr txBox="1"/>
          <p:nvPr/>
        </p:nvSpPr>
        <p:spPr>
          <a:xfrm>
            <a:off x="4102792" y="2324748"/>
            <a:ext cx="1872000" cy="900000"/>
          </a:xfrm>
          <a:prstGeom prst="rect">
            <a:avLst/>
          </a:prstGeom>
          <a:solidFill>
            <a:sysClr val="window" lastClr="FFFFFF"/>
          </a:solidFill>
          <a:ln>
            <a:solidFill>
              <a:sysClr val="windowText" lastClr="000000"/>
            </a:solidFill>
          </a:ln>
        </p:spPr>
        <p:txBody>
          <a:bodyPr wrap="square" tIns="108000" rtlCol="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アドバイザー会議</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希望）</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6" name="下矢印 115"/>
          <p:cNvSpPr/>
          <p:nvPr/>
        </p:nvSpPr>
        <p:spPr>
          <a:xfrm rot="10800000">
            <a:off x="263667" y="4180960"/>
            <a:ext cx="1188000" cy="587979"/>
          </a:xfrm>
          <a:prstGeom prst="downArrow">
            <a:avLst>
              <a:gd name="adj1" fmla="val 50000"/>
              <a:gd name="adj2" fmla="val 30632"/>
            </a:avLst>
          </a:prstGeom>
          <a:solidFill>
            <a:srgbClr val="ED7D31">
              <a:lumMod val="60000"/>
              <a:lumOff val="40000"/>
            </a:srgbClr>
          </a:solidFill>
          <a:ln w="12700"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7" name="下矢印 116"/>
          <p:cNvSpPr/>
          <p:nvPr/>
        </p:nvSpPr>
        <p:spPr>
          <a:xfrm rot="10800000">
            <a:off x="1883375" y="4179819"/>
            <a:ext cx="1188000" cy="587981"/>
          </a:xfrm>
          <a:prstGeom prst="downArrow">
            <a:avLst>
              <a:gd name="adj1" fmla="val 50000"/>
              <a:gd name="adj2" fmla="val 30631"/>
            </a:avLst>
          </a:prstGeom>
          <a:solidFill>
            <a:srgbClr val="ED7D31">
              <a:lumMod val="60000"/>
              <a:lumOff val="40000"/>
            </a:srgbClr>
          </a:solidFill>
          <a:ln w="12700"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8" name="右矢印 117"/>
          <p:cNvSpPr/>
          <p:nvPr/>
        </p:nvSpPr>
        <p:spPr>
          <a:xfrm rot="5400000">
            <a:off x="7799250" y="3651487"/>
            <a:ext cx="925036" cy="1296118"/>
          </a:xfrm>
          <a:prstGeom prst="rightArrow">
            <a:avLst>
              <a:gd name="adj1" fmla="val 50000"/>
              <a:gd name="adj2" fmla="val 24202"/>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5" name="テキスト ボックス 114"/>
          <p:cNvSpPr txBox="1"/>
          <p:nvPr/>
        </p:nvSpPr>
        <p:spPr>
          <a:xfrm>
            <a:off x="7613709" y="3837028"/>
            <a:ext cx="1377300"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目標達成について</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自己評価し報告</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4" name="テキスト ボックス 113"/>
          <p:cNvSpPr txBox="1"/>
          <p:nvPr/>
        </p:nvSpPr>
        <p:spPr>
          <a:xfrm>
            <a:off x="2016013" y="4287991"/>
            <a:ext cx="954107"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景観部局の</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技術の向上</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3" name="テキスト ボックス 112"/>
          <p:cNvSpPr txBox="1"/>
          <p:nvPr/>
        </p:nvSpPr>
        <p:spPr>
          <a:xfrm>
            <a:off x="363253" y="4287991"/>
            <a:ext cx="1107996"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府事業の景観</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配慮の底上げ</a:t>
            </a:r>
          </a:p>
        </p:txBody>
      </p:sp>
      <p:sp>
        <p:nvSpPr>
          <p:cNvPr id="56" name="正方形/長方形 55"/>
          <p:cNvSpPr/>
          <p:nvPr/>
        </p:nvSpPr>
        <p:spPr>
          <a:xfrm>
            <a:off x="143510" y="13283"/>
            <a:ext cx="9000492" cy="55399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公共事業</a:t>
            </a:r>
            <a:r>
              <a:rPr kumimoji="0"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PDCA</a:t>
            </a:r>
            <a:r>
              <a:rPr kumimoji="0"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サイクル制度の</a:t>
            </a:r>
            <a:r>
              <a:rPr kumimoji="0"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全体像</a:t>
            </a:r>
            <a:endParaRPr kumimoji="0"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3262536" y="1462145"/>
            <a:ext cx="400110" cy="2286644"/>
          </a:xfrm>
          <a:prstGeom prst="rect">
            <a:avLst/>
          </a:prstGeom>
          <a:noFill/>
        </p:spPr>
        <p:txBody>
          <a:bodyPr vert="eaVert"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0" lang="ja-JP" altLang="en-US" sz="14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景観形成の目標等の設定</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7" name="テキスト ボックス 106"/>
          <p:cNvSpPr txBox="1"/>
          <p:nvPr/>
        </p:nvSpPr>
        <p:spPr>
          <a:xfrm>
            <a:off x="4025937" y="1936030"/>
            <a:ext cx="2018777"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★アドバイス対応報告シート</a:t>
            </a:r>
            <a:endParaRPr kumimoji="0" lang="ja-JP" altLang="en-US" sz="12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8" name="テキスト ボックス 107"/>
          <p:cNvSpPr txBox="1"/>
          <p:nvPr/>
        </p:nvSpPr>
        <p:spPr>
          <a:xfrm>
            <a:off x="4026699" y="2986387"/>
            <a:ext cx="2018777"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★アドバイス対応報告シート</a:t>
            </a:r>
            <a:endParaRPr kumimoji="0" lang="ja-JP" altLang="en-US" sz="12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9" name="テキスト ボックス 108"/>
          <p:cNvSpPr txBox="1"/>
          <p:nvPr/>
        </p:nvSpPr>
        <p:spPr>
          <a:xfrm>
            <a:off x="7707196" y="100847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7" name="テキスト ボックス 126"/>
          <p:cNvSpPr txBox="1"/>
          <p:nvPr/>
        </p:nvSpPr>
        <p:spPr>
          <a:xfrm>
            <a:off x="392226" y="92362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8" name="テキスト ボックス 127"/>
          <p:cNvSpPr txBox="1"/>
          <p:nvPr/>
        </p:nvSpPr>
        <p:spPr>
          <a:xfrm>
            <a:off x="7207916" y="4859159"/>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9" name="テキスト ボックス 128"/>
          <p:cNvSpPr txBox="1"/>
          <p:nvPr/>
        </p:nvSpPr>
        <p:spPr>
          <a:xfrm>
            <a:off x="7979961" y="486040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0" name="テキスト ボックス 129"/>
          <p:cNvSpPr txBox="1"/>
          <p:nvPr/>
        </p:nvSpPr>
        <p:spPr>
          <a:xfrm>
            <a:off x="2934681" y="484460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5" name="テキスト ボックス 134"/>
          <p:cNvSpPr txBox="1"/>
          <p:nvPr/>
        </p:nvSpPr>
        <p:spPr>
          <a:xfrm>
            <a:off x="7453367" y="4267396"/>
            <a:ext cx="1672643" cy="276999"/>
          </a:xfrm>
          <a:prstGeom prst="rect">
            <a:avLst/>
          </a:prstGeom>
          <a:solidFill>
            <a:schemeClr val="bg1">
              <a:alpha val="50000"/>
            </a:schemeClr>
          </a:solid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★目標達成評価シート</a:t>
            </a:r>
            <a:endParaRPr kumimoji="0" lang="ja-JP" altLang="en-US" sz="12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6" name="テキスト ボックス 135"/>
          <p:cNvSpPr txBox="1"/>
          <p:nvPr/>
        </p:nvSpPr>
        <p:spPr>
          <a:xfrm>
            <a:off x="3506073" y="1416717"/>
            <a:ext cx="369332" cy="2286644"/>
          </a:xfrm>
          <a:prstGeom prst="rect">
            <a:avLst/>
          </a:prstGeom>
          <a:noFill/>
        </p:spPr>
        <p:txBody>
          <a:bodyPr vert="eaVert"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★目標設定シート</a:t>
            </a:r>
            <a:endParaRPr kumimoji="0" lang="en-US" altLang="ja-JP"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7" name="テキスト ボックス 136"/>
          <p:cNvSpPr txBox="1"/>
          <p:nvPr/>
        </p:nvSpPr>
        <p:spPr>
          <a:xfrm>
            <a:off x="5044955" y="127723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8" name="テキスト ボックス 137"/>
          <p:cNvSpPr txBox="1"/>
          <p:nvPr/>
        </p:nvSpPr>
        <p:spPr>
          <a:xfrm>
            <a:off x="5019438" y="923086"/>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9" name="テキスト ボックス 138"/>
          <p:cNvSpPr txBox="1"/>
          <p:nvPr/>
        </p:nvSpPr>
        <p:spPr>
          <a:xfrm>
            <a:off x="5045613" y="230559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4" name="正方形/長方形 143"/>
          <p:cNvSpPr/>
          <p:nvPr/>
        </p:nvSpPr>
        <p:spPr>
          <a:xfrm>
            <a:off x="123825" y="679736"/>
            <a:ext cx="1587898" cy="3420000"/>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452232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l="32869" t="10417" r="33309" b="4688"/>
          <a:stretch/>
        </p:blipFill>
        <p:spPr>
          <a:xfrm>
            <a:off x="438150" y="228600"/>
            <a:ext cx="4400550" cy="6210300"/>
          </a:xfrm>
          <a:prstGeom prst="rect">
            <a:avLst/>
          </a:prstGeom>
        </p:spPr>
      </p:pic>
      <p:sp>
        <p:nvSpPr>
          <p:cNvPr id="4" name="テキスト ボックス 3"/>
          <p:cNvSpPr txBox="1"/>
          <p:nvPr/>
        </p:nvSpPr>
        <p:spPr>
          <a:xfrm>
            <a:off x="4996045" y="6415013"/>
            <a:ext cx="3087848"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出典：大阪府</a:t>
            </a:r>
            <a:r>
              <a:rPr kumimoji="1"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「実施方針」」より作成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 name="四角形吹き出し 5"/>
          <p:cNvSpPr/>
          <p:nvPr/>
        </p:nvSpPr>
        <p:spPr>
          <a:xfrm>
            <a:off x="3212758" y="2323070"/>
            <a:ext cx="5702946" cy="4115830"/>
          </a:xfrm>
          <a:prstGeom prst="wedgeRectCallout">
            <a:avLst>
              <a:gd name="adj1" fmla="val -68432"/>
              <a:gd name="adj2" fmla="val -494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5" name="図 4"/>
          <p:cNvPicPr>
            <a:picLocks noChangeAspect="1"/>
          </p:cNvPicPr>
          <p:nvPr/>
        </p:nvPicPr>
        <p:blipFill rotWithShape="1">
          <a:blip r:embed="rId3"/>
          <a:srcRect l="17204" t="13213" r="19792" b="6744"/>
          <a:stretch/>
        </p:blipFill>
        <p:spPr>
          <a:xfrm>
            <a:off x="3284566" y="2395510"/>
            <a:ext cx="5559329" cy="3970949"/>
          </a:xfrm>
          <a:prstGeom prst="rect">
            <a:avLst/>
          </a:prstGeom>
        </p:spPr>
      </p:pic>
      <p:sp>
        <p:nvSpPr>
          <p:cNvPr id="7" name="テキスト ボックス 6"/>
          <p:cNvSpPr txBox="1"/>
          <p:nvPr/>
        </p:nvSpPr>
        <p:spPr>
          <a:xfrm>
            <a:off x="380116" y="228601"/>
            <a:ext cx="1224096" cy="340519"/>
          </a:xfrm>
          <a:prstGeom prst="round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付近</a:t>
            </a:r>
            <a:r>
              <a:rPr kumimoji="1" lang="zh-TW" altLang="en-US"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見取図</a:t>
            </a:r>
            <a:endParaRPr kumimoji="1" lang="en-US" altLang="ja-JP"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p:cNvSpPr txBox="1"/>
          <p:nvPr/>
        </p:nvSpPr>
        <p:spPr>
          <a:xfrm>
            <a:off x="3642961" y="2151440"/>
            <a:ext cx="1582483" cy="340519"/>
          </a:xfrm>
          <a:prstGeom prst="round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土地利用計画</a:t>
            </a:r>
            <a:r>
              <a:rPr kumimoji="1" lang="zh-TW" altLang="en-US" sz="1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図</a:t>
            </a:r>
            <a:endParaRPr kumimoji="1" lang="en-US" altLang="ja-JP"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2" name="図 1"/>
          <p:cNvPicPr>
            <a:picLocks noChangeAspect="1"/>
          </p:cNvPicPr>
          <p:nvPr/>
        </p:nvPicPr>
        <p:blipFill rotWithShape="1">
          <a:blip r:embed="rId4"/>
          <a:srcRect l="17886" t="11632" r="7883" b="5669"/>
          <a:stretch/>
        </p:blipFill>
        <p:spPr>
          <a:xfrm>
            <a:off x="5641664" y="265867"/>
            <a:ext cx="3082206" cy="1930570"/>
          </a:xfrm>
          <a:prstGeom prst="rect">
            <a:avLst/>
          </a:prstGeom>
        </p:spPr>
      </p:pic>
      <p:sp>
        <p:nvSpPr>
          <p:cNvPr id="1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30</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009958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513838" y="2396520"/>
            <a:ext cx="8116324" cy="1569660"/>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モノレール延伸事業</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駅舎工事</a:t>
            </a:r>
            <a:endPar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３駅舎詳細設計（門</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真南、鴻池新田、</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荒本）</a:t>
            </a:r>
            <a:endPar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角丸四角形 2"/>
          <p:cNvSpPr/>
          <p:nvPr/>
        </p:nvSpPr>
        <p:spPr>
          <a:xfrm>
            <a:off x="444500" y="393700"/>
            <a:ext cx="1665654" cy="533400"/>
          </a:xfrm>
          <a:prstGeom prst="round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latin typeface="Meiryo UI" panose="020B0604030504040204" pitchFamily="50" charset="-128"/>
                <a:ea typeface="Meiryo UI" panose="020B0604030504040204" pitchFamily="50" charset="-128"/>
              </a:rPr>
              <a:t>事業</a:t>
            </a:r>
            <a:r>
              <a:rPr kumimoji="1" lang="en-US" altLang="ja-JP" sz="2000" b="1" dirty="0" smtClean="0">
                <a:latin typeface="Meiryo UI" panose="020B0604030504040204" pitchFamily="50" charset="-128"/>
                <a:ea typeface="Meiryo UI" panose="020B0604030504040204" pitchFamily="50" charset="-128"/>
              </a:rPr>
              <a:t>No</a:t>
            </a:r>
            <a:r>
              <a:rPr kumimoji="1" lang="ja-JP" altLang="en-US" sz="2000" b="1" dirty="0">
                <a:latin typeface="Meiryo UI" panose="020B0604030504040204" pitchFamily="50" charset="-128"/>
                <a:ea typeface="Meiryo UI" panose="020B0604030504040204" pitchFamily="50" charset="-128"/>
              </a:rPr>
              <a:t>７</a:t>
            </a:r>
          </a:p>
        </p:txBody>
      </p:sp>
      <p:sp>
        <p:nvSpPr>
          <p:cNvPr id="5" name="テキスト ボックス 4"/>
          <p:cNvSpPr txBox="1"/>
          <p:nvPr/>
        </p:nvSpPr>
        <p:spPr>
          <a:xfrm>
            <a:off x="2262317" y="335757"/>
            <a:ext cx="5085046" cy="568874"/>
          </a:xfrm>
          <a:prstGeom prst="rect">
            <a:avLst/>
          </a:prstGeom>
          <a:noFill/>
        </p:spPr>
        <p:txBody>
          <a:bodyPr wrap="none" rtlCol="0">
            <a:spAutoFit/>
          </a:bodyPr>
          <a:lstStyle/>
          <a:p>
            <a:pPr lvl="0" algn="ctr">
              <a:lnSpc>
                <a:spcPct val="150000"/>
              </a:lnSpc>
              <a:defRPr/>
            </a:pPr>
            <a:r>
              <a:rPr kumimoji="1" lang="ja-JP" altLang="en-US" sz="2400" b="1" dirty="0" smtClean="0">
                <a:solidFill>
                  <a:prstClr val="black"/>
                </a:solidFill>
                <a:latin typeface="Meiryo UI" panose="020B0604030504040204" pitchFamily="50" charset="-128"/>
                <a:ea typeface="Meiryo UI" panose="020B0604030504040204" pitchFamily="50" charset="-128"/>
              </a:rPr>
              <a:t>・・・・景観</a:t>
            </a:r>
            <a:r>
              <a:rPr kumimoji="1" lang="ja-JP" altLang="en-US" sz="2400" b="1" dirty="0">
                <a:solidFill>
                  <a:prstClr val="black"/>
                </a:solidFill>
                <a:latin typeface="Meiryo UI" panose="020B0604030504040204" pitchFamily="50" charset="-128"/>
                <a:ea typeface="Meiryo UI" panose="020B0604030504040204" pitchFamily="50" charset="-128"/>
              </a:rPr>
              <a:t>アドバイザー会議制度を活用</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31</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2700851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49222" y="2540000"/>
            <a:ext cx="8520339" cy="3952879"/>
          </a:xfrm>
          <a:prstGeom prst="rect">
            <a:avLst/>
          </a:prstGeom>
        </p:spPr>
      </p:pic>
      <p:graphicFrame>
        <p:nvGraphicFramePr>
          <p:cNvPr id="6" name="表 5"/>
          <p:cNvGraphicFramePr>
            <a:graphicFrameLocks noGrp="1"/>
          </p:cNvGraphicFramePr>
          <p:nvPr>
            <p:extLst>
              <p:ext uri="{D42A27DB-BD31-4B8C-83A1-F6EECF244321}">
                <p14:modId xmlns:p14="http://schemas.microsoft.com/office/powerpoint/2010/main" val="2103936591"/>
              </p:ext>
            </p:extLst>
          </p:nvPr>
        </p:nvGraphicFramePr>
        <p:xfrm>
          <a:off x="540328" y="670634"/>
          <a:ext cx="8160328" cy="1704265"/>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1704265">
                <a:tc>
                  <a:txBody>
                    <a:bodyPr/>
                    <a:lstStyle/>
                    <a:p>
                      <a:pPr>
                        <a:lnSpc>
                          <a:spcPct val="150000"/>
                        </a:lnSpc>
                      </a:pPr>
                      <a:r>
                        <a:rPr kumimoji="1" lang="ja-JP" altLang="en-US" sz="1400" b="1" dirty="0" smtClean="0">
                          <a:latin typeface="+mn-ea"/>
                          <a:ea typeface="+mn-ea"/>
                        </a:rPr>
                        <a:t>　・</a:t>
                      </a:r>
                      <a:r>
                        <a:rPr kumimoji="1" lang="ja-JP" altLang="en-US" sz="1400" b="1" dirty="0" smtClean="0">
                          <a:latin typeface="游ゴシック" panose="020B0400000000000000" pitchFamily="50" charset="-128"/>
                          <a:ea typeface="游ゴシック" panose="020B0400000000000000" pitchFamily="50" charset="-128"/>
                        </a:rPr>
                        <a:t>目的：広域的鉄道ネットワーク機能の強化と延伸沿線地域の活性化</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baseline="0" dirty="0" smtClean="0">
                          <a:latin typeface="游ゴシック" panose="020B0400000000000000" pitchFamily="50" charset="-128"/>
                          <a:ea typeface="游ゴシック" panose="020B0400000000000000" pitchFamily="50" charset="-128"/>
                        </a:rPr>
                        <a:t>  ・</a:t>
                      </a:r>
                      <a:r>
                        <a:rPr kumimoji="1" lang="ja-JP" altLang="en-US" sz="1400" b="1" dirty="0" smtClean="0">
                          <a:latin typeface="游ゴシック" panose="020B0400000000000000" pitchFamily="50" charset="-128"/>
                          <a:ea typeface="游ゴシック" panose="020B0400000000000000" pitchFamily="50" charset="-128"/>
                        </a:rPr>
                        <a:t>建設区間：</a:t>
                      </a:r>
                      <a:r>
                        <a:rPr kumimoji="1" lang="zh-TW" altLang="en-US" sz="1400" b="1" dirty="0" smtClean="0">
                          <a:latin typeface="游ゴシック" panose="020B0400000000000000" pitchFamily="50" charset="-128"/>
                          <a:ea typeface="游ゴシック" panose="020B0400000000000000" pitchFamily="50" charset="-128"/>
                        </a:rPr>
                        <a:t>門真市駅</a:t>
                      </a:r>
                      <a:r>
                        <a:rPr kumimoji="1" lang="ja-JP" altLang="en-US" sz="1400" b="1" dirty="0" smtClean="0">
                          <a:latin typeface="游ゴシック" panose="020B0400000000000000" pitchFamily="50" charset="-128"/>
                          <a:ea typeface="游ゴシック" panose="020B0400000000000000" pitchFamily="50" charset="-128"/>
                        </a:rPr>
                        <a:t>～</a:t>
                      </a:r>
                      <a:r>
                        <a:rPr kumimoji="1" lang="zh-TW" altLang="en-US" sz="1400" b="1" dirty="0" smtClean="0">
                          <a:latin typeface="游ゴシック" panose="020B0400000000000000" pitchFamily="50" charset="-128"/>
                          <a:ea typeface="游ゴシック" panose="020B0400000000000000" pitchFamily="50" charset="-128"/>
                        </a:rPr>
                        <a:t>門真南駅～鴻池新田駅～荒本駅～瓜生堂</a:t>
                      </a:r>
                      <a:r>
                        <a:rPr kumimoji="1" lang="ja-JP" altLang="en-US" sz="1400" b="1" dirty="0" smtClean="0">
                          <a:latin typeface="游ゴシック" panose="020B0400000000000000" pitchFamily="50" charset="-128"/>
                          <a:ea typeface="游ゴシック" panose="020B0400000000000000" pitchFamily="50" charset="-128"/>
                        </a:rPr>
                        <a:t>駅　</a:t>
                      </a:r>
                      <a:r>
                        <a:rPr kumimoji="1" lang="en-US" altLang="ja-JP" sz="1400" b="1" dirty="0" smtClean="0">
                          <a:latin typeface="游ゴシック" panose="020B0400000000000000" pitchFamily="50" charset="-128"/>
                          <a:ea typeface="游ゴシック" panose="020B0400000000000000" pitchFamily="50" charset="-128"/>
                        </a:rPr>
                        <a:t>※</a:t>
                      </a:r>
                      <a:r>
                        <a:rPr kumimoji="1" lang="ja-JP" altLang="en-US" sz="1400" b="1" dirty="0" smtClean="0">
                          <a:latin typeface="游ゴシック" panose="020B0400000000000000" pitchFamily="50" charset="-128"/>
                          <a:ea typeface="游ゴシック" panose="020B0400000000000000" pitchFamily="50" charset="-128"/>
                        </a:rPr>
                        <a:t>駅名は仮称</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baseline="0" dirty="0" smtClean="0">
                          <a:latin typeface="游ゴシック" panose="020B0400000000000000" pitchFamily="50" charset="-128"/>
                          <a:ea typeface="游ゴシック" panose="020B0400000000000000" pitchFamily="50" charset="-128"/>
                        </a:rPr>
                        <a:t>  ・</a:t>
                      </a:r>
                      <a:r>
                        <a:rPr kumimoji="1" lang="ja-JP" altLang="en-US" sz="1400" b="1" dirty="0" smtClean="0">
                          <a:latin typeface="游ゴシック" panose="020B0400000000000000" pitchFamily="50" charset="-128"/>
                          <a:ea typeface="游ゴシック" panose="020B0400000000000000" pitchFamily="50" charset="-128"/>
                        </a:rPr>
                        <a:t>路線延長：約８．９</a:t>
                      </a:r>
                      <a:r>
                        <a:rPr kumimoji="1" lang="en-US" altLang="ja-JP" sz="1400" b="1" dirty="0" smtClean="0">
                          <a:latin typeface="游ゴシック" panose="020B0400000000000000" pitchFamily="50" charset="-128"/>
                          <a:ea typeface="游ゴシック" panose="020B0400000000000000" pitchFamily="50" charset="-128"/>
                        </a:rPr>
                        <a:t>km</a:t>
                      </a: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・構造形式：複線高架形式</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・開業目標：２０２９年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7" name="正方形/長方形 6"/>
          <p:cNvSpPr/>
          <p:nvPr/>
        </p:nvSpPr>
        <p:spPr>
          <a:xfrm>
            <a:off x="344865" y="244637"/>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事業の概要</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楕円 9"/>
          <p:cNvSpPr/>
          <p:nvPr/>
        </p:nvSpPr>
        <p:spPr>
          <a:xfrm>
            <a:off x="2694315" y="4540249"/>
            <a:ext cx="80636" cy="74903"/>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テキスト ボックス 10"/>
          <p:cNvSpPr txBox="1"/>
          <p:nvPr/>
        </p:nvSpPr>
        <p:spPr>
          <a:xfrm>
            <a:off x="6003741" y="6453946"/>
            <a:ext cx="2384916"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出典：大阪府</a:t>
            </a:r>
            <a:r>
              <a:rPr kumimoji="1"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32</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2203269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l="57996"/>
          <a:stretch/>
        </p:blipFill>
        <p:spPr>
          <a:xfrm>
            <a:off x="3180564" y="1011359"/>
            <a:ext cx="3578854" cy="3952879"/>
          </a:xfrm>
          <a:prstGeom prst="rect">
            <a:avLst/>
          </a:prstGeom>
        </p:spPr>
      </p:pic>
      <p:cxnSp>
        <p:nvCxnSpPr>
          <p:cNvPr id="8" name="直線矢印コネクタ 7"/>
          <p:cNvCxnSpPr/>
          <p:nvPr/>
        </p:nvCxnSpPr>
        <p:spPr>
          <a:xfrm flipH="1" flipV="1">
            <a:off x="4589227" y="3102272"/>
            <a:ext cx="1975067" cy="1592558"/>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4589227" y="1558515"/>
            <a:ext cx="2261366" cy="906856"/>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2777674" y="3821373"/>
            <a:ext cx="2157164" cy="114286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3"/>
          <a:stretch>
            <a:fillRect/>
          </a:stretch>
        </p:blipFill>
        <p:spPr>
          <a:xfrm>
            <a:off x="6352242" y="723331"/>
            <a:ext cx="2605205" cy="1831785"/>
          </a:xfrm>
          <a:prstGeom prst="rect">
            <a:avLst/>
          </a:prstGeom>
        </p:spPr>
      </p:pic>
      <p:pic>
        <p:nvPicPr>
          <p:cNvPr id="10" name="図 9"/>
          <p:cNvPicPr>
            <a:picLocks noChangeAspect="1"/>
          </p:cNvPicPr>
          <p:nvPr/>
        </p:nvPicPr>
        <p:blipFill>
          <a:blip r:embed="rId4"/>
          <a:stretch>
            <a:fillRect/>
          </a:stretch>
        </p:blipFill>
        <p:spPr>
          <a:xfrm>
            <a:off x="459897" y="4694830"/>
            <a:ext cx="2629494" cy="1582546"/>
          </a:xfrm>
          <a:prstGeom prst="rect">
            <a:avLst/>
          </a:prstGeom>
        </p:spPr>
      </p:pic>
      <p:pic>
        <p:nvPicPr>
          <p:cNvPr id="11" name="図 10"/>
          <p:cNvPicPr>
            <a:picLocks noChangeAspect="1"/>
          </p:cNvPicPr>
          <p:nvPr/>
        </p:nvPicPr>
        <p:blipFill>
          <a:blip r:embed="rId5"/>
          <a:stretch>
            <a:fillRect/>
          </a:stretch>
        </p:blipFill>
        <p:spPr>
          <a:xfrm>
            <a:off x="6400163" y="4694830"/>
            <a:ext cx="2556857" cy="1582546"/>
          </a:xfrm>
          <a:prstGeom prst="rect">
            <a:avLst/>
          </a:prstGeom>
        </p:spPr>
      </p:pic>
      <p:sp>
        <p:nvSpPr>
          <p:cNvPr id="12" name="テキスト ボックス 11"/>
          <p:cNvSpPr txBox="1"/>
          <p:nvPr/>
        </p:nvSpPr>
        <p:spPr>
          <a:xfrm>
            <a:off x="6352242" y="511375"/>
            <a:ext cx="1086621" cy="340519"/>
          </a:xfrm>
          <a:prstGeom prst="roundRect">
            <a:avLst/>
          </a:prstGeom>
          <a:solidFill>
            <a:srgbClr val="002060"/>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rPr>
              <a:t>門真南駅</a:t>
            </a:r>
            <a:endParaRPr kumimoji="1"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3" name="テキスト ボックス 12"/>
          <p:cNvSpPr txBox="1"/>
          <p:nvPr/>
        </p:nvSpPr>
        <p:spPr>
          <a:xfrm>
            <a:off x="6400163" y="4464254"/>
            <a:ext cx="1246858" cy="340519"/>
          </a:xfrm>
          <a:prstGeom prst="roundRect">
            <a:avLst/>
          </a:prstGeom>
          <a:solidFill>
            <a:srgbClr val="002060"/>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rPr>
              <a:t>鴻池新田駅</a:t>
            </a:r>
            <a:endParaRPr kumimoji="1" lang="en-US" altLang="ja-JP" sz="1400" b="0" i="0" u="none" strike="noStrike" kern="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4" name="テキスト ボックス 13"/>
          <p:cNvSpPr txBox="1"/>
          <p:nvPr/>
        </p:nvSpPr>
        <p:spPr>
          <a:xfrm>
            <a:off x="475135" y="4461339"/>
            <a:ext cx="1070823" cy="340519"/>
          </a:xfrm>
          <a:prstGeom prst="roundRect">
            <a:avLst/>
          </a:prstGeom>
          <a:solidFill>
            <a:srgbClr val="002060"/>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rPr>
              <a:t>荒本駅</a:t>
            </a:r>
            <a:endParaRPr kumimoji="1" lang="en-US" altLang="ja-JP" sz="1400" b="0" i="0" u="none" strike="noStrike" kern="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37" name="テキスト ボックス 36"/>
          <p:cNvSpPr txBox="1"/>
          <p:nvPr/>
        </p:nvSpPr>
        <p:spPr>
          <a:xfrm>
            <a:off x="5955323" y="6385683"/>
            <a:ext cx="2382632"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出典：大阪府</a:t>
            </a:r>
            <a:r>
              <a:rPr kumimoji="1"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33</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833841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781964" y="2421232"/>
            <a:ext cx="7571303" cy="830997"/>
          </a:xfrm>
          <a:prstGeom prst="rect">
            <a:avLst/>
          </a:prstGeom>
          <a:noFill/>
        </p:spPr>
        <p:txBody>
          <a:bodyPr wrap="none" rtlCol="0">
            <a:spAutoFit/>
          </a:bodyPr>
          <a:lstStyle/>
          <a:p>
            <a:pPr lvl="0" algn="ctr">
              <a:lnSpc>
                <a:spcPct val="150000"/>
              </a:lnSpc>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都市計画道路</a:t>
            </a:r>
            <a:r>
              <a:rPr kumimoji="1" lang="zh-TW" altLang="en-US" sz="3200" b="1" dirty="0" smtClean="0">
                <a:solidFill>
                  <a:prstClr val="black"/>
                </a:solidFill>
                <a:latin typeface="Meiryo UI" panose="020B0604030504040204" pitchFamily="50" charset="-128"/>
                <a:ea typeface="Meiryo UI" panose="020B0604030504040204" pitchFamily="50" charset="-128"/>
              </a:rPr>
              <a:t>八尾</a:t>
            </a:r>
            <a:r>
              <a:rPr kumimoji="1" lang="zh-TW" altLang="en-US" sz="3200" b="1" dirty="0">
                <a:solidFill>
                  <a:prstClr val="black"/>
                </a:solidFill>
                <a:latin typeface="Meiryo UI" panose="020B0604030504040204" pitchFamily="50" charset="-128"/>
                <a:ea typeface="Meiryo UI" panose="020B0604030504040204" pitchFamily="50" charset="-128"/>
              </a:rPr>
              <a:t>富田林線橋梁整備</a:t>
            </a:r>
            <a:r>
              <a:rPr kumimoji="1" lang="zh-TW" altLang="en-US" sz="3200" b="1" dirty="0" smtClean="0">
                <a:solidFill>
                  <a:prstClr val="black"/>
                </a:solidFill>
                <a:latin typeface="Meiryo UI" panose="020B0604030504040204" pitchFamily="50" charset="-128"/>
                <a:ea typeface="Meiryo UI" panose="020B0604030504040204" pitchFamily="50" charset="-128"/>
              </a:rPr>
              <a:t>事業</a:t>
            </a:r>
            <a:endParaRPr kumimoji="1" lang="zh-TW" altLang="en-US" sz="3200" b="1" dirty="0">
              <a:solidFill>
                <a:prstClr val="black"/>
              </a:solidFill>
              <a:latin typeface="Meiryo UI" panose="020B0604030504040204" pitchFamily="50" charset="-128"/>
              <a:ea typeface="Meiryo UI" panose="020B0604030504040204" pitchFamily="50" charset="-128"/>
            </a:endParaRPr>
          </a:p>
        </p:txBody>
      </p:sp>
      <p:sp>
        <p:nvSpPr>
          <p:cNvPr id="3" name="角丸四角形 2"/>
          <p:cNvSpPr/>
          <p:nvPr/>
        </p:nvSpPr>
        <p:spPr>
          <a:xfrm>
            <a:off x="444500" y="393700"/>
            <a:ext cx="1665654" cy="533400"/>
          </a:xfrm>
          <a:prstGeom prst="round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latin typeface="Meiryo UI" panose="020B0604030504040204" pitchFamily="50" charset="-128"/>
                <a:ea typeface="Meiryo UI" panose="020B0604030504040204" pitchFamily="50" charset="-128"/>
              </a:rPr>
              <a:t>事業</a:t>
            </a:r>
            <a:r>
              <a:rPr kumimoji="1" lang="en-US" altLang="ja-JP" sz="2000" b="1" dirty="0" smtClean="0">
                <a:latin typeface="Meiryo UI" panose="020B0604030504040204" pitchFamily="50" charset="-128"/>
                <a:ea typeface="Meiryo UI" panose="020B0604030504040204" pitchFamily="50" charset="-128"/>
              </a:rPr>
              <a:t>No</a:t>
            </a:r>
            <a:r>
              <a:rPr kumimoji="1" lang="ja-JP" altLang="en-US" sz="2000" b="1" dirty="0">
                <a:latin typeface="Meiryo UI" panose="020B0604030504040204" pitchFamily="50" charset="-128"/>
                <a:ea typeface="Meiryo UI" panose="020B0604030504040204" pitchFamily="50" charset="-128"/>
              </a:rPr>
              <a:t>８</a:t>
            </a:r>
          </a:p>
        </p:txBody>
      </p:sp>
      <p:sp>
        <p:nvSpPr>
          <p:cNvPr id="5" name="テキスト ボックス 4"/>
          <p:cNvSpPr txBox="1"/>
          <p:nvPr/>
        </p:nvSpPr>
        <p:spPr>
          <a:xfrm>
            <a:off x="2262317" y="335757"/>
            <a:ext cx="5085046" cy="568874"/>
          </a:xfrm>
          <a:prstGeom prst="rect">
            <a:avLst/>
          </a:prstGeom>
          <a:noFill/>
        </p:spPr>
        <p:txBody>
          <a:bodyPr wrap="none" rtlCol="0">
            <a:spAutoFit/>
          </a:bodyPr>
          <a:lstStyle/>
          <a:p>
            <a:pPr lvl="0" algn="ctr">
              <a:lnSpc>
                <a:spcPct val="150000"/>
              </a:lnSpc>
              <a:defRPr/>
            </a:pPr>
            <a:r>
              <a:rPr kumimoji="1" lang="ja-JP" altLang="en-US" sz="2400" b="1" dirty="0" smtClean="0">
                <a:solidFill>
                  <a:prstClr val="black"/>
                </a:solidFill>
                <a:latin typeface="Meiryo UI" panose="020B0604030504040204" pitchFamily="50" charset="-128"/>
                <a:ea typeface="Meiryo UI" panose="020B0604030504040204" pitchFamily="50" charset="-128"/>
              </a:rPr>
              <a:t>・・・・景観</a:t>
            </a:r>
            <a:r>
              <a:rPr kumimoji="1" lang="ja-JP" altLang="en-US" sz="2400" b="1" dirty="0">
                <a:solidFill>
                  <a:prstClr val="black"/>
                </a:solidFill>
                <a:latin typeface="Meiryo UI" panose="020B0604030504040204" pitchFamily="50" charset="-128"/>
                <a:ea typeface="Meiryo UI" panose="020B0604030504040204" pitchFamily="50" charset="-128"/>
              </a:rPr>
              <a:t>アドバイザー会議制度を活用</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34</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099763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657225" y="670637"/>
          <a:ext cx="8043432" cy="5650829"/>
        </p:xfrm>
        <a:graphic>
          <a:graphicData uri="http://schemas.openxmlformats.org/drawingml/2006/table">
            <a:tbl>
              <a:tblPr firstRow="1" bandRow="1">
                <a:tableStyleId>{616DA210-FB5B-4158-B5E0-FEB733F419BA}</a:tableStyleId>
              </a:tblPr>
              <a:tblGrid>
                <a:gridCol w="2343150">
                  <a:extLst>
                    <a:ext uri="{9D8B030D-6E8A-4147-A177-3AD203B41FA5}">
                      <a16:colId xmlns:a16="http://schemas.microsoft.com/office/drawing/2014/main" val="99542555"/>
                    </a:ext>
                  </a:extLst>
                </a:gridCol>
                <a:gridCol w="5700282">
                  <a:extLst>
                    <a:ext uri="{9D8B030D-6E8A-4147-A177-3AD203B41FA5}">
                      <a16:colId xmlns:a16="http://schemas.microsoft.com/office/drawing/2014/main" val="1104233453"/>
                    </a:ext>
                  </a:extLst>
                </a:gridCol>
              </a:tblGrid>
              <a:tr h="2521733">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目的：都市計画道路八尾富田林線は、八尾市から富田林市までを南北に結ぶ主要幹線道路であり、大阪府中部広域防災拠点及び大阪府広域医療搬送拠点への重要なアクセス道路である。また、大和川橋梁工事を含む八尾市道木ノ本田井中線から　府道大阪羽曳野線までを結ぶことで、府道大阪中央環状線や国道</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170</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号などの周辺道路の交通分散化を図り、広域的な交通ネットワークを強化するもの。</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・事業の区間：八尾市老原九丁目～藤井寺市津堂四丁目</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延長：</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2.2km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幅員：</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16.7m</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38.7</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2488753929"/>
                  </a:ext>
                </a:extLst>
              </a:tr>
              <a:tr h="1111898">
                <a:tc gridSpan="2">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・橋梁部分の景観上の位置づけ　</a:t>
                      </a:r>
                      <a:endParaRPr kumimoji="1" lang="en-US" altLang="ja-JP" sz="1600" b="1" dirty="0" smtClean="0">
                        <a:latin typeface="游ゴシック" panose="020B0400000000000000" pitchFamily="50" charset="-128"/>
                        <a:ea typeface="游ゴシック" panose="020B0400000000000000" pitchFamily="50" charset="-128"/>
                      </a:endParaRP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・八尾市：八尾市景観計画における大和川眺望景観区域</a:t>
                      </a:r>
                      <a:endParaRPr kumimoji="1" lang="en-US" altLang="ja-JP" sz="1600" b="1" dirty="0" smtClean="0">
                        <a:latin typeface="游ゴシック" panose="020B0400000000000000" pitchFamily="50" charset="-128"/>
                        <a:ea typeface="游ゴシック" panose="020B0400000000000000" pitchFamily="50" charset="-128"/>
                      </a:endParaRP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・藤井寺市：藤井寺市景観計画における大和川・石川沿岸景観形成促進区域</a:t>
                      </a:r>
                      <a:endParaRPr kumimoji="1" lang="en-US" altLang="ja-JP" sz="16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542925" indent="-542925">
                        <a:lnSpc>
                          <a:spcPct val="150000"/>
                        </a:lnSpc>
                      </a:pPr>
                      <a:endParaRPr kumimoji="1" lang="ja-JP" altLang="en-US" sz="14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r h="419534">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・整備スケジュール（予定）：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1653482212"/>
                  </a:ext>
                </a:extLst>
              </a:tr>
              <a:tr h="1353149">
                <a:tc>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a:t>
                      </a: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　</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橋梁予備設計</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橋梁詳細設計</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橋梁工事</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798083"/>
                  </a:ext>
                </a:extLst>
              </a:tr>
            </a:tbl>
          </a:graphicData>
        </a:graphic>
      </p:graphicFrame>
      <p:sp>
        <p:nvSpPr>
          <p:cNvPr id="4" name="正方形/長方形 3"/>
          <p:cNvSpPr/>
          <p:nvPr/>
        </p:nvSpPr>
        <p:spPr>
          <a:xfrm>
            <a:off x="344865" y="244637"/>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事業の概要</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p:cNvSpPr txBox="1"/>
          <p:nvPr/>
        </p:nvSpPr>
        <p:spPr>
          <a:xfrm>
            <a:off x="5783745" y="6372235"/>
            <a:ext cx="2567483"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出典：説明会資料等より作成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35</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413204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16834" t="21327" r="25978" b="5647"/>
          <a:stretch/>
        </p:blipFill>
        <p:spPr>
          <a:xfrm>
            <a:off x="154406" y="274917"/>
            <a:ext cx="8724899" cy="6264000"/>
          </a:xfrm>
          <a:prstGeom prst="rect">
            <a:avLst/>
          </a:prstGeom>
        </p:spPr>
      </p:pic>
      <p:pic>
        <p:nvPicPr>
          <p:cNvPr id="31" name="図 30"/>
          <p:cNvPicPr>
            <a:picLocks noChangeAspect="1"/>
          </p:cNvPicPr>
          <p:nvPr/>
        </p:nvPicPr>
        <p:blipFill rotWithShape="1">
          <a:blip r:embed="rId2"/>
          <a:srcRect l="357" t="91338" r="94819" b="6538"/>
          <a:stretch/>
        </p:blipFill>
        <p:spPr>
          <a:xfrm>
            <a:off x="154406" y="6447814"/>
            <a:ext cx="735836" cy="182206"/>
          </a:xfrm>
          <a:prstGeom prst="rect">
            <a:avLst/>
          </a:prstGeom>
        </p:spPr>
      </p:pic>
      <p:sp>
        <p:nvSpPr>
          <p:cNvPr id="14" name="フリーフォーム 13"/>
          <p:cNvSpPr/>
          <p:nvPr/>
        </p:nvSpPr>
        <p:spPr>
          <a:xfrm>
            <a:off x="4800600" y="4229100"/>
            <a:ext cx="704850" cy="1079500"/>
          </a:xfrm>
          <a:custGeom>
            <a:avLst/>
            <a:gdLst>
              <a:gd name="connsiteX0" fmla="*/ 0 w 217714"/>
              <a:gd name="connsiteY0" fmla="*/ 0 h 374469"/>
              <a:gd name="connsiteX1" fmla="*/ 26125 w 217714"/>
              <a:gd name="connsiteY1" fmla="*/ 374469 h 374469"/>
              <a:gd name="connsiteX2" fmla="*/ 217714 w 217714"/>
              <a:gd name="connsiteY2" fmla="*/ 78377 h 374469"/>
              <a:gd name="connsiteX3" fmla="*/ 0 w 217714"/>
              <a:gd name="connsiteY3" fmla="*/ 0 h 374469"/>
              <a:gd name="connsiteX0" fmla="*/ 0 w 2629988"/>
              <a:gd name="connsiteY0" fmla="*/ 2194560 h 2569029"/>
              <a:gd name="connsiteX1" fmla="*/ 26125 w 2629988"/>
              <a:gd name="connsiteY1" fmla="*/ 2569029 h 2569029"/>
              <a:gd name="connsiteX2" fmla="*/ 2629988 w 2629988"/>
              <a:gd name="connsiteY2" fmla="*/ 0 h 2569029"/>
              <a:gd name="connsiteX3" fmla="*/ 0 w 2629988"/>
              <a:gd name="connsiteY3" fmla="*/ 2194560 h 2569029"/>
              <a:gd name="connsiteX0" fmla="*/ 252550 w 2882538"/>
              <a:gd name="connsiteY0" fmla="*/ 2194560 h 4502332"/>
              <a:gd name="connsiteX1" fmla="*/ 0 w 2882538"/>
              <a:gd name="connsiteY1" fmla="*/ 4502332 h 4502332"/>
              <a:gd name="connsiteX2" fmla="*/ 2882538 w 2882538"/>
              <a:gd name="connsiteY2" fmla="*/ 0 h 4502332"/>
              <a:gd name="connsiteX3" fmla="*/ 252550 w 2882538"/>
              <a:gd name="connsiteY3" fmla="*/ 2194560 h 4502332"/>
              <a:gd name="connsiteX0" fmla="*/ 0 w 3065416"/>
              <a:gd name="connsiteY0" fmla="*/ 2090057 h 4502332"/>
              <a:gd name="connsiteX1" fmla="*/ 182878 w 3065416"/>
              <a:gd name="connsiteY1" fmla="*/ 4502332 h 4502332"/>
              <a:gd name="connsiteX2" fmla="*/ 3065416 w 3065416"/>
              <a:gd name="connsiteY2" fmla="*/ 0 h 4502332"/>
              <a:gd name="connsiteX3" fmla="*/ 0 w 3065416"/>
              <a:gd name="connsiteY3" fmla="*/ 2090057 h 4502332"/>
              <a:gd name="connsiteX0" fmla="*/ 0 w 3065416"/>
              <a:gd name="connsiteY0" fmla="*/ 2090057 h 4502332"/>
              <a:gd name="connsiteX1" fmla="*/ 182878 w 3065416"/>
              <a:gd name="connsiteY1" fmla="*/ 4502332 h 4502332"/>
              <a:gd name="connsiteX2" fmla="*/ 3065416 w 3065416"/>
              <a:gd name="connsiteY2" fmla="*/ 0 h 4502332"/>
              <a:gd name="connsiteX3" fmla="*/ 339633 w 3065416"/>
              <a:gd name="connsiteY3" fmla="*/ 1872342 h 4502332"/>
              <a:gd name="connsiteX4" fmla="*/ 0 w 3065416"/>
              <a:gd name="connsiteY4" fmla="*/ 2090057 h 4502332"/>
              <a:gd name="connsiteX0" fmla="*/ 0 w 3065416"/>
              <a:gd name="connsiteY0" fmla="*/ 2090057 h 4502332"/>
              <a:gd name="connsiteX1" fmla="*/ 182878 w 3065416"/>
              <a:gd name="connsiteY1" fmla="*/ 4502332 h 4502332"/>
              <a:gd name="connsiteX2" fmla="*/ 3065416 w 3065416"/>
              <a:gd name="connsiteY2" fmla="*/ 0 h 4502332"/>
              <a:gd name="connsiteX3" fmla="*/ 1097279 w 3065416"/>
              <a:gd name="connsiteY3" fmla="*/ 1759130 h 4502332"/>
              <a:gd name="connsiteX4" fmla="*/ 339633 w 3065416"/>
              <a:gd name="connsiteY4" fmla="*/ 1872342 h 4502332"/>
              <a:gd name="connsiteX5" fmla="*/ 0 w 3065416"/>
              <a:gd name="connsiteY5" fmla="*/ 2090057 h 4502332"/>
              <a:gd name="connsiteX0" fmla="*/ 0 w 3065416"/>
              <a:gd name="connsiteY0" fmla="*/ 2090057 h 4502332"/>
              <a:gd name="connsiteX1" fmla="*/ 182878 w 3065416"/>
              <a:gd name="connsiteY1" fmla="*/ 4502332 h 4502332"/>
              <a:gd name="connsiteX2" fmla="*/ 3065416 w 3065416"/>
              <a:gd name="connsiteY2" fmla="*/ 0 h 4502332"/>
              <a:gd name="connsiteX3" fmla="*/ 1097279 w 3065416"/>
              <a:gd name="connsiteY3" fmla="*/ 1759130 h 4502332"/>
              <a:gd name="connsiteX4" fmla="*/ 339633 w 3065416"/>
              <a:gd name="connsiteY4" fmla="*/ 1872342 h 4502332"/>
              <a:gd name="connsiteX5" fmla="*/ 121919 w 3065416"/>
              <a:gd name="connsiteY5" fmla="*/ 2081347 h 4502332"/>
              <a:gd name="connsiteX6" fmla="*/ 0 w 3065416"/>
              <a:gd name="connsiteY6" fmla="*/ 2090057 h 4502332"/>
              <a:gd name="connsiteX0" fmla="*/ 0 w 3065416"/>
              <a:gd name="connsiteY0" fmla="*/ 2090057 h 4519747"/>
              <a:gd name="connsiteX1" fmla="*/ 104502 w 3065416"/>
              <a:gd name="connsiteY1" fmla="*/ 4519747 h 4519747"/>
              <a:gd name="connsiteX2" fmla="*/ 182878 w 3065416"/>
              <a:gd name="connsiteY2" fmla="*/ 4502332 h 4519747"/>
              <a:gd name="connsiteX3" fmla="*/ 3065416 w 3065416"/>
              <a:gd name="connsiteY3" fmla="*/ 0 h 4519747"/>
              <a:gd name="connsiteX4" fmla="*/ 1097279 w 3065416"/>
              <a:gd name="connsiteY4" fmla="*/ 1759130 h 4519747"/>
              <a:gd name="connsiteX5" fmla="*/ 339633 w 3065416"/>
              <a:gd name="connsiteY5" fmla="*/ 1872342 h 4519747"/>
              <a:gd name="connsiteX6" fmla="*/ 121919 w 3065416"/>
              <a:gd name="connsiteY6" fmla="*/ 2081347 h 4519747"/>
              <a:gd name="connsiteX7" fmla="*/ 0 w 3065416"/>
              <a:gd name="connsiteY7" fmla="*/ 2090057 h 4519747"/>
              <a:gd name="connsiteX0" fmla="*/ 875 w 3066291"/>
              <a:gd name="connsiteY0" fmla="*/ 2090057 h 4519747"/>
              <a:gd name="connsiteX1" fmla="*/ 114085 w 3066291"/>
              <a:gd name="connsiteY1" fmla="*/ 3439885 h 4519747"/>
              <a:gd name="connsiteX2" fmla="*/ 105377 w 3066291"/>
              <a:gd name="connsiteY2" fmla="*/ 4519747 h 4519747"/>
              <a:gd name="connsiteX3" fmla="*/ 183753 w 3066291"/>
              <a:gd name="connsiteY3" fmla="*/ 4502332 h 4519747"/>
              <a:gd name="connsiteX4" fmla="*/ 3066291 w 3066291"/>
              <a:gd name="connsiteY4" fmla="*/ 0 h 4519747"/>
              <a:gd name="connsiteX5" fmla="*/ 1098154 w 3066291"/>
              <a:gd name="connsiteY5" fmla="*/ 1759130 h 4519747"/>
              <a:gd name="connsiteX6" fmla="*/ 340508 w 3066291"/>
              <a:gd name="connsiteY6" fmla="*/ 1872342 h 4519747"/>
              <a:gd name="connsiteX7" fmla="*/ 122794 w 3066291"/>
              <a:gd name="connsiteY7" fmla="*/ 2081347 h 4519747"/>
              <a:gd name="connsiteX8" fmla="*/ 875 w 3066291"/>
              <a:gd name="connsiteY8" fmla="*/ 2090057 h 4519747"/>
              <a:gd name="connsiteX0" fmla="*/ 875 w 3066291"/>
              <a:gd name="connsiteY0" fmla="*/ 2090057 h 4519747"/>
              <a:gd name="connsiteX1" fmla="*/ 114085 w 3066291"/>
              <a:gd name="connsiteY1" fmla="*/ 3439885 h 4519747"/>
              <a:gd name="connsiteX2" fmla="*/ 105377 w 3066291"/>
              <a:gd name="connsiteY2" fmla="*/ 4519747 h 4519747"/>
              <a:gd name="connsiteX3" fmla="*/ 183753 w 3066291"/>
              <a:gd name="connsiteY3" fmla="*/ 4502332 h 4519747"/>
              <a:gd name="connsiteX4" fmla="*/ 218589 w 3066291"/>
              <a:gd name="connsiteY4" fmla="*/ 2203267 h 4519747"/>
              <a:gd name="connsiteX5" fmla="*/ 3066291 w 3066291"/>
              <a:gd name="connsiteY5" fmla="*/ 0 h 4519747"/>
              <a:gd name="connsiteX6" fmla="*/ 1098154 w 3066291"/>
              <a:gd name="connsiteY6" fmla="*/ 1759130 h 4519747"/>
              <a:gd name="connsiteX7" fmla="*/ 340508 w 3066291"/>
              <a:gd name="connsiteY7" fmla="*/ 1872342 h 4519747"/>
              <a:gd name="connsiteX8" fmla="*/ 122794 w 3066291"/>
              <a:gd name="connsiteY8" fmla="*/ 2081347 h 4519747"/>
              <a:gd name="connsiteX9" fmla="*/ 875 w 3066291"/>
              <a:gd name="connsiteY9" fmla="*/ 2090057 h 4519747"/>
              <a:gd name="connsiteX0" fmla="*/ 875 w 3066291"/>
              <a:gd name="connsiteY0" fmla="*/ 2090057 h 4519747"/>
              <a:gd name="connsiteX1" fmla="*/ 114085 w 3066291"/>
              <a:gd name="connsiteY1" fmla="*/ 3439885 h 4519747"/>
              <a:gd name="connsiteX2" fmla="*/ 105377 w 3066291"/>
              <a:gd name="connsiteY2" fmla="*/ 4519747 h 4519747"/>
              <a:gd name="connsiteX3" fmla="*/ 183753 w 3066291"/>
              <a:gd name="connsiteY3" fmla="*/ 4502332 h 4519747"/>
              <a:gd name="connsiteX4" fmla="*/ 218589 w 3066291"/>
              <a:gd name="connsiteY4" fmla="*/ 2203267 h 4519747"/>
              <a:gd name="connsiteX5" fmla="*/ 1176532 w 3066291"/>
              <a:gd name="connsiteY5" fmla="*/ 1820090 h 4519747"/>
              <a:gd name="connsiteX6" fmla="*/ 3066291 w 3066291"/>
              <a:gd name="connsiteY6" fmla="*/ 0 h 4519747"/>
              <a:gd name="connsiteX7" fmla="*/ 1098154 w 3066291"/>
              <a:gd name="connsiteY7" fmla="*/ 1759130 h 4519747"/>
              <a:gd name="connsiteX8" fmla="*/ 340508 w 3066291"/>
              <a:gd name="connsiteY8" fmla="*/ 1872342 h 4519747"/>
              <a:gd name="connsiteX9" fmla="*/ 122794 w 3066291"/>
              <a:gd name="connsiteY9" fmla="*/ 2081347 h 4519747"/>
              <a:gd name="connsiteX10" fmla="*/ 875 w 3066291"/>
              <a:gd name="connsiteY10" fmla="*/ 2090057 h 4519747"/>
              <a:gd name="connsiteX0" fmla="*/ 875 w 3018583"/>
              <a:gd name="connsiteY0" fmla="*/ 2090057 h 4519747"/>
              <a:gd name="connsiteX1" fmla="*/ 114085 w 3018583"/>
              <a:gd name="connsiteY1" fmla="*/ 3439885 h 4519747"/>
              <a:gd name="connsiteX2" fmla="*/ 105377 w 3018583"/>
              <a:gd name="connsiteY2" fmla="*/ 4519747 h 4519747"/>
              <a:gd name="connsiteX3" fmla="*/ 183753 w 3018583"/>
              <a:gd name="connsiteY3" fmla="*/ 4502332 h 4519747"/>
              <a:gd name="connsiteX4" fmla="*/ 218589 w 3018583"/>
              <a:gd name="connsiteY4" fmla="*/ 2203267 h 4519747"/>
              <a:gd name="connsiteX5" fmla="*/ 1176532 w 3018583"/>
              <a:gd name="connsiteY5" fmla="*/ 1820090 h 4519747"/>
              <a:gd name="connsiteX6" fmla="*/ 3018583 w 3018583"/>
              <a:gd name="connsiteY6" fmla="*/ 0 h 4519747"/>
              <a:gd name="connsiteX7" fmla="*/ 1098154 w 3018583"/>
              <a:gd name="connsiteY7" fmla="*/ 1759130 h 4519747"/>
              <a:gd name="connsiteX8" fmla="*/ 340508 w 3018583"/>
              <a:gd name="connsiteY8" fmla="*/ 1872342 h 4519747"/>
              <a:gd name="connsiteX9" fmla="*/ 122794 w 3018583"/>
              <a:gd name="connsiteY9" fmla="*/ 2081347 h 4519747"/>
              <a:gd name="connsiteX10" fmla="*/ 875 w 3018583"/>
              <a:gd name="connsiteY10"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3108510 w 3108510"/>
              <a:gd name="connsiteY6" fmla="*/ 4164 h 4519747"/>
              <a:gd name="connsiteX7" fmla="*/ 3018583 w 3108510"/>
              <a:gd name="connsiteY7" fmla="*/ 0 h 4519747"/>
              <a:gd name="connsiteX8" fmla="*/ 1098154 w 3108510"/>
              <a:gd name="connsiteY8" fmla="*/ 1759130 h 4519747"/>
              <a:gd name="connsiteX9" fmla="*/ 340508 w 3108510"/>
              <a:gd name="connsiteY9" fmla="*/ 1872342 h 4519747"/>
              <a:gd name="connsiteX10" fmla="*/ 122794 w 3108510"/>
              <a:gd name="connsiteY10" fmla="*/ 2081347 h 4519747"/>
              <a:gd name="connsiteX11" fmla="*/ 875 w 3108510"/>
              <a:gd name="connsiteY11"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18583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18583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1098154 w 3108510"/>
              <a:gd name="connsiteY9" fmla="*/ 1759130 h 4519747"/>
              <a:gd name="connsiteX10" fmla="*/ 340508 w 3108510"/>
              <a:gd name="connsiteY10" fmla="*/ 1872342 h 4519747"/>
              <a:gd name="connsiteX11" fmla="*/ 122794 w 3108510"/>
              <a:gd name="connsiteY11" fmla="*/ 2081347 h 4519747"/>
              <a:gd name="connsiteX12" fmla="*/ 875 w 3108510"/>
              <a:gd name="connsiteY12"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098154 w 3108510"/>
              <a:gd name="connsiteY10" fmla="*/ 1759130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129959 w 3108510"/>
              <a:gd name="connsiteY10" fmla="*/ 1751179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76532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129959 w 3108510"/>
              <a:gd name="connsiteY10" fmla="*/ 1751179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18589 w 3108510"/>
              <a:gd name="connsiteY4" fmla="*/ 2203267 h 4519747"/>
              <a:gd name="connsiteX5" fmla="*/ 1164606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129959 w 3108510"/>
              <a:gd name="connsiteY10" fmla="*/ 1751179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1164606 w 3108510"/>
              <a:gd name="connsiteY5" fmla="*/ 1820090 h 4519747"/>
              <a:gd name="connsiteX6" fmla="*/ 2889848 w 3108510"/>
              <a:gd name="connsiteY6" fmla="*/ 286435 h 4519747"/>
              <a:gd name="connsiteX7" fmla="*/ 3108510 w 3108510"/>
              <a:gd name="connsiteY7" fmla="*/ 4164 h 4519747"/>
              <a:gd name="connsiteX8" fmla="*/ 3002680 w 3108510"/>
              <a:gd name="connsiteY8" fmla="*/ 0 h 4519747"/>
              <a:gd name="connsiteX9" fmla="*/ 2798408 w 3108510"/>
              <a:gd name="connsiteY9" fmla="*/ 282459 h 4519747"/>
              <a:gd name="connsiteX10" fmla="*/ 1129959 w 3108510"/>
              <a:gd name="connsiteY10" fmla="*/ 1751179 h 4519747"/>
              <a:gd name="connsiteX11" fmla="*/ 340508 w 3108510"/>
              <a:gd name="connsiteY11" fmla="*/ 1872342 h 4519747"/>
              <a:gd name="connsiteX12" fmla="*/ 122794 w 3108510"/>
              <a:gd name="connsiteY12" fmla="*/ 2081347 h 4519747"/>
              <a:gd name="connsiteX13" fmla="*/ 875 w 3108510"/>
              <a:gd name="connsiteY13"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64606 w 3108510"/>
              <a:gd name="connsiteY6" fmla="*/ 1820090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340508 w 3108510"/>
              <a:gd name="connsiteY12" fmla="*/ 1872342 h 4519747"/>
              <a:gd name="connsiteX13" fmla="*/ 122794 w 3108510"/>
              <a:gd name="connsiteY13" fmla="*/ 2081347 h 4519747"/>
              <a:gd name="connsiteX14" fmla="*/ 875 w 3108510"/>
              <a:gd name="connsiteY14"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129959 w 3108510"/>
              <a:gd name="connsiteY11" fmla="*/ 1751179 h 4519747"/>
              <a:gd name="connsiteX12" fmla="*/ 560116 w 3108510"/>
              <a:gd name="connsiteY12" fmla="*/ 1785256 h 4519747"/>
              <a:gd name="connsiteX13" fmla="*/ 340508 w 3108510"/>
              <a:gd name="connsiteY13" fmla="*/ 1872342 h 4519747"/>
              <a:gd name="connsiteX14" fmla="*/ 122794 w 3108510"/>
              <a:gd name="connsiteY14" fmla="*/ 2081347 h 4519747"/>
              <a:gd name="connsiteX15" fmla="*/ 875 w 3108510"/>
              <a:gd name="connsiteY15"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082251 w 3108510"/>
              <a:gd name="connsiteY11" fmla="*/ 1771057 h 4519747"/>
              <a:gd name="connsiteX12" fmla="*/ 560116 w 3108510"/>
              <a:gd name="connsiteY12" fmla="*/ 1785256 h 4519747"/>
              <a:gd name="connsiteX13" fmla="*/ 340508 w 3108510"/>
              <a:gd name="connsiteY13" fmla="*/ 1872342 h 4519747"/>
              <a:gd name="connsiteX14" fmla="*/ 122794 w 3108510"/>
              <a:gd name="connsiteY14" fmla="*/ 2081347 h 4519747"/>
              <a:gd name="connsiteX15" fmla="*/ 875 w 3108510"/>
              <a:gd name="connsiteY15"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56140 w 3108510"/>
              <a:gd name="connsiteY5" fmla="*/ 1872720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082251 w 3108510"/>
              <a:gd name="connsiteY11" fmla="*/ 1771057 h 4519747"/>
              <a:gd name="connsiteX12" fmla="*/ 560116 w 3108510"/>
              <a:gd name="connsiteY12" fmla="*/ 1785256 h 4519747"/>
              <a:gd name="connsiteX13" fmla="*/ 340508 w 3108510"/>
              <a:gd name="connsiteY13" fmla="*/ 1872342 h 4519747"/>
              <a:gd name="connsiteX14" fmla="*/ 122794 w 3108510"/>
              <a:gd name="connsiteY14" fmla="*/ 2081347 h 4519747"/>
              <a:gd name="connsiteX15" fmla="*/ 875 w 3108510"/>
              <a:gd name="connsiteY15"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587945 w 3108510"/>
              <a:gd name="connsiteY5" fmla="*/ 1868745 h 4519747"/>
              <a:gd name="connsiteX6" fmla="*/ 1120874 w 3108510"/>
              <a:gd name="connsiteY6" fmla="*/ 1824066 h 4519747"/>
              <a:gd name="connsiteX7" fmla="*/ 2889848 w 3108510"/>
              <a:gd name="connsiteY7" fmla="*/ 286435 h 4519747"/>
              <a:gd name="connsiteX8" fmla="*/ 3108510 w 3108510"/>
              <a:gd name="connsiteY8" fmla="*/ 4164 h 4519747"/>
              <a:gd name="connsiteX9" fmla="*/ 3002680 w 3108510"/>
              <a:gd name="connsiteY9" fmla="*/ 0 h 4519747"/>
              <a:gd name="connsiteX10" fmla="*/ 2798408 w 3108510"/>
              <a:gd name="connsiteY10" fmla="*/ 282459 h 4519747"/>
              <a:gd name="connsiteX11" fmla="*/ 1082251 w 3108510"/>
              <a:gd name="connsiteY11" fmla="*/ 1771057 h 4519747"/>
              <a:gd name="connsiteX12" fmla="*/ 560116 w 3108510"/>
              <a:gd name="connsiteY12" fmla="*/ 1785256 h 4519747"/>
              <a:gd name="connsiteX13" fmla="*/ 340508 w 3108510"/>
              <a:gd name="connsiteY13" fmla="*/ 1872342 h 4519747"/>
              <a:gd name="connsiteX14" fmla="*/ 122794 w 3108510"/>
              <a:gd name="connsiteY14" fmla="*/ 2081347 h 4519747"/>
              <a:gd name="connsiteX15" fmla="*/ 875 w 3108510"/>
              <a:gd name="connsiteY15"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44282 h 4519747"/>
              <a:gd name="connsiteX6" fmla="*/ 587945 w 3108510"/>
              <a:gd name="connsiteY6" fmla="*/ 1868745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44282 h 4519747"/>
              <a:gd name="connsiteX6" fmla="*/ 587945 w 3108510"/>
              <a:gd name="connsiteY6" fmla="*/ 1868745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87945 w 3108510"/>
              <a:gd name="connsiteY6" fmla="*/ 1868745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87945 w 3108510"/>
              <a:gd name="connsiteY6" fmla="*/ 1868745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22794 w 3108510"/>
              <a:gd name="connsiteY15" fmla="*/ 2081347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59183 w 3108510"/>
              <a:gd name="connsiteY15" fmla="*/ 2073396 h 4519747"/>
              <a:gd name="connsiteX16" fmla="*/ 875 w 3108510"/>
              <a:gd name="connsiteY16"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30745 w 3108510"/>
              <a:gd name="connsiteY15" fmla="*/ 2103308 h 4519747"/>
              <a:gd name="connsiteX16" fmla="*/ 59183 w 3108510"/>
              <a:gd name="connsiteY16" fmla="*/ 2073396 h 4519747"/>
              <a:gd name="connsiteX17" fmla="*/ 875 w 3108510"/>
              <a:gd name="connsiteY17"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130745 w 3108510"/>
              <a:gd name="connsiteY15" fmla="*/ 2103308 h 4519747"/>
              <a:gd name="connsiteX16" fmla="*/ 59183 w 3108510"/>
              <a:gd name="connsiteY16" fmla="*/ 2073396 h 4519747"/>
              <a:gd name="connsiteX17" fmla="*/ 875 w 3108510"/>
              <a:gd name="connsiteY17" fmla="*/ 2090057 h 4519747"/>
              <a:gd name="connsiteX0" fmla="*/ 875 w 3108510"/>
              <a:gd name="connsiteY0" fmla="*/ 2090057 h 4519747"/>
              <a:gd name="connsiteX1" fmla="*/ 114085 w 3108510"/>
              <a:gd name="connsiteY1" fmla="*/ 3439885 h 4519747"/>
              <a:gd name="connsiteX2" fmla="*/ 105377 w 3108510"/>
              <a:gd name="connsiteY2" fmla="*/ 4519747 h 4519747"/>
              <a:gd name="connsiteX3" fmla="*/ 183753 w 3108510"/>
              <a:gd name="connsiteY3" fmla="*/ 4502332 h 4519747"/>
              <a:gd name="connsiteX4" fmla="*/ 202686 w 3108510"/>
              <a:gd name="connsiteY4" fmla="*/ 2139656 h 4519747"/>
              <a:gd name="connsiteX5" fmla="*/ 385187 w 3108510"/>
              <a:gd name="connsiteY5" fmla="*/ 1924403 h 4519747"/>
              <a:gd name="connsiteX6" fmla="*/ 595897 w 3108510"/>
              <a:gd name="connsiteY6" fmla="*/ 1856818 h 4519747"/>
              <a:gd name="connsiteX7" fmla="*/ 1120874 w 3108510"/>
              <a:gd name="connsiteY7" fmla="*/ 1824066 h 4519747"/>
              <a:gd name="connsiteX8" fmla="*/ 2889848 w 3108510"/>
              <a:gd name="connsiteY8" fmla="*/ 286435 h 4519747"/>
              <a:gd name="connsiteX9" fmla="*/ 3108510 w 3108510"/>
              <a:gd name="connsiteY9" fmla="*/ 4164 h 4519747"/>
              <a:gd name="connsiteX10" fmla="*/ 3002680 w 3108510"/>
              <a:gd name="connsiteY10" fmla="*/ 0 h 4519747"/>
              <a:gd name="connsiteX11" fmla="*/ 2798408 w 3108510"/>
              <a:gd name="connsiteY11" fmla="*/ 282459 h 4519747"/>
              <a:gd name="connsiteX12" fmla="*/ 1082251 w 3108510"/>
              <a:gd name="connsiteY12" fmla="*/ 1771057 h 4519747"/>
              <a:gd name="connsiteX13" fmla="*/ 560116 w 3108510"/>
              <a:gd name="connsiteY13" fmla="*/ 1785256 h 4519747"/>
              <a:gd name="connsiteX14" fmla="*/ 340508 w 3108510"/>
              <a:gd name="connsiteY14" fmla="*/ 1872342 h 4519747"/>
              <a:gd name="connsiteX15" fmla="*/ 98940 w 3108510"/>
              <a:gd name="connsiteY15" fmla="*/ 2107283 h 4519747"/>
              <a:gd name="connsiteX16" fmla="*/ 59183 w 3108510"/>
              <a:gd name="connsiteY16" fmla="*/ 2073396 h 4519747"/>
              <a:gd name="connsiteX17" fmla="*/ 875 w 3108510"/>
              <a:gd name="connsiteY17" fmla="*/ 2090057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91055 w 3100625"/>
              <a:gd name="connsiteY15" fmla="*/ 2107283 h 4519747"/>
              <a:gd name="connsiteX16" fmla="*/ 51298 w 3100625"/>
              <a:gd name="connsiteY16" fmla="*/ 2073396 h 4519747"/>
              <a:gd name="connsiteX17" fmla="*/ 941 w 3100625"/>
              <a:gd name="connsiteY17"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106958 w 3100625"/>
              <a:gd name="connsiteY15" fmla="*/ 2107283 h 4519747"/>
              <a:gd name="connsiteX16" fmla="*/ 51298 w 3100625"/>
              <a:gd name="connsiteY16" fmla="*/ 2073396 h 4519747"/>
              <a:gd name="connsiteX17" fmla="*/ 941 w 3100625"/>
              <a:gd name="connsiteY17"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106958 w 3100625"/>
              <a:gd name="connsiteY15" fmla="*/ 2107283 h 4519747"/>
              <a:gd name="connsiteX16" fmla="*/ 39372 w 3100625"/>
              <a:gd name="connsiteY16" fmla="*/ 2085323 h 4519747"/>
              <a:gd name="connsiteX17" fmla="*/ 941 w 3100625"/>
              <a:gd name="connsiteY17"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106958 w 3100625"/>
              <a:gd name="connsiteY15" fmla="*/ 2107283 h 4519747"/>
              <a:gd name="connsiteX16" fmla="*/ 59250 w 3100625"/>
              <a:gd name="connsiteY16" fmla="*/ 2119211 h 4519747"/>
              <a:gd name="connsiteX17" fmla="*/ 39372 w 3100625"/>
              <a:gd name="connsiteY17" fmla="*/ 2085323 h 4519747"/>
              <a:gd name="connsiteX18" fmla="*/ 941 w 3100625"/>
              <a:gd name="connsiteY18"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94801 w 3100625"/>
              <a:gd name="connsiteY4" fmla="*/ 2139656 h 4519747"/>
              <a:gd name="connsiteX5" fmla="*/ 377302 w 3100625"/>
              <a:gd name="connsiteY5" fmla="*/ 1924403 h 4519747"/>
              <a:gd name="connsiteX6" fmla="*/ 588012 w 3100625"/>
              <a:gd name="connsiteY6" fmla="*/ 1856818 h 4519747"/>
              <a:gd name="connsiteX7" fmla="*/ 1112989 w 3100625"/>
              <a:gd name="connsiteY7" fmla="*/ 1824066 h 4519747"/>
              <a:gd name="connsiteX8" fmla="*/ 2881963 w 3100625"/>
              <a:gd name="connsiteY8" fmla="*/ 286435 h 4519747"/>
              <a:gd name="connsiteX9" fmla="*/ 3100625 w 3100625"/>
              <a:gd name="connsiteY9" fmla="*/ 4164 h 4519747"/>
              <a:gd name="connsiteX10" fmla="*/ 2994795 w 3100625"/>
              <a:gd name="connsiteY10" fmla="*/ 0 h 4519747"/>
              <a:gd name="connsiteX11" fmla="*/ 2790523 w 3100625"/>
              <a:gd name="connsiteY11" fmla="*/ 282459 h 4519747"/>
              <a:gd name="connsiteX12" fmla="*/ 1074366 w 3100625"/>
              <a:gd name="connsiteY12" fmla="*/ 1771057 h 4519747"/>
              <a:gd name="connsiteX13" fmla="*/ 552231 w 3100625"/>
              <a:gd name="connsiteY13" fmla="*/ 1785256 h 4519747"/>
              <a:gd name="connsiteX14" fmla="*/ 332623 w 3100625"/>
              <a:gd name="connsiteY14" fmla="*/ 1872342 h 4519747"/>
              <a:gd name="connsiteX15" fmla="*/ 106958 w 3100625"/>
              <a:gd name="connsiteY15" fmla="*/ 2107283 h 4519747"/>
              <a:gd name="connsiteX16" fmla="*/ 59250 w 3100625"/>
              <a:gd name="connsiteY16" fmla="*/ 2119211 h 4519747"/>
              <a:gd name="connsiteX17" fmla="*/ 51299 w 3100625"/>
              <a:gd name="connsiteY17" fmla="*/ 2069420 h 4519747"/>
              <a:gd name="connsiteX18" fmla="*/ 941 w 3100625"/>
              <a:gd name="connsiteY18"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94801 w 3100625"/>
              <a:gd name="connsiteY5" fmla="*/ 2139656 h 4519747"/>
              <a:gd name="connsiteX6" fmla="*/ 377302 w 3100625"/>
              <a:gd name="connsiteY6" fmla="*/ 1924403 h 4519747"/>
              <a:gd name="connsiteX7" fmla="*/ 588012 w 3100625"/>
              <a:gd name="connsiteY7" fmla="*/ 1856818 h 4519747"/>
              <a:gd name="connsiteX8" fmla="*/ 1112989 w 3100625"/>
              <a:gd name="connsiteY8" fmla="*/ 1824066 h 4519747"/>
              <a:gd name="connsiteX9" fmla="*/ 2881963 w 3100625"/>
              <a:gd name="connsiteY9" fmla="*/ 286435 h 4519747"/>
              <a:gd name="connsiteX10" fmla="*/ 3100625 w 3100625"/>
              <a:gd name="connsiteY10" fmla="*/ 4164 h 4519747"/>
              <a:gd name="connsiteX11" fmla="*/ 2994795 w 3100625"/>
              <a:gd name="connsiteY11" fmla="*/ 0 h 4519747"/>
              <a:gd name="connsiteX12" fmla="*/ 2790523 w 3100625"/>
              <a:gd name="connsiteY12" fmla="*/ 282459 h 4519747"/>
              <a:gd name="connsiteX13" fmla="*/ 1074366 w 3100625"/>
              <a:gd name="connsiteY13" fmla="*/ 1771057 h 4519747"/>
              <a:gd name="connsiteX14" fmla="*/ 552231 w 3100625"/>
              <a:gd name="connsiteY14" fmla="*/ 1785256 h 4519747"/>
              <a:gd name="connsiteX15" fmla="*/ 332623 w 3100625"/>
              <a:gd name="connsiteY15" fmla="*/ 1872342 h 4519747"/>
              <a:gd name="connsiteX16" fmla="*/ 106958 w 3100625"/>
              <a:gd name="connsiteY16" fmla="*/ 2107283 h 4519747"/>
              <a:gd name="connsiteX17" fmla="*/ 59250 w 3100625"/>
              <a:gd name="connsiteY17" fmla="*/ 2119211 h 4519747"/>
              <a:gd name="connsiteX18" fmla="*/ 51299 w 3100625"/>
              <a:gd name="connsiteY18" fmla="*/ 2069420 h 4519747"/>
              <a:gd name="connsiteX19" fmla="*/ 941 w 3100625"/>
              <a:gd name="connsiteY19"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94801 w 3100625"/>
              <a:gd name="connsiteY5" fmla="*/ 2151583 h 4519747"/>
              <a:gd name="connsiteX6" fmla="*/ 377302 w 3100625"/>
              <a:gd name="connsiteY6" fmla="*/ 1924403 h 4519747"/>
              <a:gd name="connsiteX7" fmla="*/ 588012 w 3100625"/>
              <a:gd name="connsiteY7" fmla="*/ 1856818 h 4519747"/>
              <a:gd name="connsiteX8" fmla="*/ 1112989 w 3100625"/>
              <a:gd name="connsiteY8" fmla="*/ 1824066 h 4519747"/>
              <a:gd name="connsiteX9" fmla="*/ 2881963 w 3100625"/>
              <a:gd name="connsiteY9" fmla="*/ 286435 h 4519747"/>
              <a:gd name="connsiteX10" fmla="*/ 3100625 w 3100625"/>
              <a:gd name="connsiteY10" fmla="*/ 4164 h 4519747"/>
              <a:gd name="connsiteX11" fmla="*/ 2994795 w 3100625"/>
              <a:gd name="connsiteY11" fmla="*/ 0 h 4519747"/>
              <a:gd name="connsiteX12" fmla="*/ 2790523 w 3100625"/>
              <a:gd name="connsiteY12" fmla="*/ 282459 h 4519747"/>
              <a:gd name="connsiteX13" fmla="*/ 1074366 w 3100625"/>
              <a:gd name="connsiteY13" fmla="*/ 1771057 h 4519747"/>
              <a:gd name="connsiteX14" fmla="*/ 552231 w 3100625"/>
              <a:gd name="connsiteY14" fmla="*/ 1785256 h 4519747"/>
              <a:gd name="connsiteX15" fmla="*/ 332623 w 3100625"/>
              <a:gd name="connsiteY15" fmla="*/ 1872342 h 4519747"/>
              <a:gd name="connsiteX16" fmla="*/ 106958 w 3100625"/>
              <a:gd name="connsiteY16" fmla="*/ 2107283 h 4519747"/>
              <a:gd name="connsiteX17" fmla="*/ 59250 w 3100625"/>
              <a:gd name="connsiteY17" fmla="*/ 2119211 h 4519747"/>
              <a:gd name="connsiteX18" fmla="*/ 51299 w 3100625"/>
              <a:gd name="connsiteY18" fmla="*/ 2069420 h 4519747"/>
              <a:gd name="connsiteX19" fmla="*/ 941 w 3100625"/>
              <a:gd name="connsiteY19"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94801 w 3100625"/>
              <a:gd name="connsiteY5" fmla="*/ 2151583 h 4519747"/>
              <a:gd name="connsiteX6" fmla="*/ 377302 w 3100625"/>
              <a:gd name="connsiteY6" fmla="*/ 1924403 h 4519747"/>
              <a:gd name="connsiteX7" fmla="*/ 588012 w 3100625"/>
              <a:gd name="connsiteY7" fmla="*/ 1856818 h 4519747"/>
              <a:gd name="connsiteX8" fmla="*/ 1112989 w 3100625"/>
              <a:gd name="connsiteY8" fmla="*/ 1824066 h 4519747"/>
              <a:gd name="connsiteX9" fmla="*/ 2881963 w 3100625"/>
              <a:gd name="connsiteY9" fmla="*/ 286435 h 4519747"/>
              <a:gd name="connsiteX10" fmla="*/ 3100625 w 3100625"/>
              <a:gd name="connsiteY10" fmla="*/ 4164 h 4519747"/>
              <a:gd name="connsiteX11" fmla="*/ 2994795 w 3100625"/>
              <a:gd name="connsiteY11" fmla="*/ 0 h 4519747"/>
              <a:gd name="connsiteX12" fmla="*/ 2790523 w 3100625"/>
              <a:gd name="connsiteY12" fmla="*/ 282459 h 4519747"/>
              <a:gd name="connsiteX13" fmla="*/ 1074366 w 3100625"/>
              <a:gd name="connsiteY13" fmla="*/ 1771057 h 4519747"/>
              <a:gd name="connsiteX14" fmla="*/ 552231 w 3100625"/>
              <a:gd name="connsiteY14" fmla="*/ 1785256 h 4519747"/>
              <a:gd name="connsiteX15" fmla="*/ 332623 w 3100625"/>
              <a:gd name="connsiteY15" fmla="*/ 1872342 h 4519747"/>
              <a:gd name="connsiteX16" fmla="*/ 106958 w 3100625"/>
              <a:gd name="connsiteY16" fmla="*/ 2107283 h 4519747"/>
              <a:gd name="connsiteX17" fmla="*/ 59250 w 3100625"/>
              <a:gd name="connsiteY17" fmla="*/ 2119211 h 4519747"/>
              <a:gd name="connsiteX18" fmla="*/ 51299 w 3100625"/>
              <a:gd name="connsiteY18" fmla="*/ 2069420 h 4519747"/>
              <a:gd name="connsiteX19" fmla="*/ 941 w 3100625"/>
              <a:gd name="connsiteY19"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42739 w 3100625"/>
              <a:gd name="connsiteY5" fmla="*/ 2321969 h 4519747"/>
              <a:gd name="connsiteX6" fmla="*/ 194801 w 3100625"/>
              <a:gd name="connsiteY6" fmla="*/ 2151583 h 4519747"/>
              <a:gd name="connsiteX7" fmla="*/ 377302 w 3100625"/>
              <a:gd name="connsiteY7" fmla="*/ 1924403 h 4519747"/>
              <a:gd name="connsiteX8" fmla="*/ 588012 w 3100625"/>
              <a:gd name="connsiteY8" fmla="*/ 1856818 h 4519747"/>
              <a:gd name="connsiteX9" fmla="*/ 1112989 w 3100625"/>
              <a:gd name="connsiteY9" fmla="*/ 1824066 h 4519747"/>
              <a:gd name="connsiteX10" fmla="*/ 2881963 w 3100625"/>
              <a:gd name="connsiteY10" fmla="*/ 286435 h 4519747"/>
              <a:gd name="connsiteX11" fmla="*/ 3100625 w 3100625"/>
              <a:gd name="connsiteY11" fmla="*/ 4164 h 4519747"/>
              <a:gd name="connsiteX12" fmla="*/ 2994795 w 3100625"/>
              <a:gd name="connsiteY12" fmla="*/ 0 h 4519747"/>
              <a:gd name="connsiteX13" fmla="*/ 2790523 w 3100625"/>
              <a:gd name="connsiteY13" fmla="*/ 282459 h 4519747"/>
              <a:gd name="connsiteX14" fmla="*/ 1074366 w 3100625"/>
              <a:gd name="connsiteY14" fmla="*/ 1771057 h 4519747"/>
              <a:gd name="connsiteX15" fmla="*/ 552231 w 3100625"/>
              <a:gd name="connsiteY15" fmla="*/ 1785256 h 4519747"/>
              <a:gd name="connsiteX16" fmla="*/ 332623 w 3100625"/>
              <a:gd name="connsiteY16" fmla="*/ 1872342 h 4519747"/>
              <a:gd name="connsiteX17" fmla="*/ 106958 w 3100625"/>
              <a:gd name="connsiteY17" fmla="*/ 2107283 h 4519747"/>
              <a:gd name="connsiteX18" fmla="*/ 59250 w 3100625"/>
              <a:gd name="connsiteY18" fmla="*/ 2119211 h 4519747"/>
              <a:gd name="connsiteX19" fmla="*/ 51299 w 3100625"/>
              <a:gd name="connsiteY19" fmla="*/ 2069420 h 4519747"/>
              <a:gd name="connsiteX20" fmla="*/ 941 w 3100625"/>
              <a:gd name="connsiteY20"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42739 w 3100625"/>
              <a:gd name="connsiteY5" fmla="*/ 2321969 h 4519747"/>
              <a:gd name="connsiteX6" fmla="*/ 194801 w 3100625"/>
              <a:gd name="connsiteY6" fmla="*/ 2151583 h 4519747"/>
              <a:gd name="connsiteX7" fmla="*/ 377302 w 3100625"/>
              <a:gd name="connsiteY7" fmla="*/ 1924403 h 4519747"/>
              <a:gd name="connsiteX8" fmla="*/ 588012 w 3100625"/>
              <a:gd name="connsiteY8" fmla="*/ 1856818 h 4519747"/>
              <a:gd name="connsiteX9" fmla="*/ 1112989 w 3100625"/>
              <a:gd name="connsiteY9" fmla="*/ 1824066 h 4519747"/>
              <a:gd name="connsiteX10" fmla="*/ 2881963 w 3100625"/>
              <a:gd name="connsiteY10" fmla="*/ 286435 h 4519747"/>
              <a:gd name="connsiteX11" fmla="*/ 3100625 w 3100625"/>
              <a:gd name="connsiteY11" fmla="*/ 4164 h 4519747"/>
              <a:gd name="connsiteX12" fmla="*/ 2994795 w 3100625"/>
              <a:gd name="connsiteY12" fmla="*/ 0 h 4519747"/>
              <a:gd name="connsiteX13" fmla="*/ 2790523 w 3100625"/>
              <a:gd name="connsiteY13" fmla="*/ 282459 h 4519747"/>
              <a:gd name="connsiteX14" fmla="*/ 1074366 w 3100625"/>
              <a:gd name="connsiteY14" fmla="*/ 1771057 h 4519747"/>
              <a:gd name="connsiteX15" fmla="*/ 552231 w 3100625"/>
              <a:gd name="connsiteY15" fmla="*/ 1785256 h 4519747"/>
              <a:gd name="connsiteX16" fmla="*/ 332623 w 3100625"/>
              <a:gd name="connsiteY16" fmla="*/ 1872342 h 4519747"/>
              <a:gd name="connsiteX17" fmla="*/ 106958 w 3100625"/>
              <a:gd name="connsiteY17" fmla="*/ 2107283 h 4519747"/>
              <a:gd name="connsiteX18" fmla="*/ 59250 w 3100625"/>
              <a:gd name="connsiteY18" fmla="*/ 2119211 h 4519747"/>
              <a:gd name="connsiteX19" fmla="*/ 51299 w 3100625"/>
              <a:gd name="connsiteY19" fmla="*/ 2069420 h 4519747"/>
              <a:gd name="connsiteX20" fmla="*/ 941 w 3100625"/>
              <a:gd name="connsiteY20"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42739 w 3100625"/>
              <a:gd name="connsiteY5" fmla="*/ 2321969 h 4519747"/>
              <a:gd name="connsiteX6" fmla="*/ 194801 w 3100625"/>
              <a:gd name="connsiteY6" fmla="*/ 2135680 h 4519747"/>
              <a:gd name="connsiteX7" fmla="*/ 377302 w 3100625"/>
              <a:gd name="connsiteY7" fmla="*/ 1924403 h 4519747"/>
              <a:gd name="connsiteX8" fmla="*/ 588012 w 3100625"/>
              <a:gd name="connsiteY8" fmla="*/ 1856818 h 4519747"/>
              <a:gd name="connsiteX9" fmla="*/ 1112989 w 3100625"/>
              <a:gd name="connsiteY9" fmla="*/ 1824066 h 4519747"/>
              <a:gd name="connsiteX10" fmla="*/ 2881963 w 3100625"/>
              <a:gd name="connsiteY10" fmla="*/ 286435 h 4519747"/>
              <a:gd name="connsiteX11" fmla="*/ 3100625 w 3100625"/>
              <a:gd name="connsiteY11" fmla="*/ 4164 h 4519747"/>
              <a:gd name="connsiteX12" fmla="*/ 2994795 w 3100625"/>
              <a:gd name="connsiteY12" fmla="*/ 0 h 4519747"/>
              <a:gd name="connsiteX13" fmla="*/ 2790523 w 3100625"/>
              <a:gd name="connsiteY13" fmla="*/ 282459 h 4519747"/>
              <a:gd name="connsiteX14" fmla="*/ 1074366 w 3100625"/>
              <a:gd name="connsiteY14" fmla="*/ 1771057 h 4519747"/>
              <a:gd name="connsiteX15" fmla="*/ 552231 w 3100625"/>
              <a:gd name="connsiteY15" fmla="*/ 1785256 h 4519747"/>
              <a:gd name="connsiteX16" fmla="*/ 332623 w 3100625"/>
              <a:gd name="connsiteY16" fmla="*/ 1872342 h 4519747"/>
              <a:gd name="connsiteX17" fmla="*/ 106958 w 3100625"/>
              <a:gd name="connsiteY17" fmla="*/ 2107283 h 4519747"/>
              <a:gd name="connsiteX18" fmla="*/ 59250 w 3100625"/>
              <a:gd name="connsiteY18" fmla="*/ 2119211 h 4519747"/>
              <a:gd name="connsiteX19" fmla="*/ 51299 w 3100625"/>
              <a:gd name="connsiteY19" fmla="*/ 2069420 h 4519747"/>
              <a:gd name="connsiteX20" fmla="*/ 941 w 3100625"/>
              <a:gd name="connsiteY20"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470933 h 4519747"/>
              <a:gd name="connsiteX5" fmla="*/ 142739 w 3100625"/>
              <a:gd name="connsiteY5" fmla="*/ 2321969 h 4519747"/>
              <a:gd name="connsiteX6" fmla="*/ 194801 w 3100625"/>
              <a:gd name="connsiteY6" fmla="*/ 2135680 h 4519747"/>
              <a:gd name="connsiteX7" fmla="*/ 377302 w 3100625"/>
              <a:gd name="connsiteY7" fmla="*/ 1924403 h 4519747"/>
              <a:gd name="connsiteX8" fmla="*/ 588012 w 3100625"/>
              <a:gd name="connsiteY8" fmla="*/ 1856818 h 4519747"/>
              <a:gd name="connsiteX9" fmla="*/ 1112989 w 3100625"/>
              <a:gd name="connsiteY9" fmla="*/ 1824066 h 4519747"/>
              <a:gd name="connsiteX10" fmla="*/ 2881963 w 3100625"/>
              <a:gd name="connsiteY10" fmla="*/ 286435 h 4519747"/>
              <a:gd name="connsiteX11" fmla="*/ 3100625 w 3100625"/>
              <a:gd name="connsiteY11" fmla="*/ 4164 h 4519747"/>
              <a:gd name="connsiteX12" fmla="*/ 2994795 w 3100625"/>
              <a:gd name="connsiteY12" fmla="*/ 0 h 4519747"/>
              <a:gd name="connsiteX13" fmla="*/ 2790523 w 3100625"/>
              <a:gd name="connsiteY13" fmla="*/ 282459 h 4519747"/>
              <a:gd name="connsiteX14" fmla="*/ 1074366 w 3100625"/>
              <a:gd name="connsiteY14" fmla="*/ 1771057 h 4519747"/>
              <a:gd name="connsiteX15" fmla="*/ 552231 w 3100625"/>
              <a:gd name="connsiteY15" fmla="*/ 1785256 h 4519747"/>
              <a:gd name="connsiteX16" fmla="*/ 332623 w 3100625"/>
              <a:gd name="connsiteY16" fmla="*/ 1872342 h 4519747"/>
              <a:gd name="connsiteX17" fmla="*/ 106958 w 3100625"/>
              <a:gd name="connsiteY17" fmla="*/ 2107283 h 4519747"/>
              <a:gd name="connsiteX18" fmla="*/ 59250 w 3100625"/>
              <a:gd name="connsiteY18" fmla="*/ 2119211 h 4519747"/>
              <a:gd name="connsiteX19" fmla="*/ 51299 w 3100625"/>
              <a:gd name="connsiteY19" fmla="*/ 2069420 h 4519747"/>
              <a:gd name="connsiteX20" fmla="*/ 941 w 3100625"/>
              <a:gd name="connsiteY20"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86471 w 3100625"/>
              <a:gd name="connsiteY5" fmla="*/ 3470933 h 4519747"/>
              <a:gd name="connsiteX6" fmla="*/ 142739 w 3100625"/>
              <a:gd name="connsiteY6" fmla="*/ 2321969 h 4519747"/>
              <a:gd name="connsiteX7" fmla="*/ 194801 w 3100625"/>
              <a:gd name="connsiteY7" fmla="*/ 2135680 h 4519747"/>
              <a:gd name="connsiteX8" fmla="*/ 377302 w 3100625"/>
              <a:gd name="connsiteY8" fmla="*/ 1924403 h 4519747"/>
              <a:gd name="connsiteX9" fmla="*/ 588012 w 3100625"/>
              <a:gd name="connsiteY9" fmla="*/ 1856818 h 4519747"/>
              <a:gd name="connsiteX10" fmla="*/ 1112989 w 3100625"/>
              <a:gd name="connsiteY10" fmla="*/ 1824066 h 4519747"/>
              <a:gd name="connsiteX11" fmla="*/ 2881963 w 3100625"/>
              <a:gd name="connsiteY11" fmla="*/ 286435 h 4519747"/>
              <a:gd name="connsiteX12" fmla="*/ 3100625 w 3100625"/>
              <a:gd name="connsiteY12" fmla="*/ 4164 h 4519747"/>
              <a:gd name="connsiteX13" fmla="*/ 2994795 w 3100625"/>
              <a:gd name="connsiteY13" fmla="*/ 0 h 4519747"/>
              <a:gd name="connsiteX14" fmla="*/ 2790523 w 3100625"/>
              <a:gd name="connsiteY14" fmla="*/ 282459 h 4519747"/>
              <a:gd name="connsiteX15" fmla="*/ 1074366 w 3100625"/>
              <a:gd name="connsiteY15" fmla="*/ 1771057 h 4519747"/>
              <a:gd name="connsiteX16" fmla="*/ 552231 w 3100625"/>
              <a:gd name="connsiteY16" fmla="*/ 1785256 h 4519747"/>
              <a:gd name="connsiteX17" fmla="*/ 332623 w 3100625"/>
              <a:gd name="connsiteY17" fmla="*/ 1872342 h 4519747"/>
              <a:gd name="connsiteX18" fmla="*/ 106958 w 3100625"/>
              <a:gd name="connsiteY18" fmla="*/ 2107283 h 4519747"/>
              <a:gd name="connsiteX19" fmla="*/ 59250 w 3100625"/>
              <a:gd name="connsiteY19" fmla="*/ 2119211 h 4519747"/>
              <a:gd name="connsiteX20" fmla="*/ 51299 w 3100625"/>
              <a:gd name="connsiteY20" fmla="*/ 2069420 h 4519747"/>
              <a:gd name="connsiteX21" fmla="*/ 941 w 3100625"/>
              <a:gd name="connsiteY21"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70568 w 3100625"/>
              <a:gd name="connsiteY5" fmla="*/ 3502738 h 4519747"/>
              <a:gd name="connsiteX6" fmla="*/ 186471 w 3100625"/>
              <a:gd name="connsiteY6" fmla="*/ 3470933 h 4519747"/>
              <a:gd name="connsiteX7" fmla="*/ 142739 w 3100625"/>
              <a:gd name="connsiteY7" fmla="*/ 2321969 h 4519747"/>
              <a:gd name="connsiteX8" fmla="*/ 194801 w 3100625"/>
              <a:gd name="connsiteY8" fmla="*/ 2135680 h 4519747"/>
              <a:gd name="connsiteX9" fmla="*/ 377302 w 3100625"/>
              <a:gd name="connsiteY9" fmla="*/ 1924403 h 4519747"/>
              <a:gd name="connsiteX10" fmla="*/ 588012 w 3100625"/>
              <a:gd name="connsiteY10" fmla="*/ 1856818 h 4519747"/>
              <a:gd name="connsiteX11" fmla="*/ 1112989 w 3100625"/>
              <a:gd name="connsiteY11" fmla="*/ 1824066 h 4519747"/>
              <a:gd name="connsiteX12" fmla="*/ 2881963 w 3100625"/>
              <a:gd name="connsiteY12" fmla="*/ 286435 h 4519747"/>
              <a:gd name="connsiteX13" fmla="*/ 3100625 w 3100625"/>
              <a:gd name="connsiteY13" fmla="*/ 4164 h 4519747"/>
              <a:gd name="connsiteX14" fmla="*/ 2994795 w 3100625"/>
              <a:gd name="connsiteY14" fmla="*/ 0 h 4519747"/>
              <a:gd name="connsiteX15" fmla="*/ 2790523 w 3100625"/>
              <a:gd name="connsiteY15" fmla="*/ 282459 h 4519747"/>
              <a:gd name="connsiteX16" fmla="*/ 1074366 w 3100625"/>
              <a:gd name="connsiteY16" fmla="*/ 1771057 h 4519747"/>
              <a:gd name="connsiteX17" fmla="*/ 552231 w 3100625"/>
              <a:gd name="connsiteY17" fmla="*/ 1785256 h 4519747"/>
              <a:gd name="connsiteX18" fmla="*/ 332623 w 3100625"/>
              <a:gd name="connsiteY18" fmla="*/ 1872342 h 4519747"/>
              <a:gd name="connsiteX19" fmla="*/ 106958 w 3100625"/>
              <a:gd name="connsiteY19" fmla="*/ 2107283 h 4519747"/>
              <a:gd name="connsiteX20" fmla="*/ 59250 w 3100625"/>
              <a:gd name="connsiteY20" fmla="*/ 2119211 h 4519747"/>
              <a:gd name="connsiteX21" fmla="*/ 51299 w 3100625"/>
              <a:gd name="connsiteY21" fmla="*/ 2069420 h 4519747"/>
              <a:gd name="connsiteX22" fmla="*/ 941 w 3100625"/>
              <a:gd name="connsiteY22"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66592 w 3100625"/>
              <a:gd name="connsiteY5" fmla="*/ 3709472 h 4519747"/>
              <a:gd name="connsiteX6" fmla="*/ 170568 w 3100625"/>
              <a:gd name="connsiteY6" fmla="*/ 3502738 h 4519747"/>
              <a:gd name="connsiteX7" fmla="*/ 186471 w 3100625"/>
              <a:gd name="connsiteY7" fmla="*/ 3470933 h 4519747"/>
              <a:gd name="connsiteX8" fmla="*/ 142739 w 3100625"/>
              <a:gd name="connsiteY8" fmla="*/ 2321969 h 4519747"/>
              <a:gd name="connsiteX9" fmla="*/ 194801 w 3100625"/>
              <a:gd name="connsiteY9" fmla="*/ 2135680 h 4519747"/>
              <a:gd name="connsiteX10" fmla="*/ 377302 w 3100625"/>
              <a:gd name="connsiteY10" fmla="*/ 1924403 h 4519747"/>
              <a:gd name="connsiteX11" fmla="*/ 588012 w 3100625"/>
              <a:gd name="connsiteY11" fmla="*/ 1856818 h 4519747"/>
              <a:gd name="connsiteX12" fmla="*/ 1112989 w 3100625"/>
              <a:gd name="connsiteY12" fmla="*/ 1824066 h 4519747"/>
              <a:gd name="connsiteX13" fmla="*/ 2881963 w 3100625"/>
              <a:gd name="connsiteY13" fmla="*/ 286435 h 4519747"/>
              <a:gd name="connsiteX14" fmla="*/ 3100625 w 3100625"/>
              <a:gd name="connsiteY14" fmla="*/ 4164 h 4519747"/>
              <a:gd name="connsiteX15" fmla="*/ 2994795 w 3100625"/>
              <a:gd name="connsiteY15" fmla="*/ 0 h 4519747"/>
              <a:gd name="connsiteX16" fmla="*/ 2790523 w 3100625"/>
              <a:gd name="connsiteY16" fmla="*/ 282459 h 4519747"/>
              <a:gd name="connsiteX17" fmla="*/ 1074366 w 3100625"/>
              <a:gd name="connsiteY17" fmla="*/ 1771057 h 4519747"/>
              <a:gd name="connsiteX18" fmla="*/ 552231 w 3100625"/>
              <a:gd name="connsiteY18" fmla="*/ 1785256 h 4519747"/>
              <a:gd name="connsiteX19" fmla="*/ 332623 w 3100625"/>
              <a:gd name="connsiteY19" fmla="*/ 1872342 h 4519747"/>
              <a:gd name="connsiteX20" fmla="*/ 106958 w 3100625"/>
              <a:gd name="connsiteY20" fmla="*/ 2107283 h 4519747"/>
              <a:gd name="connsiteX21" fmla="*/ 59250 w 3100625"/>
              <a:gd name="connsiteY21" fmla="*/ 2119211 h 4519747"/>
              <a:gd name="connsiteX22" fmla="*/ 51299 w 3100625"/>
              <a:gd name="connsiteY22" fmla="*/ 2069420 h 4519747"/>
              <a:gd name="connsiteX23" fmla="*/ 941 w 3100625"/>
              <a:gd name="connsiteY23"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66592 w 3100625"/>
              <a:gd name="connsiteY5" fmla="*/ 3709472 h 4519747"/>
              <a:gd name="connsiteX6" fmla="*/ 170568 w 3100625"/>
              <a:gd name="connsiteY6" fmla="*/ 3502738 h 4519747"/>
              <a:gd name="connsiteX7" fmla="*/ 186471 w 3100625"/>
              <a:gd name="connsiteY7" fmla="*/ 3470933 h 4519747"/>
              <a:gd name="connsiteX8" fmla="*/ 142739 w 3100625"/>
              <a:gd name="connsiteY8" fmla="*/ 2321969 h 4519747"/>
              <a:gd name="connsiteX9" fmla="*/ 194801 w 3100625"/>
              <a:gd name="connsiteY9" fmla="*/ 2135680 h 4519747"/>
              <a:gd name="connsiteX10" fmla="*/ 377302 w 3100625"/>
              <a:gd name="connsiteY10" fmla="*/ 1924403 h 4519747"/>
              <a:gd name="connsiteX11" fmla="*/ 588012 w 3100625"/>
              <a:gd name="connsiteY11" fmla="*/ 1856818 h 4519747"/>
              <a:gd name="connsiteX12" fmla="*/ 1112989 w 3100625"/>
              <a:gd name="connsiteY12" fmla="*/ 1824066 h 4519747"/>
              <a:gd name="connsiteX13" fmla="*/ 2881963 w 3100625"/>
              <a:gd name="connsiteY13" fmla="*/ 286435 h 4519747"/>
              <a:gd name="connsiteX14" fmla="*/ 3100625 w 3100625"/>
              <a:gd name="connsiteY14" fmla="*/ 4164 h 4519747"/>
              <a:gd name="connsiteX15" fmla="*/ 2994795 w 3100625"/>
              <a:gd name="connsiteY15" fmla="*/ 0 h 4519747"/>
              <a:gd name="connsiteX16" fmla="*/ 2790523 w 3100625"/>
              <a:gd name="connsiteY16" fmla="*/ 282459 h 4519747"/>
              <a:gd name="connsiteX17" fmla="*/ 1074366 w 3100625"/>
              <a:gd name="connsiteY17" fmla="*/ 1771057 h 4519747"/>
              <a:gd name="connsiteX18" fmla="*/ 552231 w 3100625"/>
              <a:gd name="connsiteY18" fmla="*/ 1785256 h 4519747"/>
              <a:gd name="connsiteX19" fmla="*/ 332623 w 3100625"/>
              <a:gd name="connsiteY19" fmla="*/ 1872342 h 4519747"/>
              <a:gd name="connsiteX20" fmla="*/ 106958 w 3100625"/>
              <a:gd name="connsiteY20" fmla="*/ 2107283 h 4519747"/>
              <a:gd name="connsiteX21" fmla="*/ 59250 w 3100625"/>
              <a:gd name="connsiteY21" fmla="*/ 2119211 h 4519747"/>
              <a:gd name="connsiteX22" fmla="*/ 51299 w 3100625"/>
              <a:gd name="connsiteY22" fmla="*/ 2069420 h 4519747"/>
              <a:gd name="connsiteX23" fmla="*/ 941 w 3100625"/>
              <a:gd name="connsiteY23"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66592 w 3100625"/>
              <a:gd name="connsiteY5" fmla="*/ 3709472 h 4519747"/>
              <a:gd name="connsiteX6" fmla="*/ 170568 w 3100625"/>
              <a:gd name="connsiteY6" fmla="*/ 3502738 h 4519747"/>
              <a:gd name="connsiteX7" fmla="*/ 186471 w 3100625"/>
              <a:gd name="connsiteY7" fmla="*/ 3470933 h 4519747"/>
              <a:gd name="connsiteX8" fmla="*/ 142739 w 3100625"/>
              <a:gd name="connsiteY8" fmla="*/ 2321969 h 4519747"/>
              <a:gd name="connsiteX9" fmla="*/ 194801 w 3100625"/>
              <a:gd name="connsiteY9" fmla="*/ 2135680 h 4519747"/>
              <a:gd name="connsiteX10" fmla="*/ 377302 w 3100625"/>
              <a:gd name="connsiteY10" fmla="*/ 1924403 h 4519747"/>
              <a:gd name="connsiteX11" fmla="*/ 588012 w 3100625"/>
              <a:gd name="connsiteY11" fmla="*/ 1856818 h 4519747"/>
              <a:gd name="connsiteX12" fmla="*/ 1112989 w 3100625"/>
              <a:gd name="connsiteY12" fmla="*/ 1824066 h 4519747"/>
              <a:gd name="connsiteX13" fmla="*/ 2881963 w 3100625"/>
              <a:gd name="connsiteY13" fmla="*/ 286435 h 4519747"/>
              <a:gd name="connsiteX14" fmla="*/ 3100625 w 3100625"/>
              <a:gd name="connsiteY14" fmla="*/ 4164 h 4519747"/>
              <a:gd name="connsiteX15" fmla="*/ 2994795 w 3100625"/>
              <a:gd name="connsiteY15" fmla="*/ 0 h 4519747"/>
              <a:gd name="connsiteX16" fmla="*/ 2790523 w 3100625"/>
              <a:gd name="connsiteY16" fmla="*/ 282459 h 4519747"/>
              <a:gd name="connsiteX17" fmla="*/ 1074366 w 3100625"/>
              <a:gd name="connsiteY17" fmla="*/ 1771057 h 4519747"/>
              <a:gd name="connsiteX18" fmla="*/ 552231 w 3100625"/>
              <a:gd name="connsiteY18" fmla="*/ 1785256 h 4519747"/>
              <a:gd name="connsiteX19" fmla="*/ 332623 w 3100625"/>
              <a:gd name="connsiteY19" fmla="*/ 1872342 h 4519747"/>
              <a:gd name="connsiteX20" fmla="*/ 106958 w 3100625"/>
              <a:gd name="connsiteY20" fmla="*/ 2107283 h 4519747"/>
              <a:gd name="connsiteX21" fmla="*/ 59250 w 3100625"/>
              <a:gd name="connsiteY21" fmla="*/ 2119211 h 4519747"/>
              <a:gd name="connsiteX22" fmla="*/ 51299 w 3100625"/>
              <a:gd name="connsiteY22" fmla="*/ 2069420 h 4519747"/>
              <a:gd name="connsiteX23" fmla="*/ 941 w 3100625"/>
              <a:gd name="connsiteY23" fmla="*/ 2066203 h 4519747"/>
              <a:gd name="connsiteX0" fmla="*/ 941 w 3100625"/>
              <a:gd name="connsiteY0" fmla="*/ 2066203 h 4519747"/>
              <a:gd name="connsiteX1" fmla="*/ 106200 w 3100625"/>
              <a:gd name="connsiteY1" fmla="*/ 3439885 h 4519747"/>
              <a:gd name="connsiteX2" fmla="*/ 97492 w 3100625"/>
              <a:gd name="connsiteY2" fmla="*/ 4519747 h 4519747"/>
              <a:gd name="connsiteX3" fmla="*/ 175868 w 3100625"/>
              <a:gd name="connsiteY3" fmla="*/ 4502332 h 4519747"/>
              <a:gd name="connsiteX4" fmla="*/ 186471 w 3100625"/>
              <a:gd name="connsiteY4" fmla="*/ 3737301 h 4519747"/>
              <a:gd name="connsiteX5" fmla="*/ 166592 w 3100625"/>
              <a:gd name="connsiteY5" fmla="*/ 3709472 h 4519747"/>
              <a:gd name="connsiteX6" fmla="*/ 170568 w 3100625"/>
              <a:gd name="connsiteY6" fmla="*/ 3502738 h 4519747"/>
              <a:gd name="connsiteX7" fmla="*/ 186471 w 3100625"/>
              <a:gd name="connsiteY7" fmla="*/ 3470933 h 4519747"/>
              <a:gd name="connsiteX8" fmla="*/ 142739 w 3100625"/>
              <a:gd name="connsiteY8" fmla="*/ 2321969 h 4519747"/>
              <a:gd name="connsiteX9" fmla="*/ 194801 w 3100625"/>
              <a:gd name="connsiteY9" fmla="*/ 2135680 h 4519747"/>
              <a:gd name="connsiteX10" fmla="*/ 377302 w 3100625"/>
              <a:gd name="connsiteY10" fmla="*/ 1924403 h 4519747"/>
              <a:gd name="connsiteX11" fmla="*/ 588012 w 3100625"/>
              <a:gd name="connsiteY11" fmla="*/ 1856818 h 4519747"/>
              <a:gd name="connsiteX12" fmla="*/ 1112989 w 3100625"/>
              <a:gd name="connsiteY12" fmla="*/ 1824066 h 4519747"/>
              <a:gd name="connsiteX13" fmla="*/ 2881963 w 3100625"/>
              <a:gd name="connsiteY13" fmla="*/ 286435 h 4519747"/>
              <a:gd name="connsiteX14" fmla="*/ 3100625 w 3100625"/>
              <a:gd name="connsiteY14" fmla="*/ 4164 h 4519747"/>
              <a:gd name="connsiteX15" fmla="*/ 2994795 w 3100625"/>
              <a:gd name="connsiteY15" fmla="*/ 0 h 4519747"/>
              <a:gd name="connsiteX16" fmla="*/ 2790523 w 3100625"/>
              <a:gd name="connsiteY16" fmla="*/ 282459 h 4519747"/>
              <a:gd name="connsiteX17" fmla="*/ 1074366 w 3100625"/>
              <a:gd name="connsiteY17" fmla="*/ 1771057 h 4519747"/>
              <a:gd name="connsiteX18" fmla="*/ 552231 w 3100625"/>
              <a:gd name="connsiteY18" fmla="*/ 1785256 h 4519747"/>
              <a:gd name="connsiteX19" fmla="*/ 332623 w 3100625"/>
              <a:gd name="connsiteY19" fmla="*/ 1872342 h 4519747"/>
              <a:gd name="connsiteX20" fmla="*/ 106958 w 3100625"/>
              <a:gd name="connsiteY20" fmla="*/ 2107283 h 4519747"/>
              <a:gd name="connsiteX21" fmla="*/ 59250 w 3100625"/>
              <a:gd name="connsiteY21" fmla="*/ 2119211 h 4519747"/>
              <a:gd name="connsiteX22" fmla="*/ 51299 w 3100625"/>
              <a:gd name="connsiteY22" fmla="*/ 2069420 h 4519747"/>
              <a:gd name="connsiteX23" fmla="*/ 941 w 3100625"/>
              <a:gd name="connsiteY23" fmla="*/ 2066203 h 4519747"/>
              <a:gd name="connsiteX0" fmla="*/ 941 w 3100625"/>
              <a:gd name="connsiteY0" fmla="*/ 2066203 h 4502332"/>
              <a:gd name="connsiteX1" fmla="*/ 106200 w 3100625"/>
              <a:gd name="connsiteY1" fmla="*/ 3439885 h 4502332"/>
              <a:gd name="connsiteX2" fmla="*/ 101468 w 3100625"/>
              <a:gd name="connsiteY2" fmla="*/ 4495893 h 4502332"/>
              <a:gd name="connsiteX3" fmla="*/ 175868 w 3100625"/>
              <a:gd name="connsiteY3" fmla="*/ 4502332 h 4502332"/>
              <a:gd name="connsiteX4" fmla="*/ 186471 w 3100625"/>
              <a:gd name="connsiteY4" fmla="*/ 3737301 h 4502332"/>
              <a:gd name="connsiteX5" fmla="*/ 166592 w 3100625"/>
              <a:gd name="connsiteY5" fmla="*/ 3709472 h 4502332"/>
              <a:gd name="connsiteX6" fmla="*/ 170568 w 3100625"/>
              <a:gd name="connsiteY6" fmla="*/ 3502738 h 4502332"/>
              <a:gd name="connsiteX7" fmla="*/ 186471 w 3100625"/>
              <a:gd name="connsiteY7" fmla="*/ 3470933 h 4502332"/>
              <a:gd name="connsiteX8" fmla="*/ 142739 w 3100625"/>
              <a:gd name="connsiteY8" fmla="*/ 2321969 h 4502332"/>
              <a:gd name="connsiteX9" fmla="*/ 194801 w 3100625"/>
              <a:gd name="connsiteY9" fmla="*/ 2135680 h 4502332"/>
              <a:gd name="connsiteX10" fmla="*/ 377302 w 3100625"/>
              <a:gd name="connsiteY10" fmla="*/ 1924403 h 4502332"/>
              <a:gd name="connsiteX11" fmla="*/ 588012 w 3100625"/>
              <a:gd name="connsiteY11" fmla="*/ 1856818 h 4502332"/>
              <a:gd name="connsiteX12" fmla="*/ 1112989 w 3100625"/>
              <a:gd name="connsiteY12" fmla="*/ 1824066 h 4502332"/>
              <a:gd name="connsiteX13" fmla="*/ 2881963 w 3100625"/>
              <a:gd name="connsiteY13" fmla="*/ 286435 h 4502332"/>
              <a:gd name="connsiteX14" fmla="*/ 3100625 w 3100625"/>
              <a:gd name="connsiteY14" fmla="*/ 4164 h 4502332"/>
              <a:gd name="connsiteX15" fmla="*/ 2994795 w 3100625"/>
              <a:gd name="connsiteY15" fmla="*/ 0 h 4502332"/>
              <a:gd name="connsiteX16" fmla="*/ 2790523 w 3100625"/>
              <a:gd name="connsiteY16" fmla="*/ 282459 h 4502332"/>
              <a:gd name="connsiteX17" fmla="*/ 1074366 w 3100625"/>
              <a:gd name="connsiteY17" fmla="*/ 1771057 h 4502332"/>
              <a:gd name="connsiteX18" fmla="*/ 552231 w 3100625"/>
              <a:gd name="connsiteY18" fmla="*/ 1785256 h 4502332"/>
              <a:gd name="connsiteX19" fmla="*/ 332623 w 3100625"/>
              <a:gd name="connsiteY19" fmla="*/ 1872342 h 4502332"/>
              <a:gd name="connsiteX20" fmla="*/ 106958 w 3100625"/>
              <a:gd name="connsiteY20" fmla="*/ 2107283 h 4502332"/>
              <a:gd name="connsiteX21" fmla="*/ 59250 w 3100625"/>
              <a:gd name="connsiteY21" fmla="*/ 2119211 h 4502332"/>
              <a:gd name="connsiteX22" fmla="*/ 51299 w 3100625"/>
              <a:gd name="connsiteY22" fmla="*/ 2069420 h 4502332"/>
              <a:gd name="connsiteX23" fmla="*/ 941 w 3100625"/>
              <a:gd name="connsiteY23" fmla="*/ 2066203 h 4502332"/>
              <a:gd name="connsiteX0" fmla="*/ 941 w 3100625"/>
              <a:gd name="connsiteY0" fmla="*/ 2066203 h 4502332"/>
              <a:gd name="connsiteX1" fmla="*/ 106200 w 3100625"/>
              <a:gd name="connsiteY1" fmla="*/ 3439885 h 4502332"/>
              <a:gd name="connsiteX2" fmla="*/ 101468 w 3100625"/>
              <a:gd name="connsiteY2" fmla="*/ 4495893 h 4502332"/>
              <a:gd name="connsiteX3" fmla="*/ 175868 w 3100625"/>
              <a:gd name="connsiteY3" fmla="*/ 4502332 h 4502332"/>
              <a:gd name="connsiteX4" fmla="*/ 186471 w 3100625"/>
              <a:gd name="connsiteY4" fmla="*/ 3737301 h 4502332"/>
              <a:gd name="connsiteX5" fmla="*/ 166592 w 3100625"/>
              <a:gd name="connsiteY5" fmla="*/ 3709472 h 4502332"/>
              <a:gd name="connsiteX6" fmla="*/ 170568 w 3100625"/>
              <a:gd name="connsiteY6" fmla="*/ 3502738 h 4502332"/>
              <a:gd name="connsiteX7" fmla="*/ 186471 w 3100625"/>
              <a:gd name="connsiteY7" fmla="*/ 3470933 h 4502332"/>
              <a:gd name="connsiteX8" fmla="*/ 142739 w 3100625"/>
              <a:gd name="connsiteY8" fmla="*/ 2321969 h 4502332"/>
              <a:gd name="connsiteX9" fmla="*/ 194801 w 3100625"/>
              <a:gd name="connsiteY9" fmla="*/ 2135680 h 4502332"/>
              <a:gd name="connsiteX10" fmla="*/ 377302 w 3100625"/>
              <a:gd name="connsiteY10" fmla="*/ 1924403 h 4502332"/>
              <a:gd name="connsiteX11" fmla="*/ 588012 w 3100625"/>
              <a:gd name="connsiteY11" fmla="*/ 1856818 h 4502332"/>
              <a:gd name="connsiteX12" fmla="*/ 1112989 w 3100625"/>
              <a:gd name="connsiteY12" fmla="*/ 1824066 h 4502332"/>
              <a:gd name="connsiteX13" fmla="*/ 2881963 w 3100625"/>
              <a:gd name="connsiteY13" fmla="*/ 286435 h 4502332"/>
              <a:gd name="connsiteX14" fmla="*/ 3100625 w 3100625"/>
              <a:gd name="connsiteY14" fmla="*/ 4164 h 4502332"/>
              <a:gd name="connsiteX15" fmla="*/ 2994795 w 3100625"/>
              <a:gd name="connsiteY15" fmla="*/ 0 h 4502332"/>
              <a:gd name="connsiteX16" fmla="*/ 2790523 w 3100625"/>
              <a:gd name="connsiteY16" fmla="*/ 282459 h 4502332"/>
              <a:gd name="connsiteX17" fmla="*/ 1074366 w 3100625"/>
              <a:gd name="connsiteY17" fmla="*/ 1771057 h 4502332"/>
              <a:gd name="connsiteX18" fmla="*/ 552231 w 3100625"/>
              <a:gd name="connsiteY18" fmla="*/ 1785256 h 4502332"/>
              <a:gd name="connsiteX19" fmla="*/ 332623 w 3100625"/>
              <a:gd name="connsiteY19" fmla="*/ 1872342 h 4502332"/>
              <a:gd name="connsiteX20" fmla="*/ 106958 w 3100625"/>
              <a:gd name="connsiteY20" fmla="*/ 2107283 h 4502332"/>
              <a:gd name="connsiteX21" fmla="*/ 59250 w 3100625"/>
              <a:gd name="connsiteY21" fmla="*/ 2119211 h 4502332"/>
              <a:gd name="connsiteX22" fmla="*/ 51299 w 3100625"/>
              <a:gd name="connsiteY22" fmla="*/ 2069420 h 4502332"/>
              <a:gd name="connsiteX23" fmla="*/ 941 w 3100625"/>
              <a:gd name="connsiteY23" fmla="*/ 2066203 h 4502332"/>
              <a:gd name="connsiteX0" fmla="*/ 0 w 3099684"/>
              <a:gd name="connsiteY0" fmla="*/ 2066203 h 4502332"/>
              <a:gd name="connsiteX1" fmla="*/ 26504 w 3099684"/>
              <a:gd name="connsiteY1" fmla="*/ 3033611 h 4502332"/>
              <a:gd name="connsiteX2" fmla="*/ 105259 w 3099684"/>
              <a:gd name="connsiteY2" fmla="*/ 3439885 h 4502332"/>
              <a:gd name="connsiteX3" fmla="*/ 100527 w 3099684"/>
              <a:gd name="connsiteY3" fmla="*/ 4495893 h 4502332"/>
              <a:gd name="connsiteX4" fmla="*/ 174927 w 3099684"/>
              <a:gd name="connsiteY4" fmla="*/ 4502332 h 4502332"/>
              <a:gd name="connsiteX5" fmla="*/ 185530 w 3099684"/>
              <a:gd name="connsiteY5" fmla="*/ 3737301 h 4502332"/>
              <a:gd name="connsiteX6" fmla="*/ 165651 w 3099684"/>
              <a:gd name="connsiteY6" fmla="*/ 3709472 h 4502332"/>
              <a:gd name="connsiteX7" fmla="*/ 169627 w 3099684"/>
              <a:gd name="connsiteY7" fmla="*/ 3502738 h 4502332"/>
              <a:gd name="connsiteX8" fmla="*/ 185530 w 3099684"/>
              <a:gd name="connsiteY8" fmla="*/ 3470933 h 4502332"/>
              <a:gd name="connsiteX9" fmla="*/ 141798 w 3099684"/>
              <a:gd name="connsiteY9" fmla="*/ 2321969 h 4502332"/>
              <a:gd name="connsiteX10" fmla="*/ 193860 w 3099684"/>
              <a:gd name="connsiteY10" fmla="*/ 2135680 h 4502332"/>
              <a:gd name="connsiteX11" fmla="*/ 376361 w 3099684"/>
              <a:gd name="connsiteY11" fmla="*/ 1924403 h 4502332"/>
              <a:gd name="connsiteX12" fmla="*/ 587071 w 3099684"/>
              <a:gd name="connsiteY12" fmla="*/ 1856818 h 4502332"/>
              <a:gd name="connsiteX13" fmla="*/ 1112048 w 3099684"/>
              <a:gd name="connsiteY13" fmla="*/ 1824066 h 4502332"/>
              <a:gd name="connsiteX14" fmla="*/ 2881022 w 3099684"/>
              <a:gd name="connsiteY14" fmla="*/ 286435 h 4502332"/>
              <a:gd name="connsiteX15" fmla="*/ 3099684 w 3099684"/>
              <a:gd name="connsiteY15" fmla="*/ 4164 h 4502332"/>
              <a:gd name="connsiteX16" fmla="*/ 2993854 w 3099684"/>
              <a:gd name="connsiteY16" fmla="*/ 0 h 4502332"/>
              <a:gd name="connsiteX17" fmla="*/ 2789582 w 3099684"/>
              <a:gd name="connsiteY17" fmla="*/ 282459 h 4502332"/>
              <a:gd name="connsiteX18" fmla="*/ 1073425 w 3099684"/>
              <a:gd name="connsiteY18" fmla="*/ 1771057 h 4502332"/>
              <a:gd name="connsiteX19" fmla="*/ 551290 w 3099684"/>
              <a:gd name="connsiteY19" fmla="*/ 1785256 h 4502332"/>
              <a:gd name="connsiteX20" fmla="*/ 331682 w 3099684"/>
              <a:gd name="connsiteY20" fmla="*/ 1872342 h 4502332"/>
              <a:gd name="connsiteX21" fmla="*/ 106017 w 3099684"/>
              <a:gd name="connsiteY21" fmla="*/ 2107283 h 4502332"/>
              <a:gd name="connsiteX22" fmla="*/ 58309 w 3099684"/>
              <a:gd name="connsiteY22" fmla="*/ 2119211 h 4502332"/>
              <a:gd name="connsiteX23" fmla="*/ 50358 w 3099684"/>
              <a:gd name="connsiteY23" fmla="*/ 2069420 h 4502332"/>
              <a:gd name="connsiteX24" fmla="*/ 0 w 3099684"/>
              <a:gd name="connsiteY24" fmla="*/ 2066203 h 4502332"/>
              <a:gd name="connsiteX0" fmla="*/ 477 w 3100161"/>
              <a:gd name="connsiteY0" fmla="*/ 2066203 h 4502332"/>
              <a:gd name="connsiteX1" fmla="*/ 62761 w 3100161"/>
              <a:gd name="connsiteY1" fmla="*/ 2973976 h 4502332"/>
              <a:gd name="connsiteX2" fmla="*/ 26981 w 3100161"/>
              <a:gd name="connsiteY2" fmla="*/ 3033611 h 4502332"/>
              <a:gd name="connsiteX3" fmla="*/ 105736 w 3100161"/>
              <a:gd name="connsiteY3" fmla="*/ 3439885 h 4502332"/>
              <a:gd name="connsiteX4" fmla="*/ 101004 w 3100161"/>
              <a:gd name="connsiteY4" fmla="*/ 4495893 h 4502332"/>
              <a:gd name="connsiteX5" fmla="*/ 175404 w 3100161"/>
              <a:gd name="connsiteY5" fmla="*/ 4502332 h 4502332"/>
              <a:gd name="connsiteX6" fmla="*/ 186007 w 3100161"/>
              <a:gd name="connsiteY6" fmla="*/ 3737301 h 4502332"/>
              <a:gd name="connsiteX7" fmla="*/ 166128 w 3100161"/>
              <a:gd name="connsiteY7" fmla="*/ 3709472 h 4502332"/>
              <a:gd name="connsiteX8" fmla="*/ 170104 w 3100161"/>
              <a:gd name="connsiteY8" fmla="*/ 3502738 h 4502332"/>
              <a:gd name="connsiteX9" fmla="*/ 186007 w 3100161"/>
              <a:gd name="connsiteY9" fmla="*/ 3470933 h 4502332"/>
              <a:gd name="connsiteX10" fmla="*/ 142275 w 3100161"/>
              <a:gd name="connsiteY10" fmla="*/ 2321969 h 4502332"/>
              <a:gd name="connsiteX11" fmla="*/ 194337 w 3100161"/>
              <a:gd name="connsiteY11" fmla="*/ 2135680 h 4502332"/>
              <a:gd name="connsiteX12" fmla="*/ 376838 w 3100161"/>
              <a:gd name="connsiteY12" fmla="*/ 1924403 h 4502332"/>
              <a:gd name="connsiteX13" fmla="*/ 587548 w 3100161"/>
              <a:gd name="connsiteY13" fmla="*/ 1856818 h 4502332"/>
              <a:gd name="connsiteX14" fmla="*/ 1112525 w 3100161"/>
              <a:gd name="connsiteY14" fmla="*/ 1824066 h 4502332"/>
              <a:gd name="connsiteX15" fmla="*/ 2881499 w 3100161"/>
              <a:gd name="connsiteY15" fmla="*/ 286435 h 4502332"/>
              <a:gd name="connsiteX16" fmla="*/ 3100161 w 3100161"/>
              <a:gd name="connsiteY16" fmla="*/ 4164 h 4502332"/>
              <a:gd name="connsiteX17" fmla="*/ 2994331 w 3100161"/>
              <a:gd name="connsiteY17" fmla="*/ 0 h 4502332"/>
              <a:gd name="connsiteX18" fmla="*/ 2790059 w 3100161"/>
              <a:gd name="connsiteY18" fmla="*/ 282459 h 4502332"/>
              <a:gd name="connsiteX19" fmla="*/ 1073902 w 3100161"/>
              <a:gd name="connsiteY19" fmla="*/ 1771057 h 4502332"/>
              <a:gd name="connsiteX20" fmla="*/ 551767 w 3100161"/>
              <a:gd name="connsiteY20" fmla="*/ 1785256 h 4502332"/>
              <a:gd name="connsiteX21" fmla="*/ 332159 w 3100161"/>
              <a:gd name="connsiteY21" fmla="*/ 1872342 h 4502332"/>
              <a:gd name="connsiteX22" fmla="*/ 106494 w 3100161"/>
              <a:gd name="connsiteY22" fmla="*/ 2107283 h 4502332"/>
              <a:gd name="connsiteX23" fmla="*/ 58786 w 3100161"/>
              <a:gd name="connsiteY23" fmla="*/ 2119211 h 4502332"/>
              <a:gd name="connsiteX24" fmla="*/ 50835 w 3100161"/>
              <a:gd name="connsiteY24" fmla="*/ 2069420 h 4502332"/>
              <a:gd name="connsiteX25" fmla="*/ 477 w 3100161"/>
              <a:gd name="connsiteY25" fmla="*/ 2066203 h 4502332"/>
              <a:gd name="connsiteX0" fmla="*/ 718 w 3100402"/>
              <a:gd name="connsiteY0" fmla="*/ 2066203 h 4502332"/>
              <a:gd name="connsiteX1" fmla="*/ 63002 w 3100402"/>
              <a:gd name="connsiteY1" fmla="*/ 2973976 h 4502332"/>
              <a:gd name="connsiteX2" fmla="*/ 27222 w 3100402"/>
              <a:gd name="connsiteY2" fmla="*/ 3033611 h 4502332"/>
              <a:gd name="connsiteX3" fmla="*/ 105977 w 3100402"/>
              <a:gd name="connsiteY3" fmla="*/ 3439885 h 4502332"/>
              <a:gd name="connsiteX4" fmla="*/ 101245 w 3100402"/>
              <a:gd name="connsiteY4" fmla="*/ 4495893 h 4502332"/>
              <a:gd name="connsiteX5" fmla="*/ 175645 w 3100402"/>
              <a:gd name="connsiteY5" fmla="*/ 4502332 h 4502332"/>
              <a:gd name="connsiteX6" fmla="*/ 186248 w 3100402"/>
              <a:gd name="connsiteY6" fmla="*/ 3737301 h 4502332"/>
              <a:gd name="connsiteX7" fmla="*/ 166369 w 3100402"/>
              <a:gd name="connsiteY7" fmla="*/ 3709472 h 4502332"/>
              <a:gd name="connsiteX8" fmla="*/ 170345 w 3100402"/>
              <a:gd name="connsiteY8" fmla="*/ 3502738 h 4502332"/>
              <a:gd name="connsiteX9" fmla="*/ 186248 w 3100402"/>
              <a:gd name="connsiteY9" fmla="*/ 3470933 h 4502332"/>
              <a:gd name="connsiteX10" fmla="*/ 142516 w 3100402"/>
              <a:gd name="connsiteY10" fmla="*/ 2321969 h 4502332"/>
              <a:gd name="connsiteX11" fmla="*/ 194578 w 3100402"/>
              <a:gd name="connsiteY11" fmla="*/ 2135680 h 4502332"/>
              <a:gd name="connsiteX12" fmla="*/ 377079 w 3100402"/>
              <a:gd name="connsiteY12" fmla="*/ 1924403 h 4502332"/>
              <a:gd name="connsiteX13" fmla="*/ 587789 w 3100402"/>
              <a:gd name="connsiteY13" fmla="*/ 1856818 h 4502332"/>
              <a:gd name="connsiteX14" fmla="*/ 1112766 w 3100402"/>
              <a:gd name="connsiteY14" fmla="*/ 1824066 h 4502332"/>
              <a:gd name="connsiteX15" fmla="*/ 2881740 w 3100402"/>
              <a:gd name="connsiteY15" fmla="*/ 286435 h 4502332"/>
              <a:gd name="connsiteX16" fmla="*/ 3100402 w 3100402"/>
              <a:gd name="connsiteY16" fmla="*/ 4164 h 4502332"/>
              <a:gd name="connsiteX17" fmla="*/ 2994572 w 3100402"/>
              <a:gd name="connsiteY17" fmla="*/ 0 h 4502332"/>
              <a:gd name="connsiteX18" fmla="*/ 2790300 w 3100402"/>
              <a:gd name="connsiteY18" fmla="*/ 282459 h 4502332"/>
              <a:gd name="connsiteX19" fmla="*/ 1074143 w 3100402"/>
              <a:gd name="connsiteY19" fmla="*/ 1771057 h 4502332"/>
              <a:gd name="connsiteX20" fmla="*/ 552008 w 3100402"/>
              <a:gd name="connsiteY20" fmla="*/ 1785256 h 4502332"/>
              <a:gd name="connsiteX21" fmla="*/ 332400 w 3100402"/>
              <a:gd name="connsiteY21" fmla="*/ 1872342 h 4502332"/>
              <a:gd name="connsiteX22" fmla="*/ 106735 w 3100402"/>
              <a:gd name="connsiteY22" fmla="*/ 2107283 h 4502332"/>
              <a:gd name="connsiteX23" fmla="*/ 59027 w 3100402"/>
              <a:gd name="connsiteY23" fmla="*/ 2119211 h 4502332"/>
              <a:gd name="connsiteX24" fmla="*/ 51076 w 3100402"/>
              <a:gd name="connsiteY24" fmla="*/ 2069420 h 4502332"/>
              <a:gd name="connsiteX25" fmla="*/ 718 w 3100402"/>
              <a:gd name="connsiteY25"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05259 w 3099684"/>
              <a:gd name="connsiteY3" fmla="*/ 3439885 h 4502332"/>
              <a:gd name="connsiteX4" fmla="*/ 100527 w 3099684"/>
              <a:gd name="connsiteY4" fmla="*/ 4495893 h 4502332"/>
              <a:gd name="connsiteX5" fmla="*/ 174927 w 3099684"/>
              <a:gd name="connsiteY5" fmla="*/ 4502332 h 4502332"/>
              <a:gd name="connsiteX6" fmla="*/ 185530 w 3099684"/>
              <a:gd name="connsiteY6" fmla="*/ 3737301 h 4502332"/>
              <a:gd name="connsiteX7" fmla="*/ 165651 w 3099684"/>
              <a:gd name="connsiteY7" fmla="*/ 3709472 h 4502332"/>
              <a:gd name="connsiteX8" fmla="*/ 169627 w 3099684"/>
              <a:gd name="connsiteY8" fmla="*/ 3502738 h 4502332"/>
              <a:gd name="connsiteX9" fmla="*/ 185530 w 3099684"/>
              <a:gd name="connsiteY9" fmla="*/ 3470933 h 4502332"/>
              <a:gd name="connsiteX10" fmla="*/ 141798 w 3099684"/>
              <a:gd name="connsiteY10" fmla="*/ 2321969 h 4502332"/>
              <a:gd name="connsiteX11" fmla="*/ 193860 w 3099684"/>
              <a:gd name="connsiteY11" fmla="*/ 2135680 h 4502332"/>
              <a:gd name="connsiteX12" fmla="*/ 376361 w 3099684"/>
              <a:gd name="connsiteY12" fmla="*/ 1924403 h 4502332"/>
              <a:gd name="connsiteX13" fmla="*/ 587071 w 3099684"/>
              <a:gd name="connsiteY13" fmla="*/ 1856818 h 4502332"/>
              <a:gd name="connsiteX14" fmla="*/ 1112048 w 3099684"/>
              <a:gd name="connsiteY14" fmla="*/ 1824066 h 4502332"/>
              <a:gd name="connsiteX15" fmla="*/ 2881022 w 3099684"/>
              <a:gd name="connsiteY15" fmla="*/ 286435 h 4502332"/>
              <a:gd name="connsiteX16" fmla="*/ 3099684 w 3099684"/>
              <a:gd name="connsiteY16" fmla="*/ 4164 h 4502332"/>
              <a:gd name="connsiteX17" fmla="*/ 2993854 w 3099684"/>
              <a:gd name="connsiteY17" fmla="*/ 0 h 4502332"/>
              <a:gd name="connsiteX18" fmla="*/ 2789582 w 3099684"/>
              <a:gd name="connsiteY18" fmla="*/ 282459 h 4502332"/>
              <a:gd name="connsiteX19" fmla="*/ 1073425 w 3099684"/>
              <a:gd name="connsiteY19" fmla="*/ 1771057 h 4502332"/>
              <a:gd name="connsiteX20" fmla="*/ 551290 w 3099684"/>
              <a:gd name="connsiteY20" fmla="*/ 1785256 h 4502332"/>
              <a:gd name="connsiteX21" fmla="*/ 331682 w 3099684"/>
              <a:gd name="connsiteY21" fmla="*/ 1872342 h 4502332"/>
              <a:gd name="connsiteX22" fmla="*/ 106017 w 3099684"/>
              <a:gd name="connsiteY22" fmla="*/ 2107283 h 4502332"/>
              <a:gd name="connsiteX23" fmla="*/ 58309 w 3099684"/>
              <a:gd name="connsiteY23" fmla="*/ 2119211 h 4502332"/>
              <a:gd name="connsiteX24" fmla="*/ 50358 w 3099684"/>
              <a:gd name="connsiteY24" fmla="*/ 2069420 h 4502332"/>
              <a:gd name="connsiteX25" fmla="*/ 0 w 3099684"/>
              <a:gd name="connsiteY25"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105259 w 3099684"/>
              <a:gd name="connsiteY4" fmla="*/ 3439885 h 4502332"/>
              <a:gd name="connsiteX5" fmla="*/ 100527 w 3099684"/>
              <a:gd name="connsiteY5" fmla="*/ 4495893 h 4502332"/>
              <a:gd name="connsiteX6" fmla="*/ 174927 w 3099684"/>
              <a:gd name="connsiteY6" fmla="*/ 4502332 h 4502332"/>
              <a:gd name="connsiteX7" fmla="*/ 185530 w 3099684"/>
              <a:gd name="connsiteY7" fmla="*/ 3737301 h 4502332"/>
              <a:gd name="connsiteX8" fmla="*/ 165651 w 3099684"/>
              <a:gd name="connsiteY8" fmla="*/ 3709472 h 4502332"/>
              <a:gd name="connsiteX9" fmla="*/ 169627 w 3099684"/>
              <a:gd name="connsiteY9" fmla="*/ 3502738 h 4502332"/>
              <a:gd name="connsiteX10" fmla="*/ 185530 w 3099684"/>
              <a:gd name="connsiteY10" fmla="*/ 3470933 h 4502332"/>
              <a:gd name="connsiteX11" fmla="*/ 141798 w 3099684"/>
              <a:gd name="connsiteY11" fmla="*/ 2321969 h 4502332"/>
              <a:gd name="connsiteX12" fmla="*/ 193860 w 3099684"/>
              <a:gd name="connsiteY12" fmla="*/ 2135680 h 4502332"/>
              <a:gd name="connsiteX13" fmla="*/ 376361 w 3099684"/>
              <a:gd name="connsiteY13" fmla="*/ 1924403 h 4502332"/>
              <a:gd name="connsiteX14" fmla="*/ 587071 w 3099684"/>
              <a:gd name="connsiteY14" fmla="*/ 1856818 h 4502332"/>
              <a:gd name="connsiteX15" fmla="*/ 1112048 w 3099684"/>
              <a:gd name="connsiteY15" fmla="*/ 1824066 h 4502332"/>
              <a:gd name="connsiteX16" fmla="*/ 2881022 w 3099684"/>
              <a:gd name="connsiteY16" fmla="*/ 286435 h 4502332"/>
              <a:gd name="connsiteX17" fmla="*/ 3099684 w 3099684"/>
              <a:gd name="connsiteY17" fmla="*/ 4164 h 4502332"/>
              <a:gd name="connsiteX18" fmla="*/ 2993854 w 3099684"/>
              <a:gd name="connsiteY18" fmla="*/ 0 h 4502332"/>
              <a:gd name="connsiteX19" fmla="*/ 2789582 w 3099684"/>
              <a:gd name="connsiteY19" fmla="*/ 282459 h 4502332"/>
              <a:gd name="connsiteX20" fmla="*/ 1073425 w 3099684"/>
              <a:gd name="connsiteY20" fmla="*/ 1771057 h 4502332"/>
              <a:gd name="connsiteX21" fmla="*/ 551290 w 3099684"/>
              <a:gd name="connsiteY21" fmla="*/ 1785256 h 4502332"/>
              <a:gd name="connsiteX22" fmla="*/ 331682 w 3099684"/>
              <a:gd name="connsiteY22" fmla="*/ 1872342 h 4502332"/>
              <a:gd name="connsiteX23" fmla="*/ 106017 w 3099684"/>
              <a:gd name="connsiteY23" fmla="*/ 2107283 h 4502332"/>
              <a:gd name="connsiteX24" fmla="*/ 58309 w 3099684"/>
              <a:gd name="connsiteY24" fmla="*/ 2119211 h 4502332"/>
              <a:gd name="connsiteX25" fmla="*/ 50358 w 3099684"/>
              <a:gd name="connsiteY25" fmla="*/ 2069420 h 4502332"/>
              <a:gd name="connsiteX26" fmla="*/ 0 w 3099684"/>
              <a:gd name="connsiteY26"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105259 w 3099684"/>
              <a:gd name="connsiteY4" fmla="*/ 3439885 h 4502332"/>
              <a:gd name="connsiteX5" fmla="*/ 100527 w 3099684"/>
              <a:gd name="connsiteY5" fmla="*/ 4495893 h 4502332"/>
              <a:gd name="connsiteX6" fmla="*/ 174927 w 3099684"/>
              <a:gd name="connsiteY6" fmla="*/ 4502332 h 4502332"/>
              <a:gd name="connsiteX7" fmla="*/ 185530 w 3099684"/>
              <a:gd name="connsiteY7" fmla="*/ 3737301 h 4502332"/>
              <a:gd name="connsiteX8" fmla="*/ 165651 w 3099684"/>
              <a:gd name="connsiteY8" fmla="*/ 3709472 h 4502332"/>
              <a:gd name="connsiteX9" fmla="*/ 169627 w 3099684"/>
              <a:gd name="connsiteY9" fmla="*/ 3502738 h 4502332"/>
              <a:gd name="connsiteX10" fmla="*/ 185530 w 3099684"/>
              <a:gd name="connsiteY10" fmla="*/ 3470933 h 4502332"/>
              <a:gd name="connsiteX11" fmla="*/ 141798 w 3099684"/>
              <a:gd name="connsiteY11" fmla="*/ 2321969 h 4502332"/>
              <a:gd name="connsiteX12" fmla="*/ 193860 w 3099684"/>
              <a:gd name="connsiteY12" fmla="*/ 2135680 h 4502332"/>
              <a:gd name="connsiteX13" fmla="*/ 376361 w 3099684"/>
              <a:gd name="connsiteY13" fmla="*/ 1924403 h 4502332"/>
              <a:gd name="connsiteX14" fmla="*/ 587071 w 3099684"/>
              <a:gd name="connsiteY14" fmla="*/ 1856818 h 4502332"/>
              <a:gd name="connsiteX15" fmla="*/ 1112048 w 3099684"/>
              <a:gd name="connsiteY15" fmla="*/ 1824066 h 4502332"/>
              <a:gd name="connsiteX16" fmla="*/ 2881022 w 3099684"/>
              <a:gd name="connsiteY16" fmla="*/ 286435 h 4502332"/>
              <a:gd name="connsiteX17" fmla="*/ 3099684 w 3099684"/>
              <a:gd name="connsiteY17" fmla="*/ 4164 h 4502332"/>
              <a:gd name="connsiteX18" fmla="*/ 2993854 w 3099684"/>
              <a:gd name="connsiteY18" fmla="*/ 0 h 4502332"/>
              <a:gd name="connsiteX19" fmla="*/ 2789582 w 3099684"/>
              <a:gd name="connsiteY19" fmla="*/ 282459 h 4502332"/>
              <a:gd name="connsiteX20" fmla="*/ 1073425 w 3099684"/>
              <a:gd name="connsiteY20" fmla="*/ 1771057 h 4502332"/>
              <a:gd name="connsiteX21" fmla="*/ 551290 w 3099684"/>
              <a:gd name="connsiteY21" fmla="*/ 1785256 h 4502332"/>
              <a:gd name="connsiteX22" fmla="*/ 331682 w 3099684"/>
              <a:gd name="connsiteY22" fmla="*/ 1872342 h 4502332"/>
              <a:gd name="connsiteX23" fmla="*/ 106017 w 3099684"/>
              <a:gd name="connsiteY23" fmla="*/ 2107283 h 4502332"/>
              <a:gd name="connsiteX24" fmla="*/ 58309 w 3099684"/>
              <a:gd name="connsiteY24" fmla="*/ 2119211 h 4502332"/>
              <a:gd name="connsiteX25" fmla="*/ 50358 w 3099684"/>
              <a:gd name="connsiteY25" fmla="*/ 2069420 h 4502332"/>
              <a:gd name="connsiteX26" fmla="*/ 0 w 3099684"/>
              <a:gd name="connsiteY26"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105259 w 3099684"/>
              <a:gd name="connsiteY5" fmla="*/ 3439885 h 4502332"/>
              <a:gd name="connsiteX6" fmla="*/ 100527 w 3099684"/>
              <a:gd name="connsiteY6" fmla="*/ 4495893 h 4502332"/>
              <a:gd name="connsiteX7" fmla="*/ 174927 w 3099684"/>
              <a:gd name="connsiteY7" fmla="*/ 4502332 h 4502332"/>
              <a:gd name="connsiteX8" fmla="*/ 185530 w 3099684"/>
              <a:gd name="connsiteY8" fmla="*/ 3737301 h 4502332"/>
              <a:gd name="connsiteX9" fmla="*/ 165651 w 3099684"/>
              <a:gd name="connsiteY9" fmla="*/ 3709472 h 4502332"/>
              <a:gd name="connsiteX10" fmla="*/ 169627 w 3099684"/>
              <a:gd name="connsiteY10" fmla="*/ 3502738 h 4502332"/>
              <a:gd name="connsiteX11" fmla="*/ 185530 w 3099684"/>
              <a:gd name="connsiteY11" fmla="*/ 3470933 h 4502332"/>
              <a:gd name="connsiteX12" fmla="*/ 141798 w 3099684"/>
              <a:gd name="connsiteY12" fmla="*/ 2321969 h 4502332"/>
              <a:gd name="connsiteX13" fmla="*/ 193860 w 3099684"/>
              <a:gd name="connsiteY13" fmla="*/ 2135680 h 4502332"/>
              <a:gd name="connsiteX14" fmla="*/ 376361 w 3099684"/>
              <a:gd name="connsiteY14" fmla="*/ 1924403 h 4502332"/>
              <a:gd name="connsiteX15" fmla="*/ 587071 w 3099684"/>
              <a:gd name="connsiteY15" fmla="*/ 1856818 h 4502332"/>
              <a:gd name="connsiteX16" fmla="*/ 1112048 w 3099684"/>
              <a:gd name="connsiteY16" fmla="*/ 1824066 h 4502332"/>
              <a:gd name="connsiteX17" fmla="*/ 2881022 w 3099684"/>
              <a:gd name="connsiteY17" fmla="*/ 286435 h 4502332"/>
              <a:gd name="connsiteX18" fmla="*/ 3099684 w 3099684"/>
              <a:gd name="connsiteY18" fmla="*/ 4164 h 4502332"/>
              <a:gd name="connsiteX19" fmla="*/ 2993854 w 3099684"/>
              <a:gd name="connsiteY19" fmla="*/ 0 h 4502332"/>
              <a:gd name="connsiteX20" fmla="*/ 2789582 w 3099684"/>
              <a:gd name="connsiteY20" fmla="*/ 282459 h 4502332"/>
              <a:gd name="connsiteX21" fmla="*/ 1073425 w 3099684"/>
              <a:gd name="connsiteY21" fmla="*/ 1771057 h 4502332"/>
              <a:gd name="connsiteX22" fmla="*/ 551290 w 3099684"/>
              <a:gd name="connsiteY22" fmla="*/ 1785256 h 4502332"/>
              <a:gd name="connsiteX23" fmla="*/ 331682 w 3099684"/>
              <a:gd name="connsiteY23" fmla="*/ 1872342 h 4502332"/>
              <a:gd name="connsiteX24" fmla="*/ 106017 w 3099684"/>
              <a:gd name="connsiteY24" fmla="*/ 2107283 h 4502332"/>
              <a:gd name="connsiteX25" fmla="*/ 58309 w 3099684"/>
              <a:gd name="connsiteY25" fmla="*/ 2119211 h 4502332"/>
              <a:gd name="connsiteX26" fmla="*/ 50358 w 3099684"/>
              <a:gd name="connsiteY26" fmla="*/ 2069420 h 4502332"/>
              <a:gd name="connsiteX27" fmla="*/ 0 w 3099684"/>
              <a:gd name="connsiteY27"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05259 w 3099684"/>
              <a:gd name="connsiteY6" fmla="*/ 3439885 h 4502332"/>
              <a:gd name="connsiteX7" fmla="*/ 100527 w 3099684"/>
              <a:gd name="connsiteY7" fmla="*/ 4495893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13211 w 3099684"/>
              <a:gd name="connsiteY6" fmla="*/ 3439885 h 4502332"/>
              <a:gd name="connsiteX7" fmla="*/ 100527 w 3099684"/>
              <a:gd name="connsiteY7" fmla="*/ 4495893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13211 w 3099684"/>
              <a:gd name="connsiteY6" fmla="*/ 3439885 h 4502332"/>
              <a:gd name="connsiteX7" fmla="*/ 100527 w 3099684"/>
              <a:gd name="connsiteY7" fmla="*/ 4495893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70236 w 3099684"/>
              <a:gd name="connsiteY5" fmla="*/ 3284077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58309 w 3099684"/>
              <a:gd name="connsiteY5" fmla="*/ 3268175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58309 w 3099684"/>
              <a:gd name="connsiteY5" fmla="*/ 3268175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26504 w 3099684"/>
              <a:gd name="connsiteY2" fmla="*/ 3033611 h 4502332"/>
              <a:gd name="connsiteX3" fmla="*/ 18552 w 3099684"/>
              <a:gd name="connsiteY3" fmla="*/ 3097221 h 4502332"/>
              <a:gd name="connsiteX4" fmla="*/ 54333 w 3099684"/>
              <a:gd name="connsiteY4" fmla="*/ 3136978 h 4502332"/>
              <a:gd name="connsiteX5" fmla="*/ 58309 w 3099684"/>
              <a:gd name="connsiteY5" fmla="*/ 3268175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099684"/>
              <a:gd name="connsiteY0" fmla="*/ 2066203 h 4502332"/>
              <a:gd name="connsiteX1" fmla="*/ 62284 w 3099684"/>
              <a:gd name="connsiteY1" fmla="*/ 2973976 h 4502332"/>
              <a:gd name="connsiteX2" fmla="*/ 18553 w 3099684"/>
              <a:gd name="connsiteY2" fmla="*/ 3033611 h 4502332"/>
              <a:gd name="connsiteX3" fmla="*/ 18552 w 3099684"/>
              <a:gd name="connsiteY3" fmla="*/ 3097221 h 4502332"/>
              <a:gd name="connsiteX4" fmla="*/ 54333 w 3099684"/>
              <a:gd name="connsiteY4" fmla="*/ 3136978 h 4502332"/>
              <a:gd name="connsiteX5" fmla="*/ 58309 w 3099684"/>
              <a:gd name="connsiteY5" fmla="*/ 3268175 h 4502332"/>
              <a:gd name="connsiteX6" fmla="*/ 113211 w 3099684"/>
              <a:gd name="connsiteY6" fmla="*/ 3439885 h 4502332"/>
              <a:gd name="connsiteX7" fmla="*/ 100527 w 3099684"/>
              <a:gd name="connsiteY7" fmla="*/ 4487942 h 4502332"/>
              <a:gd name="connsiteX8" fmla="*/ 174927 w 3099684"/>
              <a:gd name="connsiteY8" fmla="*/ 4502332 h 4502332"/>
              <a:gd name="connsiteX9" fmla="*/ 185530 w 3099684"/>
              <a:gd name="connsiteY9" fmla="*/ 3737301 h 4502332"/>
              <a:gd name="connsiteX10" fmla="*/ 165651 w 3099684"/>
              <a:gd name="connsiteY10" fmla="*/ 3709472 h 4502332"/>
              <a:gd name="connsiteX11" fmla="*/ 169627 w 3099684"/>
              <a:gd name="connsiteY11" fmla="*/ 3502738 h 4502332"/>
              <a:gd name="connsiteX12" fmla="*/ 185530 w 3099684"/>
              <a:gd name="connsiteY12" fmla="*/ 3470933 h 4502332"/>
              <a:gd name="connsiteX13" fmla="*/ 141798 w 3099684"/>
              <a:gd name="connsiteY13" fmla="*/ 2321969 h 4502332"/>
              <a:gd name="connsiteX14" fmla="*/ 193860 w 3099684"/>
              <a:gd name="connsiteY14" fmla="*/ 2135680 h 4502332"/>
              <a:gd name="connsiteX15" fmla="*/ 376361 w 3099684"/>
              <a:gd name="connsiteY15" fmla="*/ 1924403 h 4502332"/>
              <a:gd name="connsiteX16" fmla="*/ 587071 w 3099684"/>
              <a:gd name="connsiteY16" fmla="*/ 1856818 h 4502332"/>
              <a:gd name="connsiteX17" fmla="*/ 1112048 w 3099684"/>
              <a:gd name="connsiteY17" fmla="*/ 1824066 h 4502332"/>
              <a:gd name="connsiteX18" fmla="*/ 2881022 w 3099684"/>
              <a:gd name="connsiteY18" fmla="*/ 286435 h 4502332"/>
              <a:gd name="connsiteX19" fmla="*/ 3099684 w 3099684"/>
              <a:gd name="connsiteY19" fmla="*/ 4164 h 4502332"/>
              <a:gd name="connsiteX20" fmla="*/ 2993854 w 3099684"/>
              <a:gd name="connsiteY20" fmla="*/ 0 h 4502332"/>
              <a:gd name="connsiteX21" fmla="*/ 2789582 w 3099684"/>
              <a:gd name="connsiteY21" fmla="*/ 282459 h 4502332"/>
              <a:gd name="connsiteX22" fmla="*/ 1073425 w 3099684"/>
              <a:gd name="connsiteY22" fmla="*/ 1771057 h 4502332"/>
              <a:gd name="connsiteX23" fmla="*/ 551290 w 3099684"/>
              <a:gd name="connsiteY23" fmla="*/ 1785256 h 4502332"/>
              <a:gd name="connsiteX24" fmla="*/ 331682 w 3099684"/>
              <a:gd name="connsiteY24" fmla="*/ 1872342 h 4502332"/>
              <a:gd name="connsiteX25" fmla="*/ 106017 w 3099684"/>
              <a:gd name="connsiteY25" fmla="*/ 2107283 h 4502332"/>
              <a:gd name="connsiteX26" fmla="*/ 58309 w 3099684"/>
              <a:gd name="connsiteY26" fmla="*/ 2119211 h 4502332"/>
              <a:gd name="connsiteX27" fmla="*/ 50358 w 3099684"/>
              <a:gd name="connsiteY27" fmla="*/ 2069420 h 4502332"/>
              <a:gd name="connsiteX28" fmla="*/ 0 w 3099684"/>
              <a:gd name="connsiteY28" fmla="*/ 2066203 h 4502332"/>
              <a:gd name="connsiteX0" fmla="*/ 0 w 3103660"/>
              <a:gd name="connsiteY0" fmla="*/ 2066203 h 4502332"/>
              <a:gd name="connsiteX1" fmla="*/ 66260 w 3103660"/>
              <a:gd name="connsiteY1" fmla="*/ 2973976 h 4502332"/>
              <a:gd name="connsiteX2" fmla="*/ 22529 w 3103660"/>
              <a:gd name="connsiteY2" fmla="*/ 3033611 h 4502332"/>
              <a:gd name="connsiteX3" fmla="*/ 22528 w 3103660"/>
              <a:gd name="connsiteY3" fmla="*/ 3097221 h 4502332"/>
              <a:gd name="connsiteX4" fmla="*/ 58309 w 3103660"/>
              <a:gd name="connsiteY4" fmla="*/ 3136978 h 4502332"/>
              <a:gd name="connsiteX5" fmla="*/ 62285 w 3103660"/>
              <a:gd name="connsiteY5" fmla="*/ 3268175 h 4502332"/>
              <a:gd name="connsiteX6" fmla="*/ 117187 w 3103660"/>
              <a:gd name="connsiteY6" fmla="*/ 3439885 h 4502332"/>
              <a:gd name="connsiteX7" fmla="*/ 104503 w 3103660"/>
              <a:gd name="connsiteY7" fmla="*/ 4487942 h 4502332"/>
              <a:gd name="connsiteX8" fmla="*/ 178903 w 3103660"/>
              <a:gd name="connsiteY8" fmla="*/ 4502332 h 4502332"/>
              <a:gd name="connsiteX9" fmla="*/ 189506 w 3103660"/>
              <a:gd name="connsiteY9" fmla="*/ 3737301 h 4502332"/>
              <a:gd name="connsiteX10" fmla="*/ 169627 w 3103660"/>
              <a:gd name="connsiteY10" fmla="*/ 3709472 h 4502332"/>
              <a:gd name="connsiteX11" fmla="*/ 173603 w 3103660"/>
              <a:gd name="connsiteY11" fmla="*/ 3502738 h 4502332"/>
              <a:gd name="connsiteX12" fmla="*/ 189506 w 3103660"/>
              <a:gd name="connsiteY12" fmla="*/ 3470933 h 4502332"/>
              <a:gd name="connsiteX13" fmla="*/ 145774 w 3103660"/>
              <a:gd name="connsiteY13" fmla="*/ 2321969 h 4502332"/>
              <a:gd name="connsiteX14" fmla="*/ 197836 w 3103660"/>
              <a:gd name="connsiteY14" fmla="*/ 2135680 h 4502332"/>
              <a:gd name="connsiteX15" fmla="*/ 380337 w 3103660"/>
              <a:gd name="connsiteY15" fmla="*/ 1924403 h 4502332"/>
              <a:gd name="connsiteX16" fmla="*/ 591047 w 3103660"/>
              <a:gd name="connsiteY16" fmla="*/ 1856818 h 4502332"/>
              <a:gd name="connsiteX17" fmla="*/ 1116024 w 3103660"/>
              <a:gd name="connsiteY17" fmla="*/ 1824066 h 4502332"/>
              <a:gd name="connsiteX18" fmla="*/ 2884998 w 3103660"/>
              <a:gd name="connsiteY18" fmla="*/ 286435 h 4502332"/>
              <a:gd name="connsiteX19" fmla="*/ 3103660 w 3103660"/>
              <a:gd name="connsiteY19" fmla="*/ 4164 h 4502332"/>
              <a:gd name="connsiteX20" fmla="*/ 2997830 w 3103660"/>
              <a:gd name="connsiteY20" fmla="*/ 0 h 4502332"/>
              <a:gd name="connsiteX21" fmla="*/ 2793558 w 3103660"/>
              <a:gd name="connsiteY21" fmla="*/ 282459 h 4502332"/>
              <a:gd name="connsiteX22" fmla="*/ 1077401 w 3103660"/>
              <a:gd name="connsiteY22" fmla="*/ 1771057 h 4502332"/>
              <a:gd name="connsiteX23" fmla="*/ 555266 w 3103660"/>
              <a:gd name="connsiteY23" fmla="*/ 1785256 h 4502332"/>
              <a:gd name="connsiteX24" fmla="*/ 335658 w 3103660"/>
              <a:gd name="connsiteY24" fmla="*/ 1872342 h 4502332"/>
              <a:gd name="connsiteX25" fmla="*/ 109993 w 3103660"/>
              <a:gd name="connsiteY25" fmla="*/ 2107283 h 4502332"/>
              <a:gd name="connsiteX26" fmla="*/ 62285 w 3103660"/>
              <a:gd name="connsiteY26" fmla="*/ 2119211 h 4502332"/>
              <a:gd name="connsiteX27" fmla="*/ 54334 w 3103660"/>
              <a:gd name="connsiteY27" fmla="*/ 2069420 h 4502332"/>
              <a:gd name="connsiteX28" fmla="*/ 0 w 3103660"/>
              <a:gd name="connsiteY28" fmla="*/ 2066203 h 4502332"/>
              <a:gd name="connsiteX0" fmla="*/ 0 w 3103660"/>
              <a:gd name="connsiteY0" fmla="*/ 2066203 h 4502332"/>
              <a:gd name="connsiteX1" fmla="*/ 66260 w 3103660"/>
              <a:gd name="connsiteY1" fmla="*/ 2973976 h 4502332"/>
              <a:gd name="connsiteX2" fmla="*/ 22529 w 3103660"/>
              <a:gd name="connsiteY2" fmla="*/ 3033611 h 4502332"/>
              <a:gd name="connsiteX3" fmla="*/ 22528 w 3103660"/>
              <a:gd name="connsiteY3" fmla="*/ 3097221 h 4502332"/>
              <a:gd name="connsiteX4" fmla="*/ 58309 w 3103660"/>
              <a:gd name="connsiteY4" fmla="*/ 3136978 h 4502332"/>
              <a:gd name="connsiteX5" fmla="*/ 62285 w 3103660"/>
              <a:gd name="connsiteY5" fmla="*/ 3268175 h 4502332"/>
              <a:gd name="connsiteX6" fmla="*/ 117187 w 3103660"/>
              <a:gd name="connsiteY6" fmla="*/ 3439885 h 4502332"/>
              <a:gd name="connsiteX7" fmla="*/ 104503 w 3103660"/>
              <a:gd name="connsiteY7" fmla="*/ 4487942 h 4502332"/>
              <a:gd name="connsiteX8" fmla="*/ 178903 w 3103660"/>
              <a:gd name="connsiteY8" fmla="*/ 4502332 h 4502332"/>
              <a:gd name="connsiteX9" fmla="*/ 189506 w 3103660"/>
              <a:gd name="connsiteY9" fmla="*/ 3737301 h 4502332"/>
              <a:gd name="connsiteX10" fmla="*/ 169627 w 3103660"/>
              <a:gd name="connsiteY10" fmla="*/ 3709472 h 4502332"/>
              <a:gd name="connsiteX11" fmla="*/ 173603 w 3103660"/>
              <a:gd name="connsiteY11" fmla="*/ 3502738 h 4502332"/>
              <a:gd name="connsiteX12" fmla="*/ 189506 w 3103660"/>
              <a:gd name="connsiteY12" fmla="*/ 3470933 h 4502332"/>
              <a:gd name="connsiteX13" fmla="*/ 145774 w 3103660"/>
              <a:gd name="connsiteY13" fmla="*/ 2321969 h 4502332"/>
              <a:gd name="connsiteX14" fmla="*/ 197836 w 3103660"/>
              <a:gd name="connsiteY14" fmla="*/ 2135680 h 4502332"/>
              <a:gd name="connsiteX15" fmla="*/ 380337 w 3103660"/>
              <a:gd name="connsiteY15" fmla="*/ 1924403 h 4502332"/>
              <a:gd name="connsiteX16" fmla="*/ 591047 w 3103660"/>
              <a:gd name="connsiteY16" fmla="*/ 1856818 h 4502332"/>
              <a:gd name="connsiteX17" fmla="*/ 1116024 w 3103660"/>
              <a:gd name="connsiteY17" fmla="*/ 1824066 h 4502332"/>
              <a:gd name="connsiteX18" fmla="*/ 2884998 w 3103660"/>
              <a:gd name="connsiteY18" fmla="*/ 286435 h 4502332"/>
              <a:gd name="connsiteX19" fmla="*/ 3103660 w 3103660"/>
              <a:gd name="connsiteY19" fmla="*/ 4164 h 4502332"/>
              <a:gd name="connsiteX20" fmla="*/ 2997830 w 3103660"/>
              <a:gd name="connsiteY20" fmla="*/ 0 h 4502332"/>
              <a:gd name="connsiteX21" fmla="*/ 2793558 w 3103660"/>
              <a:gd name="connsiteY21" fmla="*/ 282459 h 4502332"/>
              <a:gd name="connsiteX22" fmla="*/ 1077401 w 3103660"/>
              <a:gd name="connsiteY22" fmla="*/ 1771057 h 4502332"/>
              <a:gd name="connsiteX23" fmla="*/ 555266 w 3103660"/>
              <a:gd name="connsiteY23" fmla="*/ 1785256 h 4502332"/>
              <a:gd name="connsiteX24" fmla="*/ 335658 w 3103660"/>
              <a:gd name="connsiteY24" fmla="*/ 1872342 h 4502332"/>
              <a:gd name="connsiteX25" fmla="*/ 109993 w 3103660"/>
              <a:gd name="connsiteY25" fmla="*/ 2107283 h 4502332"/>
              <a:gd name="connsiteX26" fmla="*/ 62285 w 3103660"/>
              <a:gd name="connsiteY26" fmla="*/ 2119211 h 4502332"/>
              <a:gd name="connsiteX27" fmla="*/ 54334 w 3103660"/>
              <a:gd name="connsiteY27" fmla="*/ 2069420 h 4502332"/>
              <a:gd name="connsiteX28" fmla="*/ 0 w 3103660"/>
              <a:gd name="connsiteY28" fmla="*/ 2066203 h 4502332"/>
              <a:gd name="connsiteX0" fmla="*/ 0 w 3103660"/>
              <a:gd name="connsiteY0" fmla="*/ 2066203 h 4502332"/>
              <a:gd name="connsiteX1" fmla="*/ 66260 w 3103660"/>
              <a:gd name="connsiteY1" fmla="*/ 2973976 h 4502332"/>
              <a:gd name="connsiteX2" fmla="*/ 22529 w 3103660"/>
              <a:gd name="connsiteY2" fmla="*/ 3033611 h 4502332"/>
              <a:gd name="connsiteX3" fmla="*/ 22528 w 3103660"/>
              <a:gd name="connsiteY3" fmla="*/ 3097221 h 4502332"/>
              <a:gd name="connsiteX4" fmla="*/ 58309 w 3103660"/>
              <a:gd name="connsiteY4" fmla="*/ 3136978 h 4502332"/>
              <a:gd name="connsiteX5" fmla="*/ 62285 w 3103660"/>
              <a:gd name="connsiteY5" fmla="*/ 3268175 h 4502332"/>
              <a:gd name="connsiteX6" fmla="*/ 117187 w 3103660"/>
              <a:gd name="connsiteY6" fmla="*/ 3439885 h 4502332"/>
              <a:gd name="connsiteX7" fmla="*/ 104503 w 3103660"/>
              <a:gd name="connsiteY7" fmla="*/ 4487942 h 4502332"/>
              <a:gd name="connsiteX8" fmla="*/ 178903 w 3103660"/>
              <a:gd name="connsiteY8" fmla="*/ 4502332 h 4502332"/>
              <a:gd name="connsiteX9" fmla="*/ 189506 w 3103660"/>
              <a:gd name="connsiteY9" fmla="*/ 3737301 h 4502332"/>
              <a:gd name="connsiteX10" fmla="*/ 169627 w 3103660"/>
              <a:gd name="connsiteY10" fmla="*/ 3709472 h 4502332"/>
              <a:gd name="connsiteX11" fmla="*/ 173603 w 3103660"/>
              <a:gd name="connsiteY11" fmla="*/ 3502738 h 4502332"/>
              <a:gd name="connsiteX12" fmla="*/ 189506 w 3103660"/>
              <a:gd name="connsiteY12" fmla="*/ 3470933 h 4502332"/>
              <a:gd name="connsiteX13" fmla="*/ 145774 w 3103660"/>
              <a:gd name="connsiteY13" fmla="*/ 2321969 h 4502332"/>
              <a:gd name="connsiteX14" fmla="*/ 197836 w 3103660"/>
              <a:gd name="connsiteY14" fmla="*/ 2135680 h 4502332"/>
              <a:gd name="connsiteX15" fmla="*/ 380337 w 3103660"/>
              <a:gd name="connsiteY15" fmla="*/ 1924403 h 4502332"/>
              <a:gd name="connsiteX16" fmla="*/ 591047 w 3103660"/>
              <a:gd name="connsiteY16" fmla="*/ 1856818 h 4502332"/>
              <a:gd name="connsiteX17" fmla="*/ 1116024 w 3103660"/>
              <a:gd name="connsiteY17" fmla="*/ 1824066 h 4502332"/>
              <a:gd name="connsiteX18" fmla="*/ 2884998 w 3103660"/>
              <a:gd name="connsiteY18" fmla="*/ 286435 h 4502332"/>
              <a:gd name="connsiteX19" fmla="*/ 3103660 w 3103660"/>
              <a:gd name="connsiteY19" fmla="*/ 4164 h 4502332"/>
              <a:gd name="connsiteX20" fmla="*/ 2997830 w 3103660"/>
              <a:gd name="connsiteY20" fmla="*/ 0 h 4502332"/>
              <a:gd name="connsiteX21" fmla="*/ 2793558 w 3103660"/>
              <a:gd name="connsiteY21" fmla="*/ 282459 h 4502332"/>
              <a:gd name="connsiteX22" fmla="*/ 1077401 w 3103660"/>
              <a:gd name="connsiteY22" fmla="*/ 1771057 h 4502332"/>
              <a:gd name="connsiteX23" fmla="*/ 555266 w 3103660"/>
              <a:gd name="connsiteY23" fmla="*/ 1785256 h 4502332"/>
              <a:gd name="connsiteX24" fmla="*/ 335658 w 3103660"/>
              <a:gd name="connsiteY24" fmla="*/ 1872342 h 4502332"/>
              <a:gd name="connsiteX25" fmla="*/ 109993 w 3103660"/>
              <a:gd name="connsiteY25" fmla="*/ 2107283 h 4502332"/>
              <a:gd name="connsiteX26" fmla="*/ 62285 w 3103660"/>
              <a:gd name="connsiteY26" fmla="*/ 2119211 h 4502332"/>
              <a:gd name="connsiteX27" fmla="*/ 54334 w 3103660"/>
              <a:gd name="connsiteY27" fmla="*/ 2069420 h 4502332"/>
              <a:gd name="connsiteX28" fmla="*/ 0 w 3103660"/>
              <a:gd name="connsiteY28" fmla="*/ 2066203 h 4502332"/>
              <a:gd name="connsiteX0" fmla="*/ 0 w 3103660"/>
              <a:gd name="connsiteY0" fmla="*/ 2066203 h 4502332"/>
              <a:gd name="connsiteX1" fmla="*/ 66260 w 3103660"/>
              <a:gd name="connsiteY1" fmla="*/ 2973976 h 4502332"/>
              <a:gd name="connsiteX2" fmla="*/ 22529 w 3103660"/>
              <a:gd name="connsiteY2" fmla="*/ 3033611 h 4502332"/>
              <a:gd name="connsiteX3" fmla="*/ 22528 w 3103660"/>
              <a:gd name="connsiteY3" fmla="*/ 3097221 h 4502332"/>
              <a:gd name="connsiteX4" fmla="*/ 58309 w 3103660"/>
              <a:gd name="connsiteY4" fmla="*/ 3136978 h 4502332"/>
              <a:gd name="connsiteX5" fmla="*/ 62285 w 3103660"/>
              <a:gd name="connsiteY5" fmla="*/ 3268175 h 4502332"/>
              <a:gd name="connsiteX6" fmla="*/ 117187 w 3103660"/>
              <a:gd name="connsiteY6" fmla="*/ 3439885 h 4502332"/>
              <a:gd name="connsiteX7" fmla="*/ 104503 w 3103660"/>
              <a:gd name="connsiteY7" fmla="*/ 4487942 h 4502332"/>
              <a:gd name="connsiteX8" fmla="*/ 178903 w 3103660"/>
              <a:gd name="connsiteY8" fmla="*/ 4502332 h 4502332"/>
              <a:gd name="connsiteX9" fmla="*/ 189506 w 3103660"/>
              <a:gd name="connsiteY9" fmla="*/ 3737301 h 4502332"/>
              <a:gd name="connsiteX10" fmla="*/ 169627 w 3103660"/>
              <a:gd name="connsiteY10" fmla="*/ 3709472 h 4502332"/>
              <a:gd name="connsiteX11" fmla="*/ 173603 w 3103660"/>
              <a:gd name="connsiteY11" fmla="*/ 3502738 h 4502332"/>
              <a:gd name="connsiteX12" fmla="*/ 189506 w 3103660"/>
              <a:gd name="connsiteY12" fmla="*/ 3470933 h 4502332"/>
              <a:gd name="connsiteX13" fmla="*/ 145774 w 3103660"/>
              <a:gd name="connsiteY13" fmla="*/ 2321969 h 4502332"/>
              <a:gd name="connsiteX14" fmla="*/ 197836 w 3103660"/>
              <a:gd name="connsiteY14" fmla="*/ 2135680 h 4502332"/>
              <a:gd name="connsiteX15" fmla="*/ 380337 w 3103660"/>
              <a:gd name="connsiteY15" fmla="*/ 1924403 h 4502332"/>
              <a:gd name="connsiteX16" fmla="*/ 591047 w 3103660"/>
              <a:gd name="connsiteY16" fmla="*/ 1856818 h 4502332"/>
              <a:gd name="connsiteX17" fmla="*/ 1116024 w 3103660"/>
              <a:gd name="connsiteY17" fmla="*/ 1824066 h 4502332"/>
              <a:gd name="connsiteX18" fmla="*/ 2884998 w 3103660"/>
              <a:gd name="connsiteY18" fmla="*/ 286435 h 4502332"/>
              <a:gd name="connsiteX19" fmla="*/ 3103660 w 3103660"/>
              <a:gd name="connsiteY19" fmla="*/ 4164 h 4502332"/>
              <a:gd name="connsiteX20" fmla="*/ 2997830 w 3103660"/>
              <a:gd name="connsiteY20" fmla="*/ 0 h 4502332"/>
              <a:gd name="connsiteX21" fmla="*/ 2793558 w 3103660"/>
              <a:gd name="connsiteY21" fmla="*/ 282459 h 4502332"/>
              <a:gd name="connsiteX22" fmla="*/ 1077401 w 3103660"/>
              <a:gd name="connsiteY22" fmla="*/ 1771057 h 4502332"/>
              <a:gd name="connsiteX23" fmla="*/ 555266 w 3103660"/>
              <a:gd name="connsiteY23" fmla="*/ 1785256 h 4502332"/>
              <a:gd name="connsiteX24" fmla="*/ 335658 w 3103660"/>
              <a:gd name="connsiteY24" fmla="*/ 1872342 h 4502332"/>
              <a:gd name="connsiteX25" fmla="*/ 109993 w 3103660"/>
              <a:gd name="connsiteY25" fmla="*/ 2107283 h 4502332"/>
              <a:gd name="connsiteX26" fmla="*/ 62285 w 3103660"/>
              <a:gd name="connsiteY26" fmla="*/ 2119211 h 4502332"/>
              <a:gd name="connsiteX27" fmla="*/ 54334 w 3103660"/>
              <a:gd name="connsiteY27" fmla="*/ 2069420 h 4502332"/>
              <a:gd name="connsiteX28" fmla="*/ 0 w 3103660"/>
              <a:gd name="connsiteY28" fmla="*/ 2066203 h 4502332"/>
              <a:gd name="connsiteX0" fmla="*/ 0 w 3103660"/>
              <a:gd name="connsiteY0" fmla="*/ 2062039 h 4498168"/>
              <a:gd name="connsiteX1" fmla="*/ 66260 w 3103660"/>
              <a:gd name="connsiteY1" fmla="*/ 2969812 h 4498168"/>
              <a:gd name="connsiteX2" fmla="*/ 22529 w 3103660"/>
              <a:gd name="connsiteY2" fmla="*/ 3029447 h 4498168"/>
              <a:gd name="connsiteX3" fmla="*/ 22528 w 3103660"/>
              <a:gd name="connsiteY3" fmla="*/ 3093057 h 4498168"/>
              <a:gd name="connsiteX4" fmla="*/ 58309 w 3103660"/>
              <a:gd name="connsiteY4" fmla="*/ 3132814 h 4498168"/>
              <a:gd name="connsiteX5" fmla="*/ 62285 w 3103660"/>
              <a:gd name="connsiteY5" fmla="*/ 3264011 h 4498168"/>
              <a:gd name="connsiteX6" fmla="*/ 117187 w 3103660"/>
              <a:gd name="connsiteY6" fmla="*/ 3435721 h 4498168"/>
              <a:gd name="connsiteX7" fmla="*/ 104503 w 3103660"/>
              <a:gd name="connsiteY7" fmla="*/ 4483778 h 4498168"/>
              <a:gd name="connsiteX8" fmla="*/ 178903 w 3103660"/>
              <a:gd name="connsiteY8" fmla="*/ 4498168 h 4498168"/>
              <a:gd name="connsiteX9" fmla="*/ 189506 w 3103660"/>
              <a:gd name="connsiteY9" fmla="*/ 3733137 h 4498168"/>
              <a:gd name="connsiteX10" fmla="*/ 169627 w 3103660"/>
              <a:gd name="connsiteY10" fmla="*/ 3705308 h 4498168"/>
              <a:gd name="connsiteX11" fmla="*/ 173603 w 3103660"/>
              <a:gd name="connsiteY11" fmla="*/ 3498574 h 4498168"/>
              <a:gd name="connsiteX12" fmla="*/ 189506 w 3103660"/>
              <a:gd name="connsiteY12" fmla="*/ 3466769 h 4498168"/>
              <a:gd name="connsiteX13" fmla="*/ 145774 w 3103660"/>
              <a:gd name="connsiteY13" fmla="*/ 2317805 h 4498168"/>
              <a:gd name="connsiteX14" fmla="*/ 197836 w 3103660"/>
              <a:gd name="connsiteY14" fmla="*/ 2131516 h 4498168"/>
              <a:gd name="connsiteX15" fmla="*/ 380337 w 3103660"/>
              <a:gd name="connsiteY15" fmla="*/ 1920239 h 4498168"/>
              <a:gd name="connsiteX16" fmla="*/ 591047 w 3103660"/>
              <a:gd name="connsiteY16" fmla="*/ 1852654 h 4498168"/>
              <a:gd name="connsiteX17" fmla="*/ 1116024 w 3103660"/>
              <a:gd name="connsiteY17" fmla="*/ 1819902 h 4498168"/>
              <a:gd name="connsiteX18" fmla="*/ 2884998 w 3103660"/>
              <a:gd name="connsiteY18" fmla="*/ 282271 h 4498168"/>
              <a:gd name="connsiteX19" fmla="*/ 3103660 w 3103660"/>
              <a:gd name="connsiteY19" fmla="*/ 0 h 4498168"/>
              <a:gd name="connsiteX20" fmla="*/ 2997830 w 3103660"/>
              <a:gd name="connsiteY20" fmla="*/ 3787 h 4498168"/>
              <a:gd name="connsiteX21" fmla="*/ 2793558 w 3103660"/>
              <a:gd name="connsiteY21" fmla="*/ 278295 h 4498168"/>
              <a:gd name="connsiteX22" fmla="*/ 1077401 w 3103660"/>
              <a:gd name="connsiteY22" fmla="*/ 1766893 h 4498168"/>
              <a:gd name="connsiteX23" fmla="*/ 555266 w 3103660"/>
              <a:gd name="connsiteY23" fmla="*/ 1781092 h 4498168"/>
              <a:gd name="connsiteX24" fmla="*/ 335658 w 3103660"/>
              <a:gd name="connsiteY24" fmla="*/ 1868178 h 4498168"/>
              <a:gd name="connsiteX25" fmla="*/ 109993 w 3103660"/>
              <a:gd name="connsiteY25" fmla="*/ 2103119 h 4498168"/>
              <a:gd name="connsiteX26" fmla="*/ 62285 w 3103660"/>
              <a:gd name="connsiteY26" fmla="*/ 2115047 h 4498168"/>
              <a:gd name="connsiteX27" fmla="*/ 54334 w 3103660"/>
              <a:gd name="connsiteY27" fmla="*/ 2065256 h 4498168"/>
              <a:gd name="connsiteX28" fmla="*/ 0 w 3103660"/>
              <a:gd name="connsiteY28" fmla="*/ 2062039 h 4498168"/>
              <a:gd name="connsiteX0" fmla="*/ 0 w 3103660"/>
              <a:gd name="connsiteY0" fmla="*/ 2062039 h 4498168"/>
              <a:gd name="connsiteX1" fmla="*/ 66260 w 3103660"/>
              <a:gd name="connsiteY1" fmla="*/ 2969812 h 4498168"/>
              <a:gd name="connsiteX2" fmla="*/ 54127 w 3103660"/>
              <a:gd name="connsiteY2" fmla="*/ 3038392 h 4498168"/>
              <a:gd name="connsiteX3" fmla="*/ 22529 w 3103660"/>
              <a:gd name="connsiteY3" fmla="*/ 3029447 h 4498168"/>
              <a:gd name="connsiteX4" fmla="*/ 22528 w 3103660"/>
              <a:gd name="connsiteY4" fmla="*/ 3093057 h 4498168"/>
              <a:gd name="connsiteX5" fmla="*/ 58309 w 3103660"/>
              <a:gd name="connsiteY5" fmla="*/ 3132814 h 4498168"/>
              <a:gd name="connsiteX6" fmla="*/ 62285 w 3103660"/>
              <a:gd name="connsiteY6" fmla="*/ 3264011 h 4498168"/>
              <a:gd name="connsiteX7" fmla="*/ 117187 w 3103660"/>
              <a:gd name="connsiteY7" fmla="*/ 3435721 h 4498168"/>
              <a:gd name="connsiteX8" fmla="*/ 104503 w 3103660"/>
              <a:gd name="connsiteY8" fmla="*/ 4483778 h 4498168"/>
              <a:gd name="connsiteX9" fmla="*/ 178903 w 3103660"/>
              <a:gd name="connsiteY9" fmla="*/ 4498168 h 4498168"/>
              <a:gd name="connsiteX10" fmla="*/ 189506 w 3103660"/>
              <a:gd name="connsiteY10" fmla="*/ 3733137 h 4498168"/>
              <a:gd name="connsiteX11" fmla="*/ 169627 w 3103660"/>
              <a:gd name="connsiteY11" fmla="*/ 3705308 h 4498168"/>
              <a:gd name="connsiteX12" fmla="*/ 173603 w 3103660"/>
              <a:gd name="connsiteY12" fmla="*/ 3498574 h 4498168"/>
              <a:gd name="connsiteX13" fmla="*/ 189506 w 3103660"/>
              <a:gd name="connsiteY13" fmla="*/ 3466769 h 4498168"/>
              <a:gd name="connsiteX14" fmla="*/ 145774 w 3103660"/>
              <a:gd name="connsiteY14" fmla="*/ 2317805 h 4498168"/>
              <a:gd name="connsiteX15" fmla="*/ 197836 w 3103660"/>
              <a:gd name="connsiteY15" fmla="*/ 2131516 h 4498168"/>
              <a:gd name="connsiteX16" fmla="*/ 380337 w 3103660"/>
              <a:gd name="connsiteY16" fmla="*/ 1920239 h 4498168"/>
              <a:gd name="connsiteX17" fmla="*/ 591047 w 3103660"/>
              <a:gd name="connsiteY17" fmla="*/ 1852654 h 4498168"/>
              <a:gd name="connsiteX18" fmla="*/ 1116024 w 3103660"/>
              <a:gd name="connsiteY18" fmla="*/ 1819902 h 4498168"/>
              <a:gd name="connsiteX19" fmla="*/ 2884998 w 3103660"/>
              <a:gd name="connsiteY19" fmla="*/ 282271 h 4498168"/>
              <a:gd name="connsiteX20" fmla="*/ 3103660 w 3103660"/>
              <a:gd name="connsiteY20" fmla="*/ 0 h 4498168"/>
              <a:gd name="connsiteX21" fmla="*/ 2997830 w 3103660"/>
              <a:gd name="connsiteY21" fmla="*/ 3787 h 4498168"/>
              <a:gd name="connsiteX22" fmla="*/ 2793558 w 3103660"/>
              <a:gd name="connsiteY22" fmla="*/ 278295 h 4498168"/>
              <a:gd name="connsiteX23" fmla="*/ 1077401 w 3103660"/>
              <a:gd name="connsiteY23" fmla="*/ 1766893 h 4498168"/>
              <a:gd name="connsiteX24" fmla="*/ 555266 w 3103660"/>
              <a:gd name="connsiteY24" fmla="*/ 1781092 h 4498168"/>
              <a:gd name="connsiteX25" fmla="*/ 335658 w 3103660"/>
              <a:gd name="connsiteY25" fmla="*/ 1868178 h 4498168"/>
              <a:gd name="connsiteX26" fmla="*/ 109993 w 3103660"/>
              <a:gd name="connsiteY26" fmla="*/ 2103119 h 4498168"/>
              <a:gd name="connsiteX27" fmla="*/ 62285 w 3103660"/>
              <a:gd name="connsiteY27" fmla="*/ 2115047 h 4498168"/>
              <a:gd name="connsiteX28" fmla="*/ 54334 w 3103660"/>
              <a:gd name="connsiteY28" fmla="*/ 2065256 h 4498168"/>
              <a:gd name="connsiteX29" fmla="*/ 0 w 3103660"/>
              <a:gd name="connsiteY29" fmla="*/ 2062039 h 4498168"/>
              <a:gd name="connsiteX0" fmla="*/ 0 w 3103660"/>
              <a:gd name="connsiteY0" fmla="*/ 2062039 h 4498168"/>
              <a:gd name="connsiteX1" fmla="*/ 66260 w 3103660"/>
              <a:gd name="connsiteY1" fmla="*/ 2969812 h 4498168"/>
              <a:gd name="connsiteX2" fmla="*/ 54127 w 3103660"/>
              <a:gd name="connsiteY2" fmla="*/ 3028867 h 4498168"/>
              <a:gd name="connsiteX3" fmla="*/ 22529 w 3103660"/>
              <a:gd name="connsiteY3" fmla="*/ 3029447 h 4498168"/>
              <a:gd name="connsiteX4" fmla="*/ 22528 w 3103660"/>
              <a:gd name="connsiteY4" fmla="*/ 3093057 h 4498168"/>
              <a:gd name="connsiteX5" fmla="*/ 58309 w 3103660"/>
              <a:gd name="connsiteY5" fmla="*/ 3132814 h 4498168"/>
              <a:gd name="connsiteX6" fmla="*/ 62285 w 3103660"/>
              <a:gd name="connsiteY6" fmla="*/ 3264011 h 4498168"/>
              <a:gd name="connsiteX7" fmla="*/ 117187 w 3103660"/>
              <a:gd name="connsiteY7" fmla="*/ 3435721 h 4498168"/>
              <a:gd name="connsiteX8" fmla="*/ 104503 w 3103660"/>
              <a:gd name="connsiteY8" fmla="*/ 4483778 h 4498168"/>
              <a:gd name="connsiteX9" fmla="*/ 178903 w 3103660"/>
              <a:gd name="connsiteY9" fmla="*/ 4498168 h 4498168"/>
              <a:gd name="connsiteX10" fmla="*/ 189506 w 3103660"/>
              <a:gd name="connsiteY10" fmla="*/ 3733137 h 4498168"/>
              <a:gd name="connsiteX11" fmla="*/ 169627 w 3103660"/>
              <a:gd name="connsiteY11" fmla="*/ 3705308 h 4498168"/>
              <a:gd name="connsiteX12" fmla="*/ 173603 w 3103660"/>
              <a:gd name="connsiteY12" fmla="*/ 3498574 h 4498168"/>
              <a:gd name="connsiteX13" fmla="*/ 189506 w 3103660"/>
              <a:gd name="connsiteY13" fmla="*/ 3466769 h 4498168"/>
              <a:gd name="connsiteX14" fmla="*/ 145774 w 3103660"/>
              <a:gd name="connsiteY14" fmla="*/ 2317805 h 4498168"/>
              <a:gd name="connsiteX15" fmla="*/ 197836 w 3103660"/>
              <a:gd name="connsiteY15" fmla="*/ 2131516 h 4498168"/>
              <a:gd name="connsiteX16" fmla="*/ 380337 w 3103660"/>
              <a:gd name="connsiteY16" fmla="*/ 1920239 h 4498168"/>
              <a:gd name="connsiteX17" fmla="*/ 591047 w 3103660"/>
              <a:gd name="connsiteY17" fmla="*/ 1852654 h 4498168"/>
              <a:gd name="connsiteX18" fmla="*/ 1116024 w 3103660"/>
              <a:gd name="connsiteY18" fmla="*/ 1819902 h 4498168"/>
              <a:gd name="connsiteX19" fmla="*/ 2884998 w 3103660"/>
              <a:gd name="connsiteY19" fmla="*/ 282271 h 4498168"/>
              <a:gd name="connsiteX20" fmla="*/ 3103660 w 3103660"/>
              <a:gd name="connsiteY20" fmla="*/ 0 h 4498168"/>
              <a:gd name="connsiteX21" fmla="*/ 2997830 w 3103660"/>
              <a:gd name="connsiteY21" fmla="*/ 3787 h 4498168"/>
              <a:gd name="connsiteX22" fmla="*/ 2793558 w 3103660"/>
              <a:gd name="connsiteY22" fmla="*/ 278295 h 4498168"/>
              <a:gd name="connsiteX23" fmla="*/ 1077401 w 3103660"/>
              <a:gd name="connsiteY23" fmla="*/ 1766893 h 4498168"/>
              <a:gd name="connsiteX24" fmla="*/ 555266 w 3103660"/>
              <a:gd name="connsiteY24" fmla="*/ 1781092 h 4498168"/>
              <a:gd name="connsiteX25" fmla="*/ 335658 w 3103660"/>
              <a:gd name="connsiteY25" fmla="*/ 1868178 h 4498168"/>
              <a:gd name="connsiteX26" fmla="*/ 109993 w 3103660"/>
              <a:gd name="connsiteY26" fmla="*/ 2103119 h 4498168"/>
              <a:gd name="connsiteX27" fmla="*/ 62285 w 3103660"/>
              <a:gd name="connsiteY27" fmla="*/ 2115047 h 4498168"/>
              <a:gd name="connsiteX28" fmla="*/ 54334 w 3103660"/>
              <a:gd name="connsiteY28" fmla="*/ 2065256 h 4498168"/>
              <a:gd name="connsiteX29" fmla="*/ 0 w 3103660"/>
              <a:gd name="connsiteY29" fmla="*/ 2062039 h 4498168"/>
              <a:gd name="connsiteX0" fmla="*/ 0 w 3103660"/>
              <a:gd name="connsiteY0" fmla="*/ 2062039 h 4498168"/>
              <a:gd name="connsiteX1" fmla="*/ 56735 w 3103660"/>
              <a:gd name="connsiteY1" fmla="*/ 2950762 h 4498168"/>
              <a:gd name="connsiteX2" fmla="*/ 54127 w 3103660"/>
              <a:gd name="connsiteY2" fmla="*/ 3028867 h 4498168"/>
              <a:gd name="connsiteX3" fmla="*/ 22529 w 3103660"/>
              <a:gd name="connsiteY3" fmla="*/ 3029447 h 4498168"/>
              <a:gd name="connsiteX4" fmla="*/ 22528 w 3103660"/>
              <a:gd name="connsiteY4" fmla="*/ 3093057 h 4498168"/>
              <a:gd name="connsiteX5" fmla="*/ 58309 w 3103660"/>
              <a:gd name="connsiteY5" fmla="*/ 3132814 h 4498168"/>
              <a:gd name="connsiteX6" fmla="*/ 62285 w 3103660"/>
              <a:gd name="connsiteY6" fmla="*/ 3264011 h 4498168"/>
              <a:gd name="connsiteX7" fmla="*/ 117187 w 3103660"/>
              <a:gd name="connsiteY7" fmla="*/ 3435721 h 4498168"/>
              <a:gd name="connsiteX8" fmla="*/ 104503 w 3103660"/>
              <a:gd name="connsiteY8" fmla="*/ 4483778 h 4498168"/>
              <a:gd name="connsiteX9" fmla="*/ 178903 w 3103660"/>
              <a:gd name="connsiteY9" fmla="*/ 4498168 h 4498168"/>
              <a:gd name="connsiteX10" fmla="*/ 189506 w 3103660"/>
              <a:gd name="connsiteY10" fmla="*/ 3733137 h 4498168"/>
              <a:gd name="connsiteX11" fmla="*/ 169627 w 3103660"/>
              <a:gd name="connsiteY11" fmla="*/ 3705308 h 4498168"/>
              <a:gd name="connsiteX12" fmla="*/ 173603 w 3103660"/>
              <a:gd name="connsiteY12" fmla="*/ 3498574 h 4498168"/>
              <a:gd name="connsiteX13" fmla="*/ 189506 w 3103660"/>
              <a:gd name="connsiteY13" fmla="*/ 3466769 h 4498168"/>
              <a:gd name="connsiteX14" fmla="*/ 145774 w 3103660"/>
              <a:gd name="connsiteY14" fmla="*/ 2317805 h 4498168"/>
              <a:gd name="connsiteX15" fmla="*/ 197836 w 3103660"/>
              <a:gd name="connsiteY15" fmla="*/ 2131516 h 4498168"/>
              <a:gd name="connsiteX16" fmla="*/ 380337 w 3103660"/>
              <a:gd name="connsiteY16" fmla="*/ 1920239 h 4498168"/>
              <a:gd name="connsiteX17" fmla="*/ 591047 w 3103660"/>
              <a:gd name="connsiteY17" fmla="*/ 1852654 h 4498168"/>
              <a:gd name="connsiteX18" fmla="*/ 1116024 w 3103660"/>
              <a:gd name="connsiteY18" fmla="*/ 1819902 h 4498168"/>
              <a:gd name="connsiteX19" fmla="*/ 2884998 w 3103660"/>
              <a:gd name="connsiteY19" fmla="*/ 282271 h 4498168"/>
              <a:gd name="connsiteX20" fmla="*/ 3103660 w 3103660"/>
              <a:gd name="connsiteY20" fmla="*/ 0 h 4498168"/>
              <a:gd name="connsiteX21" fmla="*/ 2997830 w 3103660"/>
              <a:gd name="connsiteY21" fmla="*/ 3787 h 4498168"/>
              <a:gd name="connsiteX22" fmla="*/ 2793558 w 3103660"/>
              <a:gd name="connsiteY22" fmla="*/ 278295 h 4498168"/>
              <a:gd name="connsiteX23" fmla="*/ 1077401 w 3103660"/>
              <a:gd name="connsiteY23" fmla="*/ 1766893 h 4498168"/>
              <a:gd name="connsiteX24" fmla="*/ 555266 w 3103660"/>
              <a:gd name="connsiteY24" fmla="*/ 1781092 h 4498168"/>
              <a:gd name="connsiteX25" fmla="*/ 335658 w 3103660"/>
              <a:gd name="connsiteY25" fmla="*/ 1868178 h 4498168"/>
              <a:gd name="connsiteX26" fmla="*/ 109993 w 3103660"/>
              <a:gd name="connsiteY26" fmla="*/ 2103119 h 4498168"/>
              <a:gd name="connsiteX27" fmla="*/ 62285 w 3103660"/>
              <a:gd name="connsiteY27" fmla="*/ 2115047 h 4498168"/>
              <a:gd name="connsiteX28" fmla="*/ 54334 w 3103660"/>
              <a:gd name="connsiteY28" fmla="*/ 2065256 h 4498168"/>
              <a:gd name="connsiteX29" fmla="*/ 0 w 3103660"/>
              <a:gd name="connsiteY29" fmla="*/ 2062039 h 4498168"/>
              <a:gd name="connsiteX0" fmla="*/ 0 w 3103660"/>
              <a:gd name="connsiteY0" fmla="*/ 2062039 h 4498168"/>
              <a:gd name="connsiteX1" fmla="*/ 56735 w 3103660"/>
              <a:gd name="connsiteY1" fmla="*/ 2950762 h 4498168"/>
              <a:gd name="connsiteX2" fmla="*/ 54127 w 3103660"/>
              <a:gd name="connsiteY2" fmla="*/ 3028867 h 4498168"/>
              <a:gd name="connsiteX3" fmla="*/ 22529 w 3103660"/>
              <a:gd name="connsiteY3" fmla="*/ 3029447 h 4498168"/>
              <a:gd name="connsiteX4" fmla="*/ 22528 w 3103660"/>
              <a:gd name="connsiteY4" fmla="*/ 3093057 h 4498168"/>
              <a:gd name="connsiteX5" fmla="*/ 58309 w 3103660"/>
              <a:gd name="connsiteY5" fmla="*/ 3132814 h 4498168"/>
              <a:gd name="connsiteX6" fmla="*/ 62285 w 3103660"/>
              <a:gd name="connsiteY6" fmla="*/ 3264011 h 4498168"/>
              <a:gd name="connsiteX7" fmla="*/ 117187 w 3103660"/>
              <a:gd name="connsiteY7" fmla="*/ 3435721 h 4498168"/>
              <a:gd name="connsiteX8" fmla="*/ 104503 w 3103660"/>
              <a:gd name="connsiteY8" fmla="*/ 4483778 h 4498168"/>
              <a:gd name="connsiteX9" fmla="*/ 178903 w 3103660"/>
              <a:gd name="connsiteY9" fmla="*/ 4498168 h 4498168"/>
              <a:gd name="connsiteX10" fmla="*/ 189506 w 3103660"/>
              <a:gd name="connsiteY10" fmla="*/ 3733137 h 4498168"/>
              <a:gd name="connsiteX11" fmla="*/ 169627 w 3103660"/>
              <a:gd name="connsiteY11" fmla="*/ 3705308 h 4498168"/>
              <a:gd name="connsiteX12" fmla="*/ 173603 w 3103660"/>
              <a:gd name="connsiteY12" fmla="*/ 3498574 h 4498168"/>
              <a:gd name="connsiteX13" fmla="*/ 189506 w 3103660"/>
              <a:gd name="connsiteY13" fmla="*/ 3466769 h 4498168"/>
              <a:gd name="connsiteX14" fmla="*/ 145774 w 3103660"/>
              <a:gd name="connsiteY14" fmla="*/ 2317805 h 4498168"/>
              <a:gd name="connsiteX15" fmla="*/ 197836 w 3103660"/>
              <a:gd name="connsiteY15" fmla="*/ 2131516 h 4498168"/>
              <a:gd name="connsiteX16" fmla="*/ 380337 w 3103660"/>
              <a:gd name="connsiteY16" fmla="*/ 1920239 h 4498168"/>
              <a:gd name="connsiteX17" fmla="*/ 591047 w 3103660"/>
              <a:gd name="connsiteY17" fmla="*/ 1852654 h 4498168"/>
              <a:gd name="connsiteX18" fmla="*/ 1116024 w 3103660"/>
              <a:gd name="connsiteY18" fmla="*/ 1819902 h 4498168"/>
              <a:gd name="connsiteX19" fmla="*/ 2884998 w 3103660"/>
              <a:gd name="connsiteY19" fmla="*/ 282271 h 4498168"/>
              <a:gd name="connsiteX20" fmla="*/ 3103660 w 3103660"/>
              <a:gd name="connsiteY20" fmla="*/ 0 h 4498168"/>
              <a:gd name="connsiteX21" fmla="*/ 2997830 w 3103660"/>
              <a:gd name="connsiteY21" fmla="*/ 3787 h 4498168"/>
              <a:gd name="connsiteX22" fmla="*/ 2793558 w 3103660"/>
              <a:gd name="connsiteY22" fmla="*/ 278295 h 4498168"/>
              <a:gd name="connsiteX23" fmla="*/ 1077401 w 3103660"/>
              <a:gd name="connsiteY23" fmla="*/ 1766893 h 4498168"/>
              <a:gd name="connsiteX24" fmla="*/ 555266 w 3103660"/>
              <a:gd name="connsiteY24" fmla="*/ 1781092 h 4498168"/>
              <a:gd name="connsiteX25" fmla="*/ 335658 w 3103660"/>
              <a:gd name="connsiteY25" fmla="*/ 1868178 h 4498168"/>
              <a:gd name="connsiteX26" fmla="*/ 109993 w 3103660"/>
              <a:gd name="connsiteY26" fmla="*/ 2103119 h 4498168"/>
              <a:gd name="connsiteX27" fmla="*/ 62285 w 3103660"/>
              <a:gd name="connsiteY27" fmla="*/ 2115047 h 4498168"/>
              <a:gd name="connsiteX28" fmla="*/ 54334 w 3103660"/>
              <a:gd name="connsiteY28" fmla="*/ 2065256 h 4498168"/>
              <a:gd name="connsiteX29" fmla="*/ 0 w 3103660"/>
              <a:gd name="connsiteY29" fmla="*/ 2062039 h 449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03660" h="4498168">
                <a:moveTo>
                  <a:pt x="0" y="2062039"/>
                </a:moveTo>
                <a:cubicBezTo>
                  <a:pt x="25179" y="2342007"/>
                  <a:pt x="28464" y="2821332"/>
                  <a:pt x="56735" y="2950762"/>
                </a:cubicBezTo>
                <a:cubicBezTo>
                  <a:pt x="52263" y="3019032"/>
                  <a:pt x="61416" y="3018928"/>
                  <a:pt x="54127" y="3028867"/>
                </a:cubicBezTo>
                <a:cubicBezTo>
                  <a:pt x="46839" y="3038806"/>
                  <a:pt x="28589" y="3025892"/>
                  <a:pt x="22529" y="3029447"/>
                </a:cubicBezTo>
                <a:cubicBezTo>
                  <a:pt x="19216" y="3052638"/>
                  <a:pt x="25304" y="3061126"/>
                  <a:pt x="22528" y="3093057"/>
                </a:cubicBezTo>
                <a:cubicBezTo>
                  <a:pt x="25841" y="3116248"/>
                  <a:pt x="43858" y="3075703"/>
                  <a:pt x="58309" y="3132814"/>
                </a:cubicBezTo>
                <a:cubicBezTo>
                  <a:pt x="71561" y="3161969"/>
                  <a:pt x="53797" y="3213527"/>
                  <a:pt x="62285" y="3264011"/>
                </a:cubicBezTo>
                <a:cubicBezTo>
                  <a:pt x="70773" y="3314495"/>
                  <a:pt x="88948" y="3307301"/>
                  <a:pt x="117187" y="3435721"/>
                </a:cubicBezTo>
                <a:cubicBezTo>
                  <a:pt x="117597" y="3639678"/>
                  <a:pt x="110562" y="4322922"/>
                  <a:pt x="104503" y="4483778"/>
                </a:cubicBezTo>
                <a:lnTo>
                  <a:pt x="178903" y="4498168"/>
                </a:lnTo>
                <a:cubicBezTo>
                  <a:pt x="193733" y="4366435"/>
                  <a:pt x="187739" y="3905037"/>
                  <a:pt x="189506" y="3733137"/>
                </a:cubicBezTo>
                <a:cubicBezTo>
                  <a:pt x="187297" y="3702373"/>
                  <a:pt x="172278" y="3744402"/>
                  <a:pt x="169627" y="3705308"/>
                </a:cubicBezTo>
                <a:cubicBezTo>
                  <a:pt x="166977" y="3666214"/>
                  <a:pt x="173603" y="3532367"/>
                  <a:pt x="173603" y="3498574"/>
                </a:cubicBezTo>
                <a:cubicBezTo>
                  <a:pt x="173603" y="3464781"/>
                  <a:pt x="205409" y="3500562"/>
                  <a:pt x="189506" y="3466769"/>
                </a:cubicBezTo>
                <a:cubicBezTo>
                  <a:pt x="180009" y="3178912"/>
                  <a:pt x="144386" y="2537697"/>
                  <a:pt x="145774" y="2317805"/>
                </a:cubicBezTo>
                <a:cubicBezTo>
                  <a:pt x="155114" y="2177426"/>
                  <a:pt x="162718" y="2209704"/>
                  <a:pt x="197836" y="2131516"/>
                </a:cubicBezTo>
                <a:cubicBezTo>
                  <a:pt x="230745" y="2029191"/>
                  <a:pt x="316127" y="1965391"/>
                  <a:pt x="380337" y="1920239"/>
                </a:cubicBezTo>
                <a:cubicBezTo>
                  <a:pt x="444547" y="1875087"/>
                  <a:pt x="463794" y="1874678"/>
                  <a:pt x="591047" y="1852654"/>
                </a:cubicBezTo>
                <a:cubicBezTo>
                  <a:pt x="822929" y="1839150"/>
                  <a:pt x="960311" y="1889476"/>
                  <a:pt x="1116024" y="1819902"/>
                </a:cubicBezTo>
                <a:cubicBezTo>
                  <a:pt x="1502924" y="1622350"/>
                  <a:pt x="2563002" y="584925"/>
                  <a:pt x="2884998" y="282271"/>
                </a:cubicBezTo>
                <a:cubicBezTo>
                  <a:pt x="3059895" y="102862"/>
                  <a:pt x="3019919" y="94122"/>
                  <a:pt x="3103660" y="0"/>
                </a:cubicBezTo>
                <a:lnTo>
                  <a:pt x="2997830" y="3787"/>
                </a:lnTo>
                <a:cubicBezTo>
                  <a:pt x="2962049" y="77336"/>
                  <a:pt x="2979783" y="128230"/>
                  <a:pt x="2793558" y="278295"/>
                </a:cubicBezTo>
                <a:cubicBezTo>
                  <a:pt x="2476137" y="571483"/>
                  <a:pt x="1281484" y="1696657"/>
                  <a:pt x="1077401" y="1766893"/>
                </a:cubicBezTo>
                <a:cubicBezTo>
                  <a:pt x="855648" y="1803431"/>
                  <a:pt x="709433" y="1756481"/>
                  <a:pt x="555266" y="1781092"/>
                </a:cubicBezTo>
                <a:cubicBezTo>
                  <a:pt x="418453" y="1806146"/>
                  <a:pt x="408861" y="1839149"/>
                  <a:pt x="335658" y="1868178"/>
                </a:cubicBezTo>
                <a:cubicBezTo>
                  <a:pt x="181934" y="1968231"/>
                  <a:pt x="156880" y="2069610"/>
                  <a:pt x="109993" y="2103119"/>
                </a:cubicBezTo>
                <a:cubicBezTo>
                  <a:pt x="67081" y="2142276"/>
                  <a:pt x="73549" y="2118707"/>
                  <a:pt x="62285" y="2115047"/>
                </a:cubicBezTo>
                <a:cubicBezTo>
                  <a:pt x="51021" y="2111387"/>
                  <a:pt x="66703" y="2072103"/>
                  <a:pt x="54334" y="2065256"/>
                </a:cubicBezTo>
                <a:lnTo>
                  <a:pt x="0" y="2062039"/>
                </a:lnTo>
                <a:close/>
              </a:path>
            </a:pathLst>
          </a:custGeom>
          <a:solidFill>
            <a:srgbClr val="FF0000"/>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78205" y="183814"/>
            <a:ext cx="6703595" cy="338554"/>
          </a:xfrm>
          <a:prstGeom prst="rect">
            <a:avLst/>
          </a:prstGeom>
          <a:solidFill>
            <a:schemeClr val="bg1"/>
          </a:solidFill>
        </p:spPr>
        <p:txBody>
          <a:bodyPr wrap="square">
            <a:spAutoFit/>
          </a:bodyPr>
          <a:lstStyle/>
          <a:p>
            <a:r>
              <a:rPr lang="ja-JP" altLang="en-US" sz="1600" b="1" dirty="0">
                <a:solidFill>
                  <a:srgbClr val="111111"/>
                </a:solidFill>
              </a:rPr>
              <a:t>都市計画道路 八尾富田林線（市道木ノ本田井中線から府道大阪羽曳野線）</a:t>
            </a:r>
            <a:endParaRPr lang="ja-JP" altLang="en-US" sz="1600" dirty="0"/>
          </a:p>
        </p:txBody>
      </p:sp>
      <p:sp>
        <p:nvSpPr>
          <p:cNvPr id="40" name="正方形/長方形 39"/>
          <p:cNvSpPr/>
          <p:nvPr/>
        </p:nvSpPr>
        <p:spPr>
          <a:xfrm>
            <a:off x="4684424" y="4025438"/>
            <a:ext cx="1227735" cy="15811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市道木ノ本田井中線</a:t>
            </a: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36</a:t>
            </a:fld>
            <a:endParaRPr kumimoji="1" lang="ja-JP" altLang="en-US" b="1" dirty="0">
              <a:solidFill>
                <a:prstClr val="black"/>
              </a:solidFill>
              <a:latin typeface="游ゴシック 本文"/>
            </a:endParaRPr>
          </a:p>
        </p:txBody>
      </p:sp>
      <p:sp>
        <p:nvSpPr>
          <p:cNvPr id="10" name="正方形/長方形 9"/>
          <p:cNvSpPr/>
          <p:nvPr/>
        </p:nvSpPr>
        <p:spPr>
          <a:xfrm rot="963274">
            <a:off x="3633542" y="4989068"/>
            <a:ext cx="1130640" cy="1472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defRPr/>
            </a:pPr>
            <a:r>
              <a:rPr kumimoji="1" lang="zh-TW" altLang="en-US" sz="900" b="1" dirty="0">
                <a:solidFill>
                  <a:prstClr val="black"/>
                </a:solidFill>
                <a:latin typeface="游ゴシック" panose="020B0400000000000000" pitchFamily="50" charset="-128"/>
                <a:ea typeface="游ゴシック" panose="020B0400000000000000" pitchFamily="50" charset="-128"/>
              </a:rPr>
              <a:t>府道大阪羽曳野線</a:t>
            </a:r>
          </a:p>
        </p:txBody>
      </p:sp>
    </p:spTree>
    <p:extLst>
      <p:ext uri="{BB962C8B-B14F-4D97-AF65-F5344CB8AC3E}">
        <p14:creationId xmlns:p14="http://schemas.microsoft.com/office/powerpoint/2010/main" val="20852880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p:cNvGrpSpPr>
            <a:grpSpLocks noChangeAspect="1"/>
          </p:cNvGrpSpPr>
          <p:nvPr/>
        </p:nvGrpSpPr>
        <p:grpSpPr>
          <a:xfrm>
            <a:off x="1744125" y="191070"/>
            <a:ext cx="6300001" cy="6328356"/>
            <a:chOff x="2078585" y="-826706"/>
            <a:chExt cx="6832707" cy="6863460"/>
          </a:xfrm>
        </p:grpSpPr>
        <p:pic>
          <p:nvPicPr>
            <p:cNvPr id="3" name="図 2"/>
            <p:cNvPicPr>
              <a:picLocks noChangeAspect="1"/>
            </p:cNvPicPr>
            <p:nvPr/>
          </p:nvPicPr>
          <p:blipFill rotWithShape="1">
            <a:blip r:embed="rId2"/>
            <a:srcRect l="6954" t="35677" r="35364" b="11458"/>
            <a:stretch/>
          </p:blipFill>
          <p:spPr>
            <a:xfrm>
              <a:off x="2078585" y="2516048"/>
              <a:ext cx="6832707" cy="3520706"/>
            </a:xfrm>
            <a:prstGeom prst="rect">
              <a:avLst/>
            </a:prstGeom>
          </p:spPr>
        </p:pic>
        <p:grpSp>
          <p:nvGrpSpPr>
            <p:cNvPr id="20" name="グループ化 19"/>
            <p:cNvGrpSpPr/>
            <p:nvPr/>
          </p:nvGrpSpPr>
          <p:grpSpPr>
            <a:xfrm>
              <a:off x="2993957" y="-826706"/>
              <a:ext cx="5270418" cy="5017801"/>
              <a:chOff x="1814727" y="552925"/>
              <a:chExt cx="5137557" cy="4893393"/>
            </a:xfrm>
          </p:grpSpPr>
          <p:pic>
            <p:nvPicPr>
              <p:cNvPr id="21" name="図 20"/>
              <p:cNvPicPr>
                <a:picLocks noChangeAspect="1"/>
              </p:cNvPicPr>
              <p:nvPr/>
            </p:nvPicPr>
            <p:blipFill rotWithShape="1">
              <a:blip r:embed="rId3">
                <a:extLst>
                  <a:ext uri="{BEBA8EAE-BF5A-486C-A8C5-ECC9F3942E4B}">
                    <a14:imgProps xmlns:a14="http://schemas.microsoft.com/office/drawing/2010/main">
                      <a14:imgLayer r:embed="rId4">
                        <a14:imgEffect>
                          <a14:backgroundRemoval t="9896" b="89974" l="20498" r="89971"/>
                        </a14:imgEffect>
                      </a14:imgLayer>
                    </a14:imgProps>
                  </a:ext>
                </a:extLst>
              </a:blip>
              <a:srcRect l="25770" t="14505" r="17063" b="14039"/>
              <a:stretch/>
            </p:blipFill>
            <p:spPr>
              <a:xfrm>
                <a:off x="1814727" y="552925"/>
                <a:ext cx="5137557" cy="3610430"/>
              </a:xfrm>
              <a:prstGeom prst="rect">
                <a:avLst/>
              </a:prstGeom>
            </p:spPr>
          </p:pic>
          <p:pic>
            <p:nvPicPr>
              <p:cNvPr id="22" name="図 21"/>
              <p:cNvPicPr>
                <a:picLocks noChangeAspect="1"/>
              </p:cNvPicPr>
              <p:nvPr/>
            </p:nvPicPr>
            <p:blipFill rotWithShape="1">
              <a:blip r:embed="rId5">
                <a:extLst>
                  <a:ext uri="{BEBA8EAE-BF5A-486C-A8C5-ECC9F3942E4B}">
                    <a14:imgProps xmlns:a14="http://schemas.microsoft.com/office/drawing/2010/main">
                      <a14:imgLayer r:embed="rId6">
                        <a14:imgEffect>
                          <a14:backgroundRemoval t="9896" b="46745" l="9883" r="89971">
                            <a14:foregroundMark x1="70717" y1="16016" x2="70717" y2="16016"/>
                            <a14:foregroundMark x1="65227" y1="15495" x2="65227" y2="15495"/>
                            <a14:foregroundMark x1="62811" y1="16016" x2="62811" y2="16016"/>
                            <a14:foregroundMark x1="67862" y1="17057" x2="67862" y2="17057"/>
                            <a14:foregroundMark x1="66471" y1="16536" x2="66471" y2="16536"/>
                            <a14:foregroundMark x1="74744" y1="15755" x2="74744" y2="15755"/>
                            <a14:foregroundMark x1="77818" y1="15755" x2="77818" y2="15755"/>
                            <a14:foregroundMark x1="79649" y1="15755" x2="79649" y2="15755"/>
                            <a14:foregroundMark x1="78404" y1="17578" x2="78404" y2="17578"/>
                            <a14:foregroundMark x1="80673" y1="18229" x2="80673" y2="18229"/>
                            <a14:foregroundMark x1="76135" y1="16797" x2="76135" y2="16797"/>
                            <a14:foregroundMark x1="61420" y1="15755" x2="61420" y2="15755"/>
                            <a14:foregroundMark x1="59224" y1="14974" x2="59224" y2="14974"/>
                            <a14:foregroundMark x1="80527" y1="15234" x2="80527" y2="15234"/>
                            <a14:foregroundMark x1="78843" y1="18750" x2="78843" y2="18750"/>
                            <a14:foregroundMark x1="81772" y1="16797" x2="81772" y2="16797"/>
                            <a14:foregroundMark x1="82723" y1="17318" x2="82723" y2="17318"/>
                            <a14:foregroundMark x1="81918" y1="14974" x2="81918" y2="14974"/>
                            <a14:foregroundMark x1="75476" y1="15234" x2="75476" y2="15234"/>
                            <a14:foregroundMark x1="77160" y1="14583" x2="77160" y2="14583"/>
                          </a14:backgroundRemoval>
                        </a14:imgEffect>
                      </a14:imgLayer>
                    </a14:imgProps>
                  </a:ext>
                </a:extLst>
              </a:blip>
              <a:srcRect l="25708" r="17462" b="60019"/>
              <a:stretch/>
            </p:blipFill>
            <p:spPr>
              <a:xfrm>
                <a:off x="1815151" y="3429064"/>
                <a:ext cx="5100000" cy="2017254"/>
              </a:xfrm>
              <a:prstGeom prst="rect">
                <a:avLst/>
              </a:prstGeom>
            </p:spPr>
          </p:pic>
        </p:grpSp>
      </p:grpSp>
      <p:sp>
        <p:nvSpPr>
          <p:cNvPr id="17" name="テキスト ボックス 16"/>
          <p:cNvSpPr txBox="1"/>
          <p:nvPr/>
        </p:nvSpPr>
        <p:spPr>
          <a:xfrm>
            <a:off x="5020590" y="6519426"/>
            <a:ext cx="3330641"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出典：八尾市・藤井寺市景観計画より作成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4" name="図 23"/>
          <p:cNvPicPr>
            <a:picLocks noChangeAspect="1"/>
          </p:cNvPicPr>
          <p:nvPr/>
        </p:nvPicPr>
        <p:blipFill rotWithShape="1">
          <a:blip r:embed="rId7">
            <a:extLst>
              <a:ext uri="{BEBA8EAE-BF5A-486C-A8C5-ECC9F3942E4B}">
                <a14:imgProps xmlns:a14="http://schemas.microsoft.com/office/drawing/2010/main">
                  <a14:imgLayer r:embed="rId8">
                    <a14:imgEffect>
                      <a14:backgroundRemoval t="14844" b="77083" l="23353" r="48536"/>
                    </a14:imgEffect>
                  </a14:imgLayer>
                </a14:imgProps>
              </a:ext>
            </a:extLst>
          </a:blip>
          <a:srcRect l="22309" t="11894" r="48426" b="16465"/>
          <a:stretch/>
        </p:blipFill>
        <p:spPr>
          <a:xfrm>
            <a:off x="2588131" y="297710"/>
            <a:ext cx="2765044" cy="3805655"/>
          </a:xfrm>
          <a:prstGeom prst="rect">
            <a:avLst/>
          </a:prstGeom>
        </p:spPr>
      </p:pic>
      <p:pic>
        <p:nvPicPr>
          <p:cNvPr id="8" name="図 7"/>
          <p:cNvPicPr>
            <a:picLocks noChangeAspect="1"/>
          </p:cNvPicPr>
          <p:nvPr/>
        </p:nvPicPr>
        <p:blipFill rotWithShape="1">
          <a:blip r:embed="rId9"/>
          <a:srcRect l="26635" t="12879" r="70822" b="78915"/>
          <a:stretch/>
        </p:blipFill>
        <p:spPr>
          <a:xfrm>
            <a:off x="7043859" y="297710"/>
            <a:ext cx="313578" cy="568818"/>
          </a:xfrm>
          <a:prstGeom prst="rect">
            <a:avLst/>
          </a:prstGeom>
        </p:spPr>
      </p:pic>
      <p:sp>
        <p:nvSpPr>
          <p:cNvPr id="25" name="正方形/長方形 24"/>
          <p:cNvSpPr/>
          <p:nvPr/>
        </p:nvSpPr>
        <p:spPr>
          <a:xfrm>
            <a:off x="2349446" y="29843"/>
            <a:ext cx="341194" cy="2005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府道（旧）大阪中央環状線</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正方形/長方形 25"/>
          <p:cNvSpPr/>
          <p:nvPr/>
        </p:nvSpPr>
        <p:spPr>
          <a:xfrm>
            <a:off x="4661208" y="1790699"/>
            <a:ext cx="835479" cy="26949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八尾空港</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正方形/長方形 26"/>
          <p:cNvSpPr/>
          <p:nvPr/>
        </p:nvSpPr>
        <p:spPr>
          <a:xfrm rot="13580113">
            <a:off x="3935601" y="173151"/>
            <a:ext cx="292636" cy="188089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都市計画道路　八尾富田林線</a:t>
            </a:r>
            <a:endPar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正方形/長方形 27"/>
          <p:cNvSpPr/>
          <p:nvPr/>
        </p:nvSpPr>
        <p:spPr>
          <a:xfrm rot="16200000">
            <a:off x="5708537" y="-275393"/>
            <a:ext cx="380121" cy="164777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八尾市老原九丁目</a:t>
            </a:r>
            <a:endParaRPr kumimoji="1" lang="en-US" altLang="ja-JP"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（市道木ノ本田井中線）</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正方形/長方形 28"/>
          <p:cNvSpPr/>
          <p:nvPr/>
        </p:nvSpPr>
        <p:spPr>
          <a:xfrm rot="16200000">
            <a:off x="1596333" y="2955426"/>
            <a:ext cx="403889" cy="163019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藤井寺市津堂四丁目</a:t>
            </a:r>
            <a:endParaRPr kumimoji="1" lang="en-US" altLang="ja-JP"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（府道大阪羽曳野線）</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2" name="直線矢印コネクタ 31"/>
          <p:cNvCxnSpPr/>
          <p:nvPr/>
        </p:nvCxnSpPr>
        <p:spPr>
          <a:xfrm flipH="1">
            <a:off x="5694371" y="2708340"/>
            <a:ext cx="1139754" cy="1259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rot="16200000">
            <a:off x="7224612" y="1742391"/>
            <a:ext cx="450316" cy="1722403"/>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a:t>
            </a:r>
            <a:r>
              <a:rPr kumimoji="1" lang="zh-CN"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川眺望景観</a:t>
            </a:r>
            <a:r>
              <a:rPr kumimoji="1" lang="zh-CN"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区域</a:t>
            </a:r>
            <a:endParaRPr kumimoji="1" lang="en-US" altLang="ja-JP"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（八尾市景観計画）</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9" name="直線矢印コネクタ 38"/>
          <p:cNvCxnSpPr/>
          <p:nvPr/>
        </p:nvCxnSpPr>
        <p:spPr>
          <a:xfrm flipV="1">
            <a:off x="3841808" y="4565506"/>
            <a:ext cx="547312" cy="15070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rot="16200000">
            <a:off x="3732710" y="4773341"/>
            <a:ext cx="475886" cy="259834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川・石川沿岸景観形成促進</a:t>
            </a: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区域</a:t>
            </a:r>
            <a:endParaRPr kumimoji="1" lang="en-US" altLang="ja-JP"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（藤井寺市景観計画）</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上矢印 12"/>
          <p:cNvSpPr/>
          <p:nvPr/>
        </p:nvSpPr>
        <p:spPr>
          <a:xfrm>
            <a:off x="2697067" y="3750331"/>
            <a:ext cx="249635" cy="320770"/>
          </a:xfrm>
          <a:prstGeom prst="upArrow">
            <a:avLst/>
          </a:prstGeom>
          <a:solidFill>
            <a:srgbClr val="FFFF00"/>
          </a:solidFill>
          <a:ln w="158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上矢印 33"/>
          <p:cNvSpPr/>
          <p:nvPr/>
        </p:nvSpPr>
        <p:spPr>
          <a:xfrm rot="10800000">
            <a:off x="2690641" y="2779847"/>
            <a:ext cx="249635" cy="320770"/>
          </a:xfrm>
          <a:prstGeom prst="upArrow">
            <a:avLst/>
          </a:prstGeom>
          <a:solidFill>
            <a:srgbClr val="FFFF00"/>
          </a:solidFill>
          <a:ln w="158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p:nvPr/>
        </p:nvCxnSpPr>
        <p:spPr>
          <a:xfrm>
            <a:off x="2201299" y="2105190"/>
            <a:ext cx="637487" cy="756158"/>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00430" y="889080"/>
            <a:ext cx="2276245" cy="138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10"/>
          <a:srcRect l="17935" t="18750" r="11941" b="5208"/>
          <a:stretch/>
        </p:blipFill>
        <p:spPr>
          <a:xfrm>
            <a:off x="208982" y="928504"/>
            <a:ext cx="2098320" cy="1279277"/>
          </a:xfrm>
          <a:prstGeom prst="rect">
            <a:avLst/>
          </a:prstGeom>
        </p:spPr>
      </p:pic>
      <p:cxnSp>
        <p:nvCxnSpPr>
          <p:cNvPr id="42" name="直線矢印コネクタ 41"/>
          <p:cNvCxnSpPr/>
          <p:nvPr/>
        </p:nvCxnSpPr>
        <p:spPr>
          <a:xfrm flipV="1">
            <a:off x="2281025" y="4000763"/>
            <a:ext cx="529137" cy="1071677"/>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204186" y="4871769"/>
            <a:ext cx="2276245" cy="138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11"/>
          <a:srcRect l="18442" t="18864" r="10986" b="5094"/>
          <a:stretch/>
        </p:blipFill>
        <p:spPr>
          <a:xfrm>
            <a:off x="293466" y="4927766"/>
            <a:ext cx="2097683" cy="1270796"/>
          </a:xfrm>
          <a:prstGeom prst="rect">
            <a:avLst/>
          </a:prstGeom>
        </p:spPr>
      </p:pic>
      <p:sp>
        <p:nvSpPr>
          <p:cNvPr id="3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37</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937446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a:srcRect l="18231" t="16926" r="19672" b="10599"/>
          <a:stretch/>
        </p:blipFill>
        <p:spPr>
          <a:xfrm>
            <a:off x="300829" y="570180"/>
            <a:ext cx="8485790" cy="5568287"/>
          </a:xfrm>
          <a:prstGeom prst="rect">
            <a:avLst/>
          </a:prstGeom>
        </p:spPr>
      </p:pic>
      <p:sp>
        <p:nvSpPr>
          <p:cNvPr id="3" name="テキスト ボックス 2"/>
          <p:cNvSpPr txBox="1"/>
          <p:nvPr/>
        </p:nvSpPr>
        <p:spPr>
          <a:xfrm>
            <a:off x="5561006" y="6356355"/>
            <a:ext cx="2668594"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出典：説明会資料等より作成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38</a:t>
            </a:fld>
            <a:endParaRPr kumimoji="1" lang="ja-JP" altLang="en-US" b="1" dirty="0">
              <a:solidFill>
                <a:prstClr val="black"/>
              </a:solidFill>
              <a:latin typeface="游ゴシック 本文"/>
            </a:endParaRPr>
          </a:p>
        </p:txBody>
      </p:sp>
      <p:sp>
        <p:nvSpPr>
          <p:cNvPr id="6" name="上矢印 5"/>
          <p:cNvSpPr/>
          <p:nvPr/>
        </p:nvSpPr>
        <p:spPr>
          <a:xfrm rot="20039874">
            <a:off x="1858764" y="5377480"/>
            <a:ext cx="249635" cy="320770"/>
          </a:xfrm>
          <a:prstGeom prst="upArrow">
            <a:avLst/>
          </a:prstGeom>
          <a:solidFill>
            <a:srgbClr val="FFFF00"/>
          </a:solidFill>
          <a:ln w="158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H="1">
            <a:off x="2160104" y="5054600"/>
            <a:ext cx="4028662" cy="483266"/>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5905501" y="3147490"/>
            <a:ext cx="2463800" cy="1907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8841" y="3321869"/>
            <a:ext cx="2359298" cy="1591555"/>
          </a:xfrm>
          <a:prstGeom prst="rect">
            <a:avLst/>
          </a:prstGeom>
        </p:spPr>
      </p:pic>
    </p:spTree>
    <p:extLst>
      <p:ext uri="{BB962C8B-B14F-4D97-AF65-F5344CB8AC3E}">
        <p14:creationId xmlns:p14="http://schemas.microsoft.com/office/powerpoint/2010/main" val="32838461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502391" y="6306945"/>
            <a:ext cx="2680317"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出典：説明会資料等より作成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p:cNvPicPr>
            <a:picLocks noChangeAspect="1"/>
          </p:cNvPicPr>
          <p:nvPr/>
        </p:nvPicPr>
        <p:blipFill rotWithShape="1">
          <a:blip r:embed="rId2"/>
          <a:srcRect l="18428" t="24871" r="19476" b="17585"/>
          <a:stretch/>
        </p:blipFill>
        <p:spPr>
          <a:xfrm>
            <a:off x="147263" y="928048"/>
            <a:ext cx="8996737" cy="4687306"/>
          </a:xfrm>
          <a:prstGeom prst="rect">
            <a:avLst/>
          </a:prstGeom>
        </p:spPr>
      </p:pic>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39</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2507438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8580" y="83845"/>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Plan 】</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正方形/長方形 4"/>
          <p:cNvSpPr/>
          <p:nvPr/>
        </p:nvSpPr>
        <p:spPr>
          <a:xfrm>
            <a:off x="14719" y="480569"/>
            <a:ext cx="9129281" cy="55399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公共事業</a:t>
            </a:r>
            <a:r>
              <a:rPr kumimoji="0" lang="en-US" altLang="ja-JP"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PDCA</a:t>
            </a:r>
            <a:r>
              <a:rPr kumimoji="0"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サイクル制度の対象事業（＝目標を立てる事業）</a:t>
            </a:r>
            <a:endParaRPr kumimoji="0"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401053" y="2226078"/>
            <a:ext cx="8251628" cy="4117482"/>
          </a:xfrm>
          <a:prstGeom prst="roundRect">
            <a:avLst>
              <a:gd name="adj" fmla="val 40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テキスト ボックス 10"/>
          <p:cNvSpPr txBox="1"/>
          <p:nvPr/>
        </p:nvSpPr>
        <p:spPr>
          <a:xfrm>
            <a:off x="332811" y="1073151"/>
            <a:ext cx="8493095" cy="1015663"/>
          </a:xfrm>
          <a:prstGeom prst="rect">
            <a:avLst/>
          </a:prstGeom>
          <a:noFill/>
          <a:ln>
            <a:noFill/>
          </a:ln>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対象施設</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87308" marR="0" lvl="0" indent="-87308" algn="l" defTabSz="4572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・府公有財産台帳に「建物」若しくは「工作物」として登録されている（される）</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施設</a:t>
            </a:r>
            <a:endParaRPr kumimoji="1" lang="en-US" altLang="ja-JP"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endParaRPr>
          </a:p>
          <a:p>
            <a:pPr marL="87308" marR="0" lvl="0" indent="-87308" algn="l" defTabSz="4572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■対象とする事業規模</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等</a:t>
            </a:r>
            <a:endPar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p:txBody>
      </p:sp>
      <p:sp>
        <p:nvSpPr>
          <p:cNvPr id="13" name="角丸四角形 12"/>
          <p:cNvSpPr/>
          <p:nvPr/>
        </p:nvSpPr>
        <p:spPr>
          <a:xfrm>
            <a:off x="1172585" y="2762449"/>
            <a:ext cx="7480098" cy="3581112"/>
          </a:xfrm>
          <a:prstGeom prst="roundRect">
            <a:avLst>
              <a:gd name="adj" fmla="val 405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1306459" y="2847169"/>
            <a:ext cx="7346221" cy="3235245"/>
          </a:xfrm>
          <a:prstGeom prst="rect">
            <a:avLst/>
          </a:prstGeom>
          <a:noFill/>
        </p:spPr>
        <p:txBody>
          <a:bodyPr wrap="square" rtlCol="0">
            <a:spAutoFit/>
          </a:bodyPr>
          <a:lstStyle/>
          <a:p>
            <a:pPr marL="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公共事業</a:t>
            </a:r>
            <a:r>
              <a:rPr kumimoji="1" lang="en-US" altLang="ja-JP"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PDCA</a:t>
            </a: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サイクル制度</a:t>
            </a:r>
            <a:endParaRPr kumimoji="1" lang="en-US" altLang="ja-JP"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7800" marR="0" lvl="0" indent="-177800" algn="l" defTabSz="4572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以下の事業について「景観形成の目標設定シート」を作成</a:t>
            </a: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a:t>
            </a:r>
            <a:endPar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7800" marR="0" lvl="0" indent="-177800" algn="l" defTabSz="4572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（１）大阪府建設事業評価</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の評価対象となる</a:t>
            </a: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事業（総事業費１億円以上）</a:t>
            </a:r>
            <a:endParaRPr kumimoji="1" lang="en-US" altLang="ja-JP"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7188"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ただし</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、地下構造物の築造等</a:t>
            </a: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、周辺</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景観への影響がない若しくは</a:t>
            </a: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極め　</a:t>
            </a:r>
            <a:r>
              <a:rPr kumimoji="1" lang="ja-JP" altLang="en-US" sz="1800" b="1"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て</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小さい事業については対象外とする。</a:t>
            </a:r>
          </a:p>
          <a:p>
            <a:pPr marL="177800" marR="0" lvl="0" indent="-177800" algn="l" defTabSz="457200" rtl="0" eaLnBrk="1" fontAlgn="auto" latinLnBrk="0" hangingPunct="1">
              <a:lnSpc>
                <a:spcPct val="12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事業評価の対象外として記載のある災害復旧に係る事業のうち</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7800" marR="0" lvl="0" indent="-177800" algn="l" defTabSz="4572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本設」、「復興」などに該当するものは、本</a:t>
            </a: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PDCA</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制度の対象と</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7800" marR="0" lvl="0" indent="-177800" algn="l" defTabSz="457200" rtl="0" eaLnBrk="1" fontAlgn="auto" latinLnBrk="0" hangingPunct="1">
              <a:lnSpc>
                <a:spcPct val="12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7800" marR="0" lvl="0" indent="-177800" algn="l" defTabSz="4572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２）景観行政団体へ景観に関する届出を行う必要のある事業</a:t>
            </a:r>
          </a:p>
        </p:txBody>
      </p:sp>
      <p:sp>
        <p:nvSpPr>
          <p:cNvPr id="16" name="テキスト ボックス 15"/>
          <p:cNvSpPr txBox="1"/>
          <p:nvPr/>
        </p:nvSpPr>
        <p:spPr>
          <a:xfrm>
            <a:off x="401052" y="2300496"/>
            <a:ext cx="4503761" cy="371705"/>
          </a:xfrm>
          <a:prstGeom prst="rect">
            <a:avLst/>
          </a:prstGeom>
          <a:noFill/>
        </p:spPr>
        <p:txBody>
          <a:bodyPr wrap="square" rtlCol="0">
            <a:spAutoFit/>
          </a:bodyPr>
          <a:lstStyle/>
          <a:p>
            <a:pPr marL="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大阪府の公共事業</a:t>
            </a:r>
            <a:endParaRPr kumimoji="1" lang="en-US" altLang="ja-JP"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4</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1525988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719" y="178845"/>
            <a:ext cx="9129281" cy="55399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景観アドバイザー会議の対象</a:t>
            </a:r>
            <a:r>
              <a:rPr kumimoji="0"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事業</a:t>
            </a:r>
            <a:endParaRPr kumimoji="0"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401053" y="2071151"/>
            <a:ext cx="8251628" cy="4311571"/>
          </a:xfrm>
          <a:prstGeom prst="roundRect">
            <a:avLst>
              <a:gd name="adj" fmla="val 40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テキスト ボックス 10"/>
          <p:cNvSpPr txBox="1"/>
          <p:nvPr/>
        </p:nvSpPr>
        <p:spPr>
          <a:xfrm>
            <a:off x="332811" y="665920"/>
            <a:ext cx="8493095" cy="1431161"/>
          </a:xfrm>
          <a:prstGeom prst="rect">
            <a:avLst/>
          </a:prstGeom>
          <a:noFill/>
          <a:ln>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景観アドバイザー会議に諮る事業数（１年間あたり）</a:t>
            </a: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・「義務」とするものと「希望」によるものを合わせて、</a:t>
            </a: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１年間あたり６～１２件を目安とし、事業内容に応じて調整することと</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する</a:t>
            </a:r>
            <a:endParaRPr kumimoji="1" lang="en-US" altLang="ja-JP"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endParaRPr>
          </a:p>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■事業規模等</a:t>
            </a:r>
            <a:endPar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p:txBody>
      </p:sp>
      <p:sp>
        <p:nvSpPr>
          <p:cNvPr id="13" name="角丸四角形 12"/>
          <p:cNvSpPr/>
          <p:nvPr/>
        </p:nvSpPr>
        <p:spPr>
          <a:xfrm>
            <a:off x="1172585" y="2442856"/>
            <a:ext cx="7480098" cy="3939866"/>
          </a:xfrm>
          <a:prstGeom prst="roundRect">
            <a:avLst>
              <a:gd name="adj" fmla="val 405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1290195" y="2476131"/>
            <a:ext cx="4943733" cy="371705"/>
          </a:xfrm>
          <a:prstGeom prst="rect">
            <a:avLst/>
          </a:prstGeom>
          <a:noFill/>
        </p:spPr>
        <p:txBody>
          <a:bodyPr wrap="square" rtlCol="0">
            <a:spAutoFit/>
          </a:bodyPr>
          <a:lstStyle/>
          <a:p>
            <a:pPr marL="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公共事業</a:t>
            </a:r>
            <a:r>
              <a:rPr kumimoji="1" lang="en-US" altLang="ja-JP"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PDCA</a:t>
            </a: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サイクル制度</a:t>
            </a:r>
            <a:endParaRPr kumimoji="1" lang="en-US" altLang="ja-JP"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テキスト ボックス 15"/>
          <p:cNvSpPr txBox="1"/>
          <p:nvPr/>
        </p:nvSpPr>
        <p:spPr>
          <a:xfrm>
            <a:off x="401053" y="2071151"/>
            <a:ext cx="4503761" cy="371705"/>
          </a:xfrm>
          <a:prstGeom prst="rect">
            <a:avLst/>
          </a:prstGeom>
          <a:noFill/>
        </p:spPr>
        <p:txBody>
          <a:bodyPr wrap="square" rtlCol="0">
            <a:spAutoFit/>
          </a:bodyPr>
          <a:lstStyle/>
          <a:p>
            <a:pPr marL="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大阪府の公共事業</a:t>
            </a:r>
            <a:endParaRPr kumimoji="1" lang="en-US" altLang="ja-JP"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角丸四角形 11"/>
          <p:cNvSpPr/>
          <p:nvPr/>
        </p:nvSpPr>
        <p:spPr>
          <a:xfrm>
            <a:off x="1606063" y="2946244"/>
            <a:ext cx="6940060" cy="1706247"/>
          </a:xfrm>
          <a:prstGeom prst="roundRect">
            <a:avLst>
              <a:gd name="adj" fmla="val 6376"/>
            </a:avLst>
          </a:prstGeom>
          <a:solidFill>
            <a:schemeClr val="accent4">
              <a:lumMod val="40000"/>
              <a:lumOff val="6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1688124" y="3023518"/>
            <a:ext cx="6775937" cy="1725278"/>
          </a:xfrm>
          <a:prstGeom prst="rect">
            <a:avLst/>
          </a:prstGeom>
          <a:noFill/>
        </p:spPr>
        <p:txBody>
          <a:bodyPr wrap="square" rtlCol="0">
            <a:no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景観アドバイザー会議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義務」とする</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もの＞</a:t>
            </a:r>
            <a:endPar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63538" marR="0" lvl="0" indent="-363538" algn="l" defTabSz="457200" rtl="0" eaLnBrk="1" fontAlgn="auto" latinLnBrk="0" hangingPunct="1">
              <a:lnSpc>
                <a:spcPts val="20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（１）大阪府建設事業評価の評価対象となる</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事業（１億円以上）のうち</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、原則</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63538" marR="0" lvl="0" indent="-363538" algn="l"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全体事業費</a:t>
            </a:r>
            <a:r>
              <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億</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円以上</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が想定される事業</a:t>
            </a:r>
          </a:p>
          <a:p>
            <a:pPr marL="177800" marR="0" lvl="0" indent="-177800" algn="l" defTabSz="457200" rtl="0" eaLnBrk="1" fontAlgn="auto" latinLnBrk="0" hangingPunct="1">
              <a:lnSpc>
                <a:spcPts val="20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（２）景観形成上の影響が大きいと想定される</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7800" marR="0" lvl="0" indent="-177800" algn="l" defTabSz="457200" rtl="0" eaLnBrk="1" fontAlgn="auto" latinLnBrk="0" hangingPunct="1">
              <a:lnSpc>
                <a:spcPts val="20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対象とする事業は、景観アドバイザーと協議の上、決定する</a:t>
            </a:r>
            <a:endPar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テキスト ボックス 16"/>
          <p:cNvSpPr txBox="1"/>
          <p:nvPr/>
        </p:nvSpPr>
        <p:spPr>
          <a:xfrm>
            <a:off x="1688124" y="4825334"/>
            <a:ext cx="6686517" cy="1374735"/>
          </a:xfrm>
          <a:prstGeom prst="rect">
            <a:avLst/>
          </a:prstGeom>
          <a:noFill/>
        </p:spPr>
        <p:txBody>
          <a:bodyPr wrap="square" rtlCol="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景観アドバイザー</a:t>
            </a:r>
            <a:r>
              <a:rPr kumimoji="1" lang="ja-JP" altLang="en-US" sz="1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会議　</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希望」による</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もの＞</a:t>
            </a:r>
            <a:endPar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77800" marR="0" lvl="0" indent="-177800" algn="l" defTabSz="457200" rtl="0" eaLnBrk="1" fontAlgn="auto" latinLnBrk="0" hangingPunct="1">
              <a:lnSpc>
                <a:spcPts val="22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・事業規模によらず、事業課より希望のあった事業を対象とする</a:t>
            </a:r>
          </a:p>
          <a:p>
            <a:pPr marL="534988" marR="0" lvl="0" indent="-441325" algn="l" defTabSz="457200" rtl="0" eaLnBrk="1" fontAlgn="auto" latinLnBrk="0" hangingPunct="1">
              <a:lnSpc>
                <a:spcPts val="22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ただし、対応可能な件数を上回る希望があった場合には、景観形成上の</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影響が  　大きい</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と景観部局が判断する事業を優先的に対象とする</a:t>
            </a:r>
          </a:p>
        </p:txBody>
      </p:sp>
      <p:sp>
        <p:nvSpPr>
          <p:cNvPr id="18" name="角丸四角形 17"/>
          <p:cNvSpPr/>
          <p:nvPr/>
        </p:nvSpPr>
        <p:spPr>
          <a:xfrm>
            <a:off x="1606063" y="4778442"/>
            <a:ext cx="6940060" cy="1431190"/>
          </a:xfrm>
          <a:prstGeom prst="roundRect">
            <a:avLst>
              <a:gd name="adj" fmla="val 6376"/>
            </a:avLst>
          </a:pr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9" name="テキスト ボックス 18"/>
          <p:cNvSpPr txBox="1"/>
          <p:nvPr/>
        </p:nvSpPr>
        <p:spPr>
          <a:xfrm>
            <a:off x="280319" y="6366410"/>
            <a:ext cx="8493095" cy="362087"/>
          </a:xfrm>
          <a:prstGeom prst="rect">
            <a:avLst/>
          </a:prstGeom>
          <a:noFill/>
          <a:ln>
            <a:noFill/>
          </a:ln>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a:t>
            </a:r>
            <a:r>
              <a:rPr kumimoji="1" lang="en-US" altLang="ja-JP"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　景観アドバイザーは対象案件により専門家を選定</a:t>
            </a:r>
            <a:endPar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p:txBody>
      </p:sp>
      <p:sp>
        <p:nvSpPr>
          <p:cNvPr id="20"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5</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555035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371663" y="4188877"/>
            <a:ext cx="2425511" cy="122804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9" name="正方形/長方形 38"/>
          <p:cNvSpPr/>
          <p:nvPr/>
        </p:nvSpPr>
        <p:spPr>
          <a:xfrm>
            <a:off x="371663" y="2681601"/>
            <a:ext cx="2425511" cy="12280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 name="正方形/長方形 2"/>
          <p:cNvSpPr/>
          <p:nvPr/>
        </p:nvSpPr>
        <p:spPr>
          <a:xfrm>
            <a:off x="371663" y="1228103"/>
            <a:ext cx="2425511" cy="11718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曲折矢印 1"/>
          <p:cNvSpPr/>
          <p:nvPr/>
        </p:nvSpPr>
        <p:spPr>
          <a:xfrm rot="10800000">
            <a:off x="5826929" y="5410906"/>
            <a:ext cx="1836803" cy="1010185"/>
          </a:xfrm>
          <a:prstGeom prst="bentArrow">
            <a:avLst>
              <a:gd name="adj1" fmla="val 25000"/>
              <a:gd name="adj2" fmla="val 2117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2" name="正方形/長方形 41"/>
          <p:cNvSpPr/>
          <p:nvPr/>
        </p:nvSpPr>
        <p:spPr>
          <a:xfrm>
            <a:off x="6411586" y="4168947"/>
            <a:ext cx="2523159" cy="1241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356896" y="4235607"/>
            <a:ext cx="2520959" cy="111825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実施設計段階</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外壁や屋根の素材、表面の仕上げ　など</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テキスト ボックス 11"/>
          <p:cNvSpPr txBox="1"/>
          <p:nvPr/>
        </p:nvSpPr>
        <p:spPr>
          <a:xfrm>
            <a:off x="2824069" y="2719599"/>
            <a:ext cx="3231077" cy="93871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大阪府景観</a:t>
            </a: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形成指針への対応</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計画施設に該当する項目の対応</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371663" y="2720380"/>
            <a:ext cx="2328461" cy="111825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基本設計段階</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構造物の色味、壁面や屋根の形態　など</a:t>
            </a:r>
          </a:p>
        </p:txBody>
      </p:sp>
      <p:sp>
        <p:nvSpPr>
          <p:cNvPr id="31" name="正方形/長方形 30"/>
          <p:cNvSpPr/>
          <p:nvPr/>
        </p:nvSpPr>
        <p:spPr>
          <a:xfrm>
            <a:off x="371664" y="2685643"/>
            <a:ext cx="5656587" cy="12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p:nvSpPr>
        <p:spPr>
          <a:xfrm>
            <a:off x="2824069" y="1261246"/>
            <a:ext cx="3544891" cy="86177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計画地の現状</a:t>
            </a:r>
            <a:r>
              <a:rPr kumimoji="1" lang="ja-JP" altLang="en-US" sz="18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把握</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計画地周辺の景観の特徴等の把握</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テキスト ボックス 12"/>
          <p:cNvSpPr txBox="1"/>
          <p:nvPr/>
        </p:nvSpPr>
        <p:spPr>
          <a:xfrm>
            <a:off x="371663" y="1349877"/>
            <a:ext cx="2506192" cy="1020792"/>
          </a:xfrm>
          <a:prstGeom prst="rect">
            <a:avLst/>
          </a:prstGeom>
          <a:noFill/>
          <a:ln>
            <a:noFill/>
          </a:ln>
        </p:spPr>
        <p:txBody>
          <a:bodyPr wrap="square" rtlCol="0">
            <a:spAutoFit/>
          </a:bodyPr>
          <a:lstStyle/>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基本計画</a:t>
            </a:r>
            <a:r>
              <a:rPr kumimoji="1" lang="ja-JP" altLang="en-US" sz="18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段階</a:t>
            </a: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ゾーニング、　配置計画</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アウトライン　など</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5" name="テキスト ボックス 24"/>
          <p:cNvSpPr txBox="1"/>
          <p:nvPr/>
        </p:nvSpPr>
        <p:spPr>
          <a:xfrm>
            <a:off x="6390673" y="1507865"/>
            <a:ext cx="2668018" cy="58477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設定</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シート（シート①）</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の作成</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6" name="テキスト ボックス 25"/>
          <p:cNvSpPr txBox="1"/>
          <p:nvPr/>
        </p:nvSpPr>
        <p:spPr>
          <a:xfrm>
            <a:off x="371664" y="711117"/>
            <a:ext cx="2425509"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タイミング</a:t>
            </a:r>
          </a:p>
        </p:txBody>
      </p:sp>
      <p:sp>
        <p:nvSpPr>
          <p:cNvPr id="28" name="テキスト ボックス 27"/>
          <p:cNvSpPr txBox="1"/>
          <p:nvPr/>
        </p:nvSpPr>
        <p:spPr>
          <a:xfrm>
            <a:off x="2797175" y="711118"/>
            <a:ext cx="3217263"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各タイミングでの確認事項</a:t>
            </a:r>
          </a:p>
        </p:txBody>
      </p:sp>
      <p:sp>
        <p:nvSpPr>
          <p:cNvPr id="29" name="テキスト ボックス 28"/>
          <p:cNvSpPr txBox="1"/>
          <p:nvPr/>
        </p:nvSpPr>
        <p:spPr>
          <a:xfrm>
            <a:off x="6411587" y="711117"/>
            <a:ext cx="2523159"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アウトプット</a:t>
            </a:r>
          </a:p>
        </p:txBody>
      </p:sp>
      <p:sp>
        <p:nvSpPr>
          <p:cNvPr id="30" name="正方形/長方形 29"/>
          <p:cNvSpPr/>
          <p:nvPr/>
        </p:nvSpPr>
        <p:spPr>
          <a:xfrm>
            <a:off x="371664" y="1228101"/>
            <a:ext cx="5656587" cy="1161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7" name="右矢印 36"/>
          <p:cNvSpPr/>
          <p:nvPr/>
        </p:nvSpPr>
        <p:spPr>
          <a:xfrm>
            <a:off x="6043983" y="1368821"/>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8" name="右矢印 37"/>
          <p:cNvSpPr/>
          <p:nvPr/>
        </p:nvSpPr>
        <p:spPr>
          <a:xfrm>
            <a:off x="6043983" y="2758459"/>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6" name="右矢印 35"/>
          <p:cNvSpPr/>
          <p:nvPr/>
        </p:nvSpPr>
        <p:spPr>
          <a:xfrm>
            <a:off x="6043983" y="4287990"/>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0" name="正方形/長方形 39"/>
          <p:cNvSpPr/>
          <p:nvPr/>
        </p:nvSpPr>
        <p:spPr>
          <a:xfrm>
            <a:off x="6411587" y="1228108"/>
            <a:ext cx="2523159" cy="11617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 name="テキスト ボックス 42"/>
          <p:cNvSpPr txBox="1"/>
          <p:nvPr/>
        </p:nvSpPr>
        <p:spPr>
          <a:xfrm>
            <a:off x="6377794" y="2693967"/>
            <a:ext cx="2680897" cy="107721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設定</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シート（シート①）</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の修正</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景観アドバイス対応シート</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（シート②）</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4" name="正方形/長方形 43"/>
          <p:cNvSpPr/>
          <p:nvPr/>
        </p:nvSpPr>
        <p:spPr>
          <a:xfrm>
            <a:off x="6411587" y="2676012"/>
            <a:ext cx="2523159" cy="12105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371665" y="4189028"/>
            <a:ext cx="5656587" cy="12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テキスト ボックス 33"/>
          <p:cNvSpPr txBox="1"/>
          <p:nvPr/>
        </p:nvSpPr>
        <p:spPr>
          <a:xfrm>
            <a:off x="2824068" y="4186968"/>
            <a:ext cx="3100216" cy="119519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目標設定シートへの対応</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1400"/>
              </a:lnSpc>
              <a:spcBef>
                <a:spcPts val="60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景観に配慮した施設計画がなされているかを事業部局で確認</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8" name="二等辺三角形 47"/>
          <p:cNvSpPr/>
          <p:nvPr/>
        </p:nvSpPr>
        <p:spPr>
          <a:xfrm rot="10800000">
            <a:off x="1000041" y="2489945"/>
            <a:ext cx="1021287" cy="13445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9" name="二等辺三角形 48"/>
          <p:cNvSpPr/>
          <p:nvPr/>
        </p:nvSpPr>
        <p:spPr>
          <a:xfrm rot="10800000">
            <a:off x="1000041" y="3996029"/>
            <a:ext cx="1021287" cy="13445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0" name="テキスト ボックス 49"/>
          <p:cNvSpPr txBox="1"/>
          <p:nvPr/>
        </p:nvSpPr>
        <p:spPr>
          <a:xfrm>
            <a:off x="848590" y="5723217"/>
            <a:ext cx="4846244" cy="93871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目標設定シートの確認（景観</a:t>
            </a:r>
            <a:r>
              <a:rPr kumimoji="1" lang="ja-JP" altLang="en-US" sz="18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部局）</a:t>
            </a:r>
            <a:endParaRPr kumimoji="1" lang="en-US" altLang="ja-JP" sz="18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目標設定シートが計画地の現状及び「大阪府公共事業景観形成指針」に沿ったものかを確認</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1" name="正方形/長方形 50"/>
          <p:cNvSpPr/>
          <p:nvPr/>
        </p:nvSpPr>
        <p:spPr>
          <a:xfrm>
            <a:off x="755895" y="5714885"/>
            <a:ext cx="5000792" cy="9422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5" name="テキスト ボックス 34"/>
          <p:cNvSpPr txBox="1"/>
          <p:nvPr/>
        </p:nvSpPr>
        <p:spPr>
          <a:xfrm>
            <a:off x="11051" y="159053"/>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景観形成の目標等の設定」の</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方法</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p:cNvSpPr txBox="1"/>
          <p:nvPr/>
        </p:nvSpPr>
        <p:spPr>
          <a:xfrm>
            <a:off x="6368960" y="4181670"/>
            <a:ext cx="2680897" cy="107721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設定</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シート（シート①）</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の再修正</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景観アドバイス対応シート</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（シート②）</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6</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2649516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41319" y="778550"/>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目標</a:t>
            </a: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設定後、工事が完了するまでの対応 </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513333" y="1350171"/>
            <a:ext cx="8049341" cy="4816703"/>
          </a:xfrm>
          <a:prstGeom prst="rect">
            <a:avLst/>
          </a:prstGeom>
          <a:noFill/>
          <a:ln>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設計担当から工事担当へ</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の景観に関する引継ぎ</a:t>
            </a:r>
          </a:p>
          <a:p>
            <a:pPr marL="446088" marR="0" lvl="0" indent="-446088"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・景観形成の目標設定シート、目標設定シートに基づく計画内容について</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a:t>
            </a:r>
            <a:endParaRPr kumimoji="1" lang="en-US" altLang="ja-JP"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endParaRPr>
          </a:p>
          <a:p>
            <a:pPr marL="446088" marR="0" lvl="0" indent="-446088"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　　設計</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担当から工事担当へ内容を説明の上、書類を</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伝達</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5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■景観形成の目標設定に関わる</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計画変更が生じた場合</a:t>
            </a:r>
            <a:endParaRPr kumimoji="1" lang="en-US" altLang="ja-JP"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　</a:t>
            </a:r>
            <a:r>
              <a:rPr kumimoji="1" lang="ja-JP" altLang="en-US" sz="1800" b="1" i="0" u="sng"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○景観</a:t>
            </a:r>
            <a:r>
              <a:rPr kumimoji="1" lang="ja-JP" altLang="en-US" sz="1800" b="1" i="0" u="sng"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アドバイザー会議を受けた事業</a:t>
            </a:r>
            <a:endParaRPr kumimoji="1" lang="en-US" altLang="ja-JP" sz="1800" b="1" i="0" u="sng"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・景観部局は、事業部局からの相談を受け付ける</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・変更内容を鑑み、</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必要に応じて景観アドバイザーへの確認</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を行う</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50000"/>
              </a:lnSpc>
              <a:spcBef>
                <a:spcPts val="120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　</a:t>
            </a:r>
            <a:r>
              <a:rPr kumimoji="1" lang="ja-JP" altLang="en-US" sz="1800" b="1" i="0" u="sng"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○景観</a:t>
            </a:r>
            <a:r>
              <a:rPr kumimoji="1" lang="ja-JP" altLang="en-US" sz="1800" b="1" i="0" u="sng"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アドバイザー会議の対象外で景観形成の目標設定のみを行った事業</a:t>
            </a:r>
            <a:endParaRPr kumimoji="1" lang="en-US" altLang="ja-JP" sz="1800" b="1" i="0" u="sng"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・景観部局は、事業部局からの相談を受け付ける</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5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p:txBody>
      </p:sp>
      <p:sp>
        <p:nvSpPr>
          <p:cNvPr id="6" name="テキスト ボックス 5"/>
          <p:cNvSpPr txBox="1"/>
          <p:nvPr/>
        </p:nvSpPr>
        <p:spPr>
          <a:xfrm>
            <a:off x="0" y="206929"/>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Do 】</a:t>
            </a: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7</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942339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23037" y="829015"/>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景観</a:t>
            </a: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形成に寄与した公共事業であるかの評価の手法、</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体制</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522120" y="1445095"/>
            <a:ext cx="7694605" cy="2785378"/>
          </a:xfrm>
          <a:prstGeom prst="rect">
            <a:avLst/>
          </a:prstGeom>
          <a:noFill/>
          <a:ln>
            <a:noFill/>
          </a:ln>
        </p:spPr>
        <p:txBody>
          <a:bodyPr wrap="square" rtlCol="0">
            <a:spAutoFit/>
          </a:bodyPr>
          <a:lstStyle/>
          <a:p>
            <a:pPr marL="268275" marR="0" lvl="0" indent="-268275" algn="l" defTabSz="457200" rtl="0" eaLnBrk="1" fontAlgn="auto" latinLnBrk="0" hangingPunct="1">
              <a:lnSpc>
                <a:spcPts val="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・事業部局は、工事が完了次第、景観形成の目標達成の状況を「景観形成の目標設定シート」及び「景観形成の目標達成評価シート」により、</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自己確認（評価）し、景観部局へ報告</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する。</a:t>
            </a:r>
            <a:endParaRPr kumimoji="1" lang="en-US" altLang="ja-JP"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ts val="3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ts val="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・景観部局は、それらを確認の上、取りまとめた結果を定期的に景観アドバイザーへ報告し、</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景観アドバイザーより</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目標の</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立て方や自己評価</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の結果、完成した施設等</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への</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総合的なコメントを</a:t>
            </a:r>
            <a:r>
              <a:rPr kumimoji="1" lang="ja-JP" altLang="en-US" sz="1800" b="1" i="0" u="none" strike="noStrike" kern="1200" cap="none" spc="0" normalizeH="0" baseline="0" noProof="0" dirty="0" smtClean="0">
                <a:ln>
                  <a:noFill/>
                </a:ln>
                <a:solidFill>
                  <a:srgbClr val="FF0000"/>
                </a:solidFill>
                <a:effectLst/>
                <a:uLnTx/>
                <a:uFillTx/>
                <a:latin typeface="ＭＳ Ｐゴシック 本文"/>
                <a:ea typeface="ＭＳ Ｐゴシック" panose="020B0600070205080204" pitchFamily="50" charset="-128"/>
                <a:cs typeface="+mn-cs"/>
              </a:rPr>
              <a:t>受ける。</a:t>
            </a:r>
            <a:endPar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endParaRPr>
          </a:p>
        </p:txBody>
      </p:sp>
      <p:sp>
        <p:nvSpPr>
          <p:cNvPr id="6" name="テキスト ボックス 5"/>
          <p:cNvSpPr txBox="1"/>
          <p:nvPr/>
        </p:nvSpPr>
        <p:spPr>
          <a:xfrm>
            <a:off x="0" y="212935"/>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Check 】</a:t>
            </a: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8</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236355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80681" y="729522"/>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事例</a:t>
            </a: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の蓄積、活用等の具体的な</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方策</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460693" y="1238342"/>
            <a:ext cx="8049341" cy="4561249"/>
          </a:xfrm>
          <a:prstGeom prst="rect">
            <a:avLst/>
          </a:prstGeom>
          <a:noFill/>
          <a:ln>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景観形成に寄与した公共事業の</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事例の蓄積と発信</a:t>
            </a:r>
            <a:endParaRPr kumimoji="1" lang="en-US" altLang="ja-JP"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2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・事業部局とも連携し、目標</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設定やそれらへの対応状況、自己評価等の情報を蓄積するとともに、庁内ポータルサイト等で紹介</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する。</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0" marR="0" lvl="0" indent="0" algn="l" defTabSz="457200" rtl="0" eaLnBrk="1" fontAlgn="auto" latinLnBrk="0" hangingPunct="1">
              <a:lnSpc>
                <a:spcPct val="15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■景観アドバイザー</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への報告結果</a:t>
            </a: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（アドバイザーによるコメント）の周知</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268275" marR="0" lvl="0" indent="-268275" algn="l" defTabSz="457200" rtl="0" eaLnBrk="1" fontAlgn="auto" latinLnBrk="0" hangingPunct="1">
              <a:lnSpc>
                <a:spcPct val="12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・景観アドバイザーによるコメント等の情報を蓄積するとともに、</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庁内ポータルサイト等で紹介</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する。</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0" marR="0" lvl="0" indent="0" algn="l" defTabSz="457200" rtl="0" eaLnBrk="1" fontAlgn="auto" latinLnBrk="0" hangingPunct="1">
              <a:lnSpc>
                <a:spcPct val="15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■景観に関する講習会の実施</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・現地でのレビュー実施など、府職員を講師とした講習会を開催</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する。</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・有識者による講習会を開催</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する。</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a:p>
            <a:pPr marL="0" marR="0" lvl="0" indent="0" algn="l" defTabSz="457200" rtl="0" eaLnBrk="1" fontAlgn="auto" latinLnBrk="0" hangingPunct="1">
              <a:lnSpc>
                <a:spcPct val="15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rPr>
              <a:t>検討経過の公表</a:t>
            </a:r>
            <a:endParaRPr kumimoji="1" lang="en-US" altLang="ja-JP" sz="1800" b="1" i="0" u="none" strike="noStrike" kern="1200" cap="none" spc="0" normalizeH="0" baseline="0" noProof="0" dirty="0">
              <a:ln>
                <a:noFill/>
              </a:ln>
              <a:solidFill>
                <a:srgbClr val="FF0000"/>
              </a:solidFill>
              <a:effectLst/>
              <a:uLnTx/>
              <a:uFillTx/>
              <a:latin typeface="ＭＳ Ｐゴシック 本文"/>
              <a:ea typeface="ＭＳ Ｐゴシック" panose="020B060007020508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・事業完了後、景観配慮の検討経過の概要を府ホームページ等で公表</a:t>
            </a:r>
            <a:r>
              <a:rPr kumimoji="1" lang="ja-JP" altLang="en-US" sz="18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する。</a:t>
            </a:r>
            <a:endParaRPr kumimoji="1" lang="en-US" altLang="ja-JP" sz="18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endParaRPr>
          </a:p>
        </p:txBody>
      </p:sp>
      <p:sp>
        <p:nvSpPr>
          <p:cNvPr id="6" name="テキスト ボックス 5"/>
          <p:cNvSpPr txBox="1"/>
          <p:nvPr/>
        </p:nvSpPr>
        <p:spPr>
          <a:xfrm>
            <a:off x="0" y="206659"/>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Action 】</a:t>
            </a: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9</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388567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7755</TotalTime>
  <Words>4367</Words>
  <Application>Microsoft Office PowerPoint</Application>
  <PresentationFormat>画面に合わせる (4:3)</PresentationFormat>
  <Paragraphs>518</Paragraphs>
  <Slides>39</Slides>
  <Notes>13</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39</vt:i4>
      </vt:variant>
    </vt:vector>
  </HeadingPairs>
  <TitlesOfParts>
    <vt:vector size="54" baseType="lpstr">
      <vt:lpstr>HGSｺﾞｼｯｸM</vt:lpstr>
      <vt:lpstr>HG丸ｺﾞｼｯｸM-PRO</vt:lpstr>
      <vt:lpstr>Meiryo UI</vt:lpstr>
      <vt:lpstr>ＭＳ Ｐゴシック</vt:lpstr>
      <vt:lpstr>ＭＳ Ｐゴシック 本文</vt:lpstr>
      <vt:lpstr>游ゴシック</vt:lpstr>
      <vt:lpstr>游ゴシック 本文</vt:lpstr>
      <vt:lpstr>Arial</vt:lpstr>
      <vt:lpstr>Calibri</vt:lpstr>
      <vt:lpstr>Cambria</vt:lpstr>
      <vt:lpstr>Century</vt:lpstr>
      <vt:lpstr>Times New Roman</vt:lpstr>
      <vt:lpstr>Wingdings</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森河　奨</dc:creator>
  <cp:lastModifiedBy>塩田　陸</cp:lastModifiedBy>
  <cp:revision>639</cp:revision>
  <cp:lastPrinted>2021-07-28T07:43:34Z</cp:lastPrinted>
  <dcterms:created xsi:type="dcterms:W3CDTF">2018-12-04T04:57:03Z</dcterms:created>
  <dcterms:modified xsi:type="dcterms:W3CDTF">2021-09-02T03:03:24Z</dcterms:modified>
</cp:coreProperties>
</file>