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96" r:id="rId1"/>
  </p:sldMasterIdLst>
  <p:notesMasterIdLst>
    <p:notesMasterId r:id="rId36"/>
  </p:notesMasterIdLst>
  <p:sldIdLst>
    <p:sldId id="681" r:id="rId2"/>
    <p:sldId id="682" r:id="rId3"/>
    <p:sldId id="683" r:id="rId4"/>
    <p:sldId id="684" r:id="rId5"/>
    <p:sldId id="685" r:id="rId6"/>
    <p:sldId id="686" r:id="rId7"/>
    <p:sldId id="715" r:id="rId8"/>
    <p:sldId id="688" r:id="rId9"/>
    <p:sldId id="689" r:id="rId10"/>
    <p:sldId id="690" r:id="rId11"/>
    <p:sldId id="691" r:id="rId12"/>
    <p:sldId id="692" r:id="rId13"/>
    <p:sldId id="693" r:id="rId14"/>
    <p:sldId id="694" r:id="rId15"/>
    <p:sldId id="695" r:id="rId16"/>
    <p:sldId id="696" r:id="rId17"/>
    <p:sldId id="716" r:id="rId18"/>
    <p:sldId id="698" r:id="rId19"/>
    <p:sldId id="699" r:id="rId20"/>
    <p:sldId id="700" r:id="rId21"/>
    <p:sldId id="701" r:id="rId22"/>
    <p:sldId id="702" r:id="rId23"/>
    <p:sldId id="703" r:id="rId24"/>
    <p:sldId id="704" r:id="rId25"/>
    <p:sldId id="705" r:id="rId26"/>
    <p:sldId id="706" r:id="rId27"/>
    <p:sldId id="717" r:id="rId28"/>
    <p:sldId id="708" r:id="rId29"/>
    <p:sldId id="709" r:id="rId30"/>
    <p:sldId id="710" r:id="rId31"/>
    <p:sldId id="711" r:id="rId32"/>
    <p:sldId id="712" r:id="rId33"/>
    <p:sldId id="713" r:id="rId34"/>
    <p:sldId id="714" r:id="rId35"/>
  </p:sldIdLst>
  <p:sldSz cx="9144000" cy="6858000" type="screen4x3"/>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03B"/>
    <a:srgbClr val="FFDB69"/>
    <a:srgbClr val="D54AE4"/>
    <a:srgbClr val="DEFFBD"/>
    <a:srgbClr val="E6E6E6"/>
    <a:srgbClr val="CCFF99"/>
    <a:srgbClr val="B8E08C"/>
    <a:srgbClr val="FFFFCC"/>
    <a:srgbClr val="FFCC99"/>
    <a:srgbClr val="D1E1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スタイル (中間)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16DA210-FB5B-4158-B5E0-FEB733F419BA}" styleName="スタイル (淡色)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淡色スタイル 2 - アクセント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6544" autoAdjust="0"/>
    <p:restoredTop sz="95186" autoAdjust="0"/>
  </p:normalViewPr>
  <p:slideViewPr>
    <p:cSldViewPr snapToGrid="0">
      <p:cViewPr varScale="1">
        <p:scale>
          <a:sx n="50" d="100"/>
          <a:sy n="50" d="100"/>
        </p:scale>
        <p:origin x="60" y="360"/>
      </p:cViewPr>
      <p:guideLst/>
    </p:cSldViewPr>
  </p:slideViewPr>
  <p:outlineViewPr>
    <p:cViewPr>
      <p:scale>
        <a:sx n="33" d="100"/>
        <a:sy n="33" d="100"/>
      </p:scale>
      <p:origin x="0" y="-2448"/>
    </p:cViewPr>
  </p:outlineViewPr>
  <p:notesTextViewPr>
    <p:cViewPr>
      <p:scale>
        <a:sx n="1" d="1"/>
        <a:sy n="1" d="1"/>
      </p:scale>
      <p:origin x="0" y="0"/>
    </p:cViewPr>
  </p:notesTextViewPr>
  <p:notesViewPr>
    <p:cSldViewPr snapToGrid="0">
      <p:cViewPr varScale="1">
        <p:scale>
          <a:sx n="58" d="100"/>
          <a:sy n="58" d="100"/>
        </p:scale>
        <p:origin x="2742"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6FA5BA39-7CAF-4596-A299-67B5C6E315B8}" type="datetimeFigureOut">
              <a:rPr kumimoji="1" lang="ja-JP" altLang="en-US" smtClean="0"/>
              <a:t>2021/11/15</a:t>
            </a:fld>
            <a:endParaRPr kumimoji="1" lang="ja-JP" altLang="en-US"/>
          </a:p>
        </p:txBody>
      </p:sp>
      <p:sp>
        <p:nvSpPr>
          <p:cNvPr id="4" name="スライド イメージ プレースホルダー 3"/>
          <p:cNvSpPr>
            <a:spLocks noGrp="1" noRot="1" noChangeAspect="1"/>
          </p:cNvSpPr>
          <p:nvPr>
            <p:ph type="sldImg" idx="2"/>
          </p:nvPr>
        </p:nvSpPr>
        <p:spPr>
          <a:xfrm>
            <a:off x="1168400" y="1243013"/>
            <a:ext cx="4470400"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AF4CED70-445C-4EB7-910B-E53761D2C426}" type="slidenum">
              <a:rPr kumimoji="1" lang="ja-JP" altLang="en-US" smtClean="0"/>
              <a:t>‹#›</a:t>
            </a:fld>
            <a:endParaRPr kumimoji="1" lang="ja-JP" altLang="en-US"/>
          </a:p>
        </p:txBody>
      </p:sp>
    </p:spTree>
    <p:extLst>
      <p:ext uri="{BB962C8B-B14F-4D97-AF65-F5344CB8AC3E}">
        <p14:creationId xmlns:p14="http://schemas.microsoft.com/office/powerpoint/2010/main" val="323462379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1060038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7192188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4303173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1623141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6296786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2478342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・長さ：</a:t>
            </a:r>
            <a:r>
              <a:rPr kumimoji="1" lang="en-US" altLang="ja-JP" dirty="0" smtClean="0"/>
              <a:t>80</a:t>
            </a:r>
            <a:r>
              <a:rPr kumimoji="1" lang="ja-JP" altLang="en-US" dirty="0" err="1" smtClean="0"/>
              <a:t>ｍ</a:t>
            </a:r>
            <a:r>
              <a:rPr kumimoji="1" lang="ja-JP" altLang="en-US" dirty="0" smtClean="0"/>
              <a:t>、幅：</a:t>
            </a:r>
            <a:r>
              <a:rPr kumimoji="1" lang="en-US" altLang="ja-JP" dirty="0" smtClean="0"/>
              <a:t>17.7</a:t>
            </a:r>
            <a:r>
              <a:rPr kumimoji="1" lang="ja-JP" altLang="en-US" dirty="0" err="1" smtClean="0"/>
              <a:t>ｍ</a:t>
            </a:r>
            <a:r>
              <a:rPr kumimoji="1" lang="ja-JP" altLang="en-US" dirty="0" smtClean="0"/>
              <a:t>、コンコース：</a:t>
            </a:r>
            <a:r>
              <a:rPr kumimoji="1" lang="en-US" altLang="ja-JP" dirty="0" smtClean="0"/>
              <a:t>8.4</a:t>
            </a:r>
            <a:r>
              <a:rPr kumimoji="1" lang="ja-JP" altLang="en-US" dirty="0" err="1" smtClean="0"/>
              <a:t>ｍ</a:t>
            </a:r>
            <a:r>
              <a:rPr kumimoji="1" lang="ja-JP" altLang="en-US" dirty="0" smtClean="0"/>
              <a:t>、軌道床：</a:t>
            </a:r>
            <a:r>
              <a:rPr kumimoji="1" lang="en-US" altLang="ja-JP" dirty="0" smtClean="0"/>
              <a:t>16.5</a:t>
            </a:r>
            <a:r>
              <a:rPr kumimoji="1" lang="ja-JP" altLang="en-US" dirty="0" err="1" smtClean="0"/>
              <a:t>ｍ</a:t>
            </a:r>
            <a:r>
              <a:rPr kumimoji="1" lang="ja-JP" altLang="en-US" dirty="0" smtClean="0"/>
              <a:t>、プラットホーム：</a:t>
            </a:r>
            <a:r>
              <a:rPr kumimoji="1" lang="en-US" altLang="ja-JP" dirty="0" smtClean="0"/>
              <a:t>20</a:t>
            </a:r>
            <a:r>
              <a:rPr kumimoji="1" lang="ja-JP" altLang="en-US" dirty="0" err="1" smtClean="0"/>
              <a:t>ｍ</a:t>
            </a:r>
            <a:r>
              <a:rPr kumimoji="1" lang="ja-JP" altLang="en-US" dirty="0" smtClean="0"/>
              <a:t>、高さ：</a:t>
            </a:r>
            <a:r>
              <a:rPr kumimoji="1" lang="en-US" altLang="ja-JP" dirty="0" smtClean="0"/>
              <a:t>24</a:t>
            </a:r>
            <a:r>
              <a:rPr kumimoji="1" lang="ja-JP" altLang="en-US" dirty="0" smtClean="0"/>
              <a:t>ｍ</a:t>
            </a:r>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3354364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2253362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1701089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1635706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199039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3650538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8955429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918174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2106178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5122589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・長さ：</a:t>
            </a:r>
            <a:r>
              <a:rPr kumimoji="1" lang="en-US" altLang="ja-JP" dirty="0" smtClean="0"/>
              <a:t>80</a:t>
            </a:r>
            <a:r>
              <a:rPr kumimoji="1" lang="ja-JP" altLang="en-US" dirty="0" err="1" smtClean="0"/>
              <a:t>ｍ</a:t>
            </a:r>
            <a:r>
              <a:rPr kumimoji="1" lang="ja-JP" altLang="en-US" dirty="0" smtClean="0"/>
              <a:t>、幅：</a:t>
            </a:r>
            <a:r>
              <a:rPr kumimoji="1" lang="en-US" altLang="ja-JP" dirty="0" smtClean="0"/>
              <a:t>17.7</a:t>
            </a:r>
            <a:r>
              <a:rPr kumimoji="1" lang="ja-JP" altLang="en-US" dirty="0" err="1" smtClean="0"/>
              <a:t>ｍ</a:t>
            </a:r>
            <a:r>
              <a:rPr kumimoji="1" lang="ja-JP" altLang="en-US" dirty="0" smtClean="0"/>
              <a:t>、コンコース：</a:t>
            </a:r>
            <a:r>
              <a:rPr kumimoji="1" lang="en-US" altLang="ja-JP" dirty="0" smtClean="0"/>
              <a:t>7.4</a:t>
            </a:r>
            <a:r>
              <a:rPr kumimoji="1" lang="ja-JP" altLang="en-US" dirty="0" err="1" smtClean="0"/>
              <a:t>ｍ</a:t>
            </a:r>
            <a:r>
              <a:rPr kumimoji="1" lang="ja-JP" altLang="en-US" dirty="0" smtClean="0"/>
              <a:t>、軌道床：</a:t>
            </a:r>
            <a:r>
              <a:rPr kumimoji="1" lang="en-US" altLang="ja-JP" dirty="0" smtClean="0"/>
              <a:t>13.7</a:t>
            </a:r>
            <a:r>
              <a:rPr kumimoji="1" lang="ja-JP" altLang="en-US" dirty="0" err="1" smtClean="0"/>
              <a:t>ｍ</a:t>
            </a:r>
            <a:r>
              <a:rPr kumimoji="1" lang="ja-JP" altLang="en-US" dirty="0" smtClean="0"/>
              <a:t>、プラットホーム：</a:t>
            </a:r>
            <a:r>
              <a:rPr kumimoji="1" lang="en-US" altLang="ja-JP" dirty="0" smtClean="0"/>
              <a:t>17</a:t>
            </a:r>
            <a:r>
              <a:rPr kumimoji="1" lang="ja-JP" altLang="en-US" dirty="0" err="1" smtClean="0"/>
              <a:t>ｍ</a:t>
            </a:r>
            <a:r>
              <a:rPr kumimoji="1" lang="ja-JP" altLang="en-US" dirty="0" smtClean="0"/>
              <a:t>、高さ：</a:t>
            </a:r>
            <a:r>
              <a:rPr kumimoji="1" lang="en-US" altLang="ja-JP" dirty="0" smtClean="0"/>
              <a:t>21</a:t>
            </a:r>
            <a:r>
              <a:rPr kumimoji="1" lang="ja-JP" altLang="en-US" dirty="0" smtClean="0"/>
              <a:t>ｍ</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5513018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9886391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5866205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008839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2249718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8562692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1507960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3239199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3060636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・長さ：</a:t>
            </a:r>
            <a:r>
              <a:rPr kumimoji="1" lang="en-US" altLang="ja-JP" dirty="0" smtClean="0"/>
              <a:t>111</a:t>
            </a:r>
            <a:r>
              <a:rPr kumimoji="1" lang="ja-JP" altLang="en-US" dirty="0" err="1" smtClean="0"/>
              <a:t>ｍ</a:t>
            </a:r>
            <a:r>
              <a:rPr kumimoji="1" lang="ja-JP" altLang="en-US" dirty="0" smtClean="0"/>
              <a:t>、幅：</a:t>
            </a:r>
            <a:r>
              <a:rPr kumimoji="1" lang="en-US" altLang="ja-JP" dirty="0" smtClean="0"/>
              <a:t>17.7</a:t>
            </a:r>
            <a:r>
              <a:rPr kumimoji="1" lang="ja-JP" altLang="en-US" dirty="0" err="1" smtClean="0"/>
              <a:t>ｍ</a:t>
            </a:r>
            <a:r>
              <a:rPr kumimoji="1" lang="ja-JP" altLang="en-US" dirty="0" smtClean="0"/>
              <a:t>、コンコース地上、軌道階：</a:t>
            </a:r>
            <a:r>
              <a:rPr kumimoji="1" lang="en-US" altLang="ja-JP" dirty="0" smtClean="0"/>
              <a:t>5.5</a:t>
            </a:r>
            <a:r>
              <a:rPr kumimoji="1" lang="ja-JP" altLang="en-US" dirty="0" err="1" smtClean="0"/>
              <a:t>ｍ</a:t>
            </a:r>
            <a:r>
              <a:rPr kumimoji="1" lang="ja-JP" altLang="en-US" dirty="0" smtClean="0"/>
              <a:t>、プラットホーム：９ｍ、高さ：</a:t>
            </a:r>
            <a:r>
              <a:rPr kumimoji="1" lang="en-US" altLang="ja-JP" dirty="0" smtClean="0"/>
              <a:t>14</a:t>
            </a:r>
            <a:r>
              <a:rPr kumimoji="1" lang="ja-JP" altLang="en-US" dirty="0" smtClean="0"/>
              <a:t>ｍ</a:t>
            </a: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1301212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5092763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6366077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9361881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CC8701E8-CA68-4B8D-8C90-3F5905B6B29E}" type="datetime1">
              <a:rPr kumimoji="1" lang="ja-JP" altLang="en-US" smtClean="0"/>
              <a:t>2021/11/15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20628574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2E8B591-A89F-4F0F-BE18-7C0601E2769B}" type="datetime1">
              <a:rPr kumimoji="1" lang="ja-JP" altLang="en-US" smtClean="0"/>
              <a:t>2021/11/15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28792844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2C0A460-383E-4508-AB7F-4581E8BB9C55}" type="datetime1">
              <a:rPr kumimoji="1" lang="ja-JP" altLang="en-US" smtClean="0"/>
              <a:t>2021/11/15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7524761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41B16A8-32F3-46B7-B61A-D36A539A8404}" type="datetime1">
              <a:rPr kumimoji="1" lang="ja-JP" altLang="en-US" smtClean="0"/>
              <a:t>2021/11/15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a:xfrm>
            <a:off x="6762750" y="6356351"/>
            <a:ext cx="2057400" cy="365125"/>
          </a:xfrm>
        </p:spPr>
        <p:txBody>
          <a:bodyPr/>
          <a:lstStyle>
            <a:lvl1pPr>
              <a:defRPr sz="1400" b="1">
                <a:solidFill>
                  <a:schemeClr val="tx1"/>
                </a:solidFill>
                <a:latin typeface="游ゴシック" panose="020B0400000000000000" pitchFamily="50" charset="-128"/>
                <a:ea typeface="游ゴシック" panose="020B0400000000000000" pitchFamily="50" charset="-128"/>
              </a:defRPr>
            </a:lvl1pPr>
          </a:lstStyle>
          <a:p>
            <a:fld id="{8DDB306B-CB1A-4F92-AE18-14C2D5855DBA}" type="slidenum">
              <a:rPr kumimoji="1" lang="ja-JP" altLang="en-US" smtClean="0"/>
              <a:pPr/>
              <a:t>‹#›</a:t>
            </a:fld>
            <a:endParaRPr kumimoji="1" lang="ja-JP" altLang="en-US"/>
          </a:p>
        </p:txBody>
      </p:sp>
    </p:spTree>
    <p:extLst>
      <p:ext uri="{BB962C8B-B14F-4D97-AF65-F5344CB8AC3E}">
        <p14:creationId xmlns:p14="http://schemas.microsoft.com/office/powerpoint/2010/main" val="2544910170"/>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9640D60A-553E-47B8-BA55-03486DF5122F}" type="datetime1">
              <a:rPr kumimoji="1" lang="ja-JP" altLang="en-US" smtClean="0"/>
              <a:t>2021/11/15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8329575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D68333CE-BD17-4BF2-A845-D734D5A53FEF}" type="datetime1">
              <a:rPr kumimoji="1" lang="ja-JP" altLang="en-US" smtClean="0"/>
              <a:t>2021/11/15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4199801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B50BA5AB-89E3-45D8-9892-42FF3C9C3E8D}" type="datetime1">
              <a:rPr kumimoji="1" lang="ja-JP" altLang="en-US" smtClean="0"/>
              <a:t>2021/11/15</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11056730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8F599E74-3B7F-43F7-86B3-1848691CC2D1}" type="datetime1">
              <a:rPr kumimoji="1" lang="ja-JP" altLang="en-US" smtClean="0"/>
              <a:t>2021/11/15</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32536181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A93CAB-BA49-44FA-9D93-4EC09C88BC81}" type="datetime1">
              <a:rPr kumimoji="1" lang="ja-JP" altLang="en-US" smtClean="0"/>
              <a:t>2021/11/15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3800500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9420E527-2F14-4790-82D3-1592B2A2B3E9}" type="datetime1">
              <a:rPr kumimoji="1" lang="ja-JP" altLang="en-US" smtClean="0"/>
              <a:t>2021/11/15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12623253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97B3A0B6-A346-4745-8E5C-3435E6D8BF08}" type="datetime1">
              <a:rPr kumimoji="1" lang="ja-JP" altLang="en-US" smtClean="0"/>
              <a:t>2021/11/15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6315801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141D71-3BF1-409F-8383-C1B9A3051B1F}" type="datetime1">
              <a:rPr kumimoji="1" lang="ja-JP" altLang="en-US" smtClean="0"/>
              <a:t>2021/11/15</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174289734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9.png"/><Relationship Id="rId4" Type="http://schemas.openxmlformats.org/officeDocument/2006/relationships/notesSlide" Target="../notesSlides/notesSlide18.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8.png"/><Relationship Id="rId4" Type="http://schemas.openxmlformats.org/officeDocument/2006/relationships/notesSlide" Target="../notesSlides/notesSlide27.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95591" y="2634937"/>
            <a:ext cx="7952818" cy="1588127"/>
          </a:xfrm>
        </p:spPr>
        <p:txBody>
          <a:bodyPr wrap="square">
            <a:spAutoFit/>
          </a:bodyPr>
          <a:lstStyle/>
          <a:p>
            <a:pPr algn="ctr"/>
            <a:r>
              <a:rPr kumimoji="1" lang="ja-JP" altLang="en-US" sz="3600" dirty="0" smtClean="0"/>
              <a:t>大阪モノレール延伸事業</a:t>
            </a:r>
            <a:r>
              <a:rPr kumimoji="1" lang="en-US" altLang="ja-JP" sz="3600" dirty="0" smtClean="0"/>
              <a:t/>
            </a:r>
            <a:br>
              <a:rPr kumimoji="1" lang="en-US" altLang="ja-JP" sz="3600" dirty="0" smtClean="0"/>
            </a:br>
            <a:r>
              <a:rPr kumimoji="1" lang="ja-JP" altLang="en-US" sz="3600" dirty="0" smtClean="0"/>
              <a:t>（（仮称）門真南駅、（仮称）鴻池新田駅、</a:t>
            </a:r>
            <a:r>
              <a:rPr kumimoji="1" lang="en-US" altLang="ja-JP" sz="3600" dirty="0" smtClean="0"/>
              <a:t/>
            </a:r>
            <a:br>
              <a:rPr kumimoji="1" lang="en-US" altLang="ja-JP" sz="3600" dirty="0" smtClean="0"/>
            </a:br>
            <a:r>
              <a:rPr kumimoji="1" lang="ja-JP" altLang="en-US" sz="3600" dirty="0" smtClean="0"/>
              <a:t>（仮称）荒本駅）について</a:t>
            </a:r>
            <a:endParaRPr kumimoji="1" lang="ja-JP" altLang="en-US" sz="3600" dirty="0"/>
          </a:p>
        </p:txBody>
      </p:sp>
      <p:sp>
        <p:nvSpPr>
          <p:cNvPr id="4" name="スライド番号プレースホルダー 3"/>
          <p:cNvSpPr>
            <a:spLocks noGrp="1"/>
          </p:cNvSpPr>
          <p:nvPr>
            <p:ph type="sldNum" sz="quarter" idx="12"/>
          </p:nvPr>
        </p:nvSpPr>
        <p:spPr/>
        <p:txBody>
          <a:bodyPr/>
          <a:lstStyle/>
          <a:p>
            <a:fld id="{8DDB306B-CB1A-4F92-AE18-14C2D5855DBA}" type="slidenum">
              <a:rPr kumimoji="1" lang="ja-JP" altLang="en-US" smtClean="0"/>
              <a:pPr/>
              <a:t>1</a:t>
            </a:fld>
            <a:endParaRPr kumimoji="1" lang="ja-JP" altLang="en-US"/>
          </a:p>
        </p:txBody>
      </p:sp>
    </p:spTree>
    <p:extLst>
      <p:ext uri="{BB962C8B-B14F-4D97-AF65-F5344CB8AC3E}">
        <p14:creationId xmlns:p14="http://schemas.microsoft.com/office/powerpoint/2010/main" val="34077986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DB306B-CB1A-4F92-AE18-14C2D5855DBA}" type="slidenum">
              <a:rPr kumimoji="1" lang="ja-JP" altLang="en-US" sz="1400" b="1" i="0" u="none" strike="noStrike" kern="1200" cap="none" spc="0" normalizeH="0" baseline="0" noProof="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1" lang="ja-JP" altLang="en-US" sz="1400"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4" name="正方形/長方形 3"/>
          <p:cNvSpPr/>
          <p:nvPr/>
        </p:nvSpPr>
        <p:spPr>
          <a:xfrm>
            <a:off x="176464" y="322024"/>
            <a:ext cx="2662270"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（仮称）門真南駅</a:t>
            </a:r>
          </a:p>
        </p:txBody>
      </p:sp>
      <p:pic>
        <p:nvPicPr>
          <p:cNvPr id="2" name="図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94854" y="660578"/>
            <a:ext cx="8151521" cy="5760000"/>
          </a:xfrm>
          <a:prstGeom prst="rect">
            <a:avLst/>
          </a:prstGeom>
        </p:spPr>
      </p:pic>
    </p:spTree>
    <p:extLst>
      <p:ext uri="{BB962C8B-B14F-4D97-AF65-F5344CB8AC3E}">
        <p14:creationId xmlns:p14="http://schemas.microsoft.com/office/powerpoint/2010/main" val="29855850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DB306B-CB1A-4F92-AE18-14C2D5855DBA}" type="slidenum">
              <a:rPr kumimoji="1" lang="ja-JP" altLang="en-US" sz="1400" b="1" i="0" u="none" strike="noStrike" kern="1200" cap="none" spc="0" normalizeH="0" baseline="0" noProof="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1" lang="ja-JP" altLang="en-US" sz="1400"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4" name="正方形/長方形 3"/>
          <p:cNvSpPr/>
          <p:nvPr/>
        </p:nvSpPr>
        <p:spPr>
          <a:xfrm>
            <a:off x="176464" y="322024"/>
            <a:ext cx="2402963"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（仮称）門真南駅</a:t>
            </a:r>
          </a:p>
        </p:txBody>
      </p:sp>
      <p:pic>
        <p:nvPicPr>
          <p:cNvPr id="2" name="図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76463" y="660577"/>
            <a:ext cx="8794281" cy="5711347"/>
          </a:xfrm>
          <a:prstGeom prst="rect">
            <a:avLst/>
          </a:prstGeom>
        </p:spPr>
      </p:pic>
    </p:spTree>
    <p:extLst>
      <p:ext uri="{BB962C8B-B14F-4D97-AF65-F5344CB8AC3E}">
        <p14:creationId xmlns:p14="http://schemas.microsoft.com/office/powerpoint/2010/main" val="33936137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DB306B-CB1A-4F92-AE18-14C2D5855DBA}" type="slidenum">
              <a:rPr kumimoji="1" lang="ja-JP" altLang="en-US" sz="1400" b="1" i="0" u="none" strike="noStrike" kern="1200" cap="none" spc="0" normalizeH="0" baseline="0" noProof="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1" lang="ja-JP" altLang="en-US" sz="1400"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4" name="正方形/長方形 3"/>
          <p:cNvSpPr/>
          <p:nvPr/>
        </p:nvSpPr>
        <p:spPr>
          <a:xfrm>
            <a:off x="176464" y="322024"/>
            <a:ext cx="2402963"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（仮称）門真南駅</a:t>
            </a:r>
          </a:p>
        </p:txBody>
      </p:sp>
      <p:pic>
        <p:nvPicPr>
          <p:cNvPr id="5" name="門真南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57250"/>
            <a:ext cx="9144000" cy="5143500"/>
          </a:xfrm>
          <a:prstGeom prst="rect">
            <a:avLst/>
          </a:prstGeom>
        </p:spPr>
      </p:pic>
    </p:spTree>
    <p:extLst>
      <p:ext uri="{BB962C8B-B14F-4D97-AF65-F5344CB8AC3E}">
        <p14:creationId xmlns:p14="http://schemas.microsoft.com/office/powerpoint/2010/main" val="12830916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0" mute="1">
                <p:cTn id="7" fill="hold" display="0">
                  <p:stCondLst>
                    <p:cond delay="indefinite"/>
                  </p:stCondLst>
                </p:cTn>
                <p:tgtEl>
                  <p:spTgt spid="5"/>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199388" y="675092"/>
            <a:ext cx="8742422" cy="5749026"/>
          </a:xfrm>
          <a:prstGeom prst="rect">
            <a:avLst/>
          </a:prstGeom>
        </p:spPr>
      </p:pic>
      <p:sp>
        <p:nvSpPr>
          <p:cNvPr id="3" name="スライド番号プレースホルダー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DB306B-CB1A-4F92-AE18-14C2D5855DBA}" type="slidenum">
              <a:rPr kumimoji="1" lang="ja-JP" altLang="en-US" sz="1400" b="1" i="0" u="none" strike="noStrike" kern="1200" cap="none" spc="0" normalizeH="0" baseline="0" noProof="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1" lang="ja-JP" altLang="en-US" sz="1400"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4" name="正方形/長方形 3"/>
          <p:cNvSpPr/>
          <p:nvPr/>
        </p:nvSpPr>
        <p:spPr>
          <a:xfrm>
            <a:off x="176464" y="322024"/>
            <a:ext cx="2374231"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0" lang="zh-CN"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0" lang="zh-CN" altLang="en-US" sz="16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仮称）</a:t>
            </a:r>
            <a:r>
              <a:rPr kumimoji="0" lang="ja-JP" altLang="en-US" sz="16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門真南</a:t>
            </a:r>
            <a:r>
              <a:rPr kumimoji="0" lang="zh-CN" altLang="en-US" sz="16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駅</a:t>
            </a:r>
            <a:endParaRPr kumimoji="0" lang="zh-CN"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Tree>
    <p:extLst>
      <p:ext uri="{BB962C8B-B14F-4D97-AF65-F5344CB8AC3E}">
        <p14:creationId xmlns:p14="http://schemas.microsoft.com/office/powerpoint/2010/main" val="17097917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3"/>
          <a:stretch>
            <a:fillRect/>
          </a:stretch>
        </p:blipFill>
        <p:spPr>
          <a:xfrm>
            <a:off x="99661" y="673520"/>
            <a:ext cx="8986283" cy="5639289"/>
          </a:xfrm>
          <a:prstGeom prst="rect">
            <a:avLst/>
          </a:prstGeom>
        </p:spPr>
      </p:pic>
      <p:sp>
        <p:nvSpPr>
          <p:cNvPr id="3" name="スライド番号プレースホルダー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DB306B-CB1A-4F92-AE18-14C2D5855DBA}" type="slidenum">
              <a:rPr kumimoji="1" lang="ja-JP" altLang="en-US" sz="1400" b="1" i="0" u="none" strike="noStrike" kern="1200" cap="none" spc="0" normalizeH="0" baseline="0" noProof="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1" lang="ja-JP" altLang="en-US" sz="1400"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4" name="正方形/長方形 3"/>
          <p:cNvSpPr/>
          <p:nvPr/>
        </p:nvSpPr>
        <p:spPr>
          <a:xfrm>
            <a:off x="176464" y="322024"/>
            <a:ext cx="2374231"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0" lang="zh-CN"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0" lang="zh-CN" altLang="en-US" sz="16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仮称）</a:t>
            </a:r>
            <a:r>
              <a:rPr kumimoji="0" lang="ja-JP" altLang="en-US" sz="16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門真南</a:t>
            </a:r>
            <a:r>
              <a:rPr kumimoji="0" lang="zh-CN" altLang="en-US" sz="16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駅</a:t>
            </a:r>
            <a:endParaRPr kumimoji="0" lang="zh-CN"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Tree>
    <p:extLst>
      <p:ext uri="{BB962C8B-B14F-4D97-AF65-F5344CB8AC3E}">
        <p14:creationId xmlns:p14="http://schemas.microsoft.com/office/powerpoint/2010/main" val="5994563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表 14"/>
          <p:cNvGraphicFramePr>
            <a:graphicFrameLocks noGrp="1"/>
          </p:cNvGraphicFramePr>
          <p:nvPr>
            <p:extLst/>
          </p:nvPr>
        </p:nvGraphicFramePr>
        <p:xfrm>
          <a:off x="540328" y="1276119"/>
          <a:ext cx="8160328" cy="593624"/>
        </p:xfrm>
        <a:graphic>
          <a:graphicData uri="http://schemas.openxmlformats.org/drawingml/2006/table">
            <a:tbl>
              <a:tblPr firstRow="1" bandRow="1">
                <a:tableStyleId>{616DA210-FB5B-4158-B5E0-FEB733F419BA}</a:tableStyleId>
              </a:tblPr>
              <a:tblGrid>
                <a:gridCol w="8160328">
                  <a:extLst>
                    <a:ext uri="{9D8B030D-6E8A-4147-A177-3AD203B41FA5}">
                      <a16:colId xmlns:a16="http://schemas.microsoft.com/office/drawing/2014/main" val="99542555"/>
                    </a:ext>
                  </a:extLst>
                </a:gridCol>
              </a:tblGrid>
              <a:tr h="593624">
                <a:tc>
                  <a:txBody>
                    <a:bodyPr/>
                    <a:lstStyle/>
                    <a:p>
                      <a:pPr>
                        <a:lnSpc>
                          <a:spcPts val="2200"/>
                        </a:lnSpc>
                      </a:pPr>
                      <a:r>
                        <a:rPr kumimoji="1" lang="ja-JP" altLang="en-US" sz="1400" b="1" dirty="0" smtClean="0">
                          <a:latin typeface="+mn-ea"/>
                          <a:ea typeface="+mn-ea"/>
                        </a:rPr>
                        <a:t>　</a:t>
                      </a:r>
                      <a:r>
                        <a:rPr kumimoji="1" lang="ja-JP" altLang="en-US" sz="1600" b="1" dirty="0" smtClean="0">
                          <a:latin typeface="ＭＳ Ｐゴシック" panose="020B0600070205080204" pitchFamily="50" charset="-128"/>
                          <a:ea typeface="ＭＳ Ｐゴシック" panose="020B0600070205080204" pitchFamily="50" charset="-128"/>
                        </a:rPr>
                        <a:t>大阪モノレール南伸に伴う（仮称）鴻池新田駅の新設</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88905141"/>
                  </a:ext>
                </a:extLst>
              </a:tr>
            </a:tbl>
          </a:graphicData>
        </a:graphic>
      </p:graphicFrame>
      <p:sp>
        <p:nvSpPr>
          <p:cNvPr id="4" name="角丸四角形 3"/>
          <p:cNvSpPr/>
          <p:nvPr/>
        </p:nvSpPr>
        <p:spPr>
          <a:xfrm>
            <a:off x="449239" y="435787"/>
            <a:ext cx="4171253" cy="393461"/>
          </a:xfrm>
          <a:prstGeom prst="roundRect">
            <a:avLst/>
          </a:prstGeom>
          <a:solidFill>
            <a:schemeClr val="accent1">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大阪モノレール（仮称）鴻池新田駅新築工事</a:t>
            </a:r>
          </a:p>
        </p:txBody>
      </p:sp>
      <p:sp>
        <p:nvSpPr>
          <p:cNvPr id="5" name="正方形/長方形 4"/>
          <p:cNvSpPr/>
          <p:nvPr/>
        </p:nvSpPr>
        <p:spPr>
          <a:xfrm>
            <a:off x="332508" y="920542"/>
            <a:ext cx="1496291"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事業目的</a:t>
            </a:r>
          </a:p>
        </p:txBody>
      </p:sp>
      <p:sp>
        <p:nvSpPr>
          <p:cNvPr id="7" name="正方形/長方形 6"/>
          <p:cNvSpPr/>
          <p:nvPr/>
        </p:nvSpPr>
        <p:spPr>
          <a:xfrm>
            <a:off x="332508" y="2000157"/>
            <a:ext cx="1503217"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0" lang="ja-JP" altLang="en-US" sz="16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事業概要</a:t>
            </a:r>
            <a:endParaRPr kumimoji="0"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2" name="スライド番号プレースホルダー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DB306B-CB1A-4F92-AE18-14C2D5855DBA}" type="slidenum">
              <a:rPr kumimoji="1" lang="ja-JP" altLang="en-US" sz="1400" b="1" i="0" u="none" strike="noStrike" kern="1200" cap="none" spc="0" normalizeH="0" baseline="0" noProof="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1" lang="ja-JP" altLang="en-US" sz="1400"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aphicFrame>
        <p:nvGraphicFramePr>
          <p:cNvPr id="3" name="表 2"/>
          <p:cNvGraphicFramePr>
            <a:graphicFrameLocks noGrp="1"/>
          </p:cNvGraphicFramePr>
          <p:nvPr>
            <p:extLst/>
          </p:nvPr>
        </p:nvGraphicFramePr>
        <p:xfrm>
          <a:off x="540328" y="2469125"/>
          <a:ext cx="8160329" cy="3739169"/>
        </p:xfrm>
        <a:graphic>
          <a:graphicData uri="http://schemas.openxmlformats.org/drawingml/2006/table">
            <a:tbl>
              <a:tblPr firstRow="1" firstCol="1" bandRow="1"/>
              <a:tblGrid>
                <a:gridCol w="1128051">
                  <a:extLst>
                    <a:ext uri="{9D8B030D-6E8A-4147-A177-3AD203B41FA5}">
                      <a16:colId xmlns:a16="http://schemas.microsoft.com/office/drawing/2014/main" val="976143931"/>
                    </a:ext>
                  </a:extLst>
                </a:gridCol>
                <a:gridCol w="1042737">
                  <a:extLst>
                    <a:ext uri="{9D8B030D-6E8A-4147-A177-3AD203B41FA5}">
                      <a16:colId xmlns:a16="http://schemas.microsoft.com/office/drawing/2014/main" val="796055562"/>
                    </a:ext>
                  </a:extLst>
                </a:gridCol>
                <a:gridCol w="1141247">
                  <a:extLst>
                    <a:ext uri="{9D8B030D-6E8A-4147-A177-3AD203B41FA5}">
                      <a16:colId xmlns:a16="http://schemas.microsoft.com/office/drawing/2014/main" val="702466166"/>
                    </a:ext>
                  </a:extLst>
                </a:gridCol>
                <a:gridCol w="4848294">
                  <a:extLst>
                    <a:ext uri="{9D8B030D-6E8A-4147-A177-3AD203B41FA5}">
                      <a16:colId xmlns:a16="http://schemas.microsoft.com/office/drawing/2014/main" val="2037145642"/>
                    </a:ext>
                  </a:extLst>
                </a:gridCol>
              </a:tblGrid>
              <a:tr h="950530">
                <a:tc rowSpan="3">
                  <a:txBody>
                    <a:bodyPr/>
                    <a:lstStyle/>
                    <a:p>
                      <a:pPr algn="ctr">
                        <a:spcAft>
                          <a:spcPts val="0"/>
                        </a:spcAft>
                      </a:pPr>
                      <a:r>
                        <a:rPr lang="ja-JP" sz="1600" b="1" kern="100" dirty="0">
                          <a:effectLst/>
                          <a:latin typeface="+mn-ea"/>
                          <a:ea typeface="+mn-ea"/>
                          <a:cs typeface="Times New Roman" panose="02020603050405020304" pitchFamily="18" charset="0"/>
                        </a:rPr>
                        <a:t>建設地</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just">
                        <a:spcAft>
                          <a:spcPts val="0"/>
                        </a:spcAft>
                      </a:pPr>
                      <a:r>
                        <a:rPr lang="ja-JP" altLang="en-US" sz="1600" b="1" kern="100" dirty="0" smtClean="0">
                          <a:effectLst/>
                          <a:latin typeface="+mn-ea"/>
                          <a:ea typeface="+mn-ea"/>
                          <a:cs typeface="Times New Roman" panose="02020603050405020304" pitchFamily="18" charset="0"/>
                        </a:rPr>
                        <a:t>東大阪市西鴻池町一丁目地内　外</a:t>
                      </a:r>
                    </a:p>
                    <a:p>
                      <a:pPr algn="just">
                        <a:spcAft>
                          <a:spcPts val="0"/>
                        </a:spcAft>
                      </a:pPr>
                      <a:r>
                        <a:rPr lang="ja-JP" altLang="en-US" sz="1600" b="1" kern="100" dirty="0" smtClean="0">
                          <a:effectLst/>
                          <a:latin typeface="+mn-ea"/>
                          <a:ea typeface="+mn-ea"/>
                          <a:cs typeface="Times New Roman" panose="02020603050405020304" pitchFamily="18" charset="0"/>
                        </a:rPr>
                        <a:t>（景観行政団体：東大阪市</a:t>
                      </a:r>
                      <a:r>
                        <a:rPr lang="en-US" altLang="ja-JP" sz="1600" b="1" kern="100" dirty="0" smtClean="0">
                          <a:effectLst/>
                          <a:latin typeface="+mn-ea"/>
                          <a:ea typeface="+mn-ea"/>
                          <a:cs typeface="Times New Roman" panose="02020603050405020304" pitchFamily="18" charset="0"/>
                        </a:rPr>
                        <a:t>/</a:t>
                      </a:r>
                      <a:r>
                        <a:rPr lang="ja-JP" altLang="en-US" sz="1600" b="1" kern="100" dirty="0" smtClean="0">
                          <a:effectLst/>
                          <a:latin typeface="+mn-ea"/>
                          <a:ea typeface="+mn-ea"/>
                          <a:cs typeface="Times New Roman" panose="02020603050405020304" pitchFamily="18" charset="0"/>
                        </a:rPr>
                        <a:t>適応される景観計画：東大阪市景観計画）</a:t>
                      </a:r>
                      <a:endParaRPr lang="ja-JP" altLang="en-US" sz="1600" b="1" kern="100" dirty="0">
                        <a:effectLst/>
                        <a:latin typeface="+mn-ea"/>
                        <a:ea typeface="+mn-ea"/>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541053780"/>
                  </a:ext>
                </a:extLst>
              </a:tr>
              <a:tr h="649398">
                <a:tc vMerge="1">
                  <a:txBody>
                    <a:bodyPr/>
                    <a:lstStyle/>
                    <a:p>
                      <a:endParaRPr kumimoji="1" lang="ja-JP" altLang="en-US"/>
                    </a:p>
                  </a:txBody>
                  <a:tcPr/>
                </a:tc>
                <a:tc rowSpan="2">
                  <a:txBody>
                    <a:bodyPr/>
                    <a:lstStyle/>
                    <a:p>
                      <a:pPr algn="ctr">
                        <a:spcAft>
                          <a:spcPts val="0"/>
                        </a:spcAft>
                      </a:pPr>
                      <a:r>
                        <a:rPr lang="ja-JP" sz="1600" b="1" kern="100">
                          <a:effectLst/>
                          <a:latin typeface="+mn-ea"/>
                          <a:ea typeface="+mn-ea"/>
                          <a:cs typeface="Times New Roman" panose="02020603050405020304" pitchFamily="18" charset="0"/>
                        </a:rPr>
                        <a:t>従前</a:t>
                      </a:r>
                    </a:p>
                    <a:p>
                      <a:pPr algn="ctr">
                        <a:spcAft>
                          <a:spcPts val="0"/>
                        </a:spcAft>
                      </a:pPr>
                      <a:r>
                        <a:rPr lang="ja-JP" sz="1600" b="1" kern="100">
                          <a:effectLst/>
                          <a:latin typeface="+mn-ea"/>
                          <a:ea typeface="+mn-ea"/>
                          <a:cs typeface="Times New Roman" panose="02020603050405020304" pitchFamily="18" charset="0"/>
                        </a:rPr>
                        <a:t>（現況）</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ja-JP" sz="1600" b="1" kern="100" dirty="0">
                          <a:effectLst/>
                          <a:latin typeface="+mn-ea"/>
                          <a:ea typeface="+mn-ea"/>
                          <a:cs typeface="Times New Roman" panose="02020603050405020304" pitchFamily="18" charset="0"/>
                        </a:rPr>
                        <a:t>用途</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b="1" kern="100" dirty="0">
                          <a:effectLst/>
                          <a:latin typeface="+mn-ea"/>
                          <a:ea typeface="+mn-ea"/>
                          <a:cs typeface="Times New Roman" panose="02020603050405020304" pitchFamily="18" charset="0"/>
                        </a:rPr>
                        <a:t> </a:t>
                      </a:r>
                      <a:endParaRPr lang="ja-JP" sz="1600" b="1" kern="100" dirty="0">
                        <a:effectLst/>
                        <a:latin typeface="+mn-ea"/>
                        <a:ea typeface="+mn-ea"/>
                        <a:cs typeface="Times New Roman" panose="02020603050405020304" pitchFamily="18" charset="0"/>
                      </a:endParaRPr>
                    </a:p>
                    <a:p>
                      <a:pPr algn="just">
                        <a:spcAft>
                          <a:spcPts val="0"/>
                        </a:spcAft>
                      </a:pPr>
                      <a:r>
                        <a:rPr lang="en-US" sz="1600" b="1" kern="100" dirty="0">
                          <a:effectLst/>
                          <a:latin typeface="+mn-ea"/>
                          <a:ea typeface="+mn-ea"/>
                          <a:cs typeface="Times New Roman" panose="02020603050405020304" pitchFamily="18" charset="0"/>
                        </a:rPr>
                        <a:t> </a:t>
                      </a:r>
                      <a:endParaRPr lang="ja-JP" sz="1600" b="1" kern="100" dirty="0">
                        <a:effectLst/>
                        <a:latin typeface="+mn-ea"/>
                        <a:ea typeface="+mn-ea"/>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23159685"/>
                  </a:ext>
                </a:extLst>
              </a:tr>
              <a:tr h="589880">
                <a:tc vMerge="1">
                  <a:txBody>
                    <a:bodyPr/>
                    <a:lstStyle/>
                    <a:p>
                      <a:endParaRPr kumimoji="1" lang="ja-JP" altLang="en-US"/>
                    </a:p>
                  </a:txBody>
                  <a:tcPr/>
                </a:tc>
                <a:tc vMerge="1">
                  <a:txBody>
                    <a:bodyPr/>
                    <a:lstStyle/>
                    <a:p>
                      <a:endParaRPr kumimoji="1" lang="ja-JP" altLang="en-US"/>
                    </a:p>
                  </a:txBody>
                  <a:tcPr/>
                </a:tc>
                <a:tc>
                  <a:txBody>
                    <a:bodyPr/>
                    <a:lstStyle/>
                    <a:p>
                      <a:pPr algn="ctr">
                        <a:spcAft>
                          <a:spcPts val="0"/>
                        </a:spcAft>
                      </a:pPr>
                      <a:r>
                        <a:rPr lang="ja-JP" sz="1600" b="1" kern="100">
                          <a:effectLst/>
                          <a:latin typeface="+mn-ea"/>
                          <a:ea typeface="+mn-ea"/>
                          <a:cs typeface="Times New Roman" panose="02020603050405020304" pitchFamily="18" charset="0"/>
                        </a:rPr>
                        <a:t>規模</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b="1" kern="100" dirty="0">
                          <a:effectLst/>
                          <a:latin typeface="+mn-ea"/>
                          <a:ea typeface="+mn-ea"/>
                          <a:cs typeface="Times New Roman" panose="02020603050405020304" pitchFamily="18" charset="0"/>
                        </a:rPr>
                        <a:t> </a:t>
                      </a:r>
                      <a:endParaRPr lang="ja-JP" sz="1600" b="1" kern="100" dirty="0">
                        <a:effectLst/>
                        <a:latin typeface="+mn-ea"/>
                        <a:ea typeface="+mn-ea"/>
                        <a:cs typeface="Times New Roman" panose="02020603050405020304" pitchFamily="18" charset="0"/>
                      </a:endParaRPr>
                    </a:p>
                    <a:p>
                      <a:pPr algn="just">
                        <a:spcAft>
                          <a:spcPts val="0"/>
                        </a:spcAft>
                      </a:pPr>
                      <a:r>
                        <a:rPr lang="en-US" sz="1600" b="1" kern="100" dirty="0">
                          <a:effectLst/>
                          <a:latin typeface="+mn-ea"/>
                          <a:ea typeface="+mn-ea"/>
                          <a:cs typeface="Times New Roman" panose="02020603050405020304" pitchFamily="18" charset="0"/>
                        </a:rPr>
                        <a:t> </a:t>
                      </a:r>
                      <a:endParaRPr lang="ja-JP" sz="1600" b="1" kern="100" dirty="0">
                        <a:effectLst/>
                        <a:latin typeface="+mn-ea"/>
                        <a:ea typeface="+mn-ea"/>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69373725"/>
                  </a:ext>
                </a:extLst>
              </a:tr>
              <a:tr h="790490">
                <a:tc rowSpan="2">
                  <a:txBody>
                    <a:bodyPr/>
                    <a:lstStyle/>
                    <a:p>
                      <a:pPr algn="ctr">
                        <a:spcAft>
                          <a:spcPts val="0"/>
                        </a:spcAft>
                      </a:pPr>
                      <a:r>
                        <a:rPr lang="ja-JP" sz="1600" b="1" kern="100">
                          <a:effectLst/>
                          <a:latin typeface="+mn-ea"/>
                          <a:ea typeface="+mn-ea"/>
                          <a:cs typeface="Times New Roman" panose="02020603050405020304" pitchFamily="18" charset="0"/>
                        </a:rPr>
                        <a:t>計画施設</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ja-JP" sz="1600" b="1" kern="100">
                          <a:effectLst/>
                          <a:latin typeface="+mn-ea"/>
                          <a:ea typeface="+mn-ea"/>
                          <a:cs typeface="Times New Roman" panose="02020603050405020304" pitchFamily="18" charset="0"/>
                        </a:rPr>
                        <a:t>用途</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ja-JP" sz="1600" b="1" kern="100" dirty="0">
                          <a:effectLst/>
                          <a:latin typeface="+mn-ea"/>
                          <a:ea typeface="+mn-ea"/>
                          <a:cs typeface="Times New Roman" panose="02020603050405020304" pitchFamily="18" charset="0"/>
                        </a:rPr>
                        <a:t>駅舎</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extLst>
                  <a:ext uri="{0D108BD9-81ED-4DB2-BD59-A6C34878D82A}">
                    <a16:rowId xmlns:a16="http://schemas.microsoft.com/office/drawing/2014/main" val="3544084575"/>
                  </a:ext>
                </a:extLst>
              </a:tr>
              <a:tr h="758871">
                <a:tc vMerge="1">
                  <a:txBody>
                    <a:bodyPr/>
                    <a:lstStyle/>
                    <a:p>
                      <a:endParaRPr kumimoji="1" lang="ja-JP" altLang="en-US"/>
                    </a:p>
                  </a:txBody>
                  <a:tcPr/>
                </a:tc>
                <a:tc>
                  <a:txBody>
                    <a:bodyPr/>
                    <a:lstStyle/>
                    <a:p>
                      <a:pPr algn="ctr">
                        <a:spcAft>
                          <a:spcPts val="0"/>
                        </a:spcAft>
                      </a:pPr>
                      <a:r>
                        <a:rPr lang="ja-JP" sz="1600" b="1" kern="100">
                          <a:effectLst/>
                          <a:latin typeface="+mn-ea"/>
                          <a:ea typeface="+mn-ea"/>
                          <a:cs typeface="Times New Roman" panose="02020603050405020304" pitchFamily="18" charset="0"/>
                        </a:rPr>
                        <a:t>規模</a:t>
                      </a:r>
                    </a:p>
                    <a:p>
                      <a:pPr algn="ctr">
                        <a:spcAft>
                          <a:spcPts val="0"/>
                        </a:spcAft>
                      </a:pPr>
                      <a:r>
                        <a:rPr lang="ja-JP" sz="1600" b="1" kern="100">
                          <a:effectLst/>
                          <a:latin typeface="+mn-ea"/>
                          <a:ea typeface="+mn-ea"/>
                          <a:cs typeface="Times New Roman" panose="02020603050405020304" pitchFamily="18" charset="0"/>
                        </a:rPr>
                        <a:t>（想定）</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ja-JP" altLang="en-US" sz="1600" b="1" kern="100" dirty="0" smtClean="0">
                          <a:effectLst/>
                          <a:latin typeface="+mn-ea"/>
                          <a:ea typeface="+mn-ea"/>
                          <a:cs typeface="Times New Roman" panose="02020603050405020304" pitchFamily="18" charset="0"/>
                        </a:rPr>
                        <a:t>ＲＣ造（土木構造物）、地上</a:t>
                      </a:r>
                      <a:r>
                        <a:rPr lang="en-US" altLang="ja-JP" sz="1600" b="1" kern="100" dirty="0" smtClean="0">
                          <a:effectLst/>
                          <a:latin typeface="+mn-ea"/>
                          <a:ea typeface="+mn-ea"/>
                          <a:cs typeface="Times New Roman" panose="02020603050405020304" pitchFamily="18" charset="0"/>
                        </a:rPr>
                        <a:t>2</a:t>
                      </a:r>
                      <a:r>
                        <a:rPr lang="ja-JP" altLang="en-US" sz="1600" b="1" kern="100" dirty="0" smtClean="0">
                          <a:effectLst/>
                          <a:latin typeface="+mn-ea"/>
                          <a:ea typeface="+mn-ea"/>
                          <a:cs typeface="Times New Roman" panose="02020603050405020304" pitchFamily="18" charset="0"/>
                        </a:rPr>
                        <a:t>階建て（</a:t>
                      </a:r>
                      <a:r>
                        <a:rPr lang="en-US" altLang="ja-JP" sz="1600" b="1" kern="100" dirty="0" smtClean="0">
                          <a:effectLst/>
                          <a:latin typeface="+mn-ea"/>
                          <a:ea typeface="+mn-ea"/>
                          <a:cs typeface="Times New Roman" panose="02020603050405020304" pitchFamily="18" charset="0"/>
                        </a:rPr>
                        <a:t>2</a:t>
                      </a:r>
                      <a:r>
                        <a:rPr lang="ja-JP" altLang="en-US" sz="1600" b="1" kern="100" dirty="0" smtClean="0">
                          <a:effectLst/>
                          <a:latin typeface="+mn-ea"/>
                          <a:ea typeface="+mn-ea"/>
                          <a:cs typeface="Times New Roman" panose="02020603050405020304" pitchFamily="18" charset="0"/>
                        </a:rPr>
                        <a:t>階コンコース階、</a:t>
                      </a:r>
                      <a:r>
                        <a:rPr lang="en-US" altLang="ja-JP" sz="1600" b="1" kern="100" dirty="0" smtClean="0">
                          <a:effectLst/>
                          <a:latin typeface="+mn-ea"/>
                          <a:ea typeface="+mn-ea"/>
                          <a:cs typeface="Times New Roman" panose="02020603050405020304" pitchFamily="18" charset="0"/>
                        </a:rPr>
                        <a:t>3</a:t>
                      </a:r>
                      <a:r>
                        <a:rPr lang="ja-JP" altLang="en-US" sz="1600" b="1" kern="100" dirty="0" smtClean="0">
                          <a:effectLst/>
                          <a:latin typeface="+mn-ea"/>
                          <a:ea typeface="+mn-ea"/>
                          <a:cs typeface="Times New Roman" panose="02020603050405020304" pitchFamily="18" charset="0"/>
                        </a:rPr>
                        <a:t>階ホーム階）</a:t>
                      </a:r>
                      <a:endParaRPr lang="ja-JP" sz="1600" b="1" kern="100" dirty="0">
                        <a:effectLst/>
                        <a:latin typeface="+mn-ea"/>
                        <a:ea typeface="+mn-ea"/>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extLst>
                  <a:ext uri="{0D108BD9-81ED-4DB2-BD59-A6C34878D82A}">
                    <a16:rowId xmlns:a16="http://schemas.microsoft.com/office/drawing/2014/main" val="2958562296"/>
                  </a:ext>
                </a:extLst>
              </a:tr>
            </a:tbl>
          </a:graphicData>
        </a:graphic>
      </p:graphicFrame>
    </p:spTree>
    <p:extLst>
      <p:ext uri="{BB962C8B-B14F-4D97-AF65-F5344CB8AC3E}">
        <p14:creationId xmlns:p14="http://schemas.microsoft.com/office/powerpoint/2010/main" val="33403119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DB306B-CB1A-4F92-AE18-14C2D5855DBA}" type="slidenum">
              <a:rPr kumimoji="1" lang="ja-JP" altLang="en-US" sz="1400" b="1" i="0" u="none" strike="noStrike" kern="1200" cap="none" spc="0" normalizeH="0" baseline="0" noProof="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1" lang="ja-JP" altLang="en-US" sz="1400"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4" name="正方形/長方形 3"/>
          <p:cNvSpPr/>
          <p:nvPr/>
        </p:nvSpPr>
        <p:spPr>
          <a:xfrm>
            <a:off x="176464" y="322024"/>
            <a:ext cx="1558637"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■付近見取図</a:t>
            </a:r>
          </a:p>
        </p:txBody>
      </p:sp>
      <p:pic>
        <p:nvPicPr>
          <p:cNvPr id="2" name="図 1"/>
          <p:cNvPicPr>
            <a:picLocks noChangeAspect="1"/>
          </p:cNvPicPr>
          <p:nvPr/>
        </p:nvPicPr>
        <p:blipFill rotWithShape="1">
          <a:blip r:embed="rId3" cstate="screen">
            <a:extLst>
              <a:ext uri="{28A0092B-C50C-407E-A947-70E740481C1C}">
                <a14:useLocalDpi xmlns:a14="http://schemas.microsoft.com/office/drawing/2010/main"/>
              </a:ext>
            </a:extLst>
          </a:blip>
          <a:srcRect l="961" t="2313" r="1021" b="8679"/>
          <a:stretch/>
        </p:blipFill>
        <p:spPr>
          <a:xfrm>
            <a:off x="624113" y="899885"/>
            <a:ext cx="7837715" cy="5138057"/>
          </a:xfrm>
          <a:prstGeom prst="rect">
            <a:avLst/>
          </a:prstGeom>
          <a:ln>
            <a:solidFill>
              <a:schemeClr val="tx1"/>
            </a:solidFill>
          </a:ln>
        </p:spPr>
      </p:pic>
    </p:spTree>
    <p:extLst>
      <p:ext uri="{BB962C8B-B14F-4D97-AF65-F5344CB8AC3E}">
        <p14:creationId xmlns:p14="http://schemas.microsoft.com/office/powerpoint/2010/main" val="30056485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7100" y="1462775"/>
            <a:ext cx="7391400" cy="4259030"/>
          </a:xfrm>
          <a:prstGeom prst="rect">
            <a:avLst/>
          </a:prstGeom>
        </p:spPr>
      </p:pic>
      <p:sp>
        <p:nvSpPr>
          <p:cNvPr id="6" name="テキスト ボックス 5"/>
          <p:cNvSpPr txBox="1"/>
          <p:nvPr/>
        </p:nvSpPr>
        <p:spPr>
          <a:xfrm>
            <a:off x="4345943" y="770495"/>
            <a:ext cx="215444" cy="1256754"/>
          </a:xfrm>
          <a:prstGeom prst="rect">
            <a:avLst/>
          </a:prstGeom>
          <a:noFill/>
        </p:spPr>
        <p:txBody>
          <a:bodyPr vert="eaVert" wrap="none" lIns="0" tIns="0" rIns="0" bIns="0" rtlCol="0" anchor="ctr" anchorCtr="0">
            <a:spAutoFit/>
          </a:bodyPr>
          <a:lstStyle/>
          <a:p>
            <a:pPr algn="ctr"/>
            <a:r>
              <a:rPr kumimoji="1" lang="ja-JP" altLang="en-US" sz="1400" dirty="0" smtClean="0">
                <a:latin typeface="ＭＳ Ｐゴシック" panose="020B0600070205080204" pitchFamily="50" charset="-128"/>
                <a:ea typeface="ＭＳ Ｐゴシック" panose="020B0600070205080204" pitchFamily="50" charset="-128"/>
              </a:rPr>
              <a:t>大阪中央環状線</a:t>
            </a:r>
            <a:endParaRPr kumimoji="1" lang="ja-JP" altLang="en-US" sz="1400" dirty="0">
              <a:latin typeface="ＭＳ Ｐゴシック" panose="020B0600070205080204" pitchFamily="50" charset="-128"/>
              <a:ea typeface="ＭＳ Ｐゴシック" panose="020B0600070205080204" pitchFamily="50" charset="-128"/>
            </a:endParaRPr>
          </a:p>
        </p:txBody>
      </p:sp>
      <p:sp>
        <p:nvSpPr>
          <p:cNvPr id="7" name="テキスト ボックス 6"/>
          <p:cNvSpPr txBox="1"/>
          <p:nvPr/>
        </p:nvSpPr>
        <p:spPr>
          <a:xfrm>
            <a:off x="3593262" y="950031"/>
            <a:ext cx="215444" cy="897682"/>
          </a:xfrm>
          <a:prstGeom prst="rect">
            <a:avLst/>
          </a:prstGeom>
          <a:noFill/>
        </p:spPr>
        <p:txBody>
          <a:bodyPr vert="eaVert" wrap="none" lIns="0" tIns="0" rIns="0" bIns="0" rtlCol="0" anchor="ctr" anchorCtr="0">
            <a:spAutoFit/>
          </a:bodyPr>
          <a:lstStyle/>
          <a:p>
            <a:pPr algn="ctr"/>
            <a:r>
              <a:rPr kumimoji="1" lang="ja-JP" altLang="en-US" sz="1400" dirty="0" smtClean="0">
                <a:latin typeface="ＭＳ Ｐゴシック" panose="020B0600070205080204" pitchFamily="50" charset="-128"/>
                <a:ea typeface="ＭＳ Ｐゴシック" panose="020B0600070205080204" pitchFamily="50" charset="-128"/>
              </a:rPr>
              <a:t>天理吹田線</a:t>
            </a:r>
            <a:endParaRPr kumimoji="1" lang="ja-JP" altLang="en-US" sz="1400" dirty="0">
              <a:latin typeface="ＭＳ Ｐゴシック" panose="020B0600070205080204" pitchFamily="50" charset="-128"/>
              <a:ea typeface="ＭＳ Ｐゴシック" panose="020B0600070205080204" pitchFamily="50" charset="-128"/>
            </a:endParaRPr>
          </a:p>
        </p:txBody>
      </p:sp>
      <p:sp>
        <p:nvSpPr>
          <p:cNvPr id="10" name="テキスト ボックス 9"/>
          <p:cNvSpPr txBox="1"/>
          <p:nvPr/>
        </p:nvSpPr>
        <p:spPr>
          <a:xfrm>
            <a:off x="2433784" y="5223142"/>
            <a:ext cx="897682" cy="215444"/>
          </a:xfrm>
          <a:prstGeom prst="rect">
            <a:avLst/>
          </a:prstGeom>
          <a:noFill/>
        </p:spPr>
        <p:txBody>
          <a:bodyPr wrap="none" lIns="0" tIns="0" rIns="0" bIns="0" rtlCol="0" anchor="ctr" anchorCtr="0">
            <a:spAutoFit/>
          </a:bodyPr>
          <a:lstStyle/>
          <a:p>
            <a:pPr algn="ctr"/>
            <a:r>
              <a:rPr kumimoji="1" lang="ja-JP" altLang="en-US" sz="1400" dirty="0" smtClean="0">
                <a:latin typeface="ＭＳ Ｐゴシック" panose="020B0600070205080204" pitchFamily="50" charset="-128"/>
                <a:ea typeface="ＭＳ Ｐゴシック" panose="020B0600070205080204" pitchFamily="50" charset="-128"/>
              </a:rPr>
              <a:t>河内寺島西</a:t>
            </a:r>
            <a:endParaRPr kumimoji="1" lang="en-US" altLang="ja-JP" sz="1400" dirty="0" smtClean="0">
              <a:latin typeface="ＭＳ Ｐゴシック" panose="020B0600070205080204" pitchFamily="50" charset="-128"/>
              <a:ea typeface="ＭＳ Ｐゴシック" panose="020B0600070205080204" pitchFamily="50" charset="-128"/>
            </a:endParaRPr>
          </a:p>
        </p:txBody>
      </p:sp>
      <p:sp>
        <p:nvSpPr>
          <p:cNvPr id="11" name="テキスト ボックス 10"/>
          <p:cNvSpPr txBox="1"/>
          <p:nvPr/>
        </p:nvSpPr>
        <p:spPr>
          <a:xfrm>
            <a:off x="2560909" y="2778372"/>
            <a:ext cx="844782" cy="430887"/>
          </a:xfrm>
          <a:prstGeom prst="rect">
            <a:avLst/>
          </a:prstGeom>
          <a:noFill/>
        </p:spPr>
        <p:txBody>
          <a:bodyPr wrap="none" lIns="0" tIns="0" rIns="0" bIns="0" rtlCol="0" anchor="ctr" anchorCtr="0">
            <a:spAutoFit/>
          </a:bodyPr>
          <a:lstStyle/>
          <a:p>
            <a:pPr algn="ctr"/>
            <a:r>
              <a:rPr kumimoji="1" lang="ja-JP" altLang="en-US" sz="1400" dirty="0" smtClean="0">
                <a:latin typeface="ＭＳ Ｐゴシック" panose="020B0600070205080204" pitchFamily="50" charset="-128"/>
                <a:ea typeface="ＭＳ Ｐゴシック" panose="020B0600070205080204" pitchFamily="50" charset="-128"/>
              </a:rPr>
              <a:t>寺島ポンプ</a:t>
            </a:r>
            <a:endParaRPr kumimoji="1" lang="en-US" altLang="ja-JP" sz="1400" dirty="0" smtClean="0">
              <a:latin typeface="ＭＳ Ｐゴシック" panose="020B0600070205080204" pitchFamily="50" charset="-128"/>
              <a:ea typeface="ＭＳ Ｐゴシック" panose="020B0600070205080204" pitchFamily="50" charset="-128"/>
            </a:endParaRPr>
          </a:p>
          <a:p>
            <a:pPr algn="ctr"/>
            <a:r>
              <a:rPr kumimoji="1" lang="ja-JP" altLang="en-US" sz="1400" dirty="0" smtClean="0">
                <a:latin typeface="ＭＳ Ｐゴシック" panose="020B0600070205080204" pitchFamily="50" charset="-128"/>
                <a:ea typeface="ＭＳ Ｐゴシック" panose="020B0600070205080204" pitchFamily="50" charset="-128"/>
              </a:rPr>
              <a:t>場前西</a:t>
            </a:r>
            <a:endParaRPr kumimoji="1" lang="en-US" altLang="ja-JP" sz="1400" dirty="0" smtClean="0">
              <a:latin typeface="ＭＳ Ｐゴシック" panose="020B0600070205080204" pitchFamily="50" charset="-128"/>
              <a:ea typeface="ＭＳ Ｐゴシック" panose="020B0600070205080204" pitchFamily="50" charset="-128"/>
            </a:endParaRPr>
          </a:p>
        </p:txBody>
      </p:sp>
      <p:cxnSp>
        <p:nvCxnSpPr>
          <p:cNvPr id="14" name="直線コネクタ 13"/>
          <p:cNvCxnSpPr/>
          <p:nvPr/>
        </p:nvCxnSpPr>
        <p:spPr>
          <a:xfrm>
            <a:off x="4784271" y="3265838"/>
            <a:ext cx="3534229" cy="662240"/>
          </a:xfrm>
          <a:prstGeom prst="line">
            <a:avLst/>
          </a:prstGeom>
          <a:ln w="57150">
            <a:solidFill>
              <a:srgbClr val="00B0F0"/>
            </a:solidFill>
            <a:prstDash val="dash"/>
          </a:ln>
        </p:spPr>
        <p:style>
          <a:lnRef idx="1">
            <a:schemeClr val="accent1"/>
          </a:lnRef>
          <a:fillRef idx="0">
            <a:schemeClr val="accent1"/>
          </a:fillRef>
          <a:effectRef idx="0">
            <a:schemeClr val="accent1"/>
          </a:effectRef>
          <a:fontRef idx="minor">
            <a:schemeClr val="tx1"/>
          </a:fontRef>
        </p:style>
      </p:cxnSp>
      <p:sp>
        <p:nvSpPr>
          <p:cNvPr id="35" name="正方形/長方形 34"/>
          <p:cNvSpPr/>
          <p:nvPr/>
        </p:nvSpPr>
        <p:spPr>
          <a:xfrm>
            <a:off x="176464" y="322024"/>
            <a:ext cx="2498497"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（仮称</a:t>
            </a:r>
            <a:r>
              <a:rPr kumimoji="0" lang="ja-JP" altLang="en-US" sz="16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lang="ja-JP" altLang="en-US" sz="1600" b="1" dirty="0" smtClean="0">
                <a:solidFill>
                  <a:prstClr val="black"/>
                </a:solidFill>
                <a:latin typeface="ＭＳ Ｐゴシック" panose="020B0600070205080204" pitchFamily="50" charset="-128"/>
                <a:ea typeface="ＭＳ Ｐゴシック" panose="020B0600070205080204" pitchFamily="50" charset="-128"/>
              </a:rPr>
              <a:t>鴻池新田</a:t>
            </a:r>
            <a:r>
              <a:rPr kumimoji="0" lang="ja-JP" altLang="en-US" sz="16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駅</a:t>
            </a:r>
            <a:endParaRPr kumimoji="0"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37" name="正方形/長方形 36"/>
          <p:cNvSpPr/>
          <p:nvPr/>
        </p:nvSpPr>
        <p:spPr>
          <a:xfrm>
            <a:off x="910636" y="6315549"/>
            <a:ext cx="3304110" cy="307777"/>
          </a:xfrm>
          <a:prstGeom prst="rect">
            <a:avLst/>
          </a:prstGeom>
        </p:spPr>
        <p:txBody>
          <a:bodyPr wrap="none" anchor="ctr" anchorCtr="0">
            <a:spAutoFit/>
          </a:bodyPr>
          <a:lstStyle/>
          <a:p>
            <a:pPr lvl="0">
              <a:defRPr/>
            </a:pPr>
            <a:r>
              <a:rPr lang="ja-JP" altLang="en-US" sz="1400" dirty="0" smtClean="0">
                <a:solidFill>
                  <a:prstClr val="black"/>
                </a:solidFill>
                <a:latin typeface="ＭＳ Ｐゴシック" panose="020B0600070205080204" pitchFamily="50" charset="-128"/>
                <a:ea typeface="ＭＳ Ｐゴシック" panose="020B0600070205080204" pitchFamily="50" charset="-128"/>
              </a:rPr>
              <a:t>地理院地図（国土</a:t>
            </a:r>
            <a:r>
              <a:rPr lang="ja-JP" altLang="en-US" sz="1400" dirty="0">
                <a:solidFill>
                  <a:prstClr val="black"/>
                </a:solidFill>
                <a:latin typeface="ＭＳ Ｐゴシック" panose="020B0600070205080204" pitchFamily="50" charset="-128"/>
                <a:ea typeface="ＭＳ Ｐゴシック" panose="020B0600070205080204" pitchFamily="50" charset="-128"/>
              </a:rPr>
              <a:t>地理院）を加工して作成</a:t>
            </a:r>
            <a:endParaRPr kumimoji="0" lang="ja-JP" altLang="en-US" sz="140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cxnSp>
        <p:nvCxnSpPr>
          <p:cNvPr id="38" name="直線コネクタ 37"/>
          <p:cNvCxnSpPr>
            <a:endCxn id="40" idx="0"/>
          </p:cNvCxnSpPr>
          <p:nvPr/>
        </p:nvCxnSpPr>
        <p:spPr>
          <a:xfrm>
            <a:off x="4170867" y="1557063"/>
            <a:ext cx="36278" cy="1883126"/>
          </a:xfrm>
          <a:prstGeom prst="line">
            <a:avLst/>
          </a:prstGeom>
          <a:ln w="571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40" name="正方形/長方形 39"/>
          <p:cNvSpPr/>
          <p:nvPr/>
        </p:nvSpPr>
        <p:spPr>
          <a:xfrm rot="21520192">
            <a:off x="4037466" y="3440028"/>
            <a:ext cx="367086" cy="1194514"/>
          </a:xfrm>
          <a:prstGeom prst="rect">
            <a:avLst/>
          </a:prstGeom>
          <a:noFill/>
          <a:ln w="571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6" name="直線コネクタ 45"/>
          <p:cNvCxnSpPr>
            <a:stCxn id="40" idx="2"/>
          </p:cNvCxnSpPr>
          <p:nvPr/>
        </p:nvCxnSpPr>
        <p:spPr>
          <a:xfrm>
            <a:off x="4234873" y="4634381"/>
            <a:ext cx="81715" cy="1085294"/>
          </a:xfrm>
          <a:prstGeom prst="line">
            <a:avLst/>
          </a:prstGeom>
          <a:ln w="571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a:off x="3771362" y="3218079"/>
            <a:ext cx="1090453" cy="65079"/>
          </a:xfrm>
          <a:prstGeom prst="line">
            <a:avLst/>
          </a:prstGeom>
          <a:ln w="57150">
            <a:solidFill>
              <a:srgbClr val="00B0F0"/>
            </a:solidFill>
            <a:prstDash val="dash"/>
          </a:ln>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a:xfrm flipV="1">
            <a:off x="862185" y="3209259"/>
            <a:ext cx="2909177" cy="916481"/>
          </a:xfrm>
          <a:prstGeom prst="line">
            <a:avLst/>
          </a:prstGeom>
          <a:ln w="57150">
            <a:solidFill>
              <a:srgbClr val="00B0F0"/>
            </a:solidFill>
            <a:prstDash val="dash"/>
          </a:ln>
        </p:spPr>
        <p:style>
          <a:lnRef idx="1">
            <a:schemeClr val="accent1"/>
          </a:lnRef>
          <a:fillRef idx="0">
            <a:schemeClr val="accent1"/>
          </a:fillRef>
          <a:effectRef idx="0">
            <a:schemeClr val="accent1"/>
          </a:effectRef>
          <a:fontRef idx="minor">
            <a:schemeClr val="tx1"/>
          </a:fontRef>
        </p:style>
      </p:cxnSp>
      <p:sp>
        <p:nvSpPr>
          <p:cNvPr id="39" name="テキスト ボックス 38"/>
          <p:cNvSpPr txBox="1"/>
          <p:nvPr/>
        </p:nvSpPr>
        <p:spPr>
          <a:xfrm rot="615437">
            <a:off x="7085052" y="3366384"/>
            <a:ext cx="1154163" cy="276999"/>
          </a:xfrm>
          <a:prstGeom prst="rect">
            <a:avLst/>
          </a:prstGeom>
          <a:noFill/>
        </p:spPr>
        <p:txBody>
          <a:bodyPr wrap="none" lIns="0" tIns="0" rIns="0" bIns="0" rtlCol="0" anchor="ctr" anchorCtr="0">
            <a:spAutoFit/>
          </a:bodyPr>
          <a:lstStyle/>
          <a:p>
            <a:pPr algn="ctr"/>
            <a:r>
              <a:rPr kumimoji="1" lang="ja-JP" altLang="en-US" b="1" dirty="0">
                <a:solidFill>
                  <a:srgbClr val="00B0F0"/>
                </a:solidFill>
                <a:latin typeface="ＭＳ Ｐゴシック" panose="020B0600070205080204" pitchFamily="50" charset="-128"/>
                <a:ea typeface="ＭＳ Ｐゴシック" panose="020B0600070205080204" pitchFamily="50" charset="-128"/>
              </a:rPr>
              <a:t>学研都市線</a:t>
            </a:r>
            <a:endParaRPr kumimoji="1" lang="en-US" altLang="ja-JP" b="1" dirty="0" smtClean="0">
              <a:solidFill>
                <a:srgbClr val="00B0F0"/>
              </a:solidFill>
              <a:latin typeface="ＭＳ Ｐゴシック" panose="020B0600070205080204" pitchFamily="50" charset="-128"/>
              <a:ea typeface="ＭＳ Ｐゴシック" panose="020B0600070205080204" pitchFamily="50" charset="-128"/>
            </a:endParaRPr>
          </a:p>
        </p:txBody>
      </p:sp>
      <p:sp>
        <p:nvSpPr>
          <p:cNvPr id="31" name="正方形/長方形 30"/>
          <p:cNvSpPr/>
          <p:nvPr/>
        </p:nvSpPr>
        <p:spPr>
          <a:xfrm>
            <a:off x="4634334" y="3501411"/>
            <a:ext cx="464927" cy="761651"/>
          </a:xfrm>
          <a:prstGeom prst="rect">
            <a:avLst/>
          </a:prstGeom>
          <a:solidFill>
            <a:srgbClr val="70AD47"/>
          </a:solidFill>
          <a:ln>
            <a:solidFill>
              <a:srgbClr val="70AD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ボックス 40"/>
          <p:cNvSpPr txBox="1"/>
          <p:nvPr/>
        </p:nvSpPr>
        <p:spPr>
          <a:xfrm>
            <a:off x="4646287" y="3762964"/>
            <a:ext cx="827150" cy="246221"/>
          </a:xfrm>
          <a:prstGeom prst="rect">
            <a:avLst/>
          </a:prstGeom>
          <a:noFill/>
        </p:spPr>
        <p:txBody>
          <a:bodyPr wrap="none" lIns="0" tIns="0" rIns="0" bIns="0" rtlCol="0" anchor="ctr" anchorCtr="0">
            <a:spAutoFit/>
          </a:bodyPr>
          <a:lstStyle/>
          <a:p>
            <a:pPr algn="ctr"/>
            <a:r>
              <a:rPr kumimoji="1" lang="ja-JP" altLang="en-US" sz="1600" b="1" dirty="0" smtClean="0">
                <a:solidFill>
                  <a:schemeClr val="accent6">
                    <a:lumMod val="50000"/>
                  </a:schemeClr>
                </a:solidFill>
                <a:latin typeface="ＭＳ Ｐゴシック" panose="020B0600070205080204" pitchFamily="50" charset="-128"/>
                <a:ea typeface="ＭＳ Ｐゴシック" panose="020B0600070205080204" pitchFamily="50" charset="-128"/>
              </a:rPr>
              <a:t>駅前広場</a:t>
            </a:r>
            <a:endParaRPr kumimoji="1" lang="en-US" altLang="ja-JP" sz="1600" b="1" dirty="0" smtClean="0">
              <a:solidFill>
                <a:schemeClr val="accent6">
                  <a:lumMod val="50000"/>
                </a:schemeClr>
              </a:solidFill>
              <a:latin typeface="ＭＳ Ｐゴシック" panose="020B0600070205080204" pitchFamily="50" charset="-128"/>
              <a:ea typeface="ＭＳ Ｐゴシック" panose="020B0600070205080204" pitchFamily="50" charset="-128"/>
            </a:endParaRPr>
          </a:p>
        </p:txBody>
      </p:sp>
      <p:sp>
        <p:nvSpPr>
          <p:cNvPr id="20" name="下矢印 19"/>
          <p:cNvSpPr/>
          <p:nvPr/>
        </p:nvSpPr>
        <p:spPr>
          <a:xfrm rot="3559881">
            <a:off x="4665707" y="2982479"/>
            <a:ext cx="432391" cy="428972"/>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スライド番号プレースホルダー 2"/>
          <p:cNvSpPr>
            <a:spLocks noGrp="1"/>
          </p:cNvSpPr>
          <p:nvPr>
            <p:ph type="sldNum" sz="quarter" idx="12"/>
          </p:nvPr>
        </p:nvSpPr>
        <p:spPr>
          <a:xfrm>
            <a:off x="6762750" y="6356351"/>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DB306B-CB1A-4F92-AE18-14C2D5855DBA}" type="slidenum">
              <a:rPr kumimoji="1" lang="ja-JP" altLang="en-US" sz="1400" b="1" i="0" u="none" strike="noStrike" kern="1200" cap="none" spc="0" normalizeH="0" baseline="0" noProof="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1" lang="ja-JP" altLang="en-US" sz="1400"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Tree>
    <p:extLst>
      <p:ext uri="{BB962C8B-B14F-4D97-AF65-F5344CB8AC3E}">
        <p14:creationId xmlns:p14="http://schemas.microsoft.com/office/powerpoint/2010/main" val="18617004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56673" y="747545"/>
            <a:ext cx="8655098" cy="5608806"/>
          </a:xfrm>
          <a:prstGeom prst="rect">
            <a:avLst/>
          </a:prstGeom>
        </p:spPr>
      </p:pic>
      <p:sp>
        <p:nvSpPr>
          <p:cNvPr id="3" name="スライド番号プレースホルダー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DB306B-CB1A-4F92-AE18-14C2D5855DBA}" type="slidenum">
              <a:rPr kumimoji="1" lang="ja-JP" altLang="en-US" sz="1400" b="1" i="0" u="none" strike="noStrike" kern="1200" cap="none" spc="0" normalizeH="0" baseline="0" noProof="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1" lang="ja-JP" altLang="en-US" sz="1400"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4" name="正方形/長方形 3"/>
          <p:cNvSpPr/>
          <p:nvPr/>
        </p:nvSpPr>
        <p:spPr>
          <a:xfrm>
            <a:off x="176464" y="322024"/>
            <a:ext cx="3071703"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（仮称）鴻池新田駅</a:t>
            </a:r>
          </a:p>
        </p:txBody>
      </p:sp>
    </p:spTree>
    <p:extLst>
      <p:ext uri="{BB962C8B-B14F-4D97-AF65-F5344CB8AC3E}">
        <p14:creationId xmlns:p14="http://schemas.microsoft.com/office/powerpoint/2010/main" val="47488072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7650" y="660578"/>
            <a:ext cx="8572500" cy="5880735"/>
          </a:xfrm>
          <a:prstGeom prst="rect">
            <a:avLst/>
          </a:prstGeom>
        </p:spPr>
      </p:pic>
      <p:sp>
        <p:nvSpPr>
          <p:cNvPr id="3" name="スライド番号プレースホルダー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DB306B-CB1A-4F92-AE18-14C2D5855DBA}" type="slidenum">
              <a:rPr kumimoji="1" lang="ja-JP" altLang="en-US" sz="1400" b="1" i="0" u="none" strike="noStrike" kern="1200" cap="none" spc="0" normalizeH="0" baseline="0" noProof="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1" lang="ja-JP" altLang="en-US" sz="1400"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4" name="正方形/長方形 3"/>
          <p:cNvSpPr/>
          <p:nvPr/>
        </p:nvSpPr>
        <p:spPr>
          <a:xfrm>
            <a:off x="176464" y="322024"/>
            <a:ext cx="2634975"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（仮称）鴻池新田駅</a:t>
            </a:r>
          </a:p>
        </p:txBody>
      </p:sp>
    </p:spTree>
    <p:extLst>
      <p:ext uri="{BB962C8B-B14F-4D97-AF65-F5344CB8AC3E}">
        <p14:creationId xmlns:p14="http://schemas.microsoft.com/office/powerpoint/2010/main" val="20658349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表 14"/>
          <p:cNvGraphicFramePr>
            <a:graphicFrameLocks noGrp="1"/>
          </p:cNvGraphicFramePr>
          <p:nvPr>
            <p:extLst/>
          </p:nvPr>
        </p:nvGraphicFramePr>
        <p:xfrm>
          <a:off x="540328" y="1276118"/>
          <a:ext cx="8160328" cy="1005840"/>
        </p:xfrm>
        <a:graphic>
          <a:graphicData uri="http://schemas.openxmlformats.org/drawingml/2006/table">
            <a:tbl>
              <a:tblPr firstRow="1" bandRow="1">
                <a:tableStyleId>{616DA210-FB5B-4158-B5E0-FEB733F419BA}</a:tableStyleId>
              </a:tblPr>
              <a:tblGrid>
                <a:gridCol w="8160328">
                  <a:extLst>
                    <a:ext uri="{9D8B030D-6E8A-4147-A177-3AD203B41FA5}">
                      <a16:colId xmlns:a16="http://schemas.microsoft.com/office/drawing/2014/main" val="99542555"/>
                    </a:ext>
                  </a:extLst>
                </a:gridCol>
              </a:tblGrid>
              <a:tr h="1003443">
                <a:tc>
                  <a:txBody>
                    <a:bodyPr/>
                    <a:lstStyle/>
                    <a:p>
                      <a:pPr>
                        <a:lnSpc>
                          <a:spcPts val="2400"/>
                        </a:lnSpc>
                      </a:pPr>
                      <a:r>
                        <a:rPr kumimoji="1" lang="ja-JP" altLang="en-US" sz="1400" b="1" dirty="0" smtClean="0">
                          <a:latin typeface="+mn-ea"/>
                          <a:ea typeface="+mn-ea"/>
                        </a:rPr>
                        <a:t>　</a:t>
                      </a:r>
                      <a:r>
                        <a:rPr kumimoji="1" lang="ja-JP" altLang="en-US" sz="1600" b="1" dirty="0" smtClean="0">
                          <a:latin typeface="+mn-ea"/>
                          <a:ea typeface="+mn-ea"/>
                        </a:rPr>
                        <a:t>大阪都心部から放射状に形成された既存鉄道を環状方向に結節することにより、広域的な鉄道ネットワークを形成することともに、新たな沿線開発、まちづくりが促進されるなど沿線地域の活性化を目的とする。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88905141"/>
                  </a:ext>
                </a:extLst>
              </a:tr>
            </a:tbl>
          </a:graphicData>
        </a:graphic>
      </p:graphicFrame>
      <p:sp>
        <p:nvSpPr>
          <p:cNvPr id="4" name="角丸四角形 3"/>
          <p:cNvSpPr/>
          <p:nvPr/>
        </p:nvSpPr>
        <p:spPr>
          <a:xfrm>
            <a:off x="414570" y="347891"/>
            <a:ext cx="5587646" cy="487041"/>
          </a:xfrm>
          <a:prstGeom prst="roundRect">
            <a:avLst/>
          </a:prstGeom>
          <a:solidFill>
            <a:schemeClr val="accent1">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大阪</a:t>
            </a:r>
            <a:r>
              <a:rPr kumimoji="1"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モノレール延伸</a:t>
            </a:r>
            <a:r>
              <a:rPr kumimoji="1" lang="ja-JP" altLang="en-US" sz="16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事業（門真南駅</a:t>
            </a:r>
            <a:r>
              <a:rPr kumimoji="1"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、鴻池新田駅、荒本駅）　　</a:t>
            </a:r>
            <a:r>
              <a:rPr kumimoji="1" lang="ja-JP" altLang="en-US" sz="16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endParaRPr kumimoji="1" lang="en-US" altLang="ja-JP" sz="16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5" name="正方形/長方形 4"/>
          <p:cNvSpPr/>
          <p:nvPr/>
        </p:nvSpPr>
        <p:spPr>
          <a:xfrm>
            <a:off x="332508" y="920542"/>
            <a:ext cx="1496291"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事業目的</a:t>
            </a:r>
          </a:p>
        </p:txBody>
      </p:sp>
      <p:sp>
        <p:nvSpPr>
          <p:cNvPr id="7" name="正方形/長方形 6"/>
          <p:cNvSpPr/>
          <p:nvPr/>
        </p:nvSpPr>
        <p:spPr>
          <a:xfrm>
            <a:off x="332508" y="2634586"/>
            <a:ext cx="1503217"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0" lang="ja-JP" altLang="en-US" sz="16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事業概要</a:t>
            </a:r>
            <a:endParaRPr kumimoji="0"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2" name="スライド番号プレースホルダー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DB306B-CB1A-4F92-AE18-14C2D5855DBA}" type="slidenum">
              <a:rPr kumimoji="1" lang="ja-JP" altLang="en-US" sz="1400" b="1" i="0" u="none" strike="noStrike" kern="1200" cap="none" spc="0" normalizeH="0" baseline="0" noProof="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1" lang="ja-JP" altLang="en-US" sz="1400"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aphicFrame>
        <p:nvGraphicFramePr>
          <p:cNvPr id="8" name="表 7"/>
          <p:cNvGraphicFramePr>
            <a:graphicFrameLocks noGrp="1"/>
          </p:cNvGraphicFramePr>
          <p:nvPr>
            <p:extLst>
              <p:ext uri="{D42A27DB-BD31-4B8C-83A1-F6EECF244321}">
                <p14:modId xmlns:p14="http://schemas.microsoft.com/office/powerpoint/2010/main" val="1313561190"/>
              </p:ext>
            </p:extLst>
          </p:nvPr>
        </p:nvGraphicFramePr>
        <p:xfrm>
          <a:off x="540328" y="2978556"/>
          <a:ext cx="8160328" cy="3146422"/>
        </p:xfrm>
        <a:graphic>
          <a:graphicData uri="http://schemas.openxmlformats.org/drawingml/2006/table">
            <a:tbl>
              <a:tblPr firstRow="1" bandRow="1">
                <a:tableStyleId>{616DA210-FB5B-4158-B5E0-FEB733F419BA}</a:tableStyleId>
              </a:tblPr>
              <a:tblGrid>
                <a:gridCol w="8160328">
                  <a:extLst>
                    <a:ext uri="{9D8B030D-6E8A-4147-A177-3AD203B41FA5}">
                      <a16:colId xmlns:a16="http://schemas.microsoft.com/office/drawing/2014/main" val="99542555"/>
                    </a:ext>
                  </a:extLst>
                </a:gridCol>
              </a:tblGrid>
              <a:tr h="3146422">
                <a:tc>
                  <a:txBody>
                    <a:bodyPr/>
                    <a:lstStyle/>
                    <a:p>
                      <a:pPr>
                        <a:lnSpc>
                          <a:spcPts val="2400"/>
                        </a:lnSpc>
                      </a:pPr>
                      <a:r>
                        <a:rPr kumimoji="1" lang="ja-JP" altLang="en-US" sz="1400" b="1" dirty="0" smtClean="0">
                          <a:latin typeface="+mn-ea"/>
                          <a:ea typeface="+mn-ea"/>
                        </a:rPr>
                        <a:t>　</a:t>
                      </a:r>
                      <a:r>
                        <a:rPr kumimoji="1" lang="ja-JP" altLang="en-US" sz="1600" b="1" dirty="0" smtClean="0">
                          <a:latin typeface="+mn-ea"/>
                          <a:ea typeface="+mn-ea"/>
                        </a:rPr>
                        <a:t>大阪モノレールは、大阪空港駅から門真市駅間の本線と、万博記念公園駅から彩都西駅までの彩都線あわせて１８駅、延長約２８㌔の区間で運行されている。</a:t>
                      </a:r>
                      <a:endParaRPr kumimoji="1" lang="en-US" altLang="ja-JP" sz="1600" b="1" dirty="0" smtClean="0">
                        <a:latin typeface="+mn-ea"/>
                        <a:ea typeface="+mn-ea"/>
                      </a:endParaRPr>
                    </a:p>
                    <a:p>
                      <a:pPr>
                        <a:lnSpc>
                          <a:spcPts val="2400"/>
                        </a:lnSpc>
                      </a:pPr>
                      <a:r>
                        <a:rPr kumimoji="1" lang="ja-JP" altLang="en-US" sz="1600" b="1" dirty="0" smtClean="0">
                          <a:latin typeface="+mn-ea"/>
                          <a:ea typeface="+mn-ea"/>
                        </a:rPr>
                        <a:t>　本事業は、大阪モノレール門真市駅から（仮称）瓜生堂駅間の建設延長約８．８㌔（門真市新橋町～東大阪市若江西新町間）を延伸するもので、</a:t>
                      </a:r>
                      <a:r>
                        <a:rPr kumimoji="1" lang="en-US" altLang="ja-JP" sz="1600" b="1" dirty="0" smtClean="0">
                          <a:latin typeface="+mn-ea"/>
                          <a:ea typeface="+mn-ea"/>
                        </a:rPr>
                        <a:t>2020</a:t>
                      </a:r>
                      <a:r>
                        <a:rPr kumimoji="1" lang="ja-JP" altLang="en-US" sz="1600" b="1" dirty="0" smtClean="0">
                          <a:latin typeface="+mn-ea"/>
                          <a:ea typeface="+mn-ea"/>
                        </a:rPr>
                        <a:t>年度より事業に着手。ルートは主に大阪中央環状線の未利用地を活用し、新たに門真南駅、鴻池新田駅、荒本駅、瓜生堂駅（いずれも仮称）の四駅を整備し、</a:t>
                      </a:r>
                      <a:r>
                        <a:rPr kumimoji="1" lang="en-US" altLang="ja-JP" sz="1600" b="1" dirty="0" smtClean="0">
                          <a:latin typeface="+mn-ea"/>
                          <a:ea typeface="+mn-ea"/>
                        </a:rPr>
                        <a:t>Osaka Metro</a:t>
                      </a:r>
                      <a:r>
                        <a:rPr kumimoji="1" lang="ja-JP" altLang="en-US" sz="1600" b="1" dirty="0" smtClean="0">
                          <a:latin typeface="+mn-ea"/>
                          <a:ea typeface="+mn-ea"/>
                        </a:rPr>
                        <a:t>（大阪メトロ）長堀鶴見緑地線、</a:t>
                      </a:r>
                      <a:r>
                        <a:rPr kumimoji="1" lang="en-US" altLang="ja-JP" sz="1600" b="1" dirty="0" smtClean="0">
                          <a:latin typeface="+mn-ea"/>
                          <a:ea typeface="+mn-ea"/>
                        </a:rPr>
                        <a:t>JR</a:t>
                      </a:r>
                      <a:r>
                        <a:rPr kumimoji="1" lang="ja-JP" altLang="en-US" sz="1600" b="1" dirty="0" smtClean="0">
                          <a:latin typeface="+mn-ea"/>
                          <a:ea typeface="+mn-ea"/>
                        </a:rPr>
                        <a:t>学研都市線、近鉄</a:t>
                      </a:r>
                      <a:r>
                        <a:rPr kumimoji="1" lang="ja-JP" altLang="en-US" sz="1600" b="1" dirty="0" err="1" smtClean="0">
                          <a:latin typeface="+mn-ea"/>
                          <a:ea typeface="+mn-ea"/>
                        </a:rPr>
                        <a:t>けいはんな</a:t>
                      </a:r>
                      <a:r>
                        <a:rPr kumimoji="1" lang="ja-JP" altLang="en-US" sz="1600" b="1" dirty="0" smtClean="0">
                          <a:latin typeface="+mn-ea"/>
                          <a:ea typeface="+mn-ea"/>
                        </a:rPr>
                        <a:t>線・近鉄奈良線と結節し、在来１０路線とのネットワークが形成されることになる。</a:t>
                      </a:r>
                    </a:p>
                    <a:p>
                      <a:pPr>
                        <a:lnSpc>
                          <a:spcPts val="2400"/>
                        </a:lnSpc>
                      </a:pPr>
                      <a:r>
                        <a:rPr kumimoji="1" lang="ja-JP" altLang="en-US" sz="1600" b="1" dirty="0" smtClean="0">
                          <a:latin typeface="+mn-ea"/>
                          <a:ea typeface="+mn-ea"/>
                        </a:rPr>
                        <a:t>　また、門真市及び守口市からの要望を受け（仮称）松生町駅を設置予定、現在、都市計画の手続きを進めているところである。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88905141"/>
                  </a:ext>
                </a:extLst>
              </a:tr>
            </a:tbl>
          </a:graphicData>
        </a:graphic>
      </p:graphicFrame>
    </p:spTree>
    <p:extLst>
      <p:ext uri="{BB962C8B-B14F-4D97-AF65-F5344CB8AC3E}">
        <p14:creationId xmlns:p14="http://schemas.microsoft.com/office/powerpoint/2010/main" val="173571444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DB306B-CB1A-4F92-AE18-14C2D5855DBA}" type="slidenum">
              <a:rPr kumimoji="1" lang="ja-JP" altLang="en-US" sz="1400" b="1" i="0" u="none" strike="noStrike" kern="1200" cap="none" spc="0" normalizeH="0" baseline="0" noProof="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1" lang="ja-JP" altLang="en-US" sz="1400"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4" name="正方形/長方形 3"/>
          <p:cNvSpPr/>
          <p:nvPr/>
        </p:nvSpPr>
        <p:spPr>
          <a:xfrm>
            <a:off x="176464" y="322024"/>
            <a:ext cx="2662270"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（仮称）鴻池新田駅</a:t>
            </a:r>
          </a:p>
        </p:txBody>
      </p:sp>
      <p:pic>
        <p:nvPicPr>
          <p:cNvPr id="2" name="図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4094" y="660578"/>
            <a:ext cx="8120993" cy="5760000"/>
          </a:xfrm>
          <a:prstGeom prst="rect">
            <a:avLst/>
          </a:prstGeom>
        </p:spPr>
      </p:pic>
    </p:spTree>
    <p:extLst>
      <p:ext uri="{BB962C8B-B14F-4D97-AF65-F5344CB8AC3E}">
        <p14:creationId xmlns:p14="http://schemas.microsoft.com/office/powerpoint/2010/main" val="290833999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DB306B-CB1A-4F92-AE18-14C2D5855DBA}" type="slidenum">
              <a:rPr kumimoji="1" lang="ja-JP" altLang="en-US" sz="1400" b="1" i="0" u="none" strike="noStrike" kern="1200" cap="none" spc="0" normalizeH="0" baseline="0" noProof="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1" lang="ja-JP" altLang="en-US" sz="1400"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4" name="正方形/長方形 3"/>
          <p:cNvSpPr/>
          <p:nvPr/>
        </p:nvSpPr>
        <p:spPr>
          <a:xfrm>
            <a:off x="176464" y="322024"/>
            <a:ext cx="2662270"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（仮称）鴻池新田駅</a:t>
            </a:r>
          </a:p>
        </p:txBody>
      </p:sp>
      <p:pic>
        <p:nvPicPr>
          <p:cNvPr id="2" name="図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7095" y="660578"/>
            <a:ext cx="8037096" cy="5929162"/>
          </a:xfrm>
          <a:prstGeom prst="rect">
            <a:avLst/>
          </a:prstGeom>
        </p:spPr>
      </p:pic>
    </p:spTree>
    <p:extLst>
      <p:ext uri="{BB962C8B-B14F-4D97-AF65-F5344CB8AC3E}">
        <p14:creationId xmlns:p14="http://schemas.microsoft.com/office/powerpoint/2010/main" val="18779077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DB306B-CB1A-4F92-AE18-14C2D5855DBA}" type="slidenum">
              <a:rPr kumimoji="1" lang="ja-JP" altLang="en-US" sz="1400" b="1" i="0" u="none" strike="noStrike" kern="1200" cap="none" spc="0" normalizeH="0" baseline="0" noProof="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1" lang="ja-JP" altLang="en-US" sz="1400"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4" name="正方形/長方形 3"/>
          <p:cNvSpPr/>
          <p:nvPr/>
        </p:nvSpPr>
        <p:spPr>
          <a:xfrm>
            <a:off x="176464" y="322024"/>
            <a:ext cx="2662270"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（仮称）鴻池新田駅</a:t>
            </a:r>
          </a:p>
        </p:txBody>
      </p:sp>
      <p:pic>
        <p:nvPicPr>
          <p:cNvPr id="5" name="鴻池新田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57250"/>
            <a:ext cx="9144000" cy="5143500"/>
          </a:xfrm>
          <a:prstGeom prst="rect">
            <a:avLst/>
          </a:prstGeom>
        </p:spPr>
      </p:pic>
    </p:spTree>
    <p:extLst>
      <p:ext uri="{BB962C8B-B14F-4D97-AF65-F5344CB8AC3E}">
        <p14:creationId xmlns:p14="http://schemas.microsoft.com/office/powerpoint/2010/main" val="35881035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0" mute="1">
                <p:cTn id="7" fill="hold" display="0">
                  <p:stCondLst>
                    <p:cond delay="indefinite"/>
                  </p:stCondLst>
                </p:cTn>
                <p:tgtEl>
                  <p:spTgt spid="5"/>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a:stretch>
            <a:fillRect/>
          </a:stretch>
        </p:blipFill>
        <p:spPr>
          <a:xfrm>
            <a:off x="121203" y="522188"/>
            <a:ext cx="8961897" cy="6316003"/>
          </a:xfrm>
          <a:prstGeom prst="rect">
            <a:avLst/>
          </a:prstGeom>
        </p:spPr>
      </p:pic>
      <p:sp>
        <p:nvSpPr>
          <p:cNvPr id="3" name="スライド番号プレースホルダー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DB306B-CB1A-4F92-AE18-14C2D5855DBA}" type="slidenum">
              <a:rPr kumimoji="1" lang="ja-JP" altLang="en-US" sz="1400" b="1" i="0" u="none" strike="noStrike" kern="1200" cap="none" spc="0" normalizeH="0" baseline="0" noProof="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1" lang="ja-JP" altLang="en-US" sz="1400"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4" name="正方形/長方形 3"/>
          <p:cNvSpPr/>
          <p:nvPr/>
        </p:nvSpPr>
        <p:spPr>
          <a:xfrm>
            <a:off x="176464" y="227176"/>
            <a:ext cx="2374231"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0" lang="zh-CN"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0" lang="zh-CN" altLang="en-US" sz="16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仮称）</a:t>
            </a:r>
            <a:r>
              <a:rPr kumimoji="0" lang="ja-JP" altLang="en-US" sz="16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鴻池新田</a:t>
            </a:r>
            <a:r>
              <a:rPr kumimoji="0" lang="zh-CN" altLang="en-US" sz="16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駅</a:t>
            </a:r>
            <a:endParaRPr kumimoji="0" lang="zh-CN"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Tree>
    <p:extLst>
      <p:ext uri="{BB962C8B-B14F-4D97-AF65-F5344CB8AC3E}">
        <p14:creationId xmlns:p14="http://schemas.microsoft.com/office/powerpoint/2010/main" val="150743121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183845" y="551216"/>
            <a:ext cx="8815580" cy="6316003"/>
          </a:xfrm>
          <a:prstGeom prst="rect">
            <a:avLst/>
          </a:prstGeom>
        </p:spPr>
      </p:pic>
      <p:sp>
        <p:nvSpPr>
          <p:cNvPr id="3" name="スライド番号プレースホルダー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DB306B-CB1A-4F92-AE18-14C2D5855DBA}" type="slidenum">
              <a:rPr kumimoji="1" lang="ja-JP" altLang="en-US" sz="1400" b="1" i="0" u="none" strike="noStrike" kern="1200" cap="none" spc="0" normalizeH="0" baseline="0" noProof="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1" lang="ja-JP" altLang="en-US" sz="1400"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4" name="正方形/長方形 3"/>
          <p:cNvSpPr/>
          <p:nvPr/>
        </p:nvSpPr>
        <p:spPr>
          <a:xfrm>
            <a:off x="176464" y="227176"/>
            <a:ext cx="2374231"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0" lang="zh-CN"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0" lang="zh-CN" altLang="en-US" sz="16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仮称）</a:t>
            </a:r>
            <a:r>
              <a:rPr kumimoji="0" lang="ja-JP" altLang="en-US" sz="16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鴻池新田</a:t>
            </a:r>
            <a:r>
              <a:rPr kumimoji="0" lang="zh-CN" altLang="en-US" sz="16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駅</a:t>
            </a:r>
            <a:endParaRPr kumimoji="0" lang="zh-CN"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Tree>
    <p:extLst>
      <p:ext uri="{BB962C8B-B14F-4D97-AF65-F5344CB8AC3E}">
        <p14:creationId xmlns:p14="http://schemas.microsoft.com/office/powerpoint/2010/main" val="18449153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表 14"/>
          <p:cNvGraphicFramePr>
            <a:graphicFrameLocks noGrp="1"/>
          </p:cNvGraphicFramePr>
          <p:nvPr>
            <p:extLst/>
          </p:nvPr>
        </p:nvGraphicFramePr>
        <p:xfrm>
          <a:off x="540328" y="1276119"/>
          <a:ext cx="8160328" cy="593624"/>
        </p:xfrm>
        <a:graphic>
          <a:graphicData uri="http://schemas.openxmlformats.org/drawingml/2006/table">
            <a:tbl>
              <a:tblPr firstRow="1" bandRow="1">
                <a:tableStyleId>{616DA210-FB5B-4158-B5E0-FEB733F419BA}</a:tableStyleId>
              </a:tblPr>
              <a:tblGrid>
                <a:gridCol w="8160328">
                  <a:extLst>
                    <a:ext uri="{9D8B030D-6E8A-4147-A177-3AD203B41FA5}">
                      <a16:colId xmlns:a16="http://schemas.microsoft.com/office/drawing/2014/main" val="99542555"/>
                    </a:ext>
                  </a:extLst>
                </a:gridCol>
              </a:tblGrid>
              <a:tr h="593624">
                <a:tc>
                  <a:txBody>
                    <a:bodyPr/>
                    <a:lstStyle/>
                    <a:p>
                      <a:pPr>
                        <a:lnSpc>
                          <a:spcPts val="2200"/>
                        </a:lnSpc>
                      </a:pPr>
                      <a:r>
                        <a:rPr kumimoji="1" lang="ja-JP" altLang="en-US" sz="1400" b="1" dirty="0" smtClean="0">
                          <a:latin typeface="+mn-ea"/>
                          <a:ea typeface="+mn-ea"/>
                        </a:rPr>
                        <a:t>　</a:t>
                      </a:r>
                      <a:r>
                        <a:rPr kumimoji="1" lang="ja-JP" altLang="en-US" sz="1600" b="1" dirty="0" smtClean="0">
                          <a:latin typeface="ＭＳ Ｐゴシック" panose="020B0600070205080204" pitchFamily="50" charset="-128"/>
                          <a:ea typeface="ＭＳ Ｐゴシック" panose="020B0600070205080204" pitchFamily="50" charset="-128"/>
                        </a:rPr>
                        <a:t>大阪モノレール南伸に伴う（仮称）荒本駅の新設</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88905141"/>
                  </a:ext>
                </a:extLst>
              </a:tr>
            </a:tbl>
          </a:graphicData>
        </a:graphic>
      </p:graphicFrame>
      <p:sp>
        <p:nvSpPr>
          <p:cNvPr id="4" name="角丸四角形 3"/>
          <p:cNvSpPr/>
          <p:nvPr/>
        </p:nvSpPr>
        <p:spPr>
          <a:xfrm>
            <a:off x="449239" y="435787"/>
            <a:ext cx="4171253" cy="393461"/>
          </a:xfrm>
          <a:prstGeom prst="roundRect">
            <a:avLst/>
          </a:prstGeom>
          <a:solidFill>
            <a:schemeClr val="accent1">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大阪モノレール（仮称）荒本駅新築工事</a:t>
            </a:r>
          </a:p>
        </p:txBody>
      </p:sp>
      <p:sp>
        <p:nvSpPr>
          <p:cNvPr id="5" name="正方形/長方形 4"/>
          <p:cNvSpPr/>
          <p:nvPr/>
        </p:nvSpPr>
        <p:spPr>
          <a:xfrm>
            <a:off x="332508" y="920542"/>
            <a:ext cx="1496291"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事業目的</a:t>
            </a:r>
          </a:p>
        </p:txBody>
      </p:sp>
      <p:sp>
        <p:nvSpPr>
          <p:cNvPr id="7" name="正方形/長方形 6"/>
          <p:cNvSpPr/>
          <p:nvPr/>
        </p:nvSpPr>
        <p:spPr>
          <a:xfrm>
            <a:off x="332508" y="2000157"/>
            <a:ext cx="1503217"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0" lang="ja-JP" altLang="en-US" sz="16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事業概要</a:t>
            </a:r>
            <a:endParaRPr kumimoji="0"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2" name="スライド番号プレースホルダー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DB306B-CB1A-4F92-AE18-14C2D5855DBA}" type="slidenum">
              <a:rPr kumimoji="1" lang="ja-JP" altLang="en-US" sz="1400" b="1" i="0" u="none" strike="noStrike" kern="1200" cap="none" spc="0" normalizeH="0" baseline="0" noProof="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1" lang="ja-JP" altLang="en-US" sz="1400"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aphicFrame>
        <p:nvGraphicFramePr>
          <p:cNvPr id="3" name="表 2"/>
          <p:cNvGraphicFramePr>
            <a:graphicFrameLocks noGrp="1"/>
          </p:cNvGraphicFramePr>
          <p:nvPr>
            <p:extLst/>
          </p:nvPr>
        </p:nvGraphicFramePr>
        <p:xfrm>
          <a:off x="540328" y="2469126"/>
          <a:ext cx="8160329" cy="3686013"/>
        </p:xfrm>
        <a:graphic>
          <a:graphicData uri="http://schemas.openxmlformats.org/drawingml/2006/table">
            <a:tbl>
              <a:tblPr firstRow="1" firstCol="1" bandRow="1"/>
              <a:tblGrid>
                <a:gridCol w="1144093">
                  <a:extLst>
                    <a:ext uri="{9D8B030D-6E8A-4147-A177-3AD203B41FA5}">
                      <a16:colId xmlns:a16="http://schemas.microsoft.com/office/drawing/2014/main" val="976143931"/>
                    </a:ext>
                  </a:extLst>
                </a:gridCol>
                <a:gridCol w="1010653">
                  <a:extLst>
                    <a:ext uri="{9D8B030D-6E8A-4147-A177-3AD203B41FA5}">
                      <a16:colId xmlns:a16="http://schemas.microsoft.com/office/drawing/2014/main" val="796055562"/>
                    </a:ext>
                  </a:extLst>
                </a:gridCol>
                <a:gridCol w="1157289">
                  <a:extLst>
                    <a:ext uri="{9D8B030D-6E8A-4147-A177-3AD203B41FA5}">
                      <a16:colId xmlns:a16="http://schemas.microsoft.com/office/drawing/2014/main" val="702466166"/>
                    </a:ext>
                  </a:extLst>
                </a:gridCol>
                <a:gridCol w="4848294">
                  <a:extLst>
                    <a:ext uri="{9D8B030D-6E8A-4147-A177-3AD203B41FA5}">
                      <a16:colId xmlns:a16="http://schemas.microsoft.com/office/drawing/2014/main" val="2037145642"/>
                    </a:ext>
                  </a:extLst>
                </a:gridCol>
              </a:tblGrid>
              <a:tr h="731110">
                <a:tc rowSpan="3">
                  <a:txBody>
                    <a:bodyPr/>
                    <a:lstStyle/>
                    <a:p>
                      <a:pPr algn="ctr">
                        <a:spcAft>
                          <a:spcPts val="0"/>
                        </a:spcAft>
                      </a:pPr>
                      <a:r>
                        <a:rPr lang="ja-JP" sz="1600" b="1" kern="100" dirty="0">
                          <a:effectLst/>
                          <a:latin typeface="+mn-ea"/>
                          <a:ea typeface="+mn-ea"/>
                          <a:cs typeface="Times New Roman" panose="02020603050405020304" pitchFamily="18" charset="0"/>
                        </a:rPr>
                        <a:t>建設地</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just">
                        <a:spcAft>
                          <a:spcPts val="0"/>
                        </a:spcAft>
                      </a:pPr>
                      <a:r>
                        <a:rPr lang="ja-JP" altLang="en-US" sz="1600" b="1" kern="100" dirty="0" smtClean="0">
                          <a:effectLst/>
                          <a:latin typeface="+mn-ea"/>
                          <a:ea typeface="+mn-ea"/>
                          <a:cs typeface="Times New Roman" panose="02020603050405020304" pitchFamily="18" charset="0"/>
                        </a:rPr>
                        <a:t>東大阪市荒本北二丁目地内　外</a:t>
                      </a:r>
                    </a:p>
                    <a:p>
                      <a:pPr algn="just">
                        <a:spcAft>
                          <a:spcPts val="0"/>
                        </a:spcAft>
                      </a:pPr>
                      <a:r>
                        <a:rPr lang="ja-JP" altLang="en-US" sz="1600" b="1" kern="100" dirty="0" smtClean="0">
                          <a:effectLst/>
                          <a:latin typeface="+mn-ea"/>
                          <a:ea typeface="+mn-ea"/>
                          <a:cs typeface="Times New Roman" panose="02020603050405020304" pitchFamily="18" charset="0"/>
                        </a:rPr>
                        <a:t>（景観行政団体：東大阪市</a:t>
                      </a:r>
                      <a:r>
                        <a:rPr lang="en-US" altLang="ja-JP" sz="1600" b="1" kern="100" dirty="0" smtClean="0">
                          <a:effectLst/>
                          <a:latin typeface="+mn-ea"/>
                          <a:ea typeface="+mn-ea"/>
                          <a:cs typeface="Times New Roman" panose="02020603050405020304" pitchFamily="18" charset="0"/>
                        </a:rPr>
                        <a:t>/</a:t>
                      </a:r>
                      <a:r>
                        <a:rPr lang="ja-JP" altLang="en-US" sz="1600" b="1" kern="100" dirty="0" smtClean="0">
                          <a:effectLst/>
                          <a:latin typeface="+mn-ea"/>
                          <a:ea typeface="+mn-ea"/>
                          <a:cs typeface="Times New Roman" panose="02020603050405020304" pitchFamily="18" charset="0"/>
                        </a:rPr>
                        <a:t>適応される景観計画：東大阪市景観計画）</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541053780"/>
                  </a:ext>
                </a:extLst>
              </a:tr>
              <a:tr h="731110">
                <a:tc vMerge="1">
                  <a:txBody>
                    <a:bodyPr/>
                    <a:lstStyle/>
                    <a:p>
                      <a:endParaRPr kumimoji="1" lang="ja-JP" altLang="en-US"/>
                    </a:p>
                  </a:txBody>
                  <a:tcPr/>
                </a:tc>
                <a:tc rowSpan="2">
                  <a:txBody>
                    <a:bodyPr/>
                    <a:lstStyle/>
                    <a:p>
                      <a:pPr algn="ctr">
                        <a:spcAft>
                          <a:spcPts val="0"/>
                        </a:spcAft>
                      </a:pPr>
                      <a:r>
                        <a:rPr lang="ja-JP" sz="1600" b="1" kern="100">
                          <a:effectLst/>
                          <a:latin typeface="+mn-ea"/>
                          <a:ea typeface="+mn-ea"/>
                          <a:cs typeface="Times New Roman" panose="02020603050405020304" pitchFamily="18" charset="0"/>
                        </a:rPr>
                        <a:t>従前</a:t>
                      </a:r>
                    </a:p>
                    <a:p>
                      <a:pPr algn="ctr">
                        <a:spcAft>
                          <a:spcPts val="0"/>
                        </a:spcAft>
                      </a:pPr>
                      <a:r>
                        <a:rPr lang="ja-JP" sz="1600" b="1" kern="100">
                          <a:effectLst/>
                          <a:latin typeface="+mn-ea"/>
                          <a:ea typeface="+mn-ea"/>
                          <a:cs typeface="Times New Roman" panose="02020603050405020304" pitchFamily="18" charset="0"/>
                        </a:rPr>
                        <a:t>（現況）</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ja-JP" sz="1600" b="1" kern="100" dirty="0">
                          <a:effectLst/>
                          <a:latin typeface="+mn-ea"/>
                          <a:ea typeface="+mn-ea"/>
                          <a:cs typeface="Times New Roman" panose="02020603050405020304" pitchFamily="18" charset="0"/>
                        </a:rPr>
                        <a:t>用途</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b="1" kern="100" dirty="0">
                          <a:effectLst/>
                          <a:latin typeface="+mn-ea"/>
                          <a:ea typeface="+mn-ea"/>
                          <a:cs typeface="Times New Roman" panose="02020603050405020304" pitchFamily="18" charset="0"/>
                        </a:rPr>
                        <a:t> </a:t>
                      </a:r>
                      <a:endParaRPr lang="ja-JP" sz="1600" b="1" kern="100" dirty="0">
                        <a:effectLst/>
                        <a:latin typeface="+mn-ea"/>
                        <a:ea typeface="+mn-ea"/>
                        <a:cs typeface="Times New Roman" panose="02020603050405020304" pitchFamily="18" charset="0"/>
                      </a:endParaRPr>
                    </a:p>
                    <a:p>
                      <a:pPr algn="just">
                        <a:spcAft>
                          <a:spcPts val="0"/>
                        </a:spcAft>
                      </a:pPr>
                      <a:r>
                        <a:rPr lang="en-US" sz="1600" b="1" kern="100" dirty="0">
                          <a:effectLst/>
                          <a:latin typeface="+mn-ea"/>
                          <a:ea typeface="+mn-ea"/>
                          <a:cs typeface="Times New Roman" panose="02020603050405020304" pitchFamily="18" charset="0"/>
                        </a:rPr>
                        <a:t> </a:t>
                      </a:r>
                      <a:endParaRPr lang="ja-JP" sz="1600" b="1" kern="100" dirty="0">
                        <a:effectLst/>
                        <a:latin typeface="+mn-ea"/>
                        <a:ea typeface="+mn-ea"/>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23159685"/>
                  </a:ext>
                </a:extLst>
              </a:tr>
              <a:tr h="731110">
                <a:tc vMerge="1">
                  <a:txBody>
                    <a:bodyPr/>
                    <a:lstStyle/>
                    <a:p>
                      <a:endParaRPr kumimoji="1" lang="ja-JP" altLang="en-US"/>
                    </a:p>
                  </a:txBody>
                  <a:tcPr/>
                </a:tc>
                <a:tc vMerge="1">
                  <a:txBody>
                    <a:bodyPr/>
                    <a:lstStyle/>
                    <a:p>
                      <a:endParaRPr kumimoji="1" lang="ja-JP" altLang="en-US"/>
                    </a:p>
                  </a:txBody>
                  <a:tcPr/>
                </a:tc>
                <a:tc>
                  <a:txBody>
                    <a:bodyPr/>
                    <a:lstStyle/>
                    <a:p>
                      <a:pPr algn="ctr">
                        <a:spcAft>
                          <a:spcPts val="0"/>
                        </a:spcAft>
                      </a:pPr>
                      <a:r>
                        <a:rPr lang="ja-JP" sz="1600" b="1" kern="100">
                          <a:effectLst/>
                          <a:latin typeface="+mn-ea"/>
                          <a:ea typeface="+mn-ea"/>
                          <a:cs typeface="Times New Roman" panose="02020603050405020304" pitchFamily="18" charset="0"/>
                        </a:rPr>
                        <a:t>規模</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b="1" kern="100" dirty="0">
                          <a:effectLst/>
                          <a:latin typeface="+mn-ea"/>
                          <a:ea typeface="+mn-ea"/>
                          <a:cs typeface="Times New Roman" panose="02020603050405020304" pitchFamily="18" charset="0"/>
                        </a:rPr>
                        <a:t> </a:t>
                      </a:r>
                      <a:endParaRPr lang="ja-JP" sz="1600" b="1" kern="100" dirty="0">
                        <a:effectLst/>
                        <a:latin typeface="+mn-ea"/>
                        <a:ea typeface="+mn-ea"/>
                        <a:cs typeface="Times New Roman" panose="02020603050405020304" pitchFamily="18" charset="0"/>
                      </a:endParaRPr>
                    </a:p>
                    <a:p>
                      <a:pPr algn="just">
                        <a:spcAft>
                          <a:spcPts val="0"/>
                        </a:spcAft>
                      </a:pPr>
                      <a:r>
                        <a:rPr lang="en-US" sz="1600" b="1" kern="100" dirty="0">
                          <a:effectLst/>
                          <a:latin typeface="+mn-ea"/>
                          <a:ea typeface="+mn-ea"/>
                          <a:cs typeface="Times New Roman" panose="02020603050405020304" pitchFamily="18" charset="0"/>
                        </a:rPr>
                        <a:t> </a:t>
                      </a:r>
                      <a:endParaRPr lang="ja-JP" sz="1600" b="1" kern="100" dirty="0">
                        <a:effectLst/>
                        <a:latin typeface="+mn-ea"/>
                        <a:ea typeface="+mn-ea"/>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69373725"/>
                  </a:ext>
                </a:extLst>
              </a:tr>
              <a:tr h="761573">
                <a:tc rowSpan="2">
                  <a:txBody>
                    <a:bodyPr/>
                    <a:lstStyle/>
                    <a:p>
                      <a:pPr algn="ctr">
                        <a:spcAft>
                          <a:spcPts val="0"/>
                        </a:spcAft>
                      </a:pPr>
                      <a:r>
                        <a:rPr lang="ja-JP" sz="1600" b="1" kern="100">
                          <a:effectLst/>
                          <a:latin typeface="+mn-ea"/>
                          <a:ea typeface="+mn-ea"/>
                          <a:cs typeface="Times New Roman" panose="02020603050405020304" pitchFamily="18" charset="0"/>
                        </a:rPr>
                        <a:t>計画施設</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ja-JP" sz="1600" b="1" kern="100">
                          <a:effectLst/>
                          <a:latin typeface="+mn-ea"/>
                          <a:ea typeface="+mn-ea"/>
                          <a:cs typeface="Times New Roman" panose="02020603050405020304" pitchFamily="18" charset="0"/>
                        </a:rPr>
                        <a:t>用途</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ja-JP" sz="1600" b="1" kern="100" dirty="0">
                          <a:effectLst/>
                          <a:latin typeface="+mn-ea"/>
                          <a:ea typeface="+mn-ea"/>
                          <a:cs typeface="Times New Roman" panose="02020603050405020304" pitchFamily="18" charset="0"/>
                        </a:rPr>
                        <a:t>駅舎</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extLst>
                  <a:ext uri="{0D108BD9-81ED-4DB2-BD59-A6C34878D82A}">
                    <a16:rowId xmlns:a16="http://schemas.microsoft.com/office/drawing/2014/main" val="3544084575"/>
                  </a:ext>
                </a:extLst>
              </a:tr>
              <a:tr h="731110">
                <a:tc vMerge="1">
                  <a:txBody>
                    <a:bodyPr/>
                    <a:lstStyle/>
                    <a:p>
                      <a:endParaRPr kumimoji="1" lang="ja-JP" altLang="en-US"/>
                    </a:p>
                  </a:txBody>
                  <a:tcPr/>
                </a:tc>
                <a:tc>
                  <a:txBody>
                    <a:bodyPr/>
                    <a:lstStyle/>
                    <a:p>
                      <a:pPr algn="ctr">
                        <a:spcAft>
                          <a:spcPts val="0"/>
                        </a:spcAft>
                      </a:pPr>
                      <a:r>
                        <a:rPr lang="ja-JP" sz="1600" b="1" kern="100">
                          <a:effectLst/>
                          <a:latin typeface="+mn-ea"/>
                          <a:ea typeface="+mn-ea"/>
                          <a:cs typeface="Times New Roman" panose="02020603050405020304" pitchFamily="18" charset="0"/>
                        </a:rPr>
                        <a:t>規模</a:t>
                      </a:r>
                    </a:p>
                    <a:p>
                      <a:pPr algn="ctr">
                        <a:spcAft>
                          <a:spcPts val="0"/>
                        </a:spcAft>
                      </a:pPr>
                      <a:r>
                        <a:rPr lang="ja-JP" sz="1600" b="1" kern="100">
                          <a:effectLst/>
                          <a:latin typeface="+mn-ea"/>
                          <a:ea typeface="+mn-ea"/>
                          <a:cs typeface="Times New Roman" panose="02020603050405020304" pitchFamily="18" charset="0"/>
                        </a:rPr>
                        <a:t>（想定）</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ja-JP" altLang="en-US" sz="1600" b="1" kern="100" dirty="0" smtClean="0">
                          <a:effectLst/>
                          <a:latin typeface="+mn-ea"/>
                          <a:ea typeface="+mn-ea"/>
                          <a:cs typeface="Times New Roman" panose="02020603050405020304" pitchFamily="18" charset="0"/>
                        </a:rPr>
                        <a:t>ＲＣ造（土木構造物）、地上</a:t>
                      </a:r>
                      <a:r>
                        <a:rPr lang="en-US" altLang="ja-JP" sz="1600" b="1" kern="100" dirty="0" smtClean="0">
                          <a:effectLst/>
                          <a:latin typeface="+mn-ea"/>
                          <a:ea typeface="+mn-ea"/>
                          <a:cs typeface="Times New Roman" panose="02020603050405020304" pitchFamily="18" charset="0"/>
                        </a:rPr>
                        <a:t>2</a:t>
                      </a:r>
                      <a:r>
                        <a:rPr lang="ja-JP" altLang="en-US" sz="1600" b="1" kern="100" dirty="0" smtClean="0">
                          <a:effectLst/>
                          <a:latin typeface="+mn-ea"/>
                          <a:ea typeface="+mn-ea"/>
                          <a:cs typeface="Times New Roman" panose="02020603050405020304" pitchFamily="18" charset="0"/>
                        </a:rPr>
                        <a:t>階建て（</a:t>
                      </a:r>
                      <a:r>
                        <a:rPr lang="en-US" altLang="ja-JP" sz="1600" b="1" kern="100" dirty="0" smtClean="0">
                          <a:effectLst/>
                          <a:latin typeface="+mn-ea"/>
                          <a:ea typeface="+mn-ea"/>
                          <a:cs typeface="Times New Roman" panose="02020603050405020304" pitchFamily="18" charset="0"/>
                        </a:rPr>
                        <a:t>2</a:t>
                      </a:r>
                      <a:r>
                        <a:rPr lang="ja-JP" altLang="en-US" sz="1600" b="1" kern="100" dirty="0" smtClean="0">
                          <a:effectLst/>
                          <a:latin typeface="+mn-ea"/>
                          <a:ea typeface="+mn-ea"/>
                          <a:cs typeface="Times New Roman" panose="02020603050405020304" pitchFamily="18" charset="0"/>
                        </a:rPr>
                        <a:t>階コンコース階、</a:t>
                      </a:r>
                      <a:r>
                        <a:rPr lang="en-US" altLang="ja-JP" sz="1600" b="1" kern="100" dirty="0" smtClean="0">
                          <a:effectLst/>
                          <a:latin typeface="+mn-ea"/>
                          <a:ea typeface="+mn-ea"/>
                          <a:cs typeface="Times New Roman" panose="02020603050405020304" pitchFamily="18" charset="0"/>
                        </a:rPr>
                        <a:t>3</a:t>
                      </a:r>
                      <a:r>
                        <a:rPr lang="ja-JP" altLang="en-US" sz="1600" b="1" kern="100" dirty="0" smtClean="0">
                          <a:effectLst/>
                          <a:latin typeface="+mn-ea"/>
                          <a:ea typeface="+mn-ea"/>
                          <a:cs typeface="Times New Roman" panose="02020603050405020304" pitchFamily="18" charset="0"/>
                        </a:rPr>
                        <a:t>階ホーム階）</a:t>
                      </a:r>
                      <a:endParaRPr lang="ja-JP" sz="1600" b="1" kern="100" dirty="0">
                        <a:effectLst/>
                        <a:latin typeface="+mn-ea"/>
                        <a:ea typeface="+mn-ea"/>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extLst>
                  <a:ext uri="{0D108BD9-81ED-4DB2-BD59-A6C34878D82A}">
                    <a16:rowId xmlns:a16="http://schemas.microsoft.com/office/drawing/2014/main" val="2958562296"/>
                  </a:ext>
                </a:extLst>
              </a:tr>
            </a:tbl>
          </a:graphicData>
        </a:graphic>
      </p:graphicFrame>
    </p:spTree>
    <p:extLst>
      <p:ext uri="{BB962C8B-B14F-4D97-AF65-F5344CB8AC3E}">
        <p14:creationId xmlns:p14="http://schemas.microsoft.com/office/powerpoint/2010/main" val="396269272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rotWithShape="1">
          <a:blip r:embed="rId3" cstate="screen">
            <a:extLst>
              <a:ext uri="{28A0092B-C50C-407E-A947-70E740481C1C}">
                <a14:useLocalDpi xmlns:a14="http://schemas.microsoft.com/office/drawing/2010/main"/>
              </a:ext>
            </a:extLst>
          </a:blip>
          <a:srcRect l="3052" t="519" r="1566" b="5873"/>
          <a:stretch/>
        </p:blipFill>
        <p:spPr>
          <a:xfrm>
            <a:off x="711200" y="798286"/>
            <a:ext cx="7866743" cy="5573485"/>
          </a:xfrm>
          <a:prstGeom prst="rect">
            <a:avLst/>
          </a:prstGeom>
          <a:ln>
            <a:solidFill>
              <a:schemeClr val="tx1"/>
            </a:solidFill>
          </a:ln>
        </p:spPr>
      </p:pic>
      <p:sp>
        <p:nvSpPr>
          <p:cNvPr id="3" name="スライド番号プレースホルダー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DB306B-CB1A-4F92-AE18-14C2D5855DBA}" type="slidenum">
              <a:rPr kumimoji="1" lang="ja-JP" altLang="en-US" sz="1400" b="1" i="0" u="none" strike="noStrike" kern="1200" cap="none" spc="0" normalizeH="0" baseline="0" noProof="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1" lang="ja-JP" altLang="en-US" sz="1400"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4" name="正方形/長方形 3"/>
          <p:cNvSpPr/>
          <p:nvPr/>
        </p:nvSpPr>
        <p:spPr>
          <a:xfrm>
            <a:off x="176464" y="322024"/>
            <a:ext cx="1558637"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■付近見取図</a:t>
            </a:r>
          </a:p>
        </p:txBody>
      </p:sp>
    </p:spTree>
    <p:extLst>
      <p:ext uri="{BB962C8B-B14F-4D97-AF65-F5344CB8AC3E}">
        <p14:creationId xmlns:p14="http://schemas.microsoft.com/office/powerpoint/2010/main" val="31611729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7100" y="639250"/>
            <a:ext cx="7391400" cy="5579501"/>
          </a:xfrm>
          <a:prstGeom prst="rect">
            <a:avLst/>
          </a:prstGeom>
        </p:spPr>
      </p:pic>
      <p:sp>
        <p:nvSpPr>
          <p:cNvPr id="8" name="テキスト ボックス 7"/>
          <p:cNvSpPr txBox="1"/>
          <p:nvPr/>
        </p:nvSpPr>
        <p:spPr>
          <a:xfrm>
            <a:off x="4374845" y="4142186"/>
            <a:ext cx="1077218" cy="215444"/>
          </a:xfrm>
          <a:prstGeom prst="rect">
            <a:avLst/>
          </a:prstGeom>
          <a:noFill/>
        </p:spPr>
        <p:txBody>
          <a:bodyPr wrap="none" lIns="0" tIns="0" rIns="0" bIns="0" rtlCol="0" anchor="ctr" anchorCtr="0">
            <a:spAutoFit/>
          </a:bodyPr>
          <a:lstStyle/>
          <a:p>
            <a:pPr algn="ctr"/>
            <a:r>
              <a:rPr kumimoji="1" lang="ja-JP" altLang="en-US" sz="1400" dirty="0" smtClean="0">
                <a:latin typeface="ＭＳ Ｐゴシック" panose="020B0600070205080204" pitchFamily="50" charset="-128"/>
                <a:ea typeface="ＭＳ Ｐゴシック" panose="020B0600070205080204" pitchFamily="50" charset="-128"/>
              </a:rPr>
              <a:t>東大阪市役所</a:t>
            </a:r>
            <a:endParaRPr kumimoji="1" lang="ja-JP" altLang="en-US" sz="1400" dirty="0">
              <a:latin typeface="ＭＳ Ｐゴシック" panose="020B0600070205080204" pitchFamily="50" charset="-128"/>
              <a:ea typeface="ＭＳ Ｐゴシック" panose="020B0600070205080204" pitchFamily="50" charset="-128"/>
            </a:endParaRPr>
          </a:p>
        </p:txBody>
      </p:sp>
      <p:sp>
        <p:nvSpPr>
          <p:cNvPr id="9" name="テキスト ボックス 8"/>
          <p:cNvSpPr txBox="1"/>
          <p:nvPr/>
        </p:nvSpPr>
        <p:spPr>
          <a:xfrm>
            <a:off x="3926004" y="1882333"/>
            <a:ext cx="897682" cy="430887"/>
          </a:xfrm>
          <a:prstGeom prst="rect">
            <a:avLst/>
          </a:prstGeom>
          <a:noFill/>
        </p:spPr>
        <p:txBody>
          <a:bodyPr wrap="none" lIns="0" tIns="0" rIns="0" bIns="0" rtlCol="0" anchor="ctr" anchorCtr="0">
            <a:spAutoFit/>
          </a:bodyPr>
          <a:lstStyle/>
          <a:p>
            <a:pPr algn="ctr"/>
            <a:r>
              <a:rPr kumimoji="1" lang="ja-JP" altLang="en-US" sz="1400" dirty="0" smtClean="0">
                <a:latin typeface="ＭＳ Ｐゴシック" panose="020B0600070205080204" pitchFamily="50" charset="-128"/>
                <a:ea typeface="ＭＳ Ｐゴシック" panose="020B0600070205080204" pitchFamily="50" charset="-128"/>
              </a:rPr>
              <a:t>大阪府立</a:t>
            </a:r>
            <a:endParaRPr kumimoji="1" lang="en-US" altLang="ja-JP" sz="1400" dirty="0" smtClean="0">
              <a:latin typeface="ＭＳ Ｐゴシック" panose="020B0600070205080204" pitchFamily="50" charset="-128"/>
              <a:ea typeface="ＭＳ Ｐゴシック" panose="020B0600070205080204" pitchFamily="50" charset="-128"/>
            </a:endParaRPr>
          </a:p>
          <a:p>
            <a:pPr algn="ctr"/>
            <a:r>
              <a:rPr kumimoji="1" lang="ja-JP" altLang="en-US" sz="1400" dirty="0" smtClean="0">
                <a:latin typeface="ＭＳ Ｐゴシック" panose="020B0600070205080204" pitchFamily="50" charset="-128"/>
                <a:ea typeface="ＭＳ Ｐゴシック" panose="020B0600070205080204" pitchFamily="50" charset="-128"/>
              </a:rPr>
              <a:t>中央図書館</a:t>
            </a:r>
            <a:endParaRPr kumimoji="1" lang="ja-JP" altLang="en-US" sz="1400" dirty="0">
              <a:latin typeface="ＭＳ Ｐゴシック" panose="020B0600070205080204" pitchFamily="50" charset="-128"/>
              <a:ea typeface="ＭＳ Ｐゴシック" panose="020B0600070205080204" pitchFamily="50" charset="-128"/>
            </a:endParaRPr>
          </a:p>
        </p:txBody>
      </p:sp>
      <p:sp>
        <p:nvSpPr>
          <p:cNvPr id="12" name="テキスト ボックス 11"/>
          <p:cNvSpPr txBox="1"/>
          <p:nvPr/>
        </p:nvSpPr>
        <p:spPr>
          <a:xfrm>
            <a:off x="6084098" y="5798690"/>
            <a:ext cx="1657032" cy="432000"/>
          </a:xfrm>
          <a:prstGeom prst="rect">
            <a:avLst/>
          </a:prstGeom>
          <a:solidFill>
            <a:srgbClr val="00B0F0"/>
          </a:solidFill>
          <a:ln>
            <a:solidFill>
              <a:srgbClr val="00B0F0"/>
            </a:solidFill>
          </a:ln>
        </p:spPr>
        <p:txBody>
          <a:bodyPr wrap="none" lIns="0" tIns="0" rIns="0" bIns="0" rtlCol="0" anchor="ctr" anchorCtr="1">
            <a:noAutofit/>
          </a:bodyPr>
          <a:lstStyle/>
          <a:p>
            <a:pPr algn="ctr"/>
            <a:r>
              <a:rPr kumimoji="1" lang="ja-JP" altLang="en-US" dirty="0" smtClean="0">
                <a:solidFill>
                  <a:schemeClr val="bg1"/>
                </a:solidFill>
                <a:latin typeface="ＭＳ Ｐゴシック" panose="020B0600070205080204" pitchFamily="50" charset="-128"/>
                <a:ea typeface="ＭＳ Ｐゴシック" panose="020B0600070205080204" pitchFamily="50" charset="-128"/>
              </a:rPr>
              <a:t>荒本駅</a:t>
            </a:r>
            <a:endParaRPr kumimoji="1" lang="en-US" altLang="ja-JP" dirty="0" smtClean="0">
              <a:solidFill>
                <a:schemeClr val="bg1"/>
              </a:solidFill>
              <a:latin typeface="ＭＳ Ｐゴシック" panose="020B0600070205080204" pitchFamily="50" charset="-128"/>
              <a:ea typeface="ＭＳ Ｐゴシック" panose="020B0600070205080204" pitchFamily="50" charset="-128"/>
            </a:endParaRPr>
          </a:p>
        </p:txBody>
      </p:sp>
      <p:cxnSp>
        <p:nvCxnSpPr>
          <p:cNvPr id="14" name="直線コネクタ 13"/>
          <p:cNvCxnSpPr>
            <a:endCxn id="12" idx="1"/>
          </p:cNvCxnSpPr>
          <p:nvPr/>
        </p:nvCxnSpPr>
        <p:spPr>
          <a:xfrm>
            <a:off x="927100" y="5981245"/>
            <a:ext cx="5156998" cy="33445"/>
          </a:xfrm>
          <a:prstGeom prst="line">
            <a:avLst/>
          </a:prstGeom>
          <a:ln w="57150">
            <a:solidFill>
              <a:srgbClr val="00B0F0"/>
            </a:solidFill>
            <a:prstDash val="dash"/>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a:stCxn id="12" idx="3"/>
          </p:cNvCxnSpPr>
          <p:nvPr/>
        </p:nvCxnSpPr>
        <p:spPr>
          <a:xfrm flipV="1">
            <a:off x="7741130" y="6002942"/>
            <a:ext cx="577370" cy="11748"/>
          </a:xfrm>
          <a:prstGeom prst="line">
            <a:avLst/>
          </a:prstGeom>
          <a:ln w="57150">
            <a:solidFill>
              <a:srgbClr val="00B0F0"/>
            </a:solidFill>
            <a:prstDash val="dash"/>
          </a:ln>
        </p:spPr>
        <p:style>
          <a:lnRef idx="1">
            <a:schemeClr val="accent1"/>
          </a:lnRef>
          <a:fillRef idx="0">
            <a:schemeClr val="accent1"/>
          </a:fillRef>
          <a:effectRef idx="0">
            <a:schemeClr val="accent1"/>
          </a:effectRef>
          <a:fontRef idx="minor">
            <a:schemeClr val="tx1"/>
          </a:fontRef>
        </p:style>
      </p:cxnSp>
      <p:sp>
        <p:nvSpPr>
          <p:cNvPr id="35" name="正方形/長方形 34"/>
          <p:cNvSpPr/>
          <p:nvPr/>
        </p:nvSpPr>
        <p:spPr>
          <a:xfrm>
            <a:off x="176464" y="322024"/>
            <a:ext cx="2498497"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（仮称</a:t>
            </a:r>
            <a:r>
              <a:rPr kumimoji="0" lang="ja-JP" altLang="en-US" sz="16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）荒本駅</a:t>
            </a:r>
            <a:endParaRPr kumimoji="0"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37" name="正方形/長方形 36"/>
          <p:cNvSpPr/>
          <p:nvPr/>
        </p:nvSpPr>
        <p:spPr>
          <a:xfrm>
            <a:off x="910636" y="6315549"/>
            <a:ext cx="3304110" cy="307777"/>
          </a:xfrm>
          <a:prstGeom prst="rect">
            <a:avLst/>
          </a:prstGeom>
        </p:spPr>
        <p:txBody>
          <a:bodyPr wrap="none" anchor="ctr" anchorCtr="0">
            <a:spAutoFit/>
          </a:bodyPr>
          <a:lstStyle/>
          <a:p>
            <a:pPr lvl="0">
              <a:defRPr/>
            </a:pPr>
            <a:r>
              <a:rPr lang="ja-JP" altLang="en-US" sz="1400" dirty="0" smtClean="0">
                <a:solidFill>
                  <a:prstClr val="black"/>
                </a:solidFill>
                <a:latin typeface="ＭＳ Ｐゴシック" panose="020B0600070205080204" pitchFamily="50" charset="-128"/>
                <a:ea typeface="ＭＳ Ｐゴシック" panose="020B0600070205080204" pitchFamily="50" charset="-128"/>
              </a:rPr>
              <a:t>地理院地図（国土</a:t>
            </a:r>
            <a:r>
              <a:rPr lang="ja-JP" altLang="en-US" sz="1400" dirty="0">
                <a:solidFill>
                  <a:prstClr val="black"/>
                </a:solidFill>
                <a:latin typeface="ＭＳ Ｐゴシック" panose="020B0600070205080204" pitchFamily="50" charset="-128"/>
                <a:ea typeface="ＭＳ Ｐゴシック" panose="020B0600070205080204" pitchFamily="50" charset="-128"/>
              </a:rPr>
              <a:t>地理院）を加工して作成</a:t>
            </a:r>
            <a:endParaRPr kumimoji="0" lang="ja-JP" altLang="en-US" sz="140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40" name="正方形/長方形 39"/>
          <p:cNvSpPr/>
          <p:nvPr/>
        </p:nvSpPr>
        <p:spPr>
          <a:xfrm rot="32224">
            <a:off x="6054746" y="2287296"/>
            <a:ext cx="367086" cy="1653368"/>
          </a:xfrm>
          <a:prstGeom prst="rect">
            <a:avLst/>
          </a:prstGeom>
          <a:noFill/>
          <a:ln w="571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下矢印 1"/>
          <p:cNvSpPr/>
          <p:nvPr/>
        </p:nvSpPr>
        <p:spPr>
          <a:xfrm rot="14011520">
            <a:off x="5138420" y="3642366"/>
            <a:ext cx="432391" cy="428972"/>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フリーフォーム 16"/>
          <p:cNvSpPr/>
          <p:nvPr/>
        </p:nvSpPr>
        <p:spPr>
          <a:xfrm>
            <a:off x="4913454" y="638939"/>
            <a:ext cx="1308100" cy="1606550"/>
          </a:xfrm>
          <a:custGeom>
            <a:avLst/>
            <a:gdLst>
              <a:gd name="connsiteX0" fmla="*/ 2527300 w 2527300"/>
              <a:gd name="connsiteY0" fmla="*/ 1814592 h 1814592"/>
              <a:gd name="connsiteX1" fmla="*/ 876300 w 2527300"/>
              <a:gd name="connsiteY1" fmla="*/ 227092 h 1814592"/>
              <a:gd name="connsiteX2" fmla="*/ 0 w 2527300"/>
              <a:gd name="connsiteY2" fmla="*/ 36592 h 1814592"/>
              <a:gd name="connsiteX0" fmla="*/ 2527300 w 2527300"/>
              <a:gd name="connsiteY0" fmla="*/ 1779908 h 1779908"/>
              <a:gd name="connsiteX1" fmla="*/ 2273300 w 2527300"/>
              <a:gd name="connsiteY1" fmla="*/ 929008 h 1779908"/>
              <a:gd name="connsiteX2" fmla="*/ 0 w 2527300"/>
              <a:gd name="connsiteY2" fmla="*/ 1908 h 1779908"/>
              <a:gd name="connsiteX0" fmla="*/ 2527300 w 2527300"/>
              <a:gd name="connsiteY0" fmla="*/ 1779442 h 1779442"/>
              <a:gd name="connsiteX1" fmla="*/ 2286000 w 2527300"/>
              <a:gd name="connsiteY1" fmla="*/ 1157142 h 1779442"/>
              <a:gd name="connsiteX2" fmla="*/ 0 w 2527300"/>
              <a:gd name="connsiteY2" fmla="*/ 1442 h 1779442"/>
              <a:gd name="connsiteX0" fmla="*/ 2527300 w 2527300"/>
              <a:gd name="connsiteY0" fmla="*/ 1779302 h 1779302"/>
              <a:gd name="connsiteX1" fmla="*/ 2286000 w 2527300"/>
              <a:gd name="connsiteY1" fmla="*/ 1157002 h 1779302"/>
              <a:gd name="connsiteX2" fmla="*/ 0 w 2527300"/>
              <a:gd name="connsiteY2" fmla="*/ 1302 h 1779302"/>
              <a:gd name="connsiteX0" fmla="*/ 2527300 w 2527300"/>
              <a:gd name="connsiteY0" fmla="*/ 1779124 h 1779124"/>
              <a:gd name="connsiteX1" fmla="*/ 2286000 w 2527300"/>
              <a:gd name="connsiteY1" fmla="*/ 1156824 h 1779124"/>
              <a:gd name="connsiteX2" fmla="*/ 0 w 2527300"/>
              <a:gd name="connsiteY2" fmla="*/ 1124 h 1779124"/>
              <a:gd name="connsiteX0" fmla="*/ 2527300 w 2527300"/>
              <a:gd name="connsiteY0" fmla="*/ 1779124 h 1779124"/>
              <a:gd name="connsiteX1" fmla="*/ 2286000 w 2527300"/>
              <a:gd name="connsiteY1" fmla="*/ 1156824 h 1779124"/>
              <a:gd name="connsiteX2" fmla="*/ 0 w 2527300"/>
              <a:gd name="connsiteY2" fmla="*/ 1124 h 1779124"/>
              <a:gd name="connsiteX0" fmla="*/ 2527300 w 2527300"/>
              <a:gd name="connsiteY0" fmla="*/ 1779205 h 1779205"/>
              <a:gd name="connsiteX1" fmla="*/ 2286000 w 2527300"/>
              <a:gd name="connsiteY1" fmla="*/ 1156905 h 1779205"/>
              <a:gd name="connsiteX2" fmla="*/ 0 w 2527300"/>
              <a:gd name="connsiteY2" fmla="*/ 1205 h 1779205"/>
              <a:gd name="connsiteX0" fmla="*/ 2527300 w 2527300"/>
              <a:gd name="connsiteY0" fmla="*/ 1779205 h 1779205"/>
              <a:gd name="connsiteX1" fmla="*/ 2286000 w 2527300"/>
              <a:gd name="connsiteY1" fmla="*/ 1156905 h 1779205"/>
              <a:gd name="connsiteX2" fmla="*/ 0 w 2527300"/>
              <a:gd name="connsiteY2" fmla="*/ 1205 h 1779205"/>
              <a:gd name="connsiteX0" fmla="*/ 2527300 w 2527300"/>
              <a:gd name="connsiteY0" fmla="*/ 1778762 h 1778762"/>
              <a:gd name="connsiteX1" fmla="*/ 2286000 w 2527300"/>
              <a:gd name="connsiteY1" fmla="*/ 1156462 h 1778762"/>
              <a:gd name="connsiteX2" fmla="*/ 0 w 2527300"/>
              <a:gd name="connsiteY2" fmla="*/ 762 h 1778762"/>
              <a:gd name="connsiteX0" fmla="*/ 2527300 w 2527300"/>
              <a:gd name="connsiteY0" fmla="*/ 1778762 h 1778762"/>
              <a:gd name="connsiteX1" fmla="*/ 2286000 w 2527300"/>
              <a:gd name="connsiteY1" fmla="*/ 1156462 h 1778762"/>
              <a:gd name="connsiteX2" fmla="*/ 0 w 2527300"/>
              <a:gd name="connsiteY2" fmla="*/ 762 h 1778762"/>
              <a:gd name="connsiteX0" fmla="*/ 2527300 w 2527300"/>
              <a:gd name="connsiteY0" fmla="*/ 1779615 h 1779615"/>
              <a:gd name="connsiteX1" fmla="*/ 2286000 w 2527300"/>
              <a:gd name="connsiteY1" fmla="*/ 1157315 h 1779615"/>
              <a:gd name="connsiteX2" fmla="*/ 0 w 2527300"/>
              <a:gd name="connsiteY2" fmla="*/ 1615 h 1779615"/>
              <a:gd name="connsiteX0" fmla="*/ 2527300 w 2527300"/>
              <a:gd name="connsiteY0" fmla="*/ 1779290 h 1779290"/>
              <a:gd name="connsiteX1" fmla="*/ 2286000 w 2527300"/>
              <a:gd name="connsiteY1" fmla="*/ 1156990 h 1779290"/>
              <a:gd name="connsiteX2" fmla="*/ 0 w 2527300"/>
              <a:gd name="connsiteY2" fmla="*/ 1290 h 1779290"/>
              <a:gd name="connsiteX0" fmla="*/ 2527300 w 2527300"/>
              <a:gd name="connsiteY0" fmla="*/ 1780056 h 1780056"/>
              <a:gd name="connsiteX1" fmla="*/ 2286000 w 2527300"/>
              <a:gd name="connsiteY1" fmla="*/ 1157756 h 1780056"/>
              <a:gd name="connsiteX2" fmla="*/ 0 w 2527300"/>
              <a:gd name="connsiteY2" fmla="*/ 2056 h 1780056"/>
              <a:gd name="connsiteX0" fmla="*/ 2527300 w 2527300"/>
              <a:gd name="connsiteY0" fmla="*/ 1779436 h 1779436"/>
              <a:gd name="connsiteX1" fmla="*/ 2286000 w 2527300"/>
              <a:gd name="connsiteY1" fmla="*/ 1157136 h 1779436"/>
              <a:gd name="connsiteX2" fmla="*/ 0 w 2527300"/>
              <a:gd name="connsiteY2" fmla="*/ 1436 h 1779436"/>
              <a:gd name="connsiteX0" fmla="*/ 2527300 w 2527300"/>
              <a:gd name="connsiteY0" fmla="*/ 1779436 h 1779436"/>
              <a:gd name="connsiteX1" fmla="*/ 2286000 w 2527300"/>
              <a:gd name="connsiteY1" fmla="*/ 1157136 h 1779436"/>
              <a:gd name="connsiteX2" fmla="*/ 0 w 2527300"/>
              <a:gd name="connsiteY2" fmla="*/ 1436 h 1779436"/>
              <a:gd name="connsiteX0" fmla="*/ 1308100 w 1308100"/>
              <a:gd name="connsiteY0" fmla="*/ 1608253 h 1608253"/>
              <a:gd name="connsiteX1" fmla="*/ 1066800 w 1308100"/>
              <a:gd name="connsiteY1" fmla="*/ 985953 h 1608253"/>
              <a:gd name="connsiteX2" fmla="*/ 0 w 1308100"/>
              <a:gd name="connsiteY2" fmla="*/ 1703 h 1608253"/>
              <a:gd name="connsiteX0" fmla="*/ 1308100 w 1308100"/>
              <a:gd name="connsiteY0" fmla="*/ 1606550 h 1606550"/>
              <a:gd name="connsiteX1" fmla="*/ 1066800 w 1308100"/>
              <a:gd name="connsiteY1" fmla="*/ 984250 h 1606550"/>
              <a:gd name="connsiteX2" fmla="*/ 0 w 1308100"/>
              <a:gd name="connsiteY2" fmla="*/ 0 h 1606550"/>
            </a:gdLst>
            <a:ahLst/>
            <a:cxnLst>
              <a:cxn ang="0">
                <a:pos x="connsiteX0" y="connsiteY0"/>
              </a:cxn>
              <a:cxn ang="0">
                <a:pos x="connsiteX1" y="connsiteY1"/>
              </a:cxn>
              <a:cxn ang="0">
                <a:pos x="connsiteX2" y="connsiteY2"/>
              </a:cxn>
            </a:cxnLst>
            <a:rect l="l" t="t" r="r" b="b"/>
            <a:pathLst>
              <a:path w="1308100" h="1606550">
                <a:moveTo>
                  <a:pt x="1308100" y="1606550"/>
                </a:moveTo>
                <a:cubicBezTo>
                  <a:pt x="1290108" y="1335616"/>
                  <a:pt x="1284817" y="1252008"/>
                  <a:pt x="1066800" y="984250"/>
                </a:cubicBezTo>
                <a:cubicBezTo>
                  <a:pt x="848783" y="716492"/>
                  <a:pt x="209550" y="33867"/>
                  <a:pt x="0" y="0"/>
                </a:cubicBezTo>
              </a:path>
            </a:pathLst>
          </a:cu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フリーフォーム 26"/>
          <p:cNvSpPr/>
          <p:nvPr/>
        </p:nvSpPr>
        <p:spPr>
          <a:xfrm>
            <a:off x="5490311" y="3982454"/>
            <a:ext cx="772146" cy="2216518"/>
          </a:xfrm>
          <a:custGeom>
            <a:avLst/>
            <a:gdLst>
              <a:gd name="connsiteX0" fmla="*/ 2527300 w 2527300"/>
              <a:gd name="connsiteY0" fmla="*/ 1814592 h 1814592"/>
              <a:gd name="connsiteX1" fmla="*/ 876300 w 2527300"/>
              <a:gd name="connsiteY1" fmla="*/ 227092 h 1814592"/>
              <a:gd name="connsiteX2" fmla="*/ 0 w 2527300"/>
              <a:gd name="connsiteY2" fmla="*/ 36592 h 1814592"/>
              <a:gd name="connsiteX0" fmla="*/ 2527300 w 2527300"/>
              <a:gd name="connsiteY0" fmla="*/ 1779908 h 1779908"/>
              <a:gd name="connsiteX1" fmla="*/ 2273300 w 2527300"/>
              <a:gd name="connsiteY1" fmla="*/ 929008 h 1779908"/>
              <a:gd name="connsiteX2" fmla="*/ 0 w 2527300"/>
              <a:gd name="connsiteY2" fmla="*/ 1908 h 1779908"/>
              <a:gd name="connsiteX0" fmla="*/ 2527300 w 2527300"/>
              <a:gd name="connsiteY0" fmla="*/ 1779442 h 1779442"/>
              <a:gd name="connsiteX1" fmla="*/ 2286000 w 2527300"/>
              <a:gd name="connsiteY1" fmla="*/ 1157142 h 1779442"/>
              <a:gd name="connsiteX2" fmla="*/ 0 w 2527300"/>
              <a:gd name="connsiteY2" fmla="*/ 1442 h 1779442"/>
              <a:gd name="connsiteX0" fmla="*/ 2527300 w 2527300"/>
              <a:gd name="connsiteY0" fmla="*/ 1779302 h 1779302"/>
              <a:gd name="connsiteX1" fmla="*/ 2286000 w 2527300"/>
              <a:gd name="connsiteY1" fmla="*/ 1157002 h 1779302"/>
              <a:gd name="connsiteX2" fmla="*/ 0 w 2527300"/>
              <a:gd name="connsiteY2" fmla="*/ 1302 h 1779302"/>
              <a:gd name="connsiteX0" fmla="*/ 2527300 w 2527300"/>
              <a:gd name="connsiteY0" fmla="*/ 1779124 h 1779124"/>
              <a:gd name="connsiteX1" fmla="*/ 2286000 w 2527300"/>
              <a:gd name="connsiteY1" fmla="*/ 1156824 h 1779124"/>
              <a:gd name="connsiteX2" fmla="*/ 0 w 2527300"/>
              <a:gd name="connsiteY2" fmla="*/ 1124 h 1779124"/>
              <a:gd name="connsiteX0" fmla="*/ 2527300 w 2527300"/>
              <a:gd name="connsiteY0" fmla="*/ 1779124 h 1779124"/>
              <a:gd name="connsiteX1" fmla="*/ 2286000 w 2527300"/>
              <a:gd name="connsiteY1" fmla="*/ 1156824 h 1779124"/>
              <a:gd name="connsiteX2" fmla="*/ 0 w 2527300"/>
              <a:gd name="connsiteY2" fmla="*/ 1124 h 1779124"/>
              <a:gd name="connsiteX0" fmla="*/ 2527300 w 2527300"/>
              <a:gd name="connsiteY0" fmla="*/ 1779205 h 1779205"/>
              <a:gd name="connsiteX1" fmla="*/ 2286000 w 2527300"/>
              <a:gd name="connsiteY1" fmla="*/ 1156905 h 1779205"/>
              <a:gd name="connsiteX2" fmla="*/ 0 w 2527300"/>
              <a:gd name="connsiteY2" fmla="*/ 1205 h 1779205"/>
              <a:gd name="connsiteX0" fmla="*/ 2527300 w 2527300"/>
              <a:gd name="connsiteY0" fmla="*/ 1779205 h 1779205"/>
              <a:gd name="connsiteX1" fmla="*/ 2286000 w 2527300"/>
              <a:gd name="connsiteY1" fmla="*/ 1156905 h 1779205"/>
              <a:gd name="connsiteX2" fmla="*/ 0 w 2527300"/>
              <a:gd name="connsiteY2" fmla="*/ 1205 h 1779205"/>
              <a:gd name="connsiteX0" fmla="*/ 2527300 w 2527300"/>
              <a:gd name="connsiteY0" fmla="*/ 1778762 h 1778762"/>
              <a:gd name="connsiteX1" fmla="*/ 2286000 w 2527300"/>
              <a:gd name="connsiteY1" fmla="*/ 1156462 h 1778762"/>
              <a:gd name="connsiteX2" fmla="*/ 0 w 2527300"/>
              <a:gd name="connsiteY2" fmla="*/ 762 h 1778762"/>
              <a:gd name="connsiteX0" fmla="*/ 2527300 w 2527300"/>
              <a:gd name="connsiteY0" fmla="*/ 1778762 h 1778762"/>
              <a:gd name="connsiteX1" fmla="*/ 2286000 w 2527300"/>
              <a:gd name="connsiteY1" fmla="*/ 1156462 h 1778762"/>
              <a:gd name="connsiteX2" fmla="*/ 0 w 2527300"/>
              <a:gd name="connsiteY2" fmla="*/ 762 h 1778762"/>
              <a:gd name="connsiteX0" fmla="*/ 2527300 w 2527300"/>
              <a:gd name="connsiteY0" fmla="*/ 1779615 h 1779615"/>
              <a:gd name="connsiteX1" fmla="*/ 2286000 w 2527300"/>
              <a:gd name="connsiteY1" fmla="*/ 1157315 h 1779615"/>
              <a:gd name="connsiteX2" fmla="*/ 0 w 2527300"/>
              <a:gd name="connsiteY2" fmla="*/ 1615 h 1779615"/>
              <a:gd name="connsiteX0" fmla="*/ 2527300 w 2527300"/>
              <a:gd name="connsiteY0" fmla="*/ 1779290 h 1779290"/>
              <a:gd name="connsiteX1" fmla="*/ 2286000 w 2527300"/>
              <a:gd name="connsiteY1" fmla="*/ 1156990 h 1779290"/>
              <a:gd name="connsiteX2" fmla="*/ 0 w 2527300"/>
              <a:gd name="connsiteY2" fmla="*/ 1290 h 1779290"/>
              <a:gd name="connsiteX0" fmla="*/ 2527300 w 2527300"/>
              <a:gd name="connsiteY0" fmla="*/ 1780056 h 1780056"/>
              <a:gd name="connsiteX1" fmla="*/ 2286000 w 2527300"/>
              <a:gd name="connsiteY1" fmla="*/ 1157756 h 1780056"/>
              <a:gd name="connsiteX2" fmla="*/ 0 w 2527300"/>
              <a:gd name="connsiteY2" fmla="*/ 2056 h 1780056"/>
              <a:gd name="connsiteX0" fmla="*/ 2527300 w 2527300"/>
              <a:gd name="connsiteY0" fmla="*/ 1779436 h 1779436"/>
              <a:gd name="connsiteX1" fmla="*/ 2286000 w 2527300"/>
              <a:gd name="connsiteY1" fmla="*/ 1157136 h 1779436"/>
              <a:gd name="connsiteX2" fmla="*/ 0 w 2527300"/>
              <a:gd name="connsiteY2" fmla="*/ 1436 h 1779436"/>
              <a:gd name="connsiteX0" fmla="*/ 2527300 w 2527300"/>
              <a:gd name="connsiteY0" fmla="*/ 1779436 h 1779436"/>
              <a:gd name="connsiteX1" fmla="*/ 2286000 w 2527300"/>
              <a:gd name="connsiteY1" fmla="*/ 1157136 h 1779436"/>
              <a:gd name="connsiteX2" fmla="*/ 0 w 2527300"/>
              <a:gd name="connsiteY2" fmla="*/ 1436 h 1779436"/>
              <a:gd name="connsiteX0" fmla="*/ 1308100 w 1308100"/>
              <a:gd name="connsiteY0" fmla="*/ 1608253 h 1608253"/>
              <a:gd name="connsiteX1" fmla="*/ 1066800 w 1308100"/>
              <a:gd name="connsiteY1" fmla="*/ 985953 h 1608253"/>
              <a:gd name="connsiteX2" fmla="*/ 0 w 1308100"/>
              <a:gd name="connsiteY2" fmla="*/ 1703 h 1608253"/>
              <a:gd name="connsiteX0" fmla="*/ 1308100 w 1308100"/>
              <a:gd name="connsiteY0" fmla="*/ 1606550 h 1606550"/>
              <a:gd name="connsiteX1" fmla="*/ 1066800 w 1308100"/>
              <a:gd name="connsiteY1" fmla="*/ 984250 h 1606550"/>
              <a:gd name="connsiteX2" fmla="*/ 0 w 1308100"/>
              <a:gd name="connsiteY2" fmla="*/ 0 h 1606550"/>
              <a:gd name="connsiteX0" fmla="*/ 181 w 1353364"/>
              <a:gd name="connsiteY0" fmla="*/ 2285223 h 2285223"/>
              <a:gd name="connsiteX1" fmla="*/ 1351566 w 1353364"/>
              <a:gd name="connsiteY1" fmla="*/ 984250 h 2285223"/>
              <a:gd name="connsiteX2" fmla="*/ 284766 w 1353364"/>
              <a:gd name="connsiteY2" fmla="*/ 0 h 2285223"/>
              <a:gd name="connsiteX0" fmla="*/ 2186 w 357280"/>
              <a:gd name="connsiteY0" fmla="*/ 2285223 h 2285223"/>
              <a:gd name="connsiteX1" fmla="*/ 129195 w 357280"/>
              <a:gd name="connsiteY1" fmla="*/ 1478711 h 2285223"/>
              <a:gd name="connsiteX2" fmla="*/ 286771 w 357280"/>
              <a:gd name="connsiteY2" fmla="*/ 0 h 2285223"/>
              <a:gd name="connsiteX0" fmla="*/ 2186 w 288920"/>
              <a:gd name="connsiteY0" fmla="*/ 2285239 h 2285239"/>
              <a:gd name="connsiteX1" fmla="*/ 129195 w 288920"/>
              <a:gd name="connsiteY1" fmla="*/ 1478727 h 2285239"/>
              <a:gd name="connsiteX2" fmla="*/ 286771 w 288920"/>
              <a:gd name="connsiteY2" fmla="*/ 16 h 2285239"/>
              <a:gd name="connsiteX0" fmla="*/ 448 w 807395"/>
              <a:gd name="connsiteY0" fmla="*/ 2256153 h 2256153"/>
              <a:gd name="connsiteX1" fmla="*/ 645080 w 807395"/>
              <a:gd name="connsiteY1" fmla="*/ 1478727 h 2256153"/>
              <a:gd name="connsiteX2" fmla="*/ 802656 w 807395"/>
              <a:gd name="connsiteY2" fmla="*/ 16 h 2256153"/>
              <a:gd name="connsiteX0" fmla="*/ 0 w 806947"/>
              <a:gd name="connsiteY0" fmla="*/ 2256153 h 2256153"/>
              <a:gd name="connsiteX1" fmla="*/ 644632 w 806947"/>
              <a:gd name="connsiteY1" fmla="*/ 1478727 h 2256153"/>
              <a:gd name="connsiteX2" fmla="*/ 802208 w 806947"/>
              <a:gd name="connsiteY2" fmla="*/ 16 h 2256153"/>
            </a:gdLst>
            <a:ahLst/>
            <a:cxnLst>
              <a:cxn ang="0">
                <a:pos x="connsiteX0" y="connsiteY0"/>
              </a:cxn>
              <a:cxn ang="0">
                <a:pos x="connsiteX1" y="connsiteY1"/>
              </a:cxn>
              <a:cxn ang="0">
                <a:pos x="connsiteX2" y="connsiteY2"/>
              </a:cxn>
            </a:cxnLst>
            <a:rect l="l" t="t" r="r" b="b"/>
            <a:pathLst>
              <a:path w="806947" h="2256153">
                <a:moveTo>
                  <a:pt x="0" y="2256153"/>
                </a:moveTo>
                <a:cubicBezTo>
                  <a:pt x="320454" y="2111259"/>
                  <a:pt x="510931" y="1854750"/>
                  <a:pt x="644632" y="1478727"/>
                </a:cubicBezTo>
                <a:cubicBezTo>
                  <a:pt x="778333" y="1102704"/>
                  <a:pt x="822627" y="-4898"/>
                  <a:pt x="802208" y="16"/>
                </a:cubicBezTo>
              </a:path>
            </a:pathLst>
          </a:cu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スライド番号プレースホルダー 2"/>
          <p:cNvSpPr>
            <a:spLocks noGrp="1"/>
          </p:cNvSpPr>
          <p:nvPr>
            <p:ph type="sldNum" sz="quarter" idx="12"/>
          </p:nvPr>
        </p:nvSpPr>
        <p:spPr>
          <a:xfrm>
            <a:off x="6762750" y="6356351"/>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DB306B-CB1A-4F92-AE18-14C2D5855DBA}" type="slidenum">
              <a:rPr kumimoji="1" lang="ja-JP" altLang="en-US" sz="1400" b="1" i="0" u="none" strike="noStrike" kern="1200" cap="none" spc="0" normalizeH="0" baseline="0" noProof="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1" lang="ja-JP" altLang="en-US" sz="1400"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Tree>
    <p:extLst>
      <p:ext uri="{BB962C8B-B14F-4D97-AF65-F5344CB8AC3E}">
        <p14:creationId xmlns:p14="http://schemas.microsoft.com/office/powerpoint/2010/main" val="345510108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3"/>
          <a:stretch>
            <a:fillRect/>
          </a:stretch>
        </p:blipFill>
        <p:spPr>
          <a:xfrm>
            <a:off x="340466" y="458687"/>
            <a:ext cx="8486368" cy="5883150"/>
          </a:xfrm>
          <a:prstGeom prst="rect">
            <a:avLst/>
          </a:prstGeom>
        </p:spPr>
      </p:pic>
      <p:sp>
        <p:nvSpPr>
          <p:cNvPr id="3" name="スライド番号プレースホルダー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DB306B-CB1A-4F92-AE18-14C2D5855DBA}" type="slidenum">
              <a:rPr kumimoji="1" lang="ja-JP" altLang="en-US" sz="1400" b="1" i="0" u="none" strike="noStrike" kern="1200" cap="none" spc="0" normalizeH="0" baseline="0" noProof="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1" lang="ja-JP" altLang="en-US" sz="1400"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4" name="正方形/長方形 3"/>
          <p:cNvSpPr/>
          <p:nvPr/>
        </p:nvSpPr>
        <p:spPr>
          <a:xfrm>
            <a:off x="176464" y="322024"/>
            <a:ext cx="3151494"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0" lang="zh-CN"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（仮称）荒本駅</a:t>
            </a:r>
            <a:endParaRPr kumimoji="0"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Tree>
    <p:extLst>
      <p:ext uri="{BB962C8B-B14F-4D97-AF65-F5344CB8AC3E}">
        <p14:creationId xmlns:p14="http://schemas.microsoft.com/office/powerpoint/2010/main" val="14939523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7650" y="660578"/>
            <a:ext cx="8572500" cy="5880735"/>
          </a:xfrm>
          <a:prstGeom prst="rect">
            <a:avLst/>
          </a:prstGeom>
        </p:spPr>
      </p:pic>
      <p:sp>
        <p:nvSpPr>
          <p:cNvPr id="3" name="スライド番号プレースホルダー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DB306B-CB1A-4F92-AE18-14C2D5855DBA}" type="slidenum">
              <a:rPr kumimoji="1" lang="ja-JP" altLang="en-US" sz="1400" b="1" i="0" u="none" strike="noStrike" kern="1200" cap="none" spc="0" normalizeH="0" baseline="0" noProof="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1" lang="ja-JP" altLang="en-US" sz="1400"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4" name="正方形/長方形 3"/>
          <p:cNvSpPr/>
          <p:nvPr/>
        </p:nvSpPr>
        <p:spPr>
          <a:xfrm>
            <a:off x="176464" y="322024"/>
            <a:ext cx="2566736"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0" lang="zh-CN"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（仮称）荒本駅</a:t>
            </a:r>
            <a:endParaRPr kumimoji="0"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Tree>
    <p:extLst>
      <p:ext uri="{BB962C8B-B14F-4D97-AF65-F5344CB8AC3E}">
        <p14:creationId xmlns:p14="http://schemas.microsoft.com/office/powerpoint/2010/main" val="5010983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924522" y="871538"/>
            <a:ext cx="7565792" cy="5700254"/>
          </a:xfrm>
          <a:prstGeom prst="rect">
            <a:avLst/>
          </a:prstGeom>
        </p:spPr>
      </p:pic>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DB306B-CB1A-4F92-AE18-14C2D5855DBA}" type="slidenum">
              <a:rPr kumimoji="1" lang="ja-JP" altLang="en-US" sz="1400" b="1" i="0" u="none" strike="noStrike" kern="1200" cap="none" spc="0" normalizeH="0" baseline="0" noProof="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1" lang="ja-JP" altLang="en-US" sz="1400"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9" name="角丸四角形 18"/>
          <p:cNvSpPr/>
          <p:nvPr/>
        </p:nvSpPr>
        <p:spPr>
          <a:xfrm>
            <a:off x="3045845" y="297496"/>
            <a:ext cx="2682790" cy="487041"/>
          </a:xfrm>
          <a:prstGeom prst="roundRect">
            <a:avLst/>
          </a:prstGeom>
          <a:solidFill>
            <a:schemeClr val="accent1">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大阪モノレール路線</a:t>
            </a:r>
            <a:r>
              <a:rPr kumimoji="1"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図　　</a:t>
            </a:r>
            <a:r>
              <a:rPr kumimoji="1" lang="ja-JP" altLang="en-US" sz="16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endParaRPr kumimoji="1" lang="en-US" altLang="ja-JP" sz="16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Tree>
    <p:extLst>
      <p:ext uri="{BB962C8B-B14F-4D97-AF65-F5344CB8AC3E}">
        <p14:creationId xmlns:p14="http://schemas.microsoft.com/office/powerpoint/2010/main" val="2812776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DB306B-CB1A-4F92-AE18-14C2D5855DBA}" type="slidenum">
              <a:rPr kumimoji="1" lang="ja-JP" altLang="en-US" sz="1400" b="1" i="0" u="none" strike="noStrike" kern="1200" cap="none" spc="0" normalizeH="0" baseline="0" noProof="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1" lang="ja-JP" altLang="en-US" sz="1400"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4" name="正方形/長方形 3"/>
          <p:cNvSpPr/>
          <p:nvPr/>
        </p:nvSpPr>
        <p:spPr>
          <a:xfrm>
            <a:off x="176464" y="322024"/>
            <a:ext cx="2374231"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0" lang="zh-CN"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（仮称）荒本駅</a:t>
            </a:r>
          </a:p>
        </p:txBody>
      </p:sp>
      <p:pic>
        <p:nvPicPr>
          <p:cNvPr id="2" name="図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6921" y="660578"/>
            <a:ext cx="8141348" cy="5760000"/>
          </a:xfrm>
          <a:prstGeom prst="rect">
            <a:avLst/>
          </a:prstGeom>
        </p:spPr>
      </p:pic>
    </p:spTree>
    <p:extLst>
      <p:ext uri="{BB962C8B-B14F-4D97-AF65-F5344CB8AC3E}">
        <p14:creationId xmlns:p14="http://schemas.microsoft.com/office/powerpoint/2010/main" val="185734506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DB306B-CB1A-4F92-AE18-14C2D5855DBA}" type="slidenum">
              <a:rPr kumimoji="1" lang="ja-JP" altLang="en-US" sz="1400" b="1" i="0" u="none" strike="noStrike" kern="1200" cap="none" spc="0" normalizeH="0" baseline="0" noProof="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1" lang="ja-JP" altLang="en-US" sz="1400"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4" name="正方形/長方形 3"/>
          <p:cNvSpPr/>
          <p:nvPr/>
        </p:nvSpPr>
        <p:spPr>
          <a:xfrm>
            <a:off x="176464" y="322024"/>
            <a:ext cx="2374231"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0" lang="zh-CN"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（仮称）荒本駅</a:t>
            </a:r>
          </a:p>
        </p:txBody>
      </p:sp>
      <p:pic>
        <p:nvPicPr>
          <p:cNvPr id="5" name="図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76464" y="660578"/>
            <a:ext cx="8784656" cy="5688532"/>
          </a:xfrm>
          <a:prstGeom prst="rect">
            <a:avLst/>
          </a:prstGeom>
        </p:spPr>
      </p:pic>
    </p:spTree>
    <p:extLst>
      <p:ext uri="{BB962C8B-B14F-4D97-AF65-F5344CB8AC3E}">
        <p14:creationId xmlns:p14="http://schemas.microsoft.com/office/powerpoint/2010/main" val="413437198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DB306B-CB1A-4F92-AE18-14C2D5855DBA}" type="slidenum">
              <a:rPr kumimoji="1" lang="ja-JP" altLang="en-US" sz="1400" b="1" i="0" u="none" strike="noStrike" kern="1200" cap="none" spc="0" normalizeH="0" baseline="0" noProof="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1" lang="ja-JP" altLang="en-US" sz="1400"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4" name="正方形/長方形 3"/>
          <p:cNvSpPr/>
          <p:nvPr/>
        </p:nvSpPr>
        <p:spPr>
          <a:xfrm>
            <a:off x="176464" y="322024"/>
            <a:ext cx="2374231"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0" lang="zh-CN"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（仮称）荒本駅</a:t>
            </a:r>
          </a:p>
        </p:txBody>
      </p:sp>
      <p:pic>
        <p:nvPicPr>
          <p:cNvPr id="6" name="荒本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57250"/>
            <a:ext cx="9144000" cy="5143500"/>
          </a:xfrm>
          <a:prstGeom prst="rect">
            <a:avLst/>
          </a:prstGeom>
        </p:spPr>
      </p:pic>
    </p:spTree>
    <p:extLst>
      <p:ext uri="{BB962C8B-B14F-4D97-AF65-F5344CB8AC3E}">
        <p14:creationId xmlns:p14="http://schemas.microsoft.com/office/powerpoint/2010/main" val="37762382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0" mute="1">
                <p:cTn id="7" fill="hold" display="0">
                  <p:stCondLst>
                    <p:cond delay="indefinite"/>
                  </p:stCondLst>
                </p:cTn>
                <p:tgtEl>
                  <p:spTgt spid="6"/>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DB306B-CB1A-4F92-AE18-14C2D5855DBA}" type="slidenum">
              <a:rPr kumimoji="1" lang="ja-JP" altLang="en-US" sz="1400" b="1" i="0" u="none" strike="noStrike" kern="1200" cap="none" spc="0" normalizeH="0" baseline="0" noProof="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1" lang="ja-JP" altLang="en-US" sz="1400"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4" name="正方形/長方形 3"/>
          <p:cNvSpPr/>
          <p:nvPr/>
        </p:nvSpPr>
        <p:spPr>
          <a:xfrm>
            <a:off x="176464" y="322024"/>
            <a:ext cx="2374231"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0" lang="zh-CN"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0" lang="zh-CN" altLang="en-US" sz="16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仮称）</a:t>
            </a:r>
            <a:r>
              <a:rPr kumimoji="0"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荒本</a:t>
            </a:r>
            <a:r>
              <a:rPr kumimoji="0" lang="zh-CN" altLang="en-US" sz="16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駅</a:t>
            </a:r>
            <a:endParaRPr kumimoji="0" lang="zh-CN"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pic>
        <p:nvPicPr>
          <p:cNvPr id="8" name="図 7"/>
          <p:cNvPicPr>
            <a:picLocks noChangeAspect="1"/>
          </p:cNvPicPr>
          <p:nvPr/>
        </p:nvPicPr>
        <p:blipFill>
          <a:blip r:embed="rId3"/>
          <a:stretch>
            <a:fillRect/>
          </a:stretch>
        </p:blipFill>
        <p:spPr>
          <a:xfrm>
            <a:off x="111087" y="646064"/>
            <a:ext cx="8992379" cy="6212362"/>
          </a:xfrm>
          <a:prstGeom prst="rect">
            <a:avLst/>
          </a:prstGeom>
        </p:spPr>
      </p:pic>
    </p:spTree>
    <p:extLst>
      <p:ext uri="{BB962C8B-B14F-4D97-AF65-F5344CB8AC3E}">
        <p14:creationId xmlns:p14="http://schemas.microsoft.com/office/powerpoint/2010/main" val="19669892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0" y="604417"/>
            <a:ext cx="9126503" cy="6224555"/>
          </a:xfrm>
          <a:prstGeom prst="rect">
            <a:avLst/>
          </a:prstGeom>
        </p:spPr>
      </p:pic>
      <p:sp>
        <p:nvSpPr>
          <p:cNvPr id="3" name="スライド番号プレースホルダー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DB306B-CB1A-4F92-AE18-14C2D5855DBA}" type="slidenum">
              <a:rPr kumimoji="1" lang="ja-JP" altLang="en-US" sz="1400" b="1" i="0" u="none" strike="noStrike" kern="1200" cap="none" spc="0" normalizeH="0" baseline="0" noProof="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1" lang="ja-JP" altLang="en-US" sz="1400"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4" name="正方形/長方形 3"/>
          <p:cNvSpPr/>
          <p:nvPr/>
        </p:nvSpPr>
        <p:spPr>
          <a:xfrm>
            <a:off x="176464" y="322024"/>
            <a:ext cx="2374231"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0" lang="zh-CN"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0" lang="zh-CN" altLang="en-US" sz="16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仮称）</a:t>
            </a:r>
            <a:r>
              <a:rPr kumimoji="0"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荒本</a:t>
            </a:r>
            <a:r>
              <a:rPr kumimoji="0" lang="zh-CN" altLang="en-US" sz="16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駅</a:t>
            </a:r>
            <a:endParaRPr kumimoji="0" lang="zh-CN"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Tree>
    <p:extLst>
      <p:ext uri="{BB962C8B-B14F-4D97-AF65-F5344CB8AC3E}">
        <p14:creationId xmlns:p14="http://schemas.microsoft.com/office/powerpoint/2010/main" val="33766258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3"/>
          <a:stretch>
            <a:fillRect/>
          </a:stretch>
        </p:blipFill>
        <p:spPr>
          <a:xfrm>
            <a:off x="237104" y="54863"/>
            <a:ext cx="7706012" cy="6730567"/>
          </a:xfrm>
          <a:prstGeom prst="rect">
            <a:avLst/>
          </a:prstGeom>
        </p:spPr>
      </p:pic>
      <p:sp>
        <p:nvSpPr>
          <p:cNvPr id="3" name="スライド番号プレースホルダー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DB306B-CB1A-4F92-AE18-14C2D5855DBA}" type="slidenum">
              <a:rPr kumimoji="1" lang="ja-JP" altLang="en-US" sz="1400" b="1" i="0" u="none" strike="noStrike" kern="1200" cap="none" spc="0" normalizeH="0" baseline="0" noProof="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1" lang="ja-JP" altLang="en-US" sz="1400"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Tree>
    <p:extLst>
      <p:ext uri="{BB962C8B-B14F-4D97-AF65-F5344CB8AC3E}">
        <p14:creationId xmlns:p14="http://schemas.microsoft.com/office/powerpoint/2010/main" val="41214975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表 14"/>
          <p:cNvGraphicFramePr>
            <a:graphicFrameLocks noGrp="1"/>
          </p:cNvGraphicFramePr>
          <p:nvPr>
            <p:extLst/>
          </p:nvPr>
        </p:nvGraphicFramePr>
        <p:xfrm>
          <a:off x="540328" y="1276119"/>
          <a:ext cx="8160328" cy="593624"/>
        </p:xfrm>
        <a:graphic>
          <a:graphicData uri="http://schemas.openxmlformats.org/drawingml/2006/table">
            <a:tbl>
              <a:tblPr firstRow="1" bandRow="1">
                <a:tableStyleId>{616DA210-FB5B-4158-B5E0-FEB733F419BA}</a:tableStyleId>
              </a:tblPr>
              <a:tblGrid>
                <a:gridCol w="8160328">
                  <a:extLst>
                    <a:ext uri="{9D8B030D-6E8A-4147-A177-3AD203B41FA5}">
                      <a16:colId xmlns:a16="http://schemas.microsoft.com/office/drawing/2014/main" val="99542555"/>
                    </a:ext>
                  </a:extLst>
                </a:gridCol>
              </a:tblGrid>
              <a:tr h="593624">
                <a:tc>
                  <a:txBody>
                    <a:bodyPr/>
                    <a:lstStyle/>
                    <a:p>
                      <a:pPr>
                        <a:lnSpc>
                          <a:spcPts val="2200"/>
                        </a:lnSpc>
                      </a:pPr>
                      <a:r>
                        <a:rPr kumimoji="1" lang="ja-JP" altLang="en-US" sz="1400" b="1" dirty="0" smtClean="0">
                          <a:latin typeface="+mn-ea"/>
                          <a:ea typeface="+mn-ea"/>
                        </a:rPr>
                        <a:t>　</a:t>
                      </a:r>
                      <a:r>
                        <a:rPr kumimoji="1" lang="ja-JP" altLang="en-US" sz="1600" b="1" dirty="0" smtClean="0">
                          <a:latin typeface="ＭＳ Ｐゴシック" panose="020B0600070205080204" pitchFamily="50" charset="-128"/>
                          <a:ea typeface="ＭＳ Ｐゴシック" panose="020B0600070205080204" pitchFamily="50" charset="-128"/>
                        </a:rPr>
                        <a:t>大阪モノレール南伸に伴う（仮称）門真南駅の新設</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88905141"/>
                  </a:ext>
                </a:extLst>
              </a:tr>
            </a:tbl>
          </a:graphicData>
        </a:graphic>
      </p:graphicFrame>
      <p:sp>
        <p:nvSpPr>
          <p:cNvPr id="4" name="角丸四角形 3"/>
          <p:cNvSpPr/>
          <p:nvPr/>
        </p:nvSpPr>
        <p:spPr>
          <a:xfrm>
            <a:off x="449239" y="435787"/>
            <a:ext cx="4171253" cy="393461"/>
          </a:xfrm>
          <a:prstGeom prst="roundRect">
            <a:avLst/>
          </a:prstGeom>
          <a:solidFill>
            <a:schemeClr val="accent1">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大阪</a:t>
            </a:r>
            <a:r>
              <a:rPr kumimoji="1" lang="ja-JP" altLang="en-US" sz="16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モノレール（仮称）門真南駅</a:t>
            </a:r>
            <a:r>
              <a:rPr kumimoji="1"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新築工事</a:t>
            </a:r>
          </a:p>
        </p:txBody>
      </p:sp>
      <p:sp>
        <p:nvSpPr>
          <p:cNvPr id="5" name="正方形/長方形 4"/>
          <p:cNvSpPr/>
          <p:nvPr/>
        </p:nvSpPr>
        <p:spPr>
          <a:xfrm>
            <a:off x="332508" y="920542"/>
            <a:ext cx="1496291"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事業目的</a:t>
            </a:r>
          </a:p>
        </p:txBody>
      </p:sp>
      <p:sp>
        <p:nvSpPr>
          <p:cNvPr id="7" name="正方形/長方形 6"/>
          <p:cNvSpPr/>
          <p:nvPr/>
        </p:nvSpPr>
        <p:spPr>
          <a:xfrm>
            <a:off x="332508" y="2000157"/>
            <a:ext cx="1503217"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0" lang="ja-JP" altLang="en-US" sz="16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事業概要</a:t>
            </a:r>
            <a:endParaRPr kumimoji="0"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2" name="スライド番号プレースホルダー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DB306B-CB1A-4F92-AE18-14C2D5855DBA}" type="slidenum">
              <a:rPr kumimoji="1" lang="ja-JP" altLang="en-US" sz="1400" b="1" i="0" u="none" strike="noStrike" kern="1200" cap="none" spc="0" normalizeH="0" baseline="0" noProof="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1" lang="ja-JP" altLang="en-US" sz="1400"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aphicFrame>
        <p:nvGraphicFramePr>
          <p:cNvPr id="3" name="表 2"/>
          <p:cNvGraphicFramePr>
            <a:graphicFrameLocks noGrp="1"/>
          </p:cNvGraphicFramePr>
          <p:nvPr>
            <p:extLst/>
          </p:nvPr>
        </p:nvGraphicFramePr>
        <p:xfrm>
          <a:off x="540328" y="2469126"/>
          <a:ext cx="8160328" cy="3686013"/>
        </p:xfrm>
        <a:graphic>
          <a:graphicData uri="http://schemas.openxmlformats.org/drawingml/2006/table">
            <a:tbl>
              <a:tblPr firstRow="1" firstCol="1" bandRow="1"/>
              <a:tblGrid>
                <a:gridCol w="1079925">
                  <a:extLst>
                    <a:ext uri="{9D8B030D-6E8A-4147-A177-3AD203B41FA5}">
                      <a16:colId xmlns:a16="http://schemas.microsoft.com/office/drawing/2014/main" val="976143931"/>
                    </a:ext>
                  </a:extLst>
                </a:gridCol>
                <a:gridCol w="1010652">
                  <a:extLst>
                    <a:ext uri="{9D8B030D-6E8A-4147-A177-3AD203B41FA5}">
                      <a16:colId xmlns:a16="http://schemas.microsoft.com/office/drawing/2014/main" val="796055562"/>
                    </a:ext>
                  </a:extLst>
                </a:gridCol>
                <a:gridCol w="1221458">
                  <a:extLst>
                    <a:ext uri="{9D8B030D-6E8A-4147-A177-3AD203B41FA5}">
                      <a16:colId xmlns:a16="http://schemas.microsoft.com/office/drawing/2014/main" val="702466166"/>
                    </a:ext>
                  </a:extLst>
                </a:gridCol>
                <a:gridCol w="4848293">
                  <a:extLst>
                    <a:ext uri="{9D8B030D-6E8A-4147-A177-3AD203B41FA5}">
                      <a16:colId xmlns:a16="http://schemas.microsoft.com/office/drawing/2014/main" val="2037145642"/>
                    </a:ext>
                  </a:extLst>
                </a:gridCol>
              </a:tblGrid>
              <a:tr h="731110">
                <a:tc rowSpan="3">
                  <a:txBody>
                    <a:bodyPr/>
                    <a:lstStyle/>
                    <a:p>
                      <a:pPr algn="ctr">
                        <a:spcAft>
                          <a:spcPts val="0"/>
                        </a:spcAft>
                      </a:pPr>
                      <a:r>
                        <a:rPr lang="ja-JP" sz="1600" b="1" kern="100" dirty="0">
                          <a:effectLst/>
                          <a:latin typeface="+mn-ea"/>
                          <a:ea typeface="+mn-ea"/>
                          <a:cs typeface="Times New Roman" panose="02020603050405020304" pitchFamily="18" charset="0"/>
                        </a:rPr>
                        <a:t>建設地</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just">
                        <a:spcAft>
                          <a:spcPts val="0"/>
                        </a:spcAft>
                      </a:pPr>
                      <a:r>
                        <a:rPr lang="ja-JP" sz="1600" b="1" kern="100" dirty="0">
                          <a:effectLst/>
                          <a:latin typeface="+mn-ea"/>
                          <a:ea typeface="+mn-ea"/>
                          <a:cs typeface="Times New Roman" panose="02020603050405020304" pitchFamily="18" charset="0"/>
                        </a:rPr>
                        <a:t>門真市三ツ島二丁目地内　外</a:t>
                      </a:r>
                    </a:p>
                    <a:p>
                      <a:pPr algn="just">
                        <a:spcAft>
                          <a:spcPts val="0"/>
                        </a:spcAft>
                      </a:pPr>
                      <a:r>
                        <a:rPr lang="ja-JP" sz="1600" b="1" kern="100" dirty="0">
                          <a:effectLst/>
                          <a:latin typeface="+mn-ea"/>
                          <a:ea typeface="+mn-ea"/>
                          <a:cs typeface="Times New Roman" panose="02020603050405020304" pitchFamily="18" charset="0"/>
                        </a:rPr>
                        <a:t>（景観行政団体：大阪府</a:t>
                      </a:r>
                      <a:r>
                        <a:rPr lang="en-US" sz="1600" b="1" kern="100" dirty="0">
                          <a:effectLst/>
                          <a:latin typeface="+mn-ea"/>
                          <a:ea typeface="+mn-ea"/>
                          <a:cs typeface="Times New Roman" panose="02020603050405020304" pitchFamily="18" charset="0"/>
                        </a:rPr>
                        <a:t>/</a:t>
                      </a:r>
                      <a:r>
                        <a:rPr lang="ja-JP" sz="1600" b="1" kern="100" dirty="0">
                          <a:effectLst/>
                          <a:latin typeface="+mn-ea"/>
                          <a:ea typeface="+mn-ea"/>
                          <a:cs typeface="Times New Roman" panose="02020603050405020304" pitchFamily="18" charset="0"/>
                        </a:rPr>
                        <a:t>適応される景観計画：大阪府景観計画）</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541053780"/>
                  </a:ext>
                </a:extLst>
              </a:tr>
              <a:tr h="731110">
                <a:tc vMerge="1">
                  <a:txBody>
                    <a:bodyPr/>
                    <a:lstStyle/>
                    <a:p>
                      <a:endParaRPr kumimoji="1" lang="ja-JP" altLang="en-US"/>
                    </a:p>
                  </a:txBody>
                  <a:tcPr/>
                </a:tc>
                <a:tc rowSpan="2">
                  <a:txBody>
                    <a:bodyPr/>
                    <a:lstStyle/>
                    <a:p>
                      <a:pPr algn="ctr">
                        <a:spcAft>
                          <a:spcPts val="0"/>
                        </a:spcAft>
                      </a:pPr>
                      <a:r>
                        <a:rPr lang="ja-JP" sz="1600" b="1" kern="100">
                          <a:effectLst/>
                          <a:latin typeface="+mn-ea"/>
                          <a:ea typeface="+mn-ea"/>
                          <a:cs typeface="Times New Roman" panose="02020603050405020304" pitchFamily="18" charset="0"/>
                        </a:rPr>
                        <a:t>従前</a:t>
                      </a:r>
                    </a:p>
                    <a:p>
                      <a:pPr algn="ctr">
                        <a:spcAft>
                          <a:spcPts val="0"/>
                        </a:spcAft>
                      </a:pPr>
                      <a:r>
                        <a:rPr lang="ja-JP" sz="1600" b="1" kern="100">
                          <a:effectLst/>
                          <a:latin typeface="+mn-ea"/>
                          <a:ea typeface="+mn-ea"/>
                          <a:cs typeface="Times New Roman" panose="02020603050405020304" pitchFamily="18" charset="0"/>
                        </a:rPr>
                        <a:t>（現況）</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ja-JP" sz="1600" b="1" kern="100" dirty="0">
                          <a:effectLst/>
                          <a:latin typeface="+mn-ea"/>
                          <a:ea typeface="+mn-ea"/>
                          <a:cs typeface="Times New Roman" panose="02020603050405020304" pitchFamily="18" charset="0"/>
                        </a:rPr>
                        <a:t>用途</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b="1" kern="100" dirty="0">
                          <a:effectLst/>
                          <a:latin typeface="+mn-ea"/>
                          <a:ea typeface="+mn-ea"/>
                          <a:cs typeface="Times New Roman" panose="02020603050405020304" pitchFamily="18" charset="0"/>
                        </a:rPr>
                        <a:t> </a:t>
                      </a:r>
                      <a:endParaRPr lang="ja-JP" sz="1600" b="1" kern="100" dirty="0">
                        <a:effectLst/>
                        <a:latin typeface="+mn-ea"/>
                        <a:ea typeface="+mn-ea"/>
                        <a:cs typeface="Times New Roman" panose="02020603050405020304" pitchFamily="18" charset="0"/>
                      </a:endParaRPr>
                    </a:p>
                    <a:p>
                      <a:pPr algn="just">
                        <a:spcAft>
                          <a:spcPts val="0"/>
                        </a:spcAft>
                      </a:pPr>
                      <a:r>
                        <a:rPr lang="en-US" sz="1600" b="1" kern="100" dirty="0">
                          <a:effectLst/>
                          <a:latin typeface="+mn-ea"/>
                          <a:ea typeface="+mn-ea"/>
                          <a:cs typeface="Times New Roman" panose="02020603050405020304" pitchFamily="18" charset="0"/>
                        </a:rPr>
                        <a:t> </a:t>
                      </a:r>
                      <a:endParaRPr lang="ja-JP" sz="1600" b="1" kern="100" dirty="0">
                        <a:effectLst/>
                        <a:latin typeface="+mn-ea"/>
                        <a:ea typeface="+mn-ea"/>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23159685"/>
                  </a:ext>
                </a:extLst>
              </a:tr>
              <a:tr h="731110">
                <a:tc vMerge="1">
                  <a:txBody>
                    <a:bodyPr/>
                    <a:lstStyle/>
                    <a:p>
                      <a:endParaRPr kumimoji="1" lang="ja-JP" altLang="en-US"/>
                    </a:p>
                  </a:txBody>
                  <a:tcPr/>
                </a:tc>
                <a:tc vMerge="1">
                  <a:txBody>
                    <a:bodyPr/>
                    <a:lstStyle/>
                    <a:p>
                      <a:endParaRPr kumimoji="1" lang="ja-JP" altLang="en-US"/>
                    </a:p>
                  </a:txBody>
                  <a:tcPr/>
                </a:tc>
                <a:tc>
                  <a:txBody>
                    <a:bodyPr/>
                    <a:lstStyle/>
                    <a:p>
                      <a:pPr algn="ctr">
                        <a:spcAft>
                          <a:spcPts val="0"/>
                        </a:spcAft>
                      </a:pPr>
                      <a:r>
                        <a:rPr lang="ja-JP" sz="1600" b="1" kern="100">
                          <a:effectLst/>
                          <a:latin typeface="+mn-ea"/>
                          <a:ea typeface="+mn-ea"/>
                          <a:cs typeface="Times New Roman" panose="02020603050405020304" pitchFamily="18" charset="0"/>
                        </a:rPr>
                        <a:t>規模</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b="1" kern="100" dirty="0">
                          <a:effectLst/>
                          <a:latin typeface="+mn-ea"/>
                          <a:ea typeface="+mn-ea"/>
                          <a:cs typeface="Times New Roman" panose="02020603050405020304" pitchFamily="18" charset="0"/>
                        </a:rPr>
                        <a:t> </a:t>
                      </a:r>
                      <a:endParaRPr lang="ja-JP" sz="1600" b="1" kern="100" dirty="0">
                        <a:effectLst/>
                        <a:latin typeface="+mn-ea"/>
                        <a:ea typeface="+mn-ea"/>
                        <a:cs typeface="Times New Roman" panose="02020603050405020304" pitchFamily="18" charset="0"/>
                      </a:endParaRPr>
                    </a:p>
                    <a:p>
                      <a:pPr algn="just">
                        <a:spcAft>
                          <a:spcPts val="0"/>
                        </a:spcAft>
                      </a:pPr>
                      <a:r>
                        <a:rPr lang="en-US" sz="1600" b="1" kern="100" dirty="0">
                          <a:effectLst/>
                          <a:latin typeface="+mn-ea"/>
                          <a:ea typeface="+mn-ea"/>
                          <a:cs typeface="Times New Roman" panose="02020603050405020304" pitchFamily="18" charset="0"/>
                        </a:rPr>
                        <a:t> </a:t>
                      </a:r>
                      <a:endParaRPr lang="ja-JP" sz="1600" b="1" kern="100" dirty="0">
                        <a:effectLst/>
                        <a:latin typeface="+mn-ea"/>
                        <a:ea typeface="+mn-ea"/>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69373725"/>
                  </a:ext>
                </a:extLst>
              </a:tr>
              <a:tr h="761573">
                <a:tc rowSpan="2">
                  <a:txBody>
                    <a:bodyPr/>
                    <a:lstStyle/>
                    <a:p>
                      <a:pPr algn="ctr">
                        <a:spcAft>
                          <a:spcPts val="0"/>
                        </a:spcAft>
                      </a:pPr>
                      <a:r>
                        <a:rPr lang="ja-JP" sz="1600" b="1" kern="100">
                          <a:effectLst/>
                          <a:latin typeface="+mn-ea"/>
                          <a:ea typeface="+mn-ea"/>
                          <a:cs typeface="Times New Roman" panose="02020603050405020304" pitchFamily="18" charset="0"/>
                        </a:rPr>
                        <a:t>計画施設</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ja-JP" sz="1600" b="1" kern="100">
                          <a:effectLst/>
                          <a:latin typeface="+mn-ea"/>
                          <a:ea typeface="+mn-ea"/>
                          <a:cs typeface="Times New Roman" panose="02020603050405020304" pitchFamily="18" charset="0"/>
                        </a:rPr>
                        <a:t>用途</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ja-JP" sz="1600" b="1" kern="100" dirty="0">
                          <a:effectLst/>
                          <a:latin typeface="+mn-ea"/>
                          <a:ea typeface="+mn-ea"/>
                          <a:cs typeface="Times New Roman" panose="02020603050405020304" pitchFamily="18" charset="0"/>
                        </a:rPr>
                        <a:t>駅舎</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extLst>
                  <a:ext uri="{0D108BD9-81ED-4DB2-BD59-A6C34878D82A}">
                    <a16:rowId xmlns:a16="http://schemas.microsoft.com/office/drawing/2014/main" val="3544084575"/>
                  </a:ext>
                </a:extLst>
              </a:tr>
              <a:tr h="731110">
                <a:tc vMerge="1">
                  <a:txBody>
                    <a:bodyPr/>
                    <a:lstStyle/>
                    <a:p>
                      <a:endParaRPr kumimoji="1" lang="ja-JP" altLang="en-US"/>
                    </a:p>
                  </a:txBody>
                  <a:tcPr/>
                </a:tc>
                <a:tc>
                  <a:txBody>
                    <a:bodyPr/>
                    <a:lstStyle/>
                    <a:p>
                      <a:pPr algn="ctr">
                        <a:spcAft>
                          <a:spcPts val="0"/>
                        </a:spcAft>
                      </a:pPr>
                      <a:r>
                        <a:rPr lang="ja-JP" sz="1600" b="1" kern="100">
                          <a:effectLst/>
                          <a:latin typeface="+mn-ea"/>
                          <a:ea typeface="+mn-ea"/>
                          <a:cs typeface="Times New Roman" panose="02020603050405020304" pitchFamily="18" charset="0"/>
                        </a:rPr>
                        <a:t>規模</a:t>
                      </a:r>
                    </a:p>
                    <a:p>
                      <a:pPr algn="ctr">
                        <a:spcAft>
                          <a:spcPts val="0"/>
                        </a:spcAft>
                      </a:pPr>
                      <a:r>
                        <a:rPr lang="ja-JP" sz="1600" b="1" kern="100">
                          <a:effectLst/>
                          <a:latin typeface="+mn-ea"/>
                          <a:ea typeface="+mn-ea"/>
                          <a:cs typeface="Times New Roman" panose="02020603050405020304" pitchFamily="18" charset="0"/>
                        </a:rPr>
                        <a:t>（想定）</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ja-JP" sz="1600" b="1" kern="100" dirty="0">
                          <a:effectLst/>
                          <a:latin typeface="+mn-ea"/>
                          <a:ea typeface="+mn-ea"/>
                          <a:cs typeface="Times New Roman" panose="02020603050405020304" pitchFamily="18" charset="0"/>
                        </a:rPr>
                        <a:t>鉄骨造（土木構造物）、地上</a:t>
                      </a:r>
                      <a:r>
                        <a:rPr lang="en-US" sz="1600" b="1" kern="100" dirty="0">
                          <a:effectLst/>
                          <a:latin typeface="+mn-ea"/>
                          <a:ea typeface="+mn-ea"/>
                          <a:cs typeface="Times New Roman" panose="02020603050405020304" pitchFamily="18" charset="0"/>
                        </a:rPr>
                        <a:t>2</a:t>
                      </a:r>
                      <a:r>
                        <a:rPr lang="ja-JP" sz="1600" b="1" kern="100" dirty="0">
                          <a:effectLst/>
                          <a:latin typeface="+mn-ea"/>
                          <a:ea typeface="+mn-ea"/>
                          <a:cs typeface="Times New Roman" panose="02020603050405020304" pitchFamily="18" charset="0"/>
                        </a:rPr>
                        <a:t>階建て（</a:t>
                      </a:r>
                      <a:r>
                        <a:rPr lang="en-US" sz="1600" b="1" kern="100" dirty="0">
                          <a:effectLst/>
                          <a:latin typeface="+mn-ea"/>
                          <a:ea typeface="+mn-ea"/>
                          <a:cs typeface="Times New Roman" panose="02020603050405020304" pitchFamily="18" charset="0"/>
                        </a:rPr>
                        <a:t>1</a:t>
                      </a:r>
                      <a:r>
                        <a:rPr lang="ja-JP" sz="1600" b="1" kern="100" dirty="0">
                          <a:effectLst/>
                          <a:latin typeface="+mn-ea"/>
                          <a:ea typeface="+mn-ea"/>
                          <a:cs typeface="Times New Roman" panose="02020603050405020304" pitchFamily="18" charset="0"/>
                        </a:rPr>
                        <a:t>階コンコース階、</a:t>
                      </a:r>
                      <a:r>
                        <a:rPr lang="en-US" sz="1600" b="1" kern="100" dirty="0">
                          <a:effectLst/>
                          <a:latin typeface="+mn-ea"/>
                          <a:ea typeface="+mn-ea"/>
                          <a:cs typeface="Times New Roman" panose="02020603050405020304" pitchFamily="18" charset="0"/>
                        </a:rPr>
                        <a:t>2</a:t>
                      </a:r>
                      <a:r>
                        <a:rPr lang="ja-JP" sz="1600" b="1" kern="100" dirty="0">
                          <a:effectLst/>
                          <a:latin typeface="+mn-ea"/>
                          <a:ea typeface="+mn-ea"/>
                          <a:cs typeface="Times New Roman" panose="02020603050405020304" pitchFamily="18" charset="0"/>
                        </a:rPr>
                        <a:t>階ホーム階）</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extLst>
                  <a:ext uri="{0D108BD9-81ED-4DB2-BD59-A6C34878D82A}">
                    <a16:rowId xmlns:a16="http://schemas.microsoft.com/office/drawing/2014/main" val="2958562296"/>
                  </a:ext>
                </a:extLst>
              </a:tr>
            </a:tbl>
          </a:graphicData>
        </a:graphic>
      </p:graphicFrame>
    </p:spTree>
    <p:extLst>
      <p:ext uri="{BB962C8B-B14F-4D97-AF65-F5344CB8AC3E}">
        <p14:creationId xmlns:p14="http://schemas.microsoft.com/office/powerpoint/2010/main" val="23938613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DB306B-CB1A-4F92-AE18-14C2D5855DBA}" type="slidenum">
              <a:rPr kumimoji="1" lang="ja-JP" altLang="en-US" sz="1400" b="1" i="0" u="none" strike="noStrike" kern="1200" cap="none" spc="0" normalizeH="0" baseline="0" noProof="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1" lang="ja-JP" altLang="en-US" sz="1400"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4" name="正方形/長方形 3"/>
          <p:cNvSpPr/>
          <p:nvPr/>
        </p:nvSpPr>
        <p:spPr>
          <a:xfrm>
            <a:off x="176464" y="322024"/>
            <a:ext cx="1558637"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■付近見取図</a:t>
            </a:r>
          </a:p>
        </p:txBody>
      </p:sp>
      <p:pic>
        <p:nvPicPr>
          <p:cNvPr id="7" name="図 6"/>
          <p:cNvPicPr>
            <a:picLocks noChangeAspect="1"/>
          </p:cNvPicPr>
          <p:nvPr/>
        </p:nvPicPr>
        <p:blipFill rotWithShape="1">
          <a:blip r:embed="rId3" cstate="screen">
            <a:extLst>
              <a:ext uri="{28A0092B-C50C-407E-A947-70E740481C1C}">
                <a14:useLocalDpi xmlns:a14="http://schemas.microsoft.com/office/drawing/2010/main"/>
              </a:ext>
            </a:extLst>
          </a:blip>
          <a:srcRect l="1873" t="1566" r="2679" b="6468"/>
          <a:stretch/>
        </p:blipFill>
        <p:spPr>
          <a:xfrm>
            <a:off x="551543" y="856342"/>
            <a:ext cx="7866744" cy="5471887"/>
          </a:xfrm>
          <a:prstGeom prst="rect">
            <a:avLst/>
          </a:prstGeom>
          <a:ln>
            <a:solidFill>
              <a:schemeClr val="tx1"/>
            </a:solidFill>
          </a:ln>
        </p:spPr>
      </p:pic>
    </p:spTree>
    <p:extLst>
      <p:ext uri="{BB962C8B-B14F-4D97-AF65-F5344CB8AC3E}">
        <p14:creationId xmlns:p14="http://schemas.microsoft.com/office/powerpoint/2010/main" val="13503754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7100" y="620730"/>
            <a:ext cx="7391400" cy="5694819"/>
          </a:xfrm>
          <a:prstGeom prst="rect">
            <a:avLst/>
          </a:prstGeom>
        </p:spPr>
      </p:pic>
      <p:pic>
        <p:nvPicPr>
          <p:cNvPr id="29" name="図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100" y="620730"/>
            <a:ext cx="7391400" cy="5694819"/>
          </a:xfrm>
          <a:prstGeom prst="rect">
            <a:avLst/>
          </a:prstGeom>
        </p:spPr>
      </p:pic>
      <p:sp>
        <p:nvSpPr>
          <p:cNvPr id="6" name="テキスト ボックス 5"/>
          <p:cNvSpPr txBox="1"/>
          <p:nvPr/>
        </p:nvSpPr>
        <p:spPr>
          <a:xfrm rot="3823220">
            <a:off x="3008727" y="1731516"/>
            <a:ext cx="1256755" cy="215444"/>
          </a:xfrm>
          <a:prstGeom prst="rect">
            <a:avLst/>
          </a:prstGeom>
          <a:noFill/>
        </p:spPr>
        <p:txBody>
          <a:bodyPr wrap="none" lIns="0" tIns="0" rIns="0" bIns="0" rtlCol="0" anchor="ctr" anchorCtr="0">
            <a:spAutoFit/>
          </a:bodyPr>
          <a:lstStyle/>
          <a:p>
            <a:pPr algn="ctr"/>
            <a:r>
              <a:rPr kumimoji="1" lang="ja-JP" altLang="en-US" sz="1400" dirty="0" smtClean="0">
                <a:latin typeface="ＭＳ Ｐゴシック" panose="020B0600070205080204" pitchFamily="50" charset="-128"/>
                <a:ea typeface="ＭＳ Ｐゴシック" panose="020B0600070205080204" pitchFamily="50" charset="-128"/>
              </a:rPr>
              <a:t>大阪中央環状線</a:t>
            </a:r>
            <a:endParaRPr kumimoji="1" lang="ja-JP" altLang="en-US" sz="1400" dirty="0">
              <a:latin typeface="ＭＳ Ｐゴシック" panose="020B0600070205080204" pitchFamily="50" charset="-128"/>
              <a:ea typeface="ＭＳ Ｐゴシック" panose="020B0600070205080204" pitchFamily="50" charset="-128"/>
            </a:endParaRPr>
          </a:p>
        </p:txBody>
      </p:sp>
      <p:sp>
        <p:nvSpPr>
          <p:cNvPr id="7" name="テキスト ボックス 6"/>
          <p:cNvSpPr txBox="1"/>
          <p:nvPr/>
        </p:nvSpPr>
        <p:spPr>
          <a:xfrm rot="3823220">
            <a:off x="3766108" y="4284772"/>
            <a:ext cx="897682" cy="215444"/>
          </a:xfrm>
          <a:prstGeom prst="rect">
            <a:avLst/>
          </a:prstGeom>
          <a:noFill/>
        </p:spPr>
        <p:txBody>
          <a:bodyPr wrap="none" lIns="0" tIns="0" rIns="0" bIns="0" rtlCol="0" anchor="ctr" anchorCtr="0">
            <a:spAutoFit/>
          </a:bodyPr>
          <a:lstStyle/>
          <a:p>
            <a:pPr algn="ctr"/>
            <a:r>
              <a:rPr kumimoji="1" lang="ja-JP" altLang="en-US" sz="1400" dirty="0" smtClean="0">
                <a:latin typeface="ＭＳ Ｐゴシック" panose="020B0600070205080204" pitchFamily="50" charset="-128"/>
                <a:ea typeface="ＭＳ Ｐゴシック" panose="020B0600070205080204" pitchFamily="50" charset="-128"/>
              </a:rPr>
              <a:t>天理吹田線</a:t>
            </a:r>
            <a:endParaRPr kumimoji="1" lang="ja-JP" altLang="en-US" sz="1400" dirty="0">
              <a:latin typeface="ＭＳ Ｐゴシック" panose="020B0600070205080204" pitchFamily="50" charset="-128"/>
              <a:ea typeface="ＭＳ Ｐゴシック" panose="020B0600070205080204" pitchFamily="50" charset="-128"/>
            </a:endParaRPr>
          </a:p>
        </p:txBody>
      </p:sp>
      <p:sp>
        <p:nvSpPr>
          <p:cNvPr id="8" name="テキスト ボックス 7"/>
          <p:cNvSpPr txBox="1"/>
          <p:nvPr/>
        </p:nvSpPr>
        <p:spPr>
          <a:xfrm rot="3823220">
            <a:off x="3897133" y="5650204"/>
            <a:ext cx="1256755" cy="215444"/>
          </a:xfrm>
          <a:prstGeom prst="rect">
            <a:avLst/>
          </a:prstGeom>
          <a:noFill/>
        </p:spPr>
        <p:txBody>
          <a:bodyPr wrap="none" lIns="0" tIns="0" rIns="0" bIns="0" rtlCol="0" anchor="ctr" anchorCtr="0">
            <a:spAutoFit/>
          </a:bodyPr>
          <a:lstStyle/>
          <a:p>
            <a:pPr algn="ctr"/>
            <a:r>
              <a:rPr kumimoji="1" lang="ja-JP" altLang="en-US" sz="1400" dirty="0" smtClean="0">
                <a:latin typeface="ＭＳ Ｐゴシック" panose="020B0600070205080204" pitchFamily="50" charset="-128"/>
                <a:ea typeface="ＭＳ Ｐゴシック" panose="020B0600070205080204" pitchFamily="50" charset="-128"/>
              </a:rPr>
              <a:t>大阪中央環状線</a:t>
            </a:r>
            <a:endParaRPr kumimoji="1" lang="ja-JP" altLang="en-US" sz="1400" dirty="0">
              <a:latin typeface="ＭＳ Ｐゴシック" panose="020B0600070205080204" pitchFamily="50" charset="-128"/>
              <a:ea typeface="ＭＳ Ｐゴシック" panose="020B0600070205080204" pitchFamily="50" charset="-128"/>
            </a:endParaRPr>
          </a:p>
        </p:txBody>
      </p:sp>
      <p:sp>
        <p:nvSpPr>
          <p:cNvPr id="9" name="テキスト ボックス 8"/>
          <p:cNvSpPr txBox="1"/>
          <p:nvPr/>
        </p:nvSpPr>
        <p:spPr>
          <a:xfrm>
            <a:off x="4949981" y="1188811"/>
            <a:ext cx="359074" cy="215444"/>
          </a:xfrm>
          <a:prstGeom prst="rect">
            <a:avLst/>
          </a:prstGeom>
          <a:noFill/>
        </p:spPr>
        <p:txBody>
          <a:bodyPr wrap="none" lIns="0" tIns="0" rIns="0" bIns="0" rtlCol="0" anchor="ctr" anchorCtr="0">
            <a:spAutoFit/>
          </a:bodyPr>
          <a:lstStyle/>
          <a:p>
            <a:pPr algn="ctr"/>
            <a:r>
              <a:rPr kumimoji="1" lang="ja-JP" altLang="en-US" sz="1400" dirty="0" smtClean="0">
                <a:latin typeface="ＭＳ Ｐゴシック" panose="020B0600070205080204" pitchFamily="50" charset="-128"/>
                <a:ea typeface="ＭＳ Ｐゴシック" panose="020B0600070205080204" pitchFamily="50" charset="-128"/>
              </a:rPr>
              <a:t>古川</a:t>
            </a:r>
            <a:endParaRPr kumimoji="1" lang="ja-JP" altLang="en-US" sz="1400" dirty="0">
              <a:latin typeface="ＭＳ Ｐゴシック" panose="020B0600070205080204" pitchFamily="50" charset="-128"/>
              <a:ea typeface="ＭＳ Ｐゴシック" panose="020B0600070205080204" pitchFamily="50" charset="-128"/>
            </a:endParaRPr>
          </a:p>
        </p:txBody>
      </p:sp>
      <p:sp>
        <p:nvSpPr>
          <p:cNvPr id="10" name="テキスト ボックス 9"/>
          <p:cNvSpPr txBox="1"/>
          <p:nvPr/>
        </p:nvSpPr>
        <p:spPr>
          <a:xfrm>
            <a:off x="2763268" y="3668885"/>
            <a:ext cx="718145" cy="430887"/>
          </a:xfrm>
          <a:prstGeom prst="rect">
            <a:avLst/>
          </a:prstGeom>
          <a:noFill/>
        </p:spPr>
        <p:txBody>
          <a:bodyPr wrap="none" lIns="0" tIns="0" rIns="0" bIns="0" rtlCol="0" anchor="ctr" anchorCtr="0">
            <a:spAutoFit/>
          </a:bodyPr>
          <a:lstStyle/>
          <a:p>
            <a:pPr algn="ctr"/>
            <a:r>
              <a:rPr kumimoji="1" lang="ja-JP" altLang="en-US" sz="1400" dirty="0" smtClean="0">
                <a:latin typeface="ＭＳ Ｐゴシック" panose="020B0600070205080204" pitchFamily="50" charset="-128"/>
                <a:ea typeface="ＭＳ Ｐゴシック" panose="020B0600070205080204" pitchFamily="50" charset="-128"/>
              </a:rPr>
              <a:t>万博記念</a:t>
            </a:r>
            <a:endParaRPr kumimoji="1" lang="en-US" altLang="ja-JP" sz="1400" dirty="0" smtClean="0">
              <a:latin typeface="ＭＳ Ｐゴシック" panose="020B0600070205080204" pitchFamily="50" charset="-128"/>
              <a:ea typeface="ＭＳ Ｐゴシック" panose="020B0600070205080204" pitchFamily="50" charset="-128"/>
            </a:endParaRPr>
          </a:p>
          <a:p>
            <a:pPr algn="ctr"/>
            <a:r>
              <a:rPr kumimoji="1" lang="ja-JP" altLang="en-US" sz="1400" dirty="0">
                <a:latin typeface="ＭＳ Ｐゴシック" panose="020B0600070205080204" pitchFamily="50" charset="-128"/>
                <a:ea typeface="ＭＳ Ｐゴシック" panose="020B0600070205080204" pitchFamily="50" charset="-128"/>
              </a:rPr>
              <a:t>公園口</a:t>
            </a:r>
            <a:endParaRPr kumimoji="1" lang="en-US" altLang="ja-JP" sz="1400" dirty="0" smtClean="0">
              <a:latin typeface="ＭＳ Ｐゴシック" panose="020B0600070205080204" pitchFamily="50" charset="-128"/>
              <a:ea typeface="ＭＳ Ｐゴシック" panose="020B0600070205080204" pitchFamily="50" charset="-128"/>
            </a:endParaRPr>
          </a:p>
        </p:txBody>
      </p:sp>
      <p:sp>
        <p:nvSpPr>
          <p:cNvPr id="11" name="テキスト ボックス 10"/>
          <p:cNvSpPr txBox="1"/>
          <p:nvPr/>
        </p:nvSpPr>
        <p:spPr>
          <a:xfrm>
            <a:off x="3869851" y="3167947"/>
            <a:ext cx="718145" cy="430887"/>
          </a:xfrm>
          <a:prstGeom prst="rect">
            <a:avLst/>
          </a:prstGeom>
          <a:noFill/>
        </p:spPr>
        <p:txBody>
          <a:bodyPr wrap="none" lIns="0" tIns="0" rIns="0" bIns="0" rtlCol="0" anchor="ctr" anchorCtr="0">
            <a:spAutoFit/>
          </a:bodyPr>
          <a:lstStyle/>
          <a:p>
            <a:pPr algn="ctr"/>
            <a:r>
              <a:rPr kumimoji="1" lang="ja-JP" altLang="en-US" sz="1400" dirty="0" smtClean="0">
                <a:latin typeface="ＭＳ Ｐゴシック" panose="020B0600070205080204" pitchFamily="50" charset="-128"/>
                <a:ea typeface="ＭＳ Ｐゴシック" panose="020B0600070205080204" pitchFamily="50" charset="-128"/>
              </a:rPr>
              <a:t>万博記念</a:t>
            </a:r>
            <a:endParaRPr kumimoji="1" lang="en-US" altLang="ja-JP" sz="1400" dirty="0" smtClean="0">
              <a:latin typeface="ＭＳ Ｐゴシック" panose="020B0600070205080204" pitchFamily="50" charset="-128"/>
              <a:ea typeface="ＭＳ Ｐゴシック" panose="020B0600070205080204" pitchFamily="50" charset="-128"/>
            </a:endParaRPr>
          </a:p>
          <a:p>
            <a:pPr algn="ctr"/>
            <a:r>
              <a:rPr kumimoji="1" lang="ja-JP" altLang="en-US" sz="1400" dirty="0">
                <a:latin typeface="ＭＳ Ｐゴシック" panose="020B0600070205080204" pitchFamily="50" charset="-128"/>
                <a:ea typeface="ＭＳ Ｐゴシック" panose="020B0600070205080204" pitchFamily="50" charset="-128"/>
              </a:rPr>
              <a:t>公園</a:t>
            </a:r>
            <a:r>
              <a:rPr kumimoji="1" lang="ja-JP" altLang="en-US" sz="1400" dirty="0" smtClean="0">
                <a:latin typeface="ＭＳ Ｐゴシック" panose="020B0600070205080204" pitchFamily="50" charset="-128"/>
                <a:ea typeface="ＭＳ Ｐゴシック" panose="020B0600070205080204" pitchFamily="50" charset="-128"/>
              </a:rPr>
              <a:t>口</a:t>
            </a:r>
            <a:r>
              <a:rPr kumimoji="1" lang="ja-JP" altLang="en-US" sz="1400" dirty="0">
                <a:latin typeface="ＭＳ Ｐゴシック" panose="020B0600070205080204" pitchFamily="50" charset="-128"/>
                <a:ea typeface="ＭＳ Ｐゴシック" panose="020B0600070205080204" pitchFamily="50" charset="-128"/>
              </a:rPr>
              <a:t>東</a:t>
            </a:r>
            <a:endParaRPr kumimoji="1" lang="en-US" altLang="ja-JP" sz="1400" dirty="0" smtClean="0">
              <a:latin typeface="ＭＳ Ｐゴシック" panose="020B0600070205080204" pitchFamily="50" charset="-128"/>
              <a:ea typeface="ＭＳ Ｐゴシック" panose="020B0600070205080204" pitchFamily="50" charset="-128"/>
            </a:endParaRPr>
          </a:p>
        </p:txBody>
      </p:sp>
      <p:sp>
        <p:nvSpPr>
          <p:cNvPr id="12" name="テキスト ボックス 11"/>
          <p:cNvSpPr txBox="1"/>
          <p:nvPr/>
        </p:nvSpPr>
        <p:spPr>
          <a:xfrm rot="19727401">
            <a:off x="6027047" y="2383163"/>
            <a:ext cx="1657032" cy="432000"/>
          </a:xfrm>
          <a:prstGeom prst="rect">
            <a:avLst/>
          </a:prstGeom>
          <a:solidFill>
            <a:srgbClr val="00B0F0"/>
          </a:solidFill>
          <a:ln>
            <a:solidFill>
              <a:srgbClr val="00B0F0"/>
            </a:solidFill>
          </a:ln>
        </p:spPr>
        <p:txBody>
          <a:bodyPr wrap="none" lIns="0" tIns="0" rIns="0" bIns="0" rtlCol="0" anchor="ctr" anchorCtr="1">
            <a:noAutofit/>
          </a:bodyPr>
          <a:lstStyle/>
          <a:p>
            <a:pPr algn="ctr"/>
            <a:r>
              <a:rPr kumimoji="1" lang="ja-JP" altLang="en-US" dirty="0" smtClean="0">
                <a:solidFill>
                  <a:schemeClr val="bg1"/>
                </a:solidFill>
                <a:latin typeface="ＭＳ Ｐゴシック" panose="020B0600070205080204" pitchFamily="50" charset="-128"/>
                <a:ea typeface="ＭＳ Ｐゴシック" panose="020B0600070205080204" pitchFamily="50" charset="-128"/>
              </a:rPr>
              <a:t>門真南駅</a:t>
            </a:r>
            <a:endParaRPr kumimoji="1" lang="en-US" altLang="ja-JP" dirty="0" smtClean="0">
              <a:solidFill>
                <a:schemeClr val="bg1"/>
              </a:solidFill>
              <a:latin typeface="ＭＳ Ｐゴシック" panose="020B0600070205080204" pitchFamily="50" charset="-128"/>
              <a:ea typeface="ＭＳ Ｐゴシック" panose="020B0600070205080204" pitchFamily="50" charset="-128"/>
            </a:endParaRPr>
          </a:p>
        </p:txBody>
      </p:sp>
      <p:cxnSp>
        <p:nvCxnSpPr>
          <p:cNvPr id="14" name="直線コネクタ 13"/>
          <p:cNvCxnSpPr>
            <a:endCxn id="12" idx="1"/>
          </p:cNvCxnSpPr>
          <p:nvPr/>
        </p:nvCxnSpPr>
        <p:spPr>
          <a:xfrm flipV="1">
            <a:off x="727526" y="3028480"/>
            <a:ext cx="5419429" cy="3074350"/>
          </a:xfrm>
          <a:prstGeom prst="line">
            <a:avLst/>
          </a:prstGeom>
          <a:ln w="57150">
            <a:solidFill>
              <a:srgbClr val="00B0F0"/>
            </a:solidFill>
            <a:prstDash val="dash"/>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a:stCxn id="12" idx="3"/>
          </p:cNvCxnSpPr>
          <p:nvPr/>
        </p:nvCxnSpPr>
        <p:spPr>
          <a:xfrm flipV="1">
            <a:off x="7564171" y="1676755"/>
            <a:ext cx="754329" cy="493091"/>
          </a:xfrm>
          <a:prstGeom prst="line">
            <a:avLst/>
          </a:prstGeom>
          <a:ln w="57150">
            <a:solidFill>
              <a:srgbClr val="00B0F0"/>
            </a:solidFill>
            <a:prstDash val="dash"/>
          </a:ln>
        </p:spPr>
        <p:style>
          <a:lnRef idx="1">
            <a:schemeClr val="accent1"/>
          </a:lnRef>
          <a:fillRef idx="0">
            <a:schemeClr val="accent1"/>
          </a:fillRef>
          <a:effectRef idx="0">
            <a:schemeClr val="accent1"/>
          </a:effectRef>
          <a:fontRef idx="minor">
            <a:schemeClr val="tx1"/>
          </a:fontRef>
        </p:style>
      </p:cxnSp>
      <p:sp>
        <p:nvSpPr>
          <p:cNvPr id="35" name="正方形/長方形 34"/>
          <p:cNvSpPr/>
          <p:nvPr/>
        </p:nvSpPr>
        <p:spPr>
          <a:xfrm>
            <a:off x="176464" y="322024"/>
            <a:ext cx="2498497"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（仮称）門真南駅</a:t>
            </a:r>
          </a:p>
        </p:txBody>
      </p:sp>
      <p:sp>
        <p:nvSpPr>
          <p:cNvPr id="37" name="正方形/長方形 36"/>
          <p:cNvSpPr/>
          <p:nvPr/>
        </p:nvSpPr>
        <p:spPr>
          <a:xfrm>
            <a:off x="910636" y="6315549"/>
            <a:ext cx="3304110" cy="307777"/>
          </a:xfrm>
          <a:prstGeom prst="rect">
            <a:avLst/>
          </a:prstGeom>
        </p:spPr>
        <p:txBody>
          <a:bodyPr wrap="none" anchor="ctr" anchorCtr="0">
            <a:spAutoFit/>
          </a:bodyPr>
          <a:lstStyle/>
          <a:p>
            <a:pPr lvl="0">
              <a:defRPr/>
            </a:pPr>
            <a:r>
              <a:rPr lang="ja-JP" altLang="en-US" sz="1400" dirty="0" smtClean="0">
                <a:solidFill>
                  <a:prstClr val="black"/>
                </a:solidFill>
                <a:latin typeface="ＭＳ Ｐゴシック" panose="020B0600070205080204" pitchFamily="50" charset="-128"/>
                <a:ea typeface="ＭＳ Ｐゴシック" panose="020B0600070205080204" pitchFamily="50" charset="-128"/>
              </a:rPr>
              <a:t>地理院地図（国土</a:t>
            </a:r>
            <a:r>
              <a:rPr lang="ja-JP" altLang="en-US" sz="1400" dirty="0">
                <a:solidFill>
                  <a:prstClr val="black"/>
                </a:solidFill>
                <a:latin typeface="ＭＳ Ｐゴシック" panose="020B0600070205080204" pitchFamily="50" charset="-128"/>
                <a:ea typeface="ＭＳ Ｐゴシック" panose="020B0600070205080204" pitchFamily="50" charset="-128"/>
              </a:rPr>
              <a:t>地理院）を加工して作成</a:t>
            </a:r>
            <a:endParaRPr kumimoji="0" lang="ja-JP" altLang="en-US" sz="140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cxnSp>
        <p:nvCxnSpPr>
          <p:cNvPr id="38" name="直線コネクタ 37"/>
          <p:cNvCxnSpPr>
            <a:endCxn id="40" idx="0"/>
          </p:cNvCxnSpPr>
          <p:nvPr/>
        </p:nvCxnSpPr>
        <p:spPr>
          <a:xfrm>
            <a:off x="3645336" y="566977"/>
            <a:ext cx="1001397" cy="2280215"/>
          </a:xfrm>
          <a:prstGeom prst="line">
            <a:avLst/>
          </a:prstGeom>
          <a:ln w="571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40" name="正方形/長方形 39"/>
          <p:cNvSpPr/>
          <p:nvPr/>
        </p:nvSpPr>
        <p:spPr>
          <a:xfrm rot="20043353">
            <a:off x="4824860" y="2763880"/>
            <a:ext cx="367086" cy="1653368"/>
          </a:xfrm>
          <a:prstGeom prst="rect">
            <a:avLst/>
          </a:prstGeom>
          <a:noFill/>
          <a:ln w="571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3" name="直線コネクタ 42"/>
          <p:cNvCxnSpPr/>
          <p:nvPr/>
        </p:nvCxnSpPr>
        <p:spPr>
          <a:xfrm>
            <a:off x="5406492" y="4297622"/>
            <a:ext cx="296466" cy="415319"/>
          </a:xfrm>
          <a:prstGeom prst="line">
            <a:avLst/>
          </a:prstGeom>
          <a:ln w="571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6" name="直線コネクタ 45"/>
          <p:cNvCxnSpPr/>
          <p:nvPr/>
        </p:nvCxnSpPr>
        <p:spPr>
          <a:xfrm>
            <a:off x="5702958" y="4712941"/>
            <a:ext cx="316842" cy="1609286"/>
          </a:xfrm>
          <a:prstGeom prst="line">
            <a:avLst/>
          </a:prstGeom>
          <a:ln w="571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 name="下矢印 1"/>
          <p:cNvSpPr/>
          <p:nvPr/>
        </p:nvSpPr>
        <p:spPr>
          <a:xfrm rot="16651938">
            <a:off x="3477623" y="2756041"/>
            <a:ext cx="432391" cy="428972"/>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スライド番号プレースホルダー 2"/>
          <p:cNvSpPr>
            <a:spLocks noGrp="1"/>
          </p:cNvSpPr>
          <p:nvPr>
            <p:ph type="sldNum" sz="quarter" idx="12"/>
          </p:nvPr>
        </p:nvSpPr>
        <p:spPr>
          <a:xfrm>
            <a:off x="6762750" y="6356351"/>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DB306B-CB1A-4F92-AE18-14C2D5855DBA}" type="slidenum">
              <a:rPr kumimoji="1" lang="ja-JP" altLang="en-US" sz="1400" b="1" i="0" u="none" strike="noStrike" kern="1200" cap="none" spc="0" normalizeH="0" baseline="0" noProof="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1" lang="ja-JP" altLang="en-US" sz="1400"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Tree>
    <p:extLst>
      <p:ext uri="{BB962C8B-B14F-4D97-AF65-F5344CB8AC3E}">
        <p14:creationId xmlns:p14="http://schemas.microsoft.com/office/powerpoint/2010/main" val="37229606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37695" y="912789"/>
            <a:ext cx="8630534" cy="5218628"/>
          </a:xfrm>
          <a:prstGeom prst="rect">
            <a:avLst/>
          </a:prstGeom>
        </p:spPr>
      </p:pic>
      <p:sp>
        <p:nvSpPr>
          <p:cNvPr id="3" name="スライド番号プレースホルダー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DB306B-CB1A-4F92-AE18-14C2D5855DBA}" type="slidenum">
              <a:rPr kumimoji="1" lang="ja-JP" altLang="en-US" sz="1400" b="1" i="0" u="none" strike="noStrike" kern="1200" cap="none" spc="0" normalizeH="0" baseline="0" noProof="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1" lang="ja-JP" altLang="en-US" sz="1400"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4" name="正方形/長方形 3"/>
          <p:cNvSpPr/>
          <p:nvPr/>
        </p:nvSpPr>
        <p:spPr>
          <a:xfrm>
            <a:off x="176464" y="322024"/>
            <a:ext cx="2461228"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（仮称）門真南駅</a:t>
            </a:r>
          </a:p>
        </p:txBody>
      </p:sp>
    </p:spTree>
    <p:extLst>
      <p:ext uri="{BB962C8B-B14F-4D97-AF65-F5344CB8AC3E}">
        <p14:creationId xmlns:p14="http://schemas.microsoft.com/office/powerpoint/2010/main" val="29723050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7650" y="658178"/>
            <a:ext cx="8572500" cy="5880735"/>
          </a:xfrm>
          <a:prstGeom prst="rect">
            <a:avLst/>
          </a:prstGeom>
        </p:spPr>
      </p:pic>
      <p:sp>
        <p:nvSpPr>
          <p:cNvPr id="3" name="スライド番号プレースホルダー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DB306B-CB1A-4F92-AE18-14C2D5855DBA}" type="slidenum">
              <a:rPr kumimoji="1" lang="ja-JP" altLang="en-US" sz="1400" b="1" i="0" u="none" strike="noStrike" kern="1200" cap="none" spc="0" normalizeH="0" baseline="0" noProof="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1" lang="ja-JP" altLang="en-US" sz="1400"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4" name="正方形/長方形 3"/>
          <p:cNvSpPr/>
          <p:nvPr/>
        </p:nvSpPr>
        <p:spPr>
          <a:xfrm>
            <a:off x="176464" y="322024"/>
            <a:ext cx="2716861"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（仮称）門真南駅</a:t>
            </a:r>
          </a:p>
        </p:txBody>
      </p:sp>
    </p:spTree>
    <p:extLst>
      <p:ext uri="{BB962C8B-B14F-4D97-AF65-F5344CB8AC3E}">
        <p14:creationId xmlns:p14="http://schemas.microsoft.com/office/powerpoint/2010/main" val="1717024260"/>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933</Words>
  <Application>Microsoft Office PowerPoint</Application>
  <PresentationFormat>画面に合わせる (4:3)</PresentationFormat>
  <Paragraphs>188</Paragraphs>
  <Slides>34</Slides>
  <Notes>29</Notes>
  <HiddenSlides>0</HiddenSlides>
  <MMClips>3</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34</vt:i4>
      </vt:variant>
    </vt:vector>
  </HeadingPairs>
  <TitlesOfParts>
    <vt:vector size="41" baseType="lpstr">
      <vt:lpstr>ＭＳ Ｐゴシック</vt:lpstr>
      <vt:lpstr>游ゴシック</vt:lpstr>
      <vt:lpstr>Arial</vt:lpstr>
      <vt:lpstr>Calibri</vt:lpstr>
      <vt:lpstr>Cambria</vt:lpstr>
      <vt:lpstr>Times New Roman</vt:lpstr>
      <vt:lpstr>1_Office テーマ</vt:lpstr>
      <vt:lpstr>大阪モノレール延伸事業 （（仮称）門真南駅、（仮称）鴻池新田駅、 （仮称）荒本駅）について</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2021-11-01T06:22:58Z</dcterms:created>
  <dcterms:modified xsi:type="dcterms:W3CDTF">2021-11-15T04:47:09Z</dcterms:modified>
</cp:coreProperties>
</file>