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72" r:id="rId1"/>
    <p:sldMasterId id="2147483684" r:id="rId2"/>
    <p:sldMasterId id="2147483696" r:id="rId3"/>
    <p:sldMasterId id="2147483732" r:id="rId4"/>
    <p:sldMasterId id="2147483744" r:id="rId5"/>
  </p:sldMasterIdLst>
  <p:notesMasterIdLst>
    <p:notesMasterId r:id="rId36"/>
  </p:notesMasterIdLst>
  <p:sldIdLst>
    <p:sldId id="610" r:id="rId6"/>
    <p:sldId id="409" r:id="rId7"/>
    <p:sldId id="629" r:id="rId8"/>
    <p:sldId id="482" r:id="rId9"/>
    <p:sldId id="484" r:id="rId10"/>
    <p:sldId id="485" r:id="rId11"/>
    <p:sldId id="490" r:id="rId12"/>
    <p:sldId id="491" r:id="rId13"/>
    <p:sldId id="486" r:id="rId14"/>
    <p:sldId id="487" r:id="rId15"/>
    <p:sldId id="488" r:id="rId16"/>
    <p:sldId id="489" r:id="rId17"/>
    <p:sldId id="633" r:id="rId18"/>
    <p:sldId id="626" r:id="rId19"/>
    <p:sldId id="494" r:id="rId20"/>
    <p:sldId id="495" r:id="rId21"/>
    <p:sldId id="496" r:id="rId22"/>
    <p:sldId id="497" r:id="rId23"/>
    <p:sldId id="498" r:id="rId24"/>
    <p:sldId id="499" r:id="rId25"/>
    <p:sldId id="500" r:id="rId26"/>
    <p:sldId id="501" r:id="rId27"/>
    <p:sldId id="502" r:id="rId28"/>
    <p:sldId id="511" r:id="rId29"/>
    <p:sldId id="504" r:id="rId30"/>
    <p:sldId id="505" r:id="rId31"/>
    <p:sldId id="506" r:id="rId32"/>
    <p:sldId id="507" r:id="rId33"/>
    <p:sldId id="508" r:id="rId34"/>
    <p:sldId id="510" r:id="rId35"/>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FF99FF"/>
    <a:srgbClr val="99CCFF"/>
    <a:srgbClr val="CCCCFF"/>
    <a:srgbClr val="66FFFF"/>
    <a:srgbClr val="FFD03B"/>
    <a:srgbClr val="FFDB69"/>
    <a:srgbClr val="D54AE4"/>
    <a:srgbClr val="DEFFBD"/>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99" autoAdjust="0"/>
    <p:restoredTop sz="94129" autoAdjust="0"/>
  </p:normalViewPr>
  <p:slideViewPr>
    <p:cSldViewPr snapToGrid="0">
      <p:cViewPr varScale="1">
        <p:scale>
          <a:sx n="45" d="100"/>
          <a:sy n="45" d="100"/>
        </p:scale>
        <p:origin x="54" y="53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6FA5BA39-7CAF-4596-A299-67B5C6E315B8}" type="datetimeFigureOut">
              <a:rPr kumimoji="1" lang="ja-JP" altLang="en-US" smtClean="0"/>
              <a:t>2021/9/2</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AF4CED70-445C-4EB7-910B-E53761D2C426}" type="slidenum">
              <a:rPr kumimoji="1" lang="ja-JP" altLang="en-US" smtClean="0"/>
              <a:t>‹#›</a:t>
            </a:fld>
            <a:endParaRPr kumimoji="1" lang="ja-JP" altLang="en-US"/>
          </a:p>
        </p:txBody>
      </p:sp>
    </p:spTree>
    <p:extLst>
      <p:ext uri="{BB962C8B-B14F-4D97-AF65-F5344CB8AC3E}">
        <p14:creationId xmlns:p14="http://schemas.microsoft.com/office/powerpoint/2010/main" val="32346237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〇それでは議題</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１</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の</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「ビュースポットおおさか発掘・発信プロジェクト」について説明させて頂きます。</a:t>
            </a:r>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1</a:t>
            </a:fld>
            <a:endParaRPr kumimoji="1" lang="ja-JP" altLang="en-US"/>
          </a:p>
        </p:txBody>
      </p:sp>
    </p:spTree>
    <p:extLst>
      <p:ext uri="{BB962C8B-B14F-4D97-AF65-F5344CB8AC3E}">
        <p14:creationId xmlns:p14="http://schemas.microsoft.com/office/powerpoint/2010/main" val="3320209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03747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45691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90434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〇次に</a:t>
            </a:r>
            <a:r>
              <a:rPr kumimoji="1" lang="ja-JP" altLang="en-US" dirty="0"/>
              <a:t>、令和</a:t>
            </a:r>
            <a:r>
              <a:rPr kumimoji="1" lang="ja-JP" altLang="en-US" dirty="0" smtClean="0"/>
              <a:t>元年度の取り組みを振り返ってみることとします。</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38562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4161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83733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38723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40699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73581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2278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このビュースポット大阪発掘発信プロジェクトの目的は、</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〇大阪</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のビュースポットを、一般からの募集により発掘・選定・情報発信することで、景観への興味・関心の向上を図り、良好な景観形成を推進し、 「きらめく世界都市・大阪の実現」を</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図ることが目的です。</a:t>
            </a: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つぎに選定</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の</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意義ですが、</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府民の誇りと愛着、シビックプライドの向上による良好な景観</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形成や定住</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促進</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、ビュースポットを活用した文化</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振興、観光振興、景観行政の推進</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等が選定の意義です。</a:t>
            </a: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また、選定</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の</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視点ですが、</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誰もが知る世界に誇れる大阪、個性豊かで多彩な大阪、今の時代性を表す景観を眺めることができる場所を選定し、次に地域的なバランスについて配慮しています。</a:t>
            </a:r>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2</a:t>
            </a:fld>
            <a:endParaRPr kumimoji="1" lang="ja-JP" altLang="en-US"/>
          </a:p>
        </p:txBody>
      </p:sp>
    </p:spTree>
    <p:extLst>
      <p:ext uri="{BB962C8B-B14F-4D97-AF65-F5344CB8AC3E}">
        <p14:creationId xmlns:p14="http://schemas.microsoft.com/office/powerpoint/2010/main" val="3211022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81223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40691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58564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31793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7227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44637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77400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3995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8869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16424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〇ビュースポットおおさかでは、募集、選定、活用、支援を繰り返し、最終的に</a:t>
            </a:r>
            <a:r>
              <a:rPr kumimoji="1" lang="en-US" altLang="ja-JP" dirty="0" smtClean="0"/>
              <a:t>100</a:t>
            </a:r>
            <a:r>
              <a:rPr kumimoji="1" lang="ja-JP" altLang="en-US" dirty="0" smtClean="0"/>
              <a:t>か所程度を指定し、万博開催時の集客効果を府域全域に拡大していく計画です。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95755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84759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〇ビュースポットおおさかでは、募集、選定、活用、支援を繰り返し、最終的に</a:t>
            </a:r>
            <a:r>
              <a:rPr kumimoji="1" lang="en-US" altLang="ja-JP" dirty="0" smtClean="0"/>
              <a:t>100</a:t>
            </a:r>
            <a:r>
              <a:rPr kumimoji="1" lang="ja-JP" altLang="en-US" dirty="0" smtClean="0"/>
              <a:t>か所程度を指定し、万博開催時の集客効果を府域全域に拡大していく計画です。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1687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〇まず、</a:t>
            </a:r>
            <a:endParaRPr kumimoji="1" lang="en-US" altLang="ja-JP" dirty="0" smtClean="0"/>
          </a:p>
          <a:p>
            <a:r>
              <a:rPr kumimoji="1" lang="ja-JP" altLang="en-US" dirty="0" smtClean="0"/>
              <a:t>ビュースポット大阪の募集に向けた情報発信ですが、市町村との連携、観光との連携、民間広報媒体との連携、景観整備機構との連携、地域のまちづくり活動団体との連携の強化を図り、情報発信を行いたいと考えて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4120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〇まず、</a:t>
            </a:r>
            <a:endParaRPr kumimoji="1" lang="en-US" altLang="ja-JP" dirty="0" smtClean="0"/>
          </a:p>
          <a:p>
            <a:r>
              <a:rPr kumimoji="1" lang="ja-JP" altLang="en-US" dirty="0" smtClean="0"/>
              <a:t>ビュースポット大阪の募集に向けた情報発信ですが、市町村との連携、観光との連携、民間広報媒体との連携、景観整備機構との連携、地域のまちづくり活動団体との連携の強化を図り、情報発信を行いたいと考えて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62959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〇まず、</a:t>
            </a:r>
            <a:endParaRPr kumimoji="1" lang="en-US" altLang="ja-JP" dirty="0" smtClean="0"/>
          </a:p>
          <a:p>
            <a:r>
              <a:rPr kumimoji="1" lang="ja-JP" altLang="en-US" dirty="0" smtClean="0"/>
              <a:t>ビュースポット大阪の募集に向けた情報発信ですが、市町村との連携、観光との連携、民間広報媒体との連携、景観整備機構との連携、地域のまちづくり活動団体との連携の強化を図り、情報発信を行いたいと考えて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8721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〇まず第</a:t>
            </a:r>
            <a:r>
              <a:rPr kumimoji="1" lang="en-US" altLang="ja-JP" dirty="0" smtClean="0"/>
              <a:t>1</a:t>
            </a:r>
            <a:r>
              <a:rPr kumimoji="1" lang="ja-JP" altLang="en-US" dirty="0" smtClean="0"/>
              <a:t>回の選定で選ばれたスポットは</a:t>
            </a:r>
            <a:r>
              <a:rPr kumimoji="1" lang="en-US" altLang="ja-JP" dirty="0" smtClean="0"/>
              <a:t>28</a:t>
            </a:r>
            <a:r>
              <a:rPr kumimoji="1" lang="ja-JP" altLang="en-US" dirty="0" smtClean="0"/>
              <a:t>か所あり、その一例は</a:t>
            </a:r>
            <a:r>
              <a:rPr kumimoji="1" lang="en-US" altLang="ja-JP" dirty="0" smtClean="0"/>
              <a:t>5</a:t>
            </a:r>
            <a:r>
              <a:rPr kumimoji="1" lang="ja-JP" altLang="en-US" dirty="0" smtClean="0"/>
              <a:t>ページ目から</a:t>
            </a:r>
            <a:r>
              <a:rPr kumimoji="1" lang="en-US" altLang="ja-JP" dirty="0" smtClean="0"/>
              <a:t>9</a:t>
            </a:r>
            <a:r>
              <a:rPr kumimoji="1" lang="ja-JP" altLang="en-US" dirty="0" smtClean="0"/>
              <a:t>ページ目のとおりとなります。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33602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A826D5C-36D9-42F0-9ACA-47B1BBC4F44D}" type="datetime1">
              <a:rPr kumimoji="1" lang="ja-JP" altLang="en-US" smtClean="0"/>
              <a:t>2021/9/2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90229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06322B7-CF1D-4446-A3AE-31BF15358D08}" type="datetime1">
              <a:rPr kumimoji="1" lang="ja-JP" altLang="en-US" smtClean="0"/>
              <a:t>2021/9/2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535735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BFBB134-BD2B-4D0D-9AD5-B01A07CD44C7}" type="datetime1">
              <a:rPr kumimoji="1" lang="ja-JP" altLang="en-US" smtClean="0"/>
              <a:t>2021/9/2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21270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9D071-6CB1-4C13-9075-2155BCE543AA}"/>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35BB087-CFF6-46EF-AD9F-9C6883688A1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7DCF380-DE72-44BC-8D8F-394E9EEB09C2}"/>
              </a:ext>
            </a:extLst>
          </p:cNvPr>
          <p:cNvSpPr>
            <a:spLocks noGrp="1"/>
          </p:cNvSpPr>
          <p:nvPr>
            <p:ph type="dt" sz="half" idx="10"/>
          </p:nvPr>
        </p:nvSpPr>
        <p:spPr/>
        <p:txBody>
          <a:bodyPr/>
          <a:lstStyle/>
          <a:p>
            <a:fld id="{619B3385-080D-43A2-9250-9D7B657EEA01}" type="datetime1">
              <a:rPr kumimoji="1" lang="ja-JP" altLang="en-US" smtClean="0"/>
              <a:t>2021/9/2</a:t>
            </a:fld>
            <a:endParaRPr kumimoji="1" lang="ja-JP" altLang="en-US"/>
          </a:p>
        </p:txBody>
      </p:sp>
      <p:sp>
        <p:nvSpPr>
          <p:cNvPr id="5" name="フッター プレースホルダー 4">
            <a:extLst>
              <a:ext uri="{FF2B5EF4-FFF2-40B4-BE49-F238E27FC236}">
                <a16:creationId xmlns:a16="http://schemas.microsoft.com/office/drawing/2014/main" id="{2A1E1814-7C53-4B8D-9107-63193A0ABF3B}"/>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B06D14E9-DEDE-49F7-89DB-03C826826BBB}"/>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2447460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4EE0DB-7431-4DCB-9007-3418ABFA801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684D40A-6472-42BB-BF39-DE6760E4FBD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A52A0BE-2E05-4EB9-B63F-AD17BED7EDA0}"/>
              </a:ext>
            </a:extLst>
          </p:cNvPr>
          <p:cNvSpPr>
            <a:spLocks noGrp="1"/>
          </p:cNvSpPr>
          <p:nvPr>
            <p:ph type="dt" sz="half" idx="10"/>
          </p:nvPr>
        </p:nvSpPr>
        <p:spPr/>
        <p:txBody>
          <a:bodyPr/>
          <a:lstStyle/>
          <a:p>
            <a:fld id="{DA62A1BC-8FEA-444E-B24F-8CBA1BDC8102}" type="datetime1">
              <a:rPr kumimoji="1" lang="ja-JP" altLang="en-US" smtClean="0"/>
              <a:t>2021/9/2</a:t>
            </a:fld>
            <a:endParaRPr kumimoji="1" lang="ja-JP" altLang="en-US"/>
          </a:p>
        </p:txBody>
      </p:sp>
      <p:sp>
        <p:nvSpPr>
          <p:cNvPr id="5" name="フッター プレースホルダー 4">
            <a:extLst>
              <a:ext uri="{FF2B5EF4-FFF2-40B4-BE49-F238E27FC236}">
                <a16:creationId xmlns:a16="http://schemas.microsoft.com/office/drawing/2014/main" id="{B2E59482-F6E3-45FE-8A60-714DAC3C57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326BBDC-DCCD-4EA1-B8DA-52DDF6B58F5F}"/>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1241164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2F8120-00EF-4EBE-B295-2573E30782B3}"/>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D1BD102-511C-4B52-967D-EDDD1BFEE07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CA230AC-210A-4364-B2D0-0A890F09962E}"/>
              </a:ext>
            </a:extLst>
          </p:cNvPr>
          <p:cNvSpPr>
            <a:spLocks noGrp="1"/>
          </p:cNvSpPr>
          <p:nvPr>
            <p:ph type="dt" sz="half" idx="10"/>
          </p:nvPr>
        </p:nvSpPr>
        <p:spPr/>
        <p:txBody>
          <a:bodyPr/>
          <a:lstStyle/>
          <a:p>
            <a:fld id="{1E8B31D2-2A09-4BAF-837E-FA273B5BC401}" type="datetime1">
              <a:rPr kumimoji="1" lang="ja-JP" altLang="en-US" smtClean="0"/>
              <a:t>2021/9/2</a:t>
            </a:fld>
            <a:endParaRPr kumimoji="1" lang="ja-JP" altLang="en-US"/>
          </a:p>
        </p:txBody>
      </p:sp>
      <p:sp>
        <p:nvSpPr>
          <p:cNvPr id="5" name="フッター プレースホルダー 4">
            <a:extLst>
              <a:ext uri="{FF2B5EF4-FFF2-40B4-BE49-F238E27FC236}">
                <a16:creationId xmlns:a16="http://schemas.microsoft.com/office/drawing/2014/main" id="{92657A3E-C61B-42B4-8845-2D60EE8C2E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1C93657-8B04-4E76-B19E-8E23ABAECB56}"/>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2706192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239238-5E92-47F0-8D64-E7F4D64D36C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FBFF6B2-B929-4E26-BFCC-F1662658FE6E}"/>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AB44326-0236-4959-A011-FA9917F090BA}"/>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31B89AC-68CE-46E2-9D51-7E4FDCC10B66}"/>
              </a:ext>
            </a:extLst>
          </p:cNvPr>
          <p:cNvSpPr>
            <a:spLocks noGrp="1"/>
          </p:cNvSpPr>
          <p:nvPr>
            <p:ph type="dt" sz="half" idx="10"/>
          </p:nvPr>
        </p:nvSpPr>
        <p:spPr/>
        <p:txBody>
          <a:bodyPr/>
          <a:lstStyle/>
          <a:p>
            <a:fld id="{E304D184-8FF8-42CD-8F09-5664F074CABC}" type="datetime1">
              <a:rPr kumimoji="1" lang="ja-JP" altLang="en-US" smtClean="0"/>
              <a:t>2021/9/2</a:t>
            </a:fld>
            <a:endParaRPr kumimoji="1" lang="ja-JP" altLang="en-US"/>
          </a:p>
        </p:txBody>
      </p:sp>
      <p:sp>
        <p:nvSpPr>
          <p:cNvPr id="6" name="フッター プレースホルダー 5">
            <a:extLst>
              <a:ext uri="{FF2B5EF4-FFF2-40B4-BE49-F238E27FC236}">
                <a16:creationId xmlns:a16="http://schemas.microsoft.com/office/drawing/2014/main" id="{17BAAE8D-0909-484A-AFEA-10BC4A1DFE6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E5F0096-74E2-4376-BA43-99FB2A9F3F2D}"/>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2826410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14DAFF-656C-4AA7-B878-C5A9A4E92B3D}"/>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047E515-0918-4276-89FB-E2D395363A2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B2BF2D5-7952-420A-AECC-7354F2F0E55D}"/>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FA81AA4-7831-4DF1-90E5-59B2BF94CC6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76A5CBE-09E7-47F5-A6E6-A70FE2DDA22C}"/>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51DCDBD-83D4-4F5F-BE52-034B89ECD33A}"/>
              </a:ext>
            </a:extLst>
          </p:cNvPr>
          <p:cNvSpPr>
            <a:spLocks noGrp="1"/>
          </p:cNvSpPr>
          <p:nvPr>
            <p:ph type="dt" sz="half" idx="10"/>
          </p:nvPr>
        </p:nvSpPr>
        <p:spPr/>
        <p:txBody>
          <a:bodyPr/>
          <a:lstStyle/>
          <a:p>
            <a:fld id="{F8E420CE-0280-4776-92DF-3A159B351CC9}" type="datetime1">
              <a:rPr kumimoji="1" lang="ja-JP" altLang="en-US" smtClean="0"/>
              <a:t>2021/9/2</a:t>
            </a:fld>
            <a:endParaRPr kumimoji="1" lang="ja-JP" altLang="en-US"/>
          </a:p>
        </p:txBody>
      </p:sp>
      <p:sp>
        <p:nvSpPr>
          <p:cNvPr id="8" name="フッター プレースホルダー 7">
            <a:extLst>
              <a:ext uri="{FF2B5EF4-FFF2-40B4-BE49-F238E27FC236}">
                <a16:creationId xmlns:a16="http://schemas.microsoft.com/office/drawing/2014/main" id="{5AC284B1-A154-43AF-960B-088F3FF9B34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A05DCCA-1057-4614-8AE4-755DC63B0001}"/>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1892703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946BFB-BB3E-4102-BB18-CC026627BC2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F125B1E-A27D-4AD3-869C-F8264ED228E6}"/>
              </a:ext>
            </a:extLst>
          </p:cNvPr>
          <p:cNvSpPr>
            <a:spLocks noGrp="1"/>
          </p:cNvSpPr>
          <p:nvPr>
            <p:ph type="dt" sz="half" idx="10"/>
          </p:nvPr>
        </p:nvSpPr>
        <p:spPr/>
        <p:txBody>
          <a:bodyPr/>
          <a:lstStyle/>
          <a:p>
            <a:fld id="{E7BDE31C-C1A4-4628-8D2B-1187A5AF4058}" type="datetime1">
              <a:rPr kumimoji="1" lang="ja-JP" altLang="en-US" smtClean="0"/>
              <a:t>2021/9/2</a:t>
            </a:fld>
            <a:endParaRPr kumimoji="1" lang="ja-JP" altLang="en-US"/>
          </a:p>
        </p:txBody>
      </p:sp>
      <p:sp>
        <p:nvSpPr>
          <p:cNvPr id="4" name="フッター プレースホルダー 3">
            <a:extLst>
              <a:ext uri="{FF2B5EF4-FFF2-40B4-BE49-F238E27FC236}">
                <a16:creationId xmlns:a16="http://schemas.microsoft.com/office/drawing/2014/main" id="{7B5CA59D-6009-459C-A8F9-16CEA60313A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3B2C474-3DCA-4C56-B678-93FBC769AED9}"/>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518393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214245E-152A-4F83-B444-747DAC6458A5}"/>
              </a:ext>
            </a:extLst>
          </p:cNvPr>
          <p:cNvSpPr>
            <a:spLocks noGrp="1"/>
          </p:cNvSpPr>
          <p:nvPr>
            <p:ph type="dt" sz="half" idx="10"/>
          </p:nvPr>
        </p:nvSpPr>
        <p:spPr/>
        <p:txBody>
          <a:bodyPr/>
          <a:lstStyle/>
          <a:p>
            <a:fld id="{05FAA3DB-9ADC-4818-A92F-FC5653DAA43C}" type="datetime1">
              <a:rPr kumimoji="1" lang="ja-JP" altLang="en-US" smtClean="0"/>
              <a:t>2021/9/2</a:t>
            </a:fld>
            <a:endParaRPr kumimoji="1" lang="ja-JP" altLang="en-US"/>
          </a:p>
        </p:txBody>
      </p:sp>
      <p:sp>
        <p:nvSpPr>
          <p:cNvPr id="3" name="フッター プレースホルダー 2">
            <a:extLst>
              <a:ext uri="{FF2B5EF4-FFF2-40B4-BE49-F238E27FC236}">
                <a16:creationId xmlns:a16="http://schemas.microsoft.com/office/drawing/2014/main" id="{7E0368E2-60AA-4500-AEB0-359E08D85CD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C6A4BD2-B32B-4AB9-B664-7B070B977A69}"/>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2218706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B90017-7661-41F4-9253-AFFA4FE947CD}"/>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EC51523-D256-4B95-9681-CF427AF914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6604970-9211-4862-9F6A-1E72702351A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BF4DD9B-8B3A-4AA0-9DFE-3F09D57FB874}"/>
              </a:ext>
            </a:extLst>
          </p:cNvPr>
          <p:cNvSpPr>
            <a:spLocks noGrp="1"/>
          </p:cNvSpPr>
          <p:nvPr>
            <p:ph type="dt" sz="half" idx="10"/>
          </p:nvPr>
        </p:nvSpPr>
        <p:spPr/>
        <p:txBody>
          <a:bodyPr/>
          <a:lstStyle/>
          <a:p>
            <a:fld id="{1963CDC2-EEED-4073-8C88-F2DEA00CCC81}" type="datetime1">
              <a:rPr kumimoji="1" lang="ja-JP" altLang="en-US" smtClean="0"/>
              <a:t>2021/9/2</a:t>
            </a:fld>
            <a:endParaRPr kumimoji="1" lang="ja-JP" altLang="en-US"/>
          </a:p>
        </p:txBody>
      </p:sp>
      <p:sp>
        <p:nvSpPr>
          <p:cNvPr id="6" name="フッター プレースホルダー 5">
            <a:extLst>
              <a:ext uri="{FF2B5EF4-FFF2-40B4-BE49-F238E27FC236}">
                <a16:creationId xmlns:a16="http://schemas.microsoft.com/office/drawing/2014/main" id="{74D9BCA4-CAE2-4993-9C09-A8F9047D6F64}"/>
              </a:ext>
            </a:extLst>
          </p:cNvPr>
          <p:cNvSpPr>
            <a:spLocks noGrp="1"/>
          </p:cNvSpPr>
          <p:nvPr>
            <p:ph type="ftr" sz="quarter" idx="11"/>
          </p:nvPr>
        </p:nvSpPr>
        <p:spPr/>
        <p:txBody>
          <a:bodyPr/>
          <a:lstStyle/>
          <a:p>
            <a:endParaRPr lang="ja-JP" altLang="en-US" dirty="0"/>
          </a:p>
        </p:txBody>
      </p:sp>
      <p:sp>
        <p:nvSpPr>
          <p:cNvPr id="7" name="スライド番号プレースホルダー 6">
            <a:extLst>
              <a:ext uri="{FF2B5EF4-FFF2-40B4-BE49-F238E27FC236}">
                <a16:creationId xmlns:a16="http://schemas.microsoft.com/office/drawing/2014/main" id="{2D67CC79-D737-4981-93E6-85853F383FCD}"/>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3200701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C62F278-DA4C-4674-A74E-963404839066}" type="datetime1">
              <a:rPr kumimoji="1" lang="ja-JP" altLang="en-US" smtClean="0"/>
              <a:t>2021/9/2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357888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3FFDF4-5E2D-4615-B169-ACDEED21FA24}"/>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178480F-1F2C-4274-B2A8-ADFD4909431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18329CA2-72C8-4F53-A8E8-C54A34BC235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76C0DD3-129D-4CD7-ACA3-39045448FF45}"/>
              </a:ext>
            </a:extLst>
          </p:cNvPr>
          <p:cNvSpPr>
            <a:spLocks noGrp="1"/>
          </p:cNvSpPr>
          <p:nvPr>
            <p:ph type="dt" sz="half" idx="10"/>
          </p:nvPr>
        </p:nvSpPr>
        <p:spPr/>
        <p:txBody>
          <a:bodyPr/>
          <a:lstStyle/>
          <a:p>
            <a:fld id="{2F37F968-F288-4E5A-9232-4CE508F6B6F3}" type="datetime1">
              <a:rPr kumimoji="1" lang="ja-JP" altLang="en-US" smtClean="0"/>
              <a:t>2021/9/2</a:t>
            </a:fld>
            <a:endParaRPr kumimoji="1" lang="ja-JP" altLang="en-US"/>
          </a:p>
        </p:txBody>
      </p:sp>
      <p:sp>
        <p:nvSpPr>
          <p:cNvPr id="6" name="フッター プレースホルダー 5">
            <a:extLst>
              <a:ext uri="{FF2B5EF4-FFF2-40B4-BE49-F238E27FC236}">
                <a16:creationId xmlns:a16="http://schemas.microsoft.com/office/drawing/2014/main" id="{E0B2FAA8-AE59-4111-B647-8FE5D7E3892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DB8F3DF-9907-429B-BF9A-E72E7C812768}"/>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3139698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FE2A44-A91A-4A60-A24A-CEC0F5EAE82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E0A7C86-217A-4020-9ED8-73F74D7CCC2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299AA23-8F24-4107-BAB2-B1855015CFEA}"/>
              </a:ext>
            </a:extLst>
          </p:cNvPr>
          <p:cNvSpPr>
            <a:spLocks noGrp="1"/>
          </p:cNvSpPr>
          <p:nvPr>
            <p:ph type="dt" sz="half" idx="10"/>
          </p:nvPr>
        </p:nvSpPr>
        <p:spPr/>
        <p:txBody>
          <a:bodyPr/>
          <a:lstStyle/>
          <a:p>
            <a:fld id="{11DF1591-EF52-4F68-8E51-8F6AA5DD78B8}" type="datetime1">
              <a:rPr kumimoji="1" lang="ja-JP" altLang="en-US" smtClean="0"/>
              <a:t>2021/9/2</a:t>
            </a:fld>
            <a:endParaRPr kumimoji="1" lang="ja-JP" altLang="en-US"/>
          </a:p>
        </p:txBody>
      </p:sp>
      <p:sp>
        <p:nvSpPr>
          <p:cNvPr id="5" name="フッター プレースホルダー 4">
            <a:extLst>
              <a:ext uri="{FF2B5EF4-FFF2-40B4-BE49-F238E27FC236}">
                <a16:creationId xmlns:a16="http://schemas.microsoft.com/office/drawing/2014/main" id="{AAF3F20B-C678-48B9-A429-86A20EC7CC2F}"/>
              </a:ext>
            </a:extLst>
          </p:cNvPr>
          <p:cNvSpPr>
            <a:spLocks noGrp="1"/>
          </p:cNvSpPr>
          <p:nvPr>
            <p:ph type="ftr" sz="quarter" idx="11"/>
          </p:nvPr>
        </p:nvSpPr>
        <p:spPr/>
        <p:txBody>
          <a:bodyPr/>
          <a:lstStyle/>
          <a:p>
            <a:endParaRPr lang="ja-JP" altLang="en-US" dirty="0"/>
          </a:p>
        </p:txBody>
      </p:sp>
      <p:sp>
        <p:nvSpPr>
          <p:cNvPr id="6" name="スライド番号プレースホルダー 5">
            <a:extLst>
              <a:ext uri="{FF2B5EF4-FFF2-40B4-BE49-F238E27FC236}">
                <a16:creationId xmlns:a16="http://schemas.microsoft.com/office/drawing/2014/main" id="{D61A10DF-D44A-4BE5-950B-7DEB50CA1FBF}"/>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1459428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98A9DFA-1129-4A18-B599-539131976456}"/>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BECF09-B977-417E-8D3A-D2DB60C1A7F5}"/>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11730D-4A94-4DE9-8563-956415D9B74C}"/>
              </a:ext>
            </a:extLst>
          </p:cNvPr>
          <p:cNvSpPr>
            <a:spLocks noGrp="1"/>
          </p:cNvSpPr>
          <p:nvPr>
            <p:ph type="dt" sz="half" idx="10"/>
          </p:nvPr>
        </p:nvSpPr>
        <p:spPr/>
        <p:txBody>
          <a:bodyPr/>
          <a:lstStyle/>
          <a:p>
            <a:fld id="{602FD6C5-41E2-4340-BE2B-4CACE3687245}" type="datetime1">
              <a:rPr kumimoji="1" lang="ja-JP" altLang="en-US" smtClean="0"/>
              <a:t>2021/9/2</a:t>
            </a:fld>
            <a:endParaRPr kumimoji="1" lang="ja-JP" altLang="en-US"/>
          </a:p>
        </p:txBody>
      </p:sp>
      <p:sp>
        <p:nvSpPr>
          <p:cNvPr id="5" name="フッター プレースホルダー 4">
            <a:extLst>
              <a:ext uri="{FF2B5EF4-FFF2-40B4-BE49-F238E27FC236}">
                <a16:creationId xmlns:a16="http://schemas.microsoft.com/office/drawing/2014/main" id="{52F87E8F-1904-4524-917C-0804548199D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9C8BD06-B024-409C-A3BD-7F4467141F70}"/>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4161522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0961A30-9D3B-44B1-8669-134F03876ADF}"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062857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84F425D-3BE5-42F2-910E-81E373344CE0}"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544910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F193F97-BDF4-4551-B908-CF41EDB07E59}"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832957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21D1CD1-69EA-4DEA-B66C-0544F37F8A44}" type="datetime1">
              <a:rPr kumimoji="1" lang="ja-JP" altLang="en-US" smtClean="0"/>
              <a:t>2021/9/2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4199801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E48F3EC-2855-4495-83A8-472951C15BD0}" type="datetime1">
              <a:rPr kumimoji="1" lang="ja-JP" altLang="en-US" smtClean="0"/>
              <a:t>2021/9/2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105673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8A2E6A3-7FAE-4858-A946-900D7000CD7A}" type="datetime1">
              <a:rPr kumimoji="1" lang="ja-JP" altLang="en-US" smtClean="0"/>
              <a:t>2021/9/2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253618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EE37F-828A-4120-BC9A-66640380BA1E}" type="datetime1">
              <a:rPr kumimoji="1" lang="ja-JP" altLang="en-US" smtClean="0"/>
              <a:t>2021/9/2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80050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CDD7F7B-5FCE-449F-867A-8F5216082A5C}" type="datetime1">
              <a:rPr kumimoji="1" lang="ja-JP" altLang="en-US" smtClean="0"/>
              <a:t>2021/9/2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5155715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F94C60E-72E3-4855-99DF-C02D700D4C2F}" type="datetime1">
              <a:rPr kumimoji="1" lang="ja-JP" altLang="en-US" smtClean="0"/>
              <a:t>2021/9/2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262325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16403A0-8E1A-4411-B462-F09C776EA64E}" type="datetime1">
              <a:rPr kumimoji="1" lang="ja-JP" altLang="en-US" smtClean="0"/>
              <a:t>2021/9/2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631580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28FCBAC-55CA-4A2A-AC17-E34FEF984C78}"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879284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209C9B4-7DC1-40D4-9E5B-CE8661406BF2}" type="datetime1">
              <a:rPr kumimoji="1" lang="ja-JP" altLang="en-US" smtClean="0"/>
              <a:t>2021/9/2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752476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4D1C16F-FF6D-4A0B-8C75-580E41328D71}" type="datetime1">
              <a:rPr kumimoji="1" lang="ja-JP" altLang="en-US" smtClean="0"/>
              <a:t>2021/9/2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41287931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963E2C9-7B94-49C1-8CCF-D74F7E45BC6C}" type="datetime1">
              <a:rPr kumimoji="1" lang="ja-JP" altLang="en-US" smtClean="0"/>
              <a:t>2021/9/2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sz="1200" b="0">
                <a:solidFill>
                  <a:schemeClr val="tx1"/>
                </a:solidFill>
                <a:latin typeface="游ゴシック" panose="020B0400000000000000" pitchFamily="50" charset="-128"/>
                <a:ea typeface="游ゴシック" panose="020B0400000000000000" pitchFamily="50" charset="-128"/>
              </a:defRPr>
            </a:lvl1pPr>
          </a:lstStyle>
          <a:p>
            <a:fld id="{4E6FF35A-1FEA-4590-8179-217228840B8D}" type="slidenum">
              <a:rPr kumimoji="1" lang="ja-JP" altLang="en-US" smtClean="0"/>
              <a:pPr/>
              <a:t>‹#›</a:t>
            </a:fld>
            <a:endParaRPr kumimoji="1" lang="ja-JP" altLang="en-US" dirty="0"/>
          </a:p>
        </p:txBody>
      </p:sp>
    </p:spTree>
    <p:extLst>
      <p:ext uri="{BB962C8B-B14F-4D97-AF65-F5344CB8AC3E}">
        <p14:creationId xmlns:p14="http://schemas.microsoft.com/office/powerpoint/2010/main" val="3355833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7ABE574-D0EB-474B-8666-7B7D548FF6C0}" type="datetime1">
              <a:rPr kumimoji="1" lang="ja-JP" altLang="en-US" smtClean="0"/>
              <a:t>2021/9/2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325666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D0D724B-FCE1-4310-9177-8F725C69CD5A}" type="datetime1">
              <a:rPr kumimoji="1" lang="ja-JP" altLang="en-US" smtClean="0"/>
              <a:t>2021/9/2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0918666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DD1AAF8-77D3-472D-895A-D4E500C35950}" type="datetime1">
              <a:rPr kumimoji="1" lang="ja-JP" altLang="en-US" smtClean="0"/>
              <a:t>2021/9/2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542933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32A823F-D853-4998-B2F8-CAF9FD112806}" type="datetime1">
              <a:rPr kumimoji="1" lang="ja-JP" altLang="en-US" smtClean="0"/>
              <a:t>2021/9/2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45172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EABD096-D30D-4E42-AFDC-8C4BB90EE399}" type="datetime1">
              <a:rPr kumimoji="1" lang="ja-JP" altLang="en-US" smtClean="0"/>
              <a:t>2021/9/2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4151200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1A7395C-A7D2-4068-901E-0642269D9725}" type="datetime1">
              <a:rPr kumimoji="1" lang="ja-JP" altLang="en-US" smtClean="0"/>
              <a:t>2021/9/2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554248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085661A-88FA-4CC3-8D88-F4CD82F9E752}" type="datetime1">
              <a:rPr kumimoji="1" lang="ja-JP" altLang="en-US" smtClean="0"/>
              <a:t>2021/9/2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128252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20B7F27-C088-4237-9874-BD06AC5C0195}" type="datetime1">
              <a:rPr kumimoji="1" lang="ja-JP" altLang="en-US" smtClean="0"/>
              <a:t>2021/9/2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1482273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94A9AE-527F-47D4-B0B4-CDBBEFD86CA6}" type="datetime1">
              <a:rPr kumimoji="1" lang="ja-JP" altLang="en-US" smtClean="0"/>
              <a:t>2021/9/2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38502195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4692D02-EE6C-4093-AEB7-B431248C3BF4}" type="datetime1">
              <a:rPr kumimoji="1" lang="ja-JP" altLang="en-US" smtClean="0"/>
              <a:t>2021/9/2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30292750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ADE29CD-1063-4203-B9DF-D1FA2D47BBC7}" type="datetimeFigureOut">
              <a:rPr kumimoji="1" lang="ja-JP" altLang="en-US" smtClean="0"/>
              <a:t>2021/9/2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3368875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ADE29CD-1063-4203-B9DF-D1FA2D47BBC7}" type="datetimeFigureOut">
              <a:rPr kumimoji="1" lang="ja-JP" altLang="en-US" smtClean="0"/>
              <a:t>2021/9/2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1433400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ADE29CD-1063-4203-B9DF-D1FA2D47BBC7}" type="datetimeFigureOut">
              <a:rPr kumimoji="1" lang="ja-JP" altLang="en-US" smtClean="0"/>
              <a:t>2021/9/2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148066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ADE29CD-1063-4203-B9DF-D1FA2D47BBC7}" type="datetimeFigureOut">
              <a:rPr kumimoji="1" lang="ja-JP" altLang="en-US" smtClean="0"/>
              <a:t>2021/9/2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4430456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ADE29CD-1063-4203-B9DF-D1FA2D47BBC7}" type="datetimeFigureOut">
              <a:rPr kumimoji="1" lang="ja-JP" altLang="en-US" smtClean="0"/>
              <a:t>2021/9/2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3624544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2667A83-9DAF-493E-A6C7-3A9ACDDA939B}" type="datetime1">
              <a:rPr kumimoji="1" lang="ja-JP" altLang="en-US" smtClean="0"/>
              <a:t>2021/9/2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6630693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ADE29CD-1063-4203-B9DF-D1FA2D47BBC7}" type="datetimeFigureOut">
              <a:rPr kumimoji="1" lang="ja-JP" altLang="en-US" smtClean="0"/>
              <a:t>2021/9/2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33799378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ADE29CD-1063-4203-B9DF-D1FA2D47BBC7}" type="datetimeFigureOut">
              <a:rPr kumimoji="1" lang="ja-JP" altLang="en-US" smtClean="0"/>
              <a:t>2021/9/2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41760698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ADE29CD-1063-4203-B9DF-D1FA2D47BBC7}" type="datetimeFigureOut">
              <a:rPr kumimoji="1" lang="ja-JP" altLang="en-US" smtClean="0"/>
              <a:t>2021/9/2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41046097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ADE29CD-1063-4203-B9DF-D1FA2D47BBC7}" type="datetimeFigureOut">
              <a:rPr kumimoji="1" lang="ja-JP" altLang="en-US" smtClean="0"/>
              <a:t>2021/9/2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39521637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ADE29CD-1063-4203-B9DF-D1FA2D47BBC7}" type="datetimeFigureOut">
              <a:rPr kumimoji="1" lang="ja-JP" altLang="en-US" smtClean="0"/>
              <a:t>2021/9/2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3939752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ADE29CD-1063-4203-B9DF-D1FA2D47BBC7}" type="datetimeFigureOut">
              <a:rPr kumimoji="1" lang="ja-JP" altLang="en-US" smtClean="0"/>
              <a:t>2021/9/2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51703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3DAD07F-1A11-4AAD-AE8C-5C2365DC6831}" type="datetime1">
              <a:rPr kumimoji="1" lang="ja-JP" altLang="en-US" smtClean="0"/>
              <a:t>2021/9/2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51295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02ABD96-64D7-4437-96E7-D8CBB575557B}" type="datetime1">
              <a:rPr kumimoji="1" lang="ja-JP" altLang="en-US" smtClean="0"/>
              <a:t>2021/9/2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56012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C06AFC7-760E-46AC-BC38-A6871ECD7869}" type="datetime1">
              <a:rPr kumimoji="1" lang="ja-JP" altLang="en-US" smtClean="0"/>
              <a:t>2021/9/2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3003430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C5971EF-227C-4126-BCAA-29F81EEC31A2}" type="datetime1">
              <a:rPr kumimoji="1" lang="ja-JP" altLang="en-US" smtClean="0"/>
              <a:t>2021/9/2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048890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0C3ED8-AA0B-4B30-903E-344237BD7A8A}" type="datetime1">
              <a:rPr kumimoji="1" lang="ja-JP" altLang="en-US" smtClean="0"/>
              <a:t>2021/9/2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8675876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5D99CC9-68B5-46CE-B8A1-49438C2B6CA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74D3136-31B5-458B-810E-48638FD3C63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6FA66C-6FF3-48B5-8464-DC70CDF7F5B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9BFFA0B-044A-4FAB-835C-00D7A2A0976D}" type="datetime1">
              <a:rPr kumimoji="1" lang="ja-JP" altLang="en-US" smtClean="0"/>
              <a:t>2021/9/2</a:t>
            </a:fld>
            <a:endParaRPr kumimoji="1" lang="ja-JP" altLang="en-US"/>
          </a:p>
        </p:txBody>
      </p:sp>
      <p:sp>
        <p:nvSpPr>
          <p:cNvPr id="5" name="フッター プレースホルダー 4">
            <a:extLst>
              <a:ext uri="{FF2B5EF4-FFF2-40B4-BE49-F238E27FC236}">
                <a16:creationId xmlns:a16="http://schemas.microsoft.com/office/drawing/2014/main" id="{D427876A-504C-4849-81C4-D669C3637B1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dirty="0"/>
          </a:p>
        </p:txBody>
      </p:sp>
      <p:sp>
        <p:nvSpPr>
          <p:cNvPr id="6" name="スライド番号プレースホルダー 5">
            <a:extLst>
              <a:ext uri="{FF2B5EF4-FFF2-40B4-BE49-F238E27FC236}">
                <a16:creationId xmlns:a16="http://schemas.microsoft.com/office/drawing/2014/main" id="{B3105DEE-C355-48BC-AB02-735E1D205F7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6385891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477AE7-CF1B-4C28-A189-13C8C76841DC}" type="datetime1">
              <a:rPr kumimoji="1" lang="ja-JP" altLang="en-US" smtClean="0"/>
              <a:t>2021/9/2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7428973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B3D24-84ED-4727-9079-385983D82EBF}" type="datetime1">
              <a:rPr kumimoji="1" lang="ja-JP" altLang="en-US" smtClean="0"/>
              <a:t>2021/9/2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55712111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DE29CD-1063-4203-B9DF-D1FA2D47BBC7}" type="datetimeFigureOut">
              <a:rPr kumimoji="1" lang="ja-JP" altLang="en-US" smtClean="0"/>
              <a:t>2021/9/2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70947979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18" Type="http://schemas.openxmlformats.org/officeDocument/2006/relationships/image" Target="../media/image36.jpeg"/><Relationship Id="rId26" Type="http://schemas.openxmlformats.org/officeDocument/2006/relationships/image" Target="../media/image44.jpeg"/><Relationship Id="rId3" Type="http://schemas.openxmlformats.org/officeDocument/2006/relationships/image" Target="../media/image21.jpeg"/><Relationship Id="rId21" Type="http://schemas.openxmlformats.org/officeDocument/2006/relationships/image" Target="../media/image39.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5" Type="http://schemas.openxmlformats.org/officeDocument/2006/relationships/image" Target="../media/image43.png"/><Relationship Id="rId2" Type="http://schemas.openxmlformats.org/officeDocument/2006/relationships/image" Target="../media/image20.png"/><Relationship Id="rId16" Type="http://schemas.openxmlformats.org/officeDocument/2006/relationships/image" Target="../media/image34.jpeg"/><Relationship Id="rId20" Type="http://schemas.openxmlformats.org/officeDocument/2006/relationships/image" Target="../media/image38.jpeg"/><Relationship Id="rId1" Type="http://schemas.openxmlformats.org/officeDocument/2006/relationships/slideLayout" Target="../slideLayouts/slideLayout51.xml"/><Relationship Id="rId6" Type="http://schemas.openxmlformats.org/officeDocument/2006/relationships/image" Target="../media/image24.jpeg"/><Relationship Id="rId11" Type="http://schemas.openxmlformats.org/officeDocument/2006/relationships/image" Target="../media/image29.jpeg"/><Relationship Id="rId24" Type="http://schemas.openxmlformats.org/officeDocument/2006/relationships/image" Target="../media/image42.jpeg"/><Relationship Id="rId5" Type="http://schemas.openxmlformats.org/officeDocument/2006/relationships/image" Target="../media/image23.jpeg"/><Relationship Id="rId15" Type="http://schemas.openxmlformats.org/officeDocument/2006/relationships/image" Target="../media/image33.jpeg"/><Relationship Id="rId23" Type="http://schemas.openxmlformats.org/officeDocument/2006/relationships/image" Target="../media/image41.jpeg"/><Relationship Id="rId28" Type="http://schemas.openxmlformats.org/officeDocument/2006/relationships/image" Target="../media/image46.jpeg"/><Relationship Id="rId10" Type="http://schemas.openxmlformats.org/officeDocument/2006/relationships/image" Target="../media/image28.jpeg"/><Relationship Id="rId19" Type="http://schemas.openxmlformats.org/officeDocument/2006/relationships/image" Target="../media/image37.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 Id="rId22" Type="http://schemas.openxmlformats.org/officeDocument/2006/relationships/image" Target="../media/image40.jpeg"/><Relationship Id="rId27" Type="http://schemas.openxmlformats.org/officeDocument/2006/relationships/image" Target="../media/image4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fif"/><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81.JPG"/><Relationship Id="rId4" Type="http://schemas.openxmlformats.org/officeDocument/2006/relationships/image" Target="../media/image80.JP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9.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90.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6329"/>
            <a:ext cx="9144000" cy="6359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ja-JP" altLang="en-US"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議題１：</a:t>
            </a:r>
            <a:r>
              <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ビュースポットおおさか発掘・発信</a:t>
            </a: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プロジェクトについて</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7689954" y="105975"/>
            <a:ext cx="1200691" cy="400110"/>
          </a:xfrm>
          <a:prstGeom prst="rect">
            <a:avLst/>
          </a:prstGeom>
          <a:solidFill>
            <a:schemeClr val="bg1"/>
          </a:solidFill>
          <a:ln w="1905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資料１</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テキスト ボックス 10"/>
          <p:cNvSpPr txBox="1"/>
          <p:nvPr/>
        </p:nvSpPr>
        <p:spPr>
          <a:xfrm>
            <a:off x="1891618" y="2976455"/>
            <a:ext cx="5360763" cy="1077218"/>
          </a:xfrm>
          <a:prstGeom prst="rect">
            <a:avLst/>
          </a:prstGeom>
          <a:noFill/>
        </p:spPr>
        <p:txBody>
          <a:bodyPr wrap="none" rtlCol="0">
            <a:spAutoFit/>
          </a:bodyPr>
          <a:lstStyle/>
          <a:p>
            <a:pPr lvl="0" algn="ctr"/>
            <a:r>
              <a:rPr kumimoji="1" lang="ja-JP" altLang="en-US" sz="3200" b="1" dirty="0">
                <a:solidFill>
                  <a:prstClr val="black"/>
                </a:solidFill>
                <a:latin typeface="Meiryo UI" panose="020B0604030504040204" pitchFamily="50" charset="-128"/>
                <a:ea typeface="Meiryo UI" panose="020B0604030504040204" pitchFamily="50" charset="-128"/>
              </a:rPr>
              <a:t>ビュースポット</a:t>
            </a:r>
            <a:r>
              <a:rPr kumimoji="1" lang="ja-JP" altLang="en-US" sz="3200" b="1" dirty="0" smtClean="0">
                <a:solidFill>
                  <a:prstClr val="black"/>
                </a:solidFill>
                <a:latin typeface="Meiryo UI" panose="020B0604030504040204" pitchFamily="50" charset="-128"/>
                <a:ea typeface="Meiryo UI" panose="020B0604030504040204" pitchFamily="50" charset="-128"/>
              </a:rPr>
              <a:t>おおさか</a:t>
            </a:r>
            <a:endParaRPr kumimoji="1" lang="en-US" altLang="ja-JP" sz="3200" b="1" dirty="0" smtClean="0">
              <a:solidFill>
                <a:prstClr val="black"/>
              </a:solidFill>
              <a:latin typeface="Meiryo UI" panose="020B0604030504040204" pitchFamily="50" charset="-128"/>
              <a:ea typeface="Meiryo UI" panose="020B0604030504040204" pitchFamily="50" charset="-128"/>
            </a:endParaRPr>
          </a:p>
          <a:p>
            <a:pPr lvl="0" algn="ctr"/>
            <a:r>
              <a:rPr kumimoji="1" lang="ja-JP" altLang="en-US" sz="3200" b="1" dirty="0" smtClean="0">
                <a:solidFill>
                  <a:prstClr val="black"/>
                </a:solidFill>
                <a:latin typeface="Meiryo UI" panose="020B0604030504040204" pitchFamily="50" charset="-128"/>
                <a:ea typeface="Meiryo UI" panose="020B0604030504040204" pitchFamily="50" charset="-128"/>
              </a:rPr>
              <a:t>発掘</a:t>
            </a:r>
            <a:r>
              <a:rPr kumimoji="1" lang="ja-JP" altLang="en-US" sz="3200" b="1" dirty="0">
                <a:solidFill>
                  <a:prstClr val="black"/>
                </a:solidFill>
                <a:latin typeface="Meiryo UI" panose="020B0604030504040204" pitchFamily="50" charset="-128"/>
                <a:ea typeface="Meiryo UI" panose="020B0604030504040204" pitchFamily="50" charset="-128"/>
              </a:rPr>
              <a:t>・発信</a:t>
            </a:r>
            <a:r>
              <a:rPr kumimoji="1" lang="ja-JP" altLang="en-US" sz="3200" b="1" dirty="0" smtClean="0">
                <a:solidFill>
                  <a:prstClr val="black"/>
                </a:solidFill>
                <a:latin typeface="Meiryo UI" panose="020B0604030504040204" pitchFamily="50" charset="-128"/>
                <a:ea typeface="Meiryo UI" panose="020B0604030504040204" pitchFamily="50" charset="-128"/>
              </a:rPr>
              <a:t>プロジェクトについて</a:t>
            </a:r>
            <a:endPar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rPr>
              <a:pPr/>
              <a:t>1</a:t>
            </a:fld>
            <a:endParaRPr kumimoji="1" lang="ja-JP" altLang="en-US" b="1" dirty="0">
              <a:solidFill>
                <a:prstClr val="black"/>
              </a:solidFill>
              <a:latin typeface="游ゴシック 本文"/>
            </a:endParaRPr>
          </a:p>
        </p:txBody>
      </p:sp>
    </p:spTree>
    <p:extLst>
      <p:ext uri="{BB962C8B-B14F-4D97-AF65-F5344CB8AC3E}">
        <p14:creationId xmlns:p14="http://schemas.microsoft.com/office/powerpoint/2010/main" val="2347739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290" y="3742392"/>
            <a:ext cx="3683798" cy="2455865"/>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9184" y="3742391"/>
            <a:ext cx="3274486" cy="2455865"/>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2598" y="763306"/>
            <a:ext cx="3699090" cy="2466060"/>
          </a:xfrm>
          <a:prstGeom prst="rect">
            <a:avLst/>
          </a:prstGeom>
        </p:spPr>
      </p:pic>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291" y="763306"/>
            <a:ext cx="3683798" cy="2455865"/>
          </a:xfrm>
          <a:prstGeom prst="rect">
            <a:avLst/>
          </a:prstGeom>
        </p:spPr>
      </p:pic>
      <p:sp>
        <p:nvSpPr>
          <p:cNvPr id="9" name="横巻き 8"/>
          <p:cNvSpPr/>
          <p:nvPr/>
        </p:nvSpPr>
        <p:spPr>
          <a:xfrm>
            <a:off x="231468" y="74143"/>
            <a:ext cx="3039270" cy="567542"/>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mn-ea"/>
                <a:cs typeface="+mn-cs"/>
              </a:rPr>
              <a:t>自然を感じる美しい景観</a:t>
            </a:r>
          </a:p>
        </p:txBody>
      </p:sp>
      <p:sp>
        <p:nvSpPr>
          <p:cNvPr id="11" name="テキスト ボックス 10"/>
          <p:cNvSpPr txBox="1"/>
          <p:nvPr/>
        </p:nvSpPr>
        <p:spPr>
          <a:xfrm>
            <a:off x="898296" y="3219172"/>
            <a:ext cx="3257311"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三好山の紅葉を背景とした芥川を眺める摂津峡</a:t>
            </a:r>
            <a:r>
              <a:rPr kumimoji="1" lang="ja-JP" altLang="en-US" sz="1400" dirty="0" smtClean="0">
                <a:solidFill>
                  <a:prstClr val="black"/>
                </a:solidFill>
                <a:latin typeface="+mn-ea"/>
              </a:rPr>
              <a:t>公園下</a:t>
            </a:r>
            <a:r>
              <a:rPr kumimoji="1" lang="ja-JP" altLang="en-US" sz="1400" i="0" u="none" strike="noStrike" kern="1200" cap="none" spc="0" normalizeH="0" baseline="0" noProof="0" dirty="0" smtClean="0">
                <a:ln>
                  <a:noFill/>
                </a:ln>
                <a:solidFill>
                  <a:prstClr val="black"/>
                </a:solidFill>
                <a:effectLst/>
                <a:uLnTx/>
                <a:uFillTx/>
                <a:latin typeface="+mn-ea"/>
              </a:rPr>
              <a:t>（高槻市</a:t>
            </a:r>
            <a:r>
              <a:rPr kumimoji="1" lang="ja-JP" altLang="en-US" sz="1400" i="0" u="none" strike="noStrike" kern="1200" cap="none" spc="0" normalizeH="0" baseline="0" noProof="0" dirty="0">
                <a:ln>
                  <a:noFill/>
                </a:ln>
                <a:solidFill>
                  <a:prstClr val="black"/>
                </a:solidFill>
                <a:effectLst/>
                <a:uLnTx/>
                <a:uFillTx/>
                <a:latin typeface="+mn-ea"/>
              </a:rPr>
              <a:t>）</a:t>
            </a:r>
          </a:p>
        </p:txBody>
      </p:sp>
      <p:sp>
        <p:nvSpPr>
          <p:cNvPr id="15" name="テキスト ボックス 14"/>
          <p:cNvSpPr txBox="1"/>
          <p:nvPr/>
        </p:nvSpPr>
        <p:spPr>
          <a:xfrm>
            <a:off x="4582093" y="3219172"/>
            <a:ext cx="4160734"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smtClean="0">
                <a:solidFill>
                  <a:prstClr val="black"/>
                </a:solidFill>
                <a:latin typeface="+mn-ea"/>
              </a:rPr>
              <a:t>眼下</a:t>
            </a:r>
            <a:r>
              <a:rPr kumimoji="1" lang="ja-JP" altLang="en-US" sz="1400" dirty="0">
                <a:solidFill>
                  <a:prstClr val="black"/>
                </a:solidFill>
                <a:latin typeface="+mn-ea"/>
              </a:rPr>
              <a:t>に広がる紅葉を</a:t>
            </a:r>
            <a:r>
              <a:rPr kumimoji="1" lang="ja-JP" altLang="en-US" sz="1400" dirty="0" smtClean="0">
                <a:solidFill>
                  <a:prstClr val="black"/>
                </a:solidFill>
                <a:latin typeface="+mn-ea"/>
              </a:rPr>
              <a:t>眺める</a:t>
            </a:r>
            <a:endParaRPr kumimoji="1" lang="en-US" altLang="ja-JP" sz="1400" dirty="0" smtClean="0">
              <a:solidFill>
                <a:prstClr val="black"/>
              </a:solidFill>
              <a:latin typeface="+mn-ea"/>
            </a:endParaRPr>
          </a:p>
          <a:p>
            <a:pPr lvl="0" algn="ctr" defTabSz="1459254" fontAlgn="base">
              <a:spcBef>
                <a:spcPct val="0"/>
              </a:spcBef>
              <a:spcAft>
                <a:spcPct val="0"/>
              </a:spcAft>
              <a:defRPr/>
            </a:pPr>
            <a:r>
              <a:rPr kumimoji="1" lang="ja-JP" altLang="en-US" sz="1400" dirty="0" smtClean="0">
                <a:solidFill>
                  <a:prstClr val="black"/>
                </a:solidFill>
                <a:latin typeface="+mn-ea"/>
              </a:rPr>
              <a:t>ほしだ</a:t>
            </a:r>
            <a:r>
              <a:rPr kumimoji="1" lang="ja-JP" altLang="en-US" sz="1400" dirty="0">
                <a:solidFill>
                  <a:prstClr val="black"/>
                </a:solidFill>
                <a:latin typeface="+mn-ea"/>
              </a:rPr>
              <a:t>園地の星の</a:t>
            </a:r>
            <a:r>
              <a:rPr kumimoji="1" lang="ja-JP" altLang="en-US" sz="1400" dirty="0" smtClean="0">
                <a:solidFill>
                  <a:prstClr val="black"/>
                </a:solidFill>
                <a:latin typeface="+mn-ea"/>
              </a:rPr>
              <a:t>ブランコ</a:t>
            </a:r>
            <a:r>
              <a:rPr kumimoji="1" lang="ja-JP" altLang="en-US" sz="1400" i="0" u="none" strike="noStrike" kern="1200" cap="none" spc="0" normalizeH="0" baseline="0" noProof="0" dirty="0" smtClean="0">
                <a:ln>
                  <a:noFill/>
                </a:ln>
                <a:solidFill>
                  <a:prstClr val="black"/>
                </a:solidFill>
                <a:effectLst/>
                <a:uLnTx/>
                <a:uFillTx/>
                <a:latin typeface="+mn-ea"/>
              </a:rPr>
              <a:t>（</a:t>
            </a:r>
            <a:r>
              <a:rPr kumimoji="1" lang="ja-JP" altLang="en-US" sz="1400" noProof="0" dirty="0">
                <a:solidFill>
                  <a:prstClr val="black"/>
                </a:solidFill>
                <a:latin typeface="+mn-ea"/>
              </a:rPr>
              <a:t>交野市</a:t>
            </a:r>
            <a:r>
              <a:rPr kumimoji="1" lang="ja-JP" altLang="en-US" sz="1400" i="0" u="none" strike="noStrike" kern="1200" cap="none" spc="0" normalizeH="0" baseline="0" noProof="0" dirty="0" smtClean="0">
                <a:ln>
                  <a:noFill/>
                </a:ln>
                <a:solidFill>
                  <a:prstClr val="black"/>
                </a:solidFill>
                <a:effectLst/>
                <a:uLnTx/>
                <a:uFillTx/>
                <a:latin typeface="+mn-ea"/>
              </a:rPr>
              <a:t>）</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6" name="テキスト ボックス 15"/>
          <p:cNvSpPr txBox="1"/>
          <p:nvPr/>
        </p:nvSpPr>
        <p:spPr>
          <a:xfrm>
            <a:off x="132919" y="6225480"/>
            <a:ext cx="4564540"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マーブルビーチから関西国際空港を望む夕景を眺める</a:t>
            </a:r>
          </a:p>
          <a:p>
            <a:pPr lvl="0" algn="ctr" defTabSz="1459254" fontAlgn="base">
              <a:spcBef>
                <a:spcPct val="0"/>
              </a:spcBef>
              <a:spcAft>
                <a:spcPct val="0"/>
              </a:spcAft>
              <a:defRPr/>
            </a:pPr>
            <a:r>
              <a:rPr kumimoji="1" lang="ja-JP" altLang="en-US" sz="1400" dirty="0">
                <a:solidFill>
                  <a:prstClr val="black"/>
                </a:solidFill>
                <a:latin typeface="+mn-ea"/>
              </a:rPr>
              <a:t>りんくう公園第</a:t>
            </a:r>
            <a:r>
              <a:rPr kumimoji="1" lang="en-US" altLang="ja-JP" sz="1400" dirty="0">
                <a:solidFill>
                  <a:prstClr val="black"/>
                </a:solidFill>
                <a:latin typeface="+mn-ea"/>
              </a:rPr>
              <a:t>1</a:t>
            </a:r>
            <a:r>
              <a:rPr kumimoji="1" lang="ja-JP" altLang="en-US" sz="1400" dirty="0">
                <a:solidFill>
                  <a:prstClr val="black"/>
                </a:solidFill>
                <a:latin typeface="+mn-ea"/>
              </a:rPr>
              <a:t>駐車場</a:t>
            </a:r>
            <a:r>
              <a:rPr kumimoji="1" lang="ja-JP" altLang="en-US" sz="1400" dirty="0" smtClean="0">
                <a:solidFill>
                  <a:prstClr val="black"/>
                </a:solidFill>
                <a:latin typeface="+mn-ea"/>
              </a:rPr>
              <a:t>付近</a:t>
            </a:r>
            <a:r>
              <a:rPr kumimoji="1" lang="ja-JP" altLang="en-US" sz="1400" i="0" u="none" strike="noStrike" kern="1200" cap="none" spc="0" normalizeH="0" baseline="0" noProof="0" dirty="0" smtClean="0">
                <a:ln>
                  <a:noFill/>
                </a:ln>
                <a:solidFill>
                  <a:prstClr val="black"/>
                </a:solidFill>
                <a:effectLst/>
                <a:uLnTx/>
                <a:uFillTx/>
                <a:latin typeface="+mn-ea"/>
              </a:rPr>
              <a:t>（田尻町）</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9" name="テキスト ボックス 18"/>
          <p:cNvSpPr txBox="1"/>
          <p:nvPr/>
        </p:nvSpPr>
        <p:spPr>
          <a:xfrm>
            <a:off x="4946902" y="6225480"/>
            <a:ext cx="3859050"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大木地区の農村景観を</a:t>
            </a:r>
            <a:r>
              <a:rPr kumimoji="1" lang="ja-JP" altLang="en-US" sz="1400" dirty="0" smtClean="0">
                <a:solidFill>
                  <a:prstClr val="black"/>
                </a:solidFill>
                <a:latin typeface="+mn-ea"/>
              </a:rPr>
              <a:t>眺める</a:t>
            </a:r>
            <a:endParaRPr kumimoji="1" lang="en-US" altLang="ja-JP" sz="1400" dirty="0" smtClean="0">
              <a:solidFill>
                <a:prstClr val="black"/>
              </a:solidFill>
              <a:latin typeface="+mn-ea"/>
            </a:endParaRPr>
          </a:p>
          <a:p>
            <a:pPr lvl="0" algn="ctr" defTabSz="1459254" fontAlgn="base">
              <a:spcBef>
                <a:spcPct val="0"/>
              </a:spcBef>
              <a:spcAft>
                <a:spcPct val="0"/>
              </a:spcAft>
              <a:defRPr/>
            </a:pPr>
            <a:r>
              <a:rPr kumimoji="1" lang="ja-JP" altLang="en-US" sz="1400" dirty="0" smtClean="0">
                <a:solidFill>
                  <a:prstClr val="black"/>
                </a:solidFill>
                <a:latin typeface="+mn-ea"/>
              </a:rPr>
              <a:t>土</a:t>
            </a:r>
            <a:r>
              <a:rPr kumimoji="1" lang="ja-JP" altLang="en-US" sz="1400" dirty="0">
                <a:solidFill>
                  <a:prstClr val="black"/>
                </a:solidFill>
                <a:latin typeface="+mn-ea"/>
              </a:rPr>
              <a:t>丸・雨山</a:t>
            </a:r>
            <a:r>
              <a:rPr kumimoji="1" lang="ja-JP" altLang="en-US" sz="1400" dirty="0" smtClean="0">
                <a:solidFill>
                  <a:prstClr val="black"/>
                </a:solidFill>
                <a:latin typeface="+mn-ea"/>
              </a:rPr>
              <a:t>城跡</a:t>
            </a:r>
            <a:r>
              <a:rPr kumimoji="1" lang="ja-JP" altLang="en-US" sz="1400" i="0" u="none" strike="noStrike" kern="1200" cap="none" spc="0" normalizeH="0" baseline="0" noProof="0" dirty="0" smtClean="0">
                <a:ln>
                  <a:noFill/>
                </a:ln>
                <a:solidFill>
                  <a:prstClr val="black"/>
                </a:solidFill>
                <a:effectLst/>
                <a:uLnTx/>
                <a:uFillTx/>
                <a:latin typeface="+mn-ea"/>
              </a:rPr>
              <a:t>（泉佐野市</a:t>
            </a:r>
            <a:r>
              <a:rPr kumimoji="1" lang="ja-JP" altLang="en-US" sz="1400" i="0" u="none" strike="noStrike" kern="1200" cap="none" spc="0" normalizeH="0" baseline="0" noProof="0" dirty="0">
                <a:ln>
                  <a:noFill/>
                </a:ln>
                <a:solidFill>
                  <a:prstClr val="black"/>
                </a:solidFill>
                <a:effectLst/>
                <a:uLnTx/>
                <a:uFillTx/>
                <a:latin typeface="+mn-ea"/>
              </a:rPr>
              <a:t>）</a:t>
            </a:r>
          </a:p>
        </p:txBody>
      </p:sp>
      <p:sp>
        <p:nvSpPr>
          <p:cNvPr id="12"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10</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30903217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40" y="3768796"/>
            <a:ext cx="3673468" cy="2456632"/>
          </a:xfrm>
          <a:prstGeom prst="rect">
            <a:avLst/>
          </a:prstGeom>
        </p:spPr>
      </p:pic>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1721" y="3782698"/>
            <a:ext cx="3289389" cy="2467041"/>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732" y="707784"/>
            <a:ext cx="3313300" cy="2483054"/>
          </a:xfrm>
          <a:prstGeom prst="rect">
            <a:avLst/>
          </a:prstGeom>
        </p:spPr>
      </p:pic>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3692" y="723757"/>
            <a:ext cx="3656768" cy="2437846"/>
          </a:xfrm>
          <a:prstGeom prst="rect">
            <a:avLst/>
          </a:prstGeom>
        </p:spPr>
      </p:pic>
      <p:sp>
        <p:nvSpPr>
          <p:cNvPr id="20" name="横巻き 19"/>
          <p:cNvSpPr/>
          <p:nvPr/>
        </p:nvSpPr>
        <p:spPr>
          <a:xfrm>
            <a:off x="314400" y="166450"/>
            <a:ext cx="3038400" cy="489465"/>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mn-ea"/>
                <a:cs typeface="+mn-cs"/>
              </a:rPr>
              <a:t>歴史を感じる美しい景観</a:t>
            </a:r>
          </a:p>
        </p:txBody>
      </p:sp>
      <p:sp>
        <p:nvSpPr>
          <p:cNvPr id="11" name="テキスト ボックス 10"/>
          <p:cNvSpPr txBox="1"/>
          <p:nvPr/>
        </p:nvSpPr>
        <p:spPr>
          <a:xfrm>
            <a:off x="365068" y="3193707"/>
            <a:ext cx="3945639"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四天王寺伽藍を</a:t>
            </a:r>
            <a:r>
              <a:rPr kumimoji="1" lang="ja-JP" altLang="en-US" sz="1400" dirty="0" smtClean="0">
                <a:solidFill>
                  <a:prstClr val="black"/>
                </a:solidFill>
                <a:latin typeface="+mn-ea"/>
              </a:rPr>
              <a:t>眺める</a:t>
            </a:r>
            <a:endParaRPr kumimoji="1" lang="en-US" altLang="ja-JP" sz="1400" dirty="0" smtClean="0">
              <a:solidFill>
                <a:prstClr val="black"/>
              </a:solidFill>
              <a:latin typeface="+mn-ea"/>
            </a:endParaRPr>
          </a:p>
          <a:p>
            <a:pPr lvl="0" algn="ctr" defTabSz="1459254" fontAlgn="base">
              <a:spcBef>
                <a:spcPct val="0"/>
              </a:spcBef>
              <a:spcAft>
                <a:spcPct val="0"/>
              </a:spcAft>
              <a:defRPr/>
            </a:pPr>
            <a:r>
              <a:rPr kumimoji="1" lang="ja-JP" altLang="en-US" sz="1400" dirty="0" smtClean="0">
                <a:solidFill>
                  <a:prstClr val="black"/>
                </a:solidFill>
                <a:latin typeface="+mn-ea"/>
              </a:rPr>
              <a:t>山門前</a:t>
            </a:r>
            <a:r>
              <a:rPr kumimoji="1" lang="ja-JP" altLang="en-US" sz="1400" i="0" u="none" strike="noStrike" kern="1200" cap="none" spc="0" normalizeH="0" baseline="0" noProof="0" dirty="0" smtClean="0">
                <a:ln>
                  <a:noFill/>
                </a:ln>
                <a:solidFill>
                  <a:prstClr val="black"/>
                </a:solidFill>
                <a:effectLst/>
                <a:uLnTx/>
                <a:uFillTx/>
                <a:latin typeface="+mn-ea"/>
              </a:rPr>
              <a:t>（大阪市天王寺区）</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5" name="テキスト ボックス 14"/>
          <p:cNvSpPr txBox="1"/>
          <p:nvPr/>
        </p:nvSpPr>
        <p:spPr>
          <a:xfrm>
            <a:off x="4177032" y="3222414"/>
            <a:ext cx="4809954"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御領水路と御領菅原神社を</a:t>
            </a:r>
            <a:r>
              <a:rPr kumimoji="1" lang="ja-JP" altLang="en-US" sz="1400" dirty="0" smtClean="0">
                <a:solidFill>
                  <a:prstClr val="black"/>
                </a:solidFill>
                <a:latin typeface="+mn-ea"/>
              </a:rPr>
              <a:t>眺める</a:t>
            </a:r>
            <a:endParaRPr kumimoji="1" lang="en-US" altLang="ja-JP" sz="1400" dirty="0" smtClean="0">
              <a:solidFill>
                <a:prstClr val="black"/>
              </a:solidFill>
              <a:latin typeface="+mn-ea"/>
            </a:endParaRPr>
          </a:p>
          <a:p>
            <a:pPr lvl="0" algn="ctr" defTabSz="1459254" fontAlgn="base">
              <a:spcBef>
                <a:spcPct val="0"/>
              </a:spcBef>
              <a:spcAft>
                <a:spcPct val="0"/>
              </a:spcAft>
              <a:defRPr/>
            </a:pPr>
            <a:r>
              <a:rPr kumimoji="1" lang="ja-JP" altLang="en-US" sz="1400" dirty="0" smtClean="0">
                <a:solidFill>
                  <a:prstClr val="black"/>
                </a:solidFill>
                <a:latin typeface="+mn-ea"/>
              </a:rPr>
              <a:t>御領</a:t>
            </a:r>
            <a:r>
              <a:rPr kumimoji="1" lang="ja-JP" altLang="en-US" sz="1400" dirty="0">
                <a:solidFill>
                  <a:prstClr val="black"/>
                </a:solidFill>
                <a:latin typeface="+mn-ea"/>
              </a:rPr>
              <a:t>橋</a:t>
            </a:r>
            <a:r>
              <a:rPr kumimoji="1" lang="ja-JP" altLang="en-US" sz="1400" dirty="0" smtClean="0">
                <a:solidFill>
                  <a:prstClr val="black"/>
                </a:solidFill>
                <a:latin typeface="+mn-ea"/>
              </a:rPr>
              <a:t>周辺</a:t>
            </a:r>
            <a:r>
              <a:rPr kumimoji="1" lang="ja-JP" altLang="en-US" sz="1400" i="0" u="none" strike="noStrike" kern="1200" cap="none" spc="0" normalizeH="0" baseline="0" noProof="0" dirty="0" smtClean="0">
                <a:ln>
                  <a:noFill/>
                </a:ln>
                <a:solidFill>
                  <a:prstClr val="black"/>
                </a:solidFill>
                <a:effectLst/>
                <a:uLnTx/>
                <a:uFillTx/>
                <a:latin typeface="+mn-ea"/>
              </a:rPr>
              <a:t>（大東市）</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6" name="テキスト ボックス 15"/>
          <p:cNvSpPr txBox="1"/>
          <p:nvPr/>
        </p:nvSpPr>
        <p:spPr>
          <a:xfrm>
            <a:off x="171352" y="6240233"/>
            <a:ext cx="4333072"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日本一美しい古墳を</a:t>
            </a:r>
            <a:r>
              <a:rPr kumimoji="1" lang="ja-JP" altLang="en-US" sz="1400" dirty="0" smtClean="0">
                <a:solidFill>
                  <a:prstClr val="black"/>
                </a:solidFill>
                <a:latin typeface="+mn-ea"/>
              </a:rPr>
              <a:t>眺める</a:t>
            </a:r>
            <a:endParaRPr kumimoji="1" lang="en-US" altLang="ja-JP" sz="1400" dirty="0" smtClean="0">
              <a:solidFill>
                <a:prstClr val="black"/>
              </a:solidFill>
              <a:latin typeface="+mn-ea"/>
            </a:endParaRPr>
          </a:p>
          <a:p>
            <a:pPr lvl="0" algn="ctr" defTabSz="1459254" fontAlgn="base">
              <a:spcBef>
                <a:spcPct val="0"/>
              </a:spcBef>
              <a:spcAft>
                <a:spcPct val="0"/>
              </a:spcAft>
              <a:defRPr/>
            </a:pPr>
            <a:r>
              <a:rPr kumimoji="1" lang="ja-JP" altLang="en-US" sz="1400" dirty="0" smtClean="0">
                <a:solidFill>
                  <a:prstClr val="black"/>
                </a:solidFill>
                <a:latin typeface="+mn-ea"/>
              </a:rPr>
              <a:t>ニサンザイ古墳前</a:t>
            </a:r>
            <a:r>
              <a:rPr kumimoji="1" lang="ja-JP" altLang="en-US" sz="1400" i="0" u="none" strike="noStrike" kern="1200" cap="none" spc="0" normalizeH="0" baseline="0" noProof="0" dirty="0" smtClean="0">
                <a:ln>
                  <a:noFill/>
                </a:ln>
                <a:solidFill>
                  <a:prstClr val="black"/>
                </a:solidFill>
                <a:effectLst/>
                <a:uLnTx/>
                <a:uFillTx/>
                <a:latin typeface="+mn-ea"/>
              </a:rPr>
              <a:t>（堺市</a:t>
            </a:r>
            <a:r>
              <a:rPr kumimoji="1" lang="ja-JP" altLang="en-US" sz="1400" i="0" u="none" strike="noStrike" kern="1200" cap="none" spc="0" normalizeH="0" baseline="0" noProof="0" dirty="0">
                <a:ln>
                  <a:noFill/>
                </a:ln>
                <a:solidFill>
                  <a:prstClr val="black"/>
                </a:solidFill>
                <a:effectLst/>
                <a:uLnTx/>
                <a:uFillTx/>
                <a:latin typeface="+mn-ea"/>
              </a:rPr>
              <a:t>）</a:t>
            </a:r>
          </a:p>
        </p:txBody>
      </p:sp>
      <p:sp>
        <p:nvSpPr>
          <p:cNvPr id="19" name="テキスト ボックス 18"/>
          <p:cNvSpPr txBox="1"/>
          <p:nvPr/>
        </p:nvSpPr>
        <p:spPr>
          <a:xfrm>
            <a:off x="4504424" y="6255038"/>
            <a:ext cx="4333072"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smtClean="0">
                <a:solidFill>
                  <a:prstClr val="black"/>
                </a:solidFill>
                <a:latin typeface="+mn-ea"/>
              </a:rPr>
              <a:t>歴史的</a:t>
            </a:r>
            <a:r>
              <a:rPr kumimoji="1" lang="ja-JP" altLang="en-US" sz="1400" dirty="0">
                <a:solidFill>
                  <a:prstClr val="black"/>
                </a:solidFill>
                <a:latin typeface="+mn-ea"/>
              </a:rPr>
              <a:t>な街なみを</a:t>
            </a:r>
            <a:r>
              <a:rPr kumimoji="1" lang="ja-JP" altLang="en-US" sz="1400" dirty="0" smtClean="0">
                <a:solidFill>
                  <a:prstClr val="black"/>
                </a:solidFill>
                <a:latin typeface="+mn-ea"/>
              </a:rPr>
              <a:t>眺める</a:t>
            </a:r>
            <a:endParaRPr kumimoji="1" lang="en-US" altLang="ja-JP" sz="1400" dirty="0" smtClean="0">
              <a:solidFill>
                <a:prstClr val="black"/>
              </a:solidFill>
              <a:latin typeface="+mn-ea"/>
            </a:endParaRPr>
          </a:p>
          <a:p>
            <a:pPr lvl="0" algn="ctr" defTabSz="1459254" fontAlgn="base">
              <a:spcBef>
                <a:spcPct val="0"/>
              </a:spcBef>
              <a:spcAft>
                <a:spcPct val="0"/>
              </a:spcAft>
              <a:defRPr/>
            </a:pPr>
            <a:r>
              <a:rPr kumimoji="1" lang="ja-JP" altLang="en-US" sz="1400" dirty="0" smtClean="0">
                <a:solidFill>
                  <a:prstClr val="black"/>
                </a:solidFill>
                <a:latin typeface="+mn-ea"/>
              </a:rPr>
              <a:t>葛井寺</a:t>
            </a:r>
            <a:r>
              <a:rPr kumimoji="1" lang="ja-JP" altLang="en-US" sz="1400" dirty="0">
                <a:solidFill>
                  <a:prstClr val="black"/>
                </a:solidFill>
                <a:latin typeface="+mn-ea"/>
              </a:rPr>
              <a:t>表門</a:t>
            </a:r>
            <a:r>
              <a:rPr kumimoji="1" lang="ja-JP" altLang="en-US" sz="1400" dirty="0" smtClean="0">
                <a:solidFill>
                  <a:prstClr val="black"/>
                </a:solidFill>
                <a:latin typeface="+mn-ea"/>
              </a:rPr>
              <a:t>通り</a:t>
            </a:r>
            <a:r>
              <a:rPr kumimoji="1" lang="ja-JP" altLang="en-US" sz="1400" i="0" u="none" strike="noStrike" kern="1200" cap="none" spc="0" normalizeH="0" baseline="0" noProof="0" dirty="0" smtClean="0">
                <a:ln>
                  <a:noFill/>
                </a:ln>
                <a:solidFill>
                  <a:prstClr val="black"/>
                </a:solidFill>
                <a:effectLst/>
                <a:uLnTx/>
                <a:uFillTx/>
                <a:latin typeface="+mn-ea"/>
              </a:rPr>
              <a:t>（</a:t>
            </a:r>
            <a:r>
              <a:rPr kumimoji="1" lang="ja-JP" altLang="en-US" sz="1400" dirty="0">
                <a:solidFill>
                  <a:prstClr val="black"/>
                </a:solidFill>
                <a:latin typeface="+mn-ea"/>
              </a:rPr>
              <a:t>藤井寺</a:t>
            </a:r>
            <a:r>
              <a:rPr kumimoji="1" lang="ja-JP" altLang="en-US" sz="1400" i="0" u="none" strike="noStrike" kern="1200" cap="none" spc="0" normalizeH="0" baseline="0" noProof="0" dirty="0" smtClean="0">
                <a:ln>
                  <a:noFill/>
                </a:ln>
                <a:solidFill>
                  <a:prstClr val="black"/>
                </a:solidFill>
                <a:effectLst/>
                <a:uLnTx/>
                <a:uFillTx/>
                <a:latin typeface="+mn-ea"/>
              </a:rPr>
              <a:t>市</a:t>
            </a:r>
            <a:r>
              <a:rPr kumimoji="1" lang="ja-JP" altLang="en-US" sz="1400" i="0" u="none" strike="noStrike" kern="1200" cap="none" spc="0" normalizeH="0" baseline="0" noProof="0" dirty="0">
                <a:ln>
                  <a:noFill/>
                </a:ln>
                <a:solidFill>
                  <a:prstClr val="black"/>
                </a:solidFill>
                <a:effectLst/>
                <a:uLnTx/>
                <a:uFillTx/>
                <a:latin typeface="+mn-ea"/>
              </a:rPr>
              <a:t>）</a:t>
            </a:r>
          </a:p>
        </p:txBody>
      </p:sp>
      <p:sp>
        <p:nvSpPr>
          <p:cNvPr id="12"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11</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27026542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5029006" y="6214464"/>
            <a:ext cx="3807834" cy="523220"/>
          </a:xfrm>
          <a:prstGeom prst="rect">
            <a:avLst/>
          </a:prstGeom>
          <a:noFill/>
        </p:spPr>
        <p:txBody>
          <a:bodyPr wrap="square" rtlCol="0">
            <a:spAutoFit/>
          </a:bodyPr>
          <a:lstStyle/>
          <a:p>
            <a:pPr lvl="0" defTabSz="1459254" fontAlgn="base">
              <a:spcBef>
                <a:spcPct val="0"/>
              </a:spcBef>
              <a:spcAft>
                <a:spcPct val="0"/>
              </a:spcAft>
              <a:defRPr/>
            </a:pPr>
            <a:r>
              <a:rPr kumimoji="1" lang="ja-JP" altLang="en-US" sz="1400" dirty="0" smtClean="0">
                <a:solidFill>
                  <a:prstClr val="black"/>
                </a:solidFill>
                <a:latin typeface="+mn-ea"/>
              </a:rPr>
              <a:t>タルイサザンビーチ</a:t>
            </a:r>
            <a:r>
              <a:rPr kumimoji="1" lang="ja-JP" altLang="en-US" sz="1400" dirty="0">
                <a:solidFill>
                  <a:prstClr val="black"/>
                </a:solidFill>
                <a:latin typeface="+mn-ea"/>
              </a:rPr>
              <a:t>の夕日を</a:t>
            </a:r>
            <a:r>
              <a:rPr kumimoji="1" lang="ja-JP" altLang="en-US" sz="1400" dirty="0" smtClean="0">
                <a:solidFill>
                  <a:prstClr val="black"/>
                </a:solidFill>
                <a:latin typeface="+mn-ea"/>
              </a:rPr>
              <a:t>眺める泉南</a:t>
            </a:r>
            <a:r>
              <a:rPr kumimoji="1" lang="ja-JP" altLang="en-US" sz="1400" dirty="0">
                <a:solidFill>
                  <a:prstClr val="black"/>
                </a:solidFill>
                <a:latin typeface="+mn-ea"/>
              </a:rPr>
              <a:t>ロングパークメモリーズツリー展望</a:t>
            </a:r>
            <a:r>
              <a:rPr kumimoji="1" lang="ja-JP" altLang="en-US" sz="1400" dirty="0" smtClean="0">
                <a:solidFill>
                  <a:prstClr val="black"/>
                </a:solidFill>
                <a:latin typeface="+mn-ea"/>
              </a:rPr>
              <a:t>台</a:t>
            </a:r>
            <a:r>
              <a:rPr kumimoji="1" lang="ja-JP" altLang="en-US" sz="1400" i="0" u="none" strike="noStrike" kern="1200" cap="none" spc="0" normalizeH="0" baseline="0" noProof="0" dirty="0" smtClean="0">
                <a:ln>
                  <a:noFill/>
                </a:ln>
                <a:solidFill>
                  <a:prstClr val="black"/>
                </a:solidFill>
                <a:effectLst/>
                <a:uLnTx/>
                <a:uFillTx/>
                <a:latin typeface="+mn-ea"/>
              </a:rPr>
              <a:t>（泉南市</a:t>
            </a:r>
            <a:r>
              <a:rPr kumimoji="1" lang="ja-JP" altLang="en-US" sz="1400" i="0" u="none" strike="noStrike" kern="1200" cap="none" spc="0" normalizeH="0" baseline="0" noProof="0" dirty="0">
                <a:ln>
                  <a:noFill/>
                </a:ln>
                <a:solidFill>
                  <a:prstClr val="black"/>
                </a:solidFill>
                <a:effectLst/>
                <a:uLnTx/>
                <a:uFillTx/>
                <a:latin typeface="+mn-ea"/>
              </a:rPr>
              <a:t>）</a:t>
            </a: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08916" y="3841103"/>
            <a:ext cx="4020292" cy="2262515"/>
          </a:xfrm>
          <a:prstGeom prst="rect">
            <a:avLst/>
          </a:prstGeom>
        </p:spPr>
      </p:pic>
      <p:sp>
        <p:nvSpPr>
          <p:cNvPr id="9" name="横巻き 8"/>
          <p:cNvSpPr/>
          <p:nvPr/>
        </p:nvSpPr>
        <p:spPr>
          <a:xfrm>
            <a:off x="294923" y="152736"/>
            <a:ext cx="2694462" cy="552802"/>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今の時代を表す景観</a:t>
            </a:r>
          </a:p>
        </p:txBody>
      </p:sp>
      <p:sp>
        <p:nvSpPr>
          <p:cNvPr id="11" name="テキスト ボックス 10"/>
          <p:cNvSpPr txBox="1"/>
          <p:nvPr/>
        </p:nvSpPr>
        <p:spPr>
          <a:xfrm>
            <a:off x="294924" y="3235252"/>
            <a:ext cx="4182932"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大阪都心の高層建築群を</a:t>
            </a:r>
            <a:r>
              <a:rPr kumimoji="1" lang="ja-JP" altLang="en-US" sz="1400" dirty="0" smtClean="0">
                <a:solidFill>
                  <a:prstClr val="black"/>
                </a:solidFill>
                <a:latin typeface="+mn-ea"/>
              </a:rPr>
              <a:t>眺める</a:t>
            </a:r>
            <a:endParaRPr kumimoji="1" lang="en-US" altLang="ja-JP" sz="1400" dirty="0" smtClean="0">
              <a:solidFill>
                <a:prstClr val="black"/>
              </a:solidFill>
              <a:latin typeface="+mn-ea"/>
            </a:endParaRPr>
          </a:p>
          <a:p>
            <a:pPr lvl="0" algn="ctr" defTabSz="1459254" fontAlgn="base">
              <a:spcBef>
                <a:spcPct val="0"/>
              </a:spcBef>
              <a:spcAft>
                <a:spcPct val="0"/>
              </a:spcAft>
              <a:defRPr/>
            </a:pPr>
            <a:r>
              <a:rPr kumimoji="1" lang="ja-JP" altLang="en-US" sz="1400" dirty="0" smtClean="0">
                <a:solidFill>
                  <a:prstClr val="black"/>
                </a:solidFill>
                <a:latin typeface="+mn-ea"/>
              </a:rPr>
              <a:t>梅田</a:t>
            </a:r>
            <a:r>
              <a:rPr kumimoji="1" lang="ja-JP" altLang="en-US" sz="1400" dirty="0">
                <a:solidFill>
                  <a:prstClr val="black"/>
                </a:solidFill>
                <a:latin typeface="+mn-ea"/>
              </a:rPr>
              <a:t>スカイビル「空中庭園</a:t>
            </a:r>
            <a:r>
              <a:rPr kumimoji="1" lang="ja-JP" altLang="en-US" sz="1400" dirty="0" smtClean="0">
                <a:solidFill>
                  <a:prstClr val="black"/>
                </a:solidFill>
                <a:latin typeface="+mn-ea"/>
              </a:rPr>
              <a:t>」</a:t>
            </a:r>
            <a:r>
              <a:rPr kumimoji="1" lang="ja-JP" altLang="en-US" sz="1400" i="0" u="none" strike="noStrike" kern="1200" cap="none" spc="0" normalizeH="0" baseline="0" noProof="0" dirty="0" smtClean="0">
                <a:ln>
                  <a:noFill/>
                </a:ln>
                <a:solidFill>
                  <a:prstClr val="black"/>
                </a:solidFill>
                <a:effectLst/>
                <a:uLnTx/>
                <a:uFillTx/>
                <a:latin typeface="+mn-ea"/>
              </a:rPr>
              <a:t>（</a:t>
            </a:r>
            <a:r>
              <a:rPr kumimoji="1" lang="ja-JP" altLang="en-US" sz="1400" i="0" u="none" strike="noStrike" kern="1200" cap="none" spc="0" normalizeH="0" baseline="0" noProof="0" dirty="0">
                <a:ln>
                  <a:noFill/>
                </a:ln>
                <a:solidFill>
                  <a:prstClr val="black"/>
                </a:solidFill>
                <a:effectLst/>
                <a:uLnTx/>
                <a:uFillTx/>
                <a:latin typeface="+mn-ea"/>
              </a:rPr>
              <a:t>大阪市住之江区）</a:t>
            </a:r>
          </a:p>
        </p:txBody>
      </p:sp>
      <p:sp>
        <p:nvSpPr>
          <p:cNvPr id="16" name="テキスト ボックス 15"/>
          <p:cNvSpPr txBox="1"/>
          <p:nvPr/>
        </p:nvSpPr>
        <p:spPr>
          <a:xfrm>
            <a:off x="453982" y="6186249"/>
            <a:ext cx="3864815"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smtClean="0">
                <a:solidFill>
                  <a:prstClr val="black"/>
                </a:solidFill>
                <a:latin typeface="+mn-ea"/>
              </a:rPr>
              <a:t>関空</a:t>
            </a:r>
            <a:r>
              <a:rPr kumimoji="1" lang="ja-JP" altLang="en-US" sz="1400" dirty="0">
                <a:solidFill>
                  <a:prstClr val="black"/>
                </a:solidFill>
                <a:latin typeface="+mn-ea"/>
              </a:rPr>
              <a:t>島と連絡橋を</a:t>
            </a:r>
            <a:r>
              <a:rPr kumimoji="1" lang="ja-JP" altLang="en-US" sz="1400" dirty="0" smtClean="0">
                <a:solidFill>
                  <a:prstClr val="black"/>
                </a:solidFill>
                <a:latin typeface="+mn-ea"/>
              </a:rPr>
              <a:t>眺めるスターゲイトホテル</a:t>
            </a:r>
            <a:r>
              <a:rPr kumimoji="1" lang="ja-JP" altLang="en-US" sz="1400" dirty="0">
                <a:solidFill>
                  <a:prstClr val="black"/>
                </a:solidFill>
                <a:latin typeface="+mn-ea"/>
              </a:rPr>
              <a:t>関西エアポートの</a:t>
            </a:r>
            <a:r>
              <a:rPr kumimoji="1" lang="ja-JP" altLang="en-US" sz="1400" dirty="0" smtClean="0">
                <a:solidFill>
                  <a:prstClr val="black"/>
                </a:solidFill>
                <a:latin typeface="+mn-ea"/>
              </a:rPr>
              <a:t>レストラン</a:t>
            </a:r>
            <a:r>
              <a:rPr kumimoji="1" lang="ja-JP" altLang="en-US" sz="1400" i="0" u="none" strike="noStrike" kern="1200" cap="none" spc="0" normalizeH="0" baseline="0" noProof="0" dirty="0" smtClean="0">
                <a:ln>
                  <a:noFill/>
                </a:ln>
                <a:solidFill>
                  <a:prstClr val="black"/>
                </a:solidFill>
                <a:effectLst/>
                <a:uLnTx/>
                <a:uFillTx/>
                <a:latin typeface="+mn-ea"/>
              </a:rPr>
              <a:t>（</a:t>
            </a:r>
            <a:r>
              <a:rPr kumimoji="1" lang="ja-JP" altLang="en-US" sz="1400" dirty="0" smtClean="0">
                <a:solidFill>
                  <a:prstClr val="black"/>
                </a:solidFill>
                <a:latin typeface="+mn-ea"/>
              </a:rPr>
              <a:t>泉佐野</a:t>
            </a:r>
            <a:r>
              <a:rPr kumimoji="1" lang="ja-JP" altLang="en-US" sz="1400" dirty="0">
                <a:solidFill>
                  <a:prstClr val="black"/>
                </a:solidFill>
                <a:latin typeface="+mn-ea"/>
              </a:rPr>
              <a:t>市</a:t>
            </a:r>
            <a:r>
              <a:rPr kumimoji="1" lang="ja-JP" altLang="en-US" sz="1400" i="0" u="none" strike="noStrike" kern="1200" cap="none" spc="0" normalizeH="0" baseline="0" noProof="0" dirty="0" smtClean="0">
                <a:ln>
                  <a:noFill/>
                </a:ln>
                <a:solidFill>
                  <a:prstClr val="black"/>
                </a:solidFill>
                <a:effectLst/>
                <a:uLnTx/>
                <a:uFillTx/>
                <a:latin typeface="+mn-ea"/>
              </a:rPr>
              <a:t>）</a:t>
            </a:r>
            <a:endParaRPr kumimoji="1" lang="ja-JP" altLang="en-US" sz="1400" i="0" u="none" strike="noStrike" kern="1200" cap="none" spc="0" normalizeH="0" baseline="0" noProof="0" dirty="0">
              <a:ln>
                <a:noFill/>
              </a:ln>
              <a:solidFill>
                <a:prstClr val="black"/>
              </a:solidFill>
              <a:effectLst/>
              <a:uLnTx/>
              <a:uFillTx/>
              <a:latin typeface="+mn-ea"/>
            </a:endParaRP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3227" y="781798"/>
            <a:ext cx="3275316" cy="2453454"/>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227" y="3844670"/>
            <a:ext cx="3419393" cy="2279595"/>
          </a:xfrm>
          <a:prstGeom prst="rect">
            <a:avLst/>
          </a:prstGeom>
        </p:spPr>
      </p:pic>
      <p:sp>
        <p:nvSpPr>
          <p:cNvPr id="18" name="テキスト ボックス 17"/>
          <p:cNvSpPr txBox="1"/>
          <p:nvPr/>
        </p:nvSpPr>
        <p:spPr>
          <a:xfrm>
            <a:off x="4776483" y="3231251"/>
            <a:ext cx="4168801"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東大阪市美術センターを</a:t>
            </a:r>
            <a:r>
              <a:rPr kumimoji="1" lang="ja-JP" altLang="en-US" sz="1400" dirty="0" smtClean="0">
                <a:solidFill>
                  <a:prstClr val="black"/>
                </a:solidFill>
                <a:latin typeface="+mn-ea"/>
              </a:rPr>
              <a:t>眺める</a:t>
            </a:r>
            <a:endParaRPr kumimoji="1" lang="en-US" altLang="ja-JP" sz="1400" dirty="0" smtClean="0">
              <a:solidFill>
                <a:prstClr val="black"/>
              </a:solidFill>
              <a:latin typeface="+mn-ea"/>
            </a:endParaRPr>
          </a:p>
          <a:p>
            <a:pPr lvl="0" algn="ctr" defTabSz="1459254" fontAlgn="base">
              <a:spcBef>
                <a:spcPct val="0"/>
              </a:spcBef>
              <a:spcAft>
                <a:spcPct val="0"/>
              </a:spcAft>
              <a:defRPr/>
            </a:pPr>
            <a:r>
              <a:rPr kumimoji="1" lang="ja-JP" altLang="en-US" sz="1400" dirty="0" smtClean="0">
                <a:solidFill>
                  <a:prstClr val="black"/>
                </a:solidFill>
                <a:latin typeface="+mn-ea"/>
              </a:rPr>
              <a:t>花園ラグビー場前（東大阪市）</a:t>
            </a:r>
            <a:endParaRPr kumimoji="1" lang="ja-JP" altLang="en-US" sz="1400" dirty="0">
              <a:solidFill>
                <a:prstClr val="black"/>
              </a:solidFill>
              <a:latin typeface="+mn-ea"/>
            </a:endParaRPr>
          </a:p>
        </p:txBody>
      </p:sp>
      <p:sp>
        <p:nvSpPr>
          <p:cNvPr id="13" name="正方形/長方形 12"/>
          <p:cNvSpPr/>
          <p:nvPr/>
        </p:nvSpPr>
        <p:spPr>
          <a:xfrm>
            <a:off x="962043" y="788170"/>
            <a:ext cx="2956580" cy="244071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txBody>
          <a:bodyPr rtlCol="0" anchor="ctr"/>
          <a:lstStyle/>
          <a:p>
            <a:pPr marL="0" marR="0" lvl="0" indent="0" algn="ctr" defTabSz="640217" eaLnBrk="1" fontAlgn="auto" latinLnBrk="0" hangingPunct="1">
              <a:lnSpc>
                <a:spcPct val="100000"/>
              </a:lnSpc>
              <a:spcBef>
                <a:spcPts val="0"/>
              </a:spcBef>
              <a:spcAft>
                <a:spcPts val="0"/>
              </a:spcAft>
              <a:buClrTx/>
              <a:buSzTx/>
              <a:buFontTx/>
              <a:buNone/>
              <a:tabLst/>
              <a:defRPr/>
            </a:pPr>
            <a:endParaRPr kumimoji="1" lang="ja-JP" altLang="en-US" sz="2521"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12</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3048795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3363900" y="1946888"/>
            <a:ext cx="2394857" cy="3374571"/>
            <a:chOff x="4709460" y="3250833"/>
            <a:chExt cx="3352800" cy="4724400"/>
          </a:xfrm>
        </p:grpSpPr>
        <p:pic>
          <p:nvPicPr>
            <p:cNvPr id="4" name="図 3"/>
            <p:cNvPicPr>
              <a:picLocks noChangeAspect="1"/>
            </p:cNvPicPr>
            <p:nvPr/>
          </p:nvPicPr>
          <p:blipFill>
            <a:blip r:embed="rId2"/>
            <a:stretch>
              <a:fillRect/>
            </a:stretch>
          </p:blipFill>
          <p:spPr>
            <a:xfrm>
              <a:off x="4709460" y="3250833"/>
              <a:ext cx="3352800" cy="4724400"/>
            </a:xfrm>
            <a:prstGeom prst="rect">
              <a:avLst/>
            </a:prstGeom>
          </p:spPr>
        </p:pic>
        <p:sp>
          <p:nvSpPr>
            <p:cNvPr id="181" name="楕円 180"/>
            <p:cNvSpPr/>
            <p:nvPr/>
          </p:nvSpPr>
          <p:spPr>
            <a:xfrm>
              <a:off x="6072378" y="7392887"/>
              <a:ext cx="69209" cy="69209"/>
            </a:xfrm>
            <a:prstGeom prst="ellipse">
              <a:avLst/>
            </a:prstGeom>
            <a:solidFill>
              <a:srgbClr val="CC99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2" name="楕円 181"/>
            <p:cNvSpPr/>
            <p:nvPr/>
          </p:nvSpPr>
          <p:spPr>
            <a:xfrm>
              <a:off x="5576331" y="7287597"/>
              <a:ext cx="69209" cy="69209"/>
            </a:xfrm>
            <a:prstGeom prst="ellipse">
              <a:avLst/>
            </a:prstGeom>
            <a:solidFill>
              <a:srgbClr val="CC99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3" name="楕円 182"/>
            <p:cNvSpPr/>
            <p:nvPr/>
          </p:nvSpPr>
          <p:spPr>
            <a:xfrm>
              <a:off x="5680137" y="7233567"/>
              <a:ext cx="69209" cy="69209"/>
            </a:xfrm>
            <a:prstGeom prst="ellipse">
              <a:avLst/>
            </a:prstGeom>
            <a:solidFill>
              <a:srgbClr val="CC99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4" name="楕円 183"/>
            <p:cNvSpPr/>
            <p:nvPr/>
          </p:nvSpPr>
          <p:spPr>
            <a:xfrm>
              <a:off x="6003169" y="7182146"/>
              <a:ext cx="69209" cy="69209"/>
            </a:xfrm>
            <a:prstGeom prst="ellipse">
              <a:avLst/>
            </a:prstGeom>
            <a:solidFill>
              <a:srgbClr val="CC99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5" name="楕円 184"/>
            <p:cNvSpPr/>
            <p:nvPr/>
          </p:nvSpPr>
          <p:spPr>
            <a:xfrm>
              <a:off x="5653800" y="7182146"/>
              <a:ext cx="69209" cy="69209"/>
            </a:xfrm>
            <a:prstGeom prst="ellipse">
              <a:avLst/>
            </a:prstGeom>
            <a:solidFill>
              <a:srgbClr val="CC99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6" name="楕円 185"/>
            <p:cNvSpPr/>
            <p:nvPr/>
          </p:nvSpPr>
          <p:spPr>
            <a:xfrm>
              <a:off x="5731434" y="7112937"/>
              <a:ext cx="69209" cy="69209"/>
            </a:xfrm>
            <a:prstGeom prst="ellipse">
              <a:avLst/>
            </a:prstGeom>
            <a:solidFill>
              <a:srgbClr val="CC99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1" name="楕円 190"/>
            <p:cNvSpPr/>
            <p:nvPr/>
          </p:nvSpPr>
          <p:spPr>
            <a:xfrm>
              <a:off x="6106982" y="6757433"/>
              <a:ext cx="69209" cy="69209"/>
            </a:xfrm>
            <a:prstGeom prst="ellipse">
              <a:avLst/>
            </a:prstGeom>
            <a:solidFill>
              <a:srgbClr val="CC99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2" name="楕円 191"/>
            <p:cNvSpPr/>
            <p:nvPr/>
          </p:nvSpPr>
          <p:spPr>
            <a:xfrm>
              <a:off x="6710414" y="6201011"/>
              <a:ext cx="69209" cy="69209"/>
            </a:xfrm>
            <a:prstGeom prst="ellipse">
              <a:avLst/>
            </a:prstGeom>
            <a:solidFill>
              <a:srgbClr val="CC99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3" name="楕円 192"/>
            <p:cNvSpPr/>
            <p:nvPr/>
          </p:nvSpPr>
          <p:spPr>
            <a:xfrm>
              <a:off x="6537542" y="6038278"/>
              <a:ext cx="69209" cy="69209"/>
            </a:xfrm>
            <a:prstGeom prst="ellipse">
              <a:avLst/>
            </a:prstGeom>
            <a:solidFill>
              <a:srgbClr val="CC99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4" name="楕円 193"/>
            <p:cNvSpPr/>
            <p:nvPr/>
          </p:nvSpPr>
          <p:spPr>
            <a:xfrm>
              <a:off x="6635362" y="6088994"/>
              <a:ext cx="69209" cy="69209"/>
            </a:xfrm>
            <a:prstGeom prst="ellipse">
              <a:avLst/>
            </a:prstGeom>
            <a:solidFill>
              <a:srgbClr val="CC99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2" name="楕円 211"/>
            <p:cNvSpPr/>
            <p:nvPr/>
          </p:nvSpPr>
          <p:spPr>
            <a:xfrm>
              <a:off x="6976864" y="6520212"/>
              <a:ext cx="69209" cy="69209"/>
            </a:xfrm>
            <a:prstGeom prst="ellipse">
              <a:avLst/>
            </a:prstGeom>
            <a:solidFill>
              <a:srgbClr val="BA6CF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3" name="楕円 212"/>
            <p:cNvSpPr/>
            <p:nvPr/>
          </p:nvSpPr>
          <p:spPr>
            <a:xfrm>
              <a:off x="7384361" y="6326793"/>
              <a:ext cx="69209" cy="69209"/>
            </a:xfrm>
            <a:prstGeom prst="ellipse">
              <a:avLst/>
            </a:prstGeom>
            <a:solidFill>
              <a:srgbClr val="BA6CF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4" name="楕円 213"/>
            <p:cNvSpPr/>
            <p:nvPr/>
          </p:nvSpPr>
          <p:spPr>
            <a:xfrm>
              <a:off x="7210863" y="6126215"/>
              <a:ext cx="69209" cy="69209"/>
            </a:xfrm>
            <a:prstGeom prst="ellipse">
              <a:avLst/>
            </a:prstGeom>
            <a:solidFill>
              <a:srgbClr val="BA6CF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6" name="楕円 215"/>
            <p:cNvSpPr/>
            <p:nvPr/>
          </p:nvSpPr>
          <p:spPr>
            <a:xfrm>
              <a:off x="7335609" y="5611004"/>
              <a:ext cx="69209" cy="69209"/>
            </a:xfrm>
            <a:prstGeom prst="ellipse">
              <a:avLst/>
            </a:prstGeom>
            <a:solidFill>
              <a:srgbClr val="FCA30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7" name="楕円 216"/>
            <p:cNvSpPr/>
            <p:nvPr/>
          </p:nvSpPr>
          <p:spPr>
            <a:xfrm>
              <a:off x="7514831" y="5593263"/>
              <a:ext cx="69209" cy="69209"/>
            </a:xfrm>
            <a:prstGeom prst="ellipse">
              <a:avLst/>
            </a:prstGeom>
            <a:solidFill>
              <a:srgbClr val="FCA30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8" name="楕円 217"/>
            <p:cNvSpPr/>
            <p:nvPr/>
          </p:nvSpPr>
          <p:spPr>
            <a:xfrm>
              <a:off x="7277720" y="5301399"/>
              <a:ext cx="69209" cy="69209"/>
            </a:xfrm>
            <a:prstGeom prst="ellipse">
              <a:avLst/>
            </a:prstGeom>
            <a:solidFill>
              <a:srgbClr val="FCA30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9" name="楕円 218"/>
            <p:cNvSpPr/>
            <p:nvPr/>
          </p:nvSpPr>
          <p:spPr>
            <a:xfrm>
              <a:off x="7453570" y="5221876"/>
              <a:ext cx="69209" cy="69209"/>
            </a:xfrm>
            <a:prstGeom prst="ellipse">
              <a:avLst/>
            </a:prstGeom>
            <a:solidFill>
              <a:srgbClr val="FCA30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0" name="楕円 219"/>
            <p:cNvSpPr/>
            <p:nvPr/>
          </p:nvSpPr>
          <p:spPr>
            <a:xfrm>
              <a:off x="7618766" y="5047650"/>
              <a:ext cx="69209" cy="69209"/>
            </a:xfrm>
            <a:prstGeom prst="ellipse">
              <a:avLst/>
            </a:prstGeom>
            <a:solidFill>
              <a:srgbClr val="FCA30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1" name="楕円 220"/>
            <p:cNvSpPr/>
            <p:nvPr/>
          </p:nvSpPr>
          <p:spPr>
            <a:xfrm>
              <a:off x="7696944" y="4897305"/>
              <a:ext cx="69209" cy="69209"/>
            </a:xfrm>
            <a:prstGeom prst="ellipse">
              <a:avLst/>
            </a:prstGeom>
            <a:solidFill>
              <a:srgbClr val="FCA30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2" name="楕円 221"/>
            <p:cNvSpPr/>
            <p:nvPr/>
          </p:nvSpPr>
          <p:spPr>
            <a:xfrm>
              <a:off x="6825734" y="5736704"/>
              <a:ext cx="69209" cy="69209"/>
            </a:xfrm>
            <a:prstGeom prst="ellipse">
              <a:avLst/>
            </a:prstGeom>
            <a:solidFill>
              <a:srgbClr val="09ED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3" name="楕円 222"/>
            <p:cNvSpPr/>
            <p:nvPr/>
          </p:nvSpPr>
          <p:spPr>
            <a:xfrm>
              <a:off x="6714300" y="5566580"/>
              <a:ext cx="69209" cy="69209"/>
            </a:xfrm>
            <a:prstGeom prst="ellipse">
              <a:avLst/>
            </a:prstGeom>
            <a:solidFill>
              <a:srgbClr val="09ED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4" name="楕円 223"/>
            <p:cNvSpPr/>
            <p:nvPr/>
          </p:nvSpPr>
          <p:spPr>
            <a:xfrm>
              <a:off x="6681889" y="5317195"/>
              <a:ext cx="69209" cy="69209"/>
            </a:xfrm>
            <a:prstGeom prst="ellipse">
              <a:avLst/>
            </a:prstGeom>
            <a:solidFill>
              <a:srgbClr val="09ED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9" name="楕円 228"/>
            <p:cNvSpPr/>
            <p:nvPr/>
          </p:nvSpPr>
          <p:spPr>
            <a:xfrm>
              <a:off x="6876652" y="4743393"/>
              <a:ext cx="69209" cy="69209"/>
            </a:xfrm>
            <a:prstGeom prst="ellipse">
              <a:avLst/>
            </a:prstGeom>
            <a:solidFill>
              <a:srgbClr val="12B5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30" name="楕円 229"/>
            <p:cNvSpPr/>
            <p:nvPr/>
          </p:nvSpPr>
          <p:spPr>
            <a:xfrm>
              <a:off x="6807443" y="4684537"/>
              <a:ext cx="69209" cy="69209"/>
            </a:xfrm>
            <a:prstGeom prst="ellipse">
              <a:avLst/>
            </a:prstGeom>
            <a:solidFill>
              <a:srgbClr val="12B5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31" name="楕円 230"/>
            <p:cNvSpPr/>
            <p:nvPr/>
          </p:nvSpPr>
          <p:spPr>
            <a:xfrm>
              <a:off x="7296013" y="4508413"/>
              <a:ext cx="69209" cy="69209"/>
            </a:xfrm>
            <a:prstGeom prst="ellipse">
              <a:avLst/>
            </a:prstGeom>
            <a:solidFill>
              <a:srgbClr val="12B5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32" name="楕円 231"/>
            <p:cNvSpPr/>
            <p:nvPr/>
          </p:nvSpPr>
          <p:spPr>
            <a:xfrm>
              <a:off x="7149005" y="4364294"/>
              <a:ext cx="69209" cy="69209"/>
            </a:xfrm>
            <a:prstGeom prst="ellipse">
              <a:avLst/>
            </a:prstGeom>
            <a:solidFill>
              <a:srgbClr val="12B5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cxnSp>
        <p:nvCxnSpPr>
          <p:cNvPr id="261" name="直線コネクタ 260"/>
          <p:cNvCxnSpPr>
            <a:endCxn id="357" idx="0"/>
          </p:cNvCxnSpPr>
          <p:nvPr/>
        </p:nvCxnSpPr>
        <p:spPr>
          <a:xfrm flipH="1">
            <a:off x="671741" y="4473990"/>
            <a:ext cx="3718596" cy="842716"/>
          </a:xfrm>
          <a:prstGeom prst="line">
            <a:avLst/>
          </a:prstGeom>
        </p:spPr>
        <p:style>
          <a:lnRef idx="1">
            <a:schemeClr val="dk1"/>
          </a:lnRef>
          <a:fillRef idx="0">
            <a:schemeClr val="dk1"/>
          </a:fillRef>
          <a:effectRef idx="0">
            <a:schemeClr val="dk1"/>
          </a:effectRef>
          <a:fontRef idx="minor">
            <a:schemeClr val="tx1"/>
          </a:fontRef>
        </p:style>
      </p:cxnSp>
      <p:grpSp>
        <p:nvGrpSpPr>
          <p:cNvPr id="355" name="グループ化 354"/>
          <p:cNvGrpSpPr/>
          <p:nvPr/>
        </p:nvGrpSpPr>
        <p:grpSpPr>
          <a:xfrm>
            <a:off x="58616" y="5316706"/>
            <a:ext cx="1208957" cy="909568"/>
            <a:chOff x="2012995" y="2116080"/>
            <a:chExt cx="1692540" cy="1273395"/>
          </a:xfrm>
        </p:grpSpPr>
        <p:sp>
          <p:nvSpPr>
            <p:cNvPr id="356" name="角丸四角形 355"/>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57" name="テキスト ボックス 356"/>
            <p:cNvSpPr txBox="1"/>
            <p:nvPr/>
          </p:nvSpPr>
          <p:spPr>
            <a:xfrm>
              <a:off x="2037204" y="2116080"/>
              <a:ext cx="1668331" cy="387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街道のまちなみを眺める岸和田本町紀州</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街道</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cxnSp>
        <p:nvCxnSpPr>
          <p:cNvPr id="250" name="直線コネクタ 249"/>
          <p:cNvCxnSpPr>
            <a:endCxn id="335" idx="3"/>
          </p:cNvCxnSpPr>
          <p:nvPr/>
        </p:nvCxnSpPr>
        <p:spPr>
          <a:xfrm flipH="1" flipV="1">
            <a:off x="1279124" y="3617139"/>
            <a:ext cx="3415249" cy="344470"/>
          </a:xfrm>
          <a:prstGeom prst="line">
            <a:avLst/>
          </a:prstGeom>
        </p:spPr>
        <p:style>
          <a:lnRef idx="1">
            <a:schemeClr val="dk1"/>
          </a:lnRef>
          <a:fillRef idx="0">
            <a:schemeClr val="dk1"/>
          </a:fillRef>
          <a:effectRef idx="0">
            <a:schemeClr val="dk1"/>
          </a:effectRef>
          <a:fontRef idx="minor">
            <a:schemeClr val="tx1"/>
          </a:fontRef>
        </p:style>
      </p:cxnSp>
      <p:cxnSp>
        <p:nvCxnSpPr>
          <p:cNvPr id="246" name="直線コネクタ 245"/>
          <p:cNvCxnSpPr>
            <a:endCxn id="362" idx="2"/>
          </p:cNvCxnSpPr>
          <p:nvPr/>
        </p:nvCxnSpPr>
        <p:spPr>
          <a:xfrm flipH="1" flipV="1">
            <a:off x="683927" y="3002585"/>
            <a:ext cx="4132638" cy="618813"/>
          </a:xfrm>
          <a:prstGeom prst="line">
            <a:avLst/>
          </a:prstGeom>
        </p:spPr>
        <p:style>
          <a:lnRef idx="1">
            <a:schemeClr val="dk1"/>
          </a:lnRef>
          <a:fillRef idx="0">
            <a:schemeClr val="dk1"/>
          </a:fillRef>
          <a:effectRef idx="0">
            <a:schemeClr val="dk1"/>
          </a:effectRef>
          <a:fontRef idx="minor">
            <a:schemeClr val="tx1"/>
          </a:fontRef>
        </p:style>
      </p:cxnSp>
      <p:cxnSp>
        <p:nvCxnSpPr>
          <p:cNvPr id="237" name="直線コネクタ 236"/>
          <p:cNvCxnSpPr>
            <a:endCxn id="304" idx="2"/>
          </p:cNvCxnSpPr>
          <p:nvPr/>
        </p:nvCxnSpPr>
        <p:spPr>
          <a:xfrm flipH="1" flipV="1">
            <a:off x="690406" y="1888259"/>
            <a:ext cx="4253988" cy="1149872"/>
          </a:xfrm>
          <a:prstGeom prst="line">
            <a:avLst/>
          </a:prstGeom>
        </p:spPr>
        <p:style>
          <a:lnRef idx="1">
            <a:schemeClr val="dk1"/>
          </a:lnRef>
          <a:fillRef idx="0">
            <a:schemeClr val="dk1"/>
          </a:fillRef>
          <a:effectRef idx="0">
            <a:schemeClr val="dk1"/>
          </a:effectRef>
          <a:fontRef idx="minor">
            <a:schemeClr val="tx1"/>
          </a:fontRef>
        </p:style>
      </p:cxnSp>
      <p:sp>
        <p:nvSpPr>
          <p:cNvPr id="104" name="タイトル 16"/>
          <p:cNvSpPr txBox="1">
            <a:spLocks/>
          </p:cNvSpPr>
          <p:nvPr/>
        </p:nvSpPr>
        <p:spPr>
          <a:xfrm>
            <a:off x="1648554" y="156261"/>
            <a:ext cx="5730746" cy="334201"/>
          </a:xfrm>
          <a:prstGeom prst="rect">
            <a:avLst/>
          </a:prstGeom>
          <a:ln/>
        </p:spPr>
        <p:style>
          <a:lnRef idx="2">
            <a:schemeClr val="accent6"/>
          </a:lnRef>
          <a:fillRef idx="1">
            <a:schemeClr val="lt1"/>
          </a:fillRef>
          <a:effectRef idx="0">
            <a:schemeClr val="accent6"/>
          </a:effectRef>
          <a:fontRef idx="minor">
            <a:schemeClr val="dk1"/>
          </a:fontRef>
        </p:style>
        <p:txBody>
          <a:bodyPr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ja-JP" altLang="en-US" sz="142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endParaRPr>
          </a:p>
        </p:txBody>
      </p:sp>
      <p:sp>
        <p:nvSpPr>
          <p:cNvPr id="209" name="テキスト ボックス 208"/>
          <p:cNvSpPr txBox="1"/>
          <p:nvPr/>
        </p:nvSpPr>
        <p:spPr>
          <a:xfrm>
            <a:off x="79925" y="6252782"/>
            <a:ext cx="9024731" cy="609398"/>
          </a:xfrm>
          <a:prstGeom prst="rect">
            <a:avLst/>
          </a:prstGeom>
          <a:noFill/>
        </p:spPr>
        <p:txBody>
          <a:bodyPr wrap="square" rtlCol="0">
            <a:spAutoFit/>
          </a:bodyPr>
          <a:lstStyle/>
          <a:p>
            <a:pPr marL="60100" marR="0" lvl="0" indent="-601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今後</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、市町村・関係団体と連携して効果的な情報発信を行うとともに、次回第３回の募集に向け、募集時期や募集条件について検討を行う。</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grpSp>
        <p:nvGrpSpPr>
          <p:cNvPr id="337" name="グループ化 336"/>
          <p:cNvGrpSpPr/>
          <p:nvPr/>
        </p:nvGrpSpPr>
        <p:grpSpPr>
          <a:xfrm>
            <a:off x="3940212" y="971107"/>
            <a:ext cx="1204014" cy="908939"/>
            <a:chOff x="2012995" y="2116960"/>
            <a:chExt cx="1685619" cy="1272515"/>
          </a:xfrm>
        </p:grpSpPr>
        <p:sp>
          <p:nvSpPr>
            <p:cNvPr id="338" name="角丸四角形 337"/>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9" name="テキスト ボックス 338"/>
            <p:cNvSpPr txBox="1"/>
            <p:nvPr/>
          </p:nvSpPr>
          <p:spPr>
            <a:xfrm>
              <a:off x="2019592" y="2129497"/>
              <a:ext cx="1679022" cy="387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桜並木と春の花々を眺める芥川を並行して流れる新川</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土手</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343" name="グループ化 342"/>
          <p:cNvGrpSpPr/>
          <p:nvPr/>
        </p:nvGrpSpPr>
        <p:grpSpPr>
          <a:xfrm>
            <a:off x="2636185" y="975567"/>
            <a:ext cx="1203469" cy="908939"/>
            <a:chOff x="2012995" y="2116960"/>
            <a:chExt cx="1684856" cy="1272515"/>
          </a:xfrm>
        </p:grpSpPr>
        <p:sp>
          <p:nvSpPr>
            <p:cNvPr id="344" name="角丸四角形 343"/>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45" name="テキスト ボックス 344"/>
            <p:cNvSpPr txBox="1"/>
            <p:nvPr/>
          </p:nvSpPr>
          <p:spPr>
            <a:xfrm>
              <a:off x="2036354" y="2123253"/>
              <a:ext cx="1586155" cy="387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三好山の紅葉を背景と</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した　芥川</a:t>
              </a: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を眺める摂津峡</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公園下</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325" name="グループ化 324"/>
          <p:cNvGrpSpPr/>
          <p:nvPr/>
        </p:nvGrpSpPr>
        <p:grpSpPr>
          <a:xfrm>
            <a:off x="1338815" y="972556"/>
            <a:ext cx="1234664" cy="911951"/>
            <a:chOff x="2012995" y="2112744"/>
            <a:chExt cx="1728529" cy="1276731"/>
          </a:xfrm>
        </p:grpSpPr>
        <p:sp>
          <p:nvSpPr>
            <p:cNvPr id="326" name="角丸四角形 325"/>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27" name="テキスト ボックス 326"/>
            <p:cNvSpPr txBox="1"/>
            <p:nvPr/>
          </p:nvSpPr>
          <p:spPr>
            <a:xfrm>
              <a:off x="2056668" y="2112744"/>
              <a:ext cx="1684856" cy="258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紅葉を眺める三色彩</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道</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12" name="グループ化 11"/>
          <p:cNvGrpSpPr/>
          <p:nvPr/>
        </p:nvGrpSpPr>
        <p:grpSpPr>
          <a:xfrm>
            <a:off x="88671" y="974355"/>
            <a:ext cx="1203469" cy="913904"/>
            <a:chOff x="2012995" y="2110009"/>
            <a:chExt cx="1684856" cy="1279466"/>
          </a:xfrm>
        </p:grpSpPr>
        <p:sp>
          <p:nvSpPr>
            <p:cNvPr id="304" name="角丸四角形 303"/>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06" name="テキスト ボックス 305"/>
            <p:cNvSpPr txBox="1"/>
            <p:nvPr/>
          </p:nvSpPr>
          <p:spPr>
            <a:xfrm>
              <a:off x="2049102" y="2110009"/>
              <a:ext cx="1647505" cy="387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太陽の塔と北摂山系を眺める</a:t>
              </a:r>
              <a:endParaRPr kumimoji="1" lang="en-US" altLang="ja-JP"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万博記念公園</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大階段</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373" name="グループ化 372"/>
          <p:cNvGrpSpPr/>
          <p:nvPr/>
        </p:nvGrpSpPr>
        <p:grpSpPr>
          <a:xfrm>
            <a:off x="6542590" y="957437"/>
            <a:ext cx="1249163" cy="911452"/>
            <a:chOff x="2012995" y="2113442"/>
            <a:chExt cx="1748828" cy="1276033"/>
          </a:xfrm>
        </p:grpSpPr>
        <p:sp>
          <p:nvSpPr>
            <p:cNvPr id="374" name="角丸四角形 373"/>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75" name="テキスト ボックス 374"/>
            <p:cNvSpPr txBox="1"/>
            <p:nvPr/>
          </p:nvSpPr>
          <p:spPr>
            <a:xfrm>
              <a:off x="2028142" y="2113442"/>
              <a:ext cx="1733681" cy="387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京阪神のまちなみを眺める交野山山頂</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観音岩</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307" name="グループ化 306"/>
          <p:cNvGrpSpPr/>
          <p:nvPr/>
        </p:nvGrpSpPr>
        <p:grpSpPr>
          <a:xfrm>
            <a:off x="7823150" y="956957"/>
            <a:ext cx="1203469" cy="910765"/>
            <a:chOff x="2012995" y="2114404"/>
            <a:chExt cx="1684856" cy="1275071"/>
          </a:xfrm>
        </p:grpSpPr>
        <p:sp>
          <p:nvSpPr>
            <p:cNvPr id="308" name="角丸四角形 307"/>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09" name="テキスト ボックス 308"/>
            <p:cNvSpPr txBox="1"/>
            <p:nvPr/>
          </p:nvSpPr>
          <p:spPr>
            <a:xfrm>
              <a:off x="2039900" y="2114404"/>
              <a:ext cx="1545536" cy="387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眼下に広がる紅葉を眺めるほしだ園地の星の</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ブランコ</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364" name="グループ化 363"/>
          <p:cNvGrpSpPr/>
          <p:nvPr/>
        </p:nvGrpSpPr>
        <p:grpSpPr>
          <a:xfrm>
            <a:off x="7857543" y="3121454"/>
            <a:ext cx="1203469" cy="912679"/>
            <a:chOff x="2012995" y="2111725"/>
            <a:chExt cx="1684856" cy="1277750"/>
          </a:xfrm>
        </p:grpSpPr>
        <p:sp>
          <p:nvSpPr>
            <p:cNvPr id="365" name="角丸四角形 364"/>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6" name="テキスト ボックス 365"/>
            <p:cNvSpPr txBox="1"/>
            <p:nvPr/>
          </p:nvSpPr>
          <p:spPr>
            <a:xfrm>
              <a:off x="2049709" y="2111725"/>
              <a:ext cx="1619398" cy="3877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歴史的な街なみを眺める葛井寺 表門</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通り</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316" name="グループ化 315"/>
          <p:cNvGrpSpPr/>
          <p:nvPr/>
        </p:nvGrpSpPr>
        <p:grpSpPr>
          <a:xfrm>
            <a:off x="7849022" y="4219282"/>
            <a:ext cx="1203469" cy="919574"/>
            <a:chOff x="2012995" y="2102071"/>
            <a:chExt cx="1684856" cy="1287404"/>
          </a:xfrm>
        </p:grpSpPr>
        <p:sp>
          <p:nvSpPr>
            <p:cNvPr id="317" name="角丸四角形 316"/>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8" name="テキスト ボックス 317"/>
            <p:cNvSpPr txBox="1"/>
            <p:nvPr/>
          </p:nvSpPr>
          <p:spPr>
            <a:xfrm>
              <a:off x="2069542" y="2102071"/>
              <a:ext cx="1544003" cy="5170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古代と現代が共存する大阪平野を眺める鉢伏山西峰</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古墳</a:t>
              </a:r>
              <a:endParaRPr kumimoji="1" lang="en-US" altLang="ja-JP"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313" name="グループ化 312"/>
          <p:cNvGrpSpPr/>
          <p:nvPr/>
        </p:nvGrpSpPr>
        <p:grpSpPr>
          <a:xfrm>
            <a:off x="70785" y="4254898"/>
            <a:ext cx="1228765" cy="908939"/>
            <a:chOff x="2012995" y="2116960"/>
            <a:chExt cx="1720271" cy="1272515"/>
          </a:xfrm>
        </p:grpSpPr>
        <p:sp>
          <p:nvSpPr>
            <p:cNvPr id="314" name="角丸四角形 313"/>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5" name="テキスト ボックス 314"/>
            <p:cNvSpPr txBox="1"/>
            <p:nvPr/>
          </p:nvSpPr>
          <p:spPr>
            <a:xfrm>
              <a:off x="2046441" y="2122479"/>
              <a:ext cx="1686825" cy="387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世界遺産やハルカスを眺める</a:t>
              </a:r>
              <a:endParaRPr kumimoji="1" lang="en-US" altLang="ja-JP"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堺市役所展望</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ロビー</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361" name="グループ化 360"/>
          <p:cNvGrpSpPr/>
          <p:nvPr/>
        </p:nvGrpSpPr>
        <p:grpSpPr>
          <a:xfrm>
            <a:off x="82193" y="2093647"/>
            <a:ext cx="1203469" cy="908939"/>
            <a:chOff x="2012995" y="2116960"/>
            <a:chExt cx="1684856" cy="1272515"/>
          </a:xfrm>
        </p:grpSpPr>
        <p:sp>
          <p:nvSpPr>
            <p:cNvPr id="362" name="角丸四角形 361"/>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3" name="テキスト ボックス 362"/>
            <p:cNvSpPr txBox="1"/>
            <p:nvPr/>
          </p:nvSpPr>
          <p:spPr>
            <a:xfrm>
              <a:off x="2028238" y="2120811"/>
              <a:ext cx="1616680" cy="387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湊町リバープレイス道頓堀川を眺める大阪市道南北線深里</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橋</a:t>
              </a:r>
              <a:endParaRPr kumimoji="1" lang="en-US" altLang="ja-JP"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376" name="グループ化 375"/>
          <p:cNvGrpSpPr/>
          <p:nvPr/>
        </p:nvGrpSpPr>
        <p:grpSpPr>
          <a:xfrm>
            <a:off x="1398254" y="2093646"/>
            <a:ext cx="1203469" cy="913627"/>
            <a:chOff x="2012995" y="2110397"/>
            <a:chExt cx="1684856" cy="1279078"/>
          </a:xfrm>
        </p:grpSpPr>
        <p:sp>
          <p:nvSpPr>
            <p:cNvPr id="377" name="角丸四角形 376"/>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78" name="テキスト ボックス 377"/>
            <p:cNvSpPr txBox="1"/>
            <p:nvPr/>
          </p:nvSpPr>
          <p:spPr>
            <a:xfrm>
              <a:off x="2037016" y="2110397"/>
              <a:ext cx="1637760" cy="387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a:t>
              </a: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都心の高層</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建築群を</a:t>
              </a: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眺める梅田スカイビル「空中</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庭園</a:t>
              </a:r>
              <a:endParaRPr kumimoji="1" lang="en-US" altLang="ja-JP"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334" name="グループ化 333"/>
          <p:cNvGrpSpPr/>
          <p:nvPr/>
        </p:nvGrpSpPr>
        <p:grpSpPr>
          <a:xfrm>
            <a:off x="75656" y="3162670"/>
            <a:ext cx="1203469" cy="908939"/>
            <a:chOff x="2012995" y="2116960"/>
            <a:chExt cx="1684856" cy="1272515"/>
          </a:xfrm>
        </p:grpSpPr>
        <p:sp>
          <p:nvSpPr>
            <p:cNvPr id="335" name="角丸四角形 334"/>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6" name="テキスト ボックス 335"/>
            <p:cNvSpPr txBox="1"/>
            <p:nvPr/>
          </p:nvSpPr>
          <p:spPr>
            <a:xfrm>
              <a:off x="2018972" y="2118800"/>
              <a:ext cx="1647078" cy="387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夕日を背に、日本最古の木造洋式燈台を眺める旧堺</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燈台前</a:t>
              </a:r>
              <a:endParaRPr kumimoji="1" lang="en-US" altLang="ja-JP"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340" name="グループ化 339"/>
          <p:cNvGrpSpPr/>
          <p:nvPr/>
        </p:nvGrpSpPr>
        <p:grpSpPr>
          <a:xfrm>
            <a:off x="1389426" y="3169555"/>
            <a:ext cx="1203469" cy="916196"/>
            <a:chOff x="2012995" y="2106800"/>
            <a:chExt cx="1684856" cy="1282675"/>
          </a:xfrm>
        </p:grpSpPr>
        <p:sp>
          <p:nvSpPr>
            <p:cNvPr id="341" name="角丸四角形 340"/>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42" name="テキスト ボックス 341"/>
            <p:cNvSpPr txBox="1"/>
            <p:nvPr/>
          </p:nvSpPr>
          <p:spPr>
            <a:xfrm>
              <a:off x="2056438" y="2106800"/>
              <a:ext cx="1602810" cy="2585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四天王寺伽藍を眺める</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山門前</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cxnSp>
        <p:nvCxnSpPr>
          <p:cNvPr id="9" name="直線コネクタ 8"/>
          <p:cNvCxnSpPr>
            <a:endCxn id="326" idx="2"/>
          </p:cNvCxnSpPr>
          <p:nvPr/>
        </p:nvCxnSpPr>
        <p:spPr>
          <a:xfrm flipH="1" flipV="1">
            <a:off x="1940550" y="1884507"/>
            <a:ext cx="2947565" cy="1111129"/>
          </a:xfrm>
          <a:prstGeom prst="line">
            <a:avLst/>
          </a:prstGeom>
        </p:spPr>
        <p:style>
          <a:lnRef idx="1">
            <a:schemeClr val="dk1"/>
          </a:lnRef>
          <a:fillRef idx="0">
            <a:schemeClr val="dk1"/>
          </a:fillRef>
          <a:effectRef idx="0">
            <a:schemeClr val="dk1"/>
          </a:effectRef>
          <a:fontRef idx="minor">
            <a:schemeClr val="tx1"/>
          </a:fontRef>
        </p:style>
      </p:cxnSp>
      <p:cxnSp>
        <p:nvCxnSpPr>
          <p:cNvPr id="243" name="直線コネクタ 242"/>
          <p:cNvCxnSpPr>
            <a:endCxn id="377" idx="2"/>
          </p:cNvCxnSpPr>
          <p:nvPr/>
        </p:nvCxnSpPr>
        <p:spPr>
          <a:xfrm flipH="1" flipV="1">
            <a:off x="1999989" y="3007274"/>
            <a:ext cx="2804159" cy="442171"/>
          </a:xfrm>
          <a:prstGeom prst="line">
            <a:avLst/>
          </a:prstGeom>
        </p:spPr>
        <p:style>
          <a:lnRef idx="1">
            <a:schemeClr val="dk1"/>
          </a:lnRef>
          <a:fillRef idx="0">
            <a:schemeClr val="dk1"/>
          </a:fillRef>
          <a:effectRef idx="0">
            <a:schemeClr val="dk1"/>
          </a:effectRef>
          <a:fontRef idx="minor">
            <a:schemeClr val="tx1"/>
          </a:fontRef>
        </p:style>
      </p:cxnSp>
      <p:cxnSp>
        <p:nvCxnSpPr>
          <p:cNvPr id="248" name="直線コネクタ 247"/>
          <p:cNvCxnSpPr/>
          <p:nvPr/>
        </p:nvCxnSpPr>
        <p:spPr>
          <a:xfrm flipH="1" flipV="1">
            <a:off x="2600903" y="3650500"/>
            <a:ext cx="2306539" cy="99055"/>
          </a:xfrm>
          <a:prstGeom prst="line">
            <a:avLst/>
          </a:prstGeom>
        </p:spPr>
        <p:style>
          <a:lnRef idx="1">
            <a:schemeClr val="dk1"/>
          </a:lnRef>
          <a:fillRef idx="0">
            <a:schemeClr val="dk1"/>
          </a:fillRef>
          <a:effectRef idx="0">
            <a:schemeClr val="dk1"/>
          </a:effectRef>
          <a:fontRef idx="minor">
            <a:schemeClr val="tx1"/>
          </a:fontRef>
        </p:style>
      </p:cxnSp>
      <p:cxnSp>
        <p:nvCxnSpPr>
          <p:cNvPr id="253" name="直線コネクタ 252"/>
          <p:cNvCxnSpPr>
            <a:endCxn id="315" idx="0"/>
          </p:cNvCxnSpPr>
          <p:nvPr/>
        </p:nvCxnSpPr>
        <p:spPr>
          <a:xfrm flipH="1">
            <a:off x="697113" y="3992015"/>
            <a:ext cx="4072416" cy="266825"/>
          </a:xfrm>
          <a:prstGeom prst="line">
            <a:avLst/>
          </a:prstGeom>
        </p:spPr>
        <p:style>
          <a:lnRef idx="1">
            <a:schemeClr val="dk1"/>
          </a:lnRef>
          <a:fillRef idx="0">
            <a:schemeClr val="dk1"/>
          </a:fillRef>
          <a:effectRef idx="0">
            <a:schemeClr val="dk1"/>
          </a:effectRef>
          <a:fontRef idx="minor">
            <a:schemeClr val="tx1"/>
          </a:fontRef>
        </p:style>
      </p:cxnSp>
      <p:cxnSp>
        <p:nvCxnSpPr>
          <p:cNvPr id="255" name="直線コネクタ 254"/>
          <p:cNvCxnSpPr/>
          <p:nvPr/>
        </p:nvCxnSpPr>
        <p:spPr>
          <a:xfrm flipH="1">
            <a:off x="2490906" y="4078785"/>
            <a:ext cx="2337873" cy="391489"/>
          </a:xfrm>
          <a:prstGeom prst="line">
            <a:avLst/>
          </a:prstGeom>
        </p:spPr>
        <p:style>
          <a:lnRef idx="1">
            <a:schemeClr val="dk1"/>
          </a:lnRef>
          <a:fillRef idx="0">
            <a:schemeClr val="dk1"/>
          </a:fillRef>
          <a:effectRef idx="0">
            <a:schemeClr val="dk1"/>
          </a:effectRef>
          <a:fontRef idx="minor">
            <a:schemeClr val="tx1"/>
          </a:fontRef>
        </p:style>
      </p:cxnSp>
      <p:grpSp>
        <p:nvGrpSpPr>
          <p:cNvPr id="382" name="グループ化 381"/>
          <p:cNvGrpSpPr/>
          <p:nvPr/>
        </p:nvGrpSpPr>
        <p:grpSpPr>
          <a:xfrm>
            <a:off x="1355141" y="4255642"/>
            <a:ext cx="1203469" cy="917693"/>
            <a:chOff x="2012995" y="2104705"/>
            <a:chExt cx="1684856" cy="1284770"/>
          </a:xfrm>
        </p:grpSpPr>
        <p:sp>
          <p:nvSpPr>
            <p:cNvPr id="383" name="角丸四角形 382"/>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84" name="テキスト ボックス 383"/>
            <p:cNvSpPr txBox="1"/>
            <p:nvPr/>
          </p:nvSpPr>
          <p:spPr>
            <a:xfrm>
              <a:off x="2029687" y="2104705"/>
              <a:ext cx="1538191" cy="387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日本一美しい古墳を眺める</a:t>
              </a:r>
              <a:endParaRPr kumimoji="1" lang="en-US" altLang="ja-JP"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ニサンザイ</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古墳前</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cxnSp>
        <p:nvCxnSpPr>
          <p:cNvPr id="264" name="直線コネクタ 263"/>
          <p:cNvCxnSpPr/>
          <p:nvPr/>
        </p:nvCxnSpPr>
        <p:spPr>
          <a:xfrm flipH="1">
            <a:off x="1916419" y="4727741"/>
            <a:ext cx="2203321" cy="645222"/>
          </a:xfrm>
          <a:prstGeom prst="line">
            <a:avLst/>
          </a:prstGeom>
        </p:spPr>
        <p:style>
          <a:lnRef idx="1">
            <a:schemeClr val="dk1"/>
          </a:lnRef>
          <a:fillRef idx="0">
            <a:schemeClr val="dk1"/>
          </a:fillRef>
          <a:effectRef idx="0">
            <a:schemeClr val="dk1"/>
          </a:effectRef>
          <a:fontRef idx="minor">
            <a:schemeClr val="tx1"/>
          </a:fontRef>
        </p:style>
      </p:cxnSp>
      <p:grpSp>
        <p:nvGrpSpPr>
          <p:cNvPr id="367" name="グループ化 366"/>
          <p:cNvGrpSpPr/>
          <p:nvPr/>
        </p:nvGrpSpPr>
        <p:grpSpPr>
          <a:xfrm>
            <a:off x="1357806" y="5318045"/>
            <a:ext cx="1248429" cy="908939"/>
            <a:chOff x="2012995" y="2116960"/>
            <a:chExt cx="1747800" cy="1272515"/>
          </a:xfrm>
        </p:grpSpPr>
        <p:sp>
          <p:nvSpPr>
            <p:cNvPr id="368" name="角丸四角形 367"/>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9" name="テキスト ボックス 368"/>
            <p:cNvSpPr txBox="1"/>
            <p:nvPr/>
          </p:nvSpPr>
          <p:spPr>
            <a:xfrm>
              <a:off x="2031551" y="2120953"/>
              <a:ext cx="1729244" cy="3752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7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関空島と連絡橋を眺めるスターゲイトホテル関西エアポートの</a:t>
              </a:r>
              <a:r>
                <a:rPr kumimoji="1" lang="ja-JP" altLang="en-US" sz="571"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レストラン</a:t>
              </a:r>
              <a:endParaRPr kumimoji="1" lang="ja-JP" altLang="en-US" sz="57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cxnSp>
        <p:nvCxnSpPr>
          <p:cNvPr id="266" name="直線コネクタ 265"/>
          <p:cNvCxnSpPr/>
          <p:nvPr/>
        </p:nvCxnSpPr>
        <p:spPr>
          <a:xfrm flipH="1">
            <a:off x="3202036" y="4776732"/>
            <a:ext cx="865974" cy="564536"/>
          </a:xfrm>
          <a:prstGeom prst="line">
            <a:avLst/>
          </a:prstGeom>
        </p:spPr>
        <p:style>
          <a:lnRef idx="1">
            <a:schemeClr val="dk1"/>
          </a:lnRef>
          <a:fillRef idx="0">
            <a:schemeClr val="dk1"/>
          </a:fillRef>
          <a:effectRef idx="0">
            <a:schemeClr val="dk1"/>
          </a:effectRef>
          <a:fontRef idx="minor">
            <a:schemeClr val="tx1"/>
          </a:fontRef>
        </p:style>
      </p:cxnSp>
      <p:cxnSp>
        <p:nvCxnSpPr>
          <p:cNvPr id="277" name="直線コネクタ 276"/>
          <p:cNvCxnSpPr/>
          <p:nvPr/>
        </p:nvCxnSpPr>
        <p:spPr>
          <a:xfrm>
            <a:off x="4004838" y="4846190"/>
            <a:ext cx="544419" cy="582474"/>
          </a:xfrm>
          <a:prstGeom prst="line">
            <a:avLst/>
          </a:prstGeom>
        </p:spPr>
        <p:style>
          <a:lnRef idx="1">
            <a:schemeClr val="dk1"/>
          </a:lnRef>
          <a:fillRef idx="0">
            <a:schemeClr val="dk1"/>
          </a:fillRef>
          <a:effectRef idx="0">
            <a:schemeClr val="dk1"/>
          </a:effectRef>
          <a:fontRef idx="minor">
            <a:schemeClr val="tx1"/>
          </a:fontRef>
        </p:style>
      </p:cxnSp>
      <p:grpSp>
        <p:nvGrpSpPr>
          <p:cNvPr id="331" name="グループ化 330"/>
          <p:cNvGrpSpPr/>
          <p:nvPr/>
        </p:nvGrpSpPr>
        <p:grpSpPr>
          <a:xfrm>
            <a:off x="3935865" y="5319205"/>
            <a:ext cx="1433315" cy="908940"/>
            <a:chOff x="1937138" y="2116960"/>
            <a:chExt cx="2006640" cy="1272515"/>
          </a:xfrm>
        </p:grpSpPr>
        <p:sp>
          <p:nvSpPr>
            <p:cNvPr id="332" name="角丸四角形 331"/>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3" name="テキスト ボックス 332"/>
            <p:cNvSpPr txBox="1"/>
            <p:nvPr/>
          </p:nvSpPr>
          <p:spPr>
            <a:xfrm>
              <a:off x="1937138" y="2134805"/>
              <a:ext cx="2006640" cy="3877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タルイサザンビーチの夕日を眺める泉南ロングパークメモリーズツリー展望</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台</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cxnSp>
        <p:nvCxnSpPr>
          <p:cNvPr id="282" name="直線コネクタ 281"/>
          <p:cNvCxnSpPr/>
          <p:nvPr/>
        </p:nvCxnSpPr>
        <p:spPr>
          <a:xfrm>
            <a:off x="4078763" y="4811962"/>
            <a:ext cx="1798906" cy="546226"/>
          </a:xfrm>
          <a:prstGeom prst="line">
            <a:avLst/>
          </a:prstGeom>
        </p:spPr>
        <p:style>
          <a:lnRef idx="1">
            <a:schemeClr val="dk1"/>
          </a:lnRef>
          <a:fillRef idx="0">
            <a:schemeClr val="dk1"/>
          </a:fillRef>
          <a:effectRef idx="0">
            <a:schemeClr val="dk1"/>
          </a:effectRef>
          <a:fontRef idx="minor">
            <a:schemeClr val="tx1"/>
          </a:fontRef>
        </p:style>
      </p:cxnSp>
      <p:cxnSp>
        <p:nvCxnSpPr>
          <p:cNvPr id="284" name="直線コネクタ 283"/>
          <p:cNvCxnSpPr/>
          <p:nvPr/>
        </p:nvCxnSpPr>
        <p:spPr>
          <a:xfrm>
            <a:off x="4351283" y="4928920"/>
            <a:ext cx="2898417" cy="445911"/>
          </a:xfrm>
          <a:prstGeom prst="line">
            <a:avLst/>
          </a:prstGeom>
        </p:spPr>
        <p:style>
          <a:lnRef idx="1">
            <a:schemeClr val="dk1"/>
          </a:lnRef>
          <a:fillRef idx="0">
            <a:schemeClr val="dk1"/>
          </a:fillRef>
          <a:effectRef idx="0">
            <a:schemeClr val="dk1"/>
          </a:effectRef>
          <a:fontRef idx="minor">
            <a:schemeClr val="tx1"/>
          </a:fontRef>
        </p:style>
      </p:cxnSp>
      <p:grpSp>
        <p:nvGrpSpPr>
          <p:cNvPr id="352" name="グループ化 351"/>
          <p:cNvGrpSpPr/>
          <p:nvPr/>
        </p:nvGrpSpPr>
        <p:grpSpPr>
          <a:xfrm>
            <a:off x="6556783" y="5299346"/>
            <a:ext cx="1203469" cy="924551"/>
            <a:chOff x="2012995" y="2095103"/>
            <a:chExt cx="1684856" cy="1294372"/>
          </a:xfrm>
        </p:grpSpPr>
        <p:sp>
          <p:nvSpPr>
            <p:cNvPr id="353" name="角丸四角形 352"/>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54" name="テキスト ボックス 353"/>
            <p:cNvSpPr txBox="1"/>
            <p:nvPr/>
          </p:nvSpPr>
          <p:spPr>
            <a:xfrm>
              <a:off x="2050710" y="2095103"/>
              <a:ext cx="1513602" cy="387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大木地区の農村景観を眺める土丸・雨山</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城跡</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cxnSp>
        <p:nvCxnSpPr>
          <p:cNvPr id="287" name="直線コネクタ 286"/>
          <p:cNvCxnSpPr/>
          <p:nvPr/>
        </p:nvCxnSpPr>
        <p:spPr>
          <a:xfrm>
            <a:off x="4309549" y="4772725"/>
            <a:ext cx="4212969" cy="595820"/>
          </a:xfrm>
          <a:prstGeom prst="line">
            <a:avLst/>
          </a:prstGeom>
        </p:spPr>
        <p:style>
          <a:lnRef idx="1">
            <a:schemeClr val="dk1"/>
          </a:lnRef>
          <a:fillRef idx="0">
            <a:schemeClr val="dk1"/>
          </a:fillRef>
          <a:effectRef idx="0">
            <a:schemeClr val="dk1"/>
          </a:effectRef>
          <a:fontRef idx="minor">
            <a:schemeClr val="tx1"/>
          </a:fontRef>
        </p:style>
      </p:cxnSp>
      <p:grpSp>
        <p:nvGrpSpPr>
          <p:cNvPr id="319" name="グループ化 318"/>
          <p:cNvGrpSpPr/>
          <p:nvPr/>
        </p:nvGrpSpPr>
        <p:grpSpPr>
          <a:xfrm>
            <a:off x="7835077" y="5312445"/>
            <a:ext cx="1217413" cy="914864"/>
            <a:chOff x="2012995" y="2108665"/>
            <a:chExt cx="1704378" cy="1280810"/>
          </a:xfrm>
        </p:grpSpPr>
        <p:sp>
          <p:nvSpPr>
            <p:cNvPr id="320" name="角丸四角形 319"/>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21" name="テキスト ボックス 320"/>
            <p:cNvSpPr txBox="1"/>
            <p:nvPr/>
          </p:nvSpPr>
          <p:spPr>
            <a:xfrm>
              <a:off x="2029717" y="2108665"/>
              <a:ext cx="1687656" cy="387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熊取交流センター煉瓦館を眺める熊取歴史</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公園</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cxnSp>
        <p:nvCxnSpPr>
          <p:cNvPr id="291" name="直線コネクタ 290"/>
          <p:cNvCxnSpPr>
            <a:endCxn id="380" idx="1"/>
          </p:cNvCxnSpPr>
          <p:nvPr/>
        </p:nvCxnSpPr>
        <p:spPr>
          <a:xfrm>
            <a:off x="4990531" y="4302553"/>
            <a:ext cx="1572634" cy="389828"/>
          </a:xfrm>
          <a:prstGeom prst="line">
            <a:avLst/>
          </a:prstGeom>
        </p:spPr>
        <p:style>
          <a:lnRef idx="1">
            <a:schemeClr val="dk1"/>
          </a:lnRef>
          <a:fillRef idx="0">
            <a:schemeClr val="dk1"/>
          </a:fillRef>
          <a:effectRef idx="0">
            <a:schemeClr val="dk1"/>
          </a:effectRef>
          <a:fontRef idx="minor">
            <a:schemeClr val="tx1"/>
          </a:fontRef>
        </p:style>
      </p:cxnSp>
      <p:cxnSp>
        <p:nvCxnSpPr>
          <p:cNvPr id="293" name="直線コネクタ 292"/>
          <p:cNvCxnSpPr/>
          <p:nvPr/>
        </p:nvCxnSpPr>
        <p:spPr>
          <a:xfrm>
            <a:off x="5284775" y="4163500"/>
            <a:ext cx="2564248" cy="516870"/>
          </a:xfrm>
          <a:prstGeom prst="line">
            <a:avLst/>
          </a:prstGeom>
        </p:spPr>
        <p:style>
          <a:lnRef idx="1">
            <a:schemeClr val="dk1"/>
          </a:lnRef>
          <a:fillRef idx="0">
            <a:schemeClr val="dk1"/>
          </a:fillRef>
          <a:effectRef idx="0">
            <a:schemeClr val="dk1"/>
          </a:effectRef>
          <a:fontRef idx="minor">
            <a:schemeClr val="tx1"/>
          </a:fontRef>
        </p:style>
      </p:cxnSp>
      <p:grpSp>
        <p:nvGrpSpPr>
          <p:cNvPr id="379" name="グループ化 378"/>
          <p:cNvGrpSpPr/>
          <p:nvPr/>
        </p:nvGrpSpPr>
        <p:grpSpPr>
          <a:xfrm>
            <a:off x="6563165" y="4230513"/>
            <a:ext cx="1203469" cy="916337"/>
            <a:chOff x="2012995" y="2106603"/>
            <a:chExt cx="1684856" cy="1282872"/>
          </a:xfrm>
        </p:grpSpPr>
        <p:sp>
          <p:nvSpPr>
            <p:cNvPr id="380" name="角丸四角形 379"/>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81" name="テキスト ボックス 380"/>
            <p:cNvSpPr txBox="1"/>
            <p:nvPr/>
          </p:nvSpPr>
          <p:spPr>
            <a:xfrm>
              <a:off x="2055514" y="2106603"/>
              <a:ext cx="1621584" cy="387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狭山池取水塔を眺める狭山池公園遊歩</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道</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cxnSp>
        <p:nvCxnSpPr>
          <p:cNvPr id="295" name="直線コネクタ 294"/>
          <p:cNvCxnSpPr>
            <a:endCxn id="365" idx="1"/>
          </p:cNvCxnSpPr>
          <p:nvPr/>
        </p:nvCxnSpPr>
        <p:spPr>
          <a:xfrm flipV="1">
            <a:off x="5155109" y="3579663"/>
            <a:ext cx="2702434" cy="439084"/>
          </a:xfrm>
          <a:prstGeom prst="line">
            <a:avLst/>
          </a:prstGeom>
        </p:spPr>
        <p:style>
          <a:lnRef idx="1">
            <a:schemeClr val="dk1"/>
          </a:lnRef>
          <a:fillRef idx="0">
            <a:schemeClr val="dk1"/>
          </a:fillRef>
          <a:effectRef idx="0">
            <a:schemeClr val="dk1"/>
          </a:effectRef>
          <a:fontRef idx="minor">
            <a:schemeClr val="tx1"/>
          </a:fontRef>
        </p:style>
      </p:cxnSp>
      <p:cxnSp>
        <p:nvCxnSpPr>
          <p:cNvPr id="297" name="直線コネクタ 296"/>
          <p:cNvCxnSpPr>
            <a:endCxn id="359" idx="2"/>
          </p:cNvCxnSpPr>
          <p:nvPr/>
        </p:nvCxnSpPr>
        <p:spPr>
          <a:xfrm flipV="1">
            <a:off x="5258213" y="3022841"/>
            <a:ext cx="3177299" cy="640271"/>
          </a:xfrm>
          <a:prstGeom prst="line">
            <a:avLst/>
          </a:prstGeom>
        </p:spPr>
        <p:style>
          <a:lnRef idx="1">
            <a:schemeClr val="dk1"/>
          </a:lnRef>
          <a:fillRef idx="0">
            <a:schemeClr val="dk1"/>
          </a:fillRef>
          <a:effectRef idx="0">
            <a:schemeClr val="dk1"/>
          </a:effectRef>
          <a:fontRef idx="minor">
            <a:schemeClr val="tx1"/>
          </a:fontRef>
        </p:style>
      </p:cxnSp>
      <p:cxnSp>
        <p:nvCxnSpPr>
          <p:cNvPr id="303" name="直線コネクタ 302"/>
          <p:cNvCxnSpPr>
            <a:endCxn id="371" idx="1"/>
          </p:cNvCxnSpPr>
          <p:nvPr/>
        </p:nvCxnSpPr>
        <p:spPr>
          <a:xfrm flipV="1">
            <a:off x="5385268" y="3575254"/>
            <a:ext cx="1167216" cy="73873"/>
          </a:xfrm>
          <a:prstGeom prst="line">
            <a:avLst/>
          </a:prstGeom>
        </p:spPr>
        <p:style>
          <a:lnRef idx="1">
            <a:schemeClr val="dk1"/>
          </a:lnRef>
          <a:fillRef idx="0">
            <a:schemeClr val="dk1"/>
          </a:fillRef>
          <a:effectRef idx="0">
            <a:schemeClr val="dk1"/>
          </a:effectRef>
          <a:fontRef idx="minor">
            <a:schemeClr val="tx1"/>
          </a:fontRef>
        </p:style>
      </p:cxnSp>
      <p:cxnSp>
        <p:nvCxnSpPr>
          <p:cNvPr id="305" name="直線コネクタ 304"/>
          <p:cNvCxnSpPr>
            <a:endCxn id="311" idx="2"/>
          </p:cNvCxnSpPr>
          <p:nvPr/>
        </p:nvCxnSpPr>
        <p:spPr>
          <a:xfrm flipV="1">
            <a:off x="5217231" y="3017385"/>
            <a:ext cx="1932846" cy="419780"/>
          </a:xfrm>
          <a:prstGeom prst="line">
            <a:avLst/>
          </a:prstGeom>
        </p:spPr>
        <p:style>
          <a:lnRef idx="1">
            <a:schemeClr val="dk1"/>
          </a:lnRef>
          <a:fillRef idx="0">
            <a:schemeClr val="dk1"/>
          </a:fillRef>
          <a:effectRef idx="0">
            <a:schemeClr val="dk1"/>
          </a:effectRef>
          <a:fontRef idx="minor">
            <a:schemeClr val="tx1"/>
          </a:fontRef>
        </p:style>
      </p:cxnSp>
      <p:grpSp>
        <p:nvGrpSpPr>
          <p:cNvPr id="370" name="グループ化 369"/>
          <p:cNvGrpSpPr/>
          <p:nvPr/>
        </p:nvGrpSpPr>
        <p:grpSpPr>
          <a:xfrm>
            <a:off x="6552484" y="3120569"/>
            <a:ext cx="1241152" cy="909155"/>
            <a:chOff x="2012995" y="2116658"/>
            <a:chExt cx="1737613" cy="1272817"/>
          </a:xfrm>
        </p:grpSpPr>
        <p:sp>
          <p:nvSpPr>
            <p:cNvPr id="371" name="角丸四角形 370"/>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72" name="テキスト ボックス 371"/>
            <p:cNvSpPr txBox="1"/>
            <p:nvPr/>
          </p:nvSpPr>
          <p:spPr>
            <a:xfrm>
              <a:off x="2049156" y="2116658"/>
              <a:ext cx="1701452" cy="387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大阪平野を眺めるなるかわ園地</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のぼくら</a:t>
              </a: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広場</a:t>
              </a:r>
              <a:endParaRPr kumimoji="1" lang="en-US" altLang="ja-JP"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cxnSp>
        <p:nvCxnSpPr>
          <p:cNvPr id="415" name="直線コネクタ 414"/>
          <p:cNvCxnSpPr/>
          <p:nvPr/>
        </p:nvCxnSpPr>
        <p:spPr>
          <a:xfrm flipH="1" flipV="1">
            <a:off x="4927777" y="1881203"/>
            <a:ext cx="307161" cy="989489"/>
          </a:xfrm>
          <a:prstGeom prst="line">
            <a:avLst/>
          </a:prstGeom>
        </p:spPr>
        <p:style>
          <a:lnRef idx="1">
            <a:schemeClr val="dk1"/>
          </a:lnRef>
          <a:fillRef idx="0">
            <a:schemeClr val="dk1"/>
          </a:fillRef>
          <a:effectRef idx="0">
            <a:schemeClr val="dk1"/>
          </a:effectRef>
          <a:fontRef idx="minor">
            <a:schemeClr val="tx1"/>
          </a:fontRef>
        </p:style>
      </p:cxnSp>
      <p:cxnSp>
        <p:nvCxnSpPr>
          <p:cNvPr id="416" name="直線コネクタ 415"/>
          <p:cNvCxnSpPr>
            <a:endCxn id="308" idx="2"/>
          </p:cNvCxnSpPr>
          <p:nvPr/>
        </p:nvCxnSpPr>
        <p:spPr>
          <a:xfrm flipV="1">
            <a:off x="5452653" y="1867722"/>
            <a:ext cx="2972231" cy="1376134"/>
          </a:xfrm>
          <a:prstGeom prst="line">
            <a:avLst/>
          </a:prstGeom>
        </p:spPr>
        <p:style>
          <a:lnRef idx="1">
            <a:schemeClr val="dk1"/>
          </a:lnRef>
          <a:fillRef idx="0">
            <a:schemeClr val="dk1"/>
          </a:fillRef>
          <a:effectRef idx="0">
            <a:schemeClr val="dk1"/>
          </a:effectRef>
          <a:fontRef idx="minor">
            <a:schemeClr val="tx1"/>
          </a:fontRef>
        </p:style>
      </p:cxnSp>
      <p:grpSp>
        <p:nvGrpSpPr>
          <p:cNvPr id="310" name="グループ化 309"/>
          <p:cNvGrpSpPr/>
          <p:nvPr/>
        </p:nvGrpSpPr>
        <p:grpSpPr>
          <a:xfrm>
            <a:off x="6546010" y="2108447"/>
            <a:ext cx="1205802" cy="908939"/>
            <a:chOff x="2009728" y="2116960"/>
            <a:chExt cx="1688123" cy="1272515"/>
          </a:xfrm>
        </p:grpSpPr>
        <p:sp>
          <p:nvSpPr>
            <p:cNvPr id="311" name="角丸四角形 310"/>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2" name="テキスト ボックス 311"/>
            <p:cNvSpPr txBox="1"/>
            <p:nvPr/>
          </p:nvSpPr>
          <p:spPr>
            <a:xfrm>
              <a:off x="2009728" y="2117267"/>
              <a:ext cx="1672708" cy="3877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御領水路と御領菅原神社を眺める御領橋</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周辺</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cxnSp>
        <p:nvCxnSpPr>
          <p:cNvPr id="417" name="直線コネクタ 416"/>
          <p:cNvCxnSpPr/>
          <p:nvPr/>
        </p:nvCxnSpPr>
        <p:spPr>
          <a:xfrm flipV="1">
            <a:off x="5518354" y="1864864"/>
            <a:ext cx="1181950" cy="1296271"/>
          </a:xfrm>
          <a:prstGeom prst="line">
            <a:avLst/>
          </a:prstGeom>
        </p:spPr>
        <p:style>
          <a:lnRef idx="1">
            <a:schemeClr val="dk1"/>
          </a:lnRef>
          <a:fillRef idx="0">
            <a:schemeClr val="dk1"/>
          </a:fillRef>
          <a:effectRef idx="0">
            <a:schemeClr val="dk1"/>
          </a:effectRef>
          <a:fontRef idx="minor">
            <a:schemeClr val="tx1"/>
          </a:fontRef>
        </p:style>
      </p:cxnSp>
      <p:cxnSp>
        <p:nvCxnSpPr>
          <p:cNvPr id="419" name="直線コネクタ 418"/>
          <p:cNvCxnSpPr>
            <a:endCxn id="344" idx="2"/>
          </p:cNvCxnSpPr>
          <p:nvPr/>
        </p:nvCxnSpPr>
        <p:spPr>
          <a:xfrm flipH="1" flipV="1">
            <a:off x="3237920" y="1884506"/>
            <a:ext cx="1891331" cy="882350"/>
          </a:xfrm>
          <a:prstGeom prst="line">
            <a:avLst/>
          </a:prstGeom>
        </p:spPr>
        <p:style>
          <a:lnRef idx="1">
            <a:schemeClr val="dk1"/>
          </a:lnRef>
          <a:fillRef idx="0">
            <a:schemeClr val="dk1"/>
          </a:fillRef>
          <a:effectRef idx="0">
            <a:schemeClr val="dk1"/>
          </a:effectRef>
          <a:fontRef idx="minor">
            <a:schemeClr val="tx1"/>
          </a:fontRef>
        </p:style>
      </p:cxnSp>
      <p:sp>
        <p:nvSpPr>
          <p:cNvPr id="427" name="テキスト ボックス 426"/>
          <p:cNvSpPr txBox="1"/>
          <p:nvPr/>
        </p:nvSpPr>
        <p:spPr>
          <a:xfrm>
            <a:off x="1638638" y="139718"/>
            <a:ext cx="5801404" cy="400110"/>
          </a:xfrm>
          <a:prstGeom prst="rect">
            <a:avLst/>
          </a:prstGeom>
          <a:noFill/>
        </p:spPr>
        <p:txBody>
          <a:bodyPr wrap="square" rtlCol="0">
            <a:spAutoFit/>
          </a:bodyPr>
          <a:lstStyle/>
          <a:p>
            <a:pPr marL="0" marR="0" lvl="0" indent="0" algn="ctr" defTabSz="326578" rtl="0" eaLnBrk="1" fontAlgn="auto" latinLnBrk="0" hangingPunct="1">
              <a:lnSpc>
                <a:spcPts val="2429"/>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schemeClr val="accent5">
                    <a:lumMod val="75000"/>
                  </a:schemeClr>
                </a:solidFill>
                <a:effectLst/>
                <a:uLnTx/>
                <a:uFillTx/>
                <a:latin typeface="UD デジタル 教科書体 NP-B" panose="02020700000000000000" pitchFamily="18" charset="-128"/>
                <a:ea typeface="UD デジタル 教科書体 NP-B" panose="02020700000000000000" pitchFamily="18" charset="-128"/>
                <a:cs typeface="+mn-cs"/>
              </a:rPr>
              <a:t>第２回ビュースポットおおさか選定（</a:t>
            </a:r>
            <a:r>
              <a:rPr kumimoji="1" lang="en-US" altLang="ja-JP" sz="2000" b="0" i="0" u="none" strike="noStrike" kern="1200" cap="none" spc="0" normalizeH="0" baseline="0" noProof="0" dirty="0" smtClean="0">
                <a:ln>
                  <a:noFill/>
                </a:ln>
                <a:solidFill>
                  <a:schemeClr val="accent5">
                    <a:lumMod val="75000"/>
                  </a:schemeClr>
                </a:solidFill>
                <a:effectLst/>
                <a:uLnTx/>
                <a:uFillTx/>
                <a:latin typeface="UD デジタル 教科書体 NP-B" panose="02020700000000000000" pitchFamily="18" charset="-128"/>
                <a:ea typeface="UD デジタル 教科書体 NP-B" panose="02020700000000000000" pitchFamily="18" charset="-128"/>
                <a:cs typeface="+mn-cs"/>
              </a:rPr>
              <a:t>26</a:t>
            </a:r>
            <a:r>
              <a:rPr kumimoji="1" lang="ja-JP" altLang="en-US" sz="2000" b="0" i="0" u="none" strike="noStrike" kern="1200" cap="none" spc="0" normalizeH="0" baseline="0" noProof="0" dirty="0" smtClean="0">
                <a:ln>
                  <a:noFill/>
                </a:ln>
                <a:solidFill>
                  <a:schemeClr val="accent5">
                    <a:lumMod val="75000"/>
                  </a:schemeClr>
                </a:solidFill>
                <a:effectLst/>
                <a:uLnTx/>
                <a:uFillTx/>
                <a:latin typeface="UD デジタル 教科書体 NP-B" panose="02020700000000000000" pitchFamily="18" charset="-128"/>
                <a:ea typeface="UD デジタル 教科書体 NP-B" panose="02020700000000000000" pitchFamily="18" charset="-128"/>
                <a:cs typeface="+mn-cs"/>
              </a:rPr>
              <a:t>か所）</a:t>
            </a:r>
            <a:endParaRPr kumimoji="1" lang="ja-JP" altLang="en-US" sz="2000" b="0" i="0" u="none" strike="noStrike" kern="1200" cap="none" spc="0" normalizeH="0" baseline="0" noProof="0" dirty="0">
              <a:ln>
                <a:noFill/>
              </a:ln>
              <a:solidFill>
                <a:schemeClr val="accent5">
                  <a:lumMod val="75000"/>
                </a:schemeClr>
              </a:solidFill>
              <a:effectLst/>
              <a:uLnTx/>
              <a:uFillTx/>
              <a:latin typeface="UD デジタル 教科書体 NP-B" panose="02020700000000000000" pitchFamily="18" charset="-128"/>
              <a:ea typeface="UD デジタル 教科書体 NP-B" panose="02020700000000000000" pitchFamily="18" charset="-128"/>
              <a:cs typeface="+mn-cs"/>
            </a:endParaRPr>
          </a:p>
        </p:txBody>
      </p:sp>
      <p:pic>
        <p:nvPicPr>
          <p:cNvPr id="492" name="図 49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8521" y="1216706"/>
            <a:ext cx="933181" cy="622121"/>
          </a:xfrm>
          <a:prstGeom prst="rect">
            <a:avLst/>
          </a:prstGeom>
        </p:spPr>
      </p:pic>
      <p:pic>
        <p:nvPicPr>
          <p:cNvPr id="493" name="図 49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003" y="1224413"/>
            <a:ext cx="940673" cy="627116"/>
          </a:xfrm>
          <a:prstGeom prst="rect">
            <a:avLst/>
          </a:prstGeom>
        </p:spPr>
      </p:pic>
      <p:cxnSp>
        <p:nvCxnSpPr>
          <p:cNvPr id="428" name="直線コネクタ 427"/>
          <p:cNvCxnSpPr/>
          <p:nvPr/>
        </p:nvCxnSpPr>
        <p:spPr>
          <a:xfrm flipV="1">
            <a:off x="5353048" y="1854624"/>
            <a:ext cx="539068" cy="1535682"/>
          </a:xfrm>
          <a:prstGeom prst="line">
            <a:avLst/>
          </a:prstGeom>
        </p:spPr>
        <p:style>
          <a:lnRef idx="1">
            <a:schemeClr val="dk1"/>
          </a:lnRef>
          <a:fillRef idx="0">
            <a:schemeClr val="dk1"/>
          </a:fillRef>
          <a:effectRef idx="0">
            <a:schemeClr val="dk1"/>
          </a:effectRef>
          <a:fontRef idx="minor">
            <a:schemeClr val="tx1"/>
          </a:fontRef>
        </p:style>
      </p:cxnSp>
      <p:grpSp>
        <p:nvGrpSpPr>
          <p:cNvPr id="346" name="グループ化 345"/>
          <p:cNvGrpSpPr/>
          <p:nvPr/>
        </p:nvGrpSpPr>
        <p:grpSpPr>
          <a:xfrm>
            <a:off x="5253256" y="959951"/>
            <a:ext cx="1203469" cy="908939"/>
            <a:chOff x="2012995" y="2116960"/>
            <a:chExt cx="1684856" cy="1272515"/>
          </a:xfrm>
        </p:grpSpPr>
        <p:sp>
          <p:nvSpPr>
            <p:cNvPr id="347" name="角丸四角形 346"/>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48" name="テキスト ボックス 347"/>
            <p:cNvSpPr txBox="1"/>
            <p:nvPr/>
          </p:nvSpPr>
          <p:spPr>
            <a:xfrm>
              <a:off x="2019936" y="2131717"/>
              <a:ext cx="1596960" cy="258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大阪府内を眺める飯盛山</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山頂</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pic>
        <p:nvPicPr>
          <p:cNvPr id="495" name="図 4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578728" y="1266830"/>
            <a:ext cx="700996" cy="467330"/>
          </a:xfrm>
          <a:prstGeom prst="rect">
            <a:avLst/>
          </a:prstGeom>
        </p:spPr>
      </p:pic>
      <p:pic>
        <p:nvPicPr>
          <p:cNvPr id="429" name="図 4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250638" y="1223477"/>
            <a:ext cx="853503" cy="640127"/>
          </a:xfrm>
          <a:prstGeom prst="rect">
            <a:avLst/>
          </a:prstGeom>
        </p:spPr>
      </p:pic>
      <p:pic>
        <p:nvPicPr>
          <p:cNvPr id="498" name="図 4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8377" y="2352914"/>
            <a:ext cx="934676" cy="623118"/>
          </a:xfrm>
          <a:prstGeom prst="rect">
            <a:avLst/>
          </a:prstGeom>
        </p:spPr>
      </p:pic>
      <p:pic>
        <p:nvPicPr>
          <p:cNvPr id="499" name="図 4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482" y="2362438"/>
            <a:ext cx="909386" cy="604645"/>
          </a:xfrm>
          <a:prstGeom prst="rect">
            <a:avLst/>
          </a:prstGeom>
        </p:spPr>
      </p:pic>
      <p:pic>
        <p:nvPicPr>
          <p:cNvPr id="500" name="図 4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1923" y="3357533"/>
            <a:ext cx="881020" cy="660254"/>
          </a:xfrm>
          <a:prstGeom prst="rect">
            <a:avLst/>
          </a:prstGeom>
        </p:spPr>
      </p:pic>
      <p:grpSp>
        <p:nvGrpSpPr>
          <p:cNvPr id="358" name="グループ化 357"/>
          <p:cNvGrpSpPr/>
          <p:nvPr/>
        </p:nvGrpSpPr>
        <p:grpSpPr>
          <a:xfrm>
            <a:off x="7833778" y="2099830"/>
            <a:ext cx="1203469" cy="923011"/>
            <a:chOff x="2012995" y="2097260"/>
            <a:chExt cx="1684856" cy="1292215"/>
          </a:xfrm>
        </p:grpSpPr>
        <p:sp>
          <p:nvSpPr>
            <p:cNvPr id="359" name="角丸四角形 358"/>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0" name="テキスト ボックス 359"/>
            <p:cNvSpPr txBox="1"/>
            <p:nvPr/>
          </p:nvSpPr>
          <p:spPr>
            <a:xfrm>
              <a:off x="2046582" y="2097260"/>
              <a:ext cx="1635993" cy="3877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東大阪市民美術センターを眺める花園</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ラグビー場前</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pic>
        <p:nvPicPr>
          <p:cNvPr id="501" name="図 50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91136" y="1211193"/>
            <a:ext cx="1127033" cy="561316"/>
          </a:xfrm>
          <a:prstGeom prst="rect">
            <a:avLst/>
          </a:prstGeom>
        </p:spPr>
      </p:pic>
      <p:pic>
        <p:nvPicPr>
          <p:cNvPr id="503" name="図 50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57279" y="1211691"/>
            <a:ext cx="935209" cy="623472"/>
          </a:xfrm>
          <a:prstGeom prst="rect">
            <a:avLst/>
          </a:prstGeom>
        </p:spPr>
      </p:pic>
      <p:pic>
        <p:nvPicPr>
          <p:cNvPr id="504" name="図 50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83654" y="1170471"/>
            <a:ext cx="971133" cy="647423"/>
          </a:xfrm>
          <a:prstGeom prst="rect">
            <a:avLst/>
          </a:prstGeom>
        </p:spPr>
      </p:pic>
      <p:pic>
        <p:nvPicPr>
          <p:cNvPr id="506" name="図 50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85257" y="2354277"/>
            <a:ext cx="932631" cy="621755"/>
          </a:xfrm>
          <a:prstGeom prst="rect">
            <a:avLst/>
          </a:prstGeom>
        </p:spPr>
      </p:pic>
      <p:pic>
        <p:nvPicPr>
          <p:cNvPr id="508" name="図 50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27201" y="2358065"/>
            <a:ext cx="827284" cy="619696"/>
          </a:xfrm>
          <a:prstGeom prst="rect">
            <a:avLst/>
          </a:prstGeom>
        </p:spPr>
      </p:pic>
      <p:pic>
        <p:nvPicPr>
          <p:cNvPr id="510" name="図 50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40980" y="3360751"/>
            <a:ext cx="838727" cy="629046"/>
          </a:xfrm>
          <a:prstGeom prst="rect">
            <a:avLst/>
          </a:prstGeom>
        </p:spPr>
      </p:pic>
      <p:pic>
        <p:nvPicPr>
          <p:cNvPr id="511" name="図 51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2777" y="3429382"/>
            <a:ext cx="892649" cy="595099"/>
          </a:xfrm>
          <a:prstGeom prst="rect">
            <a:avLst/>
          </a:prstGeom>
        </p:spPr>
      </p:pic>
      <p:pic>
        <p:nvPicPr>
          <p:cNvPr id="65" name="図 6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8405" y="4495075"/>
            <a:ext cx="950661" cy="633774"/>
          </a:xfrm>
          <a:prstGeom prst="rect">
            <a:avLst/>
          </a:prstGeom>
        </p:spPr>
      </p:pic>
      <p:pic>
        <p:nvPicPr>
          <p:cNvPr id="66" name="図 6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94998" y="4511668"/>
            <a:ext cx="929953" cy="621906"/>
          </a:xfrm>
          <a:prstGeom prst="rect">
            <a:avLst/>
          </a:prstGeom>
        </p:spPr>
      </p:pic>
      <p:pic>
        <p:nvPicPr>
          <p:cNvPr id="68" name="図 6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5029" y="5553025"/>
            <a:ext cx="872899" cy="654674"/>
          </a:xfrm>
          <a:prstGeom prst="rect">
            <a:avLst/>
          </a:prstGeom>
        </p:spPr>
      </p:pic>
      <p:pic>
        <p:nvPicPr>
          <p:cNvPr id="69" name="図 6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0800000">
            <a:off x="1452160" y="5580635"/>
            <a:ext cx="1038746" cy="584580"/>
          </a:xfrm>
          <a:prstGeom prst="rect">
            <a:avLst/>
          </a:prstGeom>
        </p:spPr>
      </p:pic>
      <p:pic>
        <p:nvPicPr>
          <p:cNvPr id="73" name="図 7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43316" y="5580467"/>
            <a:ext cx="899687" cy="599791"/>
          </a:xfrm>
          <a:prstGeom prst="rect">
            <a:avLst/>
          </a:prstGeom>
        </p:spPr>
      </p:pic>
      <p:grpSp>
        <p:nvGrpSpPr>
          <p:cNvPr id="11" name="グループ化 10"/>
          <p:cNvGrpSpPr/>
          <p:nvPr/>
        </p:nvGrpSpPr>
        <p:grpSpPr>
          <a:xfrm>
            <a:off x="5265984" y="5314959"/>
            <a:ext cx="1203469" cy="908939"/>
            <a:chOff x="395464" y="3744109"/>
            <a:chExt cx="1852072" cy="1453027"/>
          </a:xfrm>
        </p:grpSpPr>
        <p:sp>
          <p:nvSpPr>
            <p:cNvPr id="300" name="角丸四角形 299"/>
            <p:cNvSpPr/>
            <p:nvPr/>
          </p:nvSpPr>
          <p:spPr>
            <a:xfrm>
              <a:off x="395464" y="3744109"/>
              <a:ext cx="1852072" cy="1453027"/>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02" name="テキスト ボックス 301"/>
            <p:cNvSpPr txBox="1"/>
            <p:nvPr/>
          </p:nvSpPr>
          <p:spPr>
            <a:xfrm>
              <a:off x="418337" y="3744747"/>
              <a:ext cx="1793498" cy="4428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田尻漁港マリーナと田尻スカイブリッジを眺める田尻</a:t>
              </a: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漁港</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pic>
        <p:nvPicPr>
          <p:cNvPr id="76" name="図 7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396252" y="5551160"/>
            <a:ext cx="945384" cy="630256"/>
          </a:xfrm>
          <a:prstGeom prst="rect">
            <a:avLst/>
          </a:prstGeom>
        </p:spPr>
      </p:pic>
      <p:pic>
        <p:nvPicPr>
          <p:cNvPr id="77" name="図 7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735492" y="5556774"/>
            <a:ext cx="834108" cy="625581"/>
          </a:xfrm>
          <a:prstGeom prst="rect">
            <a:avLst/>
          </a:prstGeom>
        </p:spPr>
      </p:pic>
      <p:pic>
        <p:nvPicPr>
          <p:cNvPr id="78" name="図 7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018729" y="5551964"/>
            <a:ext cx="833566" cy="628648"/>
          </a:xfrm>
          <a:prstGeom prst="rect">
            <a:avLst/>
          </a:prstGeom>
        </p:spPr>
      </p:pic>
      <p:pic>
        <p:nvPicPr>
          <p:cNvPr id="79" name="図 7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724917" y="4471003"/>
            <a:ext cx="908500" cy="666076"/>
          </a:xfrm>
          <a:prstGeom prst="rect">
            <a:avLst/>
          </a:prstGeom>
        </p:spPr>
      </p:pic>
      <p:pic>
        <p:nvPicPr>
          <p:cNvPr id="81" name="図 8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002611" y="4484580"/>
            <a:ext cx="936605" cy="624161"/>
          </a:xfrm>
          <a:prstGeom prst="rect">
            <a:avLst/>
          </a:prstGeom>
        </p:spPr>
      </p:pic>
      <p:pic>
        <p:nvPicPr>
          <p:cNvPr id="82" name="図 8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055579" y="3377438"/>
            <a:ext cx="841829" cy="631372"/>
          </a:xfrm>
          <a:prstGeom prst="rect">
            <a:avLst/>
          </a:prstGeom>
        </p:spPr>
      </p:pic>
      <p:grpSp>
        <p:nvGrpSpPr>
          <p:cNvPr id="349" name="グループ化 348"/>
          <p:cNvGrpSpPr/>
          <p:nvPr/>
        </p:nvGrpSpPr>
        <p:grpSpPr>
          <a:xfrm>
            <a:off x="2654740" y="5318371"/>
            <a:ext cx="1203469" cy="908939"/>
            <a:chOff x="2012995" y="2116960"/>
            <a:chExt cx="1684856" cy="1272515"/>
          </a:xfrm>
        </p:grpSpPr>
        <p:sp>
          <p:nvSpPr>
            <p:cNvPr id="350" name="角丸四角形 349"/>
            <p:cNvSpPr/>
            <p:nvPr/>
          </p:nvSpPr>
          <p:spPr>
            <a:xfrm>
              <a:off x="2012995" y="2116960"/>
              <a:ext cx="1684856" cy="127251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51" name="テキスト ボックス 350"/>
            <p:cNvSpPr txBox="1"/>
            <p:nvPr/>
          </p:nvSpPr>
          <p:spPr>
            <a:xfrm>
              <a:off x="2020577" y="2120107"/>
              <a:ext cx="1626316" cy="498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7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マーブルビーチから関西国際空港を望む夕景を眺めるりんくう公園第</a:t>
              </a:r>
              <a:r>
                <a:rPr kumimoji="1" lang="en-US" altLang="ja-JP" sz="57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57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駐車場</a:t>
              </a:r>
              <a:r>
                <a:rPr kumimoji="1" lang="ja-JP" altLang="en-US" sz="571"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付近</a:t>
              </a:r>
              <a:endParaRPr kumimoji="1" lang="ja-JP" altLang="en-US" sz="57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pic>
        <p:nvPicPr>
          <p:cNvPr id="72" name="図 7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832907" y="5626714"/>
            <a:ext cx="841386" cy="560923"/>
          </a:xfrm>
          <a:prstGeom prst="rect">
            <a:avLst/>
          </a:prstGeom>
        </p:spPr>
      </p:pic>
      <p:sp>
        <p:nvSpPr>
          <p:cNvPr id="165" name="テキスト ボックス 164"/>
          <p:cNvSpPr txBox="1"/>
          <p:nvPr/>
        </p:nvSpPr>
        <p:spPr>
          <a:xfrm>
            <a:off x="91563" y="612765"/>
            <a:ext cx="8789316" cy="341825"/>
          </a:xfrm>
          <a:prstGeom prst="rect">
            <a:avLst/>
          </a:prstGeom>
          <a:noFill/>
        </p:spPr>
        <p:txBody>
          <a:bodyPr wrap="square" rtlCol="0">
            <a:spAutoFit/>
          </a:bodyPr>
          <a:lstStyle/>
          <a:p>
            <a:pPr marL="187102" marR="0" lvl="0" indent="-187102" algn="l" defTabSz="914400" rtl="0" eaLnBrk="1" fontAlgn="auto" latinLnBrk="0" hangingPunct="1">
              <a:lnSpc>
                <a:spcPts val="2000"/>
              </a:lnSpc>
              <a:spcBef>
                <a:spcPts val="0"/>
              </a:spcBef>
              <a:spcAft>
                <a:spcPts val="0"/>
              </a:spcAft>
              <a:buClrTx/>
              <a:buSzTx/>
              <a:buFont typeface="Wingdings" panose="05000000000000000000" pitchFamily="2" charset="2"/>
              <a:buChar char="Ø"/>
              <a:tabLst/>
              <a:defRPr/>
            </a:pP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259</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件の応募の中から「第</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回ビュースポットおおさか」として新たに</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26</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か</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所</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を</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選定</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endPar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64" name="スライド番号プレースホルダー 3"/>
          <p:cNvSpPr>
            <a:spLocks noGrp="1"/>
          </p:cNvSpPr>
          <p:nvPr>
            <p:ph type="sldNum" sz="quarter" idx="12"/>
          </p:nvPr>
        </p:nvSpPr>
        <p:spPr>
          <a:xfrm>
            <a:off x="6872514" y="6377454"/>
            <a:ext cx="2133600" cy="365125"/>
          </a:xfrm>
        </p:spPr>
        <p:txBody>
          <a:bodyPr/>
          <a:lstStyle/>
          <a:p>
            <a:fld id="{4E6FF35A-1FEA-4590-8179-217228840B8D}" type="slidenum">
              <a:rPr kumimoji="1" lang="ja-JP" altLang="en-US" b="1" smtClean="0">
                <a:solidFill>
                  <a:schemeClr val="tx1"/>
                </a:solidFill>
                <a:latin typeface="游ゴシック 本文"/>
              </a:rPr>
              <a:pPr/>
              <a:t>13</a:t>
            </a:fld>
            <a:endParaRPr kumimoji="1" lang="ja-JP" altLang="en-US" b="1" dirty="0">
              <a:solidFill>
                <a:schemeClr val="tx1"/>
              </a:solidFill>
              <a:latin typeface="游ゴシック 本文"/>
            </a:endParaRPr>
          </a:p>
        </p:txBody>
      </p:sp>
    </p:spTree>
    <p:extLst>
      <p:ext uri="{BB962C8B-B14F-4D97-AF65-F5344CB8AC3E}">
        <p14:creationId xmlns:p14="http://schemas.microsoft.com/office/powerpoint/2010/main" val="146690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961452"/>
            <a:ext cx="9278471" cy="1909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ビュースポットおおさか</a:t>
            </a:r>
            <a:endParaRPr kumimoji="1"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dirty="0">
                <a:solidFill>
                  <a:prstClr val="black"/>
                </a:solidFill>
                <a:latin typeface="游ゴシック" panose="020B0400000000000000" pitchFamily="50" charset="-128"/>
                <a:ea typeface="游ゴシック" panose="020B0400000000000000" pitchFamily="50" charset="-128"/>
              </a:rPr>
              <a:t>今年度</a:t>
            </a:r>
            <a:r>
              <a:rPr kumimoji="1" lang="ja-JP" altLang="en-US" sz="32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の取組み</a:t>
            </a:r>
            <a:r>
              <a:rPr kumimoji="1"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について</a:t>
            </a:r>
          </a:p>
        </p:txBody>
      </p:sp>
      <p:sp>
        <p:nvSpPr>
          <p:cNvPr id="5" name="スライド番号プレースホルダー 3"/>
          <p:cNvSpPr>
            <a:spLocks noGrp="1"/>
          </p:cNvSpPr>
          <p:nvPr>
            <p:ph type="sldNum" sz="quarter" idx="12"/>
          </p:nvPr>
        </p:nvSpPr>
        <p:spPr>
          <a:xfrm>
            <a:off x="6872514" y="6377454"/>
            <a:ext cx="2133600" cy="365125"/>
          </a:xfrm>
        </p:spPr>
        <p:txBody>
          <a:bodyPr/>
          <a:lstStyle/>
          <a:p>
            <a:fld id="{4E6FF35A-1FEA-4590-8179-217228840B8D}" type="slidenum">
              <a:rPr kumimoji="1" lang="ja-JP" altLang="en-US" b="1" smtClean="0">
                <a:solidFill>
                  <a:schemeClr val="tx1"/>
                </a:solidFill>
                <a:latin typeface="游ゴシック 本文"/>
              </a:rPr>
              <a:pPr/>
              <a:t>14</a:t>
            </a:fld>
            <a:endParaRPr kumimoji="1" lang="ja-JP" altLang="en-US" b="1" dirty="0">
              <a:solidFill>
                <a:schemeClr val="tx1"/>
              </a:solidFill>
              <a:latin typeface="游ゴシック 本文"/>
            </a:endParaRPr>
          </a:p>
        </p:txBody>
      </p:sp>
    </p:spTree>
    <p:extLst>
      <p:ext uri="{BB962C8B-B14F-4D97-AF65-F5344CB8AC3E}">
        <p14:creationId xmlns:p14="http://schemas.microsoft.com/office/powerpoint/2010/main" val="6595313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46"/>
            <a:ext cx="9144000" cy="54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①</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第１回</a:t>
            </a:r>
            <a:r>
              <a:rPr kumimoji="1" lang="ja-JP" altLang="en-US" sz="2400" b="1" dirty="0" smtClean="0">
                <a:solidFill>
                  <a:prstClr val="white"/>
                </a:solidFill>
                <a:latin typeface="游ゴシック" panose="020B0400000000000000" pitchFamily="50" charset="-128"/>
                <a:ea typeface="游ゴシック" panose="020B0400000000000000" pitchFamily="50" charset="-128"/>
              </a:rPr>
              <a:t>選定の</a:t>
            </a:r>
            <a:r>
              <a:rPr kumimoji="1" lang="en-US" altLang="ja-JP"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PR</a:t>
            </a: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動画・写真</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募集</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p:cNvSpPr txBox="1"/>
          <p:nvPr/>
        </p:nvSpPr>
        <p:spPr>
          <a:xfrm>
            <a:off x="130053" y="751039"/>
            <a:ext cx="8883893" cy="5760551"/>
          </a:xfrm>
          <a:prstGeom prst="rect">
            <a:avLst/>
          </a:prstGeom>
          <a:noFill/>
          <a:ln w="12700">
            <a:noFill/>
          </a:ln>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１</a:t>
            </a:r>
            <a:r>
              <a:rPr kumimoji="0" lang="ja-JP" altLang="en-US" sz="1600" b="1" i="0" u="none" strike="noStrike" kern="0" cap="none" spc="0" normalizeH="0" baseline="0" noProof="0" dirty="0" err="1"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事業</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概要</a:t>
            </a:r>
            <a:endPar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indent="0" algn="l" defTabSz="457200" rtl="0" eaLnBrk="1" fontAlgn="auto" latinLnBrk="0" hangingPunct="1">
              <a:lnSpc>
                <a:spcPts val="2600"/>
              </a:lnSpc>
              <a:spcBef>
                <a:spcPts val="0"/>
              </a:spcBef>
              <a:spcAft>
                <a:spcPts val="0"/>
              </a:spcAft>
              <a:buClrTx/>
              <a:buSzTx/>
              <a:buFontTx/>
              <a:buNone/>
              <a:tabLst/>
              <a:defRPr/>
            </a:pP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ビュースポットおおさかの第</a:t>
            </a:r>
            <a:r>
              <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1</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回募集で選定した</a:t>
            </a:r>
            <a:r>
              <a:rPr kumimoji="0" lang="en-US" altLang="ja-JP"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28</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か所</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のビュースポットとその周辺</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で撮影した魅力</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あふれる春の動画及び</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写真を</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募集</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t>
            </a:r>
            <a:endParaRPr kumimoji="0" lang="en-US" altLang="ja-JP"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indent="0" algn="l" defTabSz="457200" rtl="0" eaLnBrk="1" fontAlgn="auto" latinLnBrk="0" hangingPunct="1">
              <a:lnSpc>
                <a:spcPts val="2600"/>
              </a:lnSpc>
              <a:spcBef>
                <a:spcPts val="0"/>
              </a:spcBef>
              <a:spcAft>
                <a:spcPts val="0"/>
              </a:spcAft>
              <a:buClrTx/>
              <a:buSzTx/>
              <a:buFontTx/>
              <a:buNone/>
              <a:tabLst/>
              <a:defRPr/>
            </a:pPr>
            <a:endParaRPr kumimoji="0" lang="en-US" altLang="ja-JP"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6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２．募集要項</a:t>
            </a:r>
          </a:p>
          <a:p>
            <a:pPr marL="361950" marR="0" lvl="0" indent="-190500" algn="l" defTabSz="457200" rtl="0" eaLnBrk="1" fontAlgn="auto" latinLnBrk="0" hangingPunct="1">
              <a:lnSpc>
                <a:spcPts val="2600"/>
              </a:lnSpc>
              <a:spcBef>
                <a:spcPts val="0"/>
              </a:spcBef>
              <a:spcAft>
                <a:spcPts val="0"/>
              </a:spcAft>
              <a:buClrTx/>
              <a:buSzTx/>
              <a:buFont typeface="Wingdings" panose="05000000000000000000" pitchFamily="2" charset="2"/>
              <a:buChar char="Ø"/>
              <a:tabLst/>
              <a:defRPr/>
            </a:pP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撮影対象：ビュースポットおおさかや</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その</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周辺</a:t>
            </a:r>
            <a:endPar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algn="l" defTabSz="457200" rtl="0" eaLnBrk="1" fontAlgn="auto" latinLnBrk="0" hangingPunct="1">
              <a:lnSpc>
                <a:spcPts val="2600"/>
              </a:lnSpc>
              <a:spcBef>
                <a:spcPts val="0"/>
              </a:spcBef>
              <a:spcAft>
                <a:spcPts val="0"/>
              </a:spcAft>
              <a:buClrTx/>
              <a:buSzTx/>
              <a:tabLst/>
              <a:defRPr/>
            </a:pPr>
            <a:r>
              <a:rPr lang="en-US" altLang="ja-JP" sz="1600" b="1" kern="0" dirty="0">
                <a:solidFill>
                  <a:prstClr val="black"/>
                </a:solidFill>
                <a:latin typeface="游ゴシック" panose="020B0400000000000000" pitchFamily="50" charset="-128"/>
                <a:ea typeface="游ゴシック" panose="020B0400000000000000" pitchFamily="50" charset="-128"/>
              </a:rPr>
              <a:t> </a:t>
            </a:r>
            <a:r>
              <a:rPr lang="en-US" altLang="ja-JP" sz="1600" b="1" kern="0" dirty="0" smtClean="0">
                <a:solidFill>
                  <a:prstClr val="black"/>
                </a:solidFill>
                <a:latin typeface="游ゴシック" panose="020B0400000000000000" pitchFamily="50" charset="-128"/>
                <a:ea typeface="游ゴシック" panose="020B0400000000000000" pitchFamily="50" charset="-128"/>
              </a:rPr>
              <a:t>                    </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から見るまちなみ</a:t>
            </a:r>
            <a:endParaRPr kumimoji="0" lang="en-US" altLang="ja-JP"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361950" marR="0" lvl="0" indent="-190500" algn="l" defTabSz="457200" rtl="0" eaLnBrk="1" fontAlgn="auto" latinLnBrk="0" hangingPunct="1">
              <a:lnSpc>
                <a:spcPts val="2600"/>
              </a:lnSpc>
              <a:spcBef>
                <a:spcPts val="0"/>
              </a:spcBef>
              <a:spcAft>
                <a:spcPts val="0"/>
              </a:spcAft>
              <a:buClrTx/>
              <a:buSzTx/>
              <a:buFont typeface="Wingdings" panose="05000000000000000000" pitchFamily="2" charset="2"/>
              <a:buChar char="Ø"/>
              <a:tabLst/>
              <a:defRPr/>
            </a:pP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募集期間</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0" lang="ja-JP" altLang="en-US" sz="1600" b="1" i="0" u="none" strike="noStrike" kern="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令和</a:t>
            </a:r>
            <a:r>
              <a:rPr kumimoji="0" lang="ja-JP" altLang="en-US" sz="1600" b="1" i="0" u="none" strike="noStrike" kern="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３年３月</a:t>
            </a:r>
            <a:r>
              <a:rPr kumimoji="0" lang="ja-JP" altLang="en-US" sz="1600" b="1" i="0" u="none" strike="noStrike" kern="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１７日から３年</a:t>
            </a:r>
            <a:r>
              <a:rPr kumimoji="0" lang="ja-JP" altLang="en-US" sz="1600" b="1" i="0" u="none" strike="noStrike" kern="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５月</a:t>
            </a:r>
            <a:r>
              <a:rPr kumimoji="0" lang="en-US" altLang="ja-JP" sz="1600" b="1" i="0" u="none" strike="noStrike" kern="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28</a:t>
            </a:r>
            <a:r>
              <a:rPr kumimoji="0" lang="ja-JP" altLang="en-US" sz="1600" b="1" i="0" u="none" strike="noStrike" kern="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日</a:t>
            </a:r>
            <a:endParaRPr kumimoji="0" lang="en-US" altLang="ja-JP" sz="1600" b="1" i="0" u="none" strike="noStrike" kern="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endParaRPr>
          </a:p>
          <a:p>
            <a:pPr marL="361950" marR="0" lvl="0" indent="-190500" algn="l" defTabSz="457200" rtl="0" eaLnBrk="1" fontAlgn="auto" latinLnBrk="0" hangingPunct="1">
              <a:lnSpc>
                <a:spcPts val="2600"/>
              </a:lnSpc>
              <a:spcBef>
                <a:spcPts val="0"/>
              </a:spcBef>
              <a:spcAft>
                <a:spcPts val="0"/>
              </a:spcAft>
              <a:buClrTx/>
              <a:buSzTx/>
              <a:buFont typeface="Wingdings" panose="05000000000000000000" pitchFamily="2" charset="2"/>
              <a:buChar char="Ø"/>
              <a:tabLst/>
              <a:defRPr/>
            </a:pP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応募方法：（</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１</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t>
            </a:r>
            <a:r>
              <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Twitter</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から（２</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メールから</a:t>
            </a:r>
            <a:endPar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algn="l" defTabSz="457200" rtl="0" eaLnBrk="1" fontAlgn="auto" latinLnBrk="0" hangingPunct="1">
              <a:lnSpc>
                <a:spcPts val="2600"/>
              </a:lnSpc>
              <a:spcBef>
                <a:spcPts val="0"/>
              </a:spcBef>
              <a:spcAft>
                <a:spcPts val="0"/>
              </a:spcAft>
              <a:buClrTx/>
              <a:buSzTx/>
              <a:tabLst/>
              <a:defRPr/>
            </a:pPr>
            <a:r>
              <a:rPr lang="ja-JP" altLang="en-US" sz="1600" b="1" kern="0" dirty="0" smtClean="0">
                <a:solidFill>
                  <a:prstClr val="black"/>
                </a:solidFill>
                <a:latin typeface="游ゴシック" panose="020B0400000000000000" pitchFamily="50" charset="-128"/>
                <a:ea typeface="游ゴシック" panose="020B0400000000000000" pitchFamily="50" charset="-128"/>
              </a:rPr>
              <a:t>　</a:t>
            </a:r>
            <a:r>
              <a:rPr lang="ja-JP" altLang="en-US" sz="1600" b="1" kern="0" dirty="0">
                <a:solidFill>
                  <a:prstClr val="black"/>
                </a:solidFill>
                <a:latin typeface="游ゴシック" panose="020B0400000000000000" pitchFamily="50" charset="-128"/>
                <a:ea typeface="游ゴシック" panose="020B0400000000000000" pitchFamily="50" charset="-128"/>
              </a:rPr>
              <a:t>　</a:t>
            </a:r>
            <a:r>
              <a:rPr lang="ja-JP" altLang="en-US" sz="1600" b="1" kern="0" dirty="0" smtClean="0">
                <a:solidFill>
                  <a:prstClr val="black"/>
                </a:solidFill>
                <a:latin typeface="游ゴシック" panose="020B0400000000000000" pitchFamily="50" charset="-128"/>
                <a:ea typeface="游ゴシック" panose="020B0400000000000000" pitchFamily="50" charset="-128"/>
              </a:rPr>
              <a:t>　　　　</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（３</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大阪府ホームページから</a:t>
            </a:r>
            <a:endParaRPr kumimoji="0" lang="en-US" altLang="ja-JP"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361950" marR="0" lvl="0" indent="-190500" algn="l" defTabSz="457200" rtl="0" eaLnBrk="1" fontAlgn="auto" latinLnBrk="0" hangingPunct="1">
              <a:lnSpc>
                <a:spcPts val="2600"/>
              </a:lnSpc>
              <a:spcBef>
                <a:spcPts val="0"/>
              </a:spcBef>
              <a:spcAft>
                <a:spcPts val="0"/>
              </a:spcAft>
              <a:buClrTx/>
              <a:buSzTx/>
              <a:buFont typeface="Wingdings" panose="05000000000000000000" pitchFamily="2" charset="2"/>
              <a:buChar char="Ø"/>
              <a:tabLst/>
              <a:defRPr/>
            </a:pP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動画募集：自身</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の</a:t>
            </a:r>
            <a:r>
              <a:rPr kumimoji="0" lang="en-US" altLang="ja-JP"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YouTube</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のアカウント</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に</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応募</a:t>
            </a:r>
            <a:endPar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algn="l" defTabSz="457200" rtl="0" eaLnBrk="1" fontAlgn="auto" latinLnBrk="0" hangingPunct="1">
              <a:lnSpc>
                <a:spcPts val="2600"/>
              </a:lnSpc>
              <a:spcBef>
                <a:spcPts val="0"/>
              </a:spcBef>
              <a:spcAft>
                <a:spcPts val="0"/>
              </a:spcAft>
              <a:buClrTx/>
              <a:buSzTx/>
              <a:tabLst/>
              <a:defRPr/>
            </a:pPr>
            <a:r>
              <a:rPr lang="en-US" altLang="ja-JP" sz="1600" b="1" kern="0" noProof="0" dirty="0" smtClean="0">
                <a:solidFill>
                  <a:prstClr val="black"/>
                </a:solidFill>
                <a:latin typeface="游ゴシック" panose="020B0400000000000000" pitchFamily="50" charset="-128"/>
                <a:ea typeface="游ゴシック" panose="020B0400000000000000" pitchFamily="50" charset="-128"/>
              </a:rPr>
              <a:t>                     </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作品をアップロード</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した上で</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、アップ</a:t>
            </a:r>
            <a:endPar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algn="l" defTabSz="457200" rtl="0" eaLnBrk="1" fontAlgn="auto" latinLnBrk="0" hangingPunct="1">
              <a:lnSpc>
                <a:spcPts val="2600"/>
              </a:lnSpc>
              <a:spcBef>
                <a:spcPts val="0"/>
              </a:spcBef>
              <a:spcAft>
                <a:spcPts val="0"/>
              </a:spcAft>
              <a:buClrTx/>
              <a:buSzTx/>
              <a:tabLst/>
              <a:defRPr/>
            </a:pPr>
            <a:r>
              <a:rPr lang="en-US" altLang="ja-JP" sz="1600" b="1" kern="0" dirty="0">
                <a:solidFill>
                  <a:prstClr val="black"/>
                </a:solidFill>
                <a:latin typeface="游ゴシック" panose="020B0400000000000000" pitchFamily="50" charset="-128"/>
                <a:ea typeface="游ゴシック" panose="020B0400000000000000" pitchFamily="50" charset="-128"/>
              </a:rPr>
              <a:t> </a:t>
            </a:r>
            <a:r>
              <a:rPr lang="en-US" altLang="ja-JP" sz="1600" b="1" kern="0" dirty="0" smtClean="0">
                <a:solidFill>
                  <a:prstClr val="black"/>
                </a:solidFill>
                <a:latin typeface="游ゴシック" panose="020B0400000000000000" pitchFamily="50" charset="-128"/>
                <a:ea typeface="游ゴシック" panose="020B0400000000000000" pitchFamily="50" charset="-128"/>
              </a:rPr>
              <a:t>                   </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ロードした</a:t>
            </a:r>
            <a:r>
              <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YouTube</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の共有</a:t>
            </a:r>
            <a:r>
              <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URL</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を応募。</a:t>
            </a:r>
            <a:endPar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algn="l" defTabSz="457200" rtl="0" eaLnBrk="1" fontAlgn="auto" latinLnBrk="0" hangingPunct="1">
              <a:lnSpc>
                <a:spcPts val="2600"/>
              </a:lnSpc>
              <a:spcBef>
                <a:spcPts val="0"/>
              </a:spcBef>
              <a:spcAft>
                <a:spcPts val="0"/>
              </a:spcAft>
              <a:buClrTx/>
              <a:buSzTx/>
              <a:tabLst/>
              <a:defRPr/>
            </a:pPr>
            <a:r>
              <a:rPr lang="en-US" altLang="ja-JP" sz="1600" b="1" kern="0" dirty="0">
                <a:solidFill>
                  <a:prstClr val="black"/>
                </a:solidFill>
                <a:latin typeface="游ゴシック" panose="020B0400000000000000" pitchFamily="50" charset="-128"/>
                <a:ea typeface="游ゴシック" panose="020B0400000000000000" pitchFamily="50" charset="-128"/>
              </a:rPr>
              <a:t> </a:t>
            </a:r>
            <a:r>
              <a:rPr lang="en-US" altLang="ja-JP" sz="1600" b="1" kern="0" dirty="0" smtClean="0">
                <a:solidFill>
                  <a:prstClr val="black"/>
                </a:solidFill>
                <a:latin typeface="游ゴシック" panose="020B0400000000000000" pitchFamily="50" charset="-128"/>
                <a:ea typeface="游ゴシック" panose="020B0400000000000000" pitchFamily="50" charset="-128"/>
              </a:rPr>
              <a:t>                    </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動画</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の長さ</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は３分以内</a:t>
            </a:r>
            <a:endPar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352425" marR="0" lvl="0" indent="-177800" algn="l" defTabSz="457200" rtl="0" eaLnBrk="1" fontAlgn="auto" latinLnBrk="0" hangingPunct="1">
              <a:lnSpc>
                <a:spcPts val="2600"/>
              </a:lnSpc>
              <a:spcBef>
                <a:spcPts val="0"/>
              </a:spcBef>
              <a:spcAft>
                <a:spcPts val="0"/>
              </a:spcAft>
              <a:buClrTx/>
              <a:buSzTx/>
              <a:buFont typeface="Wingdings" panose="05000000000000000000" pitchFamily="2" charset="2"/>
              <a:buChar char="Ø"/>
              <a:tabLst/>
              <a:defRPr/>
            </a:pP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募集写真：募集</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する写真はオリジナルの</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写真。</a:t>
            </a:r>
            <a:endPar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174625" marR="0" lvl="0" indent="0" algn="l" defTabSz="457200" rtl="0" eaLnBrk="1" fontAlgn="auto" latinLnBrk="0" hangingPunct="1">
              <a:lnSpc>
                <a:spcPts val="26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撮影</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機材はカメラ</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、スマートフォン可。</a:t>
            </a:r>
            <a:endPar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174625" marR="0" lvl="0" indent="0" algn="l" defTabSz="457200" rtl="0" eaLnBrk="1" fontAlgn="auto" latinLnBrk="0" hangingPunct="1">
              <a:lnSpc>
                <a:spcPts val="26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写真</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データはおおむね３</a:t>
            </a:r>
            <a:r>
              <a:rPr kumimoji="0" lang="en-US" altLang="ja-JP"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MB</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まで。</a:t>
            </a:r>
            <a:endParaRPr kumimoji="0" lang="en-US" altLang="ja-JP"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pic>
        <p:nvPicPr>
          <p:cNvPr id="2" name="図 1"/>
          <p:cNvPicPr>
            <a:picLocks noChangeAspect="1"/>
          </p:cNvPicPr>
          <p:nvPr/>
        </p:nvPicPr>
        <p:blipFill>
          <a:blip r:embed="rId3"/>
          <a:stretch>
            <a:fillRect/>
          </a:stretch>
        </p:blipFill>
        <p:spPr>
          <a:xfrm>
            <a:off x="5092595" y="1747971"/>
            <a:ext cx="3770989" cy="4763619"/>
          </a:xfrm>
          <a:prstGeom prst="rect">
            <a:avLst/>
          </a:prstGeom>
        </p:spPr>
      </p:pic>
      <p:sp>
        <p:nvSpPr>
          <p:cNvPr id="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15</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1031229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4150876306"/>
              </p:ext>
            </p:extLst>
          </p:nvPr>
        </p:nvGraphicFramePr>
        <p:xfrm>
          <a:off x="338832" y="699807"/>
          <a:ext cx="8490718" cy="5834141"/>
        </p:xfrm>
        <a:graphic>
          <a:graphicData uri="http://schemas.openxmlformats.org/drawingml/2006/table">
            <a:tbl>
              <a:tblPr firstRow="1" bandRow="1">
                <a:tableStyleId>{616DA210-FB5B-4158-B5E0-FEB733F419BA}</a:tableStyleId>
              </a:tblPr>
              <a:tblGrid>
                <a:gridCol w="1200840">
                  <a:extLst>
                    <a:ext uri="{9D8B030D-6E8A-4147-A177-3AD203B41FA5}">
                      <a16:colId xmlns:a16="http://schemas.microsoft.com/office/drawing/2014/main" val="2895839755"/>
                    </a:ext>
                  </a:extLst>
                </a:gridCol>
                <a:gridCol w="840310">
                  <a:extLst>
                    <a:ext uri="{9D8B030D-6E8A-4147-A177-3AD203B41FA5}">
                      <a16:colId xmlns:a16="http://schemas.microsoft.com/office/drawing/2014/main" val="4216197973"/>
                    </a:ext>
                  </a:extLst>
                </a:gridCol>
                <a:gridCol w="4892968">
                  <a:extLst>
                    <a:ext uri="{9D8B030D-6E8A-4147-A177-3AD203B41FA5}">
                      <a16:colId xmlns:a16="http://schemas.microsoft.com/office/drawing/2014/main" val="341508336"/>
                    </a:ext>
                  </a:extLst>
                </a:gridCol>
                <a:gridCol w="1556600">
                  <a:extLst>
                    <a:ext uri="{9D8B030D-6E8A-4147-A177-3AD203B41FA5}">
                      <a16:colId xmlns:a16="http://schemas.microsoft.com/office/drawing/2014/main" val="1479013009"/>
                    </a:ext>
                  </a:extLst>
                </a:gridCol>
              </a:tblGrid>
              <a:tr h="353395">
                <a:tc gridSpan="3">
                  <a:txBody>
                    <a:bodyPr/>
                    <a:lstStyle/>
                    <a:p>
                      <a:r>
                        <a:rPr kumimoji="1" lang="ja-JP" altLang="en-US" sz="1600" b="1" dirty="0" smtClean="0">
                          <a:latin typeface="+mn-ea"/>
                          <a:ea typeface="+mn-ea"/>
                        </a:rPr>
                        <a:t>全応募数</a:t>
                      </a:r>
                      <a:endParaRPr kumimoji="1" lang="ja-JP" altLang="en-US" sz="1600" b="1" dirty="0">
                        <a:latin typeface="+mn-ea"/>
                        <a:ea typeface="+mn-ea"/>
                      </a:endParaRPr>
                    </a:p>
                  </a:txBody>
                  <a:tcPr marL="84546" marR="84546" marT="42273" marB="42273"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sz="1600" b="0"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l"/>
                      <a:r>
                        <a:rPr kumimoji="1" lang="ja-JP" altLang="en-US" sz="1600" b="1" dirty="0" smtClean="0">
                          <a:latin typeface="+mn-ea"/>
                          <a:ea typeface="+mn-ea"/>
                        </a:rPr>
                        <a:t>　　　４０件</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316560"/>
                  </a:ext>
                </a:extLst>
              </a:tr>
              <a:tr h="406394">
                <a:tc rowSpan="4">
                  <a:txBody>
                    <a:bodyPr/>
                    <a:lstStyle/>
                    <a:p>
                      <a:r>
                        <a:rPr kumimoji="1" lang="ja-JP" altLang="en-US" sz="1600" b="1" dirty="0" smtClean="0">
                          <a:latin typeface="+mn-ea"/>
                          <a:ea typeface="+mn-ea"/>
                        </a:rPr>
                        <a:t>応募方法別</a:t>
                      </a:r>
                      <a:endParaRPr kumimoji="1" lang="en-US" altLang="ja-JP" sz="1600" b="1" dirty="0">
                        <a:latin typeface="+mn-ea"/>
                        <a:ea typeface="+mn-ea"/>
                      </a:endParaRPr>
                    </a:p>
                  </a:txBody>
                  <a:tcPr marL="84546" marR="84546" marT="42273" marB="42273">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rowSpan="3">
                  <a:txBody>
                    <a:bodyPr/>
                    <a:lstStyle/>
                    <a:p>
                      <a:r>
                        <a:rPr kumimoji="1" lang="ja-JP" altLang="en-US" sz="1600" b="1" dirty="0" smtClean="0">
                          <a:latin typeface="+mn-ea"/>
                          <a:ea typeface="+mn-ea"/>
                        </a:rPr>
                        <a:t>写真</a:t>
                      </a:r>
                      <a:endParaRPr kumimoji="1" lang="en-US" altLang="ja-JP" sz="1600" b="1" dirty="0">
                        <a:latin typeface="+mn-ea"/>
                        <a:ea typeface="+mn-ea"/>
                      </a:endParaRPr>
                    </a:p>
                  </a:txBody>
                  <a:tcPr marL="84546" marR="84546" marT="42273" marB="42273">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en-US" altLang="ja-JP" sz="1600" b="1" dirty="0" smtClean="0">
                          <a:latin typeface="+mn-ea"/>
                          <a:ea typeface="+mn-ea"/>
                        </a:rPr>
                        <a:t>Twitter</a:t>
                      </a:r>
                      <a:endParaRPr kumimoji="1" lang="en-US" altLang="ja-JP"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600" b="1" dirty="0" smtClean="0">
                          <a:latin typeface="+mn-ea"/>
                          <a:ea typeface="+mn-ea"/>
                        </a:rPr>
                        <a:t>　　　１６件</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3248280"/>
                  </a:ext>
                </a:extLst>
              </a:tr>
              <a:tr h="154438">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600" b="1" dirty="0" smtClean="0">
                          <a:latin typeface="+mn-ea"/>
                          <a:ea typeface="+mn-ea"/>
                        </a:rPr>
                        <a:t>メール</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600" b="1" dirty="0" smtClean="0">
                          <a:latin typeface="+mn-ea"/>
                          <a:ea typeface="+mn-ea"/>
                        </a:rPr>
                        <a:t>　　　　９件</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4581825"/>
                  </a:ext>
                </a:extLst>
              </a:tr>
              <a:tr h="406394">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600" b="1" dirty="0" smtClean="0">
                          <a:latin typeface="+mn-ea"/>
                          <a:ea typeface="+mn-ea"/>
                        </a:rPr>
                        <a:t>大阪府ホームページ</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600" b="1" dirty="0" smtClean="0">
                          <a:latin typeface="+mn-ea"/>
                          <a:ea typeface="+mn-ea"/>
                        </a:rPr>
                        <a:t>　　　１１件</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4377757"/>
                  </a:ext>
                </a:extLst>
              </a:tr>
              <a:tr h="353586">
                <a:tc vMerge="1">
                  <a:txBody>
                    <a:bodyPr/>
                    <a:lstStyle/>
                    <a:p>
                      <a:endParaRPr kumimoji="1" lang="en-US" altLang="ja-JP" sz="1600" b="0" dirty="0">
                        <a:latin typeface="+mn-ea"/>
                        <a:ea typeface="+mn-ea"/>
                      </a:endParaRPr>
                    </a:p>
                  </a:txBody>
                  <a:tcPr marL="84546" marR="84546" marT="42273" marB="42273">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b="1" dirty="0" smtClean="0">
                          <a:latin typeface="+mn-ea"/>
                          <a:ea typeface="+mn-ea"/>
                        </a:rPr>
                        <a:t>動画</a:t>
                      </a:r>
                      <a:endParaRPr kumimoji="1" lang="en-US" altLang="ja-JP" sz="1600" b="1" dirty="0">
                        <a:latin typeface="+mn-ea"/>
                        <a:ea typeface="+mn-ea"/>
                      </a:endParaRPr>
                    </a:p>
                  </a:txBody>
                  <a:tcPr marL="84546" marR="84546" marT="42273" marB="42273">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smtClean="0">
                          <a:latin typeface="+mn-ea"/>
                          <a:ea typeface="+mn-ea"/>
                        </a:rPr>
                        <a:t>大阪府ホームページ</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n-ea"/>
                          <a:ea typeface="+mn-ea"/>
                          <a:cs typeface="+mn-cs"/>
                        </a:rPr>
                        <a:t>　　　　４件</a:t>
                      </a:r>
                      <a:endParaRPr kumimoji="1" lang="ja-JP" altLang="en-US" sz="16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2880353"/>
                  </a:ext>
                </a:extLst>
              </a:tr>
              <a:tr h="548658">
                <a:tc gridSpan="2">
                  <a:txBody>
                    <a:bodyPr/>
                    <a:lstStyle/>
                    <a:p>
                      <a:r>
                        <a:rPr kumimoji="1" lang="ja-JP" altLang="en-US" sz="1600" b="1" dirty="0" smtClean="0">
                          <a:latin typeface="+mn-ea"/>
                          <a:ea typeface="+mn-ea"/>
                        </a:rPr>
                        <a:t>スポット別</a:t>
                      </a:r>
                      <a:endParaRPr kumimoji="1" lang="en-US" altLang="ja-JP" sz="1600" b="1" dirty="0">
                        <a:latin typeface="+mn-ea"/>
                        <a:ea typeface="+mn-ea"/>
                      </a:endParaRPr>
                    </a:p>
                  </a:txBody>
                  <a:tcPr marL="84546" marR="84546" marT="42273" marB="42273">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en-US" altLang="ja-JP" sz="1600" b="0" dirty="0">
                        <a:latin typeface="+mn-ea"/>
                        <a:ea typeface="+mn-ea"/>
                      </a:endParaRPr>
                    </a:p>
                  </a:txBody>
                  <a:tcPr marL="84546" marR="84546" marT="42273" marB="42273">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gridSpan="2">
                  <a:txBody>
                    <a:bodyPr/>
                    <a:lstStyle/>
                    <a:p>
                      <a:r>
                        <a:rPr kumimoji="1" lang="ja-JP" altLang="en-US" sz="1600" b="1" dirty="0" smtClean="0">
                          <a:latin typeface="+mn-ea"/>
                          <a:ea typeface="+mn-ea"/>
                        </a:rPr>
                        <a:t>・大阪湾を眺めるさきしまコスモタワー展望台　　　　　　　８件</a:t>
                      </a:r>
                      <a:endParaRPr kumimoji="1" lang="en-US" altLang="ja-JP" sz="1600" b="1" dirty="0" smtClean="0">
                        <a:latin typeface="+mn-ea"/>
                        <a:ea typeface="+mn-ea"/>
                      </a:endParaRPr>
                    </a:p>
                    <a:p>
                      <a:r>
                        <a:rPr kumimoji="1" lang="ja-JP" altLang="en-US" sz="1600" b="1" dirty="0" smtClean="0">
                          <a:latin typeface="+mn-ea"/>
                          <a:ea typeface="+mn-ea"/>
                        </a:rPr>
                        <a:t>・高山の棚田を眺める坂道　　　　　　　　　　　　　　　　５件</a:t>
                      </a:r>
                      <a:endParaRPr kumimoji="1" lang="en-US" altLang="ja-JP" sz="1600" b="1" dirty="0" smtClean="0">
                        <a:latin typeface="+mn-ea"/>
                        <a:ea typeface="+mn-ea"/>
                      </a:endParaRPr>
                    </a:p>
                    <a:p>
                      <a:r>
                        <a:rPr kumimoji="1" lang="ja-JP" altLang="en-US" sz="1600" b="1" dirty="0" smtClean="0">
                          <a:latin typeface="+mn-ea"/>
                          <a:ea typeface="+mn-ea"/>
                        </a:rPr>
                        <a:t>・岸和田城を眺める岸和田高校前　　　　　　　　　　　　　４件</a:t>
                      </a:r>
                      <a:endParaRPr kumimoji="1" lang="en-US" altLang="ja-JP" sz="1600" b="1" dirty="0" smtClean="0">
                        <a:latin typeface="+mn-ea"/>
                        <a:ea typeface="+mn-ea"/>
                      </a:endParaRPr>
                    </a:p>
                    <a:p>
                      <a:r>
                        <a:rPr kumimoji="1" lang="ja-JP" altLang="en-US" sz="1600" b="1" dirty="0" smtClean="0">
                          <a:latin typeface="+mn-ea"/>
                          <a:ea typeface="+mn-ea"/>
                        </a:rPr>
                        <a:t>・通天閣を眺める新世界　　　　　　　　　　　　　　　　　３件</a:t>
                      </a:r>
                      <a:endParaRPr kumimoji="1" lang="en-US" altLang="ja-JP" sz="1600" b="1" dirty="0" smtClean="0">
                        <a:latin typeface="+mn-ea"/>
                        <a:ea typeface="+mn-ea"/>
                      </a:endParaRPr>
                    </a:p>
                    <a:p>
                      <a:r>
                        <a:rPr kumimoji="1" lang="ja-JP" altLang="en-US" sz="1600" b="1" dirty="0" smtClean="0">
                          <a:latin typeface="+mn-ea"/>
                          <a:ea typeface="+mn-ea"/>
                        </a:rPr>
                        <a:t>・高石の工場夜景を眺める市道高砂１号線　　　　　　　　　２件</a:t>
                      </a:r>
                      <a:endParaRPr kumimoji="1" lang="en-US" altLang="ja-JP" sz="1600" b="1" dirty="0" smtClean="0">
                        <a:latin typeface="+mn-ea"/>
                        <a:ea typeface="+mn-ea"/>
                      </a:endParaRPr>
                    </a:p>
                    <a:p>
                      <a:r>
                        <a:rPr kumimoji="1" lang="ja-JP" altLang="en-US" sz="1600" b="1" dirty="0" smtClean="0">
                          <a:latin typeface="+mn-ea"/>
                          <a:ea typeface="+mn-ea"/>
                        </a:rPr>
                        <a:t>・梅田の夜景を眺める淀川河川敷　　　　　　　　　　　　　２件</a:t>
                      </a:r>
                      <a:endParaRPr kumimoji="1" lang="en-US" altLang="ja-JP" sz="1600" b="1" dirty="0" smtClean="0">
                        <a:latin typeface="+mn-ea"/>
                        <a:ea typeface="+mn-ea"/>
                      </a:endParaRPr>
                    </a:p>
                    <a:p>
                      <a:r>
                        <a:rPr kumimoji="1" lang="ja-JP" altLang="en-US" sz="1600" b="1" dirty="0" smtClean="0">
                          <a:latin typeface="+mn-ea"/>
                          <a:ea typeface="+mn-ea"/>
                        </a:rPr>
                        <a:t>・あべのハルカスを眺める天王寺公園（てんしば）　　　　　２件</a:t>
                      </a:r>
                      <a:endParaRPr kumimoji="1" lang="en-US" altLang="ja-JP" sz="1600" b="1" dirty="0" smtClean="0">
                        <a:latin typeface="+mn-ea"/>
                        <a:ea typeface="+mn-ea"/>
                      </a:endParaRPr>
                    </a:p>
                    <a:p>
                      <a:r>
                        <a:rPr kumimoji="1" lang="ja-JP" altLang="en-US" sz="1600" b="1" dirty="0" smtClean="0">
                          <a:latin typeface="+mn-ea"/>
                          <a:ea typeface="+mn-ea"/>
                        </a:rPr>
                        <a:t>・下赤阪の棚田を眺める下赤坂城跡　　　　　　　　　　　　２件</a:t>
                      </a:r>
                      <a:endParaRPr kumimoji="1" lang="en-US" altLang="ja-JP" sz="1600" b="1" dirty="0" smtClean="0">
                        <a:latin typeface="+mn-ea"/>
                        <a:ea typeface="+mn-ea"/>
                      </a:endParaRPr>
                    </a:p>
                    <a:p>
                      <a:r>
                        <a:rPr kumimoji="1" lang="ja-JP" altLang="en-US" sz="1600" b="1" dirty="0" smtClean="0">
                          <a:latin typeface="+mn-ea"/>
                          <a:ea typeface="+mn-ea"/>
                        </a:rPr>
                        <a:t>・大阪湾と夕陽を眺める中央突堤ダイヤモンドポイント　　　２件</a:t>
                      </a:r>
                      <a:endParaRPr kumimoji="1" lang="en-US" altLang="ja-JP" sz="1600" b="1" dirty="0" smtClean="0">
                        <a:latin typeface="+mn-ea"/>
                        <a:ea typeface="+mn-ea"/>
                      </a:endParaRPr>
                    </a:p>
                    <a:p>
                      <a:r>
                        <a:rPr kumimoji="1" lang="ja-JP" altLang="en-US" sz="1600" b="1" dirty="0" smtClean="0">
                          <a:latin typeface="+mn-ea"/>
                          <a:ea typeface="+mn-ea"/>
                        </a:rPr>
                        <a:t>・箕面大滝を眺める瀧前休憩所　　　　　　　　　　　　　　１件</a:t>
                      </a:r>
                      <a:endParaRPr kumimoji="1" lang="en-US" altLang="ja-JP" sz="1600" b="1" dirty="0" smtClean="0">
                        <a:latin typeface="+mn-ea"/>
                        <a:ea typeface="+mn-ea"/>
                      </a:endParaRPr>
                    </a:p>
                    <a:p>
                      <a:r>
                        <a:rPr kumimoji="1" lang="ja-JP" altLang="en-US" sz="1600" b="1" dirty="0" smtClean="0">
                          <a:latin typeface="+mn-ea"/>
                          <a:ea typeface="+mn-ea"/>
                        </a:rPr>
                        <a:t>・大阪城天守閣 を眺めるＫＫＲホテル大阪のテラス　　</a:t>
                      </a:r>
                      <a:r>
                        <a:rPr kumimoji="1" lang="ja-JP" altLang="en-US" sz="1600" b="1" baseline="0" dirty="0" smtClean="0">
                          <a:latin typeface="+mn-ea"/>
                          <a:ea typeface="+mn-ea"/>
                        </a:rPr>
                        <a:t>  </a:t>
                      </a:r>
                      <a:r>
                        <a:rPr kumimoji="1" lang="ja-JP" altLang="en-US" sz="1600" b="1" dirty="0" smtClean="0">
                          <a:latin typeface="+mn-ea"/>
                          <a:ea typeface="+mn-ea"/>
                        </a:rPr>
                        <a:t>　　１件</a:t>
                      </a:r>
                      <a:endParaRPr kumimoji="1" lang="en-US" altLang="ja-JP" sz="1600" b="1" dirty="0" smtClean="0">
                        <a:latin typeface="+mn-ea"/>
                        <a:ea typeface="+mn-ea"/>
                      </a:endParaRPr>
                    </a:p>
                    <a:p>
                      <a:r>
                        <a:rPr kumimoji="1" lang="ja-JP" altLang="en-US" sz="1600" b="1" dirty="0" smtClean="0">
                          <a:latin typeface="+mn-ea"/>
                          <a:ea typeface="+mn-ea"/>
                        </a:rPr>
                        <a:t>・大阪市中央公会堂と高層ビル群を眺める中之島公園　　　　１件</a:t>
                      </a:r>
                      <a:endParaRPr kumimoji="1" lang="en-US" altLang="ja-JP" sz="1600" b="1" dirty="0" smtClean="0">
                        <a:latin typeface="+mn-ea"/>
                        <a:ea typeface="+mn-ea"/>
                      </a:endParaRPr>
                    </a:p>
                    <a:p>
                      <a:r>
                        <a:rPr kumimoji="1" lang="ja-JP" altLang="en-US" sz="1600" b="1" dirty="0" smtClean="0">
                          <a:latin typeface="+mn-ea"/>
                          <a:ea typeface="+mn-ea"/>
                        </a:rPr>
                        <a:t>・港大橋を眺める港区築港の親水護岸　　　　　　　　　　　１件</a:t>
                      </a:r>
                      <a:endParaRPr kumimoji="1" lang="en-US" altLang="ja-JP" sz="1600" b="1" dirty="0" smtClean="0">
                        <a:latin typeface="+mn-ea"/>
                        <a:ea typeface="+mn-ea"/>
                      </a:endParaRPr>
                    </a:p>
                    <a:p>
                      <a:r>
                        <a:rPr kumimoji="1" lang="ja-JP" altLang="en-US" sz="1600" b="1" dirty="0" smtClean="0">
                          <a:latin typeface="+mn-ea"/>
                          <a:ea typeface="+mn-ea"/>
                        </a:rPr>
                        <a:t>・大阪府北部及び大阪の市街地を眺める池田市五月山緑地　　１件</a:t>
                      </a:r>
                      <a:endParaRPr kumimoji="1" lang="en-US" altLang="ja-JP" sz="1600" b="1" dirty="0" smtClean="0">
                        <a:latin typeface="+mn-ea"/>
                        <a:ea typeface="+mn-ea"/>
                      </a:endParaRPr>
                    </a:p>
                    <a:p>
                      <a:r>
                        <a:rPr kumimoji="1" lang="ja-JP" altLang="en-US" sz="1600" b="1" dirty="0" smtClean="0">
                          <a:latin typeface="+mn-ea"/>
                          <a:ea typeface="+mn-ea"/>
                        </a:rPr>
                        <a:t>・寺内町のまちなみを眺める興正寺（富田林別院）前　　　　１件</a:t>
                      </a:r>
                    </a:p>
                    <a:p>
                      <a:r>
                        <a:rPr kumimoji="1" lang="ja-JP" altLang="en-US" sz="1600" b="1" dirty="0" smtClean="0">
                          <a:latin typeface="+mn-ea"/>
                          <a:ea typeface="+mn-ea"/>
                        </a:rPr>
                        <a:t>・歴史ある風景を眺める源聖寺坂　　　　　　　　　　　　　１件</a:t>
                      </a:r>
                    </a:p>
                  </a:txBody>
                  <a:tcPr marL="84546" marR="84546" marT="42273" marB="42273"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3618765"/>
                  </a:ext>
                </a:extLst>
              </a:tr>
            </a:tbl>
          </a:graphicData>
        </a:graphic>
      </p:graphicFrame>
      <p:sp>
        <p:nvSpPr>
          <p:cNvPr id="5" name="テキスト ボックス 4"/>
          <p:cNvSpPr txBox="1"/>
          <p:nvPr/>
        </p:nvSpPr>
        <p:spPr>
          <a:xfrm>
            <a:off x="142245" y="232411"/>
            <a:ext cx="8883893" cy="2759730"/>
          </a:xfrm>
          <a:prstGeom prst="rect">
            <a:avLst/>
          </a:prstGeom>
          <a:noFill/>
          <a:ln w="12700">
            <a:noFill/>
          </a:ln>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lang="ja-JP" altLang="en-US" sz="1600" b="1" kern="0" dirty="0">
                <a:solidFill>
                  <a:prstClr val="black"/>
                </a:solidFill>
                <a:latin typeface="游ゴシック" panose="020B0400000000000000" pitchFamily="50" charset="-128"/>
                <a:ea typeface="游ゴシック" panose="020B0400000000000000" pitchFamily="50" charset="-128"/>
              </a:rPr>
              <a:t>３</a:t>
            </a:r>
            <a:r>
              <a:rPr kumimoji="0" lang="ja-JP" altLang="en-US" sz="1600" b="1" i="0" u="none" strike="noStrike" kern="0" cap="none" spc="0" normalizeH="0" baseline="0" noProof="0" dirty="0" err="1" smtClean="0">
                <a:ln>
                  <a:noFill/>
                </a:ln>
                <a:solidFill>
                  <a:prstClr val="black"/>
                </a:solidFill>
                <a:effectLst/>
                <a:uLnTx/>
                <a:uFillTx/>
                <a:latin typeface="游ゴシック" panose="020B0400000000000000" pitchFamily="50" charset="-128"/>
                <a:ea typeface="游ゴシック" panose="020B0400000000000000" pitchFamily="50" charset="-128"/>
              </a:rPr>
              <a:t>．</a:t>
            </a:r>
            <a:r>
              <a:rPr lang="ja-JP" altLang="en-US" sz="1600" b="1" kern="0" dirty="0" smtClean="0">
                <a:solidFill>
                  <a:prstClr val="black"/>
                </a:solidFill>
                <a:latin typeface="游ゴシック" panose="020B0400000000000000" pitchFamily="50" charset="-128"/>
                <a:ea typeface="游ゴシック" panose="020B0400000000000000" pitchFamily="50" charset="-128"/>
              </a:rPr>
              <a:t>応募結果</a:t>
            </a:r>
            <a:endParaRPr lang="en-US" altLang="ja-JP" sz="1600" b="1" kern="0" dirty="0">
              <a:solidFill>
                <a:prstClr val="black"/>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600"/>
              </a:lnSpc>
              <a:spcBef>
                <a:spcPts val="0"/>
              </a:spcBef>
              <a:spcAft>
                <a:spcPts val="0"/>
              </a:spcAft>
              <a:buClrTx/>
              <a:buSzTx/>
              <a:buFontTx/>
              <a:buNone/>
              <a:tabLst/>
              <a:defRPr/>
            </a:pPr>
            <a:endParaRPr kumimoji="0" lang="en-US" altLang="ja-JP"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600"/>
              </a:lnSpc>
              <a:spcBef>
                <a:spcPts val="0"/>
              </a:spcBef>
              <a:spcAft>
                <a:spcPts val="0"/>
              </a:spcAft>
              <a:buClrTx/>
              <a:buSzTx/>
              <a:buFontTx/>
              <a:buNone/>
              <a:tabLst/>
              <a:defRPr/>
            </a:pPr>
            <a:endParaRPr lang="en-US" altLang="ja-JP" sz="1600" b="1" kern="0" dirty="0">
              <a:solidFill>
                <a:prstClr val="black"/>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600"/>
              </a:lnSpc>
              <a:spcBef>
                <a:spcPts val="0"/>
              </a:spcBef>
              <a:spcAft>
                <a:spcPts val="0"/>
              </a:spcAft>
              <a:buClrTx/>
              <a:buSzTx/>
              <a:buFontTx/>
              <a:buNone/>
              <a:tabLst/>
              <a:defRPr/>
            </a:pPr>
            <a:endParaRPr kumimoji="0" lang="en-US" altLang="ja-JP"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600"/>
              </a:lnSpc>
              <a:spcBef>
                <a:spcPts val="0"/>
              </a:spcBef>
              <a:spcAft>
                <a:spcPts val="0"/>
              </a:spcAft>
              <a:buClrTx/>
              <a:buSzTx/>
              <a:buFontTx/>
              <a:buNone/>
              <a:tabLst/>
              <a:defRPr/>
            </a:pPr>
            <a:endParaRPr lang="en-US" altLang="ja-JP" sz="1600" b="1" kern="0" dirty="0">
              <a:solidFill>
                <a:prstClr val="black"/>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600"/>
              </a:lnSpc>
              <a:spcBef>
                <a:spcPts val="0"/>
              </a:spcBef>
              <a:spcAft>
                <a:spcPts val="0"/>
              </a:spcAft>
              <a:buClrTx/>
              <a:buSzTx/>
              <a:buFontTx/>
              <a:buNone/>
              <a:tabLst/>
              <a:defRPr/>
            </a:pPr>
            <a:endParaRPr kumimoji="0" lang="en-US" altLang="ja-JP"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600"/>
              </a:lnSpc>
              <a:spcBef>
                <a:spcPts val="0"/>
              </a:spcBef>
              <a:spcAft>
                <a:spcPts val="0"/>
              </a:spcAft>
              <a:buClrTx/>
              <a:buSzTx/>
              <a:buFontTx/>
              <a:buNone/>
              <a:tabLst/>
              <a:defRPr/>
            </a:pPr>
            <a:endParaRPr lang="en-US" altLang="ja-JP" sz="1600" b="1" kern="0" dirty="0">
              <a:solidFill>
                <a:prstClr val="black"/>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600"/>
              </a:lnSpc>
              <a:spcBef>
                <a:spcPts val="0"/>
              </a:spcBef>
              <a:spcAft>
                <a:spcPts val="0"/>
              </a:spcAft>
              <a:buClrTx/>
              <a:buSzTx/>
              <a:buFontTx/>
              <a:buNone/>
              <a:tabLst/>
              <a:defRPr/>
            </a:pPr>
            <a:endPar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16</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1077704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691400" y="3248645"/>
            <a:ext cx="3229820"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smtClean="0">
                <a:ln>
                  <a:noFill/>
                </a:ln>
                <a:solidFill>
                  <a:prstClr val="black"/>
                </a:solidFill>
                <a:effectLst/>
                <a:uLnTx/>
                <a:uFillTx/>
                <a:latin typeface="+mn-ea"/>
                <a:cs typeface="+mn-cs"/>
              </a:rPr>
              <a:t>箕面大滝</a:t>
            </a:r>
            <a:endParaRPr kumimoji="1" lang="en-US" altLang="ja-JP" sz="1400" i="0" u="none" strike="noStrike" kern="1200" cap="none" spc="0" normalizeH="0" baseline="0" noProof="0" dirty="0" smtClean="0">
              <a:ln>
                <a:noFill/>
              </a:ln>
              <a:solidFill>
                <a:prstClr val="black"/>
              </a:solidFill>
              <a:effectLst/>
              <a:uLnTx/>
              <a:uFillTx/>
              <a:latin typeface="+mn-ea"/>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smtClean="0">
                <a:ln>
                  <a:noFill/>
                </a:ln>
                <a:solidFill>
                  <a:prstClr val="black"/>
                </a:solidFill>
                <a:effectLst/>
                <a:uLnTx/>
                <a:uFillTx/>
                <a:latin typeface="+mn-ea"/>
                <a:cs typeface="+mn-cs"/>
              </a:rPr>
              <a:t>（</a:t>
            </a:r>
            <a:r>
              <a:rPr kumimoji="1" lang="ja-JP" altLang="en-US" sz="1400" i="0" u="none" strike="noStrike" kern="1200" cap="none" spc="0" normalizeH="0" baseline="0" noProof="0" dirty="0">
                <a:ln>
                  <a:noFill/>
                </a:ln>
                <a:solidFill>
                  <a:prstClr val="black"/>
                </a:solidFill>
                <a:effectLst/>
                <a:uLnTx/>
                <a:uFillTx/>
                <a:latin typeface="+mn-ea"/>
                <a:cs typeface="+mn-cs"/>
              </a:rPr>
              <a:t>明治の森箕面国定公園）</a:t>
            </a:r>
          </a:p>
        </p:txBody>
      </p:sp>
      <p:sp>
        <p:nvSpPr>
          <p:cNvPr id="15" name="テキスト ボックス 14"/>
          <p:cNvSpPr txBox="1"/>
          <p:nvPr/>
        </p:nvSpPr>
        <p:spPr>
          <a:xfrm>
            <a:off x="4881995" y="3262016"/>
            <a:ext cx="3500497"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smtClean="0">
                <a:ln>
                  <a:noFill/>
                </a:ln>
                <a:solidFill>
                  <a:prstClr val="black"/>
                </a:solidFill>
                <a:effectLst/>
                <a:uLnTx/>
                <a:uFillTx/>
                <a:latin typeface="+mn-ea"/>
                <a:cs typeface="+mn-cs"/>
              </a:rPr>
              <a:t>下赤坂城跡</a:t>
            </a:r>
            <a:endParaRPr kumimoji="1" lang="en-US" altLang="ja-JP" sz="1400" i="0" u="none" strike="noStrike" kern="1200" cap="none" spc="0" normalizeH="0" baseline="0" noProof="0" dirty="0" smtClean="0">
              <a:ln>
                <a:noFill/>
              </a:ln>
              <a:solidFill>
                <a:prstClr val="black"/>
              </a:solidFill>
              <a:effectLst/>
              <a:uLnTx/>
              <a:uFillTx/>
              <a:latin typeface="+mn-ea"/>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mn-ea"/>
                <a:cs typeface="+mn-cs"/>
              </a:rPr>
              <a:t>　（上赤坂城址）</a:t>
            </a:r>
          </a:p>
        </p:txBody>
      </p:sp>
      <p:sp>
        <p:nvSpPr>
          <p:cNvPr id="16" name="テキスト ボックス 15"/>
          <p:cNvSpPr txBox="1"/>
          <p:nvPr/>
        </p:nvSpPr>
        <p:spPr>
          <a:xfrm>
            <a:off x="895331" y="6137032"/>
            <a:ext cx="3041473"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smtClean="0">
                <a:ln>
                  <a:noFill/>
                </a:ln>
                <a:solidFill>
                  <a:prstClr val="black"/>
                </a:solidFill>
                <a:effectLst/>
                <a:uLnTx/>
                <a:uFillTx/>
                <a:latin typeface="+mn-ea"/>
                <a:cs typeface="+mn-cs"/>
              </a:rPr>
              <a:t>ダイヤモンドポイント</a:t>
            </a:r>
            <a:endParaRPr kumimoji="1" lang="en-US" altLang="ja-JP" sz="1400" i="0" u="none" strike="noStrike" kern="1200" cap="none" spc="0" normalizeH="0" baseline="0" noProof="0" dirty="0" smtClean="0">
              <a:ln>
                <a:noFill/>
              </a:ln>
              <a:solidFill>
                <a:prstClr val="black"/>
              </a:solidFill>
              <a:effectLst/>
              <a:uLnTx/>
              <a:uFillTx/>
              <a:latin typeface="+mn-ea"/>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smtClean="0">
                <a:ln>
                  <a:noFill/>
                </a:ln>
                <a:solidFill>
                  <a:prstClr val="black"/>
                </a:solidFill>
                <a:effectLst/>
                <a:uLnTx/>
                <a:uFillTx/>
                <a:latin typeface="+mn-ea"/>
                <a:cs typeface="+mn-cs"/>
              </a:rPr>
              <a:t>（</a:t>
            </a:r>
            <a:r>
              <a:rPr kumimoji="1" lang="ja-JP" altLang="en-US" sz="1400" i="0" u="none" strike="noStrike" kern="1200" cap="none" spc="0" normalizeH="0" baseline="0" noProof="0" dirty="0">
                <a:ln>
                  <a:noFill/>
                </a:ln>
                <a:solidFill>
                  <a:prstClr val="black"/>
                </a:solidFill>
                <a:effectLst/>
                <a:uLnTx/>
                <a:uFillTx/>
                <a:latin typeface="+mn-ea"/>
                <a:cs typeface="+mn-cs"/>
              </a:rPr>
              <a:t>ダイヤモンドポイント）</a:t>
            </a:r>
          </a:p>
        </p:txBody>
      </p:sp>
      <p:sp>
        <p:nvSpPr>
          <p:cNvPr id="19" name="テキスト ボックス 18"/>
          <p:cNvSpPr txBox="1"/>
          <p:nvPr/>
        </p:nvSpPr>
        <p:spPr>
          <a:xfrm>
            <a:off x="5194323" y="6299476"/>
            <a:ext cx="3107778"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smtClean="0">
                <a:ln>
                  <a:noFill/>
                </a:ln>
                <a:solidFill>
                  <a:prstClr val="black"/>
                </a:solidFill>
                <a:effectLst/>
                <a:uLnTx/>
                <a:uFillTx/>
                <a:latin typeface="+mn-ea"/>
                <a:cs typeface="+mn-cs"/>
              </a:rPr>
              <a:t>てんしば</a:t>
            </a:r>
            <a:endParaRPr kumimoji="1" lang="ja-JP" altLang="en-US" sz="1400" i="0" u="none" strike="noStrike" kern="1200" cap="none" spc="0" normalizeH="0" baseline="0" noProof="0" dirty="0">
              <a:ln>
                <a:noFill/>
              </a:ln>
              <a:solidFill>
                <a:prstClr val="black"/>
              </a:solidFill>
              <a:effectLst/>
              <a:uLnTx/>
              <a:uFillTx/>
              <a:latin typeface="+mn-ea"/>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mn-ea"/>
                <a:cs typeface="+mn-cs"/>
              </a:rPr>
              <a:t>（慶沢園）</a:t>
            </a:r>
          </a:p>
        </p:txBody>
      </p:sp>
      <p:sp>
        <p:nvSpPr>
          <p:cNvPr id="21" name="テキスト ボックス 20">
            <a:extLst>
              <a:ext uri="{FF2B5EF4-FFF2-40B4-BE49-F238E27FC236}">
                <a16:creationId xmlns:a16="http://schemas.microsoft.com/office/drawing/2014/main" id="{A159D09F-9503-4118-8BE1-BF2E349CF45C}"/>
              </a:ext>
            </a:extLst>
          </p:cNvPr>
          <p:cNvSpPr txBox="1"/>
          <p:nvPr/>
        </p:nvSpPr>
        <p:spPr>
          <a:xfrm>
            <a:off x="179512" y="115922"/>
            <a:ext cx="8711132" cy="510011"/>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■応募事例（写真）　　　　　　　　　</a:t>
            </a:r>
            <a:r>
              <a:rPr kumimoji="1" lang="en-US" altLang="ja-JP" sz="160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写真下スポット名　（　　）内撮影場所</a:t>
            </a:r>
            <a:endParaRPr kumimoji="1" lang="en-US" altLang="ja-JP"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1111" y="768156"/>
            <a:ext cx="1340017" cy="2382253"/>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1995" y="675892"/>
            <a:ext cx="3304674" cy="2478506"/>
          </a:xfrm>
          <a:prstGeom prst="rect">
            <a:avLst/>
          </a:prstGeom>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877" y="3870101"/>
            <a:ext cx="3856275" cy="2169155"/>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3085" y="3785236"/>
            <a:ext cx="1430254" cy="2542674"/>
          </a:xfrm>
          <a:prstGeom prst="rect">
            <a:avLst/>
          </a:prstGeom>
        </p:spPr>
      </p:pic>
      <p:sp>
        <p:nvSpPr>
          <p:cNvPr id="12"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17</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2355658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691400" y="3248645"/>
            <a:ext cx="3229820"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smtClean="0">
                <a:ln>
                  <a:noFill/>
                </a:ln>
                <a:solidFill>
                  <a:prstClr val="black"/>
                </a:solidFill>
                <a:effectLst/>
                <a:uLnTx/>
                <a:uFillTx/>
                <a:latin typeface="+mn-ea"/>
                <a:cs typeface="+mn-cs"/>
              </a:rPr>
              <a:t>中央公会堂</a:t>
            </a:r>
            <a:endParaRPr kumimoji="1" lang="en-US" altLang="ja-JP" sz="1400" i="0" u="none" strike="noStrike" kern="1200" cap="none" spc="0" normalizeH="0" baseline="0" noProof="0" dirty="0" smtClean="0">
              <a:ln>
                <a:noFill/>
              </a:ln>
              <a:solidFill>
                <a:prstClr val="black"/>
              </a:solidFill>
              <a:effectLst/>
              <a:uLnTx/>
              <a:uFillTx/>
              <a:latin typeface="+mn-ea"/>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mn-ea"/>
                <a:cs typeface="+mn-cs"/>
              </a:rPr>
              <a:t>（中之島）</a:t>
            </a:r>
          </a:p>
        </p:txBody>
      </p:sp>
      <p:sp>
        <p:nvSpPr>
          <p:cNvPr id="15" name="テキスト ボックス 14"/>
          <p:cNvSpPr txBox="1"/>
          <p:nvPr/>
        </p:nvSpPr>
        <p:spPr>
          <a:xfrm>
            <a:off x="4997963" y="3194523"/>
            <a:ext cx="3794345"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smtClean="0">
                <a:ln>
                  <a:noFill/>
                </a:ln>
                <a:solidFill>
                  <a:prstClr val="black"/>
                </a:solidFill>
                <a:effectLst/>
                <a:uLnTx/>
                <a:uFillTx/>
                <a:latin typeface="+mn-ea"/>
                <a:cs typeface="+mn-cs"/>
              </a:rPr>
              <a:t>港大橋</a:t>
            </a:r>
            <a:endParaRPr kumimoji="1" lang="en-US" altLang="ja-JP" sz="1400" i="0" u="none" strike="noStrike" kern="1200" cap="none" spc="0" normalizeH="0" baseline="0" noProof="0" dirty="0" smtClean="0">
              <a:ln>
                <a:noFill/>
              </a:ln>
              <a:solidFill>
                <a:prstClr val="black"/>
              </a:solidFill>
              <a:effectLst/>
              <a:uLnTx/>
              <a:uFillTx/>
              <a:latin typeface="+mn-ea"/>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mn-ea"/>
                <a:cs typeface="+mn-cs"/>
              </a:rPr>
              <a:t>　（大阪メトロ中央線「朝潮橋駅」ホーム）</a:t>
            </a:r>
          </a:p>
        </p:txBody>
      </p:sp>
      <p:sp>
        <p:nvSpPr>
          <p:cNvPr id="16" name="テキスト ボックス 15"/>
          <p:cNvSpPr txBox="1"/>
          <p:nvPr/>
        </p:nvSpPr>
        <p:spPr>
          <a:xfrm>
            <a:off x="895331" y="6137032"/>
            <a:ext cx="3041473"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smtClean="0">
                <a:ln>
                  <a:noFill/>
                </a:ln>
                <a:solidFill>
                  <a:prstClr val="black"/>
                </a:solidFill>
                <a:effectLst/>
                <a:uLnTx/>
                <a:uFillTx/>
                <a:latin typeface="游ゴシック 本文"/>
              </a:rPr>
              <a:t>五月山緑地</a:t>
            </a:r>
            <a:endParaRPr kumimoji="1" lang="en-US" altLang="ja-JP" sz="1400" i="0" u="none" strike="noStrike" kern="1200" cap="none" spc="0" normalizeH="0" baseline="0" noProof="0" dirty="0" smtClean="0">
              <a:ln>
                <a:noFill/>
              </a:ln>
              <a:solidFill>
                <a:prstClr val="black"/>
              </a:solidFill>
              <a:effectLst/>
              <a:uLnTx/>
              <a:uFillTx/>
              <a:latin typeface="游ゴシック 本文"/>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smtClean="0">
                <a:ln>
                  <a:noFill/>
                </a:ln>
                <a:solidFill>
                  <a:prstClr val="black"/>
                </a:solidFill>
                <a:effectLst/>
                <a:uLnTx/>
                <a:uFillTx/>
                <a:latin typeface="游ゴシック 本文"/>
              </a:rPr>
              <a:t>（池田城跡公園）</a:t>
            </a:r>
            <a:endParaRPr kumimoji="1" lang="ja-JP" altLang="en-US" sz="1400" i="0" u="none" strike="noStrike" kern="1200" cap="none" spc="0" normalizeH="0" baseline="0" noProof="0" dirty="0">
              <a:ln>
                <a:noFill/>
              </a:ln>
              <a:solidFill>
                <a:prstClr val="black"/>
              </a:solidFill>
              <a:effectLst/>
              <a:uLnTx/>
              <a:uFillTx/>
              <a:latin typeface="游ゴシック 本文"/>
            </a:endParaRPr>
          </a:p>
        </p:txBody>
      </p:sp>
      <p:sp>
        <p:nvSpPr>
          <p:cNvPr id="21" name="テキスト ボックス 20">
            <a:extLst>
              <a:ext uri="{FF2B5EF4-FFF2-40B4-BE49-F238E27FC236}">
                <a16:creationId xmlns:a16="http://schemas.microsoft.com/office/drawing/2014/main" id="{A159D09F-9503-4118-8BE1-BF2E349CF45C}"/>
              </a:ext>
            </a:extLst>
          </p:cNvPr>
          <p:cNvSpPr txBox="1"/>
          <p:nvPr/>
        </p:nvSpPr>
        <p:spPr>
          <a:xfrm>
            <a:off x="179512" y="115922"/>
            <a:ext cx="8711132" cy="510011"/>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■応募事例（写真）　　　　　　　　　</a:t>
            </a:r>
            <a:r>
              <a:rPr kumimoji="1" lang="en-US" altLang="ja-JP" sz="160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写真下スポット名　（　　）内撮影場所</a:t>
            </a:r>
            <a:endParaRPr kumimoji="1" lang="en-US" altLang="ja-JP"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022" y="981100"/>
            <a:ext cx="3836056" cy="2157782"/>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3794" y="981100"/>
            <a:ext cx="3846850" cy="2163853"/>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426" y="3851152"/>
            <a:ext cx="3922831" cy="2206593"/>
          </a:xfrm>
          <a:prstGeom prst="rect">
            <a:avLst/>
          </a:prstGeom>
        </p:spPr>
      </p:pic>
      <p:pic>
        <p:nvPicPr>
          <p:cNvPr id="12" name="図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933874" y="3851152"/>
            <a:ext cx="4067446" cy="2285880"/>
          </a:xfrm>
          <a:prstGeom prst="rect">
            <a:avLst/>
          </a:prstGeom>
        </p:spPr>
      </p:pic>
      <p:sp>
        <p:nvSpPr>
          <p:cNvPr id="13" name="テキスト ボックス 12"/>
          <p:cNvSpPr txBox="1"/>
          <p:nvPr/>
        </p:nvSpPr>
        <p:spPr>
          <a:xfrm>
            <a:off x="5437898" y="6137032"/>
            <a:ext cx="3041473"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smtClean="0">
                <a:ln>
                  <a:noFill/>
                </a:ln>
                <a:solidFill>
                  <a:prstClr val="black"/>
                </a:solidFill>
                <a:effectLst/>
                <a:uLnTx/>
                <a:uFillTx/>
                <a:latin typeface="游ゴシック 本文"/>
              </a:rPr>
              <a:t>富田林寺内町</a:t>
            </a:r>
            <a:endParaRPr kumimoji="1" lang="en-US" altLang="ja-JP" sz="1400" i="0" u="none" strike="noStrike" kern="1200" cap="none" spc="0" normalizeH="0" baseline="0" noProof="0" dirty="0" smtClean="0">
              <a:ln>
                <a:noFill/>
              </a:ln>
              <a:solidFill>
                <a:prstClr val="black"/>
              </a:solidFill>
              <a:effectLst/>
              <a:uLnTx/>
              <a:uFillTx/>
              <a:latin typeface="游ゴシック 本文"/>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smtClean="0">
                <a:ln>
                  <a:noFill/>
                </a:ln>
                <a:solidFill>
                  <a:prstClr val="black"/>
                </a:solidFill>
                <a:effectLst/>
                <a:uLnTx/>
                <a:uFillTx/>
                <a:latin typeface="游ゴシック 本文"/>
              </a:rPr>
              <a:t>（願昭寺）</a:t>
            </a:r>
            <a:endParaRPr kumimoji="1" lang="ja-JP" altLang="en-US" sz="1400" i="0" u="none" strike="noStrike" kern="1200" cap="none" spc="0" normalizeH="0" baseline="0" noProof="0" dirty="0">
              <a:ln>
                <a:noFill/>
              </a:ln>
              <a:solidFill>
                <a:prstClr val="black"/>
              </a:solidFill>
              <a:effectLst/>
              <a:uLnTx/>
              <a:uFillTx/>
              <a:latin typeface="游ゴシック 本文"/>
            </a:endParaRPr>
          </a:p>
        </p:txBody>
      </p:sp>
      <p:sp>
        <p:nvSpPr>
          <p:cNvPr id="14"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18</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3347577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691400" y="3248645"/>
            <a:ext cx="3229820"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smtClean="0">
                <a:ln>
                  <a:noFill/>
                </a:ln>
                <a:solidFill>
                  <a:prstClr val="black"/>
                </a:solidFill>
                <a:effectLst/>
                <a:uLnTx/>
                <a:uFillTx/>
                <a:latin typeface="+mn-ea"/>
                <a:cs typeface="+mn-cs"/>
              </a:rPr>
              <a:t>岸和田城</a:t>
            </a:r>
            <a:endParaRPr kumimoji="1" lang="en-US" altLang="ja-JP" sz="1400" i="0" u="none" strike="noStrike" kern="1200" cap="none" spc="0" normalizeH="0" baseline="0" noProof="0" dirty="0" smtClean="0">
              <a:ln>
                <a:noFill/>
              </a:ln>
              <a:solidFill>
                <a:prstClr val="black"/>
              </a:solidFill>
              <a:effectLst/>
              <a:uLnTx/>
              <a:uFillTx/>
              <a:latin typeface="+mn-ea"/>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smtClean="0">
                <a:ln>
                  <a:noFill/>
                </a:ln>
                <a:solidFill>
                  <a:prstClr val="black"/>
                </a:solidFill>
                <a:effectLst/>
                <a:uLnTx/>
                <a:uFillTx/>
                <a:latin typeface="+mn-ea"/>
                <a:cs typeface="+mn-cs"/>
              </a:rPr>
              <a:t>（</a:t>
            </a:r>
            <a:r>
              <a:rPr kumimoji="1" lang="ja-JP" altLang="en-US" sz="1400" i="0" u="none" strike="noStrike" kern="1200" cap="none" spc="0" normalizeH="0" baseline="0" noProof="0" dirty="0">
                <a:ln>
                  <a:noFill/>
                </a:ln>
                <a:solidFill>
                  <a:prstClr val="black"/>
                </a:solidFill>
                <a:effectLst/>
                <a:uLnTx/>
                <a:uFillTx/>
                <a:latin typeface="+mn-ea"/>
                <a:cs typeface="+mn-cs"/>
              </a:rPr>
              <a:t>岸和田城　二の丸広場前 ）</a:t>
            </a:r>
          </a:p>
        </p:txBody>
      </p:sp>
      <p:sp>
        <p:nvSpPr>
          <p:cNvPr id="15" name="テキスト ボックス 14"/>
          <p:cNvSpPr txBox="1"/>
          <p:nvPr/>
        </p:nvSpPr>
        <p:spPr>
          <a:xfrm>
            <a:off x="4997963" y="3194523"/>
            <a:ext cx="3500497"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smtClean="0">
                <a:ln>
                  <a:noFill/>
                </a:ln>
                <a:solidFill>
                  <a:prstClr val="black"/>
                </a:solidFill>
                <a:effectLst/>
                <a:uLnTx/>
                <a:uFillTx/>
                <a:latin typeface="+mn-ea"/>
                <a:cs typeface="+mn-cs"/>
              </a:rPr>
              <a:t>さき</a:t>
            </a:r>
            <a:r>
              <a:rPr kumimoji="1" lang="ja-JP" altLang="en-US" sz="1400" i="0" u="none" strike="noStrike" kern="1200" cap="none" spc="0" normalizeH="0" baseline="0" noProof="0" dirty="0">
                <a:ln>
                  <a:noFill/>
                </a:ln>
                <a:solidFill>
                  <a:prstClr val="black"/>
                </a:solidFill>
                <a:effectLst/>
                <a:uLnTx/>
                <a:uFillTx/>
                <a:latin typeface="+mn-ea"/>
                <a:cs typeface="+mn-cs"/>
              </a:rPr>
              <a:t>しま</a:t>
            </a:r>
            <a:r>
              <a:rPr kumimoji="1" lang="ja-JP" altLang="en-US" sz="1400" i="0" u="none" strike="noStrike" kern="1200" cap="none" spc="0" normalizeH="0" baseline="0" noProof="0" dirty="0" smtClean="0">
                <a:ln>
                  <a:noFill/>
                </a:ln>
                <a:solidFill>
                  <a:prstClr val="black"/>
                </a:solidFill>
                <a:effectLst/>
                <a:uLnTx/>
                <a:uFillTx/>
                <a:latin typeface="+mn-ea"/>
                <a:cs typeface="+mn-cs"/>
              </a:rPr>
              <a:t>コスモタワー</a:t>
            </a:r>
            <a:endParaRPr kumimoji="1" lang="en-US" altLang="ja-JP" sz="1400" i="0" u="none" strike="noStrike" kern="1200" cap="none" spc="0" normalizeH="0" baseline="0" noProof="0" dirty="0" smtClean="0">
              <a:ln>
                <a:noFill/>
              </a:ln>
              <a:solidFill>
                <a:prstClr val="black"/>
              </a:solidFill>
              <a:effectLst/>
              <a:uLnTx/>
              <a:uFillTx/>
              <a:latin typeface="+mn-ea"/>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mn-ea"/>
                <a:cs typeface="+mn-cs"/>
              </a:rPr>
              <a:t>　（さきしまコスモタワー）</a:t>
            </a:r>
          </a:p>
        </p:txBody>
      </p:sp>
      <p:sp>
        <p:nvSpPr>
          <p:cNvPr id="16" name="テキスト ボックス 15"/>
          <p:cNvSpPr txBox="1"/>
          <p:nvPr/>
        </p:nvSpPr>
        <p:spPr>
          <a:xfrm>
            <a:off x="788201" y="6137032"/>
            <a:ext cx="3041473"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smtClean="0">
                <a:ln>
                  <a:noFill/>
                </a:ln>
                <a:solidFill>
                  <a:prstClr val="black"/>
                </a:solidFill>
                <a:effectLst/>
                <a:uLnTx/>
                <a:uFillTx/>
                <a:latin typeface="+mn-ea"/>
                <a:cs typeface="+mn-cs"/>
              </a:rPr>
              <a:t>新世界</a:t>
            </a:r>
            <a:endParaRPr kumimoji="1" lang="en-US" altLang="ja-JP" sz="1400" i="0" u="none" strike="noStrike" kern="1200" cap="none" spc="0" normalizeH="0" baseline="0" noProof="0" dirty="0" smtClean="0">
              <a:ln>
                <a:noFill/>
              </a:ln>
              <a:solidFill>
                <a:prstClr val="black"/>
              </a:solidFill>
              <a:effectLst/>
              <a:uLnTx/>
              <a:uFillTx/>
              <a:latin typeface="+mn-ea"/>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smtClean="0">
                <a:ln>
                  <a:noFill/>
                </a:ln>
                <a:solidFill>
                  <a:prstClr val="black"/>
                </a:solidFill>
                <a:effectLst/>
                <a:uLnTx/>
                <a:uFillTx/>
                <a:latin typeface="+mn-ea"/>
                <a:cs typeface="+mn-cs"/>
              </a:rPr>
              <a:t>（</a:t>
            </a:r>
            <a:r>
              <a:rPr kumimoji="1" lang="zh-TW" altLang="en-US" sz="1400" i="0" u="none" strike="noStrike" kern="1200" cap="none" spc="0" normalizeH="0" baseline="0" noProof="0" dirty="0">
                <a:ln>
                  <a:noFill/>
                </a:ln>
                <a:solidFill>
                  <a:prstClr val="black"/>
                </a:solidFill>
                <a:effectLst/>
                <a:uLnTx/>
                <a:uFillTx/>
                <a:latin typeface="+mn-ea"/>
                <a:cs typeface="+mn-cs"/>
              </a:rPr>
              <a:t>新世界</a:t>
            </a:r>
            <a:r>
              <a:rPr kumimoji="1" lang="ja-JP" altLang="en-US" sz="1400" i="0" u="none" strike="noStrike" kern="1200" cap="none" spc="0" normalizeH="0" baseline="0" noProof="0" dirty="0" smtClean="0">
                <a:ln>
                  <a:noFill/>
                </a:ln>
                <a:solidFill>
                  <a:prstClr val="black"/>
                </a:solidFill>
                <a:effectLst/>
                <a:uLnTx/>
                <a:uFillTx/>
                <a:latin typeface="+mn-ea"/>
                <a:cs typeface="+mn-cs"/>
              </a:rPr>
              <a:t>）</a:t>
            </a:r>
            <a:endParaRPr kumimoji="1" lang="ja-JP" altLang="en-US" sz="1400" i="0" u="none" strike="noStrike" kern="1200" cap="none" spc="0" normalizeH="0" baseline="0" noProof="0" dirty="0">
              <a:ln>
                <a:noFill/>
              </a:ln>
              <a:solidFill>
                <a:prstClr val="black"/>
              </a:solidFill>
              <a:effectLst/>
              <a:uLnTx/>
              <a:uFillTx/>
              <a:latin typeface="+mn-ea"/>
              <a:cs typeface="+mn-cs"/>
            </a:endParaRPr>
          </a:p>
        </p:txBody>
      </p:sp>
      <p:sp>
        <p:nvSpPr>
          <p:cNvPr id="19" name="テキスト ボックス 18"/>
          <p:cNvSpPr txBox="1"/>
          <p:nvPr/>
        </p:nvSpPr>
        <p:spPr>
          <a:xfrm>
            <a:off x="5257813" y="6137032"/>
            <a:ext cx="3107778"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zh-CN" altLang="en-US" sz="1400" i="0" u="none" strike="noStrike" kern="1200" cap="none" spc="0" normalizeH="0" baseline="0" noProof="0" dirty="0" smtClean="0">
                <a:ln>
                  <a:noFill/>
                </a:ln>
                <a:solidFill>
                  <a:prstClr val="black"/>
                </a:solidFill>
                <a:effectLst/>
                <a:uLnTx/>
                <a:uFillTx/>
                <a:ea typeface="Meiryo UI" panose="020B0604030504040204" pitchFamily="50" charset="-128"/>
                <a:cs typeface="+mn-cs"/>
              </a:rPr>
              <a:t>高山</a:t>
            </a:r>
            <a:r>
              <a:rPr kumimoji="1" lang="ja-JP" altLang="en-US" sz="1400" i="0" u="none" strike="noStrike" kern="1200" cap="none" spc="0" normalizeH="0" baseline="0" noProof="0" dirty="0">
                <a:ln>
                  <a:noFill/>
                </a:ln>
                <a:solidFill>
                  <a:prstClr val="black"/>
                </a:solidFill>
                <a:effectLst/>
                <a:uLnTx/>
                <a:uFillTx/>
                <a:ea typeface="Meiryo UI" panose="020B0604030504040204" pitchFamily="50" charset="-128"/>
                <a:cs typeface="+mn-cs"/>
              </a:rPr>
              <a:t>の</a:t>
            </a:r>
            <a:r>
              <a:rPr kumimoji="1" lang="zh-CN" altLang="en-US" sz="1400" i="0" u="none" strike="noStrike" kern="1200" cap="none" spc="0" normalizeH="0" baseline="0" noProof="0" dirty="0" smtClean="0">
                <a:ln>
                  <a:noFill/>
                </a:ln>
                <a:solidFill>
                  <a:prstClr val="black"/>
                </a:solidFill>
                <a:effectLst/>
                <a:uLnTx/>
                <a:uFillTx/>
                <a:ea typeface="Meiryo UI" panose="020B0604030504040204" pitchFamily="50" charset="-128"/>
                <a:cs typeface="+mn-cs"/>
              </a:rPr>
              <a:t>棚田</a:t>
            </a:r>
            <a:endParaRPr kumimoji="1" lang="en-US" altLang="zh-CN" sz="1400" i="0" u="none" strike="noStrike" kern="1200" cap="none" spc="0" normalizeH="0" baseline="0" noProof="0" dirty="0" smtClean="0">
              <a:ln>
                <a:noFill/>
              </a:ln>
              <a:solidFill>
                <a:prstClr val="black"/>
              </a:solidFill>
              <a:effectLst/>
              <a:uLnTx/>
              <a:uFillTx/>
              <a:ea typeface="Meiryo UI" panose="020B0604030504040204" pitchFamily="50" charset="-128"/>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i="0" u="none" strike="noStrike" kern="1200" cap="none" spc="0" normalizeH="0" baseline="0" noProof="0" dirty="0" smtClean="0">
                <a:ln>
                  <a:noFill/>
                </a:ln>
                <a:solidFill>
                  <a:prstClr val="black"/>
                </a:solidFill>
                <a:effectLst/>
                <a:uLnTx/>
                <a:uFillTx/>
                <a:ea typeface="Meiryo UI" panose="020B0604030504040204" pitchFamily="50" charset="-128"/>
                <a:cs typeface="+mn-cs"/>
              </a:rPr>
              <a:t>（</a:t>
            </a:r>
            <a:r>
              <a:rPr kumimoji="1" lang="ja-JP" altLang="en-US" sz="1400" i="0" u="none" strike="noStrike" kern="1200" cap="none" spc="0" normalizeH="0" baseline="0" noProof="0" dirty="0">
                <a:ln>
                  <a:noFill/>
                </a:ln>
                <a:solidFill>
                  <a:prstClr val="black"/>
                </a:solidFill>
                <a:effectLst/>
                <a:uLnTx/>
                <a:uFillTx/>
                <a:ea typeface="Meiryo UI" panose="020B0604030504040204" pitchFamily="50" charset="-128"/>
                <a:cs typeface="+mn-cs"/>
              </a:rPr>
              <a:t>大阪府豊能町 高山の棚田）</a:t>
            </a:r>
          </a:p>
        </p:txBody>
      </p:sp>
      <p:sp>
        <p:nvSpPr>
          <p:cNvPr id="21" name="テキスト ボックス 20">
            <a:extLst>
              <a:ext uri="{FF2B5EF4-FFF2-40B4-BE49-F238E27FC236}">
                <a16:creationId xmlns:a16="http://schemas.microsoft.com/office/drawing/2014/main" id="{A159D09F-9503-4118-8BE1-BF2E349CF45C}"/>
              </a:ext>
            </a:extLst>
          </p:cNvPr>
          <p:cNvSpPr txBox="1"/>
          <p:nvPr/>
        </p:nvSpPr>
        <p:spPr>
          <a:xfrm>
            <a:off x="179512" y="115922"/>
            <a:ext cx="8711132" cy="510011"/>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■応募事例（写真）　　　　　　　　　</a:t>
            </a:r>
            <a:r>
              <a:rPr kumimoji="1" lang="en-US" altLang="ja-JP" sz="160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写真下スポット名　（　　）内撮影場所</a:t>
            </a:r>
            <a:endParaRPr kumimoji="1" lang="en-US" altLang="ja-JP"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945" y="883478"/>
            <a:ext cx="3046729" cy="2288093"/>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8540" y="872001"/>
            <a:ext cx="3466324" cy="2311045"/>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13" y="3869708"/>
            <a:ext cx="3240647" cy="2160432"/>
          </a:xfrm>
          <a:prstGeom prst="rect">
            <a:avLst/>
          </a:prstGeom>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945" y="3891138"/>
            <a:ext cx="3206990" cy="2139002"/>
          </a:xfrm>
          <a:prstGeom prst="rect">
            <a:avLst/>
          </a:prstGeom>
        </p:spPr>
      </p:pic>
      <p:sp>
        <p:nvSpPr>
          <p:cNvPr id="12"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19</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1387034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310174" y="4866590"/>
            <a:ext cx="8457308" cy="1774534"/>
          </a:xfrm>
          <a:prstGeom prst="roundRect">
            <a:avLst>
              <a:gd name="adj" fmla="val 8383"/>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5" name="角丸四角形 4"/>
          <p:cNvSpPr/>
          <p:nvPr/>
        </p:nvSpPr>
        <p:spPr>
          <a:xfrm>
            <a:off x="310174" y="2378885"/>
            <a:ext cx="8457308" cy="2314138"/>
          </a:xfrm>
          <a:prstGeom prst="roundRect">
            <a:avLst>
              <a:gd name="adj" fmla="val 8383"/>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3" name="角丸四角形 2"/>
          <p:cNvSpPr/>
          <p:nvPr/>
        </p:nvSpPr>
        <p:spPr>
          <a:xfrm>
            <a:off x="310174" y="116676"/>
            <a:ext cx="8457308" cy="2088642"/>
          </a:xfrm>
          <a:prstGeom prst="roundRect">
            <a:avLst>
              <a:gd name="adj" fmla="val 8383"/>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7" name="テキスト ボックス 16"/>
          <p:cNvSpPr txBox="1"/>
          <p:nvPr/>
        </p:nvSpPr>
        <p:spPr>
          <a:xfrm>
            <a:off x="310174" y="183911"/>
            <a:ext cx="8349731" cy="6709529"/>
          </a:xfrm>
          <a:prstGeom prst="rect">
            <a:avLst/>
          </a:prstGeom>
          <a:noFill/>
          <a:ln w="12700">
            <a:noFill/>
          </a:ln>
        </p:spPr>
        <p:txBody>
          <a:bodyPr wrap="square" rtlCol="0">
            <a:spAutoFit/>
          </a:bodyPr>
          <a:lstStyle/>
          <a:p>
            <a:pPr>
              <a:lnSpc>
                <a:spcPts val="2000"/>
              </a:lnSpc>
              <a:defRPr/>
            </a:pPr>
            <a:r>
              <a:rPr kumimoji="1" lang="ja-JP" altLang="en-US" b="1" dirty="0">
                <a:solidFill>
                  <a:prstClr val="black"/>
                </a:solidFill>
                <a:latin typeface="游ゴシック" panose="020B0400000000000000" pitchFamily="50" charset="-128"/>
                <a:ea typeface="游ゴシック" panose="020B0400000000000000" pitchFamily="50" charset="-128"/>
              </a:rPr>
              <a:t>１．事業目的</a:t>
            </a:r>
          </a:p>
          <a:p>
            <a:pPr marL="361950" indent="-190500">
              <a:lnSpc>
                <a:spcPts val="2000"/>
              </a:lnSpc>
              <a:spcBef>
                <a:spcPts val="600"/>
              </a:spcBef>
              <a:buFont typeface="Wingdings" panose="05000000000000000000" pitchFamily="2" charset="2"/>
              <a:buChar char="Ø"/>
              <a:defRPr/>
            </a:pPr>
            <a:r>
              <a:rPr kumimoji="1" lang="ja-JP" altLang="en-US" sz="1600" b="1" dirty="0">
                <a:solidFill>
                  <a:prstClr val="black"/>
                </a:solidFill>
                <a:latin typeface="游ゴシック" panose="020B0400000000000000" pitchFamily="50" charset="-128"/>
                <a:ea typeface="游ゴシック" panose="020B0400000000000000" pitchFamily="50" charset="-128"/>
              </a:rPr>
              <a:t>世界に誇れる大阪の魅力ある景観、きらりと光る個性豊かで多彩な大阪の景観を美しく眺めることのできる場所（</a:t>
            </a:r>
            <a:r>
              <a:rPr kumimoji="1" lang="ja-JP" altLang="en-US" sz="1600" b="1" dirty="0">
                <a:solidFill>
                  <a:srgbClr val="FF0000"/>
                </a:solidFill>
                <a:latin typeface="游ゴシック" panose="020B0400000000000000" pitchFamily="50" charset="-128"/>
                <a:ea typeface="游ゴシック" panose="020B0400000000000000" pitchFamily="50" charset="-128"/>
              </a:rPr>
              <a:t>ビュースポット</a:t>
            </a:r>
            <a:r>
              <a:rPr kumimoji="1" lang="ja-JP" altLang="en-US" sz="1600" b="1" dirty="0">
                <a:solidFill>
                  <a:prstClr val="black"/>
                </a:solidFill>
                <a:latin typeface="游ゴシック" panose="020B0400000000000000" pitchFamily="50" charset="-128"/>
                <a:ea typeface="游ゴシック" panose="020B0400000000000000" pitchFamily="50" charset="-128"/>
              </a:rPr>
              <a:t>）を、</a:t>
            </a:r>
            <a:r>
              <a:rPr kumimoji="1" lang="ja-JP" altLang="en-US" sz="1600" b="1" dirty="0">
                <a:solidFill>
                  <a:srgbClr val="FF0000"/>
                </a:solidFill>
                <a:latin typeface="游ゴシック" panose="020B0400000000000000" pitchFamily="50" charset="-128"/>
                <a:ea typeface="游ゴシック" panose="020B0400000000000000" pitchFamily="50" charset="-128"/>
              </a:rPr>
              <a:t>一般からの募集</a:t>
            </a:r>
            <a:r>
              <a:rPr kumimoji="1" lang="ja-JP" altLang="en-US" sz="1600" b="1" dirty="0">
                <a:solidFill>
                  <a:prstClr val="black"/>
                </a:solidFill>
                <a:latin typeface="游ゴシック" panose="020B0400000000000000" pitchFamily="50" charset="-128"/>
                <a:ea typeface="游ゴシック" panose="020B0400000000000000" pitchFamily="50" charset="-128"/>
              </a:rPr>
              <a:t>により発掘し、ビュースポットおおさかとして選定。</a:t>
            </a:r>
            <a:endParaRPr kumimoji="1" lang="en-US" altLang="ja-JP" sz="1600" b="1" dirty="0">
              <a:solidFill>
                <a:prstClr val="black"/>
              </a:solidFill>
              <a:latin typeface="游ゴシック" panose="020B0400000000000000" pitchFamily="50" charset="-128"/>
              <a:ea typeface="游ゴシック" panose="020B0400000000000000" pitchFamily="50" charset="-128"/>
            </a:endParaRPr>
          </a:p>
          <a:p>
            <a:pPr marL="361950" indent="-190500">
              <a:lnSpc>
                <a:spcPts val="2000"/>
              </a:lnSpc>
              <a:spcBef>
                <a:spcPts val="600"/>
              </a:spcBef>
              <a:buFont typeface="Wingdings" panose="05000000000000000000" pitchFamily="2" charset="2"/>
              <a:buChar char="Ø"/>
              <a:defRPr/>
            </a:pPr>
            <a:r>
              <a:rPr kumimoji="1" lang="ja-JP" altLang="en-US" sz="1600" b="1" dirty="0">
                <a:solidFill>
                  <a:prstClr val="black"/>
                </a:solidFill>
                <a:latin typeface="游ゴシック" panose="020B0400000000000000" pitchFamily="50" charset="-128"/>
                <a:ea typeface="游ゴシック" panose="020B0400000000000000" pitchFamily="50" charset="-128"/>
              </a:rPr>
              <a:t>ビュースポットを府域内外に情報発信することで、府民・事業者、府への来訪者の方々の</a:t>
            </a:r>
            <a:r>
              <a:rPr kumimoji="1" lang="ja-JP" altLang="en-US" sz="1600" b="1" dirty="0">
                <a:solidFill>
                  <a:srgbClr val="FF0000"/>
                </a:solidFill>
                <a:latin typeface="游ゴシック" panose="020B0400000000000000" pitchFamily="50" charset="-128"/>
                <a:ea typeface="游ゴシック" panose="020B0400000000000000" pitchFamily="50" charset="-128"/>
              </a:rPr>
              <a:t>景観への興味・関心の向上</a:t>
            </a:r>
            <a:r>
              <a:rPr kumimoji="1" lang="ja-JP" altLang="en-US" sz="1600" b="1" dirty="0">
                <a:solidFill>
                  <a:prstClr val="black"/>
                </a:solidFill>
                <a:latin typeface="游ゴシック" panose="020B0400000000000000" pitchFamily="50" charset="-128"/>
                <a:ea typeface="游ゴシック" panose="020B0400000000000000" pitchFamily="50" charset="-128"/>
              </a:rPr>
              <a:t>を図り、府域全体の</a:t>
            </a:r>
            <a:r>
              <a:rPr kumimoji="1" lang="ja-JP" altLang="en-US" sz="1600" b="1" dirty="0">
                <a:solidFill>
                  <a:srgbClr val="FF0000"/>
                </a:solidFill>
                <a:latin typeface="游ゴシック" panose="020B0400000000000000" pitchFamily="50" charset="-128"/>
                <a:ea typeface="游ゴシック" panose="020B0400000000000000" pitchFamily="50" charset="-128"/>
              </a:rPr>
              <a:t>良好な景観形成を推進</a:t>
            </a:r>
            <a:r>
              <a:rPr kumimoji="1" lang="ja-JP" altLang="en-US" sz="1600" b="1" dirty="0">
                <a:solidFill>
                  <a:prstClr val="black"/>
                </a:solidFill>
                <a:latin typeface="游ゴシック" panose="020B0400000000000000" pitchFamily="50" charset="-128"/>
                <a:ea typeface="游ゴシック" panose="020B0400000000000000" pitchFamily="50" charset="-128"/>
              </a:rPr>
              <a:t>し</a:t>
            </a:r>
            <a:r>
              <a:rPr kumimoji="1" lang="ja-JP" altLang="en-US" sz="1600" b="1" dirty="0" smtClean="0">
                <a:solidFill>
                  <a:prstClr val="black"/>
                </a:solidFill>
                <a:latin typeface="游ゴシック" panose="020B0400000000000000" pitchFamily="50" charset="-128"/>
                <a:ea typeface="游ゴシック" panose="020B0400000000000000" pitchFamily="50" charset="-128"/>
              </a:rPr>
              <a:t>、</a:t>
            </a:r>
            <a:r>
              <a:rPr kumimoji="1" lang="ja-JP" altLang="en-US" sz="1600" b="1" dirty="0" smtClean="0">
                <a:latin typeface="游ゴシック" panose="020B0400000000000000" pitchFamily="50" charset="-128"/>
                <a:ea typeface="游ゴシック" panose="020B0400000000000000" pitchFamily="50" charset="-128"/>
              </a:rPr>
              <a:t>「</a:t>
            </a:r>
            <a:r>
              <a:rPr kumimoji="1" lang="ja-JP" altLang="en-US" sz="1600" b="1" dirty="0">
                <a:latin typeface="游ゴシック" panose="020B0400000000000000" pitchFamily="50" charset="-128"/>
                <a:ea typeface="游ゴシック" panose="020B0400000000000000" pitchFamily="50" charset="-128"/>
              </a:rPr>
              <a:t>きらめく世界都市・大阪の実現」を図る。</a:t>
            </a:r>
            <a:endParaRPr kumimoji="1" lang="en-US" altLang="ja-JP" sz="1600" b="1" dirty="0">
              <a:latin typeface="游ゴシック" panose="020B0400000000000000" pitchFamily="50" charset="-128"/>
              <a:ea typeface="游ゴシック" panose="020B0400000000000000" pitchFamily="50" charset="-128"/>
            </a:endParaRPr>
          </a:p>
          <a:p>
            <a:pPr marL="171450">
              <a:lnSpc>
                <a:spcPts val="1000"/>
              </a:lnSpc>
              <a:spcBef>
                <a:spcPts val="600"/>
              </a:spcBef>
              <a:defRPr/>
            </a:pPr>
            <a:endParaRPr kumimoji="1" lang="en-US" altLang="ja-JP" sz="1600" dirty="0">
              <a:solidFill>
                <a:prstClr val="black"/>
              </a:solidFill>
              <a:latin typeface="游ゴシック" panose="020B0400000000000000" pitchFamily="50" charset="-128"/>
              <a:ea typeface="游ゴシック" panose="020B0400000000000000" pitchFamily="50" charset="-128"/>
            </a:endParaRPr>
          </a:p>
          <a:p>
            <a:pPr marL="171450" indent="-171450">
              <a:lnSpc>
                <a:spcPts val="2000"/>
              </a:lnSpc>
              <a:spcBef>
                <a:spcPts val="1200"/>
              </a:spcBef>
              <a:defRPr/>
            </a:pPr>
            <a:r>
              <a:rPr kumimoji="1" lang="ja-JP" altLang="en-US" b="1" dirty="0">
                <a:solidFill>
                  <a:prstClr val="black"/>
                </a:solidFill>
                <a:latin typeface="游ゴシック" panose="020B0400000000000000" pitchFamily="50" charset="-128"/>
                <a:ea typeface="游ゴシック" panose="020B0400000000000000" pitchFamily="50" charset="-128"/>
              </a:rPr>
              <a:t>２．選定の意義</a:t>
            </a:r>
          </a:p>
          <a:p>
            <a:pPr marL="361950" indent="-190500">
              <a:lnSpc>
                <a:spcPts val="2000"/>
              </a:lnSpc>
              <a:spcBef>
                <a:spcPts val="600"/>
              </a:spcBef>
              <a:buFont typeface="Wingdings" panose="05000000000000000000" pitchFamily="2" charset="2"/>
              <a:buChar char="Ø"/>
              <a:defRPr/>
            </a:pPr>
            <a:r>
              <a:rPr kumimoji="1" lang="ja-JP" altLang="en-US" sz="1600" b="1" dirty="0">
                <a:solidFill>
                  <a:prstClr val="black"/>
                </a:solidFill>
                <a:latin typeface="游ゴシック" panose="020B0400000000000000" pitchFamily="50" charset="-128"/>
                <a:ea typeface="游ゴシック" panose="020B0400000000000000" pitchFamily="50" charset="-128"/>
              </a:rPr>
              <a:t>府民や事業者が</a:t>
            </a:r>
            <a:r>
              <a:rPr kumimoji="1" lang="ja-JP" altLang="en-US" sz="1600" b="1" dirty="0">
                <a:solidFill>
                  <a:srgbClr val="FF0000"/>
                </a:solidFill>
                <a:latin typeface="游ゴシック" panose="020B0400000000000000" pitchFamily="50" charset="-128"/>
                <a:ea typeface="游ゴシック" panose="020B0400000000000000" pitchFamily="50" charset="-128"/>
              </a:rPr>
              <a:t>景観に対して興味や関心</a:t>
            </a:r>
            <a:r>
              <a:rPr kumimoji="1" lang="ja-JP" altLang="en-US" sz="1600" b="1" dirty="0">
                <a:solidFill>
                  <a:prstClr val="black"/>
                </a:solidFill>
                <a:latin typeface="游ゴシック" panose="020B0400000000000000" pitchFamily="50" charset="-128"/>
                <a:ea typeface="游ゴシック" panose="020B0400000000000000" pitchFamily="50" charset="-128"/>
              </a:rPr>
              <a:t>を持ち、気軽に景観づくりに参画できる場づくり。</a:t>
            </a:r>
          </a:p>
          <a:p>
            <a:pPr marL="361950" indent="-190500">
              <a:lnSpc>
                <a:spcPts val="2000"/>
              </a:lnSpc>
              <a:spcBef>
                <a:spcPts val="600"/>
              </a:spcBef>
              <a:buFont typeface="Wingdings" panose="05000000000000000000" pitchFamily="2" charset="2"/>
              <a:buChar char="Ø"/>
              <a:defRPr/>
            </a:pPr>
            <a:r>
              <a:rPr kumimoji="1" lang="ja-JP" altLang="en-US" sz="1600" b="1" dirty="0">
                <a:solidFill>
                  <a:prstClr val="black"/>
                </a:solidFill>
                <a:latin typeface="游ゴシック" panose="020B0400000000000000" pitchFamily="50" charset="-128"/>
                <a:ea typeface="游ゴシック" panose="020B0400000000000000" pitchFamily="50" charset="-128"/>
              </a:rPr>
              <a:t>まちに対する魅力の再認識や</a:t>
            </a:r>
            <a:r>
              <a:rPr kumimoji="1" lang="ja-JP" altLang="en-US" sz="1600" b="1" dirty="0">
                <a:solidFill>
                  <a:srgbClr val="FF0000"/>
                </a:solidFill>
                <a:latin typeface="游ゴシック" panose="020B0400000000000000" pitchFamily="50" charset="-128"/>
                <a:ea typeface="游ゴシック" panose="020B0400000000000000" pitchFamily="50" charset="-128"/>
              </a:rPr>
              <a:t>誇りと愛着（シビックプライド）の向上</a:t>
            </a:r>
            <a:r>
              <a:rPr kumimoji="1" lang="ja-JP" altLang="en-US" sz="1600" b="1" dirty="0">
                <a:solidFill>
                  <a:prstClr val="black"/>
                </a:solidFill>
                <a:latin typeface="游ゴシック" panose="020B0400000000000000" pitchFamily="50" charset="-128"/>
                <a:ea typeface="游ゴシック" panose="020B0400000000000000" pitchFamily="50" charset="-128"/>
              </a:rPr>
              <a:t>が図られ、良好な景観形成や定住促進につなげる。</a:t>
            </a:r>
          </a:p>
          <a:p>
            <a:pPr marL="361950" indent="-190500">
              <a:lnSpc>
                <a:spcPts val="2000"/>
              </a:lnSpc>
              <a:spcBef>
                <a:spcPts val="600"/>
              </a:spcBef>
              <a:buFont typeface="Wingdings" panose="05000000000000000000" pitchFamily="2" charset="2"/>
              <a:buChar char="Ø"/>
              <a:defRPr/>
            </a:pPr>
            <a:r>
              <a:rPr kumimoji="1" lang="ja-JP" altLang="en-US" sz="1600" b="1" dirty="0">
                <a:solidFill>
                  <a:prstClr val="black"/>
                </a:solidFill>
                <a:latin typeface="游ゴシック" panose="020B0400000000000000" pitchFamily="50" charset="-128"/>
                <a:ea typeface="游ゴシック" panose="020B0400000000000000" pitchFamily="50" charset="-128"/>
              </a:rPr>
              <a:t>文化・観光分野との連携により、</a:t>
            </a:r>
            <a:r>
              <a:rPr kumimoji="1" lang="ja-JP" altLang="en-US" sz="1600" b="1" dirty="0">
                <a:solidFill>
                  <a:srgbClr val="FF0000"/>
                </a:solidFill>
                <a:latin typeface="游ゴシック" panose="020B0400000000000000" pitchFamily="50" charset="-128"/>
                <a:ea typeface="游ゴシック" panose="020B0400000000000000" pitchFamily="50" charset="-128"/>
              </a:rPr>
              <a:t>ビュースポットを活用した文化振興、観光振興</a:t>
            </a:r>
            <a:r>
              <a:rPr kumimoji="1" lang="ja-JP" altLang="en-US" sz="1600" b="1" dirty="0">
                <a:solidFill>
                  <a:prstClr val="black"/>
                </a:solidFill>
                <a:latin typeface="游ゴシック" panose="020B0400000000000000" pitchFamily="50" charset="-128"/>
                <a:ea typeface="游ゴシック" panose="020B0400000000000000" pitchFamily="50" charset="-128"/>
              </a:rPr>
              <a:t>。</a:t>
            </a:r>
          </a:p>
          <a:p>
            <a:pPr marL="361950" indent="-190500">
              <a:lnSpc>
                <a:spcPts val="2000"/>
              </a:lnSpc>
              <a:spcBef>
                <a:spcPts val="600"/>
              </a:spcBef>
              <a:buFont typeface="Wingdings" panose="05000000000000000000" pitchFamily="2" charset="2"/>
              <a:buChar char="Ø"/>
              <a:defRPr/>
            </a:pPr>
            <a:r>
              <a:rPr kumimoji="1" lang="ja-JP" altLang="en-US" sz="1600" b="1" dirty="0">
                <a:solidFill>
                  <a:prstClr val="black"/>
                </a:solidFill>
                <a:latin typeface="游ゴシック" panose="020B0400000000000000" pitchFamily="50" charset="-128"/>
                <a:ea typeface="游ゴシック" panose="020B0400000000000000" pitchFamily="50" charset="-128"/>
              </a:rPr>
              <a:t>ビュースポットを活用した</a:t>
            </a:r>
            <a:r>
              <a:rPr kumimoji="1" lang="ja-JP" altLang="en-US" sz="1600" b="1" dirty="0">
                <a:solidFill>
                  <a:srgbClr val="FF0000"/>
                </a:solidFill>
                <a:latin typeface="游ゴシック" panose="020B0400000000000000" pitchFamily="50" charset="-128"/>
                <a:ea typeface="游ゴシック" panose="020B0400000000000000" pitchFamily="50" charset="-128"/>
              </a:rPr>
              <a:t>景観行政の推進</a:t>
            </a:r>
            <a:r>
              <a:rPr kumimoji="1" lang="ja-JP" altLang="en-US" sz="1600" b="1" dirty="0">
                <a:solidFill>
                  <a:prstClr val="black"/>
                </a:solidFill>
                <a:latin typeface="游ゴシック" panose="020B0400000000000000" pitchFamily="50" charset="-128"/>
                <a:ea typeface="游ゴシック" panose="020B0400000000000000" pitchFamily="50" charset="-128"/>
              </a:rPr>
              <a:t>等。</a:t>
            </a:r>
            <a:endParaRPr kumimoji="1" lang="en-US" altLang="ja-JP" sz="1600" b="1" dirty="0">
              <a:solidFill>
                <a:prstClr val="black"/>
              </a:solidFill>
              <a:latin typeface="游ゴシック" panose="020B0400000000000000" pitchFamily="50" charset="-128"/>
              <a:ea typeface="游ゴシック" panose="020B0400000000000000" pitchFamily="50" charset="-128"/>
            </a:endParaRPr>
          </a:p>
          <a:p>
            <a:pPr marL="361950" indent="-190500">
              <a:lnSpc>
                <a:spcPts val="1000"/>
              </a:lnSpc>
              <a:spcBef>
                <a:spcPts val="600"/>
              </a:spcBef>
              <a:buFont typeface="Wingdings" panose="05000000000000000000" pitchFamily="2" charset="2"/>
              <a:buChar char="Ø"/>
              <a:defRPr/>
            </a:pPr>
            <a:endParaRPr kumimoji="1" lang="en-US" altLang="ja-JP" sz="1600" dirty="0">
              <a:solidFill>
                <a:prstClr val="black"/>
              </a:solidFill>
              <a:latin typeface="游ゴシック" panose="020B0400000000000000" pitchFamily="50" charset="-128"/>
              <a:ea typeface="游ゴシック" panose="020B0400000000000000" pitchFamily="50" charset="-128"/>
            </a:endParaRPr>
          </a:p>
          <a:p>
            <a:pPr marL="171450" indent="-171450">
              <a:lnSpc>
                <a:spcPts val="2000"/>
              </a:lnSpc>
              <a:spcBef>
                <a:spcPts val="1200"/>
              </a:spcBef>
              <a:defRPr/>
            </a:pPr>
            <a:r>
              <a:rPr kumimoji="1" lang="ja-JP" altLang="en-US" b="1" dirty="0">
                <a:solidFill>
                  <a:prstClr val="black"/>
                </a:solidFill>
                <a:latin typeface="游ゴシック" panose="020B0400000000000000" pitchFamily="50" charset="-128"/>
                <a:ea typeface="游ゴシック" panose="020B0400000000000000" pitchFamily="50" charset="-128"/>
              </a:rPr>
              <a:t>３．選定の視点</a:t>
            </a:r>
          </a:p>
          <a:p>
            <a:pPr marL="361950" indent="-190500">
              <a:lnSpc>
                <a:spcPts val="2000"/>
              </a:lnSpc>
              <a:spcBef>
                <a:spcPts val="600"/>
              </a:spcBef>
              <a:buFont typeface="Wingdings" panose="05000000000000000000" pitchFamily="2" charset="2"/>
              <a:buChar char="Ø"/>
              <a:defRPr/>
            </a:pPr>
            <a:r>
              <a:rPr kumimoji="1" lang="ja-JP" altLang="en-US" sz="1600" b="1" dirty="0">
                <a:solidFill>
                  <a:srgbClr val="FF0000"/>
                </a:solidFill>
                <a:latin typeface="游ゴシック" panose="020B0400000000000000" pitchFamily="50" charset="-128"/>
                <a:ea typeface="游ゴシック" panose="020B0400000000000000" pitchFamily="50" charset="-128"/>
              </a:rPr>
              <a:t>誰もが知る世界に誇れる大阪</a:t>
            </a:r>
            <a:r>
              <a:rPr kumimoji="1" lang="ja-JP" altLang="en-US" sz="1600" b="1" dirty="0">
                <a:latin typeface="游ゴシック" panose="020B0400000000000000" pitchFamily="50" charset="-128"/>
                <a:ea typeface="游ゴシック" panose="020B0400000000000000" pitchFamily="50" charset="-128"/>
              </a:rPr>
              <a:t>の魅力ある景観を眺めることができる場所</a:t>
            </a:r>
          </a:p>
          <a:p>
            <a:pPr marL="361950" indent="-190500">
              <a:lnSpc>
                <a:spcPts val="2000"/>
              </a:lnSpc>
              <a:spcBef>
                <a:spcPts val="600"/>
              </a:spcBef>
              <a:buFont typeface="Wingdings" panose="05000000000000000000" pitchFamily="2" charset="2"/>
              <a:buChar char="Ø"/>
              <a:defRPr/>
            </a:pPr>
            <a:r>
              <a:rPr kumimoji="1" lang="ja-JP" altLang="en-US" sz="1600" b="1" dirty="0">
                <a:latin typeface="游ゴシック" panose="020B0400000000000000" pitchFamily="50" charset="-128"/>
                <a:ea typeface="游ゴシック" panose="020B0400000000000000" pitchFamily="50" charset="-128"/>
              </a:rPr>
              <a:t>一般にあまり知られていない</a:t>
            </a:r>
            <a:r>
              <a:rPr kumimoji="1" lang="ja-JP" altLang="en-US" sz="1600" b="1" dirty="0">
                <a:solidFill>
                  <a:srgbClr val="FF0000"/>
                </a:solidFill>
                <a:latin typeface="游ゴシック" panose="020B0400000000000000" pitchFamily="50" charset="-128"/>
                <a:ea typeface="游ゴシック" panose="020B0400000000000000" pitchFamily="50" charset="-128"/>
              </a:rPr>
              <a:t>個性豊かで多彩な大阪</a:t>
            </a:r>
            <a:r>
              <a:rPr kumimoji="1" lang="ja-JP" altLang="en-US" sz="1600" b="1" dirty="0">
                <a:latin typeface="游ゴシック" panose="020B0400000000000000" pitchFamily="50" charset="-128"/>
                <a:ea typeface="游ゴシック" panose="020B0400000000000000" pitchFamily="50" charset="-128"/>
              </a:rPr>
              <a:t>の景観を眺めることができる場所</a:t>
            </a:r>
          </a:p>
          <a:p>
            <a:pPr marL="361950" indent="-190500">
              <a:lnSpc>
                <a:spcPts val="2000"/>
              </a:lnSpc>
              <a:spcBef>
                <a:spcPts val="600"/>
              </a:spcBef>
              <a:buFont typeface="Wingdings" panose="05000000000000000000" pitchFamily="2" charset="2"/>
              <a:buChar char="Ø"/>
              <a:defRPr/>
            </a:pPr>
            <a:r>
              <a:rPr kumimoji="1" lang="ja-JP" altLang="en-US" sz="1600" b="1" dirty="0">
                <a:solidFill>
                  <a:srgbClr val="FF0000"/>
                </a:solidFill>
                <a:latin typeface="游ゴシック" panose="020B0400000000000000" pitchFamily="50" charset="-128"/>
                <a:ea typeface="游ゴシック" panose="020B0400000000000000" pitchFamily="50" charset="-128"/>
              </a:rPr>
              <a:t>今の時代性を表す</a:t>
            </a:r>
            <a:r>
              <a:rPr kumimoji="1" lang="ja-JP" altLang="en-US" sz="1600" b="1" dirty="0">
                <a:latin typeface="游ゴシック" panose="020B0400000000000000" pitchFamily="50" charset="-128"/>
                <a:ea typeface="游ゴシック" panose="020B0400000000000000" pitchFamily="50" charset="-128"/>
              </a:rPr>
              <a:t>、質の高い、しっかりとした景観を眺めることのできる場所</a:t>
            </a:r>
          </a:p>
          <a:p>
            <a:pPr marL="361950" indent="-190500">
              <a:lnSpc>
                <a:spcPts val="2000"/>
              </a:lnSpc>
              <a:spcBef>
                <a:spcPts val="600"/>
              </a:spcBef>
              <a:buFont typeface="Wingdings" panose="05000000000000000000" pitchFamily="2" charset="2"/>
              <a:buChar char="Ø"/>
              <a:defRPr/>
            </a:pPr>
            <a:r>
              <a:rPr kumimoji="1" lang="ja-JP" altLang="en-US" sz="1600" b="1" dirty="0">
                <a:latin typeface="游ゴシック" panose="020B0400000000000000" pitchFamily="50" charset="-128"/>
                <a:ea typeface="游ゴシック" panose="020B0400000000000000" pitchFamily="50" charset="-128"/>
              </a:rPr>
              <a:t>質の高いものを選ぶことを第一とし、次に</a:t>
            </a:r>
            <a:r>
              <a:rPr kumimoji="1" lang="ja-JP" altLang="en-US" sz="1600" b="1" dirty="0">
                <a:solidFill>
                  <a:srgbClr val="FF0000"/>
                </a:solidFill>
                <a:latin typeface="游ゴシック" panose="020B0400000000000000" pitchFamily="50" charset="-128"/>
                <a:ea typeface="游ゴシック" panose="020B0400000000000000" pitchFamily="50" charset="-128"/>
              </a:rPr>
              <a:t>地域的なバランス</a:t>
            </a:r>
            <a:r>
              <a:rPr kumimoji="1" lang="ja-JP" altLang="en-US" sz="1600" b="1" dirty="0">
                <a:latin typeface="游ゴシック" panose="020B0400000000000000" pitchFamily="50" charset="-128"/>
                <a:ea typeface="游ゴシック" panose="020B0400000000000000" pitchFamily="50" charset="-128"/>
              </a:rPr>
              <a:t>について配慮</a:t>
            </a:r>
          </a:p>
        </p:txBody>
      </p:sp>
      <p:sp>
        <p:nvSpPr>
          <p:cNvPr id="8" name="スライド番号プレースホルダー 3"/>
          <p:cNvSpPr>
            <a:spLocks noGrp="1"/>
          </p:cNvSpPr>
          <p:nvPr>
            <p:ph type="sldNum" sz="quarter" idx="12"/>
          </p:nvPr>
        </p:nvSpPr>
        <p:spPr>
          <a:xfrm>
            <a:off x="6872514" y="6377454"/>
            <a:ext cx="2133600" cy="365125"/>
          </a:xfrm>
        </p:spPr>
        <p:txBody>
          <a:bodyPr/>
          <a:lstStyle/>
          <a:p>
            <a:fld id="{4E6FF35A-1FEA-4590-8179-217228840B8D}" type="slidenum">
              <a:rPr kumimoji="1" lang="ja-JP" altLang="en-US" b="1" smtClean="0">
                <a:solidFill>
                  <a:schemeClr val="tx1"/>
                </a:solidFill>
                <a:latin typeface="游ゴシック 本文"/>
              </a:rPr>
              <a:pPr/>
              <a:t>2</a:t>
            </a:fld>
            <a:endParaRPr kumimoji="1" lang="ja-JP" altLang="en-US" b="1" dirty="0">
              <a:solidFill>
                <a:schemeClr val="tx1"/>
              </a:solidFill>
              <a:latin typeface="游ゴシック 本文"/>
            </a:endParaRPr>
          </a:p>
        </p:txBody>
      </p:sp>
    </p:spTree>
    <p:extLst>
      <p:ext uri="{BB962C8B-B14F-4D97-AF65-F5344CB8AC3E}">
        <p14:creationId xmlns:p14="http://schemas.microsoft.com/office/powerpoint/2010/main" val="13322217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A159D09F-9503-4118-8BE1-BF2E349CF45C}"/>
              </a:ext>
            </a:extLst>
          </p:cNvPr>
          <p:cNvSpPr txBox="1"/>
          <p:nvPr/>
        </p:nvSpPr>
        <p:spPr>
          <a:xfrm>
            <a:off x="179512" y="115922"/>
            <a:ext cx="8711132" cy="553998"/>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■応募事例（動画）</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テキスト ボックス 9"/>
          <p:cNvSpPr txBox="1"/>
          <p:nvPr/>
        </p:nvSpPr>
        <p:spPr>
          <a:xfrm>
            <a:off x="354514" y="6202924"/>
            <a:ext cx="7359271" cy="338554"/>
          </a:xfrm>
          <a:prstGeom prst="rect">
            <a:avLst/>
          </a:prstGeom>
          <a:noFill/>
        </p:spPr>
        <p:txBody>
          <a:bodyPr wrap="square" rtlCol="0">
            <a:spAutoFit/>
          </a:bodyPr>
          <a:lstStyle/>
          <a:p>
            <a:pPr marL="0" marR="0" lvl="0" indent="0" algn="l" defTabSz="1459254"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cs typeface="+mn-cs"/>
              </a:rPr>
              <a:t>岸和田城、源聖寺坂、新世界、ダイヤモンドポイント、高石工場夜景 </a:t>
            </a:r>
            <a:endParaRPr kumimoji="1" lang="en-US" altLang="ja-JP" sz="1600" b="1" i="0" u="none" strike="noStrike" kern="1200" cap="none" spc="0" normalizeH="0" baseline="0" noProof="0" dirty="0" smtClean="0">
              <a:ln>
                <a:noFill/>
              </a:ln>
              <a:solidFill>
                <a:prstClr val="black"/>
              </a:solidFill>
              <a:effectLst/>
              <a:uLnTx/>
              <a:uFillTx/>
              <a:latin typeface="+mn-ea"/>
              <a:cs typeface="+mn-cs"/>
            </a:endParaRPr>
          </a:p>
        </p:txBody>
      </p:sp>
      <p:pic>
        <p:nvPicPr>
          <p:cNvPr id="2" name="図 1"/>
          <p:cNvPicPr>
            <a:picLocks noChangeAspect="1"/>
          </p:cNvPicPr>
          <p:nvPr/>
        </p:nvPicPr>
        <p:blipFill>
          <a:blip r:embed="rId3"/>
          <a:stretch>
            <a:fillRect/>
          </a:stretch>
        </p:blipFill>
        <p:spPr>
          <a:xfrm>
            <a:off x="465447" y="767675"/>
            <a:ext cx="4023522" cy="2262127"/>
          </a:xfrm>
          <a:prstGeom prst="rect">
            <a:avLst/>
          </a:prstGeom>
        </p:spPr>
      </p:pic>
      <p:pic>
        <p:nvPicPr>
          <p:cNvPr id="4" name="図 3"/>
          <p:cNvPicPr>
            <a:picLocks noChangeAspect="1"/>
          </p:cNvPicPr>
          <p:nvPr/>
        </p:nvPicPr>
        <p:blipFill>
          <a:blip r:embed="rId4"/>
          <a:stretch>
            <a:fillRect/>
          </a:stretch>
        </p:blipFill>
        <p:spPr>
          <a:xfrm>
            <a:off x="4741448" y="767675"/>
            <a:ext cx="4049855" cy="2276932"/>
          </a:xfrm>
          <a:prstGeom prst="rect">
            <a:avLst/>
          </a:prstGeom>
        </p:spPr>
      </p:pic>
      <p:pic>
        <p:nvPicPr>
          <p:cNvPr id="5" name="図 4"/>
          <p:cNvPicPr>
            <a:picLocks noChangeAspect="1"/>
          </p:cNvPicPr>
          <p:nvPr/>
        </p:nvPicPr>
        <p:blipFill>
          <a:blip r:embed="rId5"/>
          <a:stretch>
            <a:fillRect/>
          </a:stretch>
        </p:blipFill>
        <p:spPr>
          <a:xfrm>
            <a:off x="465447" y="3499967"/>
            <a:ext cx="4023522" cy="2262127"/>
          </a:xfrm>
          <a:prstGeom prst="rect">
            <a:avLst/>
          </a:prstGeom>
        </p:spPr>
      </p:pic>
      <p:pic>
        <p:nvPicPr>
          <p:cNvPr id="6" name="図 5"/>
          <p:cNvPicPr>
            <a:picLocks noChangeAspect="1"/>
          </p:cNvPicPr>
          <p:nvPr/>
        </p:nvPicPr>
        <p:blipFill>
          <a:blip r:embed="rId6"/>
          <a:stretch>
            <a:fillRect/>
          </a:stretch>
        </p:blipFill>
        <p:spPr>
          <a:xfrm>
            <a:off x="4809007" y="3485162"/>
            <a:ext cx="4049855" cy="2276932"/>
          </a:xfrm>
          <a:prstGeom prst="rect">
            <a:avLst/>
          </a:prstGeom>
        </p:spPr>
      </p:pic>
      <p:sp>
        <p:nvSpPr>
          <p:cNvPr id="9"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20</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3777603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A159D09F-9503-4118-8BE1-BF2E349CF45C}"/>
              </a:ext>
            </a:extLst>
          </p:cNvPr>
          <p:cNvSpPr txBox="1"/>
          <p:nvPr/>
        </p:nvSpPr>
        <p:spPr>
          <a:xfrm>
            <a:off x="179512" y="115922"/>
            <a:ext cx="8711132" cy="553998"/>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■応募事例（動画）</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テキスト ボックス 9"/>
          <p:cNvSpPr txBox="1"/>
          <p:nvPr/>
        </p:nvSpPr>
        <p:spPr>
          <a:xfrm>
            <a:off x="354514" y="6202924"/>
            <a:ext cx="6479421" cy="338554"/>
          </a:xfrm>
          <a:prstGeom prst="rect">
            <a:avLst/>
          </a:prstGeom>
          <a:noFill/>
        </p:spPr>
        <p:txBody>
          <a:bodyPr wrap="square" rtlCol="0">
            <a:spAutoFit/>
          </a:bodyPr>
          <a:lstStyle/>
          <a:p>
            <a:pPr marL="0" marR="0" lvl="0" indent="0" algn="l" defTabSz="1459254"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cs typeface="+mn-cs"/>
              </a:rPr>
              <a:t>十三付近の淀川右岸</a:t>
            </a:r>
            <a:r>
              <a:rPr kumimoji="1" lang="ja-JP" altLang="en-US" sz="1600" b="1" i="0" u="none" strike="noStrike" kern="1200" cap="none" spc="0" normalizeH="0" baseline="0" noProof="0" dirty="0" smtClean="0">
                <a:ln>
                  <a:noFill/>
                </a:ln>
                <a:solidFill>
                  <a:prstClr val="black"/>
                </a:solidFill>
                <a:effectLst/>
                <a:uLnTx/>
                <a:uFillTx/>
                <a:latin typeface="+mn-ea"/>
                <a:cs typeface="+mn-cs"/>
              </a:rPr>
              <a:t>河川敷</a:t>
            </a:r>
            <a:endParaRPr kumimoji="1" lang="en-US" altLang="ja-JP" sz="1600" b="1" i="0" u="none" strike="noStrike" kern="1200" cap="none" spc="0" normalizeH="0" baseline="0" noProof="0" dirty="0" smtClean="0">
              <a:ln>
                <a:noFill/>
              </a:ln>
              <a:solidFill>
                <a:prstClr val="black"/>
              </a:solidFill>
              <a:effectLst/>
              <a:uLnTx/>
              <a:uFillTx/>
              <a:latin typeface="+mn-ea"/>
              <a:cs typeface="+mn-cs"/>
            </a:endParaRPr>
          </a:p>
        </p:txBody>
      </p:sp>
      <p:pic>
        <p:nvPicPr>
          <p:cNvPr id="3" name="図 2"/>
          <p:cNvPicPr>
            <a:picLocks noChangeAspect="1"/>
          </p:cNvPicPr>
          <p:nvPr/>
        </p:nvPicPr>
        <p:blipFill>
          <a:blip r:embed="rId3"/>
          <a:stretch>
            <a:fillRect/>
          </a:stretch>
        </p:blipFill>
        <p:spPr>
          <a:xfrm>
            <a:off x="437786" y="786091"/>
            <a:ext cx="4097292" cy="2303602"/>
          </a:xfrm>
          <a:prstGeom prst="rect">
            <a:avLst/>
          </a:prstGeom>
        </p:spPr>
      </p:pic>
      <p:pic>
        <p:nvPicPr>
          <p:cNvPr id="4" name="図 3"/>
          <p:cNvPicPr>
            <a:picLocks noChangeAspect="1"/>
          </p:cNvPicPr>
          <p:nvPr/>
        </p:nvPicPr>
        <p:blipFill>
          <a:blip r:embed="rId4"/>
          <a:stretch>
            <a:fillRect/>
          </a:stretch>
        </p:blipFill>
        <p:spPr>
          <a:xfrm>
            <a:off x="4804362" y="807538"/>
            <a:ext cx="4059145" cy="2282155"/>
          </a:xfrm>
          <a:prstGeom prst="rect">
            <a:avLst/>
          </a:prstGeom>
        </p:spPr>
      </p:pic>
      <p:pic>
        <p:nvPicPr>
          <p:cNvPr id="5" name="図 4"/>
          <p:cNvPicPr>
            <a:picLocks noChangeAspect="1"/>
          </p:cNvPicPr>
          <p:nvPr/>
        </p:nvPicPr>
        <p:blipFill>
          <a:blip r:embed="rId5"/>
          <a:stretch>
            <a:fillRect/>
          </a:stretch>
        </p:blipFill>
        <p:spPr>
          <a:xfrm>
            <a:off x="437786" y="3536693"/>
            <a:ext cx="4097292" cy="2303602"/>
          </a:xfrm>
          <a:prstGeom prst="rect">
            <a:avLst/>
          </a:prstGeom>
        </p:spPr>
      </p:pic>
      <p:pic>
        <p:nvPicPr>
          <p:cNvPr id="6" name="図 5"/>
          <p:cNvPicPr>
            <a:picLocks noChangeAspect="1"/>
          </p:cNvPicPr>
          <p:nvPr/>
        </p:nvPicPr>
        <p:blipFill>
          <a:blip r:embed="rId6"/>
          <a:stretch>
            <a:fillRect/>
          </a:stretch>
        </p:blipFill>
        <p:spPr>
          <a:xfrm>
            <a:off x="4804362" y="3536693"/>
            <a:ext cx="4059145" cy="2282155"/>
          </a:xfrm>
          <a:prstGeom prst="rect">
            <a:avLst/>
          </a:prstGeom>
        </p:spPr>
      </p:pic>
      <p:sp>
        <p:nvSpPr>
          <p:cNvPr id="9"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21</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33667400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A159D09F-9503-4118-8BE1-BF2E349CF45C}"/>
              </a:ext>
            </a:extLst>
          </p:cNvPr>
          <p:cNvSpPr txBox="1"/>
          <p:nvPr/>
        </p:nvSpPr>
        <p:spPr>
          <a:xfrm>
            <a:off x="179512" y="115922"/>
            <a:ext cx="8711132" cy="553998"/>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■応募事例（動画）</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テキスト ボックス 9"/>
          <p:cNvSpPr txBox="1"/>
          <p:nvPr/>
        </p:nvSpPr>
        <p:spPr>
          <a:xfrm>
            <a:off x="354514" y="6202924"/>
            <a:ext cx="6479421" cy="338554"/>
          </a:xfrm>
          <a:prstGeom prst="rect">
            <a:avLst/>
          </a:prstGeom>
          <a:noFill/>
        </p:spPr>
        <p:txBody>
          <a:bodyPr wrap="square" rtlCol="0">
            <a:spAutoFit/>
          </a:bodyPr>
          <a:lstStyle/>
          <a:p>
            <a:pPr marL="0" marR="0" lvl="0" indent="0" algn="l"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mn-ea"/>
                <a:cs typeface="+mn-cs"/>
              </a:rPr>
              <a:t>市道高砂１号線、石津漁港、浜寺公園など </a:t>
            </a:r>
            <a:endParaRPr kumimoji="1" lang="en-US" altLang="ja-JP" sz="1600" b="1" i="0" u="none" strike="noStrike" kern="1200" cap="none" spc="0" normalizeH="0" baseline="0" noProof="0" dirty="0" smtClean="0">
              <a:ln>
                <a:noFill/>
              </a:ln>
              <a:solidFill>
                <a:prstClr val="black"/>
              </a:solidFill>
              <a:effectLst/>
              <a:uLnTx/>
              <a:uFillTx/>
              <a:latin typeface="+mn-ea"/>
              <a:cs typeface="+mn-cs"/>
            </a:endParaRPr>
          </a:p>
        </p:txBody>
      </p:sp>
      <p:pic>
        <p:nvPicPr>
          <p:cNvPr id="2" name="図 1"/>
          <p:cNvPicPr>
            <a:picLocks noChangeAspect="1"/>
          </p:cNvPicPr>
          <p:nvPr/>
        </p:nvPicPr>
        <p:blipFill>
          <a:blip r:embed="rId3"/>
          <a:stretch>
            <a:fillRect/>
          </a:stretch>
        </p:blipFill>
        <p:spPr>
          <a:xfrm>
            <a:off x="354515" y="772741"/>
            <a:ext cx="4126046" cy="2319769"/>
          </a:xfrm>
          <a:prstGeom prst="rect">
            <a:avLst/>
          </a:prstGeom>
        </p:spPr>
      </p:pic>
      <p:pic>
        <p:nvPicPr>
          <p:cNvPr id="4" name="図 3"/>
          <p:cNvPicPr>
            <a:picLocks noChangeAspect="1"/>
          </p:cNvPicPr>
          <p:nvPr/>
        </p:nvPicPr>
        <p:blipFill>
          <a:blip r:embed="rId4"/>
          <a:stretch>
            <a:fillRect/>
          </a:stretch>
        </p:blipFill>
        <p:spPr>
          <a:xfrm>
            <a:off x="4754487" y="772741"/>
            <a:ext cx="4158895" cy="2338237"/>
          </a:xfrm>
          <a:prstGeom prst="rect">
            <a:avLst/>
          </a:prstGeom>
        </p:spPr>
      </p:pic>
      <p:pic>
        <p:nvPicPr>
          <p:cNvPr id="5" name="図 4"/>
          <p:cNvPicPr>
            <a:picLocks noChangeAspect="1"/>
          </p:cNvPicPr>
          <p:nvPr/>
        </p:nvPicPr>
        <p:blipFill>
          <a:blip r:embed="rId5"/>
          <a:stretch>
            <a:fillRect/>
          </a:stretch>
        </p:blipFill>
        <p:spPr>
          <a:xfrm>
            <a:off x="354514" y="3552356"/>
            <a:ext cx="4126047" cy="2319769"/>
          </a:xfrm>
          <a:prstGeom prst="rect">
            <a:avLst/>
          </a:prstGeom>
        </p:spPr>
      </p:pic>
      <p:pic>
        <p:nvPicPr>
          <p:cNvPr id="6" name="図 5"/>
          <p:cNvPicPr>
            <a:picLocks noChangeAspect="1"/>
          </p:cNvPicPr>
          <p:nvPr/>
        </p:nvPicPr>
        <p:blipFill>
          <a:blip r:embed="rId6"/>
          <a:stretch>
            <a:fillRect/>
          </a:stretch>
        </p:blipFill>
        <p:spPr>
          <a:xfrm>
            <a:off x="4754487" y="3552356"/>
            <a:ext cx="4136157" cy="2325453"/>
          </a:xfrm>
          <a:prstGeom prst="rect">
            <a:avLst/>
          </a:prstGeom>
        </p:spPr>
      </p:pic>
      <p:sp>
        <p:nvSpPr>
          <p:cNvPr id="9"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22</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16733856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A159D09F-9503-4118-8BE1-BF2E349CF45C}"/>
              </a:ext>
            </a:extLst>
          </p:cNvPr>
          <p:cNvSpPr txBox="1"/>
          <p:nvPr/>
        </p:nvSpPr>
        <p:spPr>
          <a:xfrm>
            <a:off x="179512" y="115922"/>
            <a:ext cx="8711132" cy="553998"/>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■応募事例（動画）</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テキスト ボックス 9"/>
          <p:cNvSpPr txBox="1"/>
          <p:nvPr/>
        </p:nvSpPr>
        <p:spPr>
          <a:xfrm>
            <a:off x="354514" y="6202924"/>
            <a:ext cx="6479421" cy="338554"/>
          </a:xfrm>
          <a:prstGeom prst="rect">
            <a:avLst/>
          </a:prstGeom>
          <a:noFill/>
        </p:spPr>
        <p:txBody>
          <a:bodyPr wrap="square" rtlCol="0">
            <a:spAutoFit/>
          </a:bodyPr>
          <a:lstStyle/>
          <a:p>
            <a:pPr marL="0" marR="0" lvl="0" indent="0" algn="l" defTabSz="1459254"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cs typeface="+mn-cs"/>
              </a:rPr>
              <a:t>大阪府豊能町 高山の棚田</a:t>
            </a:r>
            <a:endParaRPr kumimoji="1" lang="en-US" altLang="ja-JP" sz="1600" b="1" i="0" u="none" strike="noStrike" kern="1200" cap="none" spc="0" normalizeH="0" baseline="0" noProof="0" dirty="0" smtClean="0">
              <a:ln>
                <a:noFill/>
              </a:ln>
              <a:solidFill>
                <a:prstClr val="black"/>
              </a:solidFill>
              <a:effectLst/>
              <a:uLnTx/>
              <a:uFillTx/>
              <a:latin typeface="+mn-ea"/>
              <a:cs typeface="+mn-cs"/>
            </a:endParaRPr>
          </a:p>
        </p:txBody>
      </p:sp>
      <p:pic>
        <p:nvPicPr>
          <p:cNvPr id="2" name="図 1"/>
          <p:cNvPicPr>
            <a:picLocks noChangeAspect="1"/>
          </p:cNvPicPr>
          <p:nvPr/>
        </p:nvPicPr>
        <p:blipFill>
          <a:blip r:embed="rId3"/>
          <a:stretch>
            <a:fillRect/>
          </a:stretch>
        </p:blipFill>
        <p:spPr>
          <a:xfrm>
            <a:off x="354514" y="780861"/>
            <a:ext cx="4152172" cy="2334456"/>
          </a:xfrm>
          <a:prstGeom prst="rect">
            <a:avLst/>
          </a:prstGeom>
        </p:spPr>
      </p:pic>
      <p:pic>
        <p:nvPicPr>
          <p:cNvPr id="4" name="図 3"/>
          <p:cNvPicPr>
            <a:picLocks noChangeAspect="1"/>
          </p:cNvPicPr>
          <p:nvPr/>
        </p:nvPicPr>
        <p:blipFill>
          <a:blip r:embed="rId4"/>
          <a:stretch>
            <a:fillRect/>
          </a:stretch>
        </p:blipFill>
        <p:spPr>
          <a:xfrm>
            <a:off x="4740407" y="780861"/>
            <a:ext cx="4152170" cy="2334456"/>
          </a:xfrm>
          <a:prstGeom prst="rect">
            <a:avLst/>
          </a:prstGeom>
        </p:spPr>
      </p:pic>
      <p:pic>
        <p:nvPicPr>
          <p:cNvPr id="5" name="図 4"/>
          <p:cNvPicPr>
            <a:picLocks noChangeAspect="1"/>
          </p:cNvPicPr>
          <p:nvPr/>
        </p:nvPicPr>
        <p:blipFill>
          <a:blip r:embed="rId5"/>
          <a:stretch>
            <a:fillRect/>
          </a:stretch>
        </p:blipFill>
        <p:spPr>
          <a:xfrm>
            <a:off x="354514" y="3609245"/>
            <a:ext cx="4152172" cy="2334457"/>
          </a:xfrm>
          <a:prstGeom prst="rect">
            <a:avLst/>
          </a:prstGeom>
        </p:spPr>
      </p:pic>
      <p:pic>
        <p:nvPicPr>
          <p:cNvPr id="6" name="図 5"/>
          <p:cNvPicPr>
            <a:picLocks noChangeAspect="1"/>
          </p:cNvPicPr>
          <p:nvPr/>
        </p:nvPicPr>
        <p:blipFill>
          <a:blip r:embed="rId6"/>
          <a:stretch>
            <a:fillRect/>
          </a:stretch>
        </p:blipFill>
        <p:spPr>
          <a:xfrm>
            <a:off x="4740407" y="3609245"/>
            <a:ext cx="4152172" cy="2334457"/>
          </a:xfrm>
          <a:prstGeom prst="rect">
            <a:avLst/>
          </a:prstGeom>
        </p:spPr>
      </p:pic>
      <p:sp>
        <p:nvSpPr>
          <p:cNvPr id="9"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23</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31591980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5306081" y="1582343"/>
            <a:ext cx="3557503" cy="5038633"/>
          </a:xfrm>
          <a:prstGeom prst="rect">
            <a:avLst/>
          </a:prstGeom>
        </p:spPr>
      </p:pic>
      <p:sp>
        <p:nvSpPr>
          <p:cNvPr id="4" name="正方形/長方形 3"/>
          <p:cNvSpPr/>
          <p:nvPr/>
        </p:nvSpPr>
        <p:spPr>
          <a:xfrm>
            <a:off x="0" y="-46"/>
            <a:ext cx="9144000" cy="54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r>
              <a:rPr kumimoji="1" lang="ja-JP" altLang="en-US" sz="2400" b="1" dirty="0" smtClean="0">
                <a:solidFill>
                  <a:prstClr val="white"/>
                </a:solidFill>
                <a:latin typeface="游ゴシック" panose="020B0400000000000000" pitchFamily="50" charset="-128"/>
                <a:ea typeface="游ゴシック" panose="020B0400000000000000" pitchFamily="50" charset="-128"/>
              </a:rPr>
              <a:t>②</a:t>
            </a:r>
            <a:r>
              <a:rPr kumimoji="1" lang="ja-JP" altLang="en-US" sz="2400" b="1" dirty="0">
                <a:solidFill>
                  <a:prstClr val="white"/>
                </a:solidFill>
                <a:latin typeface="游ゴシック" panose="020B0400000000000000" pitchFamily="50" charset="-128"/>
              </a:rPr>
              <a:t>お国じまんカードラリー</a:t>
            </a:r>
            <a:r>
              <a:rPr kumimoji="1" lang="en-US" altLang="ja-JP" sz="2400" b="1" dirty="0" smtClean="0">
                <a:solidFill>
                  <a:prstClr val="white"/>
                </a:solidFill>
                <a:latin typeface="游ゴシック" panose="020B0400000000000000" pitchFamily="50" charset="-128"/>
              </a:rPr>
              <a:t>2021</a:t>
            </a:r>
            <a:r>
              <a:rPr kumimoji="1" lang="ja-JP" altLang="en-US" sz="2400" b="1" dirty="0" smtClean="0">
                <a:solidFill>
                  <a:prstClr val="white"/>
                </a:solidFill>
                <a:latin typeface="游ゴシック" panose="020B0400000000000000" pitchFamily="50" charset="-128"/>
              </a:rPr>
              <a:t>（</a:t>
            </a:r>
            <a:r>
              <a:rPr kumimoji="1" lang="en-US" altLang="ja-JP" sz="2400" b="1" dirty="0">
                <a:solidFill>
                  <a:prstClr val="white"/>
                </a:solidFill>
                <a:latin typeface="游ゴシック" panose="020B0400000000000000" pitchFamily="50" charset="-128"/>
              </a:rPr>
              <a:t>NEXCO</a:t>
            </a:r>
            <a:r>
              <a:rPr kumimoji="1" lang="ja-JP" altLang="en-US" sz="2400" b="1" dirty="0">
                <a:solidFill>
                  <a:prstClr val="white"/>
                </a:solidFill>
                <a:latin typeface="游ゴシック" panose="020B0400000000000000" pitchFamily="50" charset="-128"/>
              </a:rPr>
              <a:t>西日本）</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p:cNvSpPr txBox="1"/>
          <p:nvPr/>
        </p:nvSpPr>
        <p:spPr>
          <a:xfrm>
            <a:off x="130053" y="751039"/>
            <a:ext cx="9013947" cy="3760004"/>
          </a:xfrm>
          <a:prstGeom prst="rect">
            <a:avLst/>
          </a:prstGeom>
          <a:noFill/>
          <a:ln w="12700">
            <a:noFill/>
          </a:ln>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１．</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事業</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概要</a:t>
            </a:r>
            <a:endParaRPr lang="en-US" altLang="ja-JP" sz="1600" b="1" kern="0" dirty="0">
              <a:solidFill>
                <a:prstClr val="black"/>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600"/>
              </a:lnSpc>
              <a:spcBef>
                <a:spcPts val="0"/>
              </a:spcBef>
              <a:spcAft>
                <a:spcPts val="0"/>
              </a:spcAft>
              <a:buClrTx/>
              <a:buSzTx/>
              <a:buFontTx/>
              <a:buNone/>
              <a:tabLst/>
              <a:defRPr/>
            </a:pPr>
            <a:r>
              <a:rPr lang="ja-JP" altLang="en-US" sz="1600" b="1" kern="0" dirty="0" smtClean="0">
                <a:solidFill>
                  <a:srgbClr val="FF0000"/>
                </a:solidFill>
                <a:latin typeface="游ゴシック" panose="020B0400000000000000" pitchFamily="50" charset="-128"/>
              </a:rPr>
              <a:t>「お国</a:t>
            </a:r>
            <a:r>
              <a:rPr lang="ja-JP" altLang="en-US" sz="1600" b="1" kern="0" dirty="0">
                <a:solidFill>
                  <a:srgbClr val="FF0000"/>
                </a:solidFill>
                <a:latin typeface="游ゴシック" panose="020B0400000000000000" pitchFamily="50" charset="-128"/>
              </a:rPr>
              <a:t>じまんカードラリー</a:t>
            </a:r>
            <a:r>
              <a:rPr lang="en-US" altLang="ja-JP" sz="1600" b="1" kern="0" dirty="0" smtClean="0">
                <a:solidFill>
                  <a:srgbClr val="FF0000"/>
                </a:solidFill>
                <a:latin typeface="游ゴシック" panose="020B0400000000000000" pitchFamily="50" charset="-128"/>
              </a:rPr>
              <a:t>2021</a:t>
            </a:r>
            <a:r>
              <a:rPr lang="ja-JP" altLang="en-US" sz="1600" b="1" kern="0" dirty="0" smtClean="0">
                <a:solidFill>
                  <a:srgbClr val="FF0000"/>
                </a:solidFill>
                <a:latin typeface="游ゴシック" panose="020B0400000000000000" pitchFamily="50" charset="-128"/>
              </a:rPr>
              <a:t>（</a:t>
            </a:r>
            <a:r>
              <a:rPr lang="en-US" altLang="ja-JP" sz="1600" b="1" kern="0" dirty="0">
                <a:solidFill>
                  <a:srgbClr val="FF0000"/>
                </a:solidFill>
                <a:latin typeface="游ゴシック" panose="020B0400000000000000" pitchFamily="50" charset="-128"/>
              </a:rPr>
              <a:t>NEXCO</a:t>
            </a:r>
            <a:r>
              <a:rPr lang="ja-JP" altLang="en-US" sz="1600" b="1" kern="0" dirty="0" smtClean="0">
                <a:solidFill>
                  <a:srgbClr val="FF0000"/>
                </a:solidFill>
                <a:latin typeface="游ゴシック" panose="020B0400000000000000" pitchFamily="50" charset="-128"/>
              </a:rPr>
              <a:t>西日本主催）</a:t>
            </a:r>
            <a:r>
              <a:rPr lang="en-US" altLang="ja-JP" sz="1600" b="1" kern="0" dirty="0" smtClean="0">
                <a:solidFill>
                  <a:srgbClr val="FF0000"/>
                </a:solidFill>
                <a:latin typeface="游ゴシック" panose="020B0400000000000000" pitchFamily="50" charset="-128"/>
              </a:rPr>
              <a:t>※</a:t>
            </a:r>
            <a:r>
              <a:rPr lang="ja-JP" altLang="en-US" sz="1600" b="1" kern="0" dirty="0" smtClean="0">
                <a:solidFill>
                  <a:srgbClr val="FF0000"/>
                </a:solidFill>
                <a:latin typeface="游ゴシック" panose="020B0400000000000000" pitchFamily="50" charset="-128"/>
              </a:rPr>
              <a:t>」に岸和田城のビュースポットを登録。</a:t>
            </a:r>
            <a:endParaRPr lang="en-US" altLang="ja-JP" sz="1600" b="1" kern="0" dirty="0" smtClean="0">
              <a:solidFill>
                <a:srgbClr val="FF0000"/>
              </a:solidFill>
              <a:latin typeface="游ゴシック" panose="020B0400000000000000" pitchFamily="50" charset="-128"/>
            </a:endParaRPr>
          </a:p>
          <a:p>
            <a:pPr marL="171450" lvl="0">
              <a:lnSpc>
                <a:spcPts val="2600"/>
              </a:lnSpc>
              <a:defRPr/>
            </a:pPr>
            <a:r>
              <a:rPr lang="en-US" altLang="ja-JP" sz="1600" b="1" kern="0" dirty="0" smtClean="0">
                <a:solidFill>
                  <a:prstClr val="black"/>
                </a:solidFill>
                <a:latin typeface="游ゴシック" panose="020B0400000000000000" pitchFamily="50" charset="-128"/>
              </a:rPr>
              <a:t>※</a:t>
            </a:r>
            <a:r>
              <a:rPr lang="ja-JP" altLang="en-US" sz="1600" b="1" kern="0" dirty="0" smtClean="0">
                <a:latin typeface="游ゴシック" panose="020B0400000000000000" pitchFamily="50" charset="-128"/>
              </a:rPr>
              <a:t>西日本</a:t>
            </a:r>
            <a:r>
              <a:rPr lang="ja-JP" altLang="en-US" sz="1600" b="1" kern="0" dirty="0">
                <a:latin typeface="游ゴシック" panose="020B0400000000000000" pitchFamily="50" charset="-128"/>
              </a:rPr>
              <a:t>の各府県らが選ぶ自慢の</a:t>
            </a:r>
            <a:r>
              <a:rPr lang="ja-JP" altLang="en-US" sz="1600" b="1" kern="0" dirty="0">
                <a:solidFill>
                  <a:srgbClr val="FF0000"/>
                </a:solidFill>
                <a:latin typeface="游ゴシック" panose="020B0400000000000000" pitchFamily="50" charset="-128"/>
              </a:rPr>
              <a:t>観光地</a:t>
            </a:r>
            <a:r>
              <a:rPr lang="ja-JP" altLang="en-US" sz="1600" b="1" kern="0" dirty="0" smtClean="0">
                <a:solidFill>
                  <a:srgbClr val="FF0000"/>
                </a:solidFill>
                <a:latin typeface="游ゴシック" panose="020B0400000000000000" pitchFamily="50" charset="-128"/>
              </a:rPr>
              <a:t>や</a:t>
            </a:r>
            <a:r>
              <a:rPr lang="en-US" altLang="ja-JP" sz="1600" b="1" kern="0" dirty="0" smtClean="0">
                <a:solidFill>
                  <a:srgbClr val="FF0000"/>
                </a:solidFill>
                <a:latin typeface="游ゴシック" panose="020B0400000000000000" pitchFamily="50" charset="-128"/>
              </a:rPr>
              <a:t>NEXCO</a:t>
            </a:r>
          </a:p>
          <a:p>
            <a:pPr marL="171450" lvl="0">
              <a:lnSpc>
                <a:spcPts val="2600"/>
              </a:lnSpc>
              <a:defRPr/>
            </a:pPr>
            <a:r>
              <a:rPr lang="ja-JP" altLang="en-US" sz="1600" b="1" kern="0" dirty="0">
                <a:solidFill>
                  <a:srgbClr val="FF0000"/>
                </a:solidFill>
                <a:latin typeface="游ゴシック" panose="020B0400000000000000" pitchFamily="50" charset="-128"/>
              </a:rPr>
              <a:t>　</a:t>
            </a:r>
            <a:r>
              <a:rPr lang="ja-JP" altLang="en-US" sz="1600" b="1" kern="0" dirty="0" smtClean="0">
                <a:solidFill>
                  <a:srgbClr val="FF0000"/>
                </a:solidFill>
                <a:latin typeface="游ゴシック" panose="020B0400000000000000" pitchFamily="50" charset="-128"/>
              </a:rPr>
              <a:t>西日本</a:t>
            </a:r>
            <a:r>
              <a:rPr lang="en-US" altLang="ja-JP" sz="1600" b="1" kern="0" dirty="0">
                <a:solidFill>
                  <a:srgbClr val="FF0000"/>
                </a:solidFill>
                <a:latin typeface="游ゴシック" panose="020B0400000000000000" pitchFamily="50" charset="-128"/>
              </a:rPr>
              <a:t>/JB</a:t>
            </a:r>
            <a:r>
              <a:rPr lang="ja-JP" altLang="en-US" sz="1600" b="1" kern="0" dirty="0">
                <a:solidFill>
                  <a:srgbClr val="FF0000"/>
                </a:solidFill>
                <a:latin typeface="游ゴシック" panose="020B0400000000000000" pitchFamily="50" charset="-128"/>
              </a:rPr>
              <a:t>本四高速管内の</a:t>
            </a:r>
            <a:r>
              <a:rPr lang="en-US" altLang="ja-JP" sz="1600" b="1" kern="0" dirty="0" smtClean="0">
                <a:solidFill>
                  <a:srgbClr val="FF0000"/>
                </a:solidFill>
                <a:latin typeface="游ゴシック" panose="020B0400000000000000" pitchFamily="50" charset="-128"/>
              </a:rPr>
              <a:t>SA/PA</a:t>
            </a:r>
            <a:r>
              <a:rPr lang="ja-JP" altLang="en-US" sz="1600" b="1" kern="0" dirty="0" smtClean="0">
                <a:solidFill>
                  <a:srgbClr val="FF0000"/>
                </a:solidFill>
                <a:latin typeface="游ゴシック" panose="020B0400000000000000" pitchFamily="50" charset="-128"/>
              </a:rPr>
              <a:t>に設置</a:t>
            </a:r>
            <a:r>
              <a:rPr lang="ja-JP" altLang="en-US" sz="1600" b="1" kern="0" dirty="0">
                <a:solidFill>
                  <a:srgbClr val="FF0000"/>
                </a:solidFill>
                <a:latin typeface="游ゴシック" panose="020B0400000000000000" pitchFamily="50" charset="-128"/>
              </a:rPr>
              <a:t>して</a:t>
            </a:r>
            <a:r>
              <a:rPr lang="ja-JP" altLang="en-US" sz="1600" b="1" kern="0" dirty="0" smtClean="0">
                <a:solidFill>
                  <a:srgbClr val="FF0000"/>
                </a:solidFill>
                <a:latin typeface="游ゴシック" panose="020B0400000000000000" pitchFamily="50" charset="-128"/>
              </a:rPr>
              <a:t>いる</a:t>
            </a:r>
            <a:endParaRPr lang="en-US" altLang="ja-JP" sz="1600" b="1" kern="0" dirty="0" smtClean="0">
              <a:solidFill>
                <a:srgbClr val="FF0000"/>
              </a:solidFill>
              <a:latin typeface="游ゴシック" panose="020B0400000000000000" pitchFamily="50" charset="-128"/>
            </a:endParaRPr>
          </a:p>
          <a:p>
            <a:pPr marL="171450" lvl="0">
              <a:lnSpc>
                <a:spcPts val="2600"/>
              </a:lnSpc>
              <a:defRPr/>
            </a:pPr>
            <a:r>
              <a:rPr lang="ja-JP" altLang="en-US" sz="1600" b="1" kern="0" dirty="0">
                <a:solidFill>
                  <a:srgbClr val="FF0000"/>
                </a:solidFill>
                <a:latin typeface="游ゴシック" panose="020B0400000000000000" pitchFamily="50" charset="-128"/>
              </a:rPr>
              <a:t>　</a:t>
            </a:r>
            <a:r>
              <a:rPr lang="ja-JP" altLang="en-US" sz="1600" b="1" kern="0" dirty="0" smtClean="0">
                <a:solidFill>
                  <a:srgbClr val="FF0000"/>
                </a:solidFill>
                <a:latin typeface="游ゴシック" panose="020B0400000000000000" pitchFamily="50" charset="-128"/>
              </a:rPr>
              <a:t>カード</a:t>
            </a:r>
            <a:r>
              <a:rPr lang="ja-JP" altLang="en-US" sz="1600" b="1" kern="0" dirty="0">
                <a:solidFill>
                  <a:srgbClr val="FF0000"/>
                </a:solidFill>
                <a:latin typeface="游ゴシック" panose="020B0400000000000000" pitchFamily="50" charset="-128"/>
              </a:rPr>
              <a:t>を集めて応募</a:t>
            </a:r>
            <a:r>
              <a:rPr lang="ja-JP" altLang="en-US" sz="1600" b="1" kern="0" dirty="0" smtClean="0">
                <a:latin typeface="游ゴシック" panose="020B0400000000000000" pitchFamily="50" charset="-128"/>
              </a:rPr>
              <a:t>する</a:t>
            </a:r>
            <a:r>
              <a:rPr lang="ja-JP" altLang="en-US" sz="1600" b="1" kern="0" dirty="0" smtClean="0">
                <a:solidFill>
                  <a:prstClr val="black"/>
                </a:solidFill>
                <a:latin typeface="游ゴシック" panose="020B0400000000000000" pitchFamily="50" charset="-128"/>
              </a:rPr>
              <a:t>周遊促進事業。</a:t>
            </a:r>
            <a:endPar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600"/>
              </a:lnSpc>
              <a:spcBef>
                <a:spcPts val="0"/>
              </a:spcBef>
              <a:spcAft>
                <a:spcPts val="0"/>
              </a:spcAft>
              <a:buClrTx/>
              <a:buSzTx/>
              <a:buFontTx/>
              <a:buNone/>
              <a:tabLst/>
              <a:defRPr/>
            </a:pP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２．実施内容</a:t>
            </a:r>
            <a:endParaRPr kumimoji="0" lang="en-US" altLang="ja-JP"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361950" marR="0" lvl="0" indent="-190500" algn="l" defTabSz="457200" rtl="0" eaLnBrk="1" fontAlgn="auto" latinLnBrk="0" hangingPunct="1">
              <a:lnSpc>
                <a:spcPts val="2600"/>
              </a:lnSpc>
              <a:spcBef>
                <a:spcPts val="0"/>
              </a:spcBef>
              <a:spcAft>
                <a:spcPts val="0"/>
              </a:spcAft>
              <a:buClrTx/>
              <a:buSzTx/>
              <a:buFont typeface="Wingdings" panose="05000000000000000000" pitchFamily="2" charset="2"/>
              <a:buChar char="Ø"/>
              <a:tabLst/>
              <a:defRPr/>
            </a:pPr>
            <a:r>
              <a:rPr lang="ja-JP" altLang="en-US" sz="1600" b="1" kern="0" dirty="0">
                <a:solidFill>
                  <a:prstClr val="black"/>
                </a:solidFill>
                <a:latin typeface="游ゴシック" panose="020B0400000000000000" pitchFamily="50" charset="-128"/>
                <a:ea typeface="游ゴシック" panose="020B0400000000000000" pitchFamily="50" charset="-128"/>
              </a:rPr>
              <a:t>実施</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期間：</a:t>
            </a:r>
            <a:r>
              <a:rPr kumimoji="0" lang="ja-JP" altLang="en-US" sz="1600" b="1" i="0" u="none" strike="noStrike" kern="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令和３年</a:t>
            </a:r>
            <a:r>
              <a:rPr lang="ja-JP" altLang="en-US" sz="1600" b="1" kern="0" noProof="0" dirty="0" smtClean="0">
                <a:solidFill>
                  <a:srgbClr val="FF0000"/>
                </a:solidFill>
                <a:latin typeface="游ゴシック" panose="020B0400000000000000" pitchFamily="50" charset="-128"/>
                <a:ea typeface="游ゴシック" panose="020B0400000000000000" pitchFamily="50" charset="-128"/>
              </a:rPr>
              <a:t>８</a:t>
            </a:r>
            <a:r>
              <a:rPr kumimoji="0" lang="ja-JP" altLang="en-US" sz="1600" b="1" i="0" u="none" strike="noStrike" kern="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月以降開始予定</a:t>
            </a:r>
            <a:endParaRPr kumimoji="0" lang="en-US" altLang="ja-JP" sz="1600" b="1" i="0" u="none" strike="noStrike" kern="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endParaRPr>
          </a:p>
          <a:p>
            <a:pPr marL="361950" marR="0" lvl="0" indent="-190500" algn="l" defTabSz="457200" rtl="0" eaLnBrk="1" fontAlgn="auto" latinLnBrk="0" hangingPunct="1">
              <a:lnSpc>
                <a:spcPts val="2600"/>
              </a:lnSpc>
              <a:spcBef>
                <a:spcPts val="0"/>
              </a:spcBef>
              <a:spcAft>
                <a:spcPts val="0"/>
              </a:spcAft>
              <a:buClrTx/>
              <a:buSzTx/>
              <a:buFont typeface="Wingdings" panose="05000000000000000000" pitchFamily="2" charset="2"/>
              <a:buChar char="Ø"/>
              <a:tabLst/>
              <a:defRPr/>
            </a:pPr>
            <a:r>
              <a:rPr lang="ja-JP" altLang="en-US" sz="1600" b="1" kern="0" dirty="0" smtClean="0">
                <a:solidFill>
                  <a:prstClr val="black"/>
                </a:solidFill>
                <a:latin typeface="游ゴシック" panose="020B0400000000000000" pitchFamily="50" charset="-128"/>
                <a:ea typeface="游ゴシック" panose="020B0400000000000000" pitchFamily="50" charset="-128"/>
              </a:rPr>
              <a:t>キャンペーンツール</a:t>
            </a:r>
            <a:endParaRPr lang="en-US" altLang="ja-JP" sz="1600" b="1" kern="0" dirty="0" smtClean="0">
              <a:solidFill>
                <a:prstClr val="black"/>
              </a:solidFill>
              <a:latin typeface="游ゴシック" panose="020B0400000000000000" pitchFamily="50" charset="-128"/>
              <a:ea typeface="游ゴシック" panose="020B0400000000000000" pitchFamily="50" charset="-128"/>
            </a:endParaRPr>
          </a:p>
          <a:p>
            <a:pPr marL="171450" lvl="0">
              <a:lnSpc>
                <a:spcPts val="2600"/>
              </a:lnSpc>
              <a:defRPr/>
            </a:pPr>
            <a:r>
              <a:rPr lang="ja-JP" altLang="en-US" sz="1600" b="1" kern="0" dirty="0">
                <a:solidFill>
                  <a:prstClr val="black"/>
                </a:solidFill>
                <a:latin typeface="游ゴシック" panose="020B0400000000000000" pitchFamily="50" charset="-128"/>
              </a:rPr>
              <a:t>・「ごじまん</a:t>
            </a:r>
            <a:r>
              <a:rPr lang="ja-JP" altLang="en-US" sz="1600" b="1" kern="0" dirty="0" smtClean="0">
                <a:solidFill>
                  <a:prstClr val="black"/>
                </a:solidFill>
                <a:latin typeface="游ゴシック" panose="020B0400000000000000" pitchFamily="50" charset="-128"/>
              </a:rPr>
              <a:t>」カード（名刺サイズ）</a:t>
            </a:r>
            <a:endPar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algn="l" defTabSz="457200" rtl="0" eaLnBrk="1" fontAlgn="auto" latinLnBrk="0" hangingPunct="1">
              <a:lnSpc>
                <a:spcPts val="2600"/>
              </a:lnSpc>
              <a:spcBef>
                <a:spcPts val="0"/>
              </a:spcBef>
              <a:spcAft>
                <a:spcPts val="0"/>
              </a:spcAft>
              <a:buClrTx/>
              <a:buSzTx/>
              <a:tabLst/>
              <a:defRPr/>
            </a:pPr>
            <a:r>
              <a:rPr lang="ja-JP" altLang="en-US" sz="1600" b="1" kern="0" dirty="0" smtClean="0">
                <a:solidFill>
                  <a:prstClr val="black"/>
                </a:solidFill>
                <a:latin typeface="游ゴシック" panose="020B0400000000000000" pitchFamily="50" charset="-128"/>
                <a:ea typeface="游ゴシック" panose="020B0400000000000000" pitchFamily="50" charset="-128"/>
              </a:rPr>
              <a:t>・パンフレット（</a:t>
            </a:r>
            <a:r>
              <a:rPr lang="en-US" altLang="ja-JP" sz="1600" b="1" kern="0" dirty="0" smtClean="0">
                <a:solidFill>
                  <a:prstClr val="black"/>
                </a:solidFill>
                <a:latin typeface="游ゴシック" panose="020B0400000000000000" pitchFamily="50" charset="-128"/>
                <a:ea typeface="游ゴシック" panose="020B0400000000000000" pitchFamily="50" charset="-128"/>
              </a:rPr>
              <a:t>A4</a:t>
            </a:r>
            <a:r>
              <a:rPr lang="ja-JP" altLang="en-US" sz="1600" b="1" kern="0" dirty="0" smtClean="0">
                <a:solidFill>
                  <a:prstClr val="black"/>
                </a:solidFill>
                <a:latin typeface="游ゴシック" panose="020B0400000000000000" pitchFamily="50" charset="-128"/>
                <a:ea typeface="游ゴシック" panose="020B0400000000000000" pitchFamily="50" charset="-128"/>
              </a:rPr>
              <a:t>サイズ）</a:t>
            </a:r>
            <a:endParaRPr lang="en-US" altLang="ja-JP" sz="1600" b="1" kern="0" dirty="0" smtClean="0">
              <a:solidFill>
                <a:prstClr val="black"/>
              </a:solidFill>
              <a:latin typeface="游ゴシック" panose="020B0400000000000000" pitchFamily="50" charset="-128"/>
              <a:ea typeface="游ゴシック" panose="020B0400000000000000" pitchFamily="50" charset="-128"/>
            </a:endParaRPr>
          </a:p>
          <a:p>
            <a:pPr marL="171450" marR="0" lvl="0" algn="l" defTabSz="457200" rtl="0" eaLnBrk="1" fontAlgn="auto" latinLnBrk="0" hangingPunct="1">
              <a:lnSpc>
                <a:spcPts val="2600"/>
              </a:lnSpc>
              <a:spcBef>
                <a:spcPts val="0"/>
              </a:spcBef>
              <a:spcAft>
                <a:spcPts val="0"/>
              </a:spcAft>
              <a:buClrTx/>
              <a:buSzTx/>
              <a:tabLst/>
              <a:defRPr/>
            </a:pP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・ポスター、スタンド</a:t>
            </a:r>
            <a:endParaRPr kumimoji="0" lang="en-US" altLang="ja-JP"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2"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24</a:t>
            </a:fld>
            <a:endParaRPr kumimoji="1" lang="ja-JP" altLang="en-US" b="1" dirty="0">
              <a:solidFill>
                <a:prstClr val="black"/>
              </a:solidFill>
              <a:latin typeface="游ゴシック 本文"/>
              <a:ea typeface="ＭＳ Ｐゴシック" panose="020B0600070205080204" pitchFamily="50" charset="-128"/>
            </a:endParaRPr>
          </a:p>
        </p:txBody>
      </p:sp>
      <p:pic>
        <p:nvPicPr>
          <p:cNvPr id="13" name="図 12"/>
          <p:cNvPicPr>
            <a:picLocks noChangeAspect="1"/>
          </p:cNvPicPr>
          <p:nvPr/>
        </p:nvPicPr>
        <p:blipFill>
          <a:blip r:embed="rId4"/>
          <a:stretch>
            <a:fillRect/>
          </a:stretch>
        </p:blipFill>
        <p:spPr>
          <a:xfrm rot="896852">
            <a:off x="3366902" y="4519506"/>
            <a:ext cx="1418802" cy="2119955"/>
          </a:xfrm>
          <a:prstGeom prst="rect">
            <a:avLst/>
          </a:prstGeom>
        </p:spPr>
      </p:pic>
      <p:pic>
        <p:nvPicPr>
          <p:cNvPr id="14" name="図 13"/>
          <p:cNvPicPr>
            <a:picLocks noChangeAspect="1"/>
          </p:cNvPicPr>
          <p:nvPr/>
        </p:nvPicPr>
        <p:blipFill>
          <a:blip r:embed="rId5"/>
          <a:stretch>
            <a:fillRect/>
          </a:stretch>
        </p:blipFill>
        <p:spPr>
          <a:xfrm rot="20805406">
            <a:off x="1635391" y="4525700"/>
            <a:ext cx="1397791" cy="2080620"/>
          </a:xfrm>
          <a:prstGeom prst="rect">
            <a:avLst/>
          </a:prstGeom>
        </p:spPr>
      </p:pic>
    </p:spTree>
    <p:extLst>
      <p:ext uri="{BB962C8B-B14F-4D97-AF65-F5344CB8AC3E}">
        <p14:creationId xmlns:p14="http://schemas.microsoft.com/office/powerpoint/2010/main" val="34435524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599991"/>
            <a:ext cx="8504919" cy="553998"/>
          </a:xfrm>
          <a:prstGeom prst="rect">
            <a:avLst/>
          </a:prstGeom>
          <a:noFill/>
        </p:spPr>
        <p:txBody>
          <a:bodyPr wrap="square" rtlCol="0">
            <a:spAutoFit/>
          </a:bodyPr>
          <a:lstStyle/>
          <a:p>
            <a:pPr marL="17145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１．府</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のホームページで紹介</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30</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公開）</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4" name="図 3"/>
          <p:cNvPicPr>
            <a:picLocks noChangeAspect="1"/>
          </p:cNvPicPr>
          <p:nvPr/>
        </p:nvPicPr>
        <p:blipFill>
          <a:blip r:embed="rId3"/>
          <a:stretch>
            <a:fillRect/>
          </a:stretch>
        </p:blipFill>
        <p:spPr>
          <a:xfrm>
            <a:off x="321142" y="2177179"/>
            <a:ext cx="3298252" cy="4369012"/>
          </a:xfrm>
          <a:prstGeom prst="rect">
            <a:avLst/>
          </a:prstGeom>
          <a:ln w="15875">
            <a:solidFill>
              <a:schemeClr val="tx1"/>
            </a:solidFill>
          </a:ln>
          <a:effectLst/>
        </p:spPr>
      </p:pic>
      <p:sp>
        <p:nvSpPr>
          <p:cNvPr id="11" name="四角形吹き出し 10"/>
          <p:cNvSpPr/>
          <p:nvPr/>
        </p:nvSpPr>
        <p:spPr>
          <a:xfrm>
            <a:off x="3304307" y="1925342"/>
            <a:ext cx="2486894" cy="4120615"/>
          </a:xfrm>
          <a:prstGeom prst="wedgeRectCallout">
            <a:avLst>
              <a:gd name="adj1" fmla="val -68915"/>
              <a:gd name="adj2" fmla="val -5006"/>
            </a:avLst>
          </a:prstGeom>
          <a:solidFill>
            <a:schemeClr val="bg1"/>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メモ 13"/>
          <p:cNvSpPr/>
          <p:nvPr/>
        </p:nvSpPr>
        <p:spPr>
          <a:xfrm>
            <a:off x="321142" y="1321681"/>
            <a:ext cx="1298530" cy="358945"/>
          </a:xfrm>
          <a:prstGeom prst="foldedCorner">
            <a:avLst>
              <a:gd name="adj" fmla="val 1659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トップ画面</a:t>
            </a:r>
            <a:endPar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5" name="メモ 14"/>
          <p:cNvSpPr/>
          <p:nvPr/>
        </p:nvSpPr>
        <p:spPr>
          <a:xfrm>
            <a:off x="3304307" y="1279907"/>
            <a:ext cx="1084813" cy="343110"/>
          </a:xfrm>
          <a:prstGeom prst="foldedCorner">
            <a:avLst>
              <a:gd name="adj" fmla="val 1659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エリア別</a:t>
            </a:r>
            <a:endPar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6" name="メモ 15"/>
          <p:cNvSpPr/>
          <p:nvPr/>
        </p:nvSpPr>
        <p:spPr>
          <a:xfrm>
            <a:off x="5650097" y="1281267"/>
            <a:ext cx="2200680" cy="343110"/>
          </a:xfrm>
          <a:prstGeom prst="foldedCorner">
            <a:avLst>
              <a:gd name="adj" fmla="val 1659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ビュースポット紹介</a:t>
            </a:r>
            <a:endPar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7" name="正方形/長方形 16"/>
          <p:cNvSpPr/>
          <p:nvPr/>
        </p:nvSpPr>
        <p:spPr>
          <a:xfrm>
            <a:off x="0" y="-1"/>
            <a:ext cx="9144000" cy="540000"/>
          </a:xfrm>
          <a:prstGeom prst="rect">
            <a:avLst/>
          </a:prstGeom>
          <a:solidFill>
            <a:schemeClr val="accent4">
              <a:lumMod val="75000"/>
            </a:schemeClr>
          </a:solidFill>
          <a:ln w="12700" cap="flat" cmpd="sng" algn="ctr">
            <a:no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r>
              <a:rPr lang="ja-JP" altLang="en-US" sz="2400" b="1" kern="0" noProof="0" dirty="0">
                <a:solidFill>
                  <a:prstClr val="white"/>
                </a:solidFill>
                <a:latin typeface="Calibri" panose="020F0502020204030204"/>
                <a:ea typeface="游ゴシック" panose="020B0400000000000000" pitchFamily="50" charset="-128"/>
              </a:rPr>
              <a:t>③</a:t>
            </a:r>
            <a:r>
              <a:rPr lang="ja-JP" altLang="en-US" sz="2400" b="1" kern="0" dirty="0" smtClean="0">
                <a:solidFill>
                  <a:prstClr val="white"/>
                </a:solidFill>
                <a:latin typeface="Calibri" panose="020F0502020204030204"/>
                <a:ea typeface="游ゴシック" panose="020B0400000000000000" pitchFamily="50" charset="-128"/>
              </a:rPr>
              <a:t>第２回選定の</a:t>
            </a:r>
            <a:r>
              <a:rPr kumimoji="0" lang="ja-JP" altLang="en-US" sz="2400" b="1" i="0" u="none" strike="noStrike" kern="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情報発信</a:t>
            </a:r>
            <a:endParaRPr kumimoji="0" lang="ja-JP" altLang="en-US" sz="2400" b="1"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228" y="2005447"/>
            <a:ext cx="2145218" cy="3960403"/>
          </a:xfrm>
          <a:prstGeom prst="rect">
            <a:avLst/>
          </a:prstGeom>
        </p:spPr>
      </p:pic>
      <p:sp>
        <p:nvSpPr>
          <p:cNvPr id="12" name="四角形吹き出し 11"/>
          <p:cNvSpPr/>
          <p:nvPr/>
        </p:nvSpPr>
        <p:spPr>
          <a:xfrm>
            <a:off x="5629215" y="1730053"/>
            <a:ext cx="3261430" cy="3808598"/>
          </a:xfrm>
          <a:prstGeom prst="wedgeRectCallout">
            <a:avLst>
              <a:gd name="adj1" fmla="val -71261"/>
              <a:gd name="adj2" fmla="val -371"/>
            </a:avLst>
          </a:prstGeom>
          <a:solidFill>
            <a:schemeClr val="bg1"/>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4063" y="1891795"/>
            <a:ext cx="3056908" cy="3485114"/>
          </a:xfrm>
          <a:prstGeom prst="rect">
            <a:avLst/>
          </a:prstGeom>
        </p:spPr>
      </p:pic>
      <p:sp>
        <p:nvSpPr>
          <p:cNvPr id="13"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25</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23815225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4563592" y="1862395"/>
            <a:ext cx="4208268" cy="2802040"/>
          </a:xfrm>
          <a:prstGeom prst="rect">
            <a:avLst/>
          </a:prstGeom>
        </p:spPr>
      </p:pic>
      <p:sp>
        <p:nvSpPr>
          <p:cNvPr id="7" name="テキスト ボックス 6"/>
          <p:cNvSpPr txBox="1"/>
          <p:nvPr/>
        </p:nvSpPr>
        <p:spPr>
          <a:xfrm>
            <a:off x="37160" y="583945"/>
            <a:ext cx="8861165" cy="553998"/>
          </a:xfrm>
          <a:prstGeom prst="rect">
            <a:avLst/>
          </a:prstGeom>
          <a:noFill/>
        </p:spPr>
        <p:txBody>
          <a:bodyPr wrap="square" rtlCol="0">
            <a:spAutoFit/>
          </a:bodyPr>
          <a:lstStyle/>
          <a:p>
            <a:pPr marL="17145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20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26</a:t>
            </a:r>
            <a:r>
              <a:rPr kumimoji="1" lang="ja-JP" altLang="en-US" sz="20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か所</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のビュースポットについて紹介</a:t>
            </a:r>
            <a:r>
              <a:rPr kumimoji="1" lang="ja-JP" altLang="en-US" sz="20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冊子で魅力</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を紹介</a:t>
            </a:r>
            <a:r>
              <a:rPr kumimoji="1" lang="ja-JP" altLang="en-US" sz="20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6" name="図 5"/>
          <p:cNvPicPr>
            <a:picLocks noChangeAspect="1"/>
          </p:cNvPicPr>
          <p:nvPr/>
        </p:nvPicPr>
        <p:blipFill rotWithShape="1">
          <a:blip r:embed="rId4"/>
          <a:srcRect r="43178"/>
          <a:stretch/>
        </p:blipFill>
        <p:spPr>
          <a:xfrm>
            <a:off x="478785" y="1675341"/>
            <a:ext cx="3486841" cy="4933241"/>
          </a:xfrm>
          <a:prstGeom prst="rect">
            <a:avLst/>
          </a:prstGeom>
        </p:spPr>
      </p:pic>
      <p:sp>
        <p:nvSpPr>
          <p:cNvPr id="20" name="メモ 6">
            <a:extLst>
              <a:ext uri="{FF2B5EF4-FFF2-40B4-BE49-F238E27FC236}">
                <a16:creationId xmlns:a16="http://schemas.microsoft.com/office/drawing/2014/main" id="{46C1AC62-401A-46DB-9BBA-1529C7897FC0}"/>
              </a:ext>
            </a:extLst>
          </p:cNvPr>
          <p:cNvSpPr/>
          <p:nvPr/>
        </p:nvSpPr>
        <p:spPr>
          <a:xfrm>
            <a:off x="4199121" y="1181593"/>
            <a:ext cx="2038879" cy="342422"/>
          </a:xfrm>
          <a:prstGeom prst="foldedCorner">
            <a:avLst>
              <a:gd name="adj" fmla="val 1659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各スポットの紹介</a:t>
            </a:r>
            <a:endPar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1" name="テキスト ボックス 20">
            <a:extLst>
              <a:ext uri="{FF2B5EF4-FFF2-40B4-BE49-F238E27FC236}">
                <a16:creationId xmlns:a16="http://schemas.microsoft.com/office/drawing/2014/main" id="{6ECBFAFC-A6EB-4599-A07E-AC5F6C7D8112}"/>
              </a:ext>
            </a:extLst>
          </p:cNvPr>
          <p:cNvSpPr txBox="1"/>
          <p:nvPr/>
        </p:nvSpPr>
        <p:spPr>
          <a:xfrm>
            <a:off x="4927599" y="4977426"/>
            <a:ext cx="3635633" cy="1708160"/>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 ビュースポットのあるエリア</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 ビュースポットのタイトル</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③ ビュースポットからの風景</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④ ビュースポットの住所・アクセス・地図</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⑤ ビュースポットの紹介文</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2" name="四角形: 角を丸くする 18">
            <a:extLst>
              <a:ext uri="{FF2B5EF4-FFF2-40B4-BE49-F238E27FC236}">
                <a16:creationId xmlns:a16="http://schemas.microsoft.com/office/drawing/2014/main" id="{9837FBDE-54C5-41B9-9BE2-F89E502A5EE0}"/>
              </a:ext>
            </a:extLst>
          </p:cNvPr>
          <p:cNvSpPr/>
          <p:nvPr/>
        </p:nvSpPr>
        <p:spPr>
          <a:xfrm>
            <a:off x="4798676" y="4879092"/>
            <a:ext cx="3801627" cy="1806494"/>
          </a:xfrm>
          <a:prstGeom prst="roundRect">
            <a:avLst>
              <a:gd name="adj" fmla="val 8188"/>
            </a:avLst>
          </a:prstGeom>
          <a:noFill/>
          <a:ln w="12700">
            <a:solidFill>
              <a:srgbClr val="3211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3" name="メモ 6">
            <a:extLst>
              <a:ext uri="{FF2B5EF4-FFF2-40B4-BE49-F238E27FC236}">
                <a16:creationId xmlns:a16="http://schemas.microsoft.com/office/drawing/2014/main" id="{9A638947-54DC-4D98-A8AF-3B015225813C}"/>
              </a:ext>
            </a:extLst>
          </p:cNvPr>
          <p:cNvSpPr/>
          <p:nvPr/>
        </p:nvSpPr>
        <p:spPr>
          <a:xfrm>
            <a:off x="4646718" y="4703805"/>
            <a:ext cx="1220270" cy="284502"/>
          </a:xfrm>
          <a:prstGeom prst="foldedCorner">
            <a:avLst>
              <a:gd name="adj" fmla="val 16590"/>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掲載内容</a:t>
            </a:r>
            <a:endParaRPr kumimoji="1" lang="en-US" altLang="ja-JP" sz="1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6" name="四角形: 角を丸くする 3">
            <a:extLst>
              <a:ext uri="{FF2B5EF4-FFF2-40B4-BE49-F238E27FC236}">
                <a16:creationId xmlns:a16="http://schemas.microsoft.com/office/drawing/2014/main" id="{29B31144-293A-4460-8694-5A16FBFC3640}"/>
              </a:ext>
            </a:extLst>
          </p:cNvPr>
          <p:cNvSpPr/>
          <p:nvPr/>
        </p:nvSpPr>
        <p:spPr>
          <a:xfrm>
            <a:off x="4873692" y="1880167"/>
            <a:ext cx="3440968" cy="305456"/>
          </a:xfrm>
          <a:prstGeom prst="roundRect">
            <a:avLst/>
          </a:prstGeom>
          <a:noFill/>
          <a:ln w="12700">
            <a:solidFill>
              <a:srgbClr val="3211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四角形: 角を丸くする 13">
            <a:extLst>
              <a:ext uri="{FF2B5EF4-FFF2-40B4-BE49-F238E27FC236}">
                <a16:creationId xmlns:a16="http://schemas.microsoft.com/office/drawing/2014/main" id="{274BC652-4E72-4051-888A-349DDB5F1E4F}"/>
              </a:ext>
            </a:extLst>
          </p:cNvPr>
          <p:cNvSpPr/>
          <p:nvPr/>
        </p:nvSpPr>
        <p:spPr>
          <a:xfrm>
            <a:off x="4873692" y="4341521"/>
            <a:ext cx="2531018" cy="306279"/>
          </a:xfrm>
          <a:prstGeom prst="roundRect">
            <a:avLst/>
          </a:prstGeom>
          <a:noFill/>
          <a:ln w="12700">
            <a:solidFill>
              <a:srgbClr val="3211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四角形: 角を丸くする 14">
            <a:extLst>
              <a:ext uri="{FF2B5EF4-FFF2-40B4-BE49-F238E27FC236}">
                <a16:creationId xmlns:a16="http://schemas.microsoft.com/office/drawing/2014/main" id="{D252CC88-449D-40BC-896A-2861AA9A323E}"/>
              </a:ext>
            </a:extLst>
          </p:cNvPr>
          <p:cNvSpPr/>
          <p:nvPr/>
        </p:nvSpPr>
        <p:spPr>
          <a:xfrm>
            <a:off x="4486010" y="1908297"/>
            <a:ext cx="338762" cy="985848"/>
          </a:xfrm>
          <a:prstGeom prst="roundRect">
            <a:avLst/>
          </a:prstGeom>
          <a:noFill/>
          <a:ln w="12700">
            <a:solidFill>
              <a:srgbClr val="3211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四角形: 角を丸くする 15">
            <a:extLst>
              <a:ext uri="{FF2B5EF4-FFF2-40B4-BE49-F238E27FC236}">
                <a16:creationId xmlns:a16="http://schemas.microsoft.com/office/drawing/2014/main" id="{52F32764-8049-46A8-8388-B50AAB79F8A2}"/>
              </a:ext>
            </a:extLst>
          </p:cNvPr>
          <p:cNvSpPr/>
          <p:nvPr/>
        </p:nvSpPr>
        <p:spPr>
          <a:xfrm>
            <a:off x="7404710" y="2213753"/>
            <a:ext cx="1412067" cy="2127769"/>
          </a:xfrm>
          <a:prstGeom prst="roundRect">
            <a:avLst>
              <a:gd name="adj" fmla="val 7721"/>
            </a:avLst>
          </a:prstGeom>
          <a:noFill/>
          <a:ln w="12700">
            <a:solidFill>
              <a:srgbClr val="3211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四角形: 角を丸くする 16">
            <a:extLst>
              <a:ext uri="{FF2B5EF4-FFF2-40B4-BE49-F238E27FC236}">
                <a16:creationId xmlns:a16="http://schemas.microsoft.com/office/drawing/2014/main" id="{C69A327C-3DDC-4148-A783-D25CA68A25E0}"/>
              </a:ext>
            </a:extLst>
          </p:cNvPr>
          <p:cNvSpPr/>
          <p:nvPr/>
        </p:nvSpPr>
        <p:spPr>
          <a:xfrm>
            <a:off x="4873693" y="2213753"/>
            <a:ext cx="2497218" cy="2095668"/>
          </a:xfrm>
          <a:prstGeom prst="roundRect">
            <a:avLst>
              <a:gd name="adj" fmla="val 2964"/>
            </a:avLst>
          </a:prstGeom>
          <a:noFill/>
          <a:ln w="12700">
            <a:solidFill>
              <a:srgbClr val="3211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6BBB47FE-7846-4B77-810B-1772FE10D5DC}"/>
              </a:ext>
            </a:extLst>
          </p:cNvPr>
          <p:cNvSpPr txBox="1"/>
          <p:nvPr/>
        </p:nvSpPr>
        <p:spPr>
          <a:xfrm>
            <a:off x="4128981" y="1772686"/>
            <a:ext cx="338762" cy="511280"/>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211FB"/>
                </a:solidFill>
                <a:effectLst/>
                <a:uLnTx/>
                <a:uFillTx/>
                <a:latin typeface="游ゴシック" panose="020B0400000000000000" pitchFamily="50" charset="-128"/>
                <a:ea typeface="游ゴシック" panose="020B0400000000000000" pitchFamily="50" charset="-128"/>
                <a:cs typeface="+mn-cs"/>
              </a:rPr>
              <a:t>①</a:t>
            </a:r>
            <a:endParaRPr kumimoji="1" lang="en-US" altLang="ja-JP" sz="1600" b="1" i="0" u="none" strike="noStrike" kern="1200" cap="none" spc="0" normalizeH="0" baseline="0" noProof="0" dirty="0">
              <a:ln>
                <a:noFill/>
              </a:ln>
              <a:solidFill>
                <a:srgbClr val="3211FB"/>
              </a:solidFill>
              <a:effectLst/>
              <a:uLnTx/>
              <a:uFillTx/>
              <a:latin typeface="游ゴシック" panose="020B0400000000000000" pitchFamily="50" charset="-128"/>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BD6F23C6-4EE1-45AC-BE52-FA0DEDC88A63}"/>
              </a:ext>
            </a:extLst>
          </p:cNvPr>
          <p:cNvSpPr txBox="1"/>
          <p:nvPr/>
        </p:nvSpPr>
        <p:spPr>
          <a:xfrm>
            <a:off x="4818142" y="1489848"/>
            <a:ext cx="338762" cy="511280"/>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211FB"/>
                </a:solidFill>
                <a:effectLst/>
                <a:uLnTx/>
                <a:uFillTx/>
                <a:latin typeface="游ゴシック" panose="020B0400000000000000" pitchFamily="50" charset="-128"/>
                <a:ea typeface="游ゴシック" panose="020B0400000000000000" pitchFamily="50" charset="-128"/>
                <a:cs typeface="+mn-cs"/>
              </a:rPr>
              <a:t>②</a:t>
            </a:r>
            <a:endParaRPr kumimoji="1" lang="en-US" altLang="ja-JP" sz="1600" b="1" i="0" u="none" strike="noStrike" kern="1200" cap="none" spc="0" normalizeH="0" baseline="0" noProof="0" dirty="0">
              <a:ln>
                <a:noFill/>
              </a:ln>
              <a:solidFill>
                <a:srgbClr val="3211FB"/>
              </a:solidFill>
              <a:effectLst/>
              <a:uLnTx/>
              <a:uFillTx/>
              <a:latin typeface="游ゴシック" panose="020B0400000000000000" pitchFamily="50" charset="-128"/>
              <a:ea typeface="游ゴシック" panose="020B0400000000000000" pitchFamily="50" charset="-128"/>
              <a:cs typeface="+mn-cs"/>
            </a:endParaRPr>
          </a:p>
        </p:txBody>
      </p:sp>
      <p:sp>
        <p:nvSpPr>
          <p:cNvPr id="33" name="テキスト ボックス 32">
            <a:extLst>
              <a:ext uri="{FF2B5EF4-FFF2-40B4-BE49-F238E27FC236}">
                <a16:creationId xmlns:a16="http://schemas.microsoft.com/office/drawing/2014/main" id="{E022428F-077D-4E4A-89F0-84DEA0D144BF}"/>
              </a:ext>
            </a:extLst>
          </p:cNvPr>
          <p:cNvSpPr txBox="1"/>
          <p:nvPr/>
        </p:nvSpPr>
        <p:spPr>
          <a:xfrm>
            <a:off x="4818142" y="2105020"/>
            <a:ext cx="338762" cy="511280"/>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211FB"/>
                </a:solidFill>
                <a:effectLst/>
                <a:uLnTx/>
                <a:uFillTx/>
                <a:latin typeface="游ゴシック" panose="020B0400000000000000" pitchFamily="50" charset="-128"/>
                <a:ea typeface="游ゴシック" panose="020B0400000000000000" pitchFamily="50" charset="-128"/>
                <a:cs typeface="+mn-cs"/>
              </a:rPr>
              <a:t>③</a:t>
            </a:r>
            <a:endParaRPr kumimoji="1" lang="en-US" altLang="ja-JP" sz="1600" b="1" i="0" u="none" strike="noStrike" kern="1200" cap="none" spc="0" normalizeH="0" baseline="0" noProof="0" dirty="0">
              <a:ln>
                <a:noFill/>
              </a:ln>
              <a:solidFill>
                <a:srgbClr val="3211FB"/>
              </a:solidFill>
              <a:effectLst/>
              <a:uLnTx/>
              <a:uFillTx/>
              <a:latin typeface="游ゴシック" panose="020B0400000000000000" pitchFamily="50" charset="-128"/>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94D14A77-630C-4935-ADC8-F6FC6C708BC8}"/>
              </a:ext>
            </a:extLst>
          </p:cNvPr>
          <p:cNvSpPr txBox="1"/>
          <p:nvPr/>
        </p:nvSpPr>
        <p:spPr>
          <a:xfrm>
            <a:off x="8478015" y="2105020"/>
            <a:ext cx="338762" cy="511280"/>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211FB"/>
                </a:solidFill>
                <a:effectLst/>
                <a:uLnTx/>
                <a:uFillTx/>
                <a:latin typeface="游ゴシック" panose="020B0400000000000000" pitchFamily="50" charset="-128"/>
                <a:ea typeface="游ゴシック" panose="020B0400000000000000" pitchFamily="50" charset="-128"/>
                <a:cs typeface="+mn-cs"/>
              </a:rPr>
              <a:t>④</a:t>
            </a:r>
            <a:endParaRPr kumimoji="1" lang="en-US" altLang="ja-JP" sz="1600" b="1" i="0" u="none" strike="noStrike" kern="1200" cap="none" spc="0" normalizeH="0" baseline="0" noProof="0" dirty="0">
              <a:ln>
                <a:noFill/>
              </a:ln>
              <a:solidFill>
                <a:srgbClr val="3211FB"/>
              </a:solidFill>
              <a:effectLst/>
              <a:uLnTx/>
              <a:uFillTx/>
              <a:latin typeface="游ゴシック" panose="020B0400000000000000" pitchFamily="50" charset="-128"/>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027BAD04-3AC1-497C-944D-186CF28CD23B}"/>
              </a:ext>
            </a:extLst>
          </p:cNvPr>
          <p:cNvSpPr txBox="1"/>
          <p:nvPr/>
        </p:nvSpPr>
        <p:spPr>
          <a:xfrm>
            <a:off x="4518675" y="4224363"/>
            <a:ext cx="338762" cy="511280"/>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211FB"/>
                </a:solidFill>
                <a:effectLst/>
                <a:uLnTx/>
                <a:uFillTx/>
                <a:latin typeface="游ゴシック" panose="020B0400000000000000" pitchFamily="50" charset="-128"/>
                <a:ea typeface="游ゴシック" panose="020B0400000000000000" pitchFamily="50" charset="-128"/>
                <a:cs typeface="+mn-cs"/>
              </a:rPr>
              <a:t>⑤</a:t>
            </a:r>
            <a:endParaRPr kumimoji="1" lang="en-US" altLang="ja-JP" sz="1600" b="1" i="0" u="none" strike="noStrike" kern="1200" cap="none" spc="0" normalizeH="0" baseline="0" noProof="0" dirty="0">
              <a:ln>
                <a:noFill/>
              </a:ln>
              <a:solidFill>
                <a:srgbClr val="3211FB"/>
              </a:solidFill>
              <a:effectLst/>
              <a:uLnTx/>
              <a:uFillTx/>
              <a:latin typeface="游ゴシック" panose="020B0400000000000000" pitchFamily="50" charset="-128"/>
              <a:ea typeface="游ゴシック" panose="020B0400000000000000" pitchFamily="50" charset="-128"/>
              <a:cs typeface="+mn-cs"/>
            </a:endParaRPr>
          </a:p>
        </p:txBody>
      </p:sp>
      <p:sp>
        <p:nvSpPr>
          <p:cNvPr id="36" name="メモ 6">
            <a:extLst>
              <a:ext uri="{FF2B5EF4-FFF2-40B4-BE49-F238E27FC236}">
                <a16:creationId xmlns:a16="http://schemas.microsoft.com/office/drawing/2014/main" id="{4EAF9B66-9044-445B-8FD7-25B55089FBAD}"/>
              </a:ext>
            </a:extLst>
          </p:cNvPr>
          <p:cNvSpPr/>
          <p:nvPr/>
        </p:nvSpPr>
        <p:spPr>
          <a:xfrm>
            <a:off x="372664" y="1181593"/>
            <a:ext cx="1382022" cy="342422"/>
          </a:xfrm>
          <a:prstGeom prst="foldedCorner">
            <a:avLst>
              <a:gd name="adj" fmla="val 1659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表紙</a:t>
            </a:r>
            <a:endPar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4" name="テキスト ボックス 23"/>
          <p:cNvSpPr txBox="1"/>
          <p:nvPr/>
        </p:nvSpPr>
        <p:spPr>
          <a:xfrm>
            <a:off x="142477" y="202387"/>
            <a:ext cx="8504919" cy="510845"/>
          </a:xfrm>
          <a:prstGeom prst="rect">
            <a:avLst/>
          </a:prstGeom>
          <a:noFill/>
        </p:spPr>
        <p:txBody>
          <a:bodyPr wrap="square" rtlCol="0">
            <a:spAutoFit/>
          </a:bodyPr>
          <a:lstStyle/>
          <a:p>
            <a:pPr marL="171450" lvl="0">
              <a:lnSpc>
                <a:spcPct val="150000"/>
              </a:lnSpc>
              <a:defRPr/>
            </a:pPr>
            <a:r>
              <a:rPr kumimoji="1" lang="ja-JP" altLang="en-US" sz="2000" b="1" dirty="0">
                <a:solidFill>
                  <a:prstClr val="black"/>
                </a:solidFill>
                <a:latin typeface="游ゴシック" panose="020B0400000000000000" pitchFamily="50" charset="-128"/>
                <a:ea typeface="游ゴシック" panose="020B0400000000000000" pitchFamily="50" charset="-128"/>
              </a:rPr>
              <a:t>２</a:t>
            </a:r>
            <a:r>
              <a:rPr kumimoji="1" lang="ja-JP" altLang="en-US" sz="2000" b="1" dirty="0">
                <a:solidFill>
                  <a:prstClr val="black"/>
                </a:solidFill>
                <a:latin typeface="游ゴシック" panose="020B0400000000000000" pitchFamily="50" charset="-128"/>
              </a:rPr>
              <a:t>．紹介冊子を活用した情報発信</a:t>
            </a:r>
          </a:p>
        </p:txBody>
      </p:sp>
      <p:sp>
        <p:nvSpPr>
          <p:cNvPr id="25"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26</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24925489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a:blip r:embed="rId3"/>
          <a:stretch>
            <a:fillRect/>
          </a:stretch>
        </p:blipFill>
        <p:spPr>
          <a:xfrm>
            <a:off x="503932" y="1286393"/>
            <a:ext cx="4275797" cy="2857384"/>
          </a:xfrm>
          <a:prstGeom prst="rect">
            <a:avLst/>
          </a:prstGeom>
          <a:ln>
            <a:solidFill>
              <a:schemeClr val="accent1"/>
            </a:solidFill>
          </a:ln>
        </p:spPr>
      </p:pic>
      <p:sp>
        <p:nvSpPr>
          <p:cNvPr id="39" name="四角形吹き出し 38"/>
          <p:cNvSpPr/>
          <p:nvPr/>
        </p:nvSpPr>
        <p:spPr>
          <a:xfrm>
            <a:off x="472034" y="4289249"/>
            <a:ext cx="6247743" cy="2364922"/>
          </a:xfrm>
          <a:prstGeom prst="wedgeRectCallout">
            <a:avLst>
              <a:gd name="adj1" fmla="val -22378"/>
              <a:gd name="adj2" fmla="val -128957"/>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5" name="図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932" y="4391228"/>
            <a:ext cx="3225374" cy="2150250"/>
          </a:xfrm>
          <a:prstGeom prst="rect">
            <a:avLst/>
          </a:prstGeom>
        </p:spPr>
      </p:pic>
      <p:sp>
        <p:nvSpPr>
          <p:cNvPr id="38" name="テキスト ボックス 37"/>
          <p:cNvSpPr txBox="1"/>
          <p:nvPr/>
        </p:nvSpPr>
        <p:spPr>
          <a:xfrm>
            <a:off x="3861651" y="5679704"/>
            <a:ext cx="2858125" cy="861774"/>
          </a:xfrm>
          <a:prstGeom prst="rect">
            <a:avLst/>
          </a:prstGeom>
          <a:noFill/>
        </p:spPr>
        <p:txBody>
          <a:bodyPr wrap="square" rtlCol="0">
            <a:spAutoFit/>
          </a:bodyPr>
          <a:lstStyle/>
          <a:p>
            <a:pPr marL="631825" marR="0" lvl="0" indent="-631825" algn="l" defTabSz="4572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規格：横</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4.4m×</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縦</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2.5m</a:t>
            </a:r>
          </a:p>
          <a:p>
            <a:pPr marL="631825" marR="0" lvl="0" indent="-631825" algn="l" defTabSz="4572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期間：</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19</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から</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12</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月末頃まで</a:t>
            </a:r>
          </a:p>
          <a:p>
            <a:pPr marL="631825" marR="0" lvl="0" indent="-631825" algn="l" defTabSz="4572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時間：</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6</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00</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24</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00</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18</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時間</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楕円 2"/>
          <p:cNvSpPr/>
          <p:nvPr/>
        </p:nvSpPr>
        <p:spPr>
          <a:xfrm>
            <a:off x="2607221" y="2126508"/>
            <a:ext cx="284831" cy="253245"/>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四角形吹き出し 3"/>
          <p:cNvSpPr/>
          <p:nvPr/>
        </p:nvSpPr>
        <p:spPr>
          <a:xfrm>
            <a:off x="5071730" y="1291753"/>
            <a:ext cx="3818915" cy="3295224"/>
          </a:xfrm>
          <a:prstGeom prst="wedgeRectCallout">
            <a:avLst>
              <a:gd name="adj1" fmla="val -109200"/>
              <a:gd name="adj2" fmla="val -21232"/>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 name="図 1"/>
          <p:cNvPicPr>
            <a:picLocks noChangeAspect="1"/>
          </p:cNvPicPr>
          <p:nvPr/>
        </p:nvPicPr>
        <p:blipFill>
          <a:blip r:embed="rId5"/>
          <a:stretch>
            <a:fillRect/>
          </a:stretch>
        </p:blipFill>
        <p:spPr>
          <a:xfrm>
            <a:off x="5250137" y="1421817"/>
            <a:ext cx="3443487" cy="2298652"/>
          </a:xfrm>
          <a:prstGeom prst="rect">
            <a:avLst/>
          </a:prstGeom>
        </p:spPr>
      </p:pic>
      <p:sp>
        <p:nvSpPr>
          <p:cNvPr id="37" name="テキスト ボックス 36"/>
          <p:cNvSpPr txBox="1"/>
          <p:nvPr/>
        </p:nvSpPr>
        <p:spPr>
          <a:xfrm>
            <a:off x="5696188" y="3761308"/>
            <a:ext cx="3110228" cy="784830"/>
          </a:xfrm>
          <a:prstGeom prst="rect">
            <a:avLst/>
          </a:prstGeom>
          <a:noFill/>
        </p:spPr>
        <p:txBody>
          <a:bodyPr wrap="square" rtlCol="0">
            <a:spAutoFit/>
          </a:bodyPr>
          <a:lstStyle/>
          <a:p>
            <a:pPr marL="631825" marR="0" lvl="0" indent="-631825" algn="l" defTabSz="4572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規格：横</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6.7m×</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縦</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1.9m</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期間</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7</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19</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日から</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12</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月末頃まで</a:t>
            </a:r>
            <a:endPar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時間：</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6</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00</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24</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00</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18</a:t>
            </a:r>
            <a:r>
              <a:rPr kumimoji="1" lang="ja-JP" altLang="en-US" sz="14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時間）</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5" name="図 4"/>
          <p:cNvPicPr>
            <a:picLocks noChangeAspect="1"/>
          </p:cNvPicPr>
          <p:nvPr/>
        </p:nvPicPr>
        <p:blipFill>
          <a:blip r:embed="rId6"/>
          <a:stretch>
            <a:fillRect/>
          </a:stretch>
        </p:blipFill>
        <p:spPr>
          <a:xfrm>
            <a:off x="5696188" y="2578923"/>
            <a:ext cx="2047177" cy="675790"/>
          </a:xfrm>
          <a:prstGeom prst="rect">
            <a:avLst/>
          </a:prstGeom>
        </p:spPr>
      </p:pic>
      <p:pic>
        <p:nvPicPr>
          <p:cNvPr id="8" name="図 7"/>
          <p:cNvPicPr>
            <a:picLocks noChangeAspect="1"/>
          </p:cNvPicPr>
          <p:nvPr/>
        </p:nvPicPr>
        <p:blipFill>
          <a:blip r:embed="rId7"/>
          <a:stretch>
            <a:fillRect/>
          </a:stretch>
        </p:blipFill>
        <p:spPr>
          <a:xfrm>
            <a:off x="962338" y="5073121"/>
            <a:ext cx="1302397" cy="729614"/>
          </a:xfrm>
          <a:prstGeom prst="rect">
            <a:avLst/>
          </a:prstGeom>
        </p:spPr>
      </p:pic>
      <p:sp>
        <p:nvSpPr>
          <p:cNvPr id="14" name="テキスト ボックス 13"/>
          <p:cNvSpPr txBox="1"/>
          <p:nvPr/>
        </p:nvSpPr>
        <p:spPr>
          <a:xfrm>
            <a:off x="131135" y="205369"/>
            <a:ext cx="8504919" cy="1015663"/>
          </a:xfrm>
          <a:prstGeom prst="rect">
            <a:avLst/>
          </a:prstGeom>
          <a:noFill/>
        </p:spPr>
        <p:txBody>
          <a:bodyPr wrap="square" rtlCol="0">
            <a:spAutoFit/>
          </a:bodyPr>
          <a:lstStyle/>
          <a:p>
            <a:pPr marL="171450" lvl="0">
              <a:lnSpc>
                <a:spcPct val="150000"/>
              </a:lnSpc>
              <a:defRPr/>
            </a:pPr>
            <a:r>
              <a:rPr kumimoji="1" lang="ja-JP" altLang="en-US" sz="2000" b="1" dirty="0" smtClean="0">
                <a:solidFill>
                  <a:prstClr val="black"/>
                </a:solidFill>
                <a:latin typeface="游ゴシック" panose="020B0400000000000000" pitchFamily="50" charset="-128"/>
                <a:ea typeface="游ゴシック" panose="020B0400000000000000" pitchFamily="50" charset="-128"/>
              </a:rPr>
              <a:t>３</a:t>
            </a:r>
            <a:r>
              <a:rPr kumimoji="1" lang="ja-JP" altLang="en-US" sz="2000" b="1" dirty="0" smtClean="0">
                <a:solidFill>
                  <a:prstClr val="black"/>
                </a:solidFill>
                <a:latin typeface="游ゴシック" panose="020B0400000000000000" pitchFamily="50" charset="-128"/>
              </a:rPr>
              <a:t>．大阪駅前</a:t>
            </a:r>
            <a:r>
              <a:rPr kumimoji="1" lang="ja-JP" altLang="en-US" sz="2000" b="1" dirty="0">
                <a:solidFill>
                  <a:prstClr val="black"/>
                </a:solidFill>
                <a:latin typeface="游ゴシック" panose="020B0400000000000000" pitchFamily="50" charset="-128"/>
              </a:rPr>
              <a:t>デジタルビジョン（阪急・</a:t>
            </a:r>
            <a:r>
              <a:rPr kumimoji="1" lang="en-US" altLang="ja-JP" sz="2000" b="1" dirty="0">
                <a:solidFill>
                  <a:prstClr val="black"/>
                </a:solidFill>
                <a:latin typeface="游ゴシック" panose="020B0400000000000000" pitchFamily="50" charset="-128"/>
              </a:rPr>
              <a:t>JR</a:t>
            </a:r>
            <a:r>
              <a:rPr kumimoji="1" lang="ja-JP" altLang="en-US" sz="2000" b="1" dirty="0">
                <a:solidFill>
                  <a:prstClr val="black"/>
                </a:solidFill>
                <a:latin typeface="游ゴシック" panose="020B0400000000000000" pitchFamily="50" charset="-128"/>
              </a:rPr>
              <a:t>西日本）</a:t>
            </a:r>
            <a:r>
              <a:rPr kumimoji="1" lang="ja-JP" altLang="en-US" sz="2000" b="1" dirty="0" smtClean="0">
                <a:solidFill>
                  <a:prstClr val="black"/>
                </a:solidFill>
                <a:latin typeface="游ゴシック" panose="020B0400000000000000" pitchFamily="50" charset="-128"/>
              </a:rPr>
              <a:t>放映（</a:t>
            </a:r>
            <a:r>
              <a:rPr kumimoji="1" lang="en-US" altLang="ja-JP" sz="2000" b="1" dirty="0" smtClean="0">
                <a:solidFill>
                  <a:prstClr val="black"/>
                </a:solidFill>
                <a:latin typeface="游ゴシック" panose="020B0400000000000000" pitchFamily="50" charset="-128"/>
              </a:rPr>
              <a:t>7</a:t>
            </a:r>
            <a:r>
              <a:rPr kumimoji="1" lang="ja-JP" altLang="en-US" sz="2000" b="1" dirty="0" smtClean="0">
                <a:solidFill>
                  <a:prstClr val="black"/>
                </a:solidFill>
                <a:latin typeface="游ゴシック" panose="020B0400000000000000" pitchFamily="50" charset="-128"/>
              </a:rPr>
              <a:t>月</a:t>
            </a:r>
            <a:r>
              <a:rPr kumimoji="1" lang="en-US" altLang="ja-JP" sz="2000" b="1" dirty="0" smtClean="0">
                <a:solidFill>
                  <a:prstClr val="black"/>
                </a:solidFill>
                <a:latin typeface="游ゴシック" panose="020B0400000000000000" pitchFamily="50" charset="-128"/>
              </a:rPr>
              <a:t>19</a:t>
            </a:r>
            <a:r>
              <a:rPr kumimoji="1" lang="ja-JP" altLang="en-US" sz="2000" b="1" dirty="0" smtClean="0">
                <a:solidFill>
                  <a:prstClr val="black"/>
                </a:solidFill>
                <a:latin typeface="游ゴシック" panose="020B0400000000000000" pitchFamily="50" charset="-128"/>
              </a:rPr>
              <a:t>日）</a:t>
            </a:r>
            <a:endParaRPr kumimoji="1" lang="en-US" altLang="ja-JP" sz="2000" b="1" dirty="0" smtClean="0">
              <a:solidFill>
                <a:prstClr val="black"/>
              </a:solidFill>
              <a:latin typeface="游ゴシック" panose="020B0400000000000000" pitchFamily="50" charset="-128"/>
            </a:endParaRPr>
          </a:p>
          <a:p>
            <a:pPr marL="171450" lvl="0">
              <a:lnSpc>
                <a:spcPct val="150000"/>
              </a:lnSpc>
              <a:defRPr/>
            </a:pPr>
            <a:r>
              <a:rPr kumimoji="1" lang="ja-JP" altLang="en-US" sz="2000" dirty="0" smtClean="0">
                <a:solidFill>
                  <a:prstClr val="black"/>
                </a:solidFill>
                <a:latin typeface="游ゴシック" panose="020B0400000000000000" pitchFamily="50" charset="-128"/>
              </a:rPr>
              <a:t>　大阪駅前</a:t>
            </a:r>
            <a:r>
              <a:rPr kumimoji="1" lang="ja-JP" altLang="en-US" sz="2000" dirty="0">
                <a:solidFill>
                  <a:prstClr val="black"/>
                </a:solidFill>
                <a:latin typeface="游ゴシック" panose="020B0400000000000000" pitchFamily="50" charset="-128"/>
              </a:rPr>
              <a:t>の常に人通りが多い動線上の大型デジタルサイネージで</a:t>
            </a:r>
            <a:r>
              <a:rPr kumimoji="1" lang="en-US" altLang="ja-JP" sz="2000" dirty="0" smtClean="0">
                <a:solidFill>
                  <a:prstClr val="black"/>
                </a:solidFill>
                <a:latin typeface="游ゴシック" panose="020B0400000000000000" pitchFamily="50" charset="-128"/>
              </a:rPr>
              <a:t>PR</a:t>
            </a:r>
            <a:r>
              <a:rPr kumimoji="1" lang="ja-JP" altLang="en-US" sz="2000" b="1" dirty="0" smtClean="0">
                <a:solidFill>
                  <a:prstClr val="black"/>
                </a:solidFill>
                <a:latin typeface="游ゴシック" panose="020B0400000000000000" pitchFamily="50" charset="-128"/>
              </a:rPr>
              <a:t>　　　　　</a:t>
            </a:r>
            <a:endParaRPr kumimoji="1" lang="ja-JP" altLang="en-US" sz="2000" b="1" dirty="0">
              <a:solidFill>
                <a:prstClr val="black"/>
              </a:solidFill>
              <a:latin typeface="游ゴシック" panose="020B0400000000000000" pitchFamily="50" charset="-128"/>
            </a:endParaRPr>
          </a:p>
        </p:txBody>
      </p:sp>
      <p:sp>
        <p:nvSpPr>
          <p:cNvPr id="15"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27</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8228456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9944277-F56F-4F75-8358-282E9D25E95E}"/>
              </a:ext>
            </a:extLst>
          </p:cNvPr>
          <p:cNvSpPr txBox="1"/>
          <p:nvPr/>
        </p:nvSpPr>
        <p:spPr>
          <a:xfrm>
            <a:off x="332067" y="232756"/>
            <a:ext cx="8344062" cy="510011"/>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◆阪急デジタルサイネージ　阪急エントランスビジョン</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 name="正方形/長方形 1"/>
          <p:cNvSpPr/>
          <p:nvPr/>
        </p:nvSpPr>
        <p:spPr>
          <a:xfrm>
            <a:off x="332067" y="5881019"/>
            <a:ext cx="3353803" cy="329770"/>
          </a:xfrm>
          <a:prstGeom prst="rect">
            <a:avLst/>
          </a:prstGeom>
        </p:spPr>
        <p:txBody>
          <a:bodyPr wrap="none">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枠数：</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分ロールのうち</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15</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秒枠</a:t>
            </a:r>
          </a:p>
        </p:txBody>
      </p:sp>
      <p:pic>
        <p:nvPicPr>
          <p:cNvPr id="3" name="第2回PR動画　阪急（入稿データ7月分）0719_OsakaPrefec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12985"/>
            <a:ext cx="9144000" cy="2859821"/>
          </a:xfrm>
          <a:prstGeom prst="rect">
            <a:avLst/>
          </a:prstGeom>
        </p:spPr>
      </p:pic>
      <p:sp>
        <p:nvSpPr>
          <p:cNvPr id="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28</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3804452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9944277-F56F-4F75-8358-282E9D25E95E}"/>
              </a:ext>
            </a:extLst>
          </p:cNvPr>
          <p:cNvSpPr txBox="1"/>
          <p:nvPr/>
        </p:nvSpPr>
        <p:spPr>
          <a:xfrm>
            <a:off x="332067" y="200877"/>
            <a:ext cx="8344062" cy="510011"/>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JR</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西日本　大阪駅御堂筋</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グランドビジョン</a:t>
            </a:r>
            <a:endPar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 name="正方形/長方形 5"/>
          <p:cNvSpPr/>
          <p:nvPr/>
        </p:nvSpPr>
        <p:spPr>
          <a:xfrm>
            <a:off x="332067" y="6156510"/>
            <a:ext cx="3353803" cy="329770"/>
          </a:xfrm>
          <a:prstGeom prst="rect">
            <a:avLst/>
          </a:prstGeom>
        </p:spPr>
        <p:txBody>
          <a:bodyPr wrap="none">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枠数：</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分ロールのうち</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15</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秒枠</a:t>
            </a:r>
          </a:p>
        </p:txBody>
      </p:sp>
      <p:pic>
        <p:nvPicPr>
          <p:cNvPr id="2" name="0719_OsakaPrefec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2067" y="962024"/>
            <a:ext cx="8499231" cy="4780817"/>
          </a:xfrm>
          <a:prstGeom prst="rect">
            <a:avLst/>
          </a:prstGeom>
        </p:spPr>
      </p:pic>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29</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12210229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2393243004"/>
              </p:ext>
            </p:extLst>
          </p:nvPr>
        </p:nvGraphicFramePr>
        <p:xfrm>
          <a:off x="387914" y="1267353"/>
          <a:ext cx="8304742" cy="5017536"/>
        </p:xfrm>
        <a:graphic>
          <a:graphicData uri="http://schemas.openxmlformats.org/drawingml/2006/table">
            <a:tbl>
              <a:tblPr firstRow="1" bandRow="1">
                <a:tableStyleId>{5940675A-B579-460E-94D1-54222C63F5DA}</a:tableStyleId>
              </a:tblPr>
              <a:tblGrid>
                <a:gridCol w="892246">
                  <a:extLst>
                    <a:ext uri="{9D8B030D-6E8A-4147-A177-3AD203B41FA5}">
                      <a16:colId xmlns:a16="http://schemas.microsoft.com/office/drawing/2014/main" val="2776732746"/>
                    </a:ext>
                  </a:extLst>
                </a:gridCol>
                <a:gridCol w="1058928">
                  <a:extLst>
                    <a:ext uri="{9D8B030D-6E8A-4147-A177-3AD203B41FA5}">
                      <a16:colId xmlns:a16="http://schemas.microsoft.com/office/drawing/2014/main" val="1542039050"/>
                    </a:ext>
                  </a:extLst>
                </a:gridCol>
                <a:gridCol w="1058928">
                  <a:extLst>
                    <a:ext uri="{9D8B030D-6E8A-4147-A177-3AD203B41FA5}">
                      <a16:colId xmlns:a16="http://schemas.microsoft.com/office/drawing/2014/main" val="2676648205"/>
                    </a:ext>
                  </a:extLst>
                </a:gridCol>
                <a:gridCol w="1058928">
                  <a:extLst>
                    <a:ext uri="{9D8B030D-6E8A-4147-A177-3AD203B41FA5}">
                      <a16:colId xmlns:a16="http://schemas.microsoft.com/office/drawing/2014/main" val="1324264598"/>
                    </a:ext>
                  </a:extLst>
                </a:gridCol>
                <a:gridCol w="1058928">
                  <a:extLst>
                    <a:ext uri="{9D8B030D-6E8A-4147-A177-3AD203B41FA5}">
                      <a16:colId xmlns:a16="http://schemas.microsoft.com/office/drawing/2014/main" val="442138993"/>
                    </a:ext>
                  </a:extLst>
                </a:gridCol>
                <a:gridCol w="1058928">
                  <a:extLst>
                    <a:ext uri="{9D8B030D-6E8A-4147-A177-3AD203B41FA5}">
                      <a16:colId xmlns:a16="http://schemas.microsoft.com/office/drawing/2014/main" val="453091661"/>
                    </a:ext>
                  </a:extLst>
                </a:gridCol>
                <a:gridCol w="1058928">
                  <a:extLst>
                    <a:ext uri="{9D8B030D-6E8A-4147-A177-3AD203B41FA5}">
                      <a16:colId xmlns:a16="http://schemas.microsoft.com/office/drawing/2014/main" val="2858859530"/>
                    </a:ext>
                  </a:extLst>
                </a:gridCol>
                <a:gridCol w="1058928">
                  <a:extLst>
                    <a:ext uri="{9D8B030D-6E8A-4147-A177-3AD203B41FA5}">
                      <a16:colId xmlns:a16="http://schemas.microsoft.com/office/drawing/2014/main" val="1529917149"/>
                    </a:ext>
                  </a:extLst>
                </a:gridCol>
              </a:tblGrid>
              <a:tr h="688854">
                <a:tc>
                  <a:txBody>
                    <a:bodyPr/>
                    <a:lstStyle/>
                    <a:p>
                      <a:pPr algn="ctr"/>
                      <a:r>
                        <a:rPr kumimoji="1" lang="ja-JP" altLang="en-US" sz="2000" dirty="0" smtClean="0">
                          <a:latin typeface="游ゴシック" panose="020B0400000000000000" pitchFamily="50" charset="-128"/>
                          <a:ea typeface="游ゴシック" panose="020B0400000000000000" pitchFamily="50" charset="-128"/>
                        </a:rPr>
                        <a:t>年度</a:t>
                      </a:r>
                      <a:endParaRPr kumimoji="1" lang="ja-JP" altLang="en-US" sz="2000" dirty="0">
                        <a:latin typeface="游ゴシック" panose="020B0400000000000000" pitchFamily="50" charset="-128"/>
                        <a:ea typeface="游ゴシック" panose="020B0400000000000000" pitchFamily="50" charset="-128"/>
                      </a:endParaRPr>
                    </a:p>
                  </a:txBody>
                  <a:tcPr anchor="ctr">
                    <a:solidFill>
                      <a:schemeClr val="accent4">
                        <a:lumMod val="40000"/>
                        <a:lumOff val="60000"/>
                      </a:schemeClr>
                    </a:solidFill>
                  </a:tcPr>
                </a:tc>
                <a:tc>
                  <a:txBody>
                    <a:bodyPr/>
                    <a:lstStyle/>
                    <a:p>
                      <a:pPr algn="ctr"/>
                      <a:r>
                        <a:rPr kumimoji="1" lang="en-US" altLang="ja-JP" sz="2000" dirty="0" smtClean="0">
                          <a:latin typeface="游ゴシック" panose="020B0400000000000000" pitchFamily="50" charset="-128"/>
                          <a:ea typeface="游ゴシック" panose="020B0400000000000000" pitchFamily="50" charset="-128"/>
                        </a:rPr>
                        <a:t>2019</a:t>
                      </a:r>
                      <a:endParaRPr kumimoji="1" lang="ja-JP" altLang="en-US" sz="2000" dirty="0">
                        <a:latin typeface="游ゴシック" panose="020B0400000000000000" pitchFamily="50" charset="-128"/>
                        <a:ea typeface="游ゴシック" panose="020B0400000000000000" pitchFamily="50" charset="-128"/>
                      </a:endParaRPr>
                    </a:p>
                  </a:txBody>
                  <a:tcPr anchor="ctr">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kumimoji="1" lang="en-US" altLang="ja-JP" sz="2000" dirty="0" smtClean="0">
                          <a:latin typeface="游ゴシック" panose="020B0400000000000000" pitchFamily="50" charset="-128"/>
                          <a:ea typeface="游ゴシック" panose="020B0400000000000000" pitchFamily="50" charset="-128"/>
                        </a:rPr>
                        <a:t>2020</a:t>
                      </a:r>
                      <a:endParaRPr kumimoji="1" lang="ja-JP" altLang="en-US" sz="2000"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algn="ctr"/>
                      <a:r>
                        <a:rPr kumimoji="1" lang="en-US" altLang="ja-JP" sz="2000" dirty="0" smtClean="0">
                          <a:latin typeface="游ゴシック" panose="020B0400000000000000" pitchFamily="50" charset="-128"/>
                          <a:ea typeface="游ゴシック" panose="020B0400000000000000" pitchFamily="50" charset="-128"/>
                        </a:rPr>
                        <a:t>2021</a:t>
                      </a:r>
                      <a:endParaRPr kumimoji="1" lang="ja-JP" altLang="en-US" sz="2000" dirty="0">
                        <a:latin typeface="游ゴシック" panose="020B0400000000000000" pitchFamily="50" charset="-128"/>
                        <a:ea typeface="游ゴシック" panose="020B0400000000000000" pitchFamily="50" charset="-128"/>
                      </a:endParaRPr>
                    </a:p>
                  </a:txBody>
                  <a:tcPr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solidFill>
                      <a:schemeClr val="accent4">
                        <a:lumMod val="40000"/>
                        <a:lumOff val="60000"/>
                      </a:schemeClr>
                    </a:solidFill>
                  </a:tcPr>
                </a:tc>
                <a:tc>
                  <a:txBody>
                    <a:bodyPr/>
                    <a:lstStyle/>
                    <a:p>
                      <a:pPr algn="ctr"/>
                      <a:r>
                        <a:rPr kumimoji="1" lang="en-US" altLang="ja-JP" sz="2000" dirty="0" smtClean="0">
                          <a:latin typeface="游ゴシック" panose="020B0400000000000000" pitchFamily="50" charset="-128"/>
                          <a:ea typeface="游ゴシック" panose="020B0400000000000000" pitchFamily="50" charset="-128"/>
                        </a:rPr>
                        <a:t>2022</a:t>
                      </a:r>
                      <a:endParaRPr kumimoji="1" lang="ja-JP" altLang="en-US" sz="2000" dirty="0">
                        <a:latin typeface="游ゴシック" panose="020B0400000000000000" pitchFamily="50" charset="-128"/>
                        <a:ea typeface="游ゴシック" panose="020B0400000000000000" pitchFamily="50" charset="-128"/>
                      </a:endParaRPr>
                    </a:p>
                  </a:txBody>
                  <a:tcPr anchor="ctr">
                    <a:lnL w="38100" cap="flat" cmpd="sng" algn="ctr">
                      <a:solidFill>
                        <a:srgbClr val="FF0000"/>
                      </a:solidFill>
                      <a:prstDash val="solid"/>
                      <a:round/>
                      <a:headEnd type="none" w="med" len="med"/>
                      <a:tailEnd type="none" w="med" len="med"/>
                    </a:lnL>
                    <a:solidFill>
                      <a:schemeClr val="accent4">
                        <a:lumMod val="40000"/>
                        <a:lumOff val="60000"/>
                      </a:schemeClr>
                    </a:solidFill>
                  </a:tcPr>
                </a:tc>
                <a:tc>
                  <a:txBody>
                    <a:bodyPr/>
                    <a:lstStyle/>
                    <a:p>
                      <a:pPr algn="ctr"/>
                      <a:r>
                        <a:rPr kumimoji="1" lang="en-US" altLang="ja-JP" sz="2000" dirty="0" smtClean="0">
                          <a:latin typeface="游ゴシック" panose="020B0400000000000000" pitchFamily="50" charset="-128"/>
                          <a:ea typeface="游ゴシック" panose="020B0400000000000000" pitchFamily="50" charset="-128"/>
                        </a:rPr>
                        <a:t>2023</a:t>
                      </a:r>
                      <a:endParaRPr kumimoji="1" lang="ja-JP" altLang="en-US" sz="2000" dirty="0">
                        <a:latin typeface="游ゴシック" panose="020B0400000000000000" pitchFamily="50" charset="-128"/>
                        <a:ea typeface="游ゴシック" panose="020B0400000000000000" pitchFamily="50" charset="-128"/>
                      </a:endParaRPr>
                    </a:p>
                  </a:txBody>
                  <a:tcPr anchor="ctr">
                    <a:solidFill>
                      <a:schemeClr val="accent4">
                        <a:lumMod val="40000"/>
                        <a:lumOff val="60000"/>
                      </a:schemeClr>
                    </a:solidFill>
                  </a:tcPr>
                </a:tc>
                <a:tc>
                  <a:txBody>
                    <a:bodyPr/>
                    <a:lstStyle/>
                    <a:p>
                      <a:pPr algn="ctr"/>
                      <a:r>
                        <a:rPr kumimoji="1" lang="en-US" altLang="ja-JP" sz="2000" dirty="0" smtClean="0">
                          <a:latin typeface="游ゴシック" panose="020B0400000000000000" pitchFamily="50" charset="-128"/>
                          <a:ea typeface="游ゴシック" panose="020B0400000000000000" pitchFamily="50" charset="-128"/>
                        </a:rPr>
                        <a:t>2024</a:t>
                      </a:r>
                      <a:endParaRPr kumimoji="1" lang="ja-JP" altLang="en-US" sz="2000" dirty="0">
                        <a:latin typeface="游ゴシック" panose="020B0400000000000000" pitchFamily="50" charset="-128"/>
                        <a:ea typeface="游ゴシック" panose="020B0400000000000000" pitchFamily="50" charset="-128"/>
                      </a:endParaRPr>
                    </a:p>
                  </a:txBody>
                  <a:tcPr anchor="ctr">
                    <a:solidFill>
                      <a:schemeClr val="accent4">
                        <a:lumMod val="40000"/>
                        <a:lumOff val="60000"/>
                      </a:schemeClr>
                    </a:solidFill>
                  </a:tcPr>
                </a:tc>
                <a:tc>
                  <a:txBody>
                    <a:bodyPr/>
                    <a:lstStyle/>
                    <a:p>
                      <a:pPr algn="ctr"/>
                      <a:r>
                        <a:rPr kumimoji="1" lang="en-US" altLang="ja-JP" sz="2000" dirty="0" smtClean="0">
                          <a:latin typeface="游ゴシック" panose="020B0400000000000000" pitchFamily="50" charset="-128"/>
                          <a:ea typeface="游ゴシック" panose="020B0400000000000000" pitchFamily="50" charset="-128"/>
                        </a:rPr>
                        <a:t>2025</a:t>
                      </a:r>
                      <a:endParaRPr kumimoji="1" lang="ja-JP" altLang="en-US" sz="2000" dirty="0">
                        <a:latin typeface="游ゴシック" panose="020B0400000000000000" pitchFamily="50" charset="-128"/>
                        <a:ea typeface="游ゴシック" panose="020B0400000000000000" pitchFamily="50" charset="-128"/>
                      </a:endParaRPr>
                    </a:p>
                  </a:txBody>
                  <a:tcPr anchor="ctr">
                    <a:solidFill>
                      <a:schemeClr val="accent4">
                        <a:lumMod val="40000"/>
                        <a:lumOff val="60000"/>
                      </a:schemeClr>
                    </a:solidFill>
                  </a:tcPr>
                </a:tc>
                <a:extLst>
                  <a:ext uri="{0D108BD9-81ED-4DB2-BD59-A6C34878D82A}">
                    <a16:rowId xmlns:a16="http://schemas.microsoft.com/office/drawing/2014/main" val="723040355"/>
                  </a:ext>
                </a:extLst>
              </a:tr>
              <a:tr h="4328682">
                <a:tc>
                  <a:txBody>
                    <a:bodyPr/>
                    <a:lstStyle/>
                    <a:p>
                      <a:pPr algn="ctr"/>
                      <a:r>
                        <a:rPr kumimoji="1" lang="ja-JP" altLang="en-US" sz="2000" b="1" dirty="0" smtClean="0">
                          <a:latin typeface="游ゴシック" panose="020B0400000000000000" pitchFamily="50" charset="-128"/>
                          <a:ea typeface="游ゴシック" panose="020B0400000000000000" pitchFamily="50" charset="-128"/>
                        </a:rPr>
                        <a:t>スケジュール</a:t>
                      </a:r>
                      <a:endParaRPr kumimoji="1" lang="ja-JP" altLang="en-US" sz="2000" b="1" dirty="0">
                        <a:latin typeface="游ゴシック" panose="020B0400000000000000" pitchFamily="50" charset="-128"/>
                        <a:ea typeface="游ゴシック" panose="020B0400000000000000" pitchFamily="50" charset="-128"/>
                      </a:endParaRPr>
                    </a:p>
                  </a:txBody>
                  <a:tcPr vert="eaVert" anchor="ctr"/>
                </a:tc>
                <a:tc>
                  <a:txBody>
                    <a:bodyPr/>
                    <a:lstStyle/>
                    <a:p>
                      <a:endParaRPr kumimoji="1" lang="ja-JP" altLang="en-US" sz="2000" dirty="0">
                        <a:latin typeface="游ゴシック" panose="020B0400000000000000" pitchFamily="50" charset="-128"/>
                        <a:ea typeface="游ゴシック" panose="020B0400000000000000" pitchFamily="50" charset="-128"/>
                      </a:endParaRPr>
                    </a:p>
                  </a:txBody>
                  <a:tcPr>
                    <a:lnR w="12700" cap="flat" cmpd="sng" algn="ctr">
                      <a:solidFill>
                        <a:schemeClr val="tx1"/>
                      </a:solidFill>
                      <a:prstDash val="solid"/>
                      <a:round/>
                      <a:headEnd type="none" w="med" len="med"/>
                      <a:tailEnd type="none" w="med" len="med"/>
                    </a:lnR>
                  </a:tcPr>
                </a:tc>
                <a:tc>
                  <a:txBody>
                    <a:bodyPr/>
                    <a:lstStyle/>
                    <a:p>
                      <a:endParaRPr kumimoji="1" lang="ja-JP" altLang="en-US" sz="2000" dirty="0">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2000" dirty="0">
                        <a:latin typeface="游ゴシック" panose="020B0400000000000000" pitchFamily="50" charset="-128"/>
                        <a:ea typeface="游ゴシック" panose="020B0400000000000000" pitchFamily="50" charset="-128"/>
                      </a:endParaRP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B w="38100" cap="flat" cmpd="sng" algn="ctr">
                      <a:solidFill>
                        <a:srgbClr val="FF0000"/>
                      </a:solidFill>
                      <a:prstDash val="solid"/>
                      <a:round/>
                      <a:headEnd type="none" w="med" len="med"/>
                      <a:tailEnd type="none" w="med" len="med"/>
                    </a:lnB>
                    <a:solidFill>
                      <a:srgbClr val="FFFF00"/>
                    </a:solidFill>
                  </a:tcPr>
                </a:tc>
                <a:tc>
                  <a:txBody>
                    <a:bodyPr/>
                    <a:lstStyle/>
                    <a:p>
                      <a:endParaRPr kumimoji="1" lang="ja-JP" altLang="en-US" sz="2000" dirty="0">
                        <a:latin typeface="游ゴシック" panose="020B0400000000000000" pitchFamily="50" charset="-128"/>
                        <a:ea typeface="游ゴシック" panose="020B0400000000000000" pitchFamily="50" charset="-128"/>
                      </a:endParaRPr>
                    </a:p>
                  </a:txBody>
                  <a:tcPr>
                    <a:lnL w="38100" cap="flat" cmpd="sng" algn="ctr">
                      <a:solidFill>
                        <a:srgbClr val="FF0000"/>
                      </a:solidFill>
                      <a:prstDash val="solid"/>
                      <a:round/>
                      <a:headEnd type="none" w="med" len="med"/>
                      <a:tailEnd type="none" w="med" len="med"/>
                    </a:lnL>
                  </a:tcPr>
                </a:tc>
                <a:tc>
                  <a:txBody>
                    <a:bodyPr/>
                    <a:lstStyle/>
                    <a:p>
                      <a:endParaRPr kumimoji="1" lang="ja-JP" altLang="en-US" sz="2000" dirty="0">
                        <a:latin typeface="游ゴシック" panose="020B0400000000000000" pitchFamily="50" charset="-128"/>
                        <a:ea typeface="游ゴシック" panose="020B0400000000000000" pitchFamily="50" charset="-128"/>
                      </a:endParaRPr>
                    </a:p>
                  </a:txBody>
                  <a:tcPr/>
                </a:tc>
                <a:tc>
                  <a:txBody>
                    <a:bodyPr/>
                    <a:lstStyle/>
                    <a:p>
                      <a:endParaRPr kumimoji="1" lang="ja-JP" altLang="en-US" sz="2000" dirty="0">
                        <a:latin typeface="游ゴシック" panose="020B0400000000000000" pitchFamily="50" charset="-128"/>
                        <a:ea typeface="游ゴシック" panose="020B0400000000000000" pitchFamily="50" charset="-128"/>
                      </a:endParaRPr>
                    </a:p>
                  </a:txBody>
                  <a:tcPr/>
                </a:tc>
                <a:tc>
                  <a:txBody>
                    <a:bodyPr/>
                    <a:lstStyle/>
                    <a:p>
                      <a:endParaRPr kumimoji="1" lang="ja-JP" altLang="en-US" sz="2000" dirty="0">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1388467078"/>
                  </a:ext>
                </a:extLst>
              </a:tr>
            </a:tbl>
          </a:graphicData>
        </a:graphic>
      </p:graphicFrame>
      <p:sp>
        <p:nvSpPr>
          <p:cNvPr id="14" name="テキスト ボックス 13"/>
          <p:cNvSpPr txBox="1"/>
          <p:nvPr/>
        </p:nvSpPr>
        <p:spPr>
          <a:xfrm>
            <a:off x="228612" y="242069"/>
            <a:ext cx="8595210" cy="861774"/>
          </a:xfrm>
          <a:prstGeom prst="rect">
            <a:avLst/>
          </a:prstGeom>
          <a:noFill/>
          <a:ln w="12700">
            <a:noFill/>
          </a:ln>
        </p:spPr>
        <p:txBody>
          <a:bodyPr wrap="square" rtlCol="0">
            <a:spAutoFit/>
          </a:bodyPr>
          <a:lstStyle/>
          <a:p>
            <a:pPr marL="180975" marR="0" lvl="0" indent="-180975" algn="l" defTabSz="457200" rtl="0" eaLnBrk="1" fontAlgn="auto" latinLnBrk="0" hangingPunct="1">
              <a:lnSpc>
                <a:spcPts val="3000"/>
              </a:lnSpc>
              <a:spcBef>
                <a:spcPts val="0"/>
              </a:spcBef>
              <a:spcAft>
                <a:spcPts val="600"/>
              </a:spcAft>
              <a:buClrTx/>
              <a:buSzTx/>
              <a:buFont typeface="Wingdings" panose="05000000000000000000" pitchFamily="2" charset="2"/>
              <a:buChar char="Ø"/>
              <a:tabLst/>
              <a:defRPr/>
            </a:pP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募集、選定、活用、支援を繰り返し、最終的に</a:t>
            </a:r>
            <a:r>
              <a:rPr kumimoji="0" lang="en-US" altLang="ja-JP"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100</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か所程度を</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指定し、</a:t>
            </a:r>
            <a:r>
              <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2025</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年大阪・関西万博開催時の集客</a:t>
            </a:r>
            <a:r>
              <a:rPr kumimoji="0" lang="ja-JP" altLang="en-US" sz="16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効果を府域全域に拡大する</a:t>
            </a:r>
            <a:r>
              <a:rPr kumimoji="0" lang="ja-JP" altLang="en-US"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endParaRPr kumimoji="0" lang="en-US" altLang="ja-JP" sz="16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5" name="正方形/長方形 14"/>
          <p:cNvSpPr/>
          <p:nvPr/>
        </p:nvSpPr>
        <p:spPr>
          <a:xfrm>
            <a:off x="7709095" y="2085455"/>
            <a:ext cx="899154" cy="409640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大阪・関西万博 開催</a:t>
            </a:r>
            <a:endPar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6" name="ホームベース 15"/>
          <p:cNvSpPr/>
          <p:nvPr/>
        </p:nvSpPr>
        <p:spPr>
          <a:xfrm>
            <a:off x="1336430" y="2150404"/>
            <a:ext cx="3080825" cy="829994"/>
          </a:xfrm>
          <a:prstGeom prst="homePlate">
            <a:avLst>
              <a:gd name="adj" fmla="val 35417"/>
            </a:avLst>
          </a:prstGeom>
          <a:solidFill>
            <a:schemeClr val="accent4">
              <a:lumMod val="20000"/>
              <a:lumOff val="80000"/>
            </a:schemeClr>
          </a:solidFill>
          <a:ln>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第１回　春　）</a:t>
            </a:r>
            <a:endParaRPr kumimoji="1" lang="en-US" altLang="ja-JP" sz="1400" b="1" dirty="0">
              <a:solidFill>
                <a:prstClr val="black"/>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募集・選定⇒活用⇒支援</a:t>
            </a:r>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7" name="ホームベース 16"/>
          <p:cNvSpPr/>
          <p:nvPr/>
        </p:nvSpPr>
        <p:spPr>
          <a:xfrm>
            <a:off x="2562896" y="3150535"/>
            <a:ext cx="2921159" cy="829994"/>
          </a:xfrm>
          <a:prstGeom prst="homePlate">
            <a:avLst>
              <a:gd name="adj" fmla="val 35417"/>
            </a:avLst>
          </a:prstGeom>
          <a:solidFill>
            <a:schemeClr val="accent4">
              <a:lumMod val="20000"/>
              <a:lumOff val="80000"/>
            </a:schemeClr>
          </a:solidFill>
          <a:ln>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第２回 　秋　）</a:t>
            </a:r>
            <a:endParaRPr kumimoji="1" lang="en-US" altLang="ja-JP" sz="1400" b="1" dirty="0">
              <a:solidFill>
                <a:prstClr val="black"/>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募集・選定⇒活用⇒支援</a:t>
            </a:r>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8" name="ホームベース 17"/>
          <p:cNvSpPr/>
          <p:nvPr/>
        </p:nvSpPr>
        <p:spPr>
          <a:xfrm>
            <a:off x="3954260" y="4194274"/>
            <a:ext cx="2642315" cy="829994"/>
          </a:xfrm>
          <a:prstGeom prst="homePlate">
            <a:avLst>
              <a:gd name="adj" fmla="val 35417"/>
            </a:avLst>
          </a:prstGeom>
          <a:solidFill>
            <a:schemeClr val="accent4">
              <a:lumMod val="20000"/>
              <a:lumOff val="80000"/>
            </a:schemeClr>
          </a:solidFill>
          <a:ln>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第３回 冬　）</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募集・選定⇒活用⇒支援</a:t>
            </a:r>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9" name="ホームベース 18"/>
          <p:cNvSpPr/>
          <p:nvPr/>
        </p:nvSpPr>
        <p:spPr>
          <a:xfrm>
            <a:off x="5484055" y="5226121"/>
            <a:ext cx="1112520" cy="829994"/>
          </a:xfrm>
          <a:prstGeom prst="homePlate">
            <a:avLst>
              <a:gd name="adj" fmla="val 12142"/>
            </a:avLst>
          </a:prstGeom>
          <a:solidFill>
            <a:schemeClr val="accent4">
              <a:lumMod val="20000"/>
              <a:lumOff val="80000"/>
            </a:schemeClr>
          </a:solidFill>
          <a:ln>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第４回夏）</a:t>
            </a:r>
            <a:endParaRPr kumimoji="1" lang="en-US" altLang="ja-JP"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募集・選定</a:t>
            </a:r>
            <a:endPar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9" name="正方形/長方形 8"/>
          <p:cNvSpPr/>
          <p:nvPr/>
        </p:nvSpPr>
        <p:spPr>
          <a:xfrm>
            <a:off x="6642295" y="2085455"/>
            <a:ext cx="899154" cy="4096404"/>
          </a:xfrm>
          <a:prstGeom prst="rect">
            <a:avLst/>
          </a:prstGeom>
          <a:solidFill>
            <a:srgbClr val="00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全スポットでの</a:t>
            </a:r>
            <a:endParaRPr kumimoji="1" lang="en-US" altLang="ja-JP"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大規模な周遊促進事業の実施</a:t>
            </a:r>
            <a:endPar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1" name="スライド番号プレースホルダー 3"/>
          <p:cNvSpPr>
            <a:spLocks noGrp="1"/>
          </p:cNvSpPr>
          <p:nvPr>
            <p:ph type="sldNum" sz="quarter" idx="12"/>
          </p:nvPr>
        </p:nvSpPr>
        <p:spPr>
          <a:xfrm>
            <a:off x="6872514" y="6377454"/>
            <a:ext cx="2133600" cy="365125"/>
          </a:xfrm>
        </p:spPr>
        <p:txBody>
          <a:bodyPr/>
          <a:lstStyle/>
          <a:p>
            <a:fld id="{4E6FF35A-1FEA-4590-8179-217228840B8D}" type="slidenum">
              <a:rPr kumimoji="1" lang="ja-JP" altLang="en-US" b="1" smtClean="0">
                <a:solidFill>
                  <a:schemeClr val="tx1"/>
                </a:solidFill>
                <a:latin typeface="游ゴシック 本文"/>
              </a:rPr>
              <a:pPr/>
              <a:t>3</a:t>
            </a:fld>
            <a:endParaRPr kumimoji="1" lang="ja-JP" altLang="en-US" b="1" dirty="0">
              <a:solidFill>
                <a:schemeClr val="tx1"/>
              </a:solidFill>
              <a:latin typeface="游ゴシック 本文"/>
            </a:endParaRPr>
          </a:p>
        </p:txBody>
      </p:sp>
    </p:spTree>
    <p:extLst>
      <p:ext uri="{BB962C8B-B14F-4D97-AF65-F5344CB8AC3E}">
        <p14:creationId xmlns:p14="http://schemas.microsoft.com/office/powerpoint/2010/main" val="22809059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9480" y="630076"/>
            <a:ext cx="8861165" cy="553998"/>
          </a:xfrm>
          <a:prstGeom prst="rect">
            <a:avLst/>
          </a:prstGeom>
          <a:noFill/>
        </p:spPr>
        <p:txBody>
          <a:bodyPr wrap="square" rtlCol="0">
            <a:spAutoFit/>
          </a:bodyPr>
          <a:lstStyle/>
          <a:p>
            <a:pPr marL="17145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cs typeface="+mn-cs"/>
              </a:rPr>
              <a:t>第１回・２回選定</a:t>
            </a:r>
            <a:r>
              <a:rPr kumimoji="1" lang="en-US" altLang="ja-JP" sz="2000" b="1" i="0"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54</a:t>
            </a:r>
            <a:r>
              <a:rPr kumimoji="1" lang="ja-JP" altLang="en-US" sz="2000" b="1" i="0"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か所</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を対象として、秋季に周遊促進事業を実施予定</a:t>
            </a:r>
            <a:endPar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7" name="正方形/長方形 16"/>
          <p:cNvSpPr/>
          <p:nvPr/>
        </p:nvSpPr>
        <p:spPr>
          <a:xfrm>
            <a:off x="0" y="-1"/>
            <a:ext cx="9144000" cy="540000"/>
          </a:xfrm>
          <a:prstGeom prst="rect">
            <a:avLst/>
          </a:prstGeom>
          <a:solidFill>
            <a:schemeClr val="accent4">
              <a:lumMod val="75000"/>
            </a:schemeClr>
          </a:solidFill>
          <a:ln w="12700" cap="flat" cmpd="sng" algn="ctr">
            <a:no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　④（予定）周遊促進事業・景観フォトラリーの開催</a:t>
            </a:r>
            <a:endParaRPr kumimoji="0" lang="ja-JP" altLang="en-US" sz="2400" b="1"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9" name="図 8"/>
          <p:cNvPicPr>
            <a:picLocks noChangeAspect="1"/>
          </p:cNvPicPr>
          <p:nvPr/>
        </p:nvPicPr>
        <p:blipFill rotWithShape="1">
          <a:blip r:embed="rId3"/>
          <a:srcRect l="16175" r="13986" b="15379"/>
          <a:stretch/>
        </p:blipFill>
        <p:spPr>
          <a:xfrm>
            <a:off x="5160881" y="1189232"/>
            <a:ext cx="3729764" cy="5352246"/>
          </a:xfrm>
          <a:prstGeom prst="rect">
            <a:avLst/>
          </a:prstGeom>
        </p:spPr>
      </p:pic>
      <p:sp>
        <p:nvSpPr>
          <p:cNvPr id="19" name="テキスト ボックス 18"/>
          <p:cNvSpPr txBox="1"/>
          <p:nvPr/>
        </p:nvSpPr>
        <p:spPr>
          <a:xfrm>
            <a:off x="235047" y="1338028"/>
            <a:ext cx="4781090" cy="5054653"/>
          </a:xfrm>
          <a:prstGeom prst="rect">
            <a:avLst/>
          </a:prstGeom>
          <a:noFill/>
        </p:spPr>
        <p:txBody>
          <a:bodyPr wrap="square" rtlCol="0">
            <a:spAutoFit/>
          </a:bodyPr>
          <a:lstStyle/>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事業</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内容</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：ビュースポットおおさかに</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選定されたスポットを</a:t>
            </a:r>
            <a:r>
              <a:rPr kumimoji="1" lang="ja-JP" altLang="en-US" sz="1600" b="1" i="0"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２か所以上巡り</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、各スポットで写真を撮影し、募集チラシ・ポスターに記載している</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QR</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コードから</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応募。</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🔶実施期間</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令和</a:t>
            </a:r>
            <a:r>
              <a:rPr kumimoji="1" lang="en-US" altLang="ja-JP"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3</a:t>
            </a:r>
            <a:r>
              <a:rPr kumimoji="1" lang="ja-JP" altLang="en-US"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年</a:t>
            </a:r>
            <a:r>
              <a:rPr kumimoji="1" lang="en-US" altLang="ja-JP"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9</a:t>
            </a:r>
            <a:r>
              <a:rPr kumimoji="1" lang="ja-JP" altLang="en-US" sz="1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月上旬～</a:t>
            </a:r>
            <a:r>
              <a:rPr kumimoji="1" lang="en-US" altLang="ja-JP" sz="1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11</a:t>
            </a:r>
            <a:r>
              <a:rPr kumimoji="1" lang="ja-JP" altLang="en-US" sz="1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月下旬（予定</a:t>
            </a:r>
            <a:r>
              <a:rPr kumimoji="1" lang="ja-JP" altLang="en-US"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🔶募集方法：①大阪府</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HP</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から応募</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②メールでの応募</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🔶募集写真</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：オリジナル</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写真。撮影</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機材はカメラ、</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スマートフォン他。写真</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データ</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は３</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MB</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まで</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🔶商品提供：より</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多くのスポットを巡った</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応募者から協賛</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団体から提供される賞品</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を提供。</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96838" marR="0" lvl="0" indent="-96838" algn="l" defTabSz="457200" rtl="0" eaLnBrk="1" fontAlgn="auto" latinLnBrk="0" hangingPunct="1">
              <a:lnSpc>
                <a:spcPts val="3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🔶写真活用：応募いただいた写真</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の</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HP</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や</a:t>
            </a:r>
            <a:r>
              <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SNS</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で再度情報発信。</a:t>
            </a:r>
            <a:endPar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30</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17227292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93078" y="206283"/>
            <a:ext cx="2279434" cy="485379"/>
          </a:xfrm>
          <a:prstGeom prst="rect">
            <a:avLst/>
          </a:prstGeom>
          <a:noFill/>
          <a:ln w="25400" cap="flat" cmpd="sng" algn="ctr">
            <a:noFill/>
            <a:prstDash val="solid"/>
          </a:ln>
          <a:effectLst/>
        </p:spPr>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全体の取組み</a:t>
            </a:r>
            <a:endParaRPr kumimoji="1" lang="en-US" altLang="ja-JP" sz="20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4" name="表 3"/>
          <p:cNvGraphicFramePr>
            <a:graphicFrameLocks noGrp="1"/>
          </p:cNvGraphicFramePr>
          <p:nvPr>
            <p:extLst>
              <p:ext uri="{D42A27DB-BD31-4B8C-83A1-F6EECF244321}">
                <p14:modId xmlns:p14="http://schemas.microsoft.com/office/powerpoint/2010/main" val="2836757591"/>
              </p:ext>
            </p:extLst>
          </p:nvPr>
        </p:nvGraphicFramePr>
        <p:xfrm>
          <a:off x="416402" y="691662"/>
          <a:ext cx="8375906" cy="5784837"/>
        </p:xfrm>
        <a:graphic>
          <a:graphicData uri="http://schemas.openxmlformats.org/drawingml/2006/table">
            <a:tbl>
              <a:tblPr firstRow="1" bandRow="1"/>
              <a:tblGrid>
                <a:gridCol w="2004826">
                  <a:extLst>
                    <a:ext uri="{9D8B030D-6E8A-4147-A177-3AD203B41FA5}">
                      <a16:colId xmlns:a16="http://schemas.microsoft.com/office/drawing/2014/main" val="3303424117"/>
                    </a:ext>
                  </a:extLst>
                </a:gridCol>
                <a:gridCol w="1468192">
                  <a:extLst>
                    <a:ext uri="{9D8B030D-6E8A-4147-A177-3AD203B41FA5}">
                      <a16:colId xmlns:a16="http://schemas.microsoft.com/office/drawing/2014/main" val="1872395609"/>
                    </a:ext>
                  </a:extLst>
                </a:gridCol>
                <a:gridCol w="1635617">
                  <a:extLst>
                    <a:ext uri="{9D8B030D-6E8A-4147-A177-3AD203B41FA5}">
                      <a16:colId xmlns:a16="http://schemas.microsoft.com/office/drawing/2014/main" val="4140288943"/>
                    </a:ext>
                  </a:extLst>
                </a:gridCol>
                <a:gridCol w="2730321">
                  <a:extLst>
                    <a:ext uri="{9D8B030D-6E8A-4147-A177-3AD203B41FA5}">
                      <a16:colId xmlns:a16="http://schemas.microsoft.com/office/drawing/2014/main" val="2125079030"/>
                    </a:ext>
                  </a:extLst>
                </a:gridCol>
                <a:gridCol w="536950">
                  <a:extLst>
                    <a:ext uri="{9D8B030D-6E8A-4147-A177-3AD203B41FA5}">
                      <a16:colId xmlns:a16="http://schemas.microsoft.com/office/drawing/2014/main" val="2323543263"/>
                    </a:ext>
                  </a:extLst>
                </a:gridCol>
              </a:tblGrid>
              <a:tr h="293370">
                <a:tc>
                  <a:txBody>
                    <a:bodyPr/>
                    <a:lstStyle>
                      <a:lvl1pPr marL="0" algn="l" defTabSz="685800" rtl="0" eaLnBrk="1" latinLnBrk="0" hangingPunct="1">
                        <a:defRPr kumimoji="1" sz="1350" b="1" kern="1200">
                          <a:solidFill>
                            <a:schemeClr val="tx1"/>
                          </a:solidFill>
                          <a:latin typeface="Calibri"/>
                        </a:defRPr>
                      </a:lvl1pPr>
                      <a:lvl2pPr marL="342900" algn="l" defTabSz="685800" rtl="0" eaLnBrk="1" latinLnBrk="0" hangingPunct="1">
                        <a:defRPr kumimoji="1" sz="1350" b="1" kern="1200">
                          <a:solidFill>
                            <a:schemeClr val="tx1"/>
                          </a:solidFill>
                          <a:latin typeface="Calibri"/>
                        </a:defRPr>
                      </a:lvl2pPr>
                      <a:lvl3pPr marL="685800" algn="l" defTabSz="685800" rtl="0" eaLnBrk="1" latinLnBrk="0" hangingPunct="1">
                        <a:defRPr kumimoji="1" sz="1350" b="1" kern="1200">
                          <a:solidFill>
                            <a:schemeClr val="tx1"/>
                          </a:solidFill>
                          <a:latin typeface="Calibri"/>
                        </a:defRPr>
                      </a:lvl3pPr>
                      <a:lvl4pPr marL="1028700" algn="l" defTabSz="685800" rtl="0" eaLnBrk="1" latinLnBrk="0" hangingPunct="1">
                        <a:defRPr kumimoji="1" sz="1350" b="1" kern="1200">
                          <a:solidFill>
                            <a:schemeClr val="tx1"/>
                          </a:solidFill>
                          <a:latin typeface="Calibri"/>
                        </a:defRPr>
                      </a:lvl4pPr>
                      <a:lvl5pPr marL="1371600" algn="l" defTabSz="685800" rtl="0" eaLnBrk="1" latinLnBrk="0" hangingPunct="1">
                        <a:defRPr kumimoji="1" sz="1350" b="1" kern="1200">
                          <a:solidFill>
                            <a:schemeClr val="tx1"/>
                          </a:solidFill>
                          <a:latin typeface="Calibri"/>
                        </a:defRPr>
                      </a:lvl5pPr>
                      <a:lvl6pPr marL="1714500" algn="l" defTabSz="685800" rtl="0" eaLnBrk="1" latinLnBrk="0" hangingPunct="1">
                        <a:defRPr kumimoji="1" sz="1350" b="1" kern="1200">
                          <a:solidFill>
                            <a:schemeClr val="tx1"/>
                          </a:solidFill>
                          <a:latin typeface="Calibri"/>
                        </a:defRPr>
                      </a:lvl6pPr>
                      <a:lvl7pPr marL="2057400" algn="l" defTabSz="685800" rtl="0" eaLnBrk="1" latinLnBrk="0" hangingPunct="1">
                        <a:defRPr kumimoji="1" sz="1350" b="1" kern="1200">
                          <a:solidFill>
                            <a:schemeClr val="tx1"/>
                          </a:solidFill>
                          <a:latin typeface="Calibri"/>
                        </a:defRPr>
                      </a:lvl7pPr>
                      <a:lvl8pPr marL="2400300" algn="l" defTabSz="685800" rtl="0" eaLnBrk="1" latinLnBrk="0" hangingPunct="1">
                        <a:defRPr kumimoji="1" sz="1350" b="1" kern="1200">
                          <a:solidFill>
                            <a:schemeClr val="tx1"/>
                          </a:solidFill>
                          <a:latin typeface="Calibri"/>
                        </a:defRPr>
                      </a:lvl8pPr>
                      <a:lvl9pPr marL="2743200" algn="l" defTabSz="685800" rtl="0" eaLnBrk="1" latinLnBrk="0" hangingPunct="1">
                        <a:defRPr kumimoji="1" sz="1350" b="1" kern="1200">
                          <a:solidFill>
                            <a:schemeClr val="tx1"/>
                          </a:solidFill>
                          <a:latin typeface="Calibri"/>
                        </a:defRPr>
                      </a:lvl9pPr>
                    </a:lstStyle>
                    <a:p>
                      <a:pPr algn="ct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685800" rtl="0" eaLnBrk="1" latinLnBrk="0" hangingPunct="1">
                        <a:defRPr kumimoji="1" sz="1350" b="1" kern="1200">
                          <a:solidFill>
                            <a:schemeClr val="tx1"/>
                          </a:solidFill>
                          <a:latin typeface="Calibri"/>
                        </a:defRPr>
                      </a:lvl1pPr>
                      <a:lvl2pPr marL="342900" algn="l" defTabSz="685800" rtl="0" eaLnBrk="1" latinLnBrk="0" hangingPunct="1">
                        <a:defRPr kumimoji="1" sz="1350" b="1" kern="1200">
                          <a:solidFill>
                            <a:schemeClr val="tx1"/>
                          </a:solidFill>
                          <a:latin typeface="Calibri"/>
                        </a:defRPr>
                      </a:lvl2pPr>
                      <a:lvl3pPr marL="685800" algn="l" defTabSz="685800" rtl="0" eaLnBrk="1" latinLnBrk="0" hangingPunct="1">
                        <a:defRPr kumimoji="1" sz="1350" b="1" kern="1200">
                          <a:solidFill>
                            <a:schemeClr val="tx1"/>
                          </a:solidFill>
                          <a:latin typeface="Calibri"/>
                        </a:defRPr>
                      </a:lvl3pPr>
                      <a:lvl4pPr marL="1028700" algn="l" defTabSz="685800" rtl="0" eaLnBrk="1" latinLnBrk="0" hangingPunct="1">
                        <a:defRPr kumimoji="1" sz="1350" b="1" kern="1200">
                          <a:solidFill>
                            <a:schemeClr val="tx1"/>
                          </a:solidFill>
                          <a:latin typeface="Calibri"/>
                        </a:defRPr>
                      </a:lvl4pPr>
                      <a:lvl5pPr marL="1371600" algn="l" defTabSz="685800" rtl="0" eaLnBrk="1" latinLnBrk="0" hangingPunct="1">
                        <a:defRPr kumimoji="1" sz="1350" b="1" kern="1200">
                          <a:solidFill>
                            <a:schemeClr val="tx1"/>
                          </a:solidFill>
                          <a:latin typeface="Calibri"/>
                        </a:defRPr>
                      </a:lvl5pPr>
                      <a:lvl6pPr marL="1714500" algn="l" defTabSz="685800" rtl="0" eaLnBrk="1" latinLnBrk="0" hangingPunct="1">
                        <a:defRPr kumimoji="1" sz="1350" b="1" kern="1200">
                          <a:solidFill>
                            <a:schemeClr val="tx1"/>
                          </a:solidFill>
                          <a:latin typeface="Calibri"/>
                        </a:defRPr>
                      </a:lvl6pPr>
                      <a:lvl7pPr marL="2057400" algn="l" defTabSz="685800" rtl="0" eaLnBrk="1" latinLnBrk="0" hangingPunct="1">
                        <a:defRPr kumimoji="1" sz="1350" b="1" kern="1200">
                          <a:solidFill>
                            <a:schemeClr val="tx1"/>
                          </a:solidFill>
                          <a:latin typeface="Calibri"/>
                        </a:defRPr>
                      </a:lvl7pPr>
                      <a:lvl8pPr marL="2400300" algn="l" defTabSz="685800" rtl="0" eaLnBrk="1" latinLnBrk="0" hangingPunct="1">
                        <a:defRPr kumimoji="1" sz="1350" b="1" kern="1200">
                          <a:solidFill>
                            <a:schemeClr val="tx1"/>
                          </a:solidFill>
                          <a:latin typeface="Calibri"/>
                        </a:defRPr>
                      </a:lvl8pPr>
                      <a:lvl9pPr marL="2743200" algn="l" defTabSz="685800" rtl="0" eaLnBrk="1" latinLnBrk="0" hangingPunct="1">
                        <a:defRPr kumimoji="1" sz="1350" b="1" kern="1200">
                          <a:solidFill>
                            <a:schemeClr val="tx1"/>
                          </a:solidFill>
                          <a:latin typeface="Calibri"/>
                        </a:defRPr>
                      </a:lvl9pPr>
                    </a:lstStyle>
                    <a:p>
                      <a:pPr algn="ctr"/>
                      <a:r>
                        <a:rPr kumimoji="1" lang="ja-JP" altLang="en-US" sz="1400" b="1" dirty="0" smtClean="0">
                          <a:latin typeface="游ゴシック" panose="020B0400000000000000" pitchFamily="50" charset="-128"/>
                          <a:ea typeface="游ゴシック" panose="020B0400000000000000" pitchFamily="50" charset="-128"/>
                        </a:rPr>
                        <a:t>紹介冊子</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685800" rtl="0" eaLnBrk="1" latinLnBrk="0" hangingPunct="1">
                        <a:defRPr kumimoji="1" sz="1350" b="1" kern="1200">
                          <a:solidFill>
                            <a:schemeClr val="tx1"/>
                          </a:solidFill>
                          <a:latin typeface="Calibri"/>
                        </a:defRPr>
                      </a:lvl1pPr>
                      <a:lvl2pPr marL="342900" algn="l" defTabSz="685800" rtl="0" eaLnBrk="1" latinLnBrk="0" hangingPunct="1">
                        <a:defRPr kumimoji="1" sz="1350" b="1" kern="1200">
                          <a:solidFill>
                            <a:schemeClr val="tx1"/>
                          </a:solidFill>
                          <a:latin typeface="Calibri"/>
                        </a:defRPr>
                      </a:lvl2pPr>
                      <a:lvl3pPr marL="685800" algn="l" defTabSz="685800" rtl="0" eaLnBrk="1" latinLnBrk="0" hangingPunct="1">
                        <a:defRPr kumimoji="1" sz="1350" b="1" kern="1200">
                          <a:solidFill>
                            <a:schemeClr val="tx1"/>
                          </a:solidFill>
                          <a:latin typeface="Calibri"/>
                        </a:defRPr>
                      </a:lvl3pPr>
                      <a:lvl4pPr marL="1028700" algn="l" defTabSz="685800" rtl="0" eaLnBrk="1" latinLnBrk="0" hangingPunct="1">
                        <a:defRPr kumimoji="1" sz="1350" b="1" kern="1200">
                          <a:solidFill>
                            <a:schemeClr val="tx1"/>
                          </a:solidFill>
                          <a:latin typeface="Calibri"/>
                        </a:defRPr>
                      </a:lvl4pPr>
                      <a:lvl5pPr marL="1371600" algn="l" defTabSz="685800" rtl="0" eaLnBrk="1" latinLnBrk="0" hangingPunct="1">
                        <a:defRPr kumimoji="1" sz="1350" b="1" kern="1200">
                          <a:solidFill>
                            <a:schemeClr val="tx1"/>
                          </a:solidFill>
                          <a:latin typeface="Calibri"/>
                        </a:defRPr>
                      </a:lvl5pPr>
                      <a:lvl6pPr marL="1714500" algn="l" defTabSz="685800" rtl="0" eaLnBrk="1" latinLnBrk="0" hangingPunct="1">
                        <a:defRPr kumimoji="1" sz="1350" b="1" kern="1200">
                          <a:solidFill>
                            <a:schemeClr val="tx1"/>
                          </a:solidFill>
                          <a:latin typeface="Calibri"/>
                        </a:defRPr>
                      </a:lvl6pPr>
                      <a:lvl7pPr marL="2057400" algn="l" defTabSz="685800" rtl="0" eaLnBrk="1" latinLnBrk="0" hangingPunct="1">
                        <a:defRPr kumimoji="1" sz="1350" b="1" kern="1200">
                          <a:solidFill>
                            <a:schemeClr val="tx1"/>
                          </a:solidFill>
                          <a:latin typeface="Calibri"/>
                        </a:defRPr>
                      </a:lvl7pPr>
                      <a:lvl8pPr marL="2400300" algn="l" defTabSz="685800" rtl="0" eaLnBrk="1" latinLnBrk="0" hangingPunct="1">
                        <a:defRPr kumimoji="1" sz="1350" b="1" kern="1200">
                          <a:solidFill>
                            <a:schemeClr val="tx1"/>
                          </a:solidFill>
                          <a:latin typeface="Calibri"/>
                        </a:defRPr>
                      </a:lvl8pPr>
                      <a:lvl9pPr marL="2743200" algn="l" defTabSz="685800" rtl="0" eaLnBrk="1" latinLnBrk="0" hangingPunct="1">
                        <a:defRPr kumimoji="1" sz="1350" b="1" kern="1200">
                          <a:solidFill>
                            <a:schemeClr val="tx1"/>
                          </a:solidFill>
                          <a:latin typeface="Calibri"/>
                        </a:defRPr>
                      </a:lvl9pPr>
                    </a:lstStyle>
                    <a:p>
                      <a:pPr algn="ctr"/>
                      <a:r>
                        <a:rPr kumimoji="1" lang="ja-JP" altLang="en-US" sz="1400" b="1" dirty="0" smtClean="0">
                          <a:latin typeface="游ゴシック" panose="020B0400000000000000" pitchFamily="50" charset="-128"/>
                          <a:ea typeface="游ゴシック" panose="020B0400000000000000" pitchFamily="50" charset="-128"/>
                        </a:rPr>
                        <a:t>大阪駅前デジタルビジョンでのＰＲ</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gridSpan="2">
                  <a:txBody>
                    <a:bodyPr/>
                    <a:lstStyle>
                      <a:lvl1pPr marL="0" algn="l" defTabSz="685800" rtl="0" eaLnBrk="1" latinLnBrk="0" hangingPunct="1">
                        <a:defRPr kumimoji="1" sz="1350" b="1" kern="1200">
                          <a:solidFill>
                            <a:schemeClr val="tx1"/>
                          </a:solidFill>
                          <a:latin typeface="Calibri"/>
                        </a:defRPr>
                      </a:lvl1pPr>
                      <a:lvl2pPr marL="342900" algn="l" defTabSz="685800" rtl="0" eaLnBrk="1" latinLnBrk="0" hangingPunct="1">
                        <a:defRPr kumimoji="1" sz="1350" b="1" kern="1200">
                          <a:solidFill>
                            <a:schemeClr val="tx1"/>
                          </a:solidFill>
                          <a:latin typeface="Calibri"/>
                        </a:defRPr>
                      </a:lvl2pPr>
                      <a:lvl3pPr marL="685800" algn="l" defTabSz="685800" rtl="0" eaLnBrk="1" latinLnBrk="0" hangingPunct="1">
                        <a:defRPr kumimoji="1" sz="1350" b="1" kern="1200">
                          <a:solidFill>
                            <a:schemeClr val="tx1"/>
                          </a:solidFill>
                          <a:latin typeface="Calibri"/>
                        </a:defRPr>
                      </a:lvl3pPr>
                      <a:lvl4pPr marL="1028700" algn="l" defTabSz="685800" rtl="0" eaLnBrk="1" latinLnBrk="0" hangingPunct="1">
                        <a:defRPr kumimoji="1" sz="1350" b="1" kern="1200">
                          <a:solidFill>
                            <a:schemeClr val="tx1"/>
                          </a:solidFill>
                          <a:latin typeface="Calibri"/>
                        </a:defRPr>
                      </a:lvl4pPr>
                      <a:lvl5pPr marL="1371600" algn="l" defTabSz="685800" rtl="0" eaLnBrk="1" latinLnBrk="0" hangingPunct="1">
                        <a:defRPr kumimoji="1" sz="1350" b="1" kern="1200">
                          <a:solidFill>
                            <a:schemeClr val="tx1"/>
                          </a:solidFill>
                          <a:latin typeface="Calibri"/>
                        </a:defRPr>
                      </a:lvl5pPr>
                      <a:lvl6pPr marL="1714500" algn="l" defTabSz="685800" rtl="0" eaLnBrk="1" latinLnBrk="0" hangingPunct="1">
                        <a:defRPr kumimoji="1" sz="1350" b="1" kern="1200">
                          <a:solidFill>
                            <a:schemeClr val="tx1"/>
                          </a:solidFill>
                          <a:latin typeface="Calibri"/>
                        </a:defRPr>
                      </a:lvl6pPr>
                      <a:lvl7pPr marL="2057400" algn="l" defTabSz="685800" rtl="0" eaLnBrk="1" latinLnBrk="0" hangingPunct="1">
                        <a:defRPr kumimoji="1" sz="1350" b="1" kern="1200">
                          <a:solidFill>
                            <a:schemeClr val="tx1"/>
                          </a:solidFill>
                          <a:latin typeface="Calibri"/>
                        </a:defRPr>
                      </a:lvl7pPr>
                      <a:lvl8pPr marL="2400300" algn="l" defTabSz="685800" rtl="0" eaLnBrk="1" latinLnBrk="0" hangingPunct="1">
                        <a:defRPr kumimoji="1" sz="1350" b="1" kern="1200">
                          <a:solidFill>
                            <a:schemeClr val="tx1"/>
                          </a:solidFill>
                          <a:latin typeface="Calibri"/>
                        </a:defRPr>
                      </a:lvl8pPr>
                      <a:lvl9pPr marL="2743200" algn="l" defTabSz="685800" rtl="0" eaLnBrk="1" latinLnBrk="0" hangingPunct="1">
                        <a:defRPr kumimoji="1" sz="1350" b="1" kern="1200">
                          <a:solidFill>
                            <a:schemeClr val="tx1"/>
                          </a:solidFill>
                          <a:latin typeface="Calibri"/>
                        </a:defRPr>
                      </a:lvl9pPr>
                    </a:lstStyle>
                    <a:p>
                      <a:pPr algn="ctr"/>
                      <a:r>
                        <a:rPr kumimoji="1" lang="ja-JP" altLang="en-US" sz="1400" b="1" dirty="0" smtClean="0">
                          <a:latin typeface="游ゴシック" panose="020B0400000000000000" pitchFamily="50" charset="-128"/>
                          <a:ea typeface="游ゴシック" panose="020B0400000000000000" pitchFamily="50" charset="-128"/>
                        </a:rPr>
                        <a:t>周遊促進事業</a:t>
                      </a:r>
                      <a:endParaRPr kumimoji="1" lang="ja-JP" altLang="en-US" sz="1400" b="1" dirty="0">
                        <a:latin typeface="游ゴシック" panose="020B0400000000000000" pitchFamily="50" charset="-128"/>
                        <a:ea typeface="游ゴシック" panose="020B0400000000000000" pitchFamily="50" charset="-128"/>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hMerge="1">
                  <a:txBody>
                    <a:bodyPr/>
                    <a:lstStyle/>
                    <a:p>
                      <a:endParaRPr kumimoji="1" lang="ja-JP" altLang="en-US"/>
                    </a:p>
                  </a:txBody>
                  <a:tcPr/>
                </a:tc>
                <a:extLst>
                  <a:ext uri="{0D108BD9-81ED-4DB2-BD59-A6C34878D82A}">
                    <a16:rowId xmlns:a16="http://schemas.microsoft.com/office/drawing/2014/main" val="4208144088"/>
                  </a:ext>
                </a:extLst>
              </a:tr>
              <a:tr h="3374573">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ja-JP" altLang="en-US" sz="1600" b="1" u="sng" dirty="0" smtClean="0">
                          <a:solidFill>
                            <a:schemeClr val="tx1"/>
                          </a:solidFill>
                          <a:latin typeface="游ゴシック" panose="020B0400000000000000" pitchFamily="50" charset="-128"/>
                          <a:ea typeface="游ゴシック" panose="020B0400000000000000" pitchFamily="50" charset="-128"/>
                        </a:rPr>
                        <a:t>第１回選定</a:t>
                      </a:r>
                      <a:endParaRPr kumimoji="1" lang="en-US" altLang="ja-JP" sz="1600" b="1" u="sng" dirty="0" smtClean="0">
                        <a:solidFill>
                          <a:schemeClr val="tx1"/>
                        </a:solidFill>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　</a:t>
                      </a:r>
                      <a:r>
                        <a:rPr kumimoji="1" lang="en-US" altLang="ja-JP" sz="1400" b="1" dirty="0" smtClean="0">
                          <a:latin typeface="游ゴシック" panose="020B0400000000000000" pitchFamily="50" charset="-128"/>
                          <a:ea typeface="游ゴシック" panose="020B0400000000000000" pitchFamily="50" charset="-128"/>
                        </a:rPr>
                        <a:t>2019</a:t>
                      </a:r>
                      <a:r>
                        <a:rPr kumimoji="1" lang="ja-JP" altLang="en-US" sz="1400" b="1" dirty="0" smtClean="0">
                          <a:latin typeface="游ゴシック" panose="020B0400000000000000" pitchFamily="50" charset="-128"/>
                          <a:ea typeface="游ゴシック" panose="020B0400000000000000" pitchFamily="50" charset="-128"/>
                        </a:rPr>
                        <a:t>年</a:t>
                      </a:r>
                      <a:r>
                        <a:rPr kumimoji="1" lang="en-US" altLang="ja-JP" sz="1400" b="1" dirty="0" smtClean="0">
                          <a:latin typeface="游ゴシック" panose="020B0400000000000000" pitchFamily="50" charset="-128"/>
                          <a:ea typeface="游ゴシック" panose="020B0400000000000000" pitchFamily="50" charset="-128"/>
                        </a:rPr>
                        <a:t>9</a:t>
                      </a:r>
                      <a:r>
                        <a:rPr kumimoji="1" lang="ja-JP" altLang="en-US" sz="1400" b="1" dirty="0" smtClean="0">
                          <a:latin typeface="游ゴシック" panose="020B0400000000000000" pitchFamily="50" charset="-128"/>
                          <a:ea typeface="游ゴシック" panose="020B0400000000000000" pitchFamily="50" charset="-128"/>
                        </a:rPr>
                        <a:t>月</a:t>
                      </a:r>
                      <a:r>
                        <a:rPr kumimoji="1" lang="en-US" altLang="ja-JP" sz="1400" b="1" dirty="0" smtClean="0">
                          <a:latin typeface="游ゴシック" panose="020B0400000000000000" pitchFamily="50" charset="-128"/>
                          <a:ea typeface="游ゴシック" panose="020B0400000000000000" pitchFamily="50" charset="-128"/>
                        </a:rPr>
                        <a:t>25</a:t>
                      </a:r>
                      <a:r>
                        <a:rPr kumimoji="1" lang="ja-JP" altLang="en-US" sz="1400" b="1" dirty="0" smtClean="0">
                          <a:latin typeface="游ゴシック" panose="020B0400000000000000" pitchFamily="50" charset="-128"/>
                          <a:ea typeface="游ゴシック" panose="020B0400000000000000" pitchFamily="50" charset="-128"/>
                        </a:rPr>
                        <a:t>日公表</a:t>
                      </a: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　</a:t>
                      </a:r>
                      <a:r>
                        <a:rPr kumimoji="1" lang="en-US" altLang="ja-JP" sz="1400" b="1" dirty="0" smtClean="0">
                          <a:latin typeface="游ゴシック" panose="020B0400000000000000" pitchFamily="50" charset="-128"/>
                          <a:ea typeface="游ゴシック" panose="020B0400000000000000" pitchFamily="50" charset="-128"/>
                        </a:rPr>
                        <a:t>28</a:t>
                      </a:r>
                      <a:r>
                        <a:rPr kumimoji="1" lang="ja-JP" altLang="en-US" sz="1400" b="1" dirty="0" smtClean="0">
                          <a:latin typeface="游ゴシック" panose="020B0400000000000000" pitchFamily="50" charset="-128"/>
                          <a:ea typeface="游ゴシック" panose="020B0400000000000000" pitchFamily="50" charset="-128"/>
                        </a:rPr>
                        <a:t>か所選定済</a:t>
                      </a:r>
                      <a:endParaRPr kumimoji="1" lang="ja-JP" altLang="en-US" sz="1400" b="1" dirty="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en-US" altLang="ja-JP" sz="1400" b="1" dirty="0" smtClean="0">
                          <a:latin typeface="游ゴシック" panose="020B0400000000000000" pitchFamily="50" charset="-128"/>
                          <a:ea typeface="游ゴシック" panose="020B0400000000000000" pitchFamily="50" charset="-128"/>
                        </a:rPr>
                        <a:t>2020</a:t>
                      </a:r>
                      <a:r>
                        <a:rPr kumimoji="1" lang="ja-JP" altLang="en-US" sz="1400" b="1" dirty="0" smtClean="0">
                          <a:latin typeface="游ゴシック" panose="020B0400000000000000" pitchFamily="50" charset="-128"/>
                          <a:ea typeface="游ゴシック" panose="020B0400000000000000" pitchFamily="50" charset="-128"/>
                        </a:rPr>
                        <a:t>年</a:t>
                      </a:r>
                      <a:r>
                        <a:rPr kumimoji="1" lang="en-US" altLang="ja-JP" sz="1400" b="1" dirty="0" smtClean="0">
                          <a:latin typeface="游ゴシック" panose="020B0400000000000000" pitchFamily="50" charset="-128"/>
                          <a:ea typeface="游ゴシック" panose="020B0400000000000000" pitchFamily="50" charset="-128"/>
                        </a:rPr>
                        <a:t>3</a:t>
                      </a:r>
                      <a:r>
                        <a:rPr kumimoji="1" lang="ja-JP" altLang="en-US" sz="1400" b="1" dirty="0" smtClean="0">
                          <a:latin typeface="游ゴシック" panose="020B0400000000000000" pitchFamily="50" charset="-128"/>
                          <a:ea typeface="游ゴシック" panose="020B0400000000000000" pitchFamily="50" charset="-128"/>
                        </a:rPr>
                        <a:t>月作成</a:t>
                      </a: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endParaRPr kumimoji="1" lang="ja-JP" altLang="en-US" sz="1400" b="1" dirty="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en-US" altLang="ja-JP" sz="1400" b="1" dirty="0" smtClean="0">
                          <a:latin typeface="游ゴシック" panose="020B0400000000000000" pitchFamily="50" charset="-128"/>
                          <a:ea typeface="游ゴシック" panose="020B0400000000000000" pitchFamily="50" charset="-128"/>
                        </a:rPr>
                        <a:t>2020</a:t>
                      </a:r>
                      <a:r>
                        <a:rPr kumimoji="1" lang="ja-JP" altLang="en-US" sz="1400" b="1" dirty="0" smtClean="0">
                          <a:latin typeface="游ゴシック" panose="020B0400000000000000" pitchFamily="50" charset="-128"/>
                          <a:ea typeface="游ゴシック" panose="020B0400000000000000" pitchFamily="50" charset="-128"/>
                        </a:rPr>
                        <a:t>年</a:t>
                      </a:r>
                      <a:r>
                        <a:rPr kumimoji="1" lang="en-US" altLang="ja-JP" sz="1400" b="1" dirty="0" smtClean="0">
                          <a:latin typeface="游ゴシック" panose="020B0400000000000000" pitchFamily="50" charset="-128"/>
                          <a:ea typeface="游ゴシック" panose="020B0400000000000000" pitchFamily="50" charset="-128"/>
                        </a:rPr>
                        <a:t>7</a:t>
                      </a:r>
                      <a:r>
                        <a:rPr kumimoji="1" lang="ja-JP" altLang="en-US" sz="1400" b="1" dirty="0" smtClean="0">
                          <a:latin typeface="游ゴシック" panose="020B0400000000000000" pitchFamily="50" charset="-128"/>
                          <a:ea typeface="游ゴシック" panose="020B0400000000000000" pitchFamily="50" charset="-128"/>
                        </a:rPr>
                        <a:t>月</a:t>
                      </a:r>
                      <a:r>
                        <a:rPr kumimoji="1" lang="en-US" altLang="ja-JP" sz="1400" b="1" dirty="0" smtClean="0">
                          <a:latin typeface="游ゴシック" panose="020B0400000000000000" pitchFamily="50" charset="-128"/>
                          <a:ea typeface="游ゴシック" panose="020B0400000000000000" pitchFamily="50" charset="-128"/>
                        </a:rPr>
                        <a:t>27</a:t>
                      </a:r>
                      <a:r>
                        <a:rPr kumimoji="1" lang="ja-JP" altLang="en-US" sz="1400" b="1" dirty="0" smtClean="0">
                          <a:latin typeface="游ゴシック" panose="020B0400000000000000" pitchFamily="50" charset="-128"/>
                          <a:ea typeface="游ゴシック" panose="020B0400000000000000" pitchFamily="50" charset="-128"/>
                        </a:rPr>
                        <a:t>日</a:t>
                      </a: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　　～</a:t>
                      </a:r>
                      <a:r>
                        <a:rPr kumimoji="1" lang="en-US" altLang="ja-JP" sz="1400" b="1" dirty="0" smtClean="0">
                          <a:latin typeface="游ゴシック" panose="020B0400000000000000" pitchFamily="50" charset="-128"/>
                          <a:ea typeface="游ゴシック" panose="020B0400000000000000" pitchFamily="50" charset="-128"/>
                        </a:rPr>
                        <a:t>12</a:t>
                      </a:r>
                      <a:r>
                        <a:rPr kumimoji="1" lang="ja-JP" altLang="en-US" sz="1400" b="1" dirty="0" smtClean="0">
                          <a:latin typeface="游ゴシック" panose="020B0400000000000000" pitchFamily="50" charset="-128"/>
                          <a:ea typeface="游ゴシック" panose="020B0400000000000000" pitchFamily="50" charset="-128"/>
                        </a:rPr>
                        <a:t>月</a:t>
                      </a:r>
                      <a:r>
                        <a:rPr kumimoji="1" lang="en-US" altLang="ja-JP" sz="1400" b="1" dirty="0" smtClean="0">
                          <a:latin typeface="游ゴシック" panose="020B0400000000000000" pitchFamily="50" charset="-128"/>
                          <a:ea typeface="游ゴシック" panose="020B0400000000000000" pitchFamily="50" charset="-128"/>
                        </a:rPr>
                        <a:t>13</a:t>
                      </a:r>
                      <a:r>
                        <a:rPr kumimoji="1" lang="ja-JP" altLang="en-US" sz="1400" b="1" dirty="0" smtClean="0">
                          <a:latin typeface="游ゴシック" panose="020B0400000000000000" pitchFamily="50" charset="-128"/>
                          <a:ea typeface="游ゴシック" panose="020B0400000000000000" pitchFamily="50" charset="-128"/>
                        </a:rPr>
                        <a:t>日</a:t>
                      </a:r>
                      <a:endParaRPr kumimoji="1" lang="ja-JP" altLang="en-US" sz="1400" b="1" dirty="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🔶モバイル景観クイズラリー</a:t>
                      </a: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　</a:t>
                      </a:r>
                      <a:r>
                        <a:rPr kumimoji="1" lang="en-US" altLang="ja-JP" sz="1400" b="1" dirty="0" smtClean="0">
                          <a:latin typeface="游ゴシック" panose="020B0400000000000000" pitchFamily="50" charset="-128"/>
                          <a:ea typeface="游ゴシック" panose="020B0400000000000000" pitchFamily="50" charset="-128"/>
                        </a:rPr>
                        <a:t>2019</a:t>
                      </a:r>
                      <a:r>
                        <a:rPr kumimoji="1" lang="ja-JP" altLang="en-US" sz="1400" b="1" dirty="0" smtClean="0">
                          <a:latin typeface="游ゴシック" panose="020B0400000000000000" pitchFamily="50" charset="-128"/>
                          <a:ea typeface="游ゴシック" panose="020B0400000000000000" pitchFamily="50" charset="-128"/>
                        </a:rPr>
                        <a:t>年</a:t>
                      </a:r>
                      <a:r>
                        <a:rPr kumimoji="1" lang="en-US" altLang="ja-JP" sz="1400" b="1" dirty="0" smtClean="0">
                          <a:latin typeface="游ゴシック" panose="020B0400000000000000" pitchFamily="50" charset="-128"/>
                          <a:ea typeface="游ゴシック" panose="020B0400000000000000" pitchFamily="50" charset="-128"/>
                        </a:rPr>
                        <a:t>10</a:t>
                      </a:r>
                      <a:r>
                        <a:rPr kumimoji="1" lang="ja-JP" altLang="en-US" sz="1400" b="1" dirty="0" smtClean="0">
                          <a:latin typeface="游ゴシック" panose="020B0400000000000000" pitchFamily="50" charset="-128"/>
                          <a:ea typeface="游ゴシック" panose="020B0400000000000000" pitchFamily="50" charset="-128"/>
                        </a:rPr>
                        <a:t>月</a:t>
                      </a:r>
                      <a:r>
                        <a:rPr kumimoji="1" lang="en-US" altLang="ja-JP" sz="1400" b="1" dirty="0" smtClean="0">
                          <a:latin typeface="游ゴシック" panose="020B0400000000000000" pitchFamily="50" charset="-128"/>
                          <a:ea typeface="游ゴシック" panose="020B0400000000000000" pitchFamily="50" charset="-128"/>
                        </a:rPr>
                        <a:t>1</a:t>
                      </a:r>
                      <a:r>
                        <a:rPr kumimoji="1" lang="ja-JP" altLang="en-US" sz="1400" b="1" dirty="0" smtClean="0">
                          <a:latin typeface="游ゴシック" panose="020B0400000000000000" pitchFamily="50" charset="-128"/>
                          <a:ea typeface="游ゴシック" panose="020B0400000000000000" pitchFamily="50" charset="-128"/>
                        </a:rPr>
                        <a:t>日～</a:t>
                      </a:r>
                      <a:r>
                        <a:rPr kumimoji="1" lang="en-US" altLang="ja-JP" sz="1400" b="1" dirty="0" smtClean="0">
                          <a:latin typeface="游ゴシック" panose="020B0400000000000000" pitchFamily="50" charset="-128"/>
                          <a:ea typeface="游ゴシック" panose="020B0400000000000000" pitchFamily="50" charset="-128"/>
                        </a:rPr>
                        <a:t>12</a:t>
                      </a:r>
                      <a:r>
                        <a:rPr kumimoji="1" lang="ja-JP" altLang="en-US" sz="1400" b="1" dirty="0" smtClean="0">
                          <a:latin typeface="游ゴシック" panose="020B0400000000000000" pitchFamily="50" charset="-128"/>
                          <a:ea typeface="游ゴシック" panose="020B0400000000000000" pitchFamily="50" charset="-128"/>
                        </a:rPr>
                        <a:t>月</a:t>
                      </a:r>
                      <a:r>
                        <a:rPr kumimoji="1" lang="en-US" altLang="ja-JP" sz="1400" b="1" dirty="0" smtClean="0">
                          <a:latin typeface="游ゴシック" panose="020B0400000000000000" pitchFamily="50" charset="-128"/>
                          <a:ea typeface="游ゴシック" panose="020B0400000000000000" pitchFamily="50" charset="-128"/>
                        </a:rPr>
                        <a:t>31</a:t>
                      </a:r>
                      <a:r>
                        <a:rPr kumimoji="1" lang="ja-JP" altLang="en-US" sz="1400" b="1" dirty="0" smtClean="0">
                          <a:latin typeface="游ゴシック" panose="020B0400000000000000" pitchFamily="50" charset="-128"/>
                          <a:ea typeface="游ゴシック" panose="020B0400000000000000" pitchFamily="50" charset="-128"/>
                        </a:rPr>
                        <a:t>日</a:t>
                      </a: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　　　　　　　応募者</a:t>
                      </a:r>
                      <a:r>
                        <a:rPr kumimoji="1" lang="en-US" altLang="ja-JP" sz="1400" b="1" dirty="0" smtClean="0">
                          <a:latin typeface="游ゴシック" panose="020B0400000000000000" pitchFamily="50" charset="-128"/>
                          <a:ea typeface="游ゴシック" panose="020B0400000000000000" pitchFamily="50" charset="-128"/>
                        </a:rPr>
                        <a:t>46</a:t>
                      </a:r>
                      <a:r>
                        <a:rPr kumimoji="1" lang="ja-JP" altLang="en-US" sz="1400" b="1" dirty="0" smtClean="0">
                          <a:latin typeface="游ゴシック" panose="020B0400000000000000" pitchFamily="50" charset="-128"/>
                          <a:ea typeface="游ゴシック" panose="020B0400000000000000" pitchFamily="50" charset="-128"/>
                        </a:rPr>
                        <a:t>人</a:t>
                      </a: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a:t>
                      </a:r>
                      <a:r>
                        <a:rPr kumimoji="1" lang="en-US" altLang="ja-JP" sz="1400" b="1" dirty="0" smtClean="0">
                          <a:latin typeface="游ゴシック" panose="020B0400000000000000" pitchFamily="50" charset="-128"/>
                          <a:ea typeface="游ゴシック" panose="020B0400000000000000" pitchFamily="50" charset="-128"/>
                        </a:rPr>
                        <a:t>PR</a:t>
                      </a:r>
                      <a:r>
                        <a:rPr kumimoji="1" lang="ja-JP" altLang="en-US" sz="1400" b="1" dirty="0" smtClean="0">
                          <a:latin typeface="游ゴシック" panose="020B0400000000000000" pitchFamily="50" charset="-128"/>
                          <a:ea typeface="游ゴシック" panose="020B0400000000000000" pitchFamily="50" charset="-128"/>
                        </a:rPr>
                        <a:t>動画・写真募集</a:t>
                      </a: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　</a:t>
                      </a:r>
                      <a:r>
                        <a:rPr kumimoji="1" lang="en-US" altLang="ja-JP" sz="1400" b="1" dirty="0" smtClean="0">
                          <a:latin typeface="游ゴシック" panose="020B0400000000000000" pitchFamily="50" charset="-128"/>
                          <a:ea typeface="游ゴシック" panose="020B0400000000000000" pitchFamily="50" charset="-128"/>
                        </a:rPr>
                        <a:t>2021</a:t>
                      </a:r>
                      <a:r>
                        <a:rPr kumimoji="1" lang="ja-JP" altLang="en-US" sz="1400" b="1" dirty="0" smtClean="0">
                          <a:latin typeface="游ゴシック" panose="020B0400000000000000" pitchFamily="50" charset="-128"/>
                          <a:ea typeface="游ゴシック" panose="020B0400000000000000" pitchFamily="50" charset="-128"/>
                        </a:rPr>
                        <a:t>年</a:t>
                      </a:r>
                      <a:r>
                        <a:rPr kumimoji="1" lang="en-US" altLang="ja-JP" sz="1400" b="1" dirty="0" smtClean="0">
                          <a:latin typeface="游ゴシック" panose="020B0400000000000000" pitchFamily="50" charset="-128"/>
                          <a:ea typeface="游ゴシック" panose="020B0400000000000000" pitchFamily="50" charset="-128"/>
                        </a:rPr>
                        <a:t>3</a:t>
                      </a:r>
                      <a:r>
                        <a:rPr kumimoji="1" lang="ja-JP" altLang="en-US" sz="1400" b="1" dirty="0" smtClean="0">
                          <a:latin typeface="游ゴシック" panose="020B0400000000000000" pitchFamily="50" charset="-128"/>
                          <a:ea typeface="游ゴシック" panose="020B0400000000000000" pitchFamily="50" charset="-128"/>
                        </a:rPr>
                        <a:t>月</a:t>
                      </a:r>
                      <a:r>
                        <a:rPr kumimoji="1" lang="en-US" altLang="ja-JP" sz="1400" b="1" dirty="0" smtClean="0">
                          <a:latin typeface="游ゴシック" panose="020B0400000000000000" pitchFamily="50" charset="-128"/>
                          <a:ea typeface="游ゴシック" panose="020B0400000000000000" pitchFamily="50" charset="-128"/>
                        </a:rPr>
                        <a:t>17</a:t>
                      </a:r>
                      <a:r>
                        <a:rPr kumimoji="1" lang="ja-JP" altLang="en-US" sz="1400" b="1" dirty="0" smtClean="0">
                          <a:latin typeface="游ゴシック" panose="020B0400000000000000" pitchFamily="50" charset="-128"/>
                          <a:ea typeface="游ゴシック" panose="020B0400000000000000" pitchFamily="50" charset="-128"/>
                        </a:rPr>
                        <a:t>日～</a:t>
                      </a:r>
                      <a:r>
                        <a:rPr kumimoji="1" lang="en-US" altLang="ja-JP" sz="1400" b="1" dirty="0" smtClean="0">
                          <a:latin typeface="游ゴシック" panose="020B0400000000000000" pitchFamily="50" charset="-128"/>
                          <a:ea typeface="游ゴシック" panose="020B0400000000000000" pitchFamily="50" charset="-128"/>
                        </a:rPr>
                        <a:t>5</a:t>
                      </a:r>
                      <a:r>
                        <a:rPr kumimoji="1" lang="ja-JP" altLang="en-US" sz="1400" b="1" dirty="0" smtClean="0">
                          <a:latin typeface="游ゴシック" panose="020B0400000000000000" pitchFamily="50" charset="-128"/>
                          <a:ea typeface="游ゴシック" panose="020B0400000000000000" pitchFamily="50" charset="-128"/>
                        </a:rPr>
                        <a:t>月</a:t>
                      </a:r>
                      <a:r>
                        <a:rPr kumimoji="1" lang="en-US" altLang="ja-JP" sz="1400" b="1" dirty="0" smtClean="0">
                          <a:latin typeface="游ゴシック" panose="020B0400000000000000" pitchFamily="50" charset="-128"/>
                          <a:ea typeface="游ゴシック" panose="020B0400000000000000" pitchFamily="50" charset="-128"/>
                        </a:rPr>
                        <a:t>28</a:t>
                      </a:r>
                      <a:r>
                        <a:rPr kumimoji="1" lang="ja-JP" altLang="en-US" sz="1400" b="1" dirty="0" smtClean="0">
                          <a:latin typeface="游ゴシック" panose="020B0400000000000000" pitchFamily="50" charset="-128"/>
                          <a:ea typeface="游ゴシック" panose="020B0400000000000000" pitchFamily="50" charset="-128"/>
                        </a:rPr>
                        <a:t>日</a:t>
                      </a: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　　　動画４件・写真</a:t>
                      </a:r>
                      <a:r>
                        <a:rPr kumimoji="1" lang="en-US" altLang="ja-JP" sz="1400" b="1" dirty="0" smtClean="0">
                          <a:latin typeface="游ゴシック" panose="020B0400000000000000" pitchFamily="50" charset="-128"/>
                          <a:ea typeface="游ゴシック" panose="020B0400000000000000" pitchFamily="50" charset="-128"/>
                        </a:rPr>
                        <a:t>42</a:t>
                      </a:r>
                      <a:r>
                        <a:rPr kumimoji="1" lang="ja-JP" altLang="en-US" sz="1400" b="1" dirty="0" smtClean="0">
                          <a:latin typeface="游ゴシック" panose="020B0400000000000000" pitchFamily="50" charset="-128"/>
                          <a:ea typeface="游ゴシック" panose="020B0400000000000000" pitchFamily="50" charset="-128"/>
                        </a:rPr>
                        <a:t>件応募</a:t>
                      </a: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solidFill>
                            <a:srgbClr val="FF0000"/>
                          </a:solidFill>
                          <a:latin typeface="游ゴシック" panose="020B0400000000000000" pitchFamily="50" charset="-128"/>
                          <a:ea typeface="游ゴシック" panose="020B0400000000000000" pitchFamily="50" charset="-128"/>
                        </a:rPr>
                        <a:t>🔶ＮＥＸＣＯ西日本</a:t>
                      </a:r>
                      <a:endParaRPr kumimoji="1" lang="en-US" altLang="ja-JP" sz="1400" b="1" dirty="0" smtClean="0">
                        <a:solidFill>
                          <a:srgbClr val="FF0000"/>
                        </a:solidFill>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solidFill>
                            <a:srgbClr val="FF0000"/>
                          </a:solidFill>
                          <a:latin typeface="游ゴシック" panose="020B0400000000000000" pitchFamily="50" charset="-128"/>
                          <a:ea typeface="游ゴシック" panose="020B0400000000000000" pitchFamily="50" charset="-128"/>
                        </a:rPr>
                        <a:t>　お国じまんカードラリー</a:t>
                      </a:r>
                      <a:r>
                        <a:rPr kumimoji="1" lang="en-US" altLang="ja-JP" sz="1400" b="1" dirty="0" smtClean="0">
                          <a:solidFill>
                            <a:srgbClr val="FF0000"/>
                          </a:solidFill>
                          <a:latin typeface="游ゴシック" panose="020B0400000000000000" pitchFamily="50" charset="-128"/>
                          <a:ea typeface="游ゴシック" panose="020B0400000000000000" pitchFamily="50" charset="-128"/>
                        </a:rPr>
                        <a:t>2021</a:t>
                      </a:r>
                    </a:p>
                    <a:p>
                      <a:pPr>
                        <a:lnSpc>
                          <a:spcPct val="150000"/>
                        </a:lnSpc>
                      </a:pPr>
                      <a:r>
                        <a:rPr kumimoji="1" lang="ja-JP" altLang="en-US" sz="1400" b="1" dirty="0" smtClean="0">
                          <a:solidFill>
                            <a:srgbClr val="FF0000"/>
                          </a:solidFill>
                          <a:latin typeface="游ゴシック" panose="020B0400000000000000" pitchFamily="50" charset="-128"/>
                          <a:ea typeface="游ゴシック" panose="020B0400000000000000" pitchFamily="50" charset="-128"/>
                        </a:rPr>
                        <a:t>　</a:t>
                      </a:r>
                      <a:r>
                        <a:rPr kumimoji="1" lang="en-US" altLang="ja-JP" sz="1400" b="1" dirty="0" smtClean="0">
                          <a:solidFill>
                            <a:srgbClr val="FF0000"/>
                          </a:solidFill>
                          <a:latin typeface="游ゴシック" panose="020B0400000000000000" pitchFamily="50" charset="-128"/>
                          <a:ea typeface="游ゴシック" panose="020B0400000000000000" pitchFamily="50" charset="-128"/>
                        </a:rPr>
                        <a:t>2021</a:t>
                      </a:r>
                      <a:r>
                        <a:rPr kumimoji="1" lang="ja-JP" altLang="en-US" sz="1400" b="1" dirty="0" smtClean="0">
                          <a:solidFill>
                            <a:srgbClr val="FF0000"/>
                          </a:solidFill>
                          <a:latin typeface="游ゴシック" panose="020B0400000000000000" pitchFamily="50" charset="-128"/>
                          <a:ea typeface="游ゴシック" panose="020B0400000000000000" pitchFamily="50" charset="-128"/>
                        </a:rPr>
                        <a:t>年８</a:t>
                      </a:r>
                      <a:r>
                        <a:rPr kumimoji="1" lang="zh-TW" altLang="en-US" sz="1400" b="1" dirty="0" smtClean="0">
                          <a:solidFill>
                            <a:srgbClr val="FF0000"/>
                          </a:solidFill>
                          <a:latin typeface="游ゴシック" panose="020B0400000000000000" pitchFamily="50" charset="-128"/>
                          <a:ea typeface="游ゴシック" panose="020B0400000000000000" pitchFamily="50" charset="-128"/>
                        </a:rPr>
                        <a:t>月以降開始予定</a:t>
                      </a:r>
                      <a:endParaRPr kumimoji="1" lang="en-US" altLang="ja-JP" sz="1400" b="1" dirty="0" smtClean="0">
                        <a:solidFill>
                          <a:srgbClr val="FF0000"/>
                        </a:solidFill>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solidFill>
                            <a:srgbClr val="FF0000"/>
                          </a:solidFill>
                          <a:latin typeface="游ゴシック" panose="020B0400000000000000" pitchFamily="50" charset="-128"/>
                          <a:ea typeface="游ゴシック" panose="020B0400000000000000" pitchFamily="50" charset="-128"/>
                        </a:rPr>
                        <a:t>　　　　　　　対象　岸和田城</a:t>
                      </a:r>
                      <a:endParaRPr kumimoji="1" lang="ja-JP" altLang="en-US" sz="1400" b="1" dirty="0">
                        <a:solidFill>
                          <a:srgbClr val="FF0000"/>
                        </a:solidFill>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2">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endParaRPr kumimoji="1" lang="en-US" altLang="ja-JP" sz="1400" b="1" dirty="0" smtClean="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425643281"/>
                  </a:ext>
                </a:extLst>
              </a:tr>
              <a:tr h="1160584">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ja-JP" altLang="en-US" sz="1600" b="1" u="sng" dirty="0" smtClean="0">
                          <a:solidFill>
                            <a:schemeClr val="tx1"/>
                          </a:solidFill>
                          <a:latin typeface="游ゴシック" panose="020B0400000000000000" pitchFamily="50" charset="-128"/>
                          <a:ea typeface="游ゴシック" panose="020B0400000000000000" pitchFamily="50" charset="-128"/>
                        </a:rPr>
                        <a:t>第２回選定</a:t>
                      </a:r>
                      <a:endParaRPr kumimoji="1" lang="en-US" altLang="ja-JP" sz="1600" b="1" u="sng" dirty="0" smtClean="0">
                        <a:solidFill>
                          <a:schemeClr val="tx1"/>
                        </a:solidFill>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　</a:t>
                      </a:r>
                      <a:r>
                        <a:rPr kumimoji="1" lang="en-US" altLang="ja-JP" sz="1400" b="1" dirty="0" smtClean="0">
                          <a:latin typeface="游ゴシック" panose="020B0400000000000000" pitchFamily="50" charset="-128"/>
                          <a:ea typeface="游ゴシック" panose="020B0400000000000000" pitchFamily="50" charset="-128"/>
                        </a:rPr>
                        <a:t>2021</a:t>
                      </a:r>
                      <a:r>
                        <a:rPr kumimoji="1" lang="ja-JP" altLang="en-US" sz="1400" b="1" dirty="0" smtClean="0">
                          <a:latin typeface="游ゴシック" panose="020B0400000000000000" pitchFamily="50" charset="-128"/>
                          <a:ea typeface="游ゴシック" panose="020B0400000000000000" pitchFamily="50" charset="-128"/>
                        </a:rPr>
                        <a:t>年</a:t>
                      </a:r>
                      <a:r>
                        <a:rPr kumimoji="1" lang="en-US" altLang="ja-JP" sz="1400" b="1" dirty="0" smtClean="0">
                          <a:latin typeface="游ゴシック" panose="020B0400000000000000" pitchFamily="50" charset="-128"/>
                          <a:ea typeface="游ゴシック" panose="020B0400000000000000" pitchFamily="50" charset="-128"/>
                        </a:rPr>
                        <a:t>6</a:t>
                      </a:r>
                      <a:r>
                        <a:rPr kumimoji="1" lang="ja-JP" altLang="en-US" sz="1400" b="1" dirty="0" smtClean="0">
                          <a:latin typeface="游ゴシック" panose="020B0400000000000000" pitchFamily="50" charset="-128"/>
                          <a:ea typeface="游ゴシック" panose="020B0400000000000000" pitchFamily="50" charset="-128"/>
                        </a:rPr>
                        <a:t>月</a:t>
                      </a:r>
                      <a:r>
                        <a:rPr kumimoji="1" lang="en-US" altLang="ja-JP" sz="1400" b="1" dirty="0" smtClean="0">
                          <a:latin typeface="游ゴシック" panose="020B0400000000000000" pitchFamily="50" charset="-128"/>
                          <a:ea typeface="游ゴシック" panose="020B0400000000000000" pitchFamily="50" charset="-128"/>
                        </a:rPr>
                        <a:t>30</a:t>
                      </a:r>
                      <a:r>
                        <a:rPr kumimoji="1" lang="ja-JP" altLang="en-US" sz="1400" b="1" dirty="0" smtClean="0">
                          <a:latin typeface="游ゴシック" panose="020B0400000000000000" pitchFamily="50" charset="-128"/>
                          <a:ea typeface="游ゴシック" panose="020B0400000000000000" pitchFamily="50" charset="-128"/>
                        </a:rPr>
                        <a:t>日公表</a:t>
                      </a:r>
                      <a:endParaRPr kumimoji="1" lang="en-US" altLang="ja-JP" sz="1400" b="1" dirty="0" smtClean="0">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latin typeface="游ゴシック" panose="020B0400000000000000" pitchFamily="50" charset="-128"/>
                          <a:ea typeface="游ゴシック" panose="020B0400000000000000" pitchFamily="50" charset="-128"/>
                        </a:rPr>
                        <a:t>　</a:t>
                      </a:r>
                      <a:r>
                        <a:rPr kumimoji="1" lang="en-US" altLang="ja-JP" sz="1400" b="1" dirty="0" smtClean="0">
                          <a:latin typeface="游ゴシック" panose="020B0400000000000000" pitchFamily="50" charset="-128"/>
                          <a:ea typeface="游ゴシック" panose="020B0400000000000000" pitchFamily="50" charset="-128"/>
                        </a:rPr>
                        <a:t>26</a:t>
                      </a:r>
                      <a:r>
                        <a:rPr kumimoji="1" lang="ja-JP" altLang="en-US" sz="1400" b="1" dirty="0" smtClean="0">
                          <a:latin typeface="游ゴシック" panose="020B0400000000000000" pitchFamily="50" charset="-128"/>
                          <a:ea typeface="游ゴシック" panose="020B0400000000000000" pitchFamily="50" charset="-128"/>
                        </a:rPr>
                        <a:t>か所選定済</a:t>
                      </a:r>
                      <a:endParaRPr kumimoji="1" lang="ja-JP" altLang="en-US" sz="1400" b="1" dirty="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en-US" altLang="ja-JP" sz="1400" b="1" dirty="0" smtClean="0">
                          <a:solidFill>
                            <a:srgbClr val="FF0000"/>
                          </a:solidFill>
                          <a:latin typeface="游ゴシック" panose="020B0400000000000000" pitchFamily="50" charset="-128"/>
                          <a:ea typeface="游ゴシック" panose="020B0400000000000000" pitchFamily="50" charset="-128"/>
                        </a:rPr>
                        <a:t>2021</a:t>
                      </a:r>
                      <a:r>
                        <a:rPr kumimoji="1" lang="ja-JP" altLang="en-US" sz="1400" b="1" dirty="0" smtClean="0">
                          <a:solidFill>
                            <a:srgbClr val="FF0000"/>
                          </a:solidFill>
                          <a:latin typeface="游ゴシック" panose="020B0400000000000000" pitchFamily="50" charset="-128"/>
                          <a:ea typeface="游ゴシック" panose="020B0400000000000000" pitchFamily="50" charset="-128"/>
                        </a:rPr>
                        <a:t>年</a:t>
                      </a:r>
                      <a:r>
                        <a:rPr kumimoji="1" lang="en-US" altLang="ja-JP" sz="1400" b="1" dirty="0" smtClean="0">
                          <a:solidFill>
                            <a:srgbClr val="FF0000"/>
                          </a:solidFill>
                          <a:latin typeface="游ゴシック" panose="020B0400000000000000" pitchFamily="50" charset="-128"/>
                          <a:ea typeface="游ゴシック" panose="020B0400000000000000" pitchFamily="50" charset="-128"/>
                        </a:rPr>
                        <a:t>6</a:t>
                      </a:r>
                      <a:r>
                        <a:rPr kumimoji="1" lang="ja-JP" altLang="en-US" sz="1400" b="1" dirty="0" smtClean="0">
                          <a:solidFill>
                            <a:srgbClr val="FF0000"/>
                          </a:solidFill>
                          <a:latin typeface="游ゴシック" panose="020B0400000000000000" pitchFamily="50" charset="-128"/>
                          <a:ea typeface="游ゴシック" panose="020B0400000000000000" pitchFamily="50" charset="-128"/>
                        </a:rPr>
                        <a:t>月作成</a:t>
                      </a:r>
                      <a:endParaRPr kumimoji="1" lang="ja-JP" altLang="en-US" sz="1400" b="1" dirty="0">
                        <a:solidFill>
                          <a:srgbClr val="FF0000"/>
                        </a:solidFill>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en-US" altLang="ja-JP" sz="1400" b="1" dirty="0" smtClean="0">
                          <a:solidFill>
                            <a:srgbClr val="FF0000"/>
                          </a:solidFill>
                          <a:latin typeface="游ゴシック" panose="020B0400000000000000" pitchFamily="50" charset="-128"/>
                          <a:ea typeface="游ゴシック" panose="020B0400000000000000" pitchFamily="50" charset="-128"/>
                        </a:rPr>
                        <a:t>2021</a:t>
                      </a:r>
                      <a:r>
                        <a:rPr kumimoji="1" lang="ja-JP" altLang="en-US" sz="1400" b="1" dirty="0" smtClean="0">
                          <a:solidFill>
                            <a:srgbClr val="FF0000"/>
                          </a:solidFill>
                          <a:latin typeface="游ゴシック" panose="020B0400000000000000" pitchFamily="50" charset="-128"/>
                          <a:ea typeface="游ゴシック" panose="020B0400000000000000" pitchFamily="50" charset="-128"/>
                        </a:rPr>
                        <a:t>年</a:t>
                      </a:r>
                      <a:r>
                        <a:rPr kumimoji="1" lang="en-US" altLang="ja-JP" sz="1400" b="1" dirty="0" smtClean="0">
                          <a:solidFill>
                            <a:srgbClr val="FF0000"/>
                          </a:solidFill>
                          <a:latin typeface="游ゴシック" panose="020B0400000000000000" pitchFamily="50" charset="-128"/>
                          <a:ea typeface="游ゴシック" panose="020B0400000000000000" pitchFamily="50" charset="-128"/>
                        </a:rPr>
                        <a:t>7</a:t>
                      </a:r>
                      <a:r>
                        <a:rPr kumimoji="1" lang="ja-JP" altLang="en-US" sz="1400" b="1" dirty="0" smtClean="0">
                          <a:solidFill>
                            <a:srgbClr val="FF0000"/>
                          </a:solidFill>
                          <a:latin typeface="游ゴシック" panose="020B0400000000000000" pitchFamily="50" charset="-128"/>
                          <a:ea typeface="游ゴシック" panose="020B0400000000000000" pitchFamily="50" charset="-128"/>
                        </a:rPr>
                        <a:t>月</a:t>
                      </a:r>
                      <a:r>
                        <a:rPr kumimoji="1" lang="en-US" altLang="ja-JP" sz="1400" b="1" dirty="0" smtClean="0">
                          <a:solidFill>
                            <a:srgbClr val="FF0000"/>
                          </a:solidFill>
                          <a:latin typeface="游ゴシック" panose="020B0400000000000000" pitchFamily="50" charset="-128"/>
                          <a:ea typeface="游ゴシック" panose="020B0400000000000000" pitchFamily="50" charset="-128"/>
                        </a:rPr>
                        <a:t>19</a:t>
                      </a:r>
                      <a:r>
                        <a:rPr kumimoji="1" lang="ja-JP" altLang="en-US" sz="1400" b="1" dirty="0" smtClean="0">
                          <a:solidFill>
                            <a:srgbClr val="FF0000"/>
                          </a:solidFill>
                          <a:latin typeface="游ゴシック" panose="020B0400000000000000" pitchFamily="50" charset="-128"/>
                          <a:ea typeface="游ゴシック" panose="020B0400000000000000" pitchFamily="50" charset="-128"/>
                        </a:rPr>
                        <a:t>日</a:t>
                      </a:r>
                      <a:endParaRPr kumimoji="1" lang="en-US" altLang="ja-JP" sz="1400" b="1" dirty="0" smtClean="0">
                        <a:solidFill>
                          <a:srgbClr val="FF0000"/>
                        </a:solidFill>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solidFill>
                            <a:srgbClr val="FF0000"/>
                          </a:solidFill>
                          <a:latin typeface="游ゴシック" panose="020B0400000000000000" pitchFamily="50" charset="-128"/>
                          <a:ea typeface="游ゴシック" panose="020B0400000000000000" pitchFamily="50" charset="-128"/>
                        </a:rPr>
                        <a:t>　～</a:t>
                      </a:r>
                      <a:r>
                        <a:rPr kumimoji="1" lang="en-US" altLang="ja-JP" sz="1400" b="1" dirty="0" smtClean="0">
                          <a:solidFill>
                            <a:srgbClr val="FF0000"/>
                          </a:solidFill>
                          <a:latin typeface="游ゴシック" panose="020B0400000000000000" pitchFamily="50" charset="-128"/>
                          <a:ea typeface="游ゴシック" panose="020B0400000000000000" pitchFamily="50" charset="-128"/>
                        </a:rPr>
                        <a:t>12</a:t>
                      </a:r>
                      <a:r>
                        <a:rPr kumimoji="1" lang="ja-JP" altLang="en-US" sz="1400" b="1" dirty="0" smtClean="0">
                          <a:solidFill>
                            <a:srgbClr val="FF0000"/>
                          </a:solidFill>
                          <a:latin typeface="游ゴシック" panose="020B0400000000000000" pitchFamily="50" charset="-128"/>
                          <a:ea typeface="游ゴシック" panose="020B0400000000000000" pitchFamily="50" charset="-128"/>
                        </a:rPr>
                        <a:t>月</a:t>
                      </a:r>
                      <a:r>
                        <a:rPr kumimoji="1" lang="en-US" altLang="ja-JP" sz="1400" b="1" dirty="0" smtClean="0">
                          <a:solidFill>
                            <a:srgbClr val="FF0000"/>
                          </a:solidFill>
                          <a:latin typeface="游ゴシック" panose="020B0400000000000000" pitchFamily="50" charset="-128"/>
                          <a:ea typeface="游ゴシック" panose="020B0400000000000000" pitchFamily="50" charset="-128"/>
                        </a:rPr>
                        <a:t>5</a:t>
                      </a:r>
                      <a:r>
                        <a:rPr kumimoji="1" lang="ja-JP" altLang="en-US" sz="1400" b="1" dirty="0" smtClean="0">
                          <a:solidFill>
                            <a:srgbClr val="FF0000"/>
                          </a:solidFill>
                          <a:latin typeface="游ゴシック" panose="020B0400000000000000" pitchFamily="50" charset="-128"/>
                          <a:ea typeface="游ゴシック" panose="020B0400000000000000" pitchFamily="50" charset="-128"/>
                        </a:rPr>
                        <a:t>日予定</a:t>
                      </a:r>
                      <a:endParaRPr kumimoji="1" lang="ja-JP" altLang="en-US" sz="1400" b="1" dirty="0">
                        <a:solidFill>
                          <a:srgbClr val="FF0000"/>
                        </a:solidFill>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ja-JP" altLang="en-US" sz="1400" b="1" dirty="0" smtClean="0">
                          <a:solidFill>
                            <a:srgbClr val="FF0000"/>
                          </a:solidFill>
                          <a:latin typeface="游ゴシック" panose="020B0400000000000000" pitchFamily="50" charset="-128"/>
                          <a:ea typeface="游ゴシック" panose="020B0400000000000000" pitchFamily="50" charset="-128"/>
                        </a:rPr>
                        <a:t>🔶景観フォトラリー（予定）</a:t>
                      </a:r>
                      <a:endParaRPr kumimoji="1" lang="en-US" altLang="ja-JP" sz="1400" b="1" dirty="0" smtClean="0">
                        <a:solidFill>
                          <a:srgbClr val="FF0000"/>
                        </a:solidFill>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solidFill>
                            <a:srgbClr val="FF0000"/>
                          </a:solidFill>
                          <a:latin typeface="游ゴシック" panose="020B0400000000000000" pitchFamily="50" charset="-128"/>
                          <a:ea typeface="游ゴシック" panose="020B0400000000000000" pitchFamily="50" charset="-128"/>
                        </a:rPr>
                        <a:t>　</a:t>
                      </a:r>
                      <a:r>
                        <a:rPr kumimoji="1" lang="en-US" altLang="ja-JP" sz="1400" b="1" dirty="0" smtClean="0">
                          <a:solidFill>
                            <a:srgbClr val="FF0000"/>
                          </a:solidFill>
                          <a:latin typeface="游ゴシック" panose="020B0400000000000000" pitchFamily="50" charset="-128"/>
                          <a:ea typeface="游ゴシック" panose="020B0400000000000000" pitchFamily="50" charset="-128"/>
                        </a:rPr>
                        <a:t>54</a:t>
                      </a:r>
                      <a:r>
                        <a:rPr kumimoji="1" lang="ja-JP" altLang="en-US" sz="1400" b="1" dirty="0" smtClean="0">
                          <a:solidFill>
                            <a:srgbClr val="FF0000"/>
                          </a:solidFill>
                          <a:latin typeface="游ゴシック" panose="020B0400000000000000" pitchFamily="50" charset="-128"/>
                          <a:ea typeface="游ゴシック" panose="020B0400000000000000" pitchFamily="50" charset="-128"/>
                        </a:rPr>
                        <a:t>か所対象</a:t>
                      </a:r>
                      <a:endParaRPr kumimoji="1" lang="en-US" altLang="ja-JP" sz="1400" b="1" dirty="0" smtClean="0">
                        <a:solidFill>
                          <a:srgbClr val="FF0000"/>
                        </a:solidFill>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solidFill>
                            <a:srgbClr val="FF0000"/>
                          </a:solidFill>
                          <a:latin typeface="游ゴシック" panose="020B0400000000000000" pitchFamily="50" charset="-128"/>
                          <a:ea typeface="游ゴシック" panose="020B0400000000000000" pitchFamily="50" charset="-128"/>
                        </a:rPr>
                        <a:t>　</a:t>
                      </a:r>
                      <a:r>
                        <a:rPr kumimoji="1" lang="en-US" altLang="ja-JP" sz="1400" b="1" dirty="0" smtClean="0">
                          <a:solidFill>
                            <a:srgbClr val="FF0000"/>
                          </a:solidFill>
                          <a:latin typeface="游ゴシック" panose="020B0400000000000000" pitchFamily="50" charset="-128"/>
                          <a:ea typeface="游ゴシック" panose="020B0400000000000000" pitchFamily="50" charset="-128"/>
                        </a:rPr>
                        <a:t>2021</a:t>
                      </a:r>
                      <a:r>
                        <a:rPr kumimoji="1" lang="ja-JP" altLang="en-US" sz="1400" b="1" dirty="0" smtClean="0">
                          <a:solidFill>
                            <a:srgbClr val="FF0000"/>
                          </a:solidFill>
                          <a:latin typeface="游ゴシック" panose="020B0400000000000000" pitchFamily="50" charset="-128"/>
                          <a:ea typeface="游ゴシック" panose="020B0400000000000000" pitchFamily="50" charset="-128"/>
                        </a:rPr>
                        <a:t>年</a:t>
                      </a:r>
                      <a:r>
                        <a:rPr kumimoji="1" lang="en-US" altLang="ja-JP" sz="1400" b="1" dirty="0" smtClean="0">
                          <a:solidFill>
                            <a:srgbClr val="FF0000"/>
                          </a:solidFill>
                          <a:latin typeface="游ゴシック" panose="020B0400000000000000" pitchFamily="50" charset="-128"/>
                          <a:ea typeface="游ゴシック" panose="020B0400000000000000" pitchFamily="50" charset="-128"/>
                        </a:rPr>
                        <a:t>9</a:t>
                      </a:r>
                      <a:r>
                        <a:rPr kumimoji="1" lang="ja-JP" altLang="en-US" sz="1400" b="1" dirty="0" smtClean="0">
                          <a:solidFill>
                            <a:srgbClr val="FF0000"/>
                          </a:solidFill>
                          <a:latin typeface="游ゴシック" panose="020B0400000000000000" pitchFamily="50" charset="-128"/>
                          <a:ea typeface="游ゴシック" panose="020B0400000000000000" pitchFamily="50" charset="-128"/>
                        </a:rPr>
                        <a:t>月上旬～</a:t>
                      </a:r>
                      <a:r>
                        <a:rPr kumimoji="1" lang="en-US" altLang="ja-JP" sz="1400" b="1" dirty="0" smtClean="0">
                          <a:solidFill>
                            <a:srgbClr val="FF0000"/>
                          </a:solidFill>
                          <a:latin typeface="游ゴシック" panose="020B0400000000000000" pitchFamily="50" charset="-128"/>
                          <a:ea typeface="游ゴシック" panose="020B0400000000000000" pitchFamily="50" charset="-128"/>
                        </a:rPr>
                        <a:t>11</a:t>
                      </a:r>
                      <a:r>
                        <a:rPr kumimoji="1" lang="ja-JP" altLang="en-US" sz="1400" b="1" dirty="0" smtClean="0">
                          <a:solidFill>
                            <a:srgbClr val="FF0000"/>
                          </a:solidFill>
                          <a:latin typeface="游ゴシック" panose="020B0400000000000000" pitchFamily="50" charset="-128"/>
                          <a:ea typeface="游ゴシック" panose="020B0400000000000000" pitchFamily="50" charset="-128"/>
                        </a:rPr>
                        <a:t>月末</a:t>
                      </a:r>
                      <a:endParaRPr kumimoji="1" lang="en-US" altLang="ja-JP" sz="1400" b="1" dirty="0" smtClean="0">
                        <a:solidFill>
                          <a:srgbClr val="FF0000"/>
                        </a:solidFill>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0504D">
                        <a:lumMod val="20000"/>
                        <a:lumOff val="80000"/>
                      </a:srgbClr>
                    </a:solidFill>
                  </a:tcPr>
                </a:tc>
                <a:tc vMerge="1">
                  <a:txBody>
                    <a:bodyPr/>
                    <a:lstStyle/>
                    <a:p>
                      <a:pPr>
                        <a:lnSpc>
                          <a:spcPct val="150000"/>
                        </a:lnSpc>
                      </a:pPr>
                      <a:endParaRPr kumimoji="1" lang="ja-JP" alt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4606428"/>
                  </a:ext>
                </a:extLst>
              </a:tr>
              <a:tr h="719737">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ja-JP" altLang="en-US" sz="1600" b="1" u="sng" dirty="0" smtClean="0">
                          <a:solidFill>
                            <a:schemeClr val="tx1"/>
                          </a:solidFill>
                          <a:latin typeface="游ゴシック" panose="020B0400000000000000" pitchFamily="50" charset="-128"/>
                          <a:ea typeface="游ゴシック" panose="020B0400000000000000" pitchFamily="50" charset="-128"/>
                        </a:rPr>
                        <a:t>第３回選定</a:t>
                      </a:r>
                      <a:endParaRPr kumimoji="1" lang="ja-JP" altLang="en-US" sz="1600" b="1" u="sng"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endParaRPr kumimoji="1" lang="ja-JP" altLang="en-US" sz="1400" b="1" dirty="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r>
                        <a:rPr kumimoji="1" lang="en-US" altLang="ja-JP" sz="1400" b="1" dirty="0" smtClean="0">
                          <a:solidFill>
                            <a:srgbClr val="FF0000"/>
                          </a:solidFill>
                          <a:latin typeface="游ゴシック" panose="020B0400000000000000" pitchFamily="50" charset="-128"/>
                          <a:ea typeface="游ゴシック" panose="020B0400000000000000" pitchFamily="50" charset="-128"/>
                        </a:rPr>
                        <a:t>2021</a:t>
                      </a:r>
                      <a:r>
                        <a:rPr kumimoji="1" lang="ja-JP" altLang="en-US" sz="1400" b="1" dirty="0" smtClean="0">
                          <a:solidFill>
                            <a:srgbClr val="FF0000"/>
                          </a:solidFill>
                          <a:latin typeface="游ゴシック" panose="020B0400000000000000" pitchFamily="50" charset="-128"/>
                          <a:ea typeface="游ゴシック" panose="020B0400000000000000" pitchFamily="50" charset="-128"/>
                        </a:rPr>
                        <a:t>年</a:t>
                      </a:r>
                      <a:r>
                        <a:rPr kumimoji="1" lang="en-US" altLang="ja-JP" sz="1400" b="1" dirty="0" smtClean="0">
                          <a:solidFill>
                            <a:srgbClr val="FF0000"/>
                          </a:solidFill>
                          <a:latin typeface="游ゴシック" panose="020B0400000000000000" pitchFamily="50" charset="-128"/>
                          <a:ea typeface="游ゴシック" panose="020B0400000000000000" pitchFamily="50" charset="-128"/>
                        </a:rPr>
                        <a:t>12</a:t>
                      </a:r>
                      <a:r>
                        <a:rPr kumimoji="1" lang="ja-JP" altLang="en-US" sz="1400" b="1" dirty="0" smtClean="0">
                          <a:solidFill>
                            <a:srgbClr val="FF0000"/>
                          </a:solidFill>
                          <a:latin typeface="游ゴシック" panose="020B0400000000000000" pitchFamily="50" charset="-128"/>
                          <a:ea typeface="游ゴシック" panose="020B0400000000000000" pitchFamily="50" charset="-128"/>
                        </a:rPr>
                        <a:t>月</a:t>
                      </a:r>
                      <a:r>
                        <a:rPr kumimoji="1" lang="en-US" altLang="ja-JP" sz="1400" b="1" dirty="0" smtClean="0">
                          <a:solidFill>
                            <a:srgbClr val="FF0000"/>
                          </a:solidFill>
                          <a:latin typeface="游ゴシック" panose="020B0400000000000000" pitchFamily="50" charset="-128"/>
                          <a:ea typeface="游ゴシック" panose="020B0400000000000000" pitchFamily="50" charset="-128"/>
                        </a:rPr>
                        <a:t>6</a:t>
                      </a:r>
                      <a:r>
                        <a:rPr kumimoji="1" lang="ja-JP" altLang="en-US" sz="1400" b="1" dirty="0" smtClean="0">
                          <a:solidFill>
                            <a:srgbClr val="FF0000"/>
                          </a:solidFill>
                          <a:latin typeface="游ゴシック" panose="020B0400000000000000" pitchFamily="50" charset="-128"/>
                          <a:ea typeface="游ゴシック" panose="020B0400000000000000" pitchFamily="50" charset="-128"/>
                        </a:rPr>
                        <a:t>日</a:t>
                      </a:r>
                      <a:endParaRPr kumimoji="1" lang="en-US" altLang="ja-JP" sz="1400" b="1" dirty="0" smtClean="0">
                        <a:solidFill>
                          <a:srgbClr val="FF0000"/>
                        </a:solidFill>
                        <a:latin typeface="游ゴシック" panose="020B0400000000000000" pitchFamily="50" charset="-128"/>
                        <a:ea typeface="游ゴシック" panose="020B0400000000000000" pitchFamily="50" charset="-128"/>
                      </a:endParaRPr>
                    </a:p>
                    <a:p>
                      <a:pPr>
                        <a:lnSpc>
                          <a:spcPct val="150000"/>
                        </a:lnSpc>
                      </a:pPr>
                      <a:r>
                        <a:rPr kumimoji="1" lang="ja-JP" altLang="en-US" sz="1400" b="1" dirty="0" smtClean="0">
                          <a:solidFill>
                            <a:srgbClr val="FF0000"/>
                          </a:solidFill>
                          <a:latin typeface="游ゴシック" panose="020B0400000000000000" pitchFamily="50" charset="-128"/>
                          <a:ea typeface="游ゴシック" panose="020B0400000000000000" pitchFamily="50" charset="-128"/>
                        </a:rPr>
                        <a:t>募集開始予告</a:t>
                      </a:r>
                      <a:endParaRPr kumimoji="1" lang="ja-JP" altLang="en-US" sz="1400" b="1" dirty="0">
                        <a:solidFill>
                          <a:srgbClr val="FF0000"/>
                        </a:solidFill>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685800" rtl="0" eaLnBrk="1" latinLnBrk="0" hangingPunct="1">
                        <a:defRPr kumimoji="1" sz="1350" kern="1200">
                          <a:solidFill>
                            <a:schemeClr val="tx1"/>
                          </a:solidFill>
                          <a:latin typeface="Calibri"/>
                        </a:defRPr>
                      </a:lvl1pPr>
                      <a:lvl2pPr marL="342900" algn="l" defTabSz="685800" rtl="0" eaLnBrk="1" latinLnBrk="0" hangingPunct="1">
                        <a:defRPr kumimoji="1" sz="1350" kern="1200">
                          <a:solidFill>
                            <a:schemeClr val="tx1"/>
                          </a:solidFill>
                          <a:latin typeface="Calibri"/>
                        </a:defRPr>
                      </a:lvl2pPr>
                      <a:lvl3pPr marL="685800" algn="l" defTabSz="685800" rtl="0" eaLnBrk="1" latinLnBrk="0" hangingPunct="1">
                        <a:defRPr kumimoji="1" sz="1350" kern="1200">
                          <a:solidFill>
                            <a:schemeClr val="tx1"/>
                          </a:solidFill>
                          <a:latin typeface="Calibri"/>
                        </a:defRPr>
                      </a:lvl3pPr>
                      <a:lvl4pPr marL="1028700" algn="l" defTabSz="685800" rtl="0" eaLnBrk="1" latinLnBrk="0" hangingPunct="1">
                        <a:defRPr kumimoji="1" sz="1350" kern="1200">
                          <a:solidFill>
                            <a:schemeClr val="tx1"/>
                          </a:solidFill>
                          <a:latin typeface="Calibri"/>
                        </a:defRPr>
                      </a:lvl4pPr>
                      <a:lvl5pPr marL="1371600" algn="l" defTabSz="685800" rtl="0" eaLnBrk="1" latinLnBrk="0" hangingPunct="1">
                        <a:defRPr kumimoji="1" sz="1350" kern="1200">
                          <a:solidFill>
                            <a:schemeClr val="tx1"/>
                          </a:solidFill>
                          <a:latin typeface="Calibri"/>
                        </a:defRPr>
                      </a:lvl5pPr>
                      <a:lvl6pPr marL="1714500" algn="l" defTabSz="685800" rtl="0" eaLnBrk="1" latinLnBrk="0" hangingPunct="1">
                        <a:defRPr kumimoji="1" sz="1350" kern="1200">
                          <a:solidFill>
                            <a:schemeClr val="tx1"/>
                          </a:solidFill>
                          <a:latin typeface="Calibri"/>
                        </a:defRPr>
                      </a:lvl6pPr>
                      <a:lvl7pPr marL="2057400" algn="l" defTabSz="685800" rtl="0" eaLnBrk="1" latinLnBrk="0" hangingPunct="1">
                        <a:defRPr kumimoji="1" sz="1350" kern="1200">
                          <a:solidFill>
                            <a:schemeClr val="tx1"/>
                          </a:solidFill>
                          <a:latin typeface="Calibri"/>
                        </a:defRPr>
                      </a:lvl7pPr>
                      <a:lvl8pPr marL="2400300" algn="l" defTabSz="685800" rtl="0" eaLnBrk="1" latinLnBrk="0" hangingPunct="1">
                        <a:defRPr kumimoji="1" sz="1350" kern="1200">
                          <a:solidFill>
                            <a:schemeClr val="tx1"/>
                          </a:solidFill>
                          <a:latin typeface="Calibri"/>
                        </a:defRPr>
                      </a:lvl8pPr>
                      <a:lvl9pPr marL="2743200" algn="l" defTabSz="685800" rtl="0" eaLnBrk="1" latinLnBrk="0" hangingPunct="1">
                        <a:defRPr kumimoji="1" sz="1350" kern="1200">
                          <a:solidFill>
                            <a:schemeClr val="tx1"/>
                          </a:solidFill>
                          <a:latin typeface="Calibri"/>
                        </a:defRPr>
                      </a:lvl9pPr>
                    </a:lstStyle>
                    <a:p>
                      <a:pPr>
                        <a:lnSpc>
                          <a:spcPct val="150000"/>
                        </a:lnSpc>
                      </a:pPr>
                      <a:endParaRPr kumimoji="1" lang="ja-JP" altLang="en-US" sz="1400" b="1" dirty="0">
                        <a:latin typeface="游ゴシック" panose="020B0400000000000000" pitchFamily="50" charset="-128"/>
                        <a:ea typeface="游ゴシック" panose="020B0400000000000000"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kumimoji="1" lang="ja-JP" altLang="en-US"/>
                    </a:p>
                  </a:txBody>
                  <a:tcPr/>
                </a:tc>
                <a:extLst>
                  <a:ext uri="{0D108BD9-81ED-4DB2-BD59-A6C34878D82A}">
                    <a16:rowId xmlns:a16="http://schemas.microsoft.com/office/drawing/2014/main" val="3183585980"/>
                  </a:ext>
                </a:extLst>
              </a:tr>
            </a:tbl>
          </a:graphicData>
        </a:graphic>
      </p:graphicFrame>
      <p:sp>
        <p:nvSpPr>
          <p:cNvPr id="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4</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30060844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正方形/長方形 88"/>
          <p:cNvSpPr/>
          <p:nvPr/>
        </p:nvSpPr>
        <p:spPr>
          <a:xfrm>
            <a:off x="0" y="-46"/>
            <a:ext cx="9144000" cy="54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①</a:t>
            </a:r>
            <a:r>
              <a:rPr kumimoji="1" lang="ja-JP" altLang="en-US" sz="2400" b="1"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第２回「ビュースポットおおさか」の</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募集・選定</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5" name="テキスト ボックス 14"/>
          <p:cNvSpPr txBox="1"/>
          <p:nvPr/>
        </p:nvSpPr>
        <p:spPr>
          <a:xfrm>
            <a:off x="29480" y="630076"/>
            <a:ext cx="8861165" cy="796500"/>
          </a:xfrm>
          <a:prstGeom prst="rect">
            <a:avLst/>
          </a:prstGeom>
          <a:noFill/>
        </p:spPr>
        <p:txBody>
          <a:bodyPr wrap="square" rtlCol="0">
            <a:spAutoFit/>
          </a:bodyPr>
          <a:lstStyle/>
          <a:p>
            <a:pPr marL="171450" lvl="0">
              <a:lnSpc>
                <a:spcPct val="150000"/>
              </a:lnSpc>
              <a:defRPr/>
            </a:pPr>
            <a:r>
              <a:rPr kumimoji="1" lang="ja-JP" altLang="en-US" sz="1600" b="1" dirty="0" smtClean="0">
                <a:solidFill>
                  <a:prstClr val="black"/>
                </a:solidFill>
                <a:latin typeface="游ゴシック" panose="020B0400000000000000" pitchFamily="50" charset="-128"/>
              </a:rPr>
              <a:t>大阪</a:t>
            </a:r>
            <a:r>
              <a:rPr kumimoji="1" lang="ja-JP" altLang="en-US" sz="1600" b="1" dirty="0">
                <a:solidFill>
                  <a:prstClr val="black"/>
                </a:solidFill>
                <a:latin typeface="游ゴシック" panose="020B0400000000000000" pitchFamily="50" charset="-128"/>
              </a:rPr>
              <a:t>の一級品の景観を選定する趣旨から</a:t>
            </a:r>
            <a:r>
              <a:rPr kumimoji="1" lang="ja-JP" altLang="en-US" sz="1600" b="1" dirty="0" smtClean="0">
                <a:solidFill>
                  <a:prstClr val="black"/>
                </a:solidFill>
                <a:latin typeface="游ゴシック" panose="020B0400000000000000" pitchFamily="50" charset="-128"/>
              </a:rPr>
              <a:t>、要件</a:t>
            </a:r>
            <a:r>
              <a:rPr kumimoji="1" lang="ja-JP" altLang="en-US" sz="1600" b="1" dirty="0">
                <a:solidFill>
                  <a:prstClr val="black"/>
                </a:solidFill>
                <a:latin typeface="游ゴシック" panose="020B0400000000000000" pitchFamily="50" charset="-128"/>
              </a:rPr>
              <a:t>は変更せず、一連のプロジェクトとして</a:t>
            </a:r>
            <a:r>
              <a:rPr kumimoji="1" lang="ja-JP" altLang="en-US" sz="1600" b="1" dirty="0" smtClean="0">
                <a:solidFill>
                  <a:prstClr val="black"/>
                </a:solidFill>
                <a:latin typeface="游ゴシック" panose="020B0400000000000000" pitchFamily="50" charset="-128"/>
              </a:rPr>
              <a:t>募集。</a:t>
            </a:r>
            <a:r>
              <a:rPr kumimoji="1" lang="ja-JP" altLang="en-US" sz="1600" b="1" dirty="0">
                <a:solidFill>
                  <a:prstClr val="black"/>
                </a:solidFill>
                <a:latin typeface="游ゴシック" panose="020B0400000000000000" pitchFamily="50" charset="-128"/>
              </a:rPr>
              <a:t>ただし、第１回で選定されたスポットは</a:t>
            </a:r>
            <a:r>
              <a:rPr kumimoji="1" lang="ja-JP" altLang="en-US" sz="1600" b="1" dirty="0" smtClean="0">
                <a:solidFill>
                  <a:prstClr val="black"/>
                </a:solidFill>
                <a:latin typeface="游ゴシック" panose="020B0400000000000000" pitchFamily="50" charset="-128"/>
              </a:rPr>
              <a:t>第２回選定の対象外。</a:t>
            </a:r>
            <a:endParaRPr kumimoji="1" lang="ja-JP" altLang="en-US" sz="1600" b="1" dirty="0">
              <a:solidFill>
                <a:prstClr val="black"/>
              </a:solidFill>
              <a:latin typeface="游ゴシック" panose="020B0400000000000000" pitchFamily="50" charset="-128"/>
            </a:endParaRPr>
          </a:p>
        </p:txBody>
      </p:sp>
      <p:sp>
        <p:nvSpPr>
          <p:cNvPr id="17" name="テキスト ボックス 16"/>
          <p:cNvSpPr txBox="1"/>
          <p:nvPr/>
        </p:nvSpPr>
        <p:spPr>
          <a:xfrm>
            <a:off x="221565" y="1453954"/>
            <a:ext cx="5187562" cy="5093702"/>
          </a:xfrm>
          <a:prstGeom prst="rect">
            <a:avLst/>
          </a:prstGeom>
          <a:noFill/>
        </p:spPr>
        <p:txBody>
          <a:bodyPr wrap="square" rtlCol="0">
            <a:spAutoFit/>
          </a:bodyPr>
          <a:lstStyle/>
          <a:p>
            <a:pPr marL="96838" lvl="0" indent="-96838">
              <a:lnSpc>
                <a:spcPts val="3000"/>
              </a:lnSpc>
              <a:defRPr/>
            </a:pPr>
            <a:r>
              <a:rPr kumimoji="1" lang="ja-JP" altLang="en-US" sz="1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dirty="0">
                <a:solidFill>
                  <a:prstClr val="black"/>
                </a:solidFill>
                <a:latin typeface="游ゴシック" panose="020B0400000000000000" pitchFamily="50" charset="-128"/>
                <a:ea typeface="游ゴシック" panose="020B0400000000000000" pitchFamily="50" charset="-128"/>
              </a:rPr>
              <a:t>募集</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内容</a:t>
            </a:r>
            <a:r>
              <a:rPr kumimoji="1" lang="ja-JP" altLang="en-US" sz="1600" b="1" dirty="0">
                <a:solidFill>
                  <a:prstClr val="black"/>
                </a:solidFill>
                <a:latin typeface="游ゴシック" panose="020B0400000000000000" pitchFamily="50" charset="-128"/>
              </a:rPr>
              <a:t>：まちなみ、建物、道路、橋などの建造物や、海、山、川、樹木などの自然といった、様々な景観資源を美しく眺めることができる場所のうち、下記の要件にあてはまるものを募集</a:t>
            </a:r>
          </a:p>
          <a:p>
            <a:pPr marL="96838" lvl="0" indent="-96838">
              <a:lnSpc>
                <a:spcPts val="3000"/>
              </a:lnSpc>
              <a:defRPr/>
            </a:pPr>
            <a:r>
              <a:rPr kumimoji="1" lang="ja-JP" altLang="en-US" sz="1600" b="1" dirty="0" smtClean="0">
                <a:solidFill>
                  <a:prstClr val="black"/>
                </a:solidFill>
                <a:latin typeface="游ゴシック" panose="020B0400000000000000" pitchFamily="50" charset="-128"/>
              </a:rPr>
              <a:t>・</a:t>
            </a:r>
            <a:r>
              <a:rPr kumimoji="1" lang="ja-JP" altLang="en-US" sz="1600" b="1" dirty="0">
                <a:solidFill>
                  <a:prstClr val="black"/>
                </a:solidFill>
                <a:latin typeface="游ゴシック" panose="020B0400000000000000" pitchFamily="50" charset="-128"/>
              </a:rPr>
              <a:t>ビュースポットが</a:t>
            </a:r>
            <a:r>
              <a:rPr kumimoji="1" lang="ja-JP" altLang="en-US" sz="1600" b="1" dirty="0">
                <a:solidFill>
                  <a:srgbClr val="FF0000"/>
                </a:solidFill>
                <a:latin typeface="游ゴシック" panose="020B0400000000000000" pitchFamily="50" charset="-128"/>
              </a:rPr>
              <a:t>大阪府内</a:t>
            </a:r>
            <a:r>
              <a:rPr kumimoji="1" lang="ja-JP" altLang="en-US" sz="1600" b="1" dirty="0">
                <a:solidFill>
                  <a:prstClr val="black"/>
                </a:solidFill>
                <a:latin typeface="游ゴシック" panose="020B0400000000000000" pitchFamily="50" charset="-128"/>
              </a:rPr>
              <a:t>にあること</a:t>
            </a:r>
          </a:p>
          <a:p>
            <a:pPr marL="96838" lvl="0" indent="-96838">
              <a:lnSpc>
                <a:spcPts val="3000"/>
              </a:lnSpc>
              <a:defRPr/>
            </a:pPr>
            <a:r>
              <a:rPr kumimoji="1" lang="ja-JP" altLang="en-US" sz="1600" b="1" dirty="0" smtClean="0">
                <a:solidFill>
                  <a:prstClr val="black"/>
                </a:solidFill>
                <a:latin typeface="游ゴシック" panose="020B0400000000000000" pitchFamily="50" charset="-128"/>
              </a:rPr>
              <a:t>・</a:t>
            </a:r>
            <a:r>
              <a:rPr kumimoji="1" lang="ja-JP" altLang="en-US" sz="1600" b="1" dirty="0">
                <a:solidFill>
                  <a:prstClr val="black"/>
                </a:solidFill>
                <a:latin typeface="游ゴシック" panose="020B0400000000000000" pitchFamily="50" charset="-128"/>
              </a:rPr>
              <a:t>ビュースポットが</a:t>
            </a:r>
            <a:r>
              <a:rPr kumimoji="1" lang="ja-JP" altLang="en-US" sz="1600" b="1" dirty="0">
                <a:solidFill>
                  <a:srgbClr val="FF0000"/>
                </a:solidFill>
                <a:latin typeface="游ゴシック" panose="020B0400000000000000" pitchFamily="50" charset="-128"/>
              </a:rPr>
              <a:t>適切に維持管理</a:t>
            </a:r>
            <a:r>
              <a:rPr kumimoji="1" lang="ja-JP" altLang="en-US" sz="1600" b="1" dirty="0">
                <a:solidFill>
                  <a:prstClr val="black"/>
                </a:solidFill>
                <a:latin typeface="游ゴシック" panose="020B0400000000000000" pitchFamily="50" charset="-128"/>
              </a:rPr>
              <a:t>されている</a:t>
            </a:r>
            <a:r>
              <a:rPr kumimoji="1" lang="ja-JP" altLang="en-US" sz="1600" b="1" dirty="0" smtClean="0">
                <a:solidFill>
                  <a:prstClr val="black"/>
                </a:solidFill>
                <a:latin typeface="游ゴシック" panose="020B0400000000000000" pitchFamily="50" charset="-128"/>
              </a:rPr>
              <a:t>こと</a:t>
            </a:r>
            <a:endParaRPr kumimoji="1" lang="en-US" altLang="ja-JP" sz="1600" b="1" dirty="0" smtClean="0">
              <a:solidFill>
                <a:prstClr val="black"/>
              </a:solidFill>
              <a:latin typeface="游ゴシック" panose="020B0400000000000000" pitchFamily="50" charset="-128"/>
            </a:endParaRPr>
          </a:p>
          <a:p>
            <a:pPr marL="180975" lvl="0" indent="-180975">
              <a:lnSpc>
                <a:spcPts val="3000"/>
              </a:lnSpc>
              <a:defRPr/>
            </a:pPr>
            <a:r>
              <a:rPr kumimoji="1" lang="ja-JP" altLang="en-US" sz="1600" b="1" dirty="0" smtClean="0">
                <a:solidFill>
                  <a:prstClr val="black"/>
                </a:solidFill>
                <a:latin typeface="游ゴシック" panose="020B0400000000000000" pitchFamily="50" charset="-128"/>
              </a:rPr>
              <a:t>・</a:t>
            </a:r>
            <a:r>
              <a:rPr kumimoji="1" lang="ja-JP" altLang="en-US" sz="1600" b="1" dirty="0">
                <a:solidFill>
                  <a:prstClr val="black"/>
                </a:solidFill>
                <a:latin typeface="游ゴシック" panose="020B0400000000000000" pitchFamily="50" charset="-128"/>
              </a:rPr>
              <a:t>ビュースポットへの立ち入りが</a:t>
            </a:r>
            <a:r>
              <a:rPr kumimoji="1" lang="ja-JP" altLang="en-US" sz="1600" b="1" dirty="0">
                <a:solidFill>
                  <a:srgbClr val="FF0000"/>
                </a:solidFill>
                <a:latin typeface="游ゴシック" panose="020B0400000000000000" pitchFamily="50" charset="-128"/>
              </a:rPr>
              <a:t>禁止されて</a:t>
            </a:r>
            <a:r>
              <a:rPr kumimoji="1" lang="ja-JP" altLang="en-US" sz="1600" b="1" dirty="0" smtClean="0">
                <a:solidFill>
                  <a:srgbClr val="FF0000"/>
                </a:solidFill>
                <a:latin typeface="游ゴシック" panose="020B0400000000000000" pitchFamily="50" charset="-128"/>
              </a:rPr>
              <a:t>いない　場所</a:t>
            </a:r>
            <a:r>
              <a:rPr kumimoji="1" lang="ja-JP" altLang="en-US" sz="1600" b="1" dirty="0">
                <a:solidFill>
                  <a:prstClr val="black"/>
                </a:solidFill>
                <a:latin typeface="游ゴシック" panose="020B0400000000000000" pitchFamily="50" charset="-128"/>
              </a:rPr>
              <a:t>である</a:t>
            </a:r>
            <a:r>
              <a:rPr kumimoji="1" lang="ja-JP" altLang="en-US" sz="1600" b="1" dirty="0" smtClean="0">
                <a:solidFill>
                  <a:prstClr val="black"/>
                </a:solidFill>
                <a:latin typeface="游ゴシック" panose="020B0400000000000000" pitchFamily="50" charset="-128"/>
              </a:rPr>
              <a:t>こと（</a:t>
            </a:r>
            <a:r>
              <a:rPr kumimoji="1" lang="ja-JP" altLang="en-US" sz="1600" b="1" dirty="0">
                <a:solidFill>
                  <a:prstClr val="black"/>
                </a:solidFill>
                <a:latin typeface="游ゴシック" panose="020B0400000000000000" pitchFamily="50" charset="-128"/>
              </a:rPr>
              <a:t>有料か無料かは不問</a:t>
            </a:r>
            <a:r>
              <a:rPr kumimoji="1" lang="ja-JP" altLang="en-US" sz="1600" b="1" dirty="0" smtClean="0">
                <a:solidFill>
                  <a:prstClr val="black"/>
                </a:solidFill>
                <a:latin typeface="游ゴシック" panose="020B0400000000000000" pitchFamily="50" charset="-128"/>
              </a:rPr>
              <a:t>）</a:t>
            </a:r>
            <a:endParaRPr kumimoji="1" lang="en-US" altLang="ja-JP"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96838" lvl="0" indent="-96838">
              <a:lnSpc>
                <a:spcPts val="3000"/>
              </a:lnSpc>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dirty="0">
                <a:solidFill>
                  <a:prstClr val="black"/>
                </a:solidFill>
                <a:latin typeface="游ゴシック" panose="020B0400000000000000" pitchFamily="50" charset="-128"/>
                <a:ea typeface="游ゴシック" panose="020B0400000000000000" pitchFamily="50" charset="-128"/>
              </a:rPr>
              <a:t>募集</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期間：</a:t>
            </a:r>
            <a:r>
              <a:rPr kumimoji="1" lang="en-US" altLang="ja-JP" sz="1600" b="1" dirty="0" smtClean="0">
                <a:solidFill>
                  <a:srgbClr val="FF0000"/>
                </a:solidFill>
                <a:latin typeface="游ゴシック" panose="020B0400000000000000" pitchFamily="50" charset="-128"/>
              </a:rPr>
              <a:t>2020</a:t>
            </a:r>
            <a:r>
              <a:rPr kumimoji="1" lang="ja-JP" altLang="en-US" sz="1600" b="1" dirty="0" smtClean="0">
                <a:solidFill>
                  <a:srgbClr val="FF0000"/>
                </a:solidFill>
                <a:latin typeface="游ゴシック" panose="020B0400000000000000" pitchFamily="50" charset="-128"/>
              </a:rPr>
              <a:t>年９月</a:t>
            </a:r>
            <a:r>
              <a:rPr kumimoji="1" lang="en-US" altLang="ja-JP" sz="1600" b="1" dirty="0">
                <a:solidFill>
                  <a:srgbClr val="FF0000"/>
                </a:solidFill>
                <a:latin typeface="游ゴシック" panose="020B0400000000000000" pitchFamily="50" charset="-128"/>
              </a:rPr>
              <a:t>14</a:t>
            </a:r>
            <a:r>
              <a:rPr kumimoji="1" lang="ja-JP" altLang="en-US" sz="1600" b="1" dirty="0" smtClean="0">
                <a:solidFill>
                  <a:srgbClr val="FF0000"/>
                </a:solidFill>
                <a:latin typeface="游ゴシック" panose="020B0400000000000000" pitchFamily="50" charset="-128"/>
              </a:rPr>
              <a:t>日</a:t>
            </a:r>
            <a:r>
              <a:rPr kumimoji="1" lang="ja-JP" altLang="en-US" sz="1600" b="1" dirty="0">
                <a:solidFill>
                  <a:srgbClr val="FF0000"/>
                </a:solidFill>
                <a:latin typeface="游ゴシック" panose="020B0400000000000000" pitchFamily="50" charset="-128"/>
              </a:rPr>
              <a:t>（</a:t>
            </a:r>
            <a:r>
              <a:rPr kumimoji="1" lang="ja-JP" altLang="en-US" sz="1600" b="1" dirty="0" smtClean="0">
                <a:solidFill>
                  <a:srgbClr val="FF0000"/>
                </a:solidFill>
                <a:latin typeface="游ゴシック" panose="020B0400000000000000" pitchFamily="50" charset="-128"/>
              </a:rPr>
              <a:t>月）～</a:t>
            </a:r>
            <a:r>
              <a:rPr kumimoji="1" lang="en-US" altLang="ja-JP" sz="1600" b="1" dirty="0" smtClean="0">
                <a:solidFill>
                  <a:srgbClr val="FF0000"/>
                </a:solidFill>
                <a:latin typeface="游ゴシック" panose="020B0400000000000000" pitchFamily="50" charset="-128"/>
              </a:rPr>
              <a:t>12</a:t>
            </a:r>
            <a:r>
              <a:rPr kumimoji="1" lang="ja-JP" altLang="en-US" sz="1600" b="1" dirty="0" smtClean="0">
                <a:solidFill>
                  <a:srgbClr val="FF0000"/>
                </a:solidFill>
                <a:latin typeface="游ゴシック" panose="020B0400000000000000" pitchFamily="50" charset="-128"/>
              </a:rPr>
              <a:t>月</a:t>
            </a:r>
            <a:r>
              <a:rPr kumimoji="1" lang="en-US" altLang="ja-JP" sz="1600" b="1" dirty="0">
                <a:solidFill>
                  <a:srgbClr val="FF0000"/>
                </a:solidFill>
                <a:latin typeface="游ゴシック" panose="020B0400000000000000" pitchFamily="50" charset="-128"/>
              </a:rPr>
              <a:t>18</a:t>
            </a:r>
            <a:r>
              <a:rPr kumimoji="1" lang="ja-JP" altLang="en-US" sz="1600" b="1" dirty="0" smtClean="0">
                <a:solidFill>
                  <a:srgbClr val="FF0000"/>
                </a:solidFill>
                <a:latin typeface="游ゴシック" panose="020B0400000000000000" pitchFamily="50" charset="-128"/>
              </a:rPr>
              <a:t>日</a:t>
            </a:r>
            <a:r>
              <a:rPr kumimoji="1" lang="ja-JP" altLang="en-US" sz="1600" b="1" dirty="0">
                <a:solidFill>
                  <a:srgbClr val="FF0000"/>
                </a:solidFill>
                <a:latin typeface="游ゴシック" panose="020B0400000000000000" pitchFamily="50" charset="-128"/>
              </a:rPr>
              <a:t>（金</a:t>
            </a:r>
            <a:r>
              <a:rPr kumimoji="1" lang="ja-JP" altLang="en-US" sz="1600" b="1" dirty="0" smtClean="0">
                <a:solidFill>
                  <a:srgbClr val="FF0000"/>
                </a:solidFill>
                <a:latin typeface="游ゴシック" panose="020B0400000000000000" pitchFamily="50" charset="-128"/>
              </a:rPr>
              <a:t>）</a:t>
            </a:r>
            <a:endParaRPr kumimoji="1" lang="en-US" altLang="ja-JP" sz="1600" b="1" i="0" u="none" strike="noStrike" kern="120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endParaRPr>
          </a:p>
          <a:p>
            <a:pPr marL="96838" lvl="0" indent="-96838">
              <a:lnSpc>
                <a:spcPts val="3000"/>
              </a:lnSpc>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dirty="0">
                <a:solidFill>
                  <a:prstClr val="black"/>
                </a:solidFill>
                <a:latin typeface="游ゴシック" panose="020B0400000000000000" pitchFamily="50" charset="-128"/>
                <a:ea typeface="游ゴシック" panose="020B0400000000000000" pitchFamily="50" charset="-128"/>
              </a:rPr>
              <a:t>応募</a:t>
            </a: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方法</a:t>
            </a:r>
            <a:r>
              <a:rPr kumimoji="1" lang="ja-JP" altLang="en-US" sz="1600" b="1" noProof="0" dirty="0" smtClean="0">
                <a:solidFill>
                  <a:prstClr val="black"/>
                </a:solidFill>
                <a:latin typeface="游ゴシック" panose="020B0400000000000000" pitchFamily="50" charset="-128"/>
              </a:rPr>
              <a:t>：①</a:t>
            </a:r>
            <a:r>
              <a:rPr kumimoji="1" lang="ja-JP" altLang="en-US" sz="1600" b="1" dirty="0" smtClean="0">
                <a:solidFill>
                  <a:prstClr val="black"/>
                </a:solidFill>
                <a:latin typeface="游ゴシック" panose="020B0400000000000000" pitchFamily="50" charset="-128"/>
              </a:rPr>
              <a:t>メール、②大阪府</a:t>
            </a:r>
            <a:r>
              <a:rPr kumimoji="1" lang="en-US" altLang="ja-JP" sz="1600" b="1" dirty="0" smtClean="0">
                <a:solidFill>
                  <a:prstClr val="black"/>
                </a:solidFill>
                <a:latin typeface="游ゴシック" panose="020B0400000000000000" pitchFamily="50" charset="-128"/>
              </a:rPr>
              <a:t>HP</a:t>
            </a:r>
            <a:r>
              <a:rPr kumimoji="1" lang="ja-JP" altLang="en-US" sz="1600" b="1" dirty="0" err="1" smtClean="0">
                <a:solidFill>
                  <a:prstClr val="black"/>
                </a:solidFill>
                <a:latin typeface="游ゴシック" panose="020B0400000000000000" pitchFamily="50" charset="-128"/>
              </a:rPr>
              <a:t>、</a:t>
            </a:r>
            <a:r>
              <a:rPr kumimoji="1" lang="ja-JP" altLang="en-US" sz="1600" b="1" dirty="0" smtClean="0">
                <a:solidFill>
                  <a:prstClr val="black"/>
                </a:solidFill>
                <a:latin typeface="游ゴシック" panose="020B0400000000000000" pitchFamily="50" charset="-128"/>
              </a:rPr>
              <a:t>③</a:t>
            </a:r>
            <a:r>
              <a:rPr kumimoji="1" lang="ja-JP" altLang="en-US" sz="1600" b="1" dirty="0">
                <a:solidFill>
                  <a:prstClr val="black"/>
                </a:solidFill>
                <a:latin typeface="游ゴシック" panose="020B0400000000000000" pitchFamily="50" charset="-128"/>
              </a:rPr>
              <a:t>インスタ</a:t>
            </a:r>
          </a:p>
          <a:p>
            <a:pPr marL="96838" lvl="0" indent="-96838">
              <a:lnSpc>
                <a:spcPts val="3000"/>
              </a:lnSpc>
              <a:defRPr/>
            </a:pPr>
            <a:r>
              <a:rPr kumimoji="1" lang="ja-JP" altLang="en-US" sz="16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🔶注意事項</a:t>
            </a:r>
            <a:r>
              <a:rPr kumimoji="1" lang="ja-JP" altLang="en-US" sz="1600" b="1" dirty="0" smtClean="0">
                <a:solidFill>
                  <a:prstClr val="black"/>
                </a:solidFill>
                <a:latin typeface="游ゴシック" panose="020B0400000000000000" pitchFamily="50" charset="-128"/>
              </a:rPr>
              <a:t>：</a:t>
            </a:r>
            <a:r>
              <a:rPr kumimoji="1" lang="ja-JP" altLang="en-US" sz="1600" b="1" dirty="0" smtClean="0">
                <a:solidFill>
                  <a:srgbClr val="FF0000"/>
                </a:solidFill>
                <a:latin typeface="游ゴシック" panose="020B0400000000000000" pitchFamily="50" charset="-128"/>
              </a:rPr>
              <a:t>写真</a:t>
            </a:r>
            <a:r>
              <a:rPr kumimoji="1" lang="ja-JP" altLang="en-US" sz="1600" b="1" dirty="0">
                <a:solidFill>
                  <a:srgbClr val="FF0000"/>
                </a:solidFill>
                <a:latin typeface="游ゴシック" panose="020B0400000000000000" pitchFamily="50" charset="-128"/>
              </a:rPr>
              <a:t>の技術を問うものではない</a:t>
            </a:r>
          </a:p>
          <a:p>
            <a:pPr marL="96838" lvl="0" indent="-96838">
              <a:lnSpc>
                <a:spcPts val="3000"/>
              </a:lnSpc>
              <a:defRPr/>
            </a:pPr>
            <a:r>
              <a:rPr kumimoji="1" lang="ja-JP" altLang="en-US" sz="1600" b="1" dirty="0">
                <a:solidFill>
                  <a:prstClr val="black"/>
                </a:solidFill>
                <a:latin typeface="游ゴシック" panose="020B0400000000000000" pitchFamily="50" charset="-128"/>
              </a:rPr>
              <a:t>　　　　　 </a:t>
            </a:r>
            <a:r>
              <a:rPr kumimoji="1" lang="ja-JP" altLang="en-US" sz="1600" b="1" dirty="0" smtClean="0">
                <a:solidFill>
                  <a:prstClr val="black"/>
                </a:solidFill>
                <a:latin typeface="游ゴシック" panose="020B0400000000000000" pitchFamily="50" charset="-128"/>
              </a:rPr>
              <a:t> </a:t>
            </a:r>
            <a:r>
              <a:rPr kumimoji="1" lang="ja-JP" altLang="en-US" sz="1600" b="1" dirty="0" smtClean="0">
                <a:solidFill>
                  <a:srgbClr val="FF0000"/>
                </a:solidFill>
                <a:latin typeface="游ゴシック" panose="020B0400000000000000" pitchFamily="50" charset="-128"/>
              </a:rPr>
              <a:t>人間</a:t>
            </a:r>
            <a:r>
              <a:rPr kumimoji="1" lang="ja-JP" altLang="en-US" sz="1600" b="1" dirty="0">
                <a:solidFill>
                  <a:srgbClr val="FF0000"/>
                </a:solidFill>
                <a:latin typeface="游ゴシック" panose="020B0400000000000000" pitchFamily="50" charset="-128"/>
              </a:rPr>
              <a:t>の視野角と同じ範囲を撮影したもの</a:t>
            </a:r>
          </a:p>
          <a:p>
            <a:pPr marL="96838" lvl="0" indent="-96838">
              <a:lnSpc>
                <a:spcPts val="3000"/>
              </a:lnSpc>
              <a:defRPr/>
            </a:pPr>
            <a:r>
              <a:rPr kumimoji="1" lang="ja-JP" altLang="en-US" sz="1400" b="1" dirty="0" smtClean="0">
                <a:solidFill>
                  <a:prstClr val="black"/>
                </a:solidFill>
                <a:latin typeface="游ゴシック" panose="020B0400000000000000" pitchFamily="50" charset="-128"/>
              </a:rPr>
              <a:t>（</a:t>
            </a:r>
            <a:r>
              <a:rPr kumimoji="1" lang="ja-JP" altLang="en-US" sz="1400" b="1" dirty="0">
                <a:solidFill>
                  <a:prstClr val="black"/>
                </a:solidFill>
                <a:latin typeface="游ゴシック" panose="020B0400000000000000" pitchFamily="50" charset="-128"/>
              </a:rPr>
              <a:t>超望遠や超広角レンズ等により撮影したもの</a:t>
            </a:r>
            <a:r>
              <a:rPr kumimoji="1" lang="ja-JP" altLang="en-US" sz="1400" b="1" dirty="0" smtClean="0">
                <a:solidFill>
                  <a:prstClr val="black"/>
                </a:solidFill>
                <a:latin typeface="游ゴシック" panose="020B0400000000000000" pitchFamily="50" charset="-128"/>
              </a:rPr>
              <a:t>でない</a:t>
            </a:r>
            <a:r>
              <a:rPr kumimoji="1" lang="ja-JP" altLang="en-US" sz="1400" b="1" dirty="0">
                <a:solidFill>
                  <a:prstClr val="black"/>
                </a:solidFill>
                <a:latin typeface="游ゴシック" panose="020B0400000000000000" pitchFamily="50" charset="-128"/>
              </a:rPr>
              <a:t>こと）　</a:t>
            </a:r>
          </a:p>
        </p:txBody>
      </p:sp>
      <p:pic>
        <p:nvPicPr>
          <p:cNvPr id="6" name="図 5"/>
          <p:cNvPicPr>
            <a:picLocks noChangeAspect="1"/>
          </p:cNvPicPr>
          <p:nvPr/>
        </p:nvPicPr>
        <p:blipFill>
          <a:blip r:embed="rId3"/>
          <a:stretch>
            <a:fillRect/>
          </a:stretch>
        </p:blipFill>
        <p:spPr>
          <a:xfrm>
            <a:off x="5409127" y="1478945"/>
            <a:ext cx="3611514" cy="5043719"/>
          </a:xfrm>
          <a:prstGeom prst="rect">
            <a:avLst/>
          </a:prstGeom>
        </p:spPr>
      </p:pic>
      <p:sp>
        <p:nvSpPr>
          <p:cNvPr id="8"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5</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478287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楕円 91"/>
          <p:cNvSpPr/>
          <p:nvPr/>
        </p:nvSpPr>
        <p:spPr>
          <a:xfrm>
            <a:off x="-161863" y="2246317"/>
            <a:ext cx="4553386" cy="2175001"/>
          </a:xfrm>
          <a:prstGeom prst="ellipse">
            <a:avLst/>
          </a:prstGeom>
          <a:ln/>
          <a:effectLst>
            <a:softEdge rad="317500"/>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93" name="テキスト ボックス 92"/>
          <p:cNvSpPr txBox="1"/>
          <p:nvPr/>
        </p:nvSpPr>
        <p:spPr>
          <a:xfrm>
            <a:off x="384865" y="2645594"/>
            <a:ext cx="3448099" cy="1246495"/>
          </a:xfrm>
          <a:prstGeom prst="rect">
            <a:avLst/>
          </a:prstGeom>
          <a:noFill/>
        </p:spPr>
        <p:txBody>
          <a:bodyPr wrap="square" rtlCol="0">
            <a:spAutoFit/>
          </a:bodyPr>
          <a:lstStyle/>
          <a:p>
            <a:pPr marL="171450" marR="0" lvl="0" indent="-171450" algn="l" defTabSz="4572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ja-JP" altLang="en-US" sz="1800" b="1" i="0" u="none" strike="noStrike" kern="1200" cap="none" spc="0" normalizeH="0" baseline="0" noProof="0" dirty="0">
                <a:ln>
                  <a:noFill/>
                </a:ln>
                <a:solidFill>
                  <a:prstClr val="black"/>
                </a:solidFill>
                <a:effectLst/>
                <a:uLnTx/>
                <a:uFillTx/>
                <a:latin typeface="+mn-ea"/>
                <a:cs typeface="+mn-cs"/>
              </a:rPr>
              <a:t>観光との連携</a:t>
            </a:r>
            <a:endParaRPr kumimoji="0" lang="en-US" altLang="ja-JP" sz="1800" b="1" i="0" u="none" strike="noStrike" kern="1200" cap="none" spc="0" normalizeH="0" baseline="0" noProof="0" dirty="0">
              <a:ln>
                <a:noFill/>
              </a:ln>
              <a:solidFill>
                <a:prstClr val="black"/>
              </a:solidFill>
              <a:effectLst/>
              <a:uLnTx/>
              <a:uFillTx/>
              <a:latin typeface="+mn-ea"/>
              <a:cs typeface="+mn-cs"/>
            </a:endParaRPr>
          </a:p>
          <a:p>
            <a:pPr marL="174625" marR="0" lvl="0" indent="-174625" algn="l" defTabSz="457200" rtl="0" eaLnBrk="1" fontAlgn="auto" latinLnBrk="0" hangingPunct="1">
              <a:lnSpc>
                <a:spcPct val="150000"/>
              </a:lnSpc>
              <a:spcBef>
                <a:spcPts val="0"/>
              </a:spcBef>
              <a:spcAft>
                <a:spcPts val="0"/>
              </a:spcAft>
              <a:buClrTx/>
              <a:buSzTx/>
              <a:buFontTx/>
              <a:buNone/>
              <a:tabLst/>
              <a:defRPr/>
            </a:pPr>
            <a:r>
              <a:rPr lang="ja-JP" altLang="en-US" sz="1600" dirty="0">
                <a:solidFill>
                  <a:prstClr val="black"/>
                </a:solidFill>
                <a:latin typeface="+mn-ea"/>
              </a:rPr>
              <a:t>・</a:t>
            </a:r>
            <a:r>
              <a:rPr kumimoji="0" lang="ja-JP" altLang="en-US" sz="1600" b="0" i="0" u="none" strike="noStrike" kern="1200" cap="none" spc="0" normalizeH="0" baseline="0" noProof="0" dirty="0" smtClean="0">
                <a:ln>
                  <a:noFill/>
                </a:ln>
                <a:solidFill>
                  <a:prstClr val="black"/>
                </a:solidFill>
                <a:effectLst/>
                <a:uLnTx/>
                <a:uFillTx/>
                <a:latin typeface="+mn-ea"/>
                <a:cs typeface="+mn-cs"/>
              </a:rPr>
              <a:t>府民</a:t>
            </a:r>
            <a:r>
              <a:rPr kumimoji="0" lang="ja-JP" altLang="en-US" sz="1600" b="0" i="0" u="none" strike="noStrike" kern="1200" cap="none" spc="0" normalizeH="0" baseline="0" noProof="0" dirty="0">
                <a:ln>
                  <a:noFill/>
                </a:ln>
                <a:solidFill>
                  <a:prstClr val="black"/>
                </a:solidFill>
                <a:effectLst/>
                <a:uLnTx/>
                <a:uFillTx/>
                <a:latin typeface="+mn-ea"/>
                <a:cs typeface="+mn-cs"/>
              </a:rPr>
              <a:t>文化部都市魅力創造局と連携した情報発信</a:t>
            </a:r>
            <a:endParaRPr kumimoji="0" lang="en-US" altLang="ja-JP" sz="1600" b="0" i="0" u="none" strike="noStrike" kern="1200" cap="none" spc="0" normalizeH="0" baseline="0" noProof="0" dirty="0">
              <a:ln>
                <a:noFill/>
              </a:ln>
              <a:solidFill>
                <a:prstClr val="black"/>
              </a:solidFill>
              <a:effectLst/>
              <a:uLnTx/>
              <a:uFillTx/>
              <a:latin typeface="+mn-ea"/>
              <a:cs typeface="+mn-cs"/>
            </a:endParaRPr>
          </a:p>
        </p:txBody>
      </p:sp>
      <p:sp>
        <p:nvSpPr>
          <p:cNvPr id="95" name="楕円 94"/>
          <p:cNvSpPr/>
          <p:nvPr/>
        </p:nvSpPr>
        <p:spPr>
          <a:xfrm>
            <a:off x="4590613" y="4409408"/>
            <a:ext cx="4553387" cy="2261201"/>
          </a:xfrm>
          <a:prstGeom prst="ellipse">
            <a:avLst/>
          </a:prstGeom>
          <a:ln/>
          <a:effectLst>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98" name="楕円 97"/>
          <p:cNvSpPr/>
          <p:nvPr/>
        </p:nvSpPr>
        <p:spPr>
          <a:xfrm>
            <a:off x="4715984" y="2222451"/>
            <a:ext cx="4553386" cy="2194474"/>
          </a:xfrm>
          <a:prstGeom prst="ellipse">
            <a:avLst/>
          </a:prstGeom>
          <a:ln/>
          <a:effectLst>
            <a:softEdge rad="317500"/>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99" name="テキスト ボックス 98"/>
          <p:cNvSpPr txBox="1"/>
          <p:nvPr/>
        </p:nvSpPr>
        <p:spPr>
          <a:xfrm>
            <a:off x="4908246" y="4937337"/>
            <a:ext cx="4361124" cy="1246495"/>
          </a:xfrm>
          <a:prstGeom prst="rect">
            <a:avLst/>
          </a:prstGeom>
          <a:noFill/>
        </p:spPr>
        <p:txBody>
          <a:bodyPr wrap="square" rtlCol="0">
            <a:spAutoFit/>
          </a:bodyPr>
          <a:lstStyle/>
          <a:p>
            <a:pPr marL="171450" marR="0" lvl="0" indent="-171450" algn="l" defTabSz="4572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ja-JP" altLang="en-US" sz="1800" b="1" i="0" u="none" strike="noStrike" kern="1200" cap="none" spc="0" normalizeH="0" baseline="0" noProof="0" dirty="0">
                <a:ln>
                  <a:noFill/>
                </a:ln>
                <a:solidFill>
                  <a:prstClr val="black"/>
                </a:solidFill>
                <a:effectLst/>
                <a:uLnTx/>
                <a:uFillTx/>
                <a:latin typeface="+mn-ea"/>
                <a:cs typeface="+mn-cs"/>
              </a:rPr>
              <a:t>地域のまちづくり活動団体の連携</a:t>
            </a:r>
            <a:endParaRPr kumimoji="0" lang="en-US" altLang="ja-JP" sz="1800"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lang="ja-JP" altLang="en-US" sz="1600" dirty="0">
                <a:solidFill>
                  <a:prstClr val="black"/>
                </a:solidFill>
                <a:latin typeface="+mn-ea"/>
              </a:rPr>
              <a:t>・</a:t>
            </a:r>
            <a:r>
              <a:rPr kumimoji="0" lang="ja-JP" altLang="en-US" sz="1600" b="0" i="0" u="none" strike="noStrike" kern="1200" cap="none" spc="0" normalizeH="0" baseline="0" noProof="0" dirty="0" smtClean="0">
                <a:ln>
                  <a:noFill/>
                </a:ln>
                <a:solidFill>
                  <a:prstClr val="black"/>
                </a:solidFill>
                <a:effectLst/>
                <a:uLnTx/>
                <a:uFillTx/>
                <a:latin typeface="+mn-ea"/>
                <a:cs typeface="+mn-cs"/>
              </a:rPr>
              <a:t>大阪</a:t>
            </a:r>
            <a:r>
              <a:rPr kumimoji="0" lang="ja-JP" altLang="en-US" sz="1600" b="0" i="0" u="none" strike="noStrike" kern="1200" cap="none" spc="0" normalizeH="0" baseline="0" noProof="0" dirty="0">
                <a:ln>
                  <a:noFill/>
                </a:ln>
                <a:solidFill>
                  <a:prstClr val="black"/>
                </a:solidFill>
                <a:effectLst/>
                <a:uLnTx/>
                <a:uFillTx/>
                <a:latin typeface="+mn-ea"/>
                <a:cs typeface="+mn-cs"/>
              </a:rPr>
              <a:t>美しい景観づくり推進会議（</a:t>
            </a:r>
            <a:r>
              <a:rPr kumimoji="0" lang="ja-JP" altLang="en-US" sz="1600" b="0" i="0" u="none" strike="noStrike" kern="1200" cap="none" spc="0" normalizeH="0" baseline="0" noProof="0" dirty="0" smtClean="0">
                <a:ln>
                  <a:noFill/>
                </a:ln>
                <a:solidFill>
                  <a:prstClr val="black"/>
                </a:solidFill>
                <a:effectLst/>
                <a:uLnTx/>
                <a:uFillTx/>
                <a:latin typeface="+mn-ea"/>
                <a:cs typeface="+mn-cs"/>
              </a:rPr>
              <a:t>まちづくり団体、事業者、行政）と連携</a:t>
            </a:r>
            <a:r>
              <a:rPr kumimoji="0" lang="ja-JP" altLang="en-US" sz="1600" b="0" i="0" u="none" strike="noStrike" kern="1200" cap="none" spc="0" normalizeH="0" baseline="0" noProof="0" dirty="0">
                <a:ln>
                  <a:noFill/>
                </a:ln>
                <a:solidFill>
                  <a:prstClr val="black"/>
                </a:solidFill>
                <a:effectLst/>
                <a:uLnTx/>
                <a:uFillTx/>
                <a:latin typeface="+mn-ea"/>
                <a:cs typeface="+mn-cs"/>
              </a:rPr>
              <a:t>した情報発信</a:t>
            </a:r>
            <a:endParaRPr kumimoji="0" lang="en-US" altLang="ja-JP" sz="1600" b="0" i="0" u="none" strike="noStrike" kern="1200" cap="none" spc="0" normalizeH="0" baseline="0" noProof="0" dirty="0">
              <a:ln>
                <a:noFill/>
              </a:ln>
              <a:solidFill>
                <a:prstClr val="black"/>
              </a:solidFill>
              <a:effectLst/>
              <a:uLnTx/>
              <a:uFillTx/>
              <a:latin typeface="+mn-ea"/>
              <a:cs typeface="+mn-cs"/>
            </a:endParaRPr>
          </a:p>
        </p:txBody>
      </p:sp>
      <p:sp>
        <p:nvSpPr>
          <p:cNvPr id="101" name="楕円 100"/>
          <p:cNvSpPr/>
          <p:nvPr/>
        </p:nvSpPr>
        <p:spPr>
          <a:xfrm>
            <a:off x="152287" y="4371828"/>
            <a:ext cx="4553386" cy="2286982"/>
          </a:xfrm>
          <a:prstGeom prst="ellipse">
            <a:avLst/>
          </a:prstGeom>
          <a:ln/>
          <a:effectLst>
            <a:softEdge rad="31750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2" name="テキスト ボックス 101"/>
          <p:cNvSpPr txBox="1"/>
          <p:nvPr/>
        </p:nvSpPr>
        <p:spPr>
          <a:xfrm>
            <a:off x="354428" y="4940771"/>
            <a:ext cx="4553602" cy="1246495"/>
          </a:xfrm>
          <a:prstGeom prst="rect">
            <a:avLst/>
          </a:prstGeom>
          <a:noFill/>
        </p:spPr>
        <p:txBody>
          <a:bodyPr wrap="square" rtlCol="0">
            <a:spAutoFit/>
          </a:bodyPr>
          <a:lstStyle/>
          <a:p>
            <a:pPr marL="171450" marR="0" lvl="0" indent="-171450" algn="l" defTabSz="4572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ja-JP" altLang="en-US" sz="1800" b="1" i="0" u="none" strike="noStrike" kern="1200" cap="none" spc="0" normalizeH="0" baseline="0" noProof="0" dirty="0">
                <a:ln>
                  <a:noFill/>
                </a:ln>
                <a:solidFill>
                  <a:prstClr val="black"/>
                </a:solidFill>
                <a:effectLst/>
                <a:uLnTx/>
                <a:uFillTx/>
                <a:latin typeface="+mn-ea"/>
                <a:cs typeface="+mn-cs"/>
              </a:rPr>
              <a:t>景観整備機構との連携</a:t>
            </a:r>
            <a:endParaRPr kumimoji="0" lang="en-US" altLang="ja-JP" sz="1800"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lang="ja-JP" altLang="en-US" sz="1600" dirty="0">
                <a:solidFill>
                  <a:prstClr val="black"/>
                </a:solidFill>
                <a:latin typeface="+mn-ea"/>
              </a:rPr>
              <a:t>・</a:t>
            </a:r>
            <a:r>
              <a:rPr kumimoji="0" lang="ja-JP" altLang="en-US" sz="1600" b="0" i="0" u="none" strike="noStrike" kern="1200" cap="none" spc="0" normalizeH="0" baseline="0" noProof="0" dirty="0" smtClean="0">
                <a:ln>
                  <a:noFill/>
                </a:ln>
                <a:solidFill>
                  <a:prstClr val="black"/>
                </a:solidFill>
                <a:effectLst/>
                <a:uLnTx/>
                <a:uFillTx/>
                <a:latin typeface="+mn-ea"/>
                <a:cs typeface="+mn-cs"/>
              </a:rPr>
              <a:t>大阪府</a:t>
            </a:r>
            <a:r>
              <a:rPr kumimoji="0" lang="ja-JP" altLang="en-US" sz="1600" b="0" i="0" u="none" strike="noStrike" kern="1200" cap="none" spc="0" normalizeH="0" baseline="0" noProof="0" dirty="0">
                <a:ln>
                  <a:noFill/>
                </a:ln>
                <a:solidFill>
                  <a:prstClr val="black"/>
                </a:solidFill>
                <a:effectLst/>
                <a:uLnTx/>
                <a:uFillTx/>
                <a:latin typeface="+mn-ea"/>
                <a:cs typeface="+mn-cs"/>
              </a:rPr>
              <a:t>建築士会と連携した情報発信</a:t>
            </a:r>
            <a:endParaRPr kumimoji="0"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black"/>
                </a:solidFill>
                <a:effectLst/>
                <a:uLnTx/>
                <a:uFillTx/>
                <a:latin typeface="+mn-ea"/>
                <a:cs typeface="+mn-cs"/>
              </a:rPr>
              <a:t>・大阪府</a:t>
            </a:r>
            <a:r>
              <a:rPr kumimoji="0" lang="ja-JP" altLang="en-US" sz="1600" b="0" i="0" u="none" strike="noStrike" kern="1200" cap="none" spc="0" normalizeH="0" baseline="0" noProof="0" dirty="0">
                <a:ln>
                  <a:noFill/>
                </a:ln>
                <a:solidFill>
                  <a:prstClr val="black"/>
                </a:solidFill>
                <a:effectLst/>
                <a:uLnTx/>
                <a:uFillTx/>
                <a:latin typeface="+mn-ea"/>
                <a:cs typeface="+mn-cs"/>
              </a:rPr>
              <a:t>建築士事務所協会と連携した情報発信</a:t>
            </a:r>
            <a:endParaRPr kumimoji="0" lang="en-US" altLang="ja-JP" sz="1600" b="0" i="0" u="none" strike="noStrike" kern="1200" cap="none" spc="0" normalizeH="0" baseline="0" noProof="0" dirty="0">
              <a:ln>
                <a:noFill/>
              </a:ln>
              <a:solidFill>
                <a:prstClr val="black"/>
              </a:solidFill>
              <a:effectLst/>
              <a:uLnTx/>
              <a:uFillTx/>
              <a:latin typeface="+mn-ea"/>
              <a:cs typeface="+mn-cs"/>
            </a:endParaRPr>
          </a:p>
        </p:txBody>
      </p:sp>
      <p:sp>
        <p:nvSpPr>
          <p:cNvPr id="104" name="楕円 103"/>
          <p:cNvSpPr/>
          <p:nvPr/>
        </p:nvSpPr>
        <p:spPr>
          <a:xfrm>
            <a:off x="2385004" y="539955"/>
            <a:ext cx="4553386" cy="2169966"/>
          </a:xfrm>
          <a:prstGeom prst="ellipse">
            <a:avLst/>
          </a:prstGeom>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5" name="テキスト ボックス 104"/>
          <p:cNvSpPr txBox="1"/>
          <p:nvPr/>
        </p:nvSpPr>
        <p:spPr>
          <a:xfrm>
            <a:off x="2869238" y="969527"/>
            <a:ext cx="3780576" cy="1246495"/>
          </a:xfrm>
          <a:prstGeom prst="rect">
            <a:avLst/>
          </a:prstGeom>
          <a:noFill/>
        </p:spPr>
        <p:txBody>
          <a:bodyPr wrap="square" rtlCol="0">
            <a:spAutoFit/>
          </a:bodyPr>
          <a:lstStyle/>
          <a:p>
            <a:pPr marL="171450" marR="0" lvl="0" indent="-171450" algn="l" defTabSz="4572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ja-JP" altLang="en-US" sz="1800" b="1" i="0" u="none" strike="noStrike" kern="1200" cap="none" spc="0" normalizeH="0" baseline="0" noProof="0" dirty="0">
                <a:ln>
                  <a:noFill/>
                </a:ln>
                <a:solidFill>
                  <a:prstClr val="black"/>
                </a:solidFill>
                <a:effectLst/>
                <a:uLnTx/>
                <a:uFillTx/>
                <a:latin typeface="+mn-ea"/>
                <a:cs typeface="+mn-cs"/>
              </a:rPr>
              <a:t>市町村との連携</a:t>
            </a:r>
            <a:endParaRPr kumimoji="0" lang="en-US" altLang="ja-JP" sz="1800"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black"/>
                </a:solidFill>
                <a:effectLst/>
                <a:uLnTx/>
                <a:uFillTx/>
                <a:latin typeface="+mn-ea"/>
                <a:cs typeface="+mn-cs"/>
              </a:rPr>
              <a:t>・</a:t>
            </a:r>
            <a:r>
              <a:rPr kumimoji="0" lang="ja-JP" altLang="en-US" sz="1600" b="0" i="0" u="none" strike="noStrike" kern="1200" cap="none" spc="0" normalizeH="0" baseline="0" noProof="0" dirty="0">
                <a:ln>
                  <a:noFill/>
                </a:ln>
                <a:solidFill>
                  <a:prstClr val="black"/>
                </a:solidFill>
                <a:effectLst/>
                <a:uLnTx/>
                <a:uFillTx/>
                <a:latin typeface="+mn-ea"/>
                <a:cs typeface="+mn-cs"/>
              </a:rPr>
              <a:t>市町村広報紙と連携した情報発信</a:t>
            </a:r>
            <a:endParaRPr kumimoji="0"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600" b="0" i="0" u="none" strike="noStrike" kern="1200" cap="none" spc="0" normalizeH="0" baseline="0" noProof="0" dirty="0" smtClean="0">
                <a:ln>
                  <a:noFill/>
                </a:ln>
                <a:solidFill>
                  <a:prstClr val="black"/>
                </a:solidFill>
                <a:effectLst/>
                <a:uLnTx/>
                <a:uFillTx/>
                <a:latin typeface="+mn-ea"/>
                <a:cs typeface="+mn-cs"/>
              </a:rPr>
              <a:t>・</a:t>
            </a:r>
            <a:r>
              <a:rPr kumimoji="0" lang="ja-JP" altLang="en-US" sz="1600" b="0" i="0" u="none" strike="noStrike" kern="1200" cap="none" spc="0" normalizeH="0" baseline="0" noProof="0" dirty="0">
                <a:ln>
                  <a:noFill/>
                </a:ln>
                <a:solidFill>
                  <a:prstClr val="black"/>
                </a:solidFill>
                <a:effectLst/>
                <a:uLnTx/>
                <a:uFillTx/>
                <a:latin typeface="+mn-ea"/>
                <a:cs typeface="+mn-cs"/>
              </a:rPr>
              <a:t>市町村観光担当と連携した情報発信</a:t>
            </a:r>
            <a:endParaRPr kumimoji="0" lang="en-US" altLang="ja-JP" sz="1600" b="0" i="0" u="none" strike="noStrike" kern="1200" cap="none" spc="0" normalizeH="0" baseline="0" noProof="0" dirty="0">
              <a:ln>
                <a:noFill/>
              </a:ln>
              <a:solidFill>
                <a:prstClr val="black"/>
              </a:solidFill>
              <a:effectLst/>
              <a:uLnTx/>
              <a:uFillTx/>
              <a:latin typeface="+mn-ea"/>
              <a:cs typeface="+mn-cs"/>
            </a:endParaRPr>
          </a:p>
        </p:txBody>
      </p:sp>
      <p:sp>
        <p:nvSpPr>
          <p:cNvPr id="96" name="テキスト ボックス 95"/>
          <p:cNvSpPr txBox="1"/>
          <p:nvPr/>
        </p:nvSpPr>
        <p:spPr>
          <a:xfrm>
            <a:off x="5241152" y="2652183"/>
            <a:ext cx="3649493" cy="1246495"/>
          </a:xfrm>
          <a:prstGeom prst="rect">
            <a:avLst/>
          </a:prstGeom>
          <a:noFill/>
        </p:spPr>
        <p:txBody>
          <a:bodyPr wrap="square" rtlCol="0">
            <a:spAutoFit/>
          </a:bodyPr>
          <a:lstStyle/>
          <a:p>
            <a:pPr marL="171450" marR="0" lvl="0" indent="-171450" algn="l" defTabSz="4572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ja-JP" altLang="en-US" sz="1800" b="1" i="0" u="none" strike="noStrike" kern="1200" cap="none" spc="0" normalizeH="0" baseline="0" noProof="0" dirty="0">
                <a:ln>
                  <a:noFill/>
                </a:ln>
                <a:solidFill>
                  <a:prstClr val="black"/>
                </a:solidFill>
                <a:effectLst/>
                <a:uLnTx/>
                <a:uFillTx/>
                <a:latin typeface="+mn-ea"/>
                <a:cs typeface="+mn-cs"/>
              </a:rPr>
              <a:t>民間広報媒体との連携</a:t>
            </a:r>
            <a:endParaRPr kumimoji="0" lang="en-US" altLang="ja-JP" sz="1800" b="1" i="0" u="none" strike="noStrike" kern="1200" cap="none" spc="0" normalizeH="0" baseline="0" noProof="0" dirty="0">
              <a:ln>
                <a:noFill/>
              </a:ln>
              <a:solidFill>
                <a:prstClr val="black"/>
              </a:solidFill>
              <a:effectLst/>
              <a:uLnTx/>
              <a:uFillTx/>
              <a:latin typeface="+mn-ea"/>
              <a:cs typeface="+mn-cs"/>
            </a:endParaRPr>
          </a:p>
          <a:p>
            <a:pPr marL="174625" marR="0" lvl="0" indent="-174625" algn="l" defTabSz="457200" rtl="0" eaLnBrk="1" fontAlgn="auto" latinLnBrk="0" hangingPunct="1">
              <a:lnSpc>
                <a:spcPct val="150000"/>
              </a:lnSpc>
              <a:spcBef>
                <a:spcPts val="0"/>
              </a:spcBef>
              <a:spcAft>
                <a:spcPts val="0"/>
              </a:spcAft>
              <a:buClrTx/>
              <a:buSzTx/>
              <a:buFontTx/>
              <a:buNone/>
              <a:tabLst/>
              <a:defRPr/>
            </a:pPr>
            <a:r>
              <a:rPr lang="ja-JP" altLang="en-US" sz="1600" dirty="0">
                <a:solidFill>
                  <a:prstClr val="black"/>
                </a:solidFill>
                <a:latin typeface="+mn-ea"/>
              </a:rPr>
              <a:t>・</a:t>
            </a:r>
            <a:r>
              <a:rPr kumimoji="0" lang="ja-JP" altLang="en-US" sz="1600" b="0" i="0" u="none" strike="noStrike" kern="1200" cap="none" spc="0" normalizeH="0" baseline="0" noProof="0" dirty="0" smtClean="0">
                <a:ln>
                  <a:noFill/>
                </a:ln>
                <a:solidFill>
                  <a:prstClr val="black"/>
                </a:solidFill>
                <a:effectLst/>
                <a:uLnTx/>
                <a:uFillTx/>
                <a:latin typeface="+mn-ea"/>
                <a:cs typeface="+mn-cs"/>
              </a:rPr>
              <a:t>新たな広報媒体による府民への提案の呼びかけ</a:t>
            </a:r>
            <a:endParaRPr kumimoji="0" lang="ja-JP" altLang="en-US" sz="1600" b="0" i="0" u="none" strike="noStrike" kern="1200" cap="none" spc="0" normalizeH="0" baseline="0" noProof="0" dirty="0">
              <a:ln>
                <a:noFill/>
              </a:ln>
              <a:solidFill>
                <a:prstClr val="black"/>
              </a:solidFill>
              <a:effectLst/>
              <a:uLnTx/>
              <a:uFillTx/>
              <a:latin typeface="+mn-ea"/>
              <a:cs typeface="+mn-cs"/>
            </a:endParaRPr>
          </a:p>
        </p:txBody>
      </p:sp>
      <p:sp>
        <p:nvSpPr>
          <p:cNvPr id="14" name="テキスト ボックス 13">
            <a:extLst>
              <a:ext uri="{FF2B5EF4-FFF2-40B4-BE49-F238E27FC236}">
                <a16:creationId xmlns:a16="http://schemas.microsoft.com/office/drawing/2014/main" id="{A159D09F-9503-4118-8BE1-BF2E349CF45C}"/>
              </a:ext>
            </a:extLst>
          </p:cNvPr>
          <p:cNvSpPr txBox="1"/>
          <p:nvPr/>
        </p:nvSpPr>
        <p:spPr>
          <a:xfrm>
            <a:off x="130763" y="86746"/>
            <a:ext cx="8326796" cy="553998"/>
          </a:xfrm>
          <a:prstGeom prst="rect">
            <a:avLst/>
          </a:prstGeom>
          <a:noFill/>
          <a:ln w="12700">
            <a:noFill/>
          </a:ln>
        </p:spPr>
        <p:txBody>
          <a:bodyPr wrap="square" rtlCol="0">
            <a:spAutoFit/>
          </a:bodyPr>
          <a:lstStyle/>
          <a:p>
            <a:pPr lvl="0">
              <a:lnSpc>
                <a:spcPct val="150000"/>
              </a:lnSpc>
              <a:defRPr/>
            </a:pPr>
            <a:r>
              <a:rPr kumimoji="1" lang="ja-JP" altLang="en-US" sz="2000" b="1" dirty="0">
                <a:solidFill>
                  <a:prstClr val="black"/>
                </a:solidFill>
                <a:latin typeface="游ゴシック" panose="020B0400000000000000" pitchFamily="50" charset="-128"/>
                <a:ea typeface="游ゴシック" panose="020B0400000000000000" pitchFamily="50" charset="-128"/>
              </a:rPr>
              <a:t>１</a:t>
            </a:r>
            <a:r>
              <a:rPr kumimoji="1" lang="ja-JP" altLang="en-US" sz="2000" b="1" dirty="0" smtClean="0">
                <a:solidFill>
                  <a:prstClr val="black"/>
                </a:solidFill>
                <a:latin typeface="游ゴシック" panose="020B0400000000000000" pitchFamily="50" charset="-128"/>
              </a:rPr>
              <a:t>．</a:t>
            </a:r>
            <a:r>
              <a:rPr kumimoji="1" lang="ja-JP" altLang="en-US" sz="2000" b="1" dirty="0">
                <a:solidFill>
                  <a:prstClr val="black"/>
                </a:solidFill>
                <a:latin typeface="游ゴシック" panose="020B0400000000000000" pitchFamily="50" charset="-128"/>
              </a:rPr>
              <a:t>第２回「ビュースポットおおさか」の募集に向けた情報発信</a:t>
            </a:r>
          </a:p>
        </p:txBody>
      </p:sp>
      <p:sp>
        <p:nvSpPr>
          <p:cNvPr id="1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6</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824089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A159D09F-9503-4118-8BE1-BF2E349CF45C}"/>
              </a:ext>
            </a:extLst>
          </p:cNvPr>
          <p:cNvSpPr txBox="1"/>
          <p:nvPr/>
        </p:nvSpPr>
        <p:spPr>
          <a:xfrm>
            <a:off x="130763" y="86746"/>
            <a:ext cx="8326796" cy="553998"/>
          </a:xfrm>
          <a:prstGeom prst="rect">
            <a:avLst/>
          </a:prstGeom>
          <a:noFill/>
          <a:ln w="12700">
            <a:noFill/>
          </a:ln>
        </p:spPr>
        <p:txBody>
          <a:bodyPr wrap="square" rtlCol="0">
            <a:spAutoFit/>
          </a:bodyPr>
          <a:lstStyle/>
          <a:p>
            <a:pPr lvl="0">
              <a:lnSpc>
                <a:spcPct val="150000"/>
              </a:lnSpc>
              <a:defRPr/>
            </a:pPr>
            <a:r>
              <a:rPr kumimoji="1" lang="ja-JP" altLang="en-US" sz="2000" b="1" dirty="0" smtClean="0">
                <a:solidFill>
                  <a:prstClr val="black"/>
                </a:solidFill>
                <a:latin typeface="游ゴシック" panose="020B0400000000000000" pitchFamily="50" charset="-128"/>
                <a:ea typeface="游ゴシック" panose="020B0400000000000000" pitchFamily="50" charset="-128"/>
              </a:rPr>
              <a:t>２</a:t>
            </a:r>
            <a:r>
              <a:rPr kumimoji="1" lang="ja-JP" altLang="en-US" sz="2000" b="1" dirty="0" smtClean="0">
                <a:solidFill>
                  <a:prstClr val="black"/>
                </a:solidFill>
                <a:latin typeface="游ゴシック" panose="020B0400000000000000" pitchFamily="50" charset="-128"/>
              </a:rPr>
              <a:t>．</a:t>
            </a:r>
            <a:r>
              <a:rPr kumimoji="1" lang="ja-JP" altLang="en-US" sz="2000" b="1" dirty="0">
                <a:solidFill>
                  <a:prstClr val="black"/>
                </a:solidFill>
                <a:latin typeface="游ゴシック" panose="020B0400000000000000" pitchFamily="50" charset="-128"/>
              </a:rPr>
              <a:t>第２回「ビュースポットおおさか」の</a:t>
            </a:r>
            <a:r>
              <a:rPr kumimoji="1" lang="ja-JP" altLang="en-US" sz="2000" b="1" dirty="0" smtClean="0">
                <a:solidFill>
                  <a:prstClr val="black"/>
                </a:solidFill>
                <a:latin typeface="游ゴシック" panose="020B0400000000000000" pitchFamily="50" charset="-128"/>
              </a:rPr>
              <a:t>募集</a:t>
            </a:r>
            <a:r>
              <a:rPr kumimoji="1" lang="ja-JP" altLang="en-US" sz="2000" b="1" dirty="0">
                <a:solidFill>
                  <a:prstClr val="black"/>
                </a:solidFill>
                <a:latin typeface="游ゴシック" panose="020B0400000000000000" pitchFamily="50" charset="-128"/>
              </a:rPr>
              <a:t>結果</a:t>
            </a:r>
          </a:p>
        </p:txBody>
      </p:sp>
      <p:sp>
        <p:nvSpPr>
          <p:cNvPr id="13" name="テキスト ボックス 12"/>
          <p:cNvSpPr txBox="1"/>
          <p:nvPr/>
        </p:nvSpPr>
        <p:spPr>
          <a:xfrm>
            <a:off x="179512" y="579218"/>
            <a:ext cx="8326796" cy="468783"/>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エリア</a:t>
            </a:r>
            <a:r>
              <a:rPr kumimoji="1" lang="ja-JP" altLang="en-US"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別・カテゴリ別の応募・選定</a:t>
            </a:r>
            <a:r>
              <a:rPr kumimoji="1" lang="ja-JP" altLang="en-US"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状況</a:t>
            </a:r>
            <a:endParaRPr kumimoji="1" lang="en-US" altLang="ja-JP"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15" name="表 14"/>
          <p:cNvGraphicFramePr>
            <a:graphicFrameLocks noGrp="1"/>
          </p:cNvGraphicFramePr>
          <p:nvPr>
            <p:extLst>
              <p:ext uri="{D42A27DB-BD31-4B8C-83A1-F6EECF244321}">
                <p14:modId xmlns:p14="http://schemas.microsoft.com/office/powerpoint/2010/main" val="1654652137"/>
              </p:ext>
            </p:extLst>
          </p:nvPr>
        </p:nvGraphicFramePr>
        <p:xfrm>
          <a:off x="287523" y="1073069"/>
          <a:ext cx="8568953" cy="5260492"/>
        </p:xfrm>
        <a:graphic>
          <a:graphicData uri="http://schemas.openxmlformats.org/drawingml/2006/table">
            <a:tbl>
              <a:tblPr firstRow="1" bandRow="1">
                <a:tableStyleId>{616DA210-FB5B-4158-B5E0-FEB733F419BA}</a:tableStyleId>
              </a:tblPr>
              <a:tblGrid>
                <a:gridCol w="1960511">
                  <a:extLst>
                    <a:ext uri="{9D8B030D-6E8A-4147-A177-3AD203B41FA5}">
                      <a16:colId xmlns:a16="http://schemas.microsoft.com/office/drawing/2014/main" val="4216197973"/>
                    </a:ext>
                  </a:extLst>
                </a:gridCol>
                <a:gridCol w="4697294">
                  <a:extLst>
                    <a:ext uri="{9D8B030D-6E8A-4147-A177-3AD203B41FA5}">
                      <a16:colId xmlns:a16="http://schemas.microsoft.com/office/drawing/2014/main" val="341508336"/>
                    </a:ext>
                  </a:extLst>
                </a:gridCol>
                <a:gridCol w="1011048">
                  <a:extLst>
                    <a:ext uri="{9D8B030D-6E8A-4147-A177-3AD203B41FA5}">
                      <a16:colId xmlns:a16="http://schemas.microsoft.com/office/drawing/2014/main" val="4044357023"/>
                    </a:ext>
                  </a:extLst>
                </a:gridCol>
                <a:gridCol w="900100">
                  <a:extLst>
                    <a:ext uri="{9D8B030D-6E8A-4147-A177-3AD203B41FA5}">
                      <a16:colId xmlns:a16="http://schemas.microsoft.com/office/drawing/2014/main" val="1479013009"/>
                    </a:ext>
                  </a:extLst>
                </a:gridCol>
              </a:tblGrid>
              <a:tr h="368362">
                <a:tc rowSpan="2" gridSpan="2">
                  <a:txBody>
                    <a:bodyPr/>
                    <a:lstStyle/>
                    <a:p>
                      <a:r>
                        <a:rPr kumimoji="1" lang="ja-JP" altLang="en-US" sz="1600" b="1" dirty="0">
                          <a:latin typeface="+mn-ea"/>
                          <a:ea typeface="+mn-ea"/>
                        </a:rPr>
                        <a:t>全応募数・選定数</a:t>
                      </a:r>
                    </a:p>
                  </a:txBody>
                  <a:tcPr marL="84546" marR="84546" marT="42273" marB="42273"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rowSpan="2" hMerge="1">
                  <a:txBody>
                    <a:bodyPr/>
                    <a:lstStyle/>
                    <a:p>
                      <a:endParaRPr kumimoji="1" lang="ja-JP" altLang="en-US"/>
                    </a:p>
                  </a:txBody>
                  <a:tcPr/>
                </a:tc>
                <a:tc>
                  <a:txBody>
                    <a:bodyPr/>
                    <a:lstStyle/>
                    <a:p>
                      <a:pPr algn="ctr"/>
                      <a:r>
                        <a:rPr kumimoji="1" lang="ja-JP" altLang="en-US" sz="1600" b="1" dirty="0" smtClean="0">
                          <a:latin typeface="+mn-ea"/>
                          <a:ea typeface="+mn-ea"/>
                        </a:rPr>
                        <a:t>応募数</a:t>
                      </a:r>
                      <a:r>
                        <a:rPr kumimoji="1" lang="en-US" altLang="ja-JP" sz="1600" b="1" dirty="0" smtClean="0">
                          <a:latin typeface="+mn-ea"/>
                          <a:ea typeface="+mn-ea"/>
                        </a:rPr>
                        <a:t>※</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600" b="1" dirty="0" smtClean="0">
                          <a:latin typeface="+mn-ea"/>
                          <a:ea typeface="+mn-ea"/>
                        </a:rPr>
                        <a:t>選定数</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5316560"/>
                  </a:ext>
                </a:extLst>
              </a:tr>
              <a:tr h="368362">
                <a:tc gridSpan="2" vMerge="1">
                  <a:txBody>
                    <a:bodyPr/>
                    <a:lstStyle/>
                    <a:p>
                      <a:endParaRPr kumimoji="1" lang="ja-JP" altLang="en-US" sz="1600" b="1" dirty="0">
                        <a:latin typeface="+mn-ea"/>
                        <a:ea typeface="+mn-ea"/>
                      </a:endParaRPr>
                    </a:p>
                  </a:txBody>
                  <a:tcPr marL="84546" marR="84546" marT="42273" marB="42273"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hMerge="1" vMerge="1">
                  <a:txBody>
                    <a:bodyPr/>
                    <a:lstStyle/>
                    <a:p>
                      <a:endParaRPr kumimoji="1" lang="ja-JP" altLang="en-US" b="0" dirty="0">
                        <a:latin typeface="+mn-ea"/>
                        <a:ea typeface="+mn-ea"/>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b="1" dirty="0" smtClean="0">
                          <a:latin typeface="+mn-ea"/>
                          <a:ea typeface="+mn-ea"/>
                        </a:rPr>
                        <a:t>２５８件</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600" b="1" dirty="0" smtClean="0">
                          <a:latin typeface="+mn-ea"/>
                          <a:ea typeface="+mn-ea"/>
                        </a:rPr>
                        <a:t>２６件</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7880580"/>
                  </a:ext>
                </a:extLst>
              </a:tr>
              <a:tr h="391244">
                <a:tc rowSpan="5">
                  <a:txBody>
                    <a:bodyPr/>
                    <a:lstStyle/>
                    <a:p>
                      <a:r>
                        <a:rPr kumimoji="1" lang="ja-JP" altLang="en-US" sz="1600" b="1" dirty="0">
                          <a:latin typeface="+mn-ea"/>
                          <a:ea typeface="+mn-ea"/>
                        </a:rPr>
                        <a:t>エリア別</a:t>
                      </a:r>
                      <a:endParaRPr kumimoji="1" lang="en-US" altLang="ja-JP" sz="1600" b="1" dirty="0">
                        <a:latin typeface="+mn-ea"/>
                        <a:ea typeface="+mn-ea"/>
                      </a:endParaRPr>
                    </a:p>
                    <a:p>
                      <a:r>
                        <a:rPr kumimoji="1" lang="ja-JP" altLang="en-US" sz="1600" b="1" dirty="0">
                          <a:latin typeface="+mn-ea"/>
                          <a:ea typeface="+mn-ea"/>
                        </a:rPr>
                        <a:t>（視点場の所在）</a:t>
                      </a:r>
                    </a:p>
                  </a:txBody>
                  <a:tcPr marL="84546" marR="84546" marT="42273" marB="42273">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大阪市内</a:t>
                      </a:r>
                      <a:endParaRPr kumimoji="1" lang="en-US" altLang="ja-JP"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　</a:t>
                      </a:r>
                      <a:r>
                        <a:rPr kumimoji="1" lang="ja-JP" altLang="en-US" sz="1600" b="1" dirty="0" smtClean="0">
                          <a:latin typeface="+mn-ea"/>
                          <a:ea typeface="+mn-ea"/>
                        </a:rPr>
                        <a:t>２６件</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600" b="1" dirty="0" smtClean="0">
                          <a:latin typeface="+mn-ea"/>
                          <a:ea typeface="+mn-ea"/>
                        </a:rPr>
                        <a:t>３件</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3248280"/>
                  </a:ext>
                </a:extLst>
              </a:tr>
              <a:tr h="391244">
                <a:tc vMerge="1">
                  <a:txBody>
                    <a:bodyPr/>
                    <a:lstStyle/>
                    <a:p>
                      <a:endParaRPr kumimoji="1" lang="ja-JP" altLang="en-US"/>
                    </a:p>
                  </a:txBody>
                  <a:tcPr/>
                </a:tc>
                <a:tc>
                  <a:txBody>
                    <a:bodyPr/>
                    <a:lstStyle/>
                    <a:p>
                      <a:r>
                        <a:rPr kumimoji="1" lang="ja-JP" altLang="en-US" sz="1600" b="1" dirty="0">
                          <a:latin typeface="+mn-ea"/>
                          <a:ea typeface="+mn-ea"/>
                        </a:rPr>
                        <a:t>北大阪</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　</a:t>
                      </a:r>
                      <a:r>
                        <a:rPr kumimoji="1" lang="ja-JP" altLang="en-US" sz="1600" b="1" dirty="0" smtClean="0">
                          <a:latin typeface="+mn-ea"/>
                          <a:ea typeface="+mn-ea"/>
                        </a:rPr>
                        <a:t>５１件</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600" b="1" dirty="0">
                          <a:latin typeface="+mn-ea"/>
                          <a:ea typeface="+mn-ea"/>
                        </a:rPr>
                        <a:t>４</a:t>
                      </a:r>
                      <a:r>
                        <a:rPr kumimoji="1" lang="ja-JP" altLang="en-US" sz="1600" b="1" dirty="0" smtClean="0">
                          <a:latin typeface="+mn-ea"/>
                          <a:ea typeface="+mn-ea"/>
                        </a:rPr>
                        <a:t>件</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4581825"/>
                  </a:ext>
                </a:extLst>
              </a:tr>
              <a:tr h="391244">
                <a:tc vMerge="1">
                  <a:txBody>
                    <a:bodyPr/>
                    <a:lstStyle/>
                    <a:p>
                      <a:endParaRPr kumimoji="1" lang="ja-JP" altLang="en-US"/>
                    </a:p>
                  </a:txBody>
                  <a:tcPr/>
                </a:tc>
                <a:tc>
                  <a:txBody>
                    <a:bodyPr/>
                    <a:lstStyle/>
                    <a:p>
                      <a:r>
                        <a:rPr kumimoji="1" lang="ja-JP" altLang="en-US" sz="1600" b="1" dirty="0">
                          <a:latin typeface="+mn-ea"/>
                          <a:ea typeface="+mn-ea"/>
                        </a:rPr>
                        <a:t>東大阪</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　</a:t>
                      </a:r>
                      <a:r>
                        <a:rPr kumimoji="1" lang="ja-JP" altLang="en-US" sz="1600" b="1" dirty="0" smtClean="0">
                          <a:latin typeface="+mn-ea"/>
                          <a:ea typeface="+mn-ea"/>
                        </a:rPr>
                        <a:t>７９件</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600" b="1" dirty="0">
                          <a:latin typeface="+mn-ea"/>
                          <a:ea typeface="+mn-ea"/>
                        </a:rPr>
                        <a:t>６</a:t>
                      </a:r>
                      <a:r>
                        <a:rPr kumimoji="1" lang="ja-JP" altLang="en-US" sz="1600" b="1" dirty="0" smtClean="0">
                          <a:latin typeface="+mn-ea"/>
                          <a:ea typeface="+mn-ea"/>
                        </a:rPr>
                        <a:t>件</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4377757"/>
                  </a:ext>
                </a:extLst>
              </a:tr>
              <a:tr h="391244">
                <a:tc vMerge="1">
                  <a:txBody>
                    <a:bodyPr/>
                    <a:lstStyle/>
                    <a:p>
                      <a:endParaRPr kumimoji="1" lang="ja-JP" altLang="en-US"/>
                    </a:p>
                  </a:txBody>
                  <a:tcPr/>
                </a:tc>
                <a:tc>
                  <a:txBody>
                    <a:bodyPr/>
                    <a:lstStyle/>
                    <a:p>
                      <a:r>
                        <a:rPr kumimoji="1" lang="ja-JP" altLang="en-US" sz="1600" b="1" dirty="0">
                          <a:latin typeface="+mn-ea"/>
                          <a:ea typeface="+mn-ea"/>
                        </a:rPr>
                        <a:t>南河内</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　</a:t>
                      </a:r>
                      <a:r>
                        <a:rPr kumimoji="1" lang="ja-JP" altLang="en-US" sz="1600" b="1" dirty="0" smtClean="0">
                          <a:latin typeface="+mn-ea"/>
                          <a:ea typeface="+mn-ea"/>
                        </a:rPr>
                        <a:t>２６件</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600" b="1" dirty="0">
                          <a:latin typeface="+mn-ea"/>
                          <a:ea typeface="+mn-ea"/>
                        </a:rPr>
                        <a:t>３</a:t>
                      </a:r>
                      <a:r>
                        <a:rPr kumimoji="1" lang="ja-JP" altLang="en-US" sz="1600" b="1" dirty="0" smtClean="0">
                          <a:latin typeface="+mn-ea"/>
                          <a:ea typeface="+mn-ea"/>
                        </a:rPr>
                        <a:t>件</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6319915"/>
                  </a:ext>
                </a:extLst>
              </a:tr>
              <a:tr h="391244">
                <a:tc vMerge="1">
                  <a:txBody>
                    <a:bodyPr/>
                    <a:lstStyle/>
                    <a:p>
                      <a:endParaRPr kumimoji="1" lang="ja-JP" altLang="en-US"/>
                    </a:p>
                  </a:txBody>
                  <a:tcPr/>
                </a:tc>
                <a:tc>
                  <a:txBody>
                    <a:bodyPr/>
                    <a:lstStyle/>
                    <a:p>
                      <a:r>
                        <a:rPr kumimoji="1" lang="ja-JP" altLang="en-US" sz="1600" b="1" dirty="0">
                          <a:latin typeface="+mn-ea"/>
                          <a:ea typeface="+mn-ea"/>
                        </a:rPr>
                        <a:t>泉州</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　</a:t>
                      </a:r>
                      <a:r>
                        <a:rPr kumimoji="1" lang="ja-JP" altLang="en-US" sz="1600" b="1" dirty="0" smtClean="0">
                          <a:latin typeface="+mn-ea"/>
                          <a:ea typeface="+mn-ea"/>
                        </a:rPr>
                        <a:t>７６件</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600" b="1" dirty="0" smtClean="0">
                          <a:latin typeface="+mn-ea"/>
                          <a:ea typeface="+mn-ea"/>
                        </a:rPr>
                        <a:t>１０件</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2326812"/>
                  </a:ext>
                </a:extLst>
              </a:tr>
              <a:tr h="641887">
                <a:tc rowSpan="4">
                  <a:txBody>
                    <a:bodyPr/>
                    <a:lstStyle/>
                    <a:p>
                      <a:r>
                        <a:rPr kumimoji="1" lang="ja-JP" altLang="en-US" sz="1600" b="1" dirty="0">
                          <a:latin typeface="+mn-ea"/>
                          <a:ea typeface="+mn-ea"/>
                        </a:rPr>
                        <a:t>カテゴリー別</a:t>
                      </a:r>
                      <a:r>
                        <a:rPr kumimoji="1" lang="en-US" altLang="ja-JP" sz="1600" b="1" dirty="0">
                          <a:latin typeface="+mn-ea"/>
                          <a:ea typeface="+mn-ea"/>
                        </a:rPr>
                        <a:t>※</a:t>
                      </a:r>
                    </a:p>
                    <a:p>
                      <a:r>
                        <a:rPr kumimoji="1" lang="ja-JP" altLang="en-US" sz="1600" b="1" dirty="0">
                          <a:latin typeface="+mn-ea"/>
                          <a:ea typeface="+mn-ea"/>
                        </a:rPr>
                        <a:t>（視対象の分類）</a:t>
                      </a:r>
                    </a:p>
                  </a:txBody>
                  <a:tcPr marL="84546" marR="84546" marT="42273" marB="42273">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地形特性</a:t>
                      </a:r>
                      <a:endParaRPr kumimoji="1" lang="en-US" altLang="ja-JP" sz="1600" b="1" dirty="0">
                        <a:latin typeface="+mn-ea"/>
                        <a:ea typeface="+mn-ea"/>
                      </a:endParaRPr>
                    </a:p>
                    <a:p>
                      <a:r>
                        <a:rPr kumimoji="1" lang="ja-JP" altLang="en-US" sz="1600" b="1" dirty="0">
                          <a:latin typeface="+mn-ea"/>
                          <a:ea typeface="+mn-ea"/>
                        </a:rPr>
                        <a:t>（山並み、海岸、平野、中流河川等）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　</a:t>
                      </a:r>
                      <a:r>
                        <a:rPr kumimoji="1" lang="ja-JP" altLang="en-US" sz="1600" b="1" i="0" u="none" strike="noStrike" kern="1200" cap="none" spc="0" normalizeH="0" baseline="0" noProof="0" dirty="0" smtClean="0">
                          <a:ln>
                            <a:noFill/>
                          </a:ln>
                          <a:solidFill>
                            <a:prstClr val="black"/>
                          </a:solidFill>
                          <a:effectLst/>
                          <a:uLnTx/>
                          <a:uFillTx/>
                          <a:latin typeface="+mn-ea"/>
                          <a:ea typeface="+mn-ea"/>
                          <a:cs typeface="+mn-cs"/>
                        </a:rPr>
                        <a:t>８５件</a:t>
                      </a:r>
                      <a:endParaRPr kumimoji="1" lang="ja-JP" altLang="en-US" sz="16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１１件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2880353"/>
                  </a:ext>
                </a:extLst>
              </a:tr>
              <a:tr h="641887">
                <a:tc vMerge="1">
                  <a:txBody>
                    <a:bodyPr/>
                    <a:lstStyle/>
                    <a:p>
                      <a:endParaRPr kumimoji="1" lang="ja-JP" altLang="en-US"/>
                    </a:p>
                  </a:txBody>
                  <a:tcPr/>
                </a:tc>
                <a:tc>
                  <a:txBody>
                    <a:bodyPr/>
                    <a:lstStyle/>
                    <a:p>
                      <a:r>
                        <a:rPr kumimoji="1" lang="ja-JP" altLang="en-US" sz="1600" b="1" dirty="0">
                          <a:latin typeface="+mn-ea"/>
                          <a:ea typeface="+mn-ea"/>
                        </a:rPr>
                        <a:t>歴史特性</a:t>
                      </a:r>
                      <a:endParaRPr kumimoji="1" lang="en-US" altLang="ja-JP" sz="1600" b="1" dirty="0">
                        <a:latin typeface="+mn-ea"/>
                        <a:ea typeface="+mn-ea"/>
                      </a:endParaRPr>
                    </a:p>
                    <a:p>
                      <a:r>
                        <a:rPr kumimoji="1" lang="ja-JP" altLang="en-US" sz="1600" b="1" dirty="0">
                          <a:latin typeface="+mn-ea"/>
                          <a:ea typeface="+mn-ea"/>
                        </a:rPr>
                        <a:t>（歴史的街道、古墳群、寺内町、城郭等）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　</a:t>
                      </a:r>
                      <a:r>
                        <a:rPr kumimoji="1" lang="ja-JP" altLang="en-US" sz="1600" b="1" i="0" u="none" strike="noStrike" kern="1200" cap="none" spc="0" normalizeH="0" baseline="0" noProof="0" dirty="0" smtClean="0">
                          <a:ln>
                            <a:noFill/>
                          </a:ln>
                          <a:solidFill>
                            <a:prstClr val="black"/>
                          </a:solidFill>
                          <a:effectLst/>
                          <a:uLnTx/>
                          <a:uFillTx/>
                          <a:latin typeface="+mn-ea"/>
                          <a:ea typeface="+mn-ea"/>
                          <a:cs typeface="+mn-cs"/>
                        </a:rPr>
                        <a:t>７９件</a:t>
                      </a:r>
                      <a:endParaRPr kumimoji="1" lang="ja-JP" altLang="en-US" sz="16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n-ea"/>
                          <a:ea typeface="+mn-ea"/>
                          <a:cs typeface="+mn-cs"/>
                        </a:rPr>
                        <a:t>１</a:t>
                      </a:r>
                      <a:r>
                        <a:rPr kumimoji="1" lang="ja-JP" altLang="en-US" sz="1600" b="1" i="0" u="none" strike="noStrike" kern="1200" cap="none" spc="0" normalizeH="0" baseline="0" noProof="0" dirty="0">
                          <a:ln>
                            <a:noFill/>
                          </a:ln>
                          <a:solidFill>
                            <a:prstClr val="black"/>
                          </a:solidFill>
                          <a:effectLst/>
                          <a:uLnTx/>
                          <a:uFillTx/>
                          <a:latin typeface="+mn-ea"/>
                          <a:ea typeface="+mn-ea"/>
                          <a:cs typeface="+mn-cs"/>
                        </a:rPr>
                        <a:t>０</a:t>
                      </a:r>
                      <a:r>
                        <a:rPr kumimoji="1" lang="ja-JP" altLang="en-US" sz="1600" b="1" i="0" u="none" strike="noStrike" kern="1200" cap="none" spc="0" normalizeH="0" baseline="0" noProof="0" dirty="0" smtClean="0">
                          <a:ln>
                            <a:noFill/>
                          </a:ln>
                          <a:solidFill>
                            <a:prstClr val="black"/>
                          </a:solidFill>
                          <a:effectLst/>
                          <a:uLnTx/>
                          <a:uFillTx/>
                          <a:latin typeface="+mn-ea"/>
                          <a:ea typeface="+mn-ea"/>
                          <a:cs typeface="+mn-cs"/>
                        </a:rPr>
                        <a:t>件</a:t>
                      </a:r>
                      <a:endParaRPr kumimoji="1" lang="ja-JP" altLang="en-US" sz="16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0049331"/>
                  </a:ext>
                </a:extLst>
              </a:tr>
              <a:tr h="641887">
                <a:tc vMerge="1">
                  <a:txBody>
                    <a:bodyPr/>
                    <a:lstStyle/>
                    <a:p>
                      <a:endParaRPr kumimoji="1" lang="ja-JP" altLang="en-US"/>
                    </a:p>
                  </a:txBody>
                  <a:tcPr/>
                </a:tc>
                <a:tc>
                  <a:txBody>
                    <a:bodyPr/>
                    <a:lstStyle/>
                    <a:p>
                      <a:r>
                        <a:rPr kumimoji="1" lang="ja-JP" altLang="en-US" sz="1600" b="1" dirty="0">
                          <a:latin typeface="+mn-ea"/>
                          <a:ea typeface="+mn-ea"/>
                        </a:rPr>
                        <a:t>都市・インフラ特性</a:t>
                      </a:r>
                      <a:endParaRPr kumimoji="1" lang="en-US" altLang="ja-JP" sz="1600" b="1" dirty="0">
                        <a:latin typeface="+mn-ea"/>
                        <a:ea typeface="+mn-ea"/>
                      </a:endParaRPr>
                    </a:p>
                    <a:p>
                      <a:r>
                        <a:rPr kumimoji="1" lang="ja-JP" altLang="en-US" sz="1600" b="1" dirty="0">
                          <a:latin typeface="+mn-ea"/>
                          <a:ea typeface="+mn-ea"/>
                        </a:rPr>
                        <a:t>（広域幹線道路、鉄軌道、大規模公園、港湾等）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　</a:t>
                      </a:r>
                      <a:r>
                        <a:rPr kumimoji="1" lang="ja-JP" altLang="en-US" sz="1600" b="1" i="0" u="none" strike="noStrike" kern="1200" cap="none" spc="0" normalizeH="0" baseline="0" noProof="0" dirty="0" smtClean="0">
                          <a:ln>
                            <a:noFill/>
                          </a:ln>
                          <a:solidFill>
                            <a:prstClr val="black"/>
                          </a:solidFill>
                          <a:effectLst/>
                          <a:uLnTx/>
                          <a:uFillTx/>
                          <a:latin typeface="+mn-ea"/>
                          <a:ea typeface="+mn-ea"/>
                          <a:cs typeface="+mn-cs"/>
                        </a:rPr>
                        <a:t>６３件</a:t>
                      </a:r>
                      <a:endParaRPr kumimoji="1" lang="ja-JP" altLang="en-US" sz="16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３</a:t>
                      </a:r>
                      <a:r>
                        <a:rPr kumimoji="1" lang="ja-JP" altLang="en-US" sz="1600" b="1" i="0" u="none" strike="noStrike" kern="1200" cap="none" spc="0" normalizeH="0" baseline="0" noProof="0" dirty="0" smtClean="0">
                          <a:ln>
                            <a:noFill/>
                          </a:ln>
                          <a:solidFill>
                            <a:prstClr val="black"/>
                          </a:solidFill>
                          <a:effectLst/>
                          <a:uLnTx/>
                          <a:uFillTx/>
                          <a:latin typeface="+mn-ea"/>
                          <a:ea typeface="+mn-ea"/>
                          <a:cs typeface="+mn-cs"/>
                        </a:rPr>
                        <a:t>件</a:t>
                      </a:r>
                      <a:endParaRPr kumimoji="1" lang="ja-JP" altLang="en-US" sz="16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671560"/>
                  </a:ext>
                </a:extLst>
              </a:tr>
              <a:tr h="641887">
                <a:tc vMerge="1">
                  <a:txBody>
                    <a:bodyPr/>
                    <a:lstStyle/>
                    <a:p>
                      <a:endParaRPr kumimoji="1" lang="ja-JP" altLang="en-US"/>
                    </a:p>
                  </a:txBody>
                  <a:tcPr/>
                </a:tc>
                <a:tc>
                  <a:txBody>
                    <a:bodyPr/>
                    <a:lstStyle/>
                    <a:p>
                      <a:r>
                        <a:rPr kumimoji="1" lang="ja-JP" altLang="en-US" sz="1600" b="1" dirty="0">
                          <a:latin typeface="+mn-ea"/>
                          <a:ea typeface="+mn-ea"/>
                        </a:rPr>
                        <a:t>土地利用特性</a:t>
                      </a:r>
                      <a:endParaRPr kumimoji="1" lang="en-US" altLang="ja-JP" sz="1600" b="1" dirty="0">
                        <a:latin typeface="+mn-ea"/>
                        <a:ea typeface="+mn-ea"/>
                      </a:endParaRPr>
                    </a:p>
                    <a:p>
                      <a:r>
                        <a:rPr kumimoji="1" lang="ja-JP" altLang="en-US" sz="1600" b="1" dirty="0">
                          <a:latin typeface="+mn-ea"/>
                          <a:ea typeface="+mn-ea"/>
                        </a:rPr>
                        <a:t>（超高層ビル群、工業用地、大規模建築物等）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　</a:t>
                      </a:r>
                      <a:r>
                        <a:rPr kumimoji="1" lang="ja-JP" altLang="en-US" sz="1600" b="1" i="0" u="none" strike="noStrike" kern="1200" cap="none" spc="0" normalizeH="0" baseline="0" noProof="0" dirty="0" smtClean="0">
                          <a:ln>
                            <a:noFill/>
                          </a:ln>
                          <a:solidFill>
                            <a:prstClr val="black"/>
                          </a:solidFill>
                          <a:effectLst/>
                          <a:uLnTx/>
                          <a:uFillTx/>
                          <a:latin typeface="+mn-ea"/>
                          <a:ea typeface="+mn-ea"/>
                          <a:cs typeface="+mn-cs"/>
                        </a:rPr>
                        <a:t>３１件</a:t>
                      </a:r>
                      <a:endParaRPr kumimoji="1" lang="ja-JP" altLang="en-US" sz="16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n-ea"/>
                          <a:ea typeface="+mn-ea"/>
                          <a:cs typeface="+mn-cs"/>
                        </a:rPr>
                        <a:t>２件</a:t>
                      </a:r>
                      <a:endParaRPr kumimoji="1" lang="ja-JP" altLang="en-US" sz="1600" b="1" i="0" u="none" strike="noStrike" kern="1200" cap="none" spc="0" normalizeH="0" baseline="0" noProof="0" dirty="0">
                        <a:ln>
                          <a:noFill/>
                        </a:ln>
                        <a:solidFill>
                          <a:prstClr val="black"/>
                        </a:solidFill>
                        <a:effectLst/>
                        <a:uLnTx/>
                        <a:uFillTx/>
                        <a:latin typeface="+mn-ea"/>
                        <a:ea typeface="+mn-ea"/>
                        <a:cs typeface="+mn-cs"/>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1938793"/>
                  </a:ext>
                </a:extLst>
              </a:tr>
            </a:tbl>
          </a:graphicData>
        </a:graphic>
      </p:graphicFrame>
      <p:sp>
        <p:nvSpPr>
          <p:cNvPr id="16" name="テキスト ボックス 15"/>
          <p:cNvSpPr txBox="1"/>
          <p:nvPr/>
        </p:nvSpPr>
        <p:spPr>
          <a:xfrm>
            <a:off x="287523" y="6333561"/>
            <a:ext cx="8326796" cy="426976"/>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600" b="1" dirty="0" smtClean="0">
                <a:solidFill>
                  <a:prstClr val="black"/>
                </a:solidFill>
                <a:latin typeface="游ゴシック" panose="020B0400000000000000" pitchFamily="50" charset="-128"/>
                <a:ea typeface="游ゴシック" panose="020B0400000000000000" pitchFamily="50" charset="-128"/>
              </a:rPr>
              <a:t>※</a:t>
            </a:r>
            <a:r>
              <a:rPr kumimoji="1" lang="ja-JP" altLang="en-US" sz="1600" dirty="0" smtClean="0">
                <a:solidFill>
                  <a:prstClr val="black"/>
                </a:solidFill>
                <a:latin typeface="游ゴシック" panose="020B0400000000000000" pitchFamily="50" charset="-128"/>
                <a:ea typeface="游ゴシック" panose="020B0400000000000000" pitchFamily="50" charset="-128"/>
              </a:rPr>
              <a:t>大阪府外の応募１件除く</a:t>
            </a:r>
            <a:endParaRPr kumimoji="1" lang="en-US" altLang="ja-JP"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7</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8427891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287523" y="454975"/>
            <a:ext cx="8326796" cy="507831"/>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応募方法別・</a:t>
            </a:r>
            <a:r>
              <a:rPr kumimoji="1" lang="ja-JP" altLang="en-US" b="1" dirty="0" smtClean="0">
                <a:solidFill>
                  <a:prstClr val="black"/>
                </a:solidFill>
                <a:latin typeface="游ゴシック" panose="020B0400000000000000" pitchFamily="50" charset="-128"/>
                <a:ea typeface="游ゴシック" panose="020B0400000000000000" pitchFamily="50" charset="-128"/>
              </a:rPr>
              <a:t>属性別</a:t>
            </a:r>
            <a:r>
              <a:rPr kumimoji="1" lang="ja-JP" altLang="en-US" b="1" dirty="0">
                <a:solidFill>
                  <a:prstClr val="black"/>
                </a:solidFill>
                <a:latin typeface="游ゴシック" panose="020B0400000000000000" pitchFamily="50" charset="-128"/>
                <a:ea typeface="游ゴシック" panose="020B0400000000000000" pitchFamily="50" charset="-128"/>
              </a:rPr>
              <a:t>の</a:t>
            </a:r>
            <a:r>
              <a:rPr kumimoji="1" lang="ja-JP" altLang="en-US"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応募状況</a:t>
            </a:r>
            <a:endParaRPr kumimoji="1" lang="en-US" altLang="ja-JP"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6" name="テキスト ボックス 15"/>
          <p:cNvSpPr txBox="1"/>
          <p:nvPr/>
        </p:nvSpPr>
        <p:spPr>
          <a:xfrm>
            <a:off x="306509" y="5667607"/>
            <a:ext cx="8326796" cy="427168"/>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600" dirty="0" smtClean="0">
                <a:solidFill>
                  <a:prstClr val="black"/>
                </a:solidFill>
                <a:latin typeface="游ゴシック" panose="020B0400000000000000" pitchFamily="50" charset="-128"/>
                <a:ea typeface="游ゴシック" panose="020B0400000000000000" pitchFamily="50" charset="-128"/>
              </a:rPr>
              <a:t>※</a:t>
            </a:r>
            <a:r>
              <a:rPr kumimoji="1" lang="ja-JP" altLang="en-US" sz="1600" dirty="0" smtClean="0">
                <a:solidFill>
                  <a:prstClr val="black"/>
                </a:solidFill>
                <a:latin typeface="游ゴシック" panose="020B0400000000000000" pitchFamily="50" charset="-128"/>
                <a:ea typeface="游ゴシック" panose="020B0400000000000000" pitchFamily="50" charset="-128"/>
              </a:rPr>
              <a:t>大阪府外の応募１件除く</a:t>
            </a:r>
            <a:endParaRPr kumimoji="1" lang="en-US" altLang="ja-JP"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a:blip r:embed="rId3"/>
          <a:stretch>
            <a:fillRect/>
          </a:stretch>
        </p:blipFill>
        <p:spPr>
          <a:xfrm>
            <a:off x="287523" y="1308487"/>
            <a:ext cx="4182384" cy="3905863"/>
          </a:xfrm>
          <a:prstGeom prst="rect">
            <a:avLst/>
          </a:prstGeom>
        </p:spPr>
      </p:pic>
      <p:pic>
        <p:nvPicPr>
          <p:cNvPr id="4" name="図 3"/>
          <p:cNvPicPr>
            <a:picLocks noChangeAspect="1"/>
          </p:cNvPicPr>
          <p:nvPr/>
        </p:nvPicPr>
        <p:blipFill>
          <a:blip r:embed="rId4"/>
          <a:stretch>
            <a:fillRect/>
          </a:stretch>
        </p:blipFill>
        <p:spPr>
          <a:xfrm>
            <a:off x="4602709" y="1308487"/>
            <a:ext cx="4182384" cy="3905863"/>
          </a:xfrm>
          <a:prstGeom prst="rect">
            <a:avLst/>
          </a:prstGeom>
        </p:spPr>
      </p:pic>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8</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14125869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2778" y="4038923"/>
            <a:ext cx="2925404" cy="2194053"/>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918" y="4004830"/>
            <a:ext cx="3296114" cy="2197409"/>
          </a:xfrm>
          <a:prstGeom prst="rect">
            <a:avLst/>
          </a:prstGeom>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4476" y="1171403"/>
            <a:ext cx="3540900" cy="2354321"/>
          </a:xfrm>
          <a:prstGeom prst="rect">
            <a:avLst/>
          </a:prstGeom>
        </p:spPr>
      </p:pic>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808838" y="1171403"/>
            <a:ext cx="3080275" cy="2310206"/>
          </a:xfrm>
          <a:prstGeom prst="rect">
            <a:avLst/>
          </a:prstGeom>
        </p:spPr>
      </p:pic>
      <p:sp>
        <p:nvSpPr>
          <p:cNvPr id="9" name="横巻き 8"/>
          <p:cNvSpPr/>
          <p:nvPr/>
        </p:nvSpPr>
        <p:spPr>
          <a:xfrm>
            <a:off x="171352" y="612688"/>
            <a:ext cx="2707772" cy="446091"/>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mn-ea"/>
                <a:cs typeface="+mn-cs"/>
              </a:rPr>
              <a:t>誰もが知る大阪の景観</a:t>
            </a:r>
            <a:endParaRPr kumimoji="0" lang="ja-JP" altLang="en-US" sz="1800" i="0" u="none" strike="noStrike" kern="0" cap="none" spc="0" normalizeH="0" baseline="0" noProof="0" dirty="0">
              <a:ln>
                <a:noFill/>
              </a:ln>
              <a:solidFill>
                <a:prstClr val="black"/>
              </a:solidFill>
              <a:effectLst/>
              <a:uLnTx/>
              <a:uFillTx/>
              <a:latin typeface="+mn-ea"/>
              <a:cs typeface="+mn-cs"/>
            </a:endParaRPr>
          </a:p>
        </p:txBody>
      </p:sp>
      <p:sp>
        <p:nvSpPr>
          <p:cNvPr id="11" name="テキスト ボックス 10"/>
          <p:cNvSpPr txBox="1"/>
          <p:nvPr/>
        </p:nvSpPr>
        <p:spPr>
          <a:xfrm>
            <a:off x="299979" y="3481610"/>
            <a:ext cx="3945639"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太陽の塔と北摂山系を</a:t>
            </a:r>
            <a:r>
              <a:rPr kumimoji="1" lang="ja-JP" altLang="en-US" sz="1400" dirty="0" smtClean="0">
                <a:solidFill>
                  <a:prstClr val="black"/>
                </a:solidFill>
                <a:latin typeface="+mn-ea"/>
              </a:rPr>
              <a:t>眺める</a:t>
            </a:r>
            <a:endParaRPr kumimoji="1" lang="en-US" altLang="ja-JP" sz="1400" dirty="0" smtClean="0">
              <a:solidFill>
                <a:prstClr val="black"/>
              </a:solidFill>
              <a:latin typeface="+mn-ea"/>
            </a:endParaRPr>
          </a:p>
          <a:p>
            <a:pPr lvl="0" algn="ctr" defTabSz="1459254" fontAlgn="base">
              <a:spcBef>
                <a:spcPct val="0"/>
              </a:spcBef>
              <a:spcAft>
                <a:spcPct val="0"/>
              </a:spcAft>
              <a:defRPr/>
            </a:pPr>
            <a:r>
              <a:rPr kumimoji="1" lang="ja-JP" altLang="en-US" sz="1400" dirty="0" smtClean="0">
                <a:solidFill>
                  <a:prstClr val="black"/>
                </a:solidFill>
                <a:latin typeface="+mn-ea"/>
              </a:rPr>
              <a:t>万博</a:t>
            </a:r>
            <a:r>
              <a:rPr kumimoji="1" lang="ja-JP" altLang="en-US" sz="1400" dirty="0">
                <a:solidFill>
                  <a:prstClr val="black"/>
                </a:solidFill>
                <a:latin typeface="+mn-ea"/>
              </a:rPr>
              <a:t>記念公園</a:t>
            </a:r>
            <a:r>
              <a:rPr kumimoji="1" lang="ja-JP" altLang="en-US" sz="1400" dirty="0" smtClean="0">
                <a:solidFill>
                  <a:prstClr val="black"/>
                </a:solidFill>
                <a:latin typeface="+mn-ea"/>
              </a:rPr>
              <a:t>大階段</a:t>
            </a:r>
            <a:r>
              <a:rPr kumimoji="1" lang="ja-JP" altLang="en-US" sz="1400" i="0" u="none" strike="noStrike" kern="1200" cap="none" spc="0" normalizeH="0" baseline="0" noProof="0" dirty="0" smtClean="0">
                <a:ln>
                  <a:noFill/>
                </a:ln>
                <a:solidFill>
                  <a:prstClr val="black"/>
                </a:solidFill>
                <a:effectLst/>
                <a:uLnTx/>
                <a:uFillTx/>
                <a:latin typeface="+mn-ea"/>
              </a:rPr>
              <a:t>（吹田市）</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5" name="テキスト ボックス 14"/>
          <p:cNvSpPr txBox="1"/>
          <p:nvPr/>
        </p:nvSpPr>
        <p:spPr>
          <a:xfrm>
            <a:off x="4832606" y="3522071"/>
            <a:ext cx="3673702"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湊町リバープレイス道頓堀川を</a:t>
            </a:r>
            <a:r>
              <a:rPr kumimoji="1" lang="ja-JP" altLang="en-US" sz="1400" dirty="0" smtClean="0">
                <a:solidFill>
                  <a:prstClr val="black"/>
                </a:solidFill>
                <a:latin typeface="+mn-ea"/>
              </a:rPr>
              <a:t>眺める</a:t>
            </a:r>
            <a:endParaRPr kumimoji="1" lang="en-US" altLang="ja-JP" sz="1400" dirty="0" smtClean="0">
              <a:solidFill>
                <a:prstClr val="black"/>
              </a:solidFill>
              <a:latin typeface="+mn-ea"/>
            </a:endParaRPr>
          </a:p>
          <a:p>
            <a:pPr lvl="0" algn="ctr" defTabSz="1459254" fontAlgn="base">
              <a:spcBef>
                <a:spcPct val="0"/>
              </a:spcBef>
              <a:spcAft>
                <a:spcPct val="0"/>
              </a:spcAft>
              <a:defRPr/>
            </a:pPr>
            <a:r>
              <a:rPr kumimoji="1" lang="ja-JP" altLang="en-US" sz="1400" dirty="0" smtClean="0">
                <a:solidFill>
                  <a:prstClr val="black"/>
                </a:solidFill>
                <a:latin typeface="+mn-ea"/>
              </a:rPr>
              <a:t>大阪</a:t>
            </a:r>
            <a:r>
              <a:rPr kumimoji="1" lang="ja-JP" altLang="en-US" sz="1400" dirty="0">
                <a:solidFill>
                  <a:prstClr val="black"/>
                </a:solidFill>
                <a:latin typeface="+mn-ea"/>
              </a:rPr>
              <a:t>市道南北線深里橋</a:t>
            </a:r>
            <a:r>
              <a:rPr kumimoji="1" lang="ja-JP" altLang="en-US" sz="1400" i="0" u="none" strike="noStrike" kern="1200" cap="none" spc="0" normalizeH="0" baseline="0" noProof="0" dirty="0">
                <a:ln>
                  <a:noFill/>
                </a:ln>
                <a:solidFill>
                  <a:prstClr val="black"/>
                </a:solidFill>
                <a:effectLst/>
                <a:uLnTx/>
                <a:uFillTx/>
                <a:latin typeface="+mn-ea"/>
              </a:rPr>
              <a:t>　（</a:t>
            </a:r>
            <a:r>
              <a:rPr kumimoji="1" lang="ja-JP" altLang="en-US" sz="1400" i="0" u="none" strike="noStrike" kern="1200" cap="none" spc="0" normalizeH="0" baseline="0" noProof="0" dirty="0" smtClean="0">
                <a:ln>
                  <a:noFill/>
                </a:ln>
                <a:solidFill>
                  <a:prstClr val="black"/>
                </a:solidFill>
                <a:effectLst/>
                <a:uLnTx/>
                <a:uFillTx/>
                <a:latin typeface="+mn-ea"/>
              </a:rPr>
              <a:t>大阪市浪速区</a:t>
            </a:r>
            <a:r>
              <a:rPr kumimoji="1" lang="ja-JP" altLang="en-US" sz="1400" i="0" u="none" strike="noStrike" kern="1200" cap="none" spc="0" normalizeH="0" baseline="0" noProof="0" dirty="0">
                <a:ln>
                  <a:noFill/>
                </a:ln>
                <a:solidFill>
                  <a:prstClr val="black"/>
                </a:solidFill>
                <a:effectLst/>
                <a:uLnTx/>
                <a:uFillTx/>
                <a:latin typeface="+mn-ea"/>
              </a:rPr>
              <a:t>）</a:t>
            </a:r>
          </a:p>
        </p:txBody>
      </p:sp>
      <p:sp>
        <p:nvSpPr>
          <p:cNvPr id="16" name="テキスト ボックス 15"/>
          <p:cNvSpPr txBox="1"/>
          <p:nvPr/>
        </p:nvSpPr>
        <p:spPr>
          <a:xfrm>
            <a:off x="201192" y="6202239"/>
            <a:ext cx="4333072"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世界遺産やハルカスを</a:t>
            </a:r>
            <a:r>
              <a:rPr kumimoji="1" lang="ja-JP" altLang="en-US" sz="1400" dirty="0" smtClean="0">
                <a:solidFill>
                  <a:prstClr val="black"/>
                </a:solidFill>
                <a:latin typeface="+mn-ea"/>
              </a:rPr>
              <a:t>眺める</a:t>
            </a:r>
            <a:endParaRPr kumimoji="1" lang="en-US" altLang="ja-JP" sz="1400" dirty="0" smtClean="0">
              <a:solidFill>
                <a:prstClr val="black"/>
              </a:solidFill>
              <a:latin typeface="+mn-ea"/>
            </a:endParaRPr>
          </a:p>
          <a:p>
            <a:pPr lvl="0" algn="ctr" defTabSz="1459254" fontAlgn="base">
              <a:spcBef>
                <a:spcPct val="0"/>
              </a:spcBef>
              <a:spcAft>
                <a:spcPct val="0"/>
              </a:spcAft>
              <a:defRPr/>
            </a:pPr>
            <a:r>
              <a:rPr kumimoji="1" lang="ja-JP" altLang="en-US" sz="1400" dirty="0" smtClean="0">
                <a:solidFill>
                  <a:prstClr val="black"/>
                </a:solidFill>
                <a:latin typeface="+mn-ea"/>
              </a:rPr>
              <a:t>堺市</a:t>
            </a:r>
            <a:r>
              <a:rPr kumimoji="1" lang="ja-JP" altLang="en-US" sz="1400" dirty="0">
                <a:solidFill>
                  <a:prstClr val="black"/>
                </a:solidFill>
                <a:latin typeface="+mn-ea"/>
              </a:rPr>
              <a:t>役所展望</a:t>
            </a:r>
            <a:r>
              <a:rPr kumimoji="1" lang="ja-JP" altLang="en-US" sz="1400" dirty="0" smtClean="0">
                <a:solidFill>
                  <a:prstClr val="black"/>
                </a:solidFill>
                <a:latin typeface="+mn-ea"/>
              </a:rPr>
              <a:t>ロビー</a:t>
            </a:r>
            <a:r>
              <a:rPr kumimoji="1" lang="ja-JP" altLang="en-US" sz="1400" i="0" u="none" strike="noStrike" kern="1200" cap="none" spc="0" normalizeH="0" baseline="0" noProof="0" dirty="0" smtClean="0">
                <a:ln>
                  <a:noFill/>
                </a:ln>
                <a:solidFill>
                  <a:prstClr val="black"/>
                </a:solidFill>
                <a:effectLst/>
                <a:uLnTx/>
                <a:uFillTx/>
                <a:latin typeface="+mn-ea"/>
              </a:rPr>
              <a:t>（堺市）</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19" name="テキスト ボックス 18"/>
          <p:cNvSpPr txBox="1"/>
          <p:nvPr/>
        </p:nvSpPr>
        <p:spPr>
          <a:xfrm>
            <a:off x="4367796" y="6232976"/>
            <a:ext cx="4333072" cy="523220"/>
          </a:xfrm>
          <a:prstGeom prst="rect">
            <a:avLst/>
          </a:prstGeom>
          <a:noFill/>
        </p:spPr>
        <p:txBody>
          <a:bodyPr wrap="square" rtlCol="0">
            <a:spAutoFit/>
          </a:bodyPr>
          <a:lstStyle/>
          <a:p>
            <a:pPr lvl="0" algn="ctr" defTabSz="1459254" fontAlgn="base">
              <a:spcBef>
                <a:spcPct val="0"/>
              </a:spcBef>
              <a:spcAft>
                <a:spcPct val="0"/>
              </a:spcAft>
              <a:defRPr/>
            </a:pPr>
            <a:r>
              <a:rPr kumimoji="1" lang="ja-JP" altLang="en-US" sz="1400" dirty="0">
                <a:solidFill>
                  <a:prstClr val="black"/>
                </a:solidFill>
                <a:latin typeface="+mn-ea"/>
              </a:rPr>
              <a:t>街道のまちなみを</a:t>
            </a:r>
            <a:r>
              <a:rPr kumimoji="1" lang="ja-JP" altLang="en-US" sz="1400" dirty="0" smtClean="0">
                <a:solidFill>
                  <a:prstClr val="black"/>
                </a:solidFill>
                <a:latin typeface="+mn-ea"/>
              </a:rPr>
              <a:t>眺める</a:t>
            </a:r>
            <a:endParaRPr kumimoji="1" lang="en-US" altLang="ja-JP" sz="1400" dirty="0" smtClean="0">
              <a:solidFill>
                <a:prstClr val="black"/>
              </a:solidFill>
              <a:latin typeface="+mn-ea"/>
            </a:endParaRPr>
          </a:p>
          <a:p>
            <a:pPr lvl="0" algn="ctr" defTabSz="1459254" fontAlgn="base">
              <a:spcBef>
                <a:spcPct val="0"/>
              </a:spcBef>
              <a:spcAft>
                <a:spcPct val="0"/>
              </a:spcAft>
              <a:defRPr/>
            </a:pPr>
            <a:r>
              <a:rPr kumimoji="1" lang="ja-JP" altLang="en-US" sz="1400" dirty="0" smtClean="0">
                <a:solidFill>
                  <a:prstClr val="black"/>
                </a:solidFill>
                <a:latin typeface="+mn-ea"/>
              </a:rPr>
              <a:t>岸和田</a:t>
            </a:r>
            <a:r>
              <a:rPr kumimoji="1" lang="ja-JP" altLang="en-US" sz="1400" dirty="0">
                <a:solidFill>
                  <a:prstClr val="black"/>
                </a:solidFill>
                <a:latin typeface="+mn-ea"/>
              </a:rPr>
              <a:t>本町紀州</a:t>
            </a:r>
            <a:r>
              <a:rPr kumimoji="1" lang="ja-JP" altLang="en-US" sz="1400" dirty="0" smtClean="0">
                <a:solidFill>
                  <a:prstClr val="black"/>
                </a:solidFill>
                <a:latin typeface="+mn-ea"/>
              </a:rPr>
              <a:t>街道</a:t>
            </a:r>
            <a:r>
              <a:rPr kumimoji="1" lang="ja-JP" altLang="en-US" sz="1400" i="0" u="none" strike="noStrike" kern="1200" cap="none" spc="0" normalizeH="0" baseline="0" noProof="0" dirty="0" smtClean="0">
                <a:ln>
                  <a:noFill/>
                </a:ln>
                <a:solidFill>
                  <a:prstClr val="black"/>
                </a:solidFill>
                <a:effectLst/>
                <a:uLnTx/>
                <a:uFillTx/>
                <a:latin typeface="+mn-ea"/>
              </a:rPr>
              <a:t>（岸和田市）</a:t>
            </a:r>
            <a:endParaRPr kumimoji="1" lang="ja-JP" altLang="en-US" sz="1400" i="0" u="none" strike="noStrike" kern="1200" cap="none" spc="0" normalizeH="0" baseline="0" noProof="0" dirty="0">
              <a:ln>
                <a:noFill/>
              </a:ln>
              <a:solidFill>
                <a:prstClr val="black"/>
              </a:solidFill>
              <a:effectLst/>
              <a:uLnTx/>
              <a:uFillTx/>
              <a:latin typeface="+mn-ea"/>
            </a:endParaRPr>
          </a:p>
        </p:txBody>
      </p:sp>
      <p:sp>
        <p:nvSpPr>
          <p:cNvPr id="21" name="テキスト ボックス 20">
            <a:extLst>
              <a:ext uri="{FF2B5EF4-FFF2-40B4-BE49-F238E27FC236}">
                <a16:creationId xmlns:a16="http://schemas.microsoft.com/office/drawing/2014/main" id="{A159D09F-9503-4118-8BE1-BF2E349CF45C}"/>
              </a:ext>
            </a:extLst>
          </p:cNvPr>
          <p:cNvSpPr txBox="1"/>
          <p:nvPr/>
        </p:nvSpPr>
        <p:spPr>
          <a:xfrm>
            <a:off x="179512" y="115922"/>
            <a:ext cx="8326796" cy="553998"/>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３．第２回</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ビュースポットおおさか・選定</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スポット</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b="1" smtClean="0">
                <a:solidFill>
                  <a:prstClr val="black"/>
                </a:solidFill>
                <a:latin typeface="游ゴシック 本文"/>
                <a:ea typeface="ＭＳ Ｐゴシック" panose="020B0600070205080204" pitchFamily="50" charset="-128"/>
              </a:rPr>
              <a:pPr/>
              <a:t>9</a:t>
            </a:fld>
            <a:endParaRPr kumimoji="1" lang="ja-JP" altLang="en-US" b="1" dirty="0">
              <a:solidFill>
                <a:prstClr val="black"/>
              </a:solidFill>
              <a:latin typeface="游ゴシック 本文"/>
              <a:ea typeface="ＭＳ Ｐゴシック" panose="020B0600070205080204" pitchFamily="50" charset="-128"/>
            </a:endParaRPr>
          </a:p>
        </p:txBody>
      </p:sp>
    </p:spTree>
    <p:extLst>
      <p:ext uri="{BB962C8B-B14F-4D97-AF65-F5344CB8AC3E}">
        <p14:creationId xmlns:p14="http://schemas.microsoft.com/office/powerpoint/2010/main" val="6372169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3490</Words>
  <Application>Microsoft Office PowerPoint</Application>
  <PresentationFormat>画面に合わせる (4:3)</PresentationFormat>
  <Paragraphs>427</Paragraphs>
  <Slides>30</Slides>
  <Notes>29</Notes>
  <HiddenSlides>0</HiddenSlides>
  <MMClips>2</MMClips>
  <ScaleCrop>false</ScaleCrop>
  <HeadingPairs>
    <vt:vector size="6" baseType="variant">
      <vt:variant>
        <vt:lpstr>使用されているフォント</vt:lpstr>
      </vt:variant>
      <vt:variant>
        <vt:i4>12</vt:i4>
      </vt:variant>
      <vt:variant>
        <vt:lpstr>テーマ</vt:lpstr>
      </vt:variant>
      <vt:variant>
        <vt:i4>5</vt:i4>
      </vt:variant>
      <vt:variant>
        <vt:lpstr>スライド タイトル</vt:lpstr>
      </vt:variant>
      <vt:variant>
        <vt:i4>30</vt:i4>
      </vt:variant>
    </vt:vector>
  </HeadingPairs>
  <TitlesOfParts>
    <vt:vector size="47" baseType="lpstr">
      <vt:lpstr>Meiryo UI</vt:lpstr>
      <vt:lpstr>ＭＳ Ｐゴシック</vt:lpstr>
      <vt:lpstr>ＭＳ ゴシック</vt:lpstr>
      <vt:lpstr>新細明體</vt:lpstr>
      <vt:lpstr>UD デジタル 教科書体 NP-B</vt:lpstr>
      <vt:lpstr>游ゴシック</vt:lpstr>
      <vt:lpstr>游ゴシック Light</vt:lpstr>
      <vt:lpstr>游ゴシック 本文</vt:lpstr>
      <vt:lpstr>Arial</vt:lpstr>
      <vt:lpstr>Calibri</vt:lpstr>
      <vt:lpstr>Cambria</vt:lpstr>
      <vt:lpstr>Wingdings</vt:lpstr>
      <vt:lpstr>Office ​​テーマ</vt:lpstr>
      <vt:lpstr>Office テーマ</vt:lpstr>
      <vt:lpstr>1_Office テーマ</vt:lpstr>
      <vt:lpstr>1_Office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2021-09-02T03:01:24Z</dcterms:created>
  <dcterms:modified xsi:type="dcterms:W3CDTF">2021-09-02T03:01:37Z</dcterms:modified>
</cp:coreProperties>
</file>