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3"/>
  </p:notesMasterIdLst>
  <p:sldIdLst>
    <p:sldId id="515" r:id="rId3"/>
    <p:sldId id="517" r:id="rId4"/>
    <p:sldId id="518" r:id="rId5"/>
    <p:sldId id="519" r:id="rId6"/>
    <p:sldId id="520" r:id="rId7"/>
    <p:sldId id="523" r:id="rId8"/>
    <p:sldId id="524" r:id="rId9"/>
    <p:sldId id="525" r:id="rId10"/>
    <p:sldId id="526" r:id="rId11"/>
    <p:sldId id="527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3B"/>
    <a:srgbClr val="FFDB69"/>
    <a:srgbClr val="D54AE4"/>
    <a:srgbClr val="DEFFBD"/>
    <a:srgbClr val="E6E6E6"/>
    <a:srgbClr val="CCFF99"/>
    <a:srgbClr val="B8E08C"/>
    <a:srgbClr val="FFFFCC"/>
    <a:srgbClr val="FFCC99"/>
    <a:srgbClr val="D1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421" autoAdjust="0"/>
    <p:restoredTop sz="95186" autoAdjust="0"/>
  </p:normalViewPr>
  <p:slideViewPr>
    <p:cSldViewPr snapToGrid="0">
      <p:cViewPr varScale="1">
        <p:scale>
          <a:sx n="56" d="100"/>
          <a:sy n="56" d="100"/>
        </p:scale>
        <p:origin x="72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5BA39-7CAF-4596-A299-67B5C6E315B8}" type="datetimeFigureOut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ED70-445C-4EB7-910B-E53761D2C4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62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CED70-445C-4EB7-910B-E53761D2C4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08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4CED70-445C-4EB7-910B-E53761D2C426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09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3B00-6BA2-47A4-9087-F127ABFC18C8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85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7252-30BE-4476-B36B-5E6D08327871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2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BF80-75A6-4B9A-9F73-4078AD690C92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47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3B00-6BA2-47A4-9087-F127ABFC18C8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35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C08E-8A5C-4552-9890-3737E3E1D2DD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133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FC0-8ED4-487E-9D34-45C98C78C4FE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454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57E0-A9C7-49CF-A648-4D057E73C6E2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318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65130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5024-EF79-423A-ACA5-2CB284C06E52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54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1D4B-9E72-4FA3-A21D-8153BD06FB94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788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360-C20E-4F53-B1F7-152C1BFAE83B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635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987430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23DF-A3F4-4505-9725-AF2565AC9411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60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C08E-8A5C-4552-9890-3737E3E1D2DD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910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3" y="987430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5E18-6333-4193-9ECA-593CDD3D9551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278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7252-30BE-4476-B36B-5E6D08327871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017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6" y="365127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1BF80-75A6-4B9A-9F73-4078AD690C92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67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65FC0-8ED4-487E-9D34-45C98C78C4FE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95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757E0-A9C7-49CF-A648-4D057E73C6E2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980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45024-EF79-423A-ACA5-2CB284C06E52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567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1D4B-9E72-4FA3-A21D-8153BD06FB94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61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360-C20E-4F53-B1F7-152C1BFAE83B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50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23DF-A3F4-4505-9725-AF2565AC9411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32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5E18-6333-4193-9ECA-593CDD3D9551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58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B4675-6452-40F1-AB7D-F3C6D5FD136F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89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3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B4675-6452-40F1-AB7D-F3C6D5FD136F}" type="datetime1">
              <a:rPr kumimoji="1" lang="ja-JP" altLang="en-US" smtClean="0"/>
              <a:t>2021/9/2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306B-CB1A-4F92-AE18-14C2D585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25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541058" y="386862"/>
            <a:ext cx="1615987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noProof="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報告</a:t>
            </a:r>
            <a:r>
              <a:rPr kumimoji="1" lang="ja-JP" altLang="en-US" sz="2400" b="1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案件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49287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B306B-CB1A-4F92-AE18-14C2D5855DB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05438" y="2471820"/>
            <a:ext cx="6933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大阪府立こんごう福祉センター改築工事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5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8113" t="18050" r="19371" b="6390"/>
          <a:stretch/>
        </p:blipFill>
        <p:spPr>
          <a:xfrm>
            <a:off x="104184" y="661710"/>
            <a:ext cx="8944645" cy="6078158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99355" y="325721"/>
            <a:ext cx="85632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修正後の配置計画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〕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9355" y="1951723"/>
            <a:ext cx="172932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府立富田林特別支援学校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99355" y="5378546"/>
            <a:ext cx="127612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障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害</a:t>
            </a: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者支援施設</a:t>
            </a: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かつらぎ・にじょう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83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9355" y="325721"/>
            <a:ext cx="85632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当初の平面図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〕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9371" t="19357" r="20735" b="15345"/>
          <a:stretch/>
        </p:blipFill>
        <p:spPr>
          <a:xfrm>
            <a:off x="133959" y="867400"/>
            <a:ext cx="8873074" cy="543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9355" y="325721"/>
            <a:ext cx="85632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修正後の平面図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〕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9791" t="20102" r="20840" b="14599"/>
          <a:stretch/>
        </p:blipFill>
        <p:spPr>
          <a:xfrm>
            <a:off x="246980" y="864699"/>
            <a:ext cx="8773308" cy="5425191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2262187" y="5143500"/>
            <a:ext cx="847725" cy="10382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8201025" y="2552701"/>
            <a:ext cx="762000" cy="17907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371476" y="763096"/>
            <a:ext cx="828326" cy="10384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楕円 9"/>
          <p:cNvSpPr/>
          <p:nvPr/>
        </p:nvSpPr>
        <p:spPr>
          <a:xfrm>
            <a:off x="2724150" y="763095"/>
            <a:ext cx="847725" cy="93684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楕円 10"/>
          <p:cNvSpPr/>
          <p:nvPr/>
        </p:nvSpPr>
        <p:spPr>
          <a:xfrm>
            <a:off x="1133475" y="3905250"/>
            <a:ext cx="504825" cy="5619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1307306" y="5733941"/>
            <a:ext cx="661988" cy="65733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線吹き出し 1 (枠付き) 14"/>
          <p:cNvSpPr/>
          <p:nvPr/>
        </p:nvSpPr>
        <p:spPr>
          <a:xfrm>
            <a:off x="4028314" y="325721"/>
            <a:ext cx="1905761" cy="455329"/>
          </a:xfrm>
          <a:prstGeom prst="borderCallout1">
            <a:avLst>
              <a:gd name="adj1" fmla="val 73627"/>
              <a:gd name="adj2" fmla="val -201"/>
              <a:gd name="adj3" fmla="val 127212"/>
              <a:gd name="adj4" fmla="val -29383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屋外多目的広場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は位置を変更し、通路を見直し。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  <p:sp>
        <p:nvSpPr>
          <p:cNvPr id="13" name="線吹き出し 1 (枠付き) 12"/>
          <p:cNvSpPr/>
          <p:nvPr/>
        </p:nvSpPr>
        <p:spPr>
          <a:xfrm>
            <a:off x="7124812" y="493715"/>
            <a:ext cx="1895476" cy="630274"/>
          </a:xfrm>
          <a:prstGeom prst="borderCallout1">
            <a:avLst>
              <a:gd name="adj1" fmla="val 97792"/>
              <a:gd name="adj2" fmla="val 60751"/>
              <a:gd name="adj3" fmla="val 327067"/>
              <a:gd name="adj4" fmla="val 75494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建物東側にも四季の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感じられる散策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路を計画し生活に潤いを持たせる。</a:t>
            </a:r>
          </a:p>
        </p:txBody>
      </p:sp>
      <p:cxnSp>
        <p:nvCxnSpPr>
          <p:cNvPr id="16" name="直線矢印コネクタ 15"/>
          <p:cNvCxnSpPr>
            <a:stCxn id="15" idx="2"/>
            <a:endCxn id="9" idx="7"/>
          </p:cNvCxnSpPr>
          <p:nvPr/>
        </p:nvCxnSpPr>
        <p:spPr>
          <a:xfrm flipH="1">
            <a:off x="1078496" y="553386"/>
            <a:ext cx="2949818" cy="3617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線吹き出し 1 (枠付き) 21"/>
          <p:cNvSpPr/>
          <p:nvPr/>
        </p:nvSpPr>
        <p:spPr>
          <a:xfrm>
            <a:off x="63533" y="3419475"/>
            <a:ext cx="1574767" cy="300283"/>
          </a:xfrm>
          <a:prstGeom prst="borderCallout1">
            <a:avLst>
              <a:gd name="adj1" fmla="val 100822"/>
              <a:gd name="adj2" fmla="val 60612"/>
              <a:gd name="adj3" fmla="val 188889"/>
              <a:gd name="adj4" fmla="val 72203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玄関先に庭を設ける。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  <p:sp>
        <p:nvSpPr>
          <p:cNvPr id="23" name="線吹き出し 1 (枠付き) 22"/>
          <p:cNvSpPr/>
          <p:nvPr/>
        </p:nvSpPr>
        <p:spPr>
          <a:xfrm>
            <a:off x="4153047" y="5744071"/>
            <a:ext cx="1333354" cy="545819"/>
          </a:xfrm>
          <a:prstGeom prst="borderCallout1">
            <a:avLst>
              <a:gd name="adj1" fmla="val 49973"/>
              <a:gd name="adj2" fmla="val -370"/>
              <a:gd name="adj3" fmla="val 16529"/>
              <a:gd name="adj4" fmla="val -80500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駐車場に新たな舗装材を活用。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  <p:sp>
        <p:nvSpPr>
          <p:cNvPr id="24" name="線吹き出し 1 (枠付き) 23"/>
          <p:cNvSpPr/>
          <p:nvPr/>
        </p:nvSpPr>
        <p:spPr>
          <a:xfrm>
            <a:off x="199356" y="5088167"/>
            <a:ext cx="1257970" cy="499052"/>
          </a:xfrm>
          <a:prstGeom prst="borderCallout1">
            <a:avLst>
              <a:gd name="adj1" fmla="val 97545"/>
              <a:gd name="adj2" fmla="val 79690"/>
              <a:gd name="adj3" fmla="val 154236"/>
              <a:gd name="adj4" fmla="val 91156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シンボルツリーの樹種の検討。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2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9355" y="325721"/>
            <a:ext cx="85632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当初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の立面図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〕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94888" y="908413"/>
            <a:ext cx="919763" cy="335989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北立面</a:t>
            </a:r>
            <a:endParaRPr kumimoji="0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94886" y="3792681"/>
            <a:ext cx="919765" cy="335989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南</a:t>
            </a:r>
            <a:r>
              <a:rPr kumimoji="0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立面</a:t>
            </a:r>
            <a:endParaRPr kumimoji="0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/>
          <a:srcRect l="3848" t="53871" r="4477" b="28964"/>
          <a:stretch/>
        </p:blipFill>
        <p:spPr>
          <a:xfrm>
            <a:off x="135956" y="1724318"/>
            <a:ext cx="8851141" cy="9317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/>
          <a:srcRect l="3765" t="30757" r="4504" b="49726"/>
          <a:stretch/>
        </p:blipFill>
        <p:spPr>
          <a:xfrm>
            <a:off x="135956" y="4427890"/>
            <a:ext cx="8851141" cy="105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6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9355" y="325721"/>
            <a:ext cx="85632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修正後の立面図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〕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483" t="61334" r="2693" b="11427"/>
          <a:stretch/>
        </p:blipFill>
        <p:spPr>
          <a:xfrm>
            <a:off x="199354" y="4719924"/>
            <a:ext cx="8798743" cy="142103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379" t="56110" r="2379" b="15905"/>
          <a:stretch/>
        </p:blipFill>
        <p:spPr>
          <a:xfrm>
            <a:off x="24221" y="2360296"/>
            <a:ext cx="8973877" cy="148246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294886" y="1586170"/>
            <a:ext cx="919763" cy="335989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北立面</a:t>
            </a:r>
            <a:endParaRPr kumimoji="0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94886" y="4016589"/>
            <a:ext cx="919765" cy="335989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南</a:t>
            </a:r>
            <a:r>
              <a:rPr kumimoji="0" lang="ja-JP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立面</a:t>
            </a:r>
            <a:endParaRPr kumimoji="0" lang="en-US" altLang="ja-JP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46224" t="32229" r="11400" b="9561"/>
          <a:stretch/>
        </p:blipFill>
        <p:spPr>
          <a:xfrm>
            <a:off x="5569975" y="136164"/>
            <a:ext cx="2879965" cy="2224132"/>
          </a:xfrm>
          <a:prstGeom prst="rect">
            <a:avLst/>
          </a:prstGeom>
        </p:spPr>
      </p:pic>
      <p:sp>
        <p:nvSpPr>
          <p:cNvPr id="11" name="線吹き出し 1 (枠付き) 10"/>
          <p:cNvSpPr/>
          <p:nvPr/>
        </p:nvSpPr>
        <p:spPr>
          <a:xfrm>
            <a:off x="3533775" y="325721"/>
            <a:ext cx="1236400" cy="607729"/>
          </a:xfrm>
          <a:prstGeom prst="borderCallout1">
            <a:avLst>
              <a:gd name="adj1" fmla="val 62188"/>
              <a:gd name="adj2" fmla="val 100929"/>
              <a:gd name="adj3" fmla="val 96980"/>
              <a:gd name="adj4" fmla="val 168434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意見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を踏まえた色彩・材質の検討。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3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9355" y="325721"/>
            <a:ext cx="85632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当初のエントランス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〕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1994" t="17117" r="19581" b="6017"/>
          <a:stretch/>
        </p:blipFill>
        <p:spPr>
          <a:xfrm>
            <a:off x="415611" y="661335"/>
            <a:ext cx="8223422" cy="608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9355" y="325721"/>
            <a:ext cx="85632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修正後のエントランス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〕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0735" t="17678" r="21679" b="6949"/>
          <a:stretch/>
        </p:blipFill>
        <p:spPr>
          <a:xfrm>
            <a:off x="450310" y="743247"/>
            <a:ext cx="8061321" cy="5932194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3633245" y="3058182"/>
            <a:ext cx="847725" cy="10382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楕円 8"/>
          <p:cNvSpPr/>
          <p:nvPr/>
        </p:nvSpPr>
        <p:spPr>
          <a:xfrm>
            <a:off x="7424195" y="3098951"/>
            <a:ext cx="847725" cy="10382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線吹き出し 1 (枠付き) 9"/>
          <p:cNvSpPr/>
          <p:nvPr/>
        </p:nvSpPr>
        <p:spPr>
          <a:xfrm>
            <a:off x="2590947" y="5744071"/>
            <a:ext cx="1333354" cy="545819"/>
          </a:xfrm>
          <a:prstGeom prst="borderCallout1">
            <a:avLst>
              <a:gd name="adj1" fmla="val -2380"/>
              <a:gd name="adj2" fmla="val 51064"/>
              <a:gd name="adj3" fmla="val -55020"/>
              <a:gd name="adj4" fmla="val 69516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駐車場に新たな舗装材を活用。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  <p:sp>
        <p:nvSpPr>
          <p:cNvPr id="11" name="線吹き出し 1 (枠付き) 10"/>
          <p:cNvSpPr/>
          <p:nvPr/>
        </p:nvSpPr>
        <p:spPr>
          <a:xfrm>
            <a:off x="1381125" y="1838821"/>
            <a:ext cx="1047750" cy="545819"/>
          </a:xfrm>
          <a:prstGeom prst="borderCallout1">
            <a:avLst>
              <a:gd name="adj1" fmla="val 102325"/>
              <a:gd name="adj2" fmla="val 94640"/>
              <a:gd name="adj3" fmla="val 281781"/>
              <a:gd name="adj4" fmla="val 218117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柱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を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赤から黒に変更。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  <p:sp>
        <p:nvSpPr>
          <p:cNvPr id="12" name="線吹き出し 1 (枠付き) 11"/>
          <p:cNvSpPr/>
          <p:nvPr/>
        </p:nvSpPr>
        <p:spPr>
          <a:xfrm>
            <a:off x="6724797" y="1076324"/>
            <a:ext cx="1342878" cy="844775"/>
          </a:xfrm>
          <a:prstGeom prst="borderCallout1">
            <a:avLst>
              <a:gd name="adj1" fmla="val 98835"/>
              <a:gd name="adj2" fmla="val 59884"/>
              <a:gd name="adj3" fmla="val 240522"/>
              <a:gd name="adj4" fmla="val 81083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建物周囲のフェンスの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デザインを目立たないよう工夫。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4757195" y="2896257"/>
            <a:ext cx="1395955" cy="10382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線吹き出し 1 (枠付き) 13"/>
          <p:cNvSpPr/>
          <p:nvPr/>
        </p:nvSpPr>
        <p:spPr>
          <a:xfrm>
            <a:off x="4276181" y="1076324"/>
            <a:ext cx="1181643" cy="545819"/>
          </a:xfrm>
          <a:prstGeom prst="borderCallout1">
            <a:avLst>
              <a:gd name="adj1" fmla="val 102325"/>
              <a:gd name="adj2" fmla="val 57712"/>
              <a:gd name="adj3" fmla="val 342859"/>
              <a:gd name="adj4" fmla="val 81481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硬い表情をやわらげる工夫。</a:t>
            </a:r>
          </a:p>
        </p:txBody>
      </p:sp>
    </p:spTree>
    <p:extLst>
      <p:ext uri="{BB962C8B-B14F-4D97-AF65-F5344CB8AC3E}">
        <p14:creationId xmlns:p14="http://schemas.microsoft.com/office/powerpoint/2010/main" val="26727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5665" t="18237" r="21679" b="5271"/>
          <a:stretch/>
        </p:blipFill>
        <p:spPr>
          <a:xfrm>
            <a:off x="764276" y="493714"/>
            <a:ext cx="7584180" cy="6194251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99355" y="325721"/>
            <a:ext cx="85632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既存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植栽残存可否検討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〕</a:t>
            </a:r>
          </a:p>
        </p:txBody>
      </p:sp>
      <p:sp>
        <p:nvSpPr>
          <p:cNvPr id="7" name="線吹き出し 1 (枠付き) 6"/>
          <p:cNvSpPr/>
          <p:nvPr/>
        </p:nvSpPr>
        <p:spPr>
          <a:xfrm>
            <a:off x="6543675" y="388800"/>
            <a:ext cx="1759302" cy="545819"/>
          </a:xfrm>
          <a:prstGeom prst="borderCallout1">
            <a:avLst>
              <a:gd name="adj1" fmla="val 104070"/>
              <a:gd name="adj2" fmla="val 36416"/>
              <a:gd name="adj3" fmla="val 616838"/>
              <a:gd name="adj4" fmla="val -40000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残す樹木と脱木する樹木を早い段階で整理。</a:t>
            </a:r>
          </a:p>
        </p:txBody>
      </p:sp>
    </p:spTree>
    <p:extLst>
      <p:ext uri="{BB962C8B-B14F-4D97-AF65-F5344CB8AC3E}">
        <p14:creationId xmlns:p14="http://schemas.microsoft.com/office/powerpoint/2010/main" val="15133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9355" y="325721"/>
            <a:ext cx="85632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アドバイスを反映したアプローチ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〕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0210" t="18050" r="21784" b="6950"/>
          <a:stretch/>
        </p:blipFill>
        <p:spPr>
          <a:xfrm>
            <a:off x="464389" y="661710"/>
            <a:ext cx="8298199" cy="6032327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971550" y="2181225"/>
            <a:ext cx="1638300" cy="139606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線吹き出し 1 (枠付き) 6"/>
          <p:cNvSpPr/>
          <p:nvPr/>
        </p:nvSpPr>
        <p:spPr>
          <a:xfrm>
            <a:off x="422694" y="724789"/>
            <a:ext cx="2736011" cy="545819"/>
          </a:xfrm>
          <a:prstGeom prst="borderCallout1">
            <a:avLst>
              <a:gd name="adj1" fmla="val 100580"/>
              <a:gd name="adj2" fmla="val 34700"/>
              <a:gd name="adj3" fmla="val 283526"/>
              <a:gd name="adj4" fmla="val 36091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既存樹木を保存し敷地アプローチに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大樹の連なりを活用した修景を行う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6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0525" t="20102" r="21679" b="5271"/>
          <a:stretch/>
        </p:blipFill>
        <p:spPr>
          <a:xfrm>
            <a:off x="464389" y="661710"/>
            <a:ext cx="8309530" cy="6032327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99355" y="325721"/>
            <a:ext cx="85632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アドバイスを反映したアプローチ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〕</a:t>
            </a:r>
          </a:p>
        </p:txBody>
      </p:sp>
      <p:sp>
        <p:nvSpPr>
          <p:cNvPr id="6" name="楕円 5"/>
          <p:cNvSpPr/>
          <p:nvPr/>
        </p:nvSpPr>
        <p:spPr>
          <a:xfrm>
            <a:off x="1071020" y="4038601"/>
            <a:ext cx="1367380" cy="115318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7395208" y="2424112"/>
            <a:ext cx="1367380" cy="115318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線吹き出し 1 (枠付き) 9"/>
          <p:cNvSpPr/>
          <p:nvPr/>
        </p:nvSpPr>
        <p:spPr>
          <a:xfrm>
            <a:off x="348605" y="1878293"/>
            <a:ext cx="1689746" cy="545819"/>
          </a:xfrm>
          <a:prstGeom prst="borderCallout1">
            <a:avLst>
              <a:gd name="adj1" fmla="val 98835"/>
              <a:gd name="adj2" fmla="val 55540"/>
              <a:gd name="adj3" fmla="val 403937"/>
              <a:gd name="adj4" fmla="val 74322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車路と歩道の表情を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変える工夫を行う。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  <p:sp>
        <p:nvSpPr>
          <p:cNvPr id="11" name="線吹き出し 1 (枠付き) 10"/>
          <p:cNvSpPr/>
          <p:nvPr/>
        </p:nvSpPr>
        <p:spPr>
          <a:xfrm>
            <a:off x="6723296" y="388800"/>
            <a:ext cx="2039292" cy="545819"/>
          </a:xfrm>
          <a:prstGeom prst="borderCallout1">
            <a:avLst>
              <a:gd name="adj1" fmla="val 104070"/>
              <a:gd name="adj2" fmla="val 52455"/>
              <a:gd name="adj3" fmla="val 377761"/>
              <a:gd name="adj4" fmla="val 57394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フェンス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H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＝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1.8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を施すが、中低木などで修景を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施す。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7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43508" y="119957"/>
            <a:ext cx="9000492" cy="481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モデル対象施設（こんごう福祉センター）の概要</a:t>
            </a:r>
            <a:endParaRPr kumimoji="0" lang="en-US" altLang="ja-JP" sz="20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0609" y="1215412"/>
            <a:ext cx="8172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計画概要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1508" y="1158523"/>
            <a:ext cx="8366120" cy="535360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339992" y="557238"/>
            <a:ext cx="8417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66675" marR="66675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◆大阪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府立こんごう福祉センター（</a:t>
            </a:r>
            <a:r>
              <a:rPr kumimoji="0" lang="ja-JP" alt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福祉型障がい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児入所施設）改築工事基本設計</a:t>
            </a: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業務</a:t>
            </a:r>
            <a:endParaRPr kumimoji="0" lang="en-US" altLang="ja-JP" sz="1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66675" marR="66675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 公募型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プロポーザルの</a:t>
            </a: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概要より</a:t>
            </a:r>
            <a:endParaRPr kumimoji="0" lang="en-US" altLang="ja-JP" sz="1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6" y="1502888"/>
            <a:ext cx="7528165" cy="484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9355" y="325721"/>
            <a:ext cx="85632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全体のランドスケープ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〕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4651" t="18610" r="16224" b="11448"/>
          <a:stretch/>
        </p:blipFill>
        <p:spPr>
          <a:xfrm>
            <a:off x="-423814" y="787118"/>
            <a:ext cx="9809570" cy="558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8005" t="19407" r="19485" b="13322"/>
          <a:stretch/>
        </p:blipFill>
        <p:spPr>
          <a:xfrm>
            <a:off x="618352" y="1184648"/>
            <a:ext cx="7889052" cy="4773111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20609" y="6014031"/>
            <a:ext cx="8172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位置図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1508" y="975643"/>
            <a:ext cx="8366120" cy="535360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339992" y="374358"/>
            <a:ext cx="8417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66675" marR="66675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◆</a:t>
            </a: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大阪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府立こんごう福祉センター（</a:t>
            </a:r>
            <a:r>
              <a:rPr kumimoji="0" lang="ja-JP" alt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福祉型障がい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児入所施設）改築工事基本設計</a:t>
            </a: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業務</a:t>
            </a:r>
            <a:endParaRPr kumimoji="0" lang="en-US" altLang="ja-JP" sz="1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66675" marR="66675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 公募型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プロポーザルの</a:t>
            </a: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概要より</a:t>
            </a:r>
            <a:endParaRPr kumimoji="0" lang="en-US" altLang="ja-JP" sz="1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2833" t="24020" r="21154" b="8442"/>
          <a:stretch/>
        </p:blipFill>
        <p:spPr>
          <a:xfrm>
            <a:off x="673851" y="801435"/>
            <a:ext cx="7866149" cy="533248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0609" y="6007764"/>
            <a:ext cx="8172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敷地図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1508" y="975643"/>
            <a:ext cx="8366120" cy="535360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339992" y="374358"/>
            <a:ext cx="8417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66675" marR="66675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◆大阪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府立こんごう福祉センター（</a:t>
            </a:r>
            <a:r>
              <a:rPr kumimoji="0" lang="ja-JP" alt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福祉型障がい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児入所施設）改築工事基本設計</a:t>
            </a: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業務</a:t>
            </a:r>
            <a:endParaRPr kumimoji="0" lang="en-US" altLang="ja-JP" sz="1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66675" marR="66675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公募型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プロポーザルの</a:t>
            </a: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概要より</a:t>
            </a:r>
            <a:endParaRPr kumimoji="0" lang="en-US" altLang="ja-JP" sz="1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線吹き出し 1 (枠付き) 3"/>
          <p:cNvSpPr/>
          <p:nvPr/>
        </p:nvSpPr>
        <p:spPr>
          <a:xfrm>
            <a:off x="3188596" y="2404085"/>
            <a:ext cx="1158240" cy="376093"/>
          </a:xfrm>
          <a:prstGeom prst="borderCallout1">
            <a:avLst>
              <a:gd name="adj1" fmla="val 55799"/>
              <a:gd name="adj2" fmla="val 99185"/>
              <a:gd name="adj3" fmla="val 119446"/>
              <a:gd name="adj4" fmla="val 157908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障害者支援施設</a:t>
            </a:r>
            <a:endParaRPr kumimoji="1" lang="en-US" altLang="ja-JP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かつらぎ・にじょう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線吹き出し 1 (枠付き) 9"/>
          <p:cNvSpPr/>
          <p:nvPr/>
        </p:nvSpPr>
        <p:spPr>
          <a:xfrm>
            <a:off x="4821453" y="1260141"/>
            <a:ext cx="1588055" cy="252137"/>
          </a:xfrm>
          <a:prstGeom prst="borderCallout1">
            <a:avLst>
              <a:gd name="adj1" fmla="val 99794"/>
              <a:gd name="adj2" fmla="val 52189"/>
              <a:gd name="adj3" fmla="val 457915"/>
              <a:gd name="adj4" fmla="val 60191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府立富田林特別支援学校</a:t>
            </a:r>
          </a:p>
        </p:txBody>
      </p:sp>
    </p:spTree>
    <p:extLst>
      <p:ext uri="{BB962C8B-B14F-4D97-AF65-F5344CB8AC3E}">
        <p14:creationId xmlns:p14="http://schemas.microsoft.com/office/powerpoint/2010/main" val="1316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1364" t="25699" r="19266" b="11987"/>
          <a:stretch/>
        </p:blipFill>
        <p:spPr>
          <a:xfrm>
            <a:off x="590949" y="1189287"/>
            <a:ext cx="8004414" cy="472345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20609" y="6013658"/>
            <a:ext cx="8172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航空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写真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91508" y="975643"/>
            <a:ext cx="8366120" cy="535360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339992" y="374358"/>
            <a:ext cx="8417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66675" marR="66675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◆大阪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府立こんごう福祉センター（</a:t>
            </a:r>
            <a:r>
              <a:rPr kumimoji="0" lang="ja-JP" altLang="en-US" sz="16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福祉型障がい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児入所施設）改築工事基本設計</a:t>
            </a: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業務</a:t>
            </a:r>
            <a:endParaRPr kumimoji="0" lang="en-US" altLang="ja-JP" sz="1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marL="66675" marR="66675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 　公募型</a:t>
            </a:r>
            <a:r>
              <a:rPr kumimoji="0" lang="ja-JP" alt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プロポーザルの</a:t>
            </a:r>
            <a:r>
              <a:rPr kumimoji="0" lang="ja-JP" altLang="en-US" sz="16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概要より</a:t>
            </a:r>
            <a:endParaRPr kumimoji="0" lang="en-US" altLang="ja-JP" sz="16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71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43510" y="237281"/>
            <a:ext cx="8550114" cy="44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景観アドバイス会議での主な意見</a:t>
            </a:r>
            <a:endParaRPr kumimoji="0" lang="en-US" altLang="ja-JP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73434" y="871301"/>
            <a:ext cx="8516998" cy="5621574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119" y="871301"/>
            <a:ext cx="836650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周囲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の建物との関係</a:t>
            </a: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「かつらぎ・にじょう」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と「富田林支援学校」と今回の建物が、１つの敷地の中にあるような構成だ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と思う。　</a:t>
            </a:r>
            <a:endParaRPr kumimoji="1" lang="en-US" altLang="ja-JP" sz="14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この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３つを１つの施設であるとして、沿道から見たランドスケープ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きちんと設計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す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べき。</a:t>
            </a:r>
            <a:endParaRPr kumimoji="1" lang="en-US" altLang="ja-JP" sz="14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・近接する「かつらぎ・にじょう」では、黄色い壁によって動線の誘導を図り、全体を構成している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14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中庭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（坪庭）をちりばめるなどの工夫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を施している。こういった空間構造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を踏襲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していくことも大切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14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・「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かつらぎ・にじょう」も今回の計画建物もどちらも居住施設のため、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居住施設としてのテイストで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取り入れられるものは取り込んではどうか。</a:t>
            </a:r>
            <a:endParaRPr kumimoji="1" lang="en-US" altLang="ja-JP" sz="14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・「かつらぎ・にじょう」、「富田林支援学校」と今回の建物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の３つの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施設はほぼ色味がそろってくると思うので、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基調色はあわせてもらいたい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。そのうえでポイントカラーはそれぞれの建物で変えても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よい。</a:t>
            </a:r>
            <a:endParaRPr kumimoji="1" lang="ja-JP" altLang="en-US" sz="14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樹木の整理</a:t>
            </a:r>
            <a:endParaRPr kumimoji="1" lang="en-US" altLang="ja-JP" sz="14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・敷地全体としてかなり樹木がうっそうとしており、今のままでは多すぎ・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茂りすぎ。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（計画建物北側の）谷に面した緑をどう処理するか、建物内部からうまく緑を見せるといった課題もあるため、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残す樹木と脱木する樹木を早い段階で整理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した方がよい。</a:t>
            </a:r>
            <a:endParaRPr kumimoji="1" lang="en-US" altLang="ja-JP" sz="14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・沿道（敷地内通路）からのアプローチの部分は人の目にも触れやすいため、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今の段階から樹木の計画等はしておいた方が良い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14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・通路（建物計画地北西部の広場外周道路）や駐車場部分についても、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残す樹木はどれにするのか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等、検討されたい。</a:t>
            </a:r>
          </a:p>
        </p:txBody>
      </p:sp>
    </p:spTree>
    <p:extLst>
      <p:ext uri="{BB962C8B-B14F-4D97-AF65-F5344CB8AC3E}">
        <p14:creationId xmlns:p14="http://schemas.microsoft.com/office/powerpoint/2010/main" val="25293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DB306B-CB1A-4F92-AE18-14C2D5855DB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273434" y="347044"/>
            <a:ext cx="8516998" cy="6309787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119" y="347045"/>
            <a:ext cx="8463313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広場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・通路部分</a:t>
            </a:r>
            <a:endParaRPr kumimoji="1" lang="en-US" altLang="ja-JP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・建物周囲の通路の取り方</a:t>
            </a:r>
            <a:r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は建物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とセットで考えてはどうか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。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広場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のつくりこみを考えて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もらいたい。</a:t>
            </a:r>
            <a:endParaRPr kumimoji="1" lang="ja-JP" altLang="en-US" sz="14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建物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デザイン等</a:t>
            </a:r>
            <a:endParaRPr kumimoji="1" lang="en-US" altLang="ja-JP" sz="14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・アプローチ景観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右側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のフェンスは高くする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必要はな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。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色も白ではなく明度の低い目立たないものが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よい。</a:t>
            </a:r>
            <a:endParaRPr kumimoji="1" lang="en-US" altLang="ja-JP" sz="1400" b="1" i="0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・単に敷地の境界線にフェンスを沿わせるのではなく、必要な場所を把握して設置する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べき。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エントランス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周りの閉塞感と硬い表情をやわらげる工夫が必要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14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・周辺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の居室（事務室等）のエントランスアプローチ側の開口部を増やす、前庭を含めたエントランスとしての空間のまとまりをつくる、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エントランス内部にも人の溜まれるスペースをつくり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前庭部分に緑、高木等を配置して住宅の前庭のように演出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する等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検討してはどうか。</a:t>
            </a:r>
            <a:endParaRPr kumimoji="1" lang="en-US" altLang="ja-JP" sz="14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・建物周囲の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フェンスのデザインも工夫をしてもらいたい。あまり目立たない方がよい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。建物全体、庇などで横のラインが強調されているので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、横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のラインを強調するようなデザインとしてはどう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か。</a:t>
            </a:r>
            <a:endParaRPr kumimoji="1" lang="en-US" altLang="ja-JP" sz="1400" b="1" i="0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・庇で横ラインが強調されているので、それを活かすためにも、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エントランス付近に設置されている柱は、赤でなく黒い方がよい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en-US" altLang="ja-JP" sz="14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・平屋の建物のため単調になりやすいので、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壁の素材の使い分け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によってそれをクリアする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よう検討。</a:t>
            </a:r>
            <a:endParaRPr kumimoji="1" lang="en-US" altLang="ja-JP" sz="14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シンボルツリーは、四季の変化を演出できるようなものであると好ましい。</a:t>
            </a:r>
            <a:endParaRPr kumimoji="1" lang="en-US" altLang="ja-JP" sz="14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66700" marR="0" lvl="0" indent="-180975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・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駐車場、全て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アスファルトで、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単にラインを引くのではなく、少し素材を変える等、工夫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された方が質の高いものとなる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。車</a:t>
            </a:r>
            <a:r>
              <a:rPr kumimoji="1" lang="ja-JP" altLang="en-US" sz="1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路と歩道の表情を変えられるなどすれば、歩きやすいと思う</a:t>
            </a:r>
            <a:r>
              <a:rPr kumimoji="1" lang="ja-JP" altLang="en-US" sz="14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。</a:t>
            </a:r>
            <a:endParaRPr kumimoji="1" lang="ja-JP" altLang="en-US" sz="14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3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99355" y="325721"/>
            <a:ext cx="85632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当初の配置計画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〕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19791" t="17490" r="21050" b="10308"/>
          <a:stretch/>
        </p:blipFill>
        <p:spPr>
          <a:xfrm>
            <a:off x="363373" y="661710"/>
            <a:ext cx="8498138" cy="58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9581" t="19544" r="19896" b="7509"/>
          <a:stretch/>
        </p:blipFill>
        <p:spPr>
          <a:xfrm>
            <a:off x="291016" y="493715"/>
            <a:ext cx="8852984" cy="599916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99355" y="325721"/>
            <a:ext cx="856323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9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〔</a:t>
            </a: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修正後の配置計画</a:t>
            </a: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〕</a:t>
            </a:r>
          </a:p>
        </p:txBody>
      </p:sp>
      <p:sp>
        <p:nvSpPr>
          <p:cNvPr id="4" name="線吹き出し 1 (枠付き) 3"/>
          <p:cNvSpPr/>
          <p:nvPr/>
        </p:nvSpPr>
        <p:spPr>
          <a:xfrm>
            <a:off x="291016" y="4715657"/>
            <a:ext cx="1883391" cy="657510"/>
          </a:xfrm>
          <a:prstGeom prst="borderCallout1">
            <a:avLst>
              <a:gd name="adj1" fmla="val 46964"/>
              <a:gd name="adj2" fmla="val 99099"/>
              <a:gd name="adj3" fmla="val 45606"/>
              <a:gd name="adj4" fmla="val 145332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既存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樹木を保存し敷地アプローチ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に大樹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の連なりを活用した修景を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行う。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  <p:sp>
        <p:nvSpPr>
          <p:cNvPr id="7" name="線吹き出し 1 (枠付き) 6"/>
          <p:cNvSpPr/>
          <p:nvPr/>
        </p:nvSpPr>
        <p:spPr>
          <a:xfrm>
            <a:off x="199356" y="1820092"/>
            <a:ext cx="1886620" cy="856434"/>
          </a:xfrm>
          <a:prstGeom prst="borderCallout1">
            <a:avLst>
              <a:gd name="adj1" fmla="val 52210"/>
              <a:gd name="adj2" fmla="val 99571"/>
              <a:gd name="adj3" fmla="val 63791"/>
              <a:gd name="adj4" fmla="val 148570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現状敷地の通行路形状を活かした散策路を作り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、土地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の記憶を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残し、樹林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の自然な成育を継承する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  <p:sp>
        <p:nvSpPr>
          <p:cNvPr id="9" name="線吹き出し 1 (枠付き) 8"/>
          <p:cNvSpPr/>
          <p:nvPr/>
        </p:nvSpPr>
        <p:spPr>
          <a:xfrm>
            <a:off x="6762750" y="5044412"/>
            <a:ext cx="1895476" cy="928048"/>
          </a:xfrm>
          <a:prstGeom prst="borderCallout1">
            <a:avLst>
              <a:gd name="adj1" fmla="val 33744"/>
              <a:gd name="adj2" fmla="val -52"/>
              <a:gd name="adj3" fmla="val -78460"/>
              <a:gd name="adj4" fmla="val -114456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利用者の安全性確保のため敷地周囲に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はフェンス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H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＝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1.8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を施すが、中低木などで修景を施す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  <p:sp>
        <p:nvSpPr>
          <p:cNvPr id="10" name="線吹き出し 1 (枠付き) 9"/>
          <p:cNvSpPr/>
          <p:nvPr/>
        </p:nvSpPr>
        <p:spPr>
          <a:xfrm>
            <a:off x="6762750" y="4250441"/>
            <a:ext cx="1895476" cy="600437"/>
          </a:xfrm>
          <a:prstGeom prst="borderCallout1">
            <a:avLst>
              <a:gd name="adj1" fmla="val 11658"/>
              <a:gd name="adj2" fmla="val -555"/>
              <a:gd name="adj3" fmla="val -154960"/>
              <a:gd name="adj4" fmla="val -93853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シンボルツリーは、四季の変化を演出できるようなもの。</a:t>
            </a:r>
          </a:p>
        </p:txBody>
      </p:sp>
      <p:sp>
        <p:nvSpPr>
          <p:cNvPr id="11" name="線吹き出し 1 (枠付き) 10"/>
          <p:cNvSpPr/>
          <p:nvPr/>
        </p:nvSpPr>
        <p:spPr>
          <a:xfrm>
            <a:off x="6983348" y="980628"/>
            <a:ext cx="1895476" cy="630274"/>
          </a:xfrm>
          <a:prstGeom prst="borderCallout1">
            <a:avLst>
              <a:gd name="adj1" fmla="val 99303"/>
              <a:gd name="adj2" fmla="val 23063"/>
              <a:gd name="adj3" fmla="val 204656"/>
              <a:gd name="adj4" fmla="val 5645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建物東側にも四季の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感じられる散策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路を計画し生活に潤いを持たせる。</a:t>
            </a:r>
          </a:p>
        </p:txBody>
      </p:sp>
      <p:sp>
        <p:nvSpPr>
          <p:cNvPr id="12" name="線吹き出し 1 (枠付き) 11"/>
          <p:cNvSpPr/>
          <p:nvPr/>
        </p:nvSpPr>
        <p:spPr>
          <a:xfrm>
            <a:off x="1453916" y="980628"/>
            <a:ext cx="1565509" cy="474337"/>
          </a:xfrm>
          <a:prstGeom prst="borderCallout1">
            <a:avLst>
              <a:gd name="adj1" fmla="val 97090"/>
              <a:gd name="adj2" fmla="val 98999"/>
              <a:gd name="adj3" fmla="val 213723"/>
              <a:gd name="adj4" fmla="val 148838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みどりの広場で運動や自然学習を行う。</a:t>
            </a:r>
          </a:p>
        </p:txBody>
      </p:sp>
      <p:sp>
        <p:nvSpPr>
          <p:cNvPr id="13" name="線吹き出し 1 (枠付き) 12"/>
          <p:cNvSpPr/>
          <p:nvPr/>
        </p:nvSpPr>
        <p:spPr>
          <a:xfrm>
            <a:off x="4962526" y="128590"/>
            <a:ext cx="2020822" cy="688341"/>
          </a:xfrm>
          <a:prstGeom prst="borderCallout1">
            <a:avLst>
              <a:gd name="adj1" fmla="val 104070"/>
              <a:gd name="adj2" fmla="val 5455"/>
              <a:gd name="adj3" fmla="val 181659"/>
              <a:gd name="adj4" fmla="val -10501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屋外多目的広場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は位置を変更し、ボール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運動に</a:t>
            </a: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も対応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するためフェンスを設置。</a:t>
            </a:r>
          </a:p>
        </p:txBody>
      </p:sp>
      <p:sp>
        <p:nvSpPr>
          <p:cNvPr id="14" name="線吹き出し 1 (枠付き) 13"/>
          <p:cNvSpPr/>
          <p:nvPr/>
        </p:nvSpPr>
        <p:spPr>
          <a:xfrm>
            <a:off x="291016" y="3090232"/>
            <a:ext cx="1657170" cy="545819"/>
          </a:xfrm>
          <a:prstGeom prst="borderCallout1">
            <a:avLst>
              <a:gd name="adj1" fmla="val 49973"/>
              <a:gd name="adj2" fmla="val 100216"/>
              <a:gd name="adj3" fmla="val 44450"/>
              <a:gd name="adj4" fmla="val 260957"/>
            </a:avLst>
          </a:prstGeom>
          <a:solidFill>
            <a:schemeClr val="bg1"/>
          </a:solidFill>
          <a:ln w="25400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M" panose="020B0600000000000000" pitchFamily="50" charset="-128"/>
                <a:ea typeface="HGSｺﾞｼｯｸM" panose="020B0600000000000000" pitchFamily="50" charset="-128"/>
                <a:cs typeface="+mn-cs"/>
              </a:rPr>
              <a:t>駐車場に新たな舗装材を活用。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M" panose="020B0600000000000000" pitchFamily="50" charset="-128"/>
              <a:ea typeface="HGSｺﾞｼｯｸM" panose="020B06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9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6973</TotalTime>
  <Words>1224</Words>
  <Application>Microsoft Office PowerPoint</Application>
  <PresentationFormat>画面に合わせる (4:3)</PresentationFormat>
  <Paragraphs>88</Paragraphs>
  <Slides>20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31" baseType="lpstr">
      <vt:lpstr>HGSｺﾞｼｯｸM</vt:lpstr>
      <vt:lpstr>Meiryo UI</vt:lpstr>
      <vt:lpstr>ＭＳ Ｐゴシック</vt:lpstr>
      <vt:lpstr>游ゴシック</vt:lpstr>
      <vt:lpstr>Arial</vt:lpstr>
      <vt:lpstr>Calibri</vt:lpstr>
      <vt:lpstr>Cambria</vt:lpstr>
      <vt:lpstr>Times New Roman</vt:lpstr>
      <vt:lpstr>Wingdings</vt:lpstr>
      <vt:lpstr>1_Office テーマ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森河　奨</dc:creator>
  <cp:lastModifiedBy>塩田　陸</cp:lastModifiedBy>
  <cp:revision>570</cp:revision>
  <cp:lastPrinted>2021-06-15T08:16:41Z</cp:lastPrinted>
  <dcterms:created xsi:type="dcterms:W3CDTF">2018-12-04T04:57:03Z</dcterms:created>
  <dcterms:modified xsi:type="dcterms:W3CDTF">2021-09-02T02:47:38Z</dcterms:modified>
</cp:coreProperties>
</file>