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10" autoAdjust="0"/>
  </p:normalViewPr>
  <p:slideViewPr>
    <p:cSldViewPr>
      <p:cViewPr>
        <p:scale>
          <a:sx n="100" d="100"/>
          <a:sy n="100" d="100"/>
        </p:scale>
        <p:origin x="-51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133216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8894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24253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361985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94552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316097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1746732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252111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174113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6277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FC8E58-6DFA-450F-AC40-A9B6DE102B07}" type="datetimeFigureOut">
              <a:rPr kumimoji="1" lang="ja-JP" altLang="en-US" smtClean="0"/>
              <a:t>2015/12/3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420562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C8E58-6DFA-450F-AC40-A9B6DE102B07}" type="datetimeFigureOut">
              <a:rPr kumimoji="1" lang="ja-JP" altLang="en-US" smtClean="0"/>
              <a:t>2015/12/3</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C9577-D107-4266-ADE2-DD79B2E94D81}" type="slidenum">
              <a:rPr kumimoji="1" lang="ja-JP" altLang="en-US" smtClean="0"/>
              <a:t>‹#›</a:t>
            </a:fld>
            <a:endParaRPr kumimoji="1" lang="ja-JP" altLang="en-US"/>
          </a:p>
        </p:txBody>
      </p:sp>
    </p:spTree>
    <p:extLst>
      <p:ext uri="{BB962C8B-B14F-4D97-AF65-F5344CB8AC3E}">
        <p14:creationId xmlns:p14="http://schemas.microsoft.com/office/powerpoint/2010/main" val="77413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155509" y="75832"/>
            <a:ext cx="8863376" cy="40084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mj-ea"/>
              </a:rPr>
              <a:t>　　　　　　　　　　中学生学びチャレンジ事業費　</a:t>
            </a:r>
            <a:r>
              <a:rPr lang="ja-JP" altLang="en-US" sz="1200" b="1" dirty="0" smtClean="0">
                <a:latin typeface="+mj-ea"/>
              </a:rPr>
              <a:t>－チャレンジテスト－</a:t>
            </a:r>
            <a:r>
              <a:rPr lang="ja-JP" altLang="en-US" sz="1600" dirty="0" smtClean="0">
                <a:latin typeface="+mj-ea"/>
              </a:rPr>
              <a:t>　</a:t>
            </a:r>
            <a:endParaRPr lang="ja-JP" altLang="en-US" sz="1200" dirty="0">
              <a:latin typeface="+mj-ea"/>
            </a:endParaRPr>
          </a:p>
        </p:txBody>
      </p:sp>
      <p:sp>
        <p:nvSpPr>
          <p:cNvPr id="5" name="フローチャート : 端子 4"/>
          <p:cNvSpPr/>
          <p:nvPr/>
        </p:nvSpPr>
        <p:spPr>
          <a:xfrm>
            <a:off x="71600" y="702221"/>
            <a:ext cx="900000" cy="180000"/>
          </a:xfrm>
          <a:prstGeom prst="flowChartTerminator">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w="9525">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28016" tIns="64008" rIns="128016" bIns="64008" rtlCol="0" anchor="ctr"/>
          <a:lstStyle/>
          <a:p>
            <a:pPr algn="ctr"/>
            <a:r>
              <a:rPr lang="ja-JP" altLang="en-US" sz="1100" b="1" dirty="0" smtClean="0"/>
              <a:t>目　的</a:t>
            </a:r>
            <a:endParaRPr lang="ja-JP" altLang="en-US" sz="1100" b="1" dirty="0"/>
          </a:p>
        </p:txBody>
      </p:sp>
      <p:sp>
        <p:nvSpPr>
          <p:cNvPr id="6" name="テキスト ボックス 5"/>
          <p:cNvSpPr txBox="1"/>
          <p:nvPr/>
        </p:nvSpPr>
        <p:spPr>
          <a:xfrm>
            <a:off x="1047977" y="586220"/>
            <a:ext cx="7975277" cy="1906676"/>
          </a:xfrm>
          <a:prstGeom prst="rect">
            <a:avLst/>
          </a:prstGeom>
          <a:noFill/>
        </p:spPr>
        <p:txBody>
          <a:bodyPr wrap="square" lIns="128016" tIns="64008" rIns="128016" bIns="64008" rtlCol="0">
            <a:spAutoFit/>
          </a:bodyPr>
          <a:lstStyle/>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教育委員会が、府内における生徒の学力を把握・分析することにより、大阪の生徒の課題の改善に向けた教育施策及び教育の</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成</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果</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と課題を</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検証し</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、その改善を図る。</a:t>
            </a: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教育委員会や学校が、府内全体の状況との関係において、生徒の課題改善に向けた教育施策及び教育の成果と課題を検証し</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改善を</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図ると</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ともに、そのような取組みを通じて、学力向上のための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PDCA</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サイクルを確立する。</a:t>
            </a: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学校</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が、生徒の学力を把握し、生徒への教育指導の改善を図る。</a:t>
            </a: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生徒</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一人ひとりが、自らの学習到達状況を正しく理解することにより、自らの学力に目標を持ち、また、その向上への意欲を高める。</a:t>
            </a: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教育委員会は、調査結果を活用し、大阪府公立高等学校入学者選抜における評定の</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公平性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担保する。</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フローチャート : 端子 6"/>
          <p:cNvSpPr/>
          <p:nvPr/>
        </p:nvSpPr>
        <p:spPr>
          <a:xfrm>
            <a:off x="107504" y="3085934"/>
            <a:ext cx="900000" cy="180000"/>
          </a:xfrm>
          <a:prstGeom prst="flowChartTerminator">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w="9525">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28016" tIns="64008" rIns="128016" bIns="64008" rtlCol="0" anchor="ctr"/>
          <a:lstStyle/>
          <a:p>
            <a:pPr algn="ctr"/>
            <a:r>
              <a:rPr lang="ja-JP" altLang="en-US" sz="1100" b="1" dirty="0" smtClean="0"/>
              <a:t>対　　象</a:t>
            </a:r>
            <a:endParaRPr lang="ja-JP" altLang="en-US" sz="1100" b="1" dirty="0"/>
          </a:p>
        </p:txBody>
      </p:sp>
      <p:sp>
        <p:nvSpPr>
          <p:cNvPr id="8" name="テキスト ボックス 7"/>
          <p:cNvSpPr txBox="1"/>
          <p:nvPr/>
        </p:nvSpPr>
        <p:spPr>
          <a:xfrm>
            <a:off x="1130856" y="3068960"/>
            <a:ext cx="7977648" cy="241980"/>
          </a:xfrm>
          <a:prstGeom prst="rect">
            <a:avLst/>
          </a:prstGeom>
          <a:noFill/>
        </p:spPr>
        <p:txBody>
          <a:bodyPr wrap="square" lIns="36000" tIns="36000" rIns="36000" bIns="36000" rtlCol="0">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府内</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の市町村立中学校及び特別支援学校並びに大阪府立支援学校中学部の</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学年</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約</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75,000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フローチャート : 端子 8"/>
          <p:cNvSpPr/>
          <p:nvPr/>
        </p:nvSpPr>
        <p:spPr>
          <a:xfrm>
            <a:off x="107504" y="3681048"/>
            <a:ext cx="900000" cy="180000"/>
          </a:xfrm>
          <a:prstGeom prst="flowChartTerminator">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w="9525">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28016" tIns="64008" rIns="128016" bIns="64008" rtlCol="0" anchor="ctr"/>
          <a:lstStyle/>
          <a:p>
            <a:pPr algn="ctr"/>
            <a:r>
              <a:rPr lang="ja-JP" altLang="en-US" sz="1100" b="1" dirty="0" smtClean="0"/>
              <a:t>内　　容</a:t>
            </a:r>
            <a:endParaRPr lang="ja-JP" altLang="en-US" sz="1100" b="1" dirty="0"/>
          </a:p>
        </p:txBody>
      </p:sp>
      <p:sp>
        <p:nvSpPr>
          <p:cNvPr id="14" name="フローチャート : 端子 13"/>
          <p:cNvSpPr/>
          <p:nvPr/>
        </p:nvSpPr>
        <p:spPr>
          <a:xfrm>
            <a:off x="165084" y="4797152"/>
            <a:ext cx="900000" cy="180000"/>
          </a:xfrm>
          <a:prstGeom prst="flowChartTerminator">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w="9525">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28016" tIns="64008" rIns="128016" bIns="64008" rtlCol="0" anchor="ctr"/>
          <a:lstStyle/>
          <a:p>
            <a:pPr algn="ctr"/>
            <a:r>
              <a:rPr lang="ja-JP" altLang="en-US" sz="1100" b="1" dirty="0" smtClean="0"/>
              <a:t>事業目標</a:t>
            </a:r>
            <a:endParaRPr lang="ja-JP" altLang="en-US" sz="1100" b="1" dirty="0"/>
          </a:p>
        </p:txBody>
      </p:sp>
      <p:sp>
        <p:nvSpPr>
          <p:cNvPr id="21" name="フローチャート : 端子 20"/>
          <p:cNvSpPr/>
          <p:nvPr/>
        </p:nvSpPr>
        <p:spPr>
          <a:xfrm>
            <a:off x="143608" y="5733256"/>
            <a:ext cx="900000" cy="180000"/>
          </a:xfrm>
          <a:prstGeom prst="flowChartTerminator">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w="9525">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28016" tIns="64008" rIns="128016" bIns="64008" rtlCol="0" anchor="ctr"/>
          <a:lstStyle/>
          <a:p>
            <a:pPr algn="ctr"/>
            <a:r>
              <a:rPr lang="ja-JP" altLang="en-US" sz="1100" b="1" dirty="0" smtClean="0"/>
              <a:t>予　　算</a:t>
            </a:r>
            <a:endParaRPr lang="ja-JP" altLang="en-US" sz="1100" b="1" dirty="0"/>
          </a:p>
        </p:txBody>
      </p:sp>
      <p:sp>
        <p:nvSpPr>
          <p:cNvPr id="23" name="テキスト ボックス 22"/>
          <p:cNvSpPr txBox="1"/>
          <p:nvPr/>
        </p:nvSpPr>
        <p:spPr>
          <a:xfrm>
            <a:off x="1115616" y="5702772"/>
            <a:ext cx="7980379" cy="390524"/>
          </a:xfrm>
          <a:prstGeom prst="rect">
            <a:avLst/>
          </a:prstGeom>
          <a:noFill/>
        </p:spPr>
        <p:txBody>
          <a:bodyPr wrap="square" lIns="128016" tIns="64008" rIns="128016" bIns="64008" rtlCol="0">
            <a:no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委託料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99,599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千円（債務負担行為　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Text Box 301"/>
          <p:cNvSpPr txBox="1">
            <a:spLocks noChangeArrowheads="1"/>
          </p:cNvSpPr>
          <p:nvPr/>
        </p:nvSpPr>
        <p:spPr bwMode="auto">
          <a:xfrm>
            <a:off x="6948264" y="229616"/>
            <a:ext cx="2116514"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eaLnBrk="0" hangingPunct="0">
              <a:defRPr kumimoji="1" sz="1900">
                <a:solidFill>
                  <a:schemeClr val="tx1"/>
                </a:solidFill>
                <a:latin typeface="Arial" charset="0"/>
                <a:ea typeface="ＭＳ Ｐゴシック" charset="-128"/>
              </a:defRPr>
            </a:lvl1pPr>
            <a:lvl2pPr marL="742950" indent="-285750" defTabSz="957263" eaLnBrk="0" hangingPunct="0">
              <a:defRPr kumimoji="1" sz="1900">
                <a:solidFill>
                  <a:schemeClr val="tx1"/>
                </a:solidFill>
                <a:latin typeface="Arial" charset="0"/>
                <a:ea typeface="ＭＳ Ｐゴシック" charset="-128"/>
              </a:defRPr>
            </a:lvl2pPr>
            <a:lvl3pPr marL="1143000" indent="-228600" defTabSz="957263" eaLnBrk="0" hangingPunct="0">
              <a:defRPr kumimoji="1" sz="1900">
                <a:solidFill>
                  <a:schemeClr val="tx1"/>
                </a:solidFill>
                <a:latin typeface="Arial" charset="0"/>
                <a:ea typeface="ＭＳ Ｐゴシック" charset="-128"/>
              </a:defRPr>
            </a:lvl3pPr>
            <a:lvl4pPr marL="1600200" indent="-228600" defTabSz="957263" eaLnBrk="0" hangingPunct="0">
              <a:defRPr kumimoji="1" sz="1900">
                <a:solidFill>
                  <a:schemeClr val="tx1"/>
                </a:solidFill>
                <a:latin typeface="Arial" charset="0"/>
                <a:ea typeface="ＭＳ Ｐゴシック" charset="-128"/>
              </a:defRPr>
            </a:lvl4pPr>
            <a:lvl5pPr marL="2057400" indent="-228600" defTabSz="957263" eaLnBrk="0" hangingPunct="0">
              <a:defRPr kumimoji="1" sz="1900">
                <a:solidFill>
                  <a:schemeClr val="tx1"/>
                </a:solidFill>
                <a:latin typeface="Arial" charset="0"/>
                <a:ea typeface="ＭＳ Ｐゴシック" charset="-128"/>
              </a:defRPr>
            </a:lvl5pPr>
            <a:lvl6pPr marL="2514600" indent="-228600" defTabSz="957263" eaLnBrk="0" fontAlgn="base" hangingPunct="0">
              <a:spcBef>
                <a:spcPct val="0"/>
              </a:spcBef>
              <a:spcAft>
                <a:spcPct val="0"/>
              </a:spcAft>
              <a:defRPr kumimoji="1" sz="1900">
                <a:solidFill>
                  <a:schemeClr val="tx1"/>
                </a:solidFill>
                <a:latin typeface="Arial" charset="0"/>
                <a:ea typeface="ＭＳ Ｐゴシック" charset="-128"/>
              </a:defRPr>
            </a:lvl6pPr>
            <a:lvl7pPr marL="2971800" indent="-228600" defTabSz="957263" eaLnBrk="0" fontAlgn="base" hangingPunct="0">
              <a:spcBef>
                <a:spcPct val="0"/>
              </a:spcBef>
              <a:spcAft>
                <a:spcPct val="0"/>
              </a:spcAft>
              <a:defRPr kumimoji="1" sz="1900">
                <a:solidFill>
                  <a:schemeClr val="tx1"/>
                </a:solidFill>
                <a:latin typeface="Arial" charset="0"/>
                <a:ea typeface="ＭＳ Ｐゴシック" charset="-128"/>
              </a:defRPr>
            </a:lvl7pPr>
            <a:lvl8pPr marL="3429000" indent="-228600" defTabSz="957263" eaLnBrk="0" fontAlgn="base" hangingPunct="0">
              <a:spcBef>
                <a:spcPct val="0"/>
              </a:spcBef>
              <a:spcAft>
                <a:spcPct val="0"/>
              </a:spcAft>
              <a:defRPr kumimoji="1" sz="1900">
                <a:solidFill>
                  <a:schemeClr val="tx1"/>
                </a:solidFill>
                <a:latin typeface="Arial" charset="0"/>
                <a:ea typeface="ＭＳ Ｐゴシック" charset="-128"/>
              </a:defRPr>
            </a:lvl8pPr>
            <a:lvl9pPr marL="3886200" indent="-228600" defTabSz="957263" eaLnBrk="0" fontAlgn="base" hangingPunct="0">
              <a:spcBef>
                <a:spcPct val="0"/>
              </a:spcBef>
              <a:spcAft>
                <a:spcPct val="0"/>
              </a:spcAft>
              <a:defRPr kumimoji="1" sz="1900">
                <a:solidFill>
                  <a:schemeClr val="tx1"/>
                </a:solidFill>
                <a:latin typeface="Arial" charset="0"/>
                <a:ea typeface="ＭＳ Ｐゴシック" charset="-128"/>
              </a:defRPr>
            </a:lvl9pPr>
          </a:lstStyle>
          <a:p>
            <a:pPr eaLnBrk="1" hangingPunct="1">
              <a:lnSpc>
                <a:spcPts val="600"/>
              </a:lnSpc>
              <a:spcBef>
                <a:spcPct val="30000"/>
              </a:spcBef>
            </a:pPr>
            <a:r>
              <a:rPr lang="ja-JP" altLang="en-US" sz="900" dirty="0" smtClean="0"/>
              <a:t>補正予算（債務負担行為）：</a:t>
            </a:r>
            <a:r>
              <a:rPr lang="en-US" altLang="ja-JP" sz="900" dirty="0" smtClean="0"/>
              <a:t>99,599</a:t>
            </a:r>
            <a:r>
              <a:rPr lang="ja-JP" altLang="en-US" sz="900" dirty="0" smtClean="0"/>
              <a:t>千円</a:t>
            </a:r>
            <a:endParaRPr lang="en-US" altLang="ja-JP" sz="900" dirty="0"/>
          </a:p>
        </p:txBody>
      </p:sp>
      <p:sp>
        <p:nvSpPr>
          <p:cNvPr id="42" name="テキスト ボックス 41"/>
          <p:cNvSpPr txBox="1"/>
          <p:nvPr/>
        </p:nvSpPr>
        <p:spPr>
          <a:xfrm>
            <a:off x="1130856" y="3623822"/>
            <a:ext cx="7977648" cy="580534"/>
          </a:xfrm>
          <a:prstGeom prst="rect">
            <a:avLst/>
          </a:prstGeom>
          <a:noFill/>
        </p:spPr>
        <p:txBody>
          <a:bodyPr wrap="square" lIns="36000" tIns="36000" rIns="36000" bIns="36000" rtlCol="0">
            <a:spAutoFit/>
          </a:bodyPr>
          <a:lstStyle/>
          <a:p>
            <a:pPr lvl="0">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実  施  日：平成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月下旬</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対象教科：国語・社会・数学・理科・英語</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260520" y="4797152"/>
            <a:ext cx="7992000" cy="288032"/>
          </a:xfrm>
          <a:prstGeom prst="rect">
            <a:avLst/>
          </a:prstGeom>
          <a:noFill/>
          <a:ln>
            <a:noFill/>
            <a:prstDash val="sysDash"/>
          </a:ln>
        </p:spPr>
        <p:txBody>
          <a:bodyPr wrap="square" lIns="36000" tIns="36000" rIns="36000" bIns="36000" rtlCol="0">
            <a:no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年度の全国学力・学習状況調査にお</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ける</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、中学校の平均正答率について全国水準をめざす</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277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5091</TotalTime>
  <Words>120</Words>
  <Application>Microsoft Office PowerPoint</Application>
  <PresentationFormat>画面に合わせる (4:3)</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336</cp:revision>
  <cp:lastPrinted>2015-12-03T01:24:09Z</cp:lastPrinted>
  <dcterms:created xsi:type="dcterms:W3CDTF">2013-09-03T06:32:30Z</dcterms:created>
  <dcterms:modified xsi:type="dcterms:W3CDTF">2015-12-03T01:27:46Z</dcterms:modified>
</cp:coreProperties>
</file>