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5A111915-BE36-4E01-A7E5-04B1672EAD32}" styleName="淡色スタイル 2 - アクセント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22838BEF-8BB2-4498-84A7-C5851F593DF1}" styleName="中間スタイル 4 - アクセント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8410" autoAdjust="0"/>
  </p:normalViewPr>
  <p:slideViewPr>
    <p:cSldViewPr>
      <p:cViewPr>
        <p:scale>
          <a:sx n="100" d="100"/>
          <a:sy n="100" d="100"/>
        </p:scale>
        <p:origin x="-516" y="3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6"/>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56FC8E58-6DFA-450F-AC40-A9B6DE102B07}" type="datetimeFigureOut">
              <a:rPr kumimoji="1" lang="ja-JP" altLang="en-US" smtClean="0"/>
              <a:t>2015/12/3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4FC9577-D107-4266-ADE2-DD79B2E94D81}" type="slidenum">
              <a:rPr kumimoji="1" lang="ja-JP" altLang="en-US" smtClean="0"/>
              <a:t>‹#›</a:t>
            </a:fld>
            <a:endParaRPr kumimoji="1" lang="ja-JP" altLang="en-US"/>
          </a:p>
        </p:txBody>
      </p:sp>
    </p:spTree>
    <p:extLst>
      <p:ext uri="{BB962C8B-B14F-4D97-AF65-F5344CB8AC3E}">
        <p14:creationId xmlns:p14="http://schemas.microsoft.com/office/powerpoint/2010/main" val="13321694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56FC8E58-6DFA-450F-AC40-A9B6DE102B07}" type="datetimeFigureOut">
              <a:rPr kumimoji="1" lang="ja-JP" altLang="en-US" smtClean="0"/>
              <a:t>2015/12/3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4FC9577-D107-4266-ADE2-DD79B2E94D81}" type="slidenum">
              <a:rPr kumimoji="1" lang="ja-JP" altLang="en-US" smtClean="0"/>
              <a:t>‹#›</a:t>
            </a:fld>
            <a:endParaRPr kumimoji="1" lang="ja-JP" altLang="en-US"/>
          </a:p>
        </p:txBody>
      </p:sp>
    </p:spTree>
    <p:extLst>
      <p:ext uri="{BB962C8B-B14F-4D97-AF65-F5344CB8AC3E}">
        <p14:creationId xmlns:p14="http://schemas.microsoft.com/office/powerpoint/2010/main" val="8894186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9"/>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9"/>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56FC8E58-6DFA-450F-AC40-A9B6DE102B07}" type="datetimeFigureOut">
              <a:rPr kumimoji="1" lang="ja-JP" altLang="en-US" smtClean="0"/>
              <a:t>2015/12/3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4FC9577-D107-4266-ADE2-DD79B2E94D81}" type="slidenum">
              <a:rPr kumimoji="1" lang="ja-JP" altLang="en-US" smtClean="0"/>
              <a:t>‹#›</a:t>
            </a:fld>
            <a:endParaRPr kumimoji="1" lang="ja-JP" altLang="en-US"/>
          </a:p>
        </p:txBody>
      </p:sp>
    </p:spTree>
    <p:extLst>
      <p:ext uri="{BB962C8B-B14F-4D97-AF65-F5344CB8AC3E}">
        <p14:creationId xmlns:p14="http://schemas.microsoft.com/office/powerpoint/2010/main" val="2425368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56FC8E58-6DFA-450F-AC40-A9B6DE102B07}" type="datetimeFigureOut">
              <a:rPr kumimoji="1" lang="ja-JP" altLang="en-US" smtClean="0"/>
              <a:t>2015/12/3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4FC9577-D107-4266-ADE2-DD79B2E94D81}" type="slidenum">
              <a:rPr kumimoji="1" lang="ja-JP" altLang="en-US" smtClean="0"/>
              <a:t>‹#›</a:t>
            </a:fld>
            <a:endParaRPr kumimoji="1" lang="ja-JP" altLang="en-US"/>
          </a:p>
        </p:txBody>
      </p:sp>
    </p:spTree>
    <p:extLst>
      <p:ext uri="{BB962C8B-B14F-4D97-AF65-F5344CB8AC3E}">
        <p14:creationId xmlns:p14="http://schemas.microsoft.com/office/powerpoint/2010/main" val="36198593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4"/>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56FC8E58-6DFA-450F-AC40-A9B6DE102B07}" type="datetimeFigureOut">
              <a:rPr kumimoji="1" lang="ja-JP" altLang="en-US" smtClean="0"/>
              <a:t>2015/12/3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4FC9577-D107-4266-ADE2-DD79B2E94D81}" type="slidenum">
              <a:rPr kumimoji="1" lang="ja-JP" altLang="en-US" smtClean="0"/>
              <a:t>‹#›</a:t>
            </a:fld>
            <a:endParaRPr kumimoji="1" lang="ja-JP" altLang="en-US"/>
          </a:p>
        </p:txBody>
      </p:sp>
    </p:spTree>
    <p:extLst>
      <p:ext uri="{BB962C8B-B14F-4D97-AF65-F5344CB8AC3E}">
        <p14:creationId xmlns:p14="http://schemas.microsoft.com/office/powerpoint/2010/main" val="945521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56FC8E58-6DFA-450F-AC40-A9B6DE102B07}" type="datetimeFigureOut">
              <a:rPr kumimoji="1" lang="ja-JP" altLang="en-US" smtClean="0"/>
              <a:t>2015/12/3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4FC9577-D107-4266-ADE2-DD79B2E94D81}" type="slidenum">
              <a:rPr kumimoji="1" lang="ja-JP" altLang="en-US" smtClean="0"/>
              <a:t>‹#›</a:t>
            </a:fld>
            <a:endParaRPr kumimoji="1" lang="ja-JP" altLang="en-US"/>
          </a:p>
        </p:txBody>
      </p:sp>
    </p:spTree>
    <p:extLst>
      <p:ext uri="{BB962C8B-B14F-4D97-AF65-F5344CB8AC3E}">
        <p14:creationId xmlns:p14="http://schemas.microsoft.com/office/powerpoint/2010/main" val="31609744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1"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1"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56FC8E58-6DFA-450F-AC40-A9B6DE102B07}" type="datetimeFigureOut">
              <a:rPr kumimoji="1" lang="ja-JP" altLang="en-US" smtClean="0"/>
              <a:t>2015/12/3</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D4FC9577-D107-4266-ADE2-DD79B2E94D81}" type="slidenum">
              <a:rPr kumimoji="1" lang="ja-JP" altLang="en-US" smtClean="0"/>
              <a:t>‹#›</a:t>
            </a:fld>
            <a:endParaRPr kumimoji="1" lang="ja-JP" altLang="en-US"/>
          </a:p>
        </p:txBody>
      </p:sp>
    </p:spTree>
    <p:extLst>
      <p:ext uri="{BB962C8B-B14F-4D97-AF65-F5344CB8AC3E}">
        <p14:creationId xmlns:p14="http://schemas.microsoft.com/office/powerpoint/2010/main" val="17467324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56FC8E58-6DFA-450F-AC40-A9B6DE102B07}" type="datetimeFigureOut">
              <a:rPr kumimoji="1" lang="ja-JP" altLang="en-US" smtClean="0"/>
              <a:t>2015/12/3</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4FC9577-D107-4266-ADE2-DD79B2E94D81}" type="slidenum">
              <a:rPr kumimoji="1" lang="ja-JP" altLang="en-US" smtClean="0"/>
              <a:t>‹#›</a:t>
            </a:fld>
            <a:endParaRPr kumimoji="1" lang="ja-JP" altLang="en-US"/>
          </a:p>
        </p:txBody>
      </p:sp>
    </p:spTree>
    <p:extLst>
      <p:ext uri="{BB962C8B-B14F-4D97-AF65-F5344CB8AC3E}">
        <p14:creationId xmlns:p14="http://schemas.microsoft.com/office/powerpoint/2010/main" val="25211184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56FC8E58-6DFA-450F-AC40-A9B6DE102B07}" type="datetimeFigureOut">
              <a:rPr kumimoji="1" lang="ja-JP" altLang="en-US" smtClean="0"/>
              <a:t>2015/12/3</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D4FC9577-D107-4266-ADE2-DD79B2E94D81}" type="slidenum">
              <a:rPr kumimoji="1" lang="ja-JP" altLang="en-US" smtClean="0"/>
              <a:t>‹#›</a:t>
            </a:fld>
            <a:endParaRPr kumimoji="1" lang="ja-JP" altLang="en-US"/>
          </a:p>
        </p:txBody>
      </p:sp>
    </p:spTree>
    <p:extLst>
      <p:ext uri="{BB962C8B-B14F-4D97-AF65-F5344CB8AC3E}">
        <p14:creationId xmlns:p14="http://schemas.microsoft.com/office/powerpoint/2010/main" val="17411383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1"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1"/>
            <a:ext cx="511175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1" y="1435101"/>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56FC8E58-6DFA-450F-AC40-A9B6DE102B07}" type="datetimeFigureOut">
              <a:rPr kumimoji="1" lang="ja-JP" altLang="en-US" smtClean="0"/>
              <a:t>2015/12/3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4FC9577-D107-4266-ADE2-DD79B2E94D81}" type="slidenum">
              <a:rPr kumimoji="1" lang="ja-JP" altLang="en-US" smtClean="0"/>
              <a:t>‹#›</a:t>
            </a:fld>
            <a:endParaRPr kumimoji="1" lang="ja-JP" altLang="en-US"/>
          </a:p>
        </p:txBody>
      </p:sp>
    </p:spTree>
    <p:extLst>
      <p:ext uri="{BB962C8B-B14F-4D97-AF65-F5344CB8AC3E}">
        <p14:creationId xmlns:p14="http://schemas.microsoft.com/office/powerpoint/2010/main" val="6277929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1"/>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9"/>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56FC8E58-6DFA-450F-AC40-A9B6DE102B07}" type="datetimeFigureOut">
              <a:rPr kumimoji="1" lang="ja-JP" altLang="en-US" smtClean="0"/>
              <a:t>2015/12/3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4FC9577-D107-4266-ADE2-DD79B2E94D81}" type="slidenum">
              <a:rPr kumimoji="1" lang="ja-JP" altLang="en-US" smtClean="0"/>
              <a:t>‹#›</a:t>
            </a:fld>
            <a:endParaRPr kumimoji="1" lang="ja-JP" altLang="en-US"/>
          </a:p>
        </p:txBody>
      </p:sp>
    </p:spTree>
    <p:extLst>
      <p:ext uri="{BB962C8B-B14F-4D97-AF65-F5344CB8AC3E}">
        <p14:creationId xmlns:p14="http://schemas.microsoft.com/office/powerpoint/2010/main" val="42056234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1"/>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1"/>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6FC8E58-6DFA-450F-AC40-A9B6DE102B07}" type="datetimeFigureOut">
              <a:rPr kumimoji="1" lang="ja-JP" altLang="en-US" smtClean="0"/>
              <a:t>2015/12/3</a:t>
            </a:fld>
            <a:endParaRPr kumimoji="1" lang="ja-JP" altLang="en-US"/>
          </a:p>
        </p:txBody>
      </p:sp>
      <p:sp>
        <p:nvSpPr>
          <p:cNvPr id="5" name="フッター プレースホルダー 4"/>
          <p:cNvSpPr>
            <a:spLocks noGrp="1"/>
          </p:cNvSpPr>
          <p:nvPr>
            <p:ph type="ftr" sz="quarter" idx="3"/>
          </p:nvPr>
        </p:nvSpPr>
        <p:spPr>
          <a:xfrm>
            <a:off x="3124200" y="6356351"/>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1"/>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4FC9577-D107-4266-ADE2-DD79B2E94D81}" type="slidenum">
              <a:rPr kumimoji="1" lang="ja-JP" altLang="en-US" smtClean="0"/>
              <a:t>‹#›</a:t>
            </a:fld>
            <a:endParaRPr kumimoji="1" lang="ja-JP" altLang="en-US"/>
          </a:p>
        </p:txBody>
      </p:sp>
    </p:spTree>
    <p:extLst>
      <p:ext uri="{BB962C8B-B14F-4D97-AF65-F5344CB8AC3E}">
        <p14:creationId xmlns:p14="http://schemas.microsoft.com/office/powerpoint/2010/main" val="77413089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txBox="1">
            <a:spLocks/>
          </p:cNvSpPr>
          <p:nvPr/>
        </p:nvSpPr>
        <p:spPr>
          <a:xfrm>
            <a:off x="155509" y="75832"/>
            <a:ext cx="8863376" cy="400840"/>
          </a:xfrm>
          <a:prstGeom prst="rect">
            <a:avLst/>
          </a:prstGeom>
        </p:spPr>
        <p:style>
          <a:lnRef idx="1">
            <a:schemeClr val="accent1"/>
          </a:lnRef>
          <a:fillRef idx="2">
            <a:schemeClr val="accent1"/>
          </a:fillRef>
          <a:effectRef idx="1">
            <a:schemeClr val="accent1"/>
          </a:effectRef>
          <a:fontRef idx="minor">
            <a:schemeClr val="dk1"/>
          </a:fontRef>
        </p:style>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2000" b="1" dirty="0" smtClean="0">
                <a:latin typeface="+mj-ea"/>
              </a:rPr>
              <a:t>　　　　　　　　　　中学生学びチャレンジ事業費　</a:t>
            </a:r>
            <a:r>
              <a:rPr lang="ja-JP" altLang="en-US" sz="1200" b="1" dirty="0" smtClean="0">
                <a:latin typeface="+mj-ea"/>
              </a:rPr>
              <a:t>－チャレンジテスト－</a:t>
            </a:r>
            <a:r>
              <a:rPr lang="ja-JP" altLang="en-US" sz="1600" dirty="0" smtClean="0">
                <a:latin typeface="+mj-ea"/>
              </a:rPr>
              <a:t>　</a:t>
            </a:r>
            <a:endParaRPr lang="ja-JP" altLang="en-US" sz="1200" dirty="0">
              <a:latin typeface="+mj-ea"/>
            </a:endParaRPr>
          </a:p>
        </p:txBody>
      </p:sp>
      <p:sp>
        <p:nvSpPr>
          <p:cNvPr id="5" name="フローチャート : 端子 4"/>
          <p:cNvSpPr/>
          <p:nvPr/>
        </p:nvSpPr>
        <p:spPr>
          <a:xfrm>
            <a:off x="71600" y="702221"/>
            <a:ext cx="900000" cy="180000"/>
          </a:xfrm>
          <a:prstGeom prst="flowChartTerminator">
            <a:avLst/>
          </a:prstGeom>
          <a:gradFill flip="none" rotWithShape="1">
            <a:gsLst>
              <a:gs pos="0">
                <a:schemeClr val="lt1">
                  <a:shade val="30000"/>
                  <a:satMod val="115000"/>
                </a:schemeClr>
              </a:gs>
              <a:gs pos="50000">
                <a:schemeClr val="lt1">
                  <a:shade val="67500"/>
                  <a:satMod val="115000"/>
                </a:schemeClr>
              </a:gs>
              <a:gs pos="100000">
                <a:schemeClr val="lt1">
                  <a:shade val="100000"/>
                  <a:satMod val="115000"/>
                </a:schemeClr>
              </a:gs>
            </a:gsLst>
            <a:lin ang="16200000" scaled="1"/>
            <a:tileRect/>
          </a:gradFill>
          <a:ln w="9525">
            <a:noFill/>
          </a:ln>
          <a:effectLst>
            <a:outerShdw blurRad="50800" dist="38100" dir="2700000" algn="tl" rotWithShape="0">
              <a:prstClr val="black">
                <a:alpha val="40000"/>
              </a:prstClr>
            </a:outerShdw>
          </a:effectLst>
        </p:spPr>
        <p:style>
          <a:lnRef idx="2">
            <a:schemeClr val="dk1"/>
          </a:lnRef>
          <a:fillRef idx="1">
            <a:schemeClr val="lt1"/>
          </a:fillRef>
          <a:effectRef idx="0">
            <a:schemeClr val="dk1"/>
          </a:effectRef>
          <a:fontRef idx="minor">
            <a:schemeClr val="dk1"/>
          </a:fontRef>
        </p:style>
        <p:txBody>
          <a:bodyPr lIns="128016" tIns="64008" rIns="128016" bIns="64008" rtlCol="0" anchor="ctr"/>
          <a:lstStyle/>
          <a:p>
            <a:pPr algn="ctr"/>
            <a:r>
              <a:rPr lang="ja-JP" altLang="en-US" sz="1100" b="1" dirty="0" smtClean="0"/>
              <a:t>目　的</a:t>
            </a:r>
            <a:endParaRPr lang="ja-JP" altLang="en-US" sz="1100" b="1" dirty="0"/>
          </a:p>
        </p:txBody>
      </p:sp>
      <p:sp>
        <p:nvSpPr>
          <p:cNvPr id="6" name="テキスト ボックス 5"/>
          <p:cNvSpPr txBox="1"/>
          <p:nvPr/>
        </p:nvSpPr>
        <p:spPr>
          <a:xfrm>
            <a:off x="1047977" y="586220"/>
            <a:ext cx="7975277" cy="1906676"/>
          </a:xfrm>
          <a:prstGeom prst="rect">
            <a:avLst/>
          </a:prstGeom>
          <a:noFill/>
        </p:spPr>
        <p:txBody>
          <a:bodyPr wrap="square" lIns="128016" tIns="64008" rIns="128016" bIns="64008" rtlCol="0">
            <a:spAutoFit/>
          </a:bodyPr>
          <a:lstStyle/>
          <a:p>
            <a:pPr>
              <a:lnSpc>
                <a:spcPct val="150000"/>
              </a:lnSpc>
            </a:pP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ja-JP" sz="1100" dirty="0" smtClean="0">
                <a:latin typeface="Meiryo UI" panose="020B0604030504040204" pitchFamily="50" charset="-128"/>
                <a:ea typeface="Meiryo UI" panose="020B0604030504040204" pitchFamily="50" charset="-128"/>
                <a:cs typeface="Meiryo UI" panose="020B0604030504040204" pitchFamily="50" charset="-128"/>
              </a:rPr>
              <a:t>大阪府</a:t>
            </a:r>
            <a:r>
              <a:rPr lang="ja-JP" altLang="ja-JP" sz="1100" dirty="0">
                <a:latin typeface="Meiryo UI" panose="020B0604030504040204" pitchFamily="50" charset="-128"/>
                <a:ea typeface="Meiryo UI" panose="020B0604030504040204" pitchFamily="50" charset="-128"/>
                <a:cs typeface="Meiryo UI" panose="020B0604030504040204" pitchFamily="50" charset="-128"/>
              </a:rPr>
              <a:t>教育委員会が、府内における生徒の学力を把握・分析することにより、大阪の生徒の課題の改善に向けた教育施策及び教育の</a:t>
            </a:r>
            <a:r>
              <a:rPr lang="ja-JP" altLang="ja-JP" sz="1100" dirty="0" smtClean="0">
                <a:latin typeface="Meiryo UI" panose="020B0604030504040204" pitchFamily="50" charset="-128"/>
                <a:ea typeface="Meiryo UI" panose="020B0604030504040204" pitchFamily="50" charset="-128"/>
                <a:cs typeface="Meiryo UI" panose="020B0604030504040204" pitchFamily="50" charset="-128"/>
              </a:rPr>
              <a:t>成</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　</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ct val="150000"/>
              </a:lnSpc>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ja-JP" altLang="ja-JP" sz="1100" dirty="0" smtClean="0">
                <a:latin typeface="Meiryo UI" panose="020B0604030504040204" pitchFamily="50" charset="-128"/>
                <a:ea typeface="Meiryo UI" panose="020B0604030504040204" pitchFamily="50" charset="-128"/>
                <a:cs typeface="Meiryo UI" panose="020B0604030504040204" pitchFamily="50" charset="-128"/>
              </a:rPr>
              <a:t>果</a:t>
            </a:r>
            <a:r>
              <a:rPr lang="ja-JP" altLang="ja-JP" sz="1100" dirty="0">
                <a:latin typeface="Meiryo UI" panose="020B0604030504040204" pitchFamily="50" charset="-128"/>
                <a:ea typeface="Meiryo UI" panose="020B0604030504040204" pitchFamily="50" charset="-128"/>
                <a:cs typeface="Meiryo UI" panose="020B0604030504040204" pitchFamily="50" charset="-128"/>
              </a:rPr>
              <a:t>と課題を</a:t>
            </a:r>
            <a:r>
              <a:rPr lang="ja-JP" altLang="ja-JP" sz="1100" dirty="0" smtClean="0">
                <a:latin typeface="Meiryo UI" panose="020B0604030504040204" pitchFamily="50" charset="-128"/>
                <a:ea typeface="Meiryo UI" panose="020B0604030504040204" pitchFamily="50" charset="-128"/>
                <a:cs typeface="Meiryo UI" panose="020B0604030504040204" pitchFamily="50" charset="-128"/>
              </a:rPr>
              <a:t>検証し</a:t>
            </a:r>
            <a:r>
              <a:rPr lang="ja-JP" altLang="ja-JP" sz="1100" dirty="0">
                <a:latin typeface="Meiryo UI" panose="020B0604030504040204" pitchFamily="50" charset="-128"/>
                <a:ea typeface="Meiryo UI" panose="020B0604030504040204" pitchFamily="50" charset="-128"/>
                <a:cs typeface="Meiryo UI" panose="020B0604030504040204" pitchFamily="50" charset="-128"/>
              </a:rPr>
              <a:t>、その改善を図る。</a:t>
            </a:r>
          </a:p>
          <a:p>
            <a:pPr>
              <a:lnSpc>
                <a:spcPct val="150000"/>
              </a:lnSpc>
            </a:pP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ja-JP" sz="1100" dirty="0" smtClean="0">
                <a:latin typeface="Meiryo UI" panose="020B0604030504040204" pitchFamily="50" charset="-128"/>
                <a:ea typeface="Meiryo UI" panose="020B0604030504040204" pitchFamily="50" charset="-128"/>
                <a:cs typeface="Meiryo UI" panose="020B0604030504040204" pitchFamily="50" charset="-128"/>
              </a:rPr>
              <a:t>市町村</a:t>
            </a:r>
            <a:r>
              <a:rPr lang="ja-JP" altLang="ja-JP" sz="1100" dirty="0">
                <a:latin typeface="Meiryo UI" panose="020B0604030504040204" pitchFamily="50" charset="-128"/>
                <a:ea typeface="Meiryo UI" panose="020B0604030504040204" pitchFamily="50" charset="-128"/>
                <a:cs typeface="Meiryo UI" panose="020B0604030504040204" pitchFamily="50" charset="-128"/>
              </a:rPr>
              <a:t>教育委員会や学校が、府内全体の状況との関係において、生徒の課題改善に向けた教育施策及び教育の成果と課題を検証し</a:t>
            </a:r>
            <a:r>
              <a:rPr lang="ja-JP" altLang="ja-JP" sz="11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ct val="150000"/>
              </a:lnSpc>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ja-JP" altLang="ja-JP" sz="1100" dirty="0" smtClean="0">
                <a:latin typeface="Meiryo UI" panose="020B0604030504040204" pitchFamily="50" charset="-128"/>
                <a:ea typeface="Meiryo UI" panose="020B0604030504040204" pitchFamily="50" charset="-128"/>
                <a:cs typeface="Meiryo UI" panose="020B0604030504040204" pitchFamily="50" charset="-128"/>
              </a:rPr>
              <a:t>その</a:t>
            </a:r>
            <a:r>
              <a:rPr lang="ja-JP" altLang="ja-JP" sz="1100" dirty="0">
                <a:latin typeface="Meiryo UI" panose="020B0604030504040204" pitchFamily="50" charset="-128"/>
                <a:ea typeface="Meiryo UI" panose="020B0604030504040204" pitchFamily="50" charset="-128"/>
                <a:cs typeface="Meiryo UI" panose="020B0604030504040204" pitchFamily="50" charset="-128"/>
              </a:rPr>
              <a:t>改善を</a:t>
            </a:r>
            <a:r>
              <a:rPr lang="ja-JP" altLang="ja-JP" sz="1100" dirty="0" smtClean="0">
                <a:latin typeface="Meiryo UI" panose="020B0604030504040204" pitchFamily="50" charset="-128"/>
                <a:ea typeface="Meiryo UI" panose="020B0604030504040204" pitchFamily="50" charset="-128"/>
                <a:cs typeface="Meiryo UI" panose="020B0604030504040204" pitchFamily="50" charset="-128"/>
              </a:rPr>
              <a:t>図ると</a:t>
            </a:r>
            <a:r>
              <a:rPr lang="ja-JP" altLang="ja-JP" sz="1100" dirty="0">
                <a:latin typeface="Meiryo UI" panose="020B0604030504040204" pitchFamily="50" charset="-128"/>
                <a:ea typeface="Meiryo UI" panose="020B0604030504040204" pitchFamily="50" charset="-128"/>
                <a:cs typeface="Meiryo UI" panose="020B0604030504040204" pitchFamily="50" charset="-128"/>
              </a:rPr>
              <a:t>ともに、そのような取組みを通じて、学力向上のための</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PDCA</a:t>
            </a:r>
            <a:r>
              <a:rPr lang="ja-JP" altLang="ja-JP" sz="1100" dirty="0">
                <a:latin typeface="Meiryo UI" panose="020B0604030504040204" pitchFamily="50" charset="-128"/>
                <a:ea typeface="Meiryo UI" panose="020B0604030504040204" pitchFamily="50" charset="-128"/>
                <a:cs typeface="Meiryo UI" panose="020B0604030504040204" pitchFamily="50" charset="-128"/>
              </a:rPr>
              <a:t>サイクルを確立する。</a:t>
            </a:r>
          </a:p>
          <a:p>
            <a:pPr>
              <a:lnSpc>
                <a:spcPct val="150000"/>
              </a:lnSpc>
            </a:pP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ja-JP" sz="1100" dirty="0" smtClean="0">
                <a:latin typeface="Meiryo UI" panose="020B0604030504040204" pitchFamily="50" charset="-128"/>
                <a:ea typeface="Meiryo UI" panose="020B0604030504040204" pitchFamily="50" charset="-128"/>
                <a:cs typeface="Meiryo UI" panose="020B0604030504040204" pitchFamily="50" charset="-128"/>
              </a:rPr>
              <a:t>学校</a:t>
            </a:r>
            <a:r>
              <a:rPr lang="ja-JP" altLang="ja-JP" sz="1100" dirty="0">
                <a:latin typeface="Meiryo UI" panose="020B0604030504040204" pitchFamily="50" charset="-128"/>
                <a:ea typeface="Meiryo UI" panose="020B0604030504040204" pitchFamily="50" charset="-128"/>
                <a:cs typeface="Meiryo UI" panose="020B0604030504040204" pitchFamily="50" charset="-128"/>
              </a:rPr>
              <a:t>が、生徒の学力を把握し、生徒への教育指導の改善を図る。</a:t>
            </a:r>
          </a:p>
          <a:p>
            <a:pPr>
              <a:lnSpc>
                <a:spcPct val="150000"/>
              </a:lnSpc>
            </a:pP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ja-JP" sz="1100" dirty="0" smtClean="0">
                <a:latin typeface="Meiryo UI" panose="020B0604030504040204" pitchFamily="50" charset="-128"/>
                <a:ea typeface="Meiryo UI" panose="020B0604030504040204" pitchFamily="50" charset="-128"/>
                <a:cs typeface="Meiryo UI" panose="020B0604030504040204" pitchFamily="50" charset="-128"/>
              </a:rPr>
              <a:t>生徒</a:t>
            </a:r>
            <a:r>
              <a:rPr lang="ja-JP" altLang="ja-JP" sz="1100" dirty="0">
                <a:latin typeface="Meiryo UI" panose="020B0604030504040204" pitchFamily="50" charset="-128"/>
                <a:ea typeface="Meiryo UI" panose="020B0604030504040204" pitchFamily="50" charset="-128"/>
                <a:cs typeface="Meiryo UI" panose="020B0604030504040204" pitchFamily="50" charset="-128"/>
              </a:rPr>
              <a:t>一人ひとりが、自らの学習到達状況を正しく理解することにより、自らの学力に目標を持ち、また、その向上への意欲を高める。</a:t>
            </a:r>
          </a:p>
          <a:p>
            <a:pPr>
              <a:lnSpc>
                <a:spcPct val="150000"/>
              </a:lnSpc>
            </a:pP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ja-JP" sz="1100" dirty="0" smtClean="0">
                <a:latin typeface="Meiryo UI" panose="020B0604030504040204" pitchFamily="50" charset="-128"/>
                <a:ea typeface="Meiryo UI" panose="020B0604030504040204" pitchFamily="50" charset="-128"/>
                <a:cs typeface="Meiryo UI" panose="020B0604030504040204" pitchFamily="50" charset="-128"/>
              </a:rPr>
              <a:t>大阪府</a:t>
            </a:r>
            <a:r>
              <a:rPr lang="ja-JP" altLang="ja-JP" sz="1100" dirty="0">
                <a:latin typeface="Meiryo UI" panose="020B0604030504040204" pitchFamily="50" charset="-128"/>
                <a:ea typeface="Meiryo UI" panose="020B0604030504040204" pitchFamily="50" charset="-128"/>
                <a:cs typeface="Meiryo UI" panose="020B0604030504040204" pitchFamily="50" charset="-128"/>
              </a:rPr>
              <a:t>教育委員会は、調査結果を活用し、大阪府公立高等学校入学者選抜における評定の</a:t>
            </a:r>
            <a:r>
              <a:rPr lang="ja-JP" altLang="ja-JP" sz="1100" dirty="0" smtClean="0">
                <a:latin typeface="Meiryo UI" panose="020B0604030504040204" pitchFamily="50" charset="-128"/>
                <a:ea typeface="Meiryo UI" panose="020B0604030504040204" pitchFamily="50" charset="-128"/>
                <a:cs typeface="Meiryo UI" panose="020B0604030504040204" pitchFamily="50" charset="-128"/>
              </a:rPr>
              <a:t>公平性</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を</a:t>
            </a:r>
            <a:r>
              <a:rPr lang="ja-JP" altLang="ja-JP" sz="1100" dirty="0" smtClean="0">
                <a:latin typeface="Meiryo UI" panose="020B0604030504040204" pitchFamily="50" charset="-128"/>
                <a:ea typeface="Meiryo UI" panose="020B0604030504040204" pitchFamily="50" charset="-128"/>
                <a:cs typeface="Meiryo UI" panose="020B0604030504040204" pitchFamily="50" charset="-128"/>
              </a:rPr>
              <a:t>担保する。</a:t>
            </a:r>
            <a:endParaRPr lang="ja-JP" altLang="en-US" sz="11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 name="フローチャート : 端子 6"/>
          <p:cNvSpPr/>
          <p:nvPr/>
        </p:nvSpPr>
        <p:spPr>
          <a:xfrm>
            <a:off x="107504" y="3085934"/>
            <a:ext cx="900000" cy="180000"/>
          </a:xfrm>
          <a:prstGeom prst="flowChartTerminator">
            <a:avLst/>
          </a:prstGeom>
          <a:gradFill flip="none" rotWithShape="1">
            <a:gsLst>
              <a:gs pos="0">
                <a:schemeClr val="lt1">
                  <a:shade val="30000"/>
                  <a:satMod val="115000"/>
                </a:schemeClr>
              </a:gs>
              <a:gs pos="50000">
                <a:schemeClr val="lt1">
                  <a:shade val="67500"/>
                  <a:satMod val="115000"/>
                </a:schemeClr>
              </a:gs>
              <a:gs pos="100000">
                <a:schemeClr val="lt1">
                  <a:shade val="100000"/>
                  <a:satMod val="115000"/>
                </a:schemeClr>
              </a:gs>
            </a:gsLst>
            <a:lin ang="16200000" scaled="1"/>
            <a:tileRect/>
          </a:gradFill>
          <a:ln w="9525">
            <a:noFill/>
          </a:ln>
          <a:effectLst>
            <a:outerShdw blurRad="50800" dist="38100" dir="2700000" algn="tl" rotWithShape="0">
              <a:prstClr val="black">
                <a:alpha val="40000"/>
              </a:prstClr>
            </a:outerShdw>
          </a:effectLst>
        </p:spPr>
        <p:style>
          <a:lnRef idx="2">
            <a:schemeClr val="dk1"/>
          </a:lnRef>
          <a:fillRef idx="1">
            <a:schemeClr val="lt1"/>
          </a:fillRef>
          <a:effectRef idx="0">
            <a:schemeClr val="dk1"/>
          </a:effectRef>
          <a:fontRef idx="minor">
            <a:schemeClr val="dk1"/>
          </a:fontRef>
        </p:style>
        <p:txBody>
          <a:bodyPr lIns="128016" tIns="64008" rIns="128016" bIns="64008" rtlCol="0" anchor="ctr"/>
          <a:lstStyle/>
          <a:p>
            <a:pPr algn="ctr"/>
            <a:r>
              <a:rPr lang="ja-JP" altLang="en-US" sz="1100" b="1" dirty="0" smtClean="0"/>
              <a:t>対　　象</a:t>
            </a:r>
            <a:endParaRPr lang="ja-JP" altLang="en-US" sz="1100" b="1" dirty="0"/>
          </a:p>
        </p:txBody>
      </p:sp>
      <p:sp>
        <p:nvSpPr>
          <p:cNvPr id="8" name="テキスト ボックス 7"/>
          <p:cNvSpPr txBox="1"/>
          <p:nvPr/>
        </p:nvSpPr>
        <p:spPr>
          <a:xfrm>
            <a:off x="1130856" y="3068960"/>
            <a:ext cx="7977648" cy="241980"/>
          </a:xfrm>
          <a:prstGeom prst="rect">
            <a:avLst/>
          </a:prstGeom>
          <a:noFill/>
        </p:spPr>
        <p:txBody>
          <a:bodyPr wrap="square" lIns="36000" tIns="36000" rIns="36000" bIns="36000" rtlCol="0">
            <a:spAutoFit/>
          </a:bodyPr>
          <a:lstStyle/>
          <a:p>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 </a:t>
            </a:r>
            <a:r>
              <a:rPr lang="ja-JP" altLang="ja-JP" sz="1100" dirty="0" smtClean="0">
                <a:latin typeface="メイリオ" panose="020B0604030504040204" pitchFamily="50" charset="-128"/>
                <a:ea typeface="メイリオ" panose="020B0604030504040204" pitchFamily="50" charset="-128"/>
                <a:cs typeface="メイリオ" panose="020B0604030504040204" pitchFamily="50" charset="-128"/>
              </a:rPr>
              <a:t>府内</a:t>
            </a:r>
            <a:r>
              <a:rPr lang="ja-JP" altLang="ja-JP" sz="1100" dirty="0">
                <a:latin typeface="メイリオ" panose="020B0604030504040204" pitchFamily="50" charset="-128"/>
                <a:ea typeface="メイリオ" panose="020B0604030504040204" pitchFamily="50" charset="-128"/>
                <a:cs typeface="メイリオ" panose="020B0604030504040204" pitchFamily="50" charset="-128"/>
              </a:rPr>
              <a:t>の市町村立中学校及び特別支援学校並びに大阪府立支援学校中学部の</a:t>
            </a:r>
            <a:r>
              <a:rPr lang="ja-JP" altLang="ja-JP" sz="1100" dirty="0" smtClean="0">
                <a:latin typeface="メイリオ" panose="020B0604030504040204" pitchFamily="50" charset="-128"/>
                <a:ea typeface="メイリオ" panose="020B0604030504040204" pitchFamily="50" charset="-128"/>
                <a:cs typeface="メイリオ" panose="020B0604030504040204" pitchFamily="50" charset="-128"/>
              </a:rPr>
              <a:t>第</a:t>
            </a: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３</a:t>
            </a:r>
            <a:r>
              <a:rPr lang="ja-JP" altLang="ja-JP" sz="1100" dirty="0" smtClean="0">
                <a:latin typeface="メイリオ" panose="020B0604030504040204" pitchFamily="50" charset="-128"/>
                <a:ea typeface="メイリオ" panose="020B0604030504040204" pitchFamily="50" charset="-128"/>
                <a:cs typeface="メイリオ" panose="020B0604030504040204" pitchFamily="50" charset="-128"/>
              </a:rPr>
              <a:t>学年</a:t>
            </a: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　約</a:t>
            </a:r>
            <a:r>
              <a:rPr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rPr>
              <a:t>75,000</a:t>
            </a: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人</a:t>
            </a:r>
            <a:endParaRPr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9" name="フローチャート : 端子 8"/>
          <p:cNvSpPr/>
          <p:nvPr/>
        </p:nvSpPr>
        <p:spPr>
          <a:xfrm>
            <a:off x="107504" y="3681048"/>
            <a:ext cx="900000" cy="180000"/>
          </a:xfrm>
          <a:prstGeom prst="flowChartTerminator">
            <a:avLst/>
          </a:prstGeom>
          <a:gradFill flip="none" rotWithShape="1">
            <a:gsLst>
              <a:gs pos="0">
                <a:schemeClr val="lt1">
                  <a:shade val="30000"/>
                  <a:satMod val="115000"/>
                </a:schemeClr>
              </a:gs>
              <a:gs pos="50000">
                <a:schemeClr val="lt1">
                  <a:shade val="67500"/>
                  <a:satMod val="115000"/>
                </a:schemeClr>
              </a:gs>
              <a:gs pos="100000">
                <a:schemeClr val="lt1">
                  <a:shade val="100000"/>
                  <a:satMod val="115000"/>
                </a:schemeClr>
              </a:gs>
            </a:gsLst>
            <a:lin ang="16200000" scaled="1"/>
            <a:tileRect/>
          </a:gradFill>
          <a:ln w="9525">
            <a:noFill/>
          </a:ln>
          <a:effectLst>
            <a:outerShdw blurRad="50800" dist="38100" dir="2700000" algn="tl" rotWithShape="0">
              <a:prstClr val="black">
                <a:alpha val="40000"/>
              </a:prstClr>
            </a:outerShdw>
          </a:effectLst>
        </p:spPr>
        <p:style>
          <a:lnRef idx="2">
            <a:schemeClr val="dk1"/>
          </a:lnRef>
          <a:fillRef idx="1">
            <a:schemeClr val="lt1"/>
          </a:fillRef>
          <a:effectRef idx="0">
            <a:schemeClr val="dk1"/>
          </a:effectRef>
          <a:fontRef idx="minor">
            <a:schemeClr val="dk1"/>
          </a:fontRef>
        </p:style>
        <p:txBody>
          <a:bodyPr lIns="128016" tIns="64008" rIns="128016" bIns="64008" rtlCol="0" anchor="ctr"/>
          <a:lstStyle/>
          <a:p>
            <a:pPr algn="ctr"/>
            <a:r>
              <a:rPr lang="ja-JP" altLang="en-US" sz="1100" b="1" dirty="0" smtClean="0"/>
              <a:t>内　　容</a:t>
            </a:r>
            <a:endParaRPr lang="ja-JP" altLang="en-US" sz="1100" b="1" dirty="0"/>
          </a:p>
        </p:txBody>
      </p:sp>
      <p:sp>
        <p:nvSpPr>
          <p:cNvPr id="14" name="フローチャート : 端子 13"/>
          <p:cNvSpPr/>
          <p:nvPr/>
        </p:nvSpPr>
        <p:spPr>
          <a:xfrm>
            <a:off x="165084" y="4797152"/>
            <a:ext cx="900000" cy="180000"/>
          </a:xfrm>
          <a:prstGeom prst="flowChartTerminator">
            <a:avLst/>
          </a:prstGeom>
          <a:gradFill flip="none" rotWithShape="1">
            <a:gsLst>
              <a:gs pos="0">
                <a:schemeClr val="lt1">
                  <a:shade val="30000"/>
                  <a:satMod val="115000"/>
                </a:schemeClr>
              </a:gs>
              <a:gs pos="50000">
                <a:schemeClr val="lt1">
                  <a:shade val="67500"/>
                  <a:satMod val="115000"/>
                </a:schemeClr>
              </a:gs>
              <a:gs pos="100000">
                <a:schemeClr val="lt1">
                  <a:shade val="100000"/>
                  <a:satMod val="115000"/>
                </a:schemeClr>
              </a:gs>
            </a:gsLst>
            <a:lin ang="16200000" scaled="1"/>
            <a:tileRect/>
          </a:gradFill>
          <a:ln w="9525">
            <a:noFill/>
          </a:ln>
          <a:effectLst>
            <a:outerShdw blurRad="50800" dist="38100" dir="2700000" algn="tl" rotWithShape="0">
              <a:prstClr val="black">
                <a:alpha val="40000"/>
              </a:prstClr>
            </a:outerShdw>
          </a:effectLst>
        </p:spPr>
        <p:style>
          <a:lnRef idx="2">
            <a:schemeClr val="dk1"/>
          </a:lnRef>
          <a:fillRef idx="1">
            <a:schemeClr val="lt1"/>
          </a:fillRef>
          <a:effectRef idx="0">
            <a:schemeClr val="dk1"/>
          </a:effectRef>
          <a:fontRef idx="minor">
            <a:schemeClr val="dk1"/>
          </a:fontRef>
        </p:style>
        <p:txBody>
          <a:bodyPr lIns="128016" tIns="64008" rIns="128016" bIns="64008" rtlCol="0" anchor="ctr"/>
          <a:lstStyle/>
          <a:p>
            <a:pPr algn="ctr"/>
            <a:r>
              <a:rPr lang="ja-JP" altLang="en-US" sz="1100" b="1" dirty="0" smtClean="0"/>
              <a:t>事業目標</a:t>
            </a:r>
            <a:endParaRPr lang="ja-JP" altLang="en-US" sz="1100" b="1" dirty="0"/>
          </a:p>
        </p:txBody>
      </p:sp>
      <p:sp>
        <p:nvSpPr>
          <p:cNvPr id="21" name="フローチャート : 端子 20"/>
          <p:cNvSpPr/>
          <p:nvPr/>
        </p:nvSpPr>
        <p:spPr>
          <a:xfrm>
            <a:off x="143608" y="5733256"/>
            <a:ext cx="900000" cy="180000"/>
          </a:xfrm>
          <a:prstGeom prst="flowChartTerminator">
            <a:avLst/>
          </a:prstGeom>
          <a:gradFill flip="none" rotWithShape="1">
            <a:gsLst>
              <a:gs pos="0">
                <a:schemeClr val="lt1">
                  <a:shade val="30000"/>
                  <a:satMod val="115000"/>
                </a:schemeClr>
              </a:gs>
              <a:gs pos="50000">
                <a:schemeClr val="lt1">
                  <a:shade val="67500"/>
                  <a:satMod val="115000"/>
                </a:schemeClr>
              </a:gs>
              <a:gs pos="100000">
                <a:schemeClr val="lt1">
                  <a:shade val="100000"/>
                  <a:satMod val="115000"/>
                </a:schemeClr>
              </a:gs>
            </a:gsLst>
            <a:lin ang="16200000" scaled="1"/>
            <a:tileRect/>
          </a:gradFill>
          <a:ln w="9525">
            <a:noFill/>
          </a:ln>
          <a:effectLst>
            <a:outerShdw blurRad="50800" dist="38100" dir="2700000" algn="tl" rotWithShape="0">
              <a:prstClr val="black">
                <a:alpha val="40000"/>
              </a:prstClr>
            </a:outerShdw>
          </a:effectLst>
        </p:spPr>
        <p:style>
          <a:lnRef idx="2">
            <a:schemeClr val="dk1"/>
          </a:lnRef>
          <a:fillRef idx="1">
            <a:schemeClr val="lt1"/>
          </a:fillRef>
          <a:effectRef idx="0">
            <a:schemeClr val="dk1"/>
          </a:effectRef>
          <a:fontRef idx="minor">
            <a:schemeClr val="dk1"/>
          </a:fontRef>
        </p:style>
        <p:txBody>
          <a:bodyPr lIns="128016" tIns="64008" rIns="128016" bIns="64008" rtlCol="0" anchor="ctr"/>
          <a:lstStyle/>
          <a:p>
            <a:pPr algn="ctr"/>
            <a:r>
              <a:rPr lang="ja-JP" altLang="en-US" sz="1100" b="1" dirty="0" smtClean="0"/>
              <a:t>予　　算</a:t>
            </a:r>
            <a:endParaRPr lang="ja-JP" altLang="en-US" sz="1100" b="1" dirty="0"/>
          </a:p>
        </p:txBody>
      </p:sp>
      <p:sp>
        <p:nvSpPr>
          <p:cNvPr id="23" name="テキスト ボックス 22"/>
          <p:cNvSpPr txBox="1"/>
          <p:nvPr/>
        </p:nvSpPr>
        <p:spPr>
          <a:xfrm>
            <a:off x="1115616" y="5702772"/>
            <a:ext cx="7980379" cy="390524"/>
          </a:xfrm>
          <a:prstGeom prst="rect">
            <a:avLst/>
          </a:prstGeom>
          <a:noFill/>
        </p:spPr>
        <p:txBody>
          <a:bodyPr wrap="square" lIns="128016" tIns="64008" rIns="128016" bIns="64008" rtlCol="0">
            <a:noAutofit/>
          </a:bodyPr>
          <a:lstStyle/>
          <a:p>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委託料　</a:t>
            </a:r>
            <a:r>
              <a:rPr lang="en-US" altLang="ja-JP" sz="1100" dirty="0" smtClean="0">
                <a:latin typeface="Meiryo UI" panose="020B0604030504040204" pitchFamily="50" charset="-128"/>
                <a:ea typeface="Meiryo UI" panose="020B0604030504040204" pitchFamily="50" charset="-128"/>
                <a:cs typeface="Meiryo UI" panose="020B0604030504040204" pitchFamily="50" charset="-128"/>
              </a:rPr>
              <a:t>99,599</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千円（債務負担行為　平成</a:t>
            </a:r>
            <a:r>
              <a:rPr lang="en-US" altLang="ja-JP" sz="1100" dirty="0" smtClean="0">
                <a:latin typeface="Meiryo UI" panose="020B0604030504040204" pitchFamily="50" charset="-128"/>
                <a:ea typeface="Meiryo UI" panose="020B0604030504040204" pitchFamily="50" charset="-128"/>
                <a:cs typeface="Meiryo UI" panose="020B0604030504040204" pitchFamily="50" charset="-128"/>
              </a:rPr>
              <a:t>27</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年度～平成</a:t>
            </a:r>
            <a:r>
              <a:rPr lang="en-US" altLang="ja-JP" sz="1100" dirty="0" smtClean="0">
                <a:latin typeface="Meiryo UI" panose="020B0604030504040204" pitchFamily="50" charset="-128"/>
                <a:ea typeface="Meiryo UI" panose="020B0604030504040204" pitchFamily="50" charset="-128"/>
                <a:cs typeface="Meiryo UI" panose="020B0604030504040204" pitchFamily="50" charset="-128"/>
              </a:rPr>
              <a:t>28</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年度）</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　　　　</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9" name="Text Box 301"/>
          <p:cNvSpPr txBox="1">
            <a:spLocks noChangeArrowheads="1"/>
          </p:cNvSpPr>
          <p:nvPr/>
        </p:nvSpPr>
        <p:spPr bwMode="auto">
          <a:xfrm>
            <a:off x="6948264" y="229616"/>
            <a:ext cx="2116514" cy="1692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defTabSz="957263" eaLnBrk="0" hangingPunct="0">
              <a:defRPr kumimoji="1" sz="1900">
                <a:solidFill>
                  <a:schemeClr val="tx1"/>
                </a:solidFill>
                <a:latin typeface="Arial" charset="0"/>
                <a:ea typeface="ＭＳ Ｐゴシック" charset="-128"/>
              </a:defRPr>
            </a:lvl1pPr>
            <a:lvl2pPr marL="742950" indent="-285750" defTabSz="957263" eaLnBrk="0" hangingPunct="0">
              <a:defRPr kumimoji="1" sz="1900">
                <a:solidFill>
                  <a:schemeClr val="tx1"/>
                </a:solidFill>
                <a:latin typeface="Arial" charset="0"/>
                <a:ea typeface="ＭＳ Ｐゴシック" charset="-128"/>
              </a:defRPr>
            </a:lvl2pPr>
            <a:lvl3pPr marL="1143000" indent="-228600" defTabSz="957263" eaLnBrk="0" hangingPunct="0">
              <a:defRPr kumimoji="1" sz="1900">
                <a:solidFill>
                  <a:schemeClr val="tx1"/>
                </a:solidFill>
                <a:latin typeface="Arial" charset="0"/>
                <a:ea typeface="ＭＳ Ｐゴシック" charset="-128"/>
              </a:defRPr>
            </a:lvl3pPr>
            <a:lvl4pPr marL="1600200" indent="-228600" defTabSz="957263" eaLnBrk="0" hangingPunct="0">
              <a:defRPr kumimoji="1" sz="1900">
                <a:solidFill>
                  <a:schemeClr val="tx1"/>
                </a:solidFill>
                <a:latin typeface="Arial" charset="0"/>
                <a:ea typeface="ＭＳ Ｐゴシック" charset="-128"/>
              </a:defRPr>
            </a:lvl4pPr>
            <a:lvl5pPr marL="2057400" indent="-228600" defTabSz="957263" eaLnBrk="0" hangingPunct="0">
              <a:defRPr kumimoji="1" sz="1900">
                <a:solidFill>
                  <a:schemeClr val="tx1"/>
                </a:solidFill>
                <a:latin typeface="Arial" charset="0"/>
                <a:ea typeface="ＭＳ Ｐゴシック" charset="-128"/>
              </a:defRPr>
            </a:lvl5pPr>
            <a:lvl6pPr marL="2514600" indent="-228600" defTabSz="957263" eaLnBrk="0" fontAlgn="base" hangingPunct="0">
              <a:spcBef>
                <a:spcPct val="0"/>
              </a:spcBef>
              <a:spcAft>
                <a:spcPct val="0"/>
              </a:spcAft>
              <a:defRPr kumimoji="1" sz="1900">
                <a:solidFill>
                  <a:schemeClr val="tx1"/>
                </a:solidFill>
                <a:latin typeface="Arial" charset="0"/>
                <a:ea typeface="ＭＳ Ｐゴシック" charset="-128"/>
              </a:defRPr>
            </a:lvl6pPr>
            <a:lvl7pPr marL="2971800" indent="-228600" defTabSz="957263" eaLnBrk="0" fontAlgn="base" hangingPunct="0">
              <a:spcBef>
                <a:spcPct val="0"/>
              </a:spcBef>
              <a:spcAft>
                <a:spcPct val="0"/>
              </a:spcAft>
              <a:defRPr kumimoji="1" sz="1900">
                <a:solidFill>
                  <a:schemeClr val="tx1"/>
                </a:solidFill>
                <a:latin typeface="Arial" charset="0"/>
                <a:ea typeface="ＭＳ Ｐゴシック" charset="-128"/>
              </a:defRPr>
            </a:lvl7pPr>
            <a:lvl8pPr marL="3429000" indent="-228600" defTabSz="957263" eaLnBrk="0" fontAlgn="base" hangingPunct="0">
              <a:spcBef>
                <a:spcPct val="0"/>
              </a:spcBef>
              <a:spcAft>
                <a:spcPct val="0"/>
              </a:spcAft>
              <a:defRPr kumimoji="1" sz="1900">
                <a:solidFill>
                  <a:schemeClr val="tx1"/>
                </a:solidFill>
                <a:latin typeface="Arial" charset="0"/>
                <a:ea typeface="ＭＳ Ｐゴシック" charset="-128"/>
              </a:defRPr>
            </a:lvl8pPr>
            <a:lvl9pPr marL="3886200" indent="-228600" defTabSz="957263" eaLnBrk="0" fontAlgn="base" hangingPunct="0">
              <a:spcBef>
                <a:spcPct val="0"/>
              </a:spcBef>
              <a:spcAft>
                <a:spcPct val="0"/>
              </a:spcAft>
              <a:defRPr kumimoji="1" sz="1900">
                <a:solidFill>
                  <a:schemeClr val="tx1"/>
                </a:solidFill>
                <a:latin typeface="Arial" charset="0"/>
                <a:ea typeface="ＭＳ Ｐゴシック" charset="-128"/>
              </a:defRPr>
            </a:lvl9pPr>
          </a:lstStyle>
          <a:p>
            <a:pPr eaLnBrk="1" hangingPunct="1">
              <a:lnSpc>
                <a:spcPts val="600"/>
              </a:lnSpc>
              <a:spcBef>
                <a:spcPct val="30000"/>
              </a:spcBef>
            </a:pPr>
            <a:r>
              <a:rPr lang="ja-JP" altLang="en-US" sz="900" dirty="0" smtClean="0"/>
              <a:t>補正予算（債務負担行為）：</a:t>
            </a:r>
            <a:r>
              <a:rPr lang="en-US" altLang="ja-JP" sz="900" dirty="0" smtClean="0"/>
              <a:t>99,599</a:t>
            </a:r>
            <a:r>
              <a:rPr lang="ja-JP" altLang="en-US" sz="900" dirty="0" smtClean="0"/>
              <a:t>千円</a:t>
            </a:r>
            <a:endParaRPr lang="en-US" altLang="ja-JP" sz="900" dirty="0"/>
          </a:p>
        </p:txBody>
      </p:sp>
      <p:sp>
        <p:nvSpPr>
          <p:cNvPr id="42" name="テキスト ボックス 41"/>
          <p:cNvSpPr txBox="1"/>
          <p:nvPr/>
        </p:nvSpPr>
        <p:spPr>
          <a:xfrm>
            <a:off x="1130856" y="3623822"/>
            <a:ext cx="7977648" cy="580534"/>
          </a:xfrm>
          <a:prstGeom prst="rect">
            <a:avLst/>
          </a:prstGeom>
          <a:noFill/>
        </p:spPr>
        <p:txBody>
          <a:bodyPr wrap="square" lIns="36000" tIns="36000" rIns="36000" bIns="36000" rtlCol="0">
            <a:spAutoFit/>
          </a:bodyPr>
          <a:lstStyle/>
          <a:p>
            <a:pPr lvl="0">
              <a:lnSpc>
                <a:spcPct val="150000"/>
              </a:lnSpc>
            </a:pP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 実  施  日：平成</a:t>
            </a:r>
            <a:r>
              <a:rPr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rPr>
              <a:t>28</a:t>
            </a: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年</a:t>
            </a:r>
            <a:r>
              <a:rPr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rPr>
              <a:t>6</a:t>
            </a: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月下旬</a:t>
            </a:r>
            <a:endParaRPr lang="en-US" altLang="ja-JP" sz="1100" dirty="0">
              <a:latin typeface="メイリオ" panose="020B0604030504040204" pitchFamily="50" charset="-128"/>
              <a:ea typeface="メイリオ" panose="020B0604030504040204" pitchFamily="50" charset="-128"/>
              <a:cs typeface="メイリオ" panose="020B0604030504040204" pitchFamily="50" charset="-128"/>
            </a:endParaRPr>
          </a:p>
          <a:p>
            <a:pPr>
              <a:lnSpc>
                <a:spcPct val="150000"/>
              </a:lnSpc>
            </a:pP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 対象教科：国語・社会・数学・理科・英語</a:t>
            </a:r>
            <a:endParaRPr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5" name="テキスト ボックス 14"/>
          <p:cNvSpPr txBox="1"/>
          <p:nvPr/>
        </p:nvSpPr>
        <p:spPr>
          <a:xfrm>
            <a:off x="1260520" y="4797152"/>
            <a:ext cx="7992000" cy="288032"/>
          </a:xfrm>
          <a:prstGeom prst="rect">
            <a:avLst/>
          </a:prstGeom>
          <a:noFill/>
          <a:ln>
            <a:noFill/>
            <a:prstDash val="sysDash"/>
          </a:ln>
        </p:spPr>
        <p:txBody>
          <a:bodyPr wrap="square" lIns="36000" tIns="36000" rIns="36000" bIns="36000" rtlCol="0">
            <a:noAutofit/>
          </a:bodyPr>
          <a:lstStyle/>
          <a:p>
            <a:r>
              <a:rPr lang="ja-JP" altLang="en-US" sz="11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平成</a:t>
            </a:r>
            <a:r>
              <a:rPr lang="en-US" altLang="ja-JP" sz="11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29</a:t>
            </a:r>
            <a:r>
              <a:rPr lang="ja-JP" altLang="en-US" sz="11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年度の全国学力・学習状況調査にお</a:t>
            </a:r>
            <a:r>
              <a:rPr lang="ja-JP" altLang="en-US" sz="11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ける</a:t>
            </a:r>
            <a:r>
              <a:rPr lang="ja-JP" altLang="en-US" sz="11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、中学校の平均正答率について全国水準をめざす</a:t>
            </a:r>
            <a:endParaRPr lang="en-US" altLang="ja-JP" sz="11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18277498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5091</TotalTime>
  <Words>120</Words>
  <Application>Microsoft Office PowerPoint</Application>
  <PresentationFormat>画面に合わせる (4:3)</PresentationFormat>
  <Paragraphs>19</Paragraphs>
  <Slides>1</Slides>
  <Notes>0</Notes>
  <HiddenSlides>0</HiddenSlides>
  <MMClips>0</MMClips>
  <ScaleCrop>false</ScaleCrop>
  <HeadingPairs>
    <vt:vector size="4" baseType="variant">
      <vt:variant>
        <vt:lpstr>テーマ</vt:lpstr>
      </vt:variant>
      <vt:variant>
        <vt:i4>1</vt:i4>
      </vt:variant>
      <vt:variant>
        <vt:lpstr>スライド タイトル</vt:lpstr>
      </vt:variant>
      <vt:variant>
        <vt:i4>1</vt:i4>
      </vt:variant>
    </vt:vector>
  </HeadingPairs>
  <TitlesOfParts>
    <vt:vector size="2" baseType="lpstr">
      <vt:lpstr>Office ​​テーマ</vt:lpstr>
      <vt:lpstr>PowerPoint プレゼンテーション</vt:lpstr>
    </vt:vector>
  </TitlesOfParts>
  <Company>大阪府庁</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大阪府庁</dc:creator>
  <cp:lastModifiedBy>HOSTNAME</cp:lastModifiedBy>
  <cp:revision>336</cp:revision>
  <cp:lastPrinted>2015-12-03T01:24:09Z</cp:lastPrinted>
  <dcterms:created xsi:type="dcterms:W3CDTF">2013-09-03T06:32:30Z</dcterms:created>
  <dcterms:modified xsi:type="dcterms:W3CDTF">2015-12-03T01:27:46Z</dcterms:modified>
</cp:coreProperties>
</file>