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398" r:id="rId2"/>
  </p:sldIdLst>
  <p:sldSz cx="12801600" cy="9601200" type="A3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434" autoAdjust="0"/>
  </p:normalViewPr>
  <p:slideViewPr>
    <p:cSldViewPr snapToGrid="0">
      <p:cViewPr varScale="1">
        <p:scale>
          <a:sx n="51" d="100"/>
          <a:sy n="51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5BA39-7CAF-4596-A299-67B5C6E315B8}" type="datetimeFigureOut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CED70-445C-4EB7-910B-E53761D2C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62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CED70-445C-4EB7-910B-E53761D2C42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50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3D8B-9886-4963-9BAD-A01625EDAD45}" type="datetime1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06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2410-A4ED-4425-9668-E4D025D4C43C}" type="datetime1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14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6335-52AD-470D-AE20-5E8DAD85A54B}" type="datetime1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65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F264-BAB6-43D1-A818-E406D1CF22D1}" type="datetime1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7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FDF6-2425-4DAD-AFC1-66C8B5DBCA73}" type="datetime1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82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18D-302A-4584-91F4-81A9559509C2}" type="datetime1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86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C634-D2F5-46ED-B555-8942FB29EDAC}" type="datetime1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96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F32A-E48E-4745-B128-36CA8597C96B}" type="datetime1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6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7E9C-05C1-44B5-996E-2ABC90E49F6F}" type="datetime1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81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C6D5-EEC3-475E-A218-537B8E39B9B5}" type="datetime1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12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B5DE-A3DE-4593-8E0F-2864B077D18C}" type="datetime1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60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93DF7-945F-4205-89E0-DC4360F575A2}" type="datetime1">
              <a:rPr kumimoji="1" lang="ja-JP" altLang="en-US" smtClean="0"/>
              <a:t>2020/9/14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0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040687"/>
              </p:ext>
            </p:extLst>
          </p:nvPr>
        </p:nvGraphicFramePr>
        <p:xfrm>
          <a:off x="261481" y="649104"/>
          <a:ext cx="12338136" cy="8538926"/>
        </p:xfrm>
        <a:graphic>
          <a:graphicData uri="http://schemas.openxmlformats.org/drawingml/2006/table">
            <a:tbl>
              <a:tblPr firstRow="1" bandRow="1"/>
              <a:tblGrid>
                <a:gridCol w="1136850">
                  <a:extLst>
                    <a:ext uri="{9D8B030D-6E8A-4147-A177-3AD203B41FA5}">
                      <a16:colId xmlns:a16="http://schemas.microsoft.com/office/drawing/2014/main" val="4216197973"/>
                    </a:ext>
                  </a:extLst>
                </a:gridCol>
                <a:gridCol w="2897675">
                  <a:extLst>
                    <a:ext uri="{9D8B030D-6E8A-4147-A177-3AD203B41FA5}">
                      <a16:colId xmlns:a16="http://schemas.microsoft.com/office/drawing/2014/main" val="4044357023"/>
                    </a:ext>
                  </a:extLst>
                </a:gridCol>
                <a:gridCol w="2574217">
                  <a:extLst>
                    <a:ext uri="{9D8B030D-6E8A-4147-A177-3AD203B41FA5}">
                      <a16:colId xmlns:a16="http://schemas.microsoft.com/office/drawing/2014/main" val="1792989325"/>
                    </a:ext>
                  </a:extLst>
                </a:gridCol>
                <a:gridCol w="3219020">
                  <a:extLst>
                    <a:ext uri="{9D8B030D-6E8A-4147-A177-3AD203B41FA5}">
                      <a16:colId xmlns:a16="http://schemas.microsoft.com/office/drawing/2014/main" val="2089539012"/>
                    </a:ext>
                  </a:extLst>
                </a:gridCol>
                <a:gridCol w="2510374">
                  <a:extLst>
                    <a:ext uri="{9D8B030D-6E8A-4147-A177-3AD203B41FA5}">
                      <a16:colId xmlns:a16="http://schemas.microsoft.com/office/drawing/2014/main" val="2948245730"/>
                    </a:ext>
                  </a:extLst>
                </a:gridCol>
              </a:tblGrid>
              <a:tr h="3082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年度</a:t>
                      </a:r>
                      <a:endParaRPr kumimoji="1" lang="ja-JP" altLang="en-US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6012" marR="96012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制度検討</a:t>
                      </a:r>
                      <a:endParaRPr kumimoji="1" lang="ja-JP" altLang="en-US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住まち部発注工事でのモデル実施</a:t>
                      </a:r>
                      <a:endParaRPr kumimoji="1" lang="ja-JP" altLang="en-US" sz="12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住宅まちづくり部発注工事での本格実施</a:t>
                      </a:r>
                      <a:endParaRPr kumimoji="1" lang="ja-JP" altLang="en-US" sz="12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都市整備部発注工事でのモデル実施</a:t>
                      </a:r>
                      <a:endParaRPr kumimoji="1" lang="ja-JP" altLang="en-US" sz="11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161461"/>
                  </a:ext>
                </a:extLst>
              </a:tr>
              <a:tr h="1415598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1400" b="1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２０１９年度</a:t>
                      </a:r>
                      <a:endParaRPr kumimoji="1" lang="en-US" altLang="ja-JP" sz="1400" b="1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1400" b="1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（Ｒ１年度）</a:t>
                      </a:r>
                      <a:endParaRPr kumimoji="1" lang="ja-JP" altLang="en-US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6012" marR="96012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15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endParaRPr kumimoji="1" lang="ja-JP" altLang="en-US" sz="15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15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endParaRPr kumimoji="1" lang="ja-JP" altLang="en-US" sz="15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1500" b="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endParaRPr kumimoji="1" lang="ja-JP" altLang="en-US" sz="15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248280"/>
                  </a:ext>
                </a:extLst>
              </a:tr>
              <a:tr h="2588878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２０２０年度</a:t>
                      </a:r>
                      <a:endParaRPr kumimoji="1" lang="en-US" altLang="ja-JP" sz="1400" b="1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1400" b="1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（Ｒ２年度）</a:t>
                      </a:r>
                      <a:endParaRPr kumimoji="1" lang="ja-JP" altLang="en-US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6012" marR="96012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101611"/>
                  </a:ext>
                </a:extLst>
              </a:tr>
              <a:tr h="1798745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２０２１年度</a:t>
                      </a:r>
                      <a:endParaRPr kumimoji="1" lang="en-US" altLang="ja-JP" sz="1400" b="1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1400" b="1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（Ｒ３年度）</a:t>
                      </a:r>
                      <a:endParaRPr kumimoji="1" lang="ja-JP" altLang="en-US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6012" marR="96012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271511"/>
                  </a:ext>
                </a:extLst>
              </a:tr>
              <a:tr h="1411564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２０２２年度</a:t>
                      </a:r>
                      <a:endParaRPr kumimoji="1" lang="en-US" altLang="ja-JP" sz="1400" b="1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1400" b="1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（Ｒ４年度）</a:t>
                      </a:r>
                      <a:endParaRPr kumimoji="1" lang="ja-JP" altLang="en-US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6012" marR="96012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ts val="1500"/>
                        </a:lnSpc>
                        <a:defRPr sz="1000"/>
                      </a:pPr>
                      <a:endParaRPr kumimoji="1" lang="en-US" altLang="ja-JP" sz="1100" b="1" kern="0" dirty="0" smtClean="0">
                        <a:solidFill>
                          <a:sysClr val="windowText" lastClr="000000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ts val="1500"/>
                        </a:lnSpc>
                        <a:defRPr sz="1000"/>
                      </a:pPr>
                      <a:endParaRPr kumimoji="1" lang="en-US" altLang="ja-JP" sz="1100" b="1" kern="0" dirty="0" smtClean="0">
                        <a:solidFill>
                          <a:sysClr val="windowText" lastClr="000000"/>
                        </a:solidFill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560334"/>
                  </a:ext>
                </a:extLst>
              </a:tr>
              <a:tr h="1014769">
                <a:tc>
                  <a:txBody>
                    <a:bodyPr/>
                    <a:lstStyle>
                      <a:lvl1pPr marL="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kumimoji="1" lang="ja-JP" altLang="en-US" sz="1400" b="1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２０２３年度</a:t>
                      </a:r>
                      <a:endParaRPr kumimoji="1" lang="en-US" altLang="ja-JP" sz="1400" b="1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1400" b="1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（Ｒ５年度）</a:t>
                      </a:r>
                      <a:endParaRPr kumimoji="1" lang="ja-JP" altLang="en-US" sz="1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6012" marR="96012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96012" marR="96012" marT="48006" marB="48006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880353"/>
                  </a:ext>
                </a:extLst>
              </a:tr>
            </a:tbl>
          </a:graphicData>
        </a:graphic>
      </p:graphicFrame>
      <p:sp>
        <p:nvSpPr>
          <p:cNvPr id="25" name="正方形/長方形 24"/>
          <p:cNvSpPr/>
          <p:nvPr/>
        </p:nvSpPr>
        <p:spPr>
          <a:xfrm>
            <a:off x="148573" y="52352"/>
            <a:ext cx="506807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ja-JP" altLang="en-US" sz="1680" b="1" u="sng" dirty="0">
                <a:solidFill>
                  <a:prstClr val="black"/>
                </a:solidFill>
                <a:latin typeface="+mn-ea"/>
              </a:rPr>
              <a:t>公共事業</a:t>
            </a:r>
            <a:r>
              <a:rPr lang="en-US" altLang="ja-JP" sz="1680" b="1" u="sng" dirty="0">
                <a:solidFill>
                  <a:prstClr val="black"/>
                </a:solidFill>
                <a:latin typeface="+mn-ea"/>
              </a:rPr>
              <a:t>PDCA</a:t>
            </a:r>
            <a:r>
              <a:rPr lang="ja-JP" altLang="en-US" sz="1680" b="1" u="sng" dirty="0">
                <a:solidFill>
                  <a:prstClr val="black"/>
                </a:solidFill>
                <a:latin typeface="+mn-ea"/>
              </a:rPr>
              <a:t>サイクル検討スケジュール（案）</a:t>
            </a:r>
            <a:endParaRPr lang="en-US" altLang="ja-JP" sz="1680" b="1" u="sng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97603" y="9304652"/>
            <a:ext cx="764959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98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99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上記は、現時点でのスケジュール（案）。他のモデル事業の施行等により、適宜時間短縮を図る。</a:t>
            </a:r>
          </a:p>
        </p:txBody>
      </p:sp>
      <p:sp>
        <p:nvSpPr>
          <p:cNvPr id="99" name="下矢印 98"/>
          <p:cNvSpPr/>
          <p:nvPr/>
        </p:nvSpPr>
        <p:spPr>
          <a:xfrm>
            <a:off x="1774911" y="1731618"/>
            <a:ext cx="447588" cy="6747974"/>
          </a:xfrm>
          <a:prstGeom prst="downArrow">
            <a:avLst>
              <a:gd name="adj1" fmla="val 36593"/>
              <a:gd name="adj2" fmla="val 37029"/>
            </a:avLst>
          </a:prstGeom>
          <a:pattFill prst="ltUpDiag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208079" y="1958547"/>
            <a:ext cx="1996789" cy="27241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9/13 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1" lang="en-US" altLang="ja-JP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回アドバイス部会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8" name="AutoShape 38"/>
          <p:cNvSpPr>
            <a:spLocks noChangeArrowheads="1"/>
          </p:cNvSpPr>
          <p:nvPr/>
        </p:nvSpPr>
        <p:spPr bwMode="auto">
          <a:xfrm rot="5400000">
            <a:off x="2285574" y="150310"/>
            <a:ext cx="951977" cy="26084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  <a:effectLst/>
        </p:spPr>
        <p:txBody>
          <a:bodyPr wrap="square" lIns="38405" tIns="151200" rIns="0" bIns="19202" anchor="t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7800" indent="-177800" defTabSz="960120">
              <a:lnSpc>
                <a:spcPts val="1050"/>
              </a:lnSpc>
              <a:defRPr sz="1000"/>
            </a:pPr>
            <a:r>
              <a:rPr lang="ja-JP" altLang="en-US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</a:t>
            </a:r>
            <a:r>
              <a:rPr lang="en-US" altLang="ja-JP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PDCA</a:t>
            </a:r>
            <a:r>
              <a:rPr lang="ja-JP" altLang="en-US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の全体像の検討</a:t>
            </a:r>
            <a:endParaRPr lang="en-US" altLang="ja-JP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77800" indent="-177800" defTabSz="960120">
              <a:lnSpc>
                <a:spcPts val="1470"/>
              </a:lnSpc>
              <a:defRPr sz="1000"/>
            </a:pPr>
            <a:r>
              <a:rPr lang="ja-JP" altLang="en-US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・アドバイス会議の対象事業</a:t>
            </a:r>
            <a:r>
              <a:rPr lang="ja-JP" altLang="en-US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、規模等</a:t>
            </a:r>
            <a:endParaRPr lang="en-US" altLang="ja-JP" kern="0" dirty="0" smtClean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77800" indent="-177800" defTabSz="960120">
              <a:lnSpc>
                <a:spcPts val="1470"/>
              </a:lnSpc>
              <a:defRPr sz="1000"/>
            </a:pPr>
            <a:r>
              <a:rPr lang="ja-JP" altLang="en-US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の検討</a:t>
            </a:r>
            <a:endParaRPr lang="en-US" altLang="ja-JP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77800" indent="-177800" defTabSz="960120">
              <a:lnSpc>
                <a:spcPts val="1470"/>
              </a:lnSpc>
              <a:defRPr sz="1000"/>
            </a:pPr>
            <a:r>
              <a:rPr lang="ja-JP" altLang="en-US" kern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kern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・市町村との関係の整理</a:t>
            </a:r>
          </a:p>
        </p:txBody>
      </p:sp>
      <p:sp>
        <p:nvSpPr>
          <p:cNvPr id="89" name="フローチャート: 判断 88"/>
          <p:cNvSpPr/>
          <p:nvPr/>
        </p:nvSpPr>
        <p:spPr>
          <a:xfrm>
            <a:off x="1799693" y="2011697"/>
            <a:ext cx="432000" cy="180000"/>
          </a:xfrm>
          <a:prstGeom prst="flowChartDecision">
            <a:avLst/>
          </a:prstGeom>
          <a:solidFill>
            <a:srgbClr val="002060"/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ローチャート: 判断 90"/>
          <p:cNvSpPr/>
          <p:nvPr/>
        </p:nvSpPr>
        <p:spPr>
          <a:xfrm>
            <a:off x="1795422" y="2191697"/>
            <a:ext cx="432000" cy="180000"/>
          </a:xfrm>
          <a:prstGeom prst="flowChartDecision">
            <a:avLst/>
          </a:prstGeom>
          <a:solidFill>
            <a:srgbClr val="002060"/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AutoShape 6"/>
          <p:cNvSpPr>
            <a:spLocks noChangeArrowheads="1"/>
          </p:cNvSpPr>
          <p:nvPr/>
        </p:nvSpPr>
        <p:spPr bwMode="auto">
          <a:xfrm>
            <a:off x="1556893" y="3084535"/>
            <a:ext cx="2419915" cy="491246"/>
          </a:xfrm>
          <a:prstGeom prst="roundRect">
            <a:avLst>
              <a:gd name="adj" fmla="val 7759"/>
            </a:avLst>
          </a:prstGeom>
          <a:solidFill>
            <a:schemeClr val="bg1">
              <a:lumMod val="85000"/>
            </a:schemeClr>
          </a:solidFill>
          <a:ln w="2857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38405" tIns="24003" rIns="38405" bIns="24003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60120">
              <a:lnSpc>
                <a:spcPts val="1785"/>
              </a:lnSpc>
              <a:defRPr sz="1000"/>
            </a:pPr>
            <a:r>
              <a:rPr lang="ja-JP" altLang="en-US" sz="105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公共事業</a:t>
            </a:r>
            <a:r>
              <a:rPr lang="en-US" altLang="ja-JP" sz="105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PDCA</a:t>
            </a:r>
            <a:r>
              <a:rPr lang="ja-JP" altLang="en-US" sz="105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サイクルに</a:t>
            </a:r>
            <a:endParaRPr lang="en-US" altLang="ja-JP" sz="1050" b="1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960120">
              <a:lnSpc>
                <a:spcPts val="1785"/>
              </a:lnSpc>
              <a:defRPr sz="1000"/>
            </a:pPr>
            <a:r>
              <a:rPr lang="ja-JP" altLang="en-US" sz="105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関する実施</a:t>
            </a:r>
            <a:r>
              <a:rPr lang="ja-JP" altLang="en-US" sz="1050" b="1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要綱の</a:t>
            </a:r>
            <a:r>
              <a:rPr lang="ja-JP" altLang="en-US" sz="105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策定</a:t>
            </a:r>
          </a:p>
        </p:txBody>
      </p:sp>
      <p:sp>
        <p:nvSpPr>
          <p:cNvPr id="96" name="フローチャート: 判断 95"/>
          <p:cNvSpPr/>
          <p:nvPr/>
        </p:nvSpPr>
        <p:spPr>
          <a:xfrm>
            <a:off x="1788670" y="2770668"/>
            <a:ext cx="432000" cy="171059"/>
          </a:xfrm>
          <a:prstGeom prst="flowChartDecision">
            <a:avLst/>
          </a:prstGeom>
          <a:solidFill>
            <a:srgbClr val="002060"/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/>
          <p:cNvSpPr/>
          <p:nvPr/>
        </p:nvSpPr>
        <p:spPr bwMode="auto">
          <a:xfrm>
            <a:off x="1529139" y="8458570"/>
            <a:ext cx="2513583" cy="56231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66675" cap="flat" cmpd="thickThin" algn="ctr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9202" tIns="0" rIns="0" bIns="0" rtlCol="0" anchor="ctr" anchorCtr="1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60120">
              <a:lnSpc>
                <a:spcPts val="1785"/>
              </a:lnSpc>
              <a:defRPr sz="1000"/>
            </a:pPr>
            <a:r>
              <a:rPr kumimoji="1" lang="ja-JP" altLang="en-US" sz="1260" b="1" kern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公共事業全般を対象に</a:t>
            </a:r>
            <a:endParaRPr kumimoji="1" lang="en-US" altLang="ja-JP" sz="1260" b="1" kern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960120">
              <a:lnSpc>
                <a:spcPts val="1785"/>
              </a:lnSpc>
              <a:defRPr sz="1000"/>
            </a:pPr>
            <a:r>
              <a:rPr kumimoji="1" lang="ja-JP" altLang="en-US" sz="1260" b="1" kern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景観アドバイス開始</a:t>
            </a:r>
            <a:endParaRPr kumimoji="1" lang="en-US" altLang="ja-JP" sz="1260" b="1" kern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553386" y="6173938"/>
            <a:ext cx="2412313" cy="459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モデル実施・試行実施により、</a:t>
            </a:r>
            <a:endParaRPr kumimoji="1"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適宜、実施</a:t>
            </a:r>
            <a:r>
              <a:rPr kumimoji="1"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要綱を</a:t>
            </a:r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修正</a:t>
            </a:r>
          </a:p>
        </p:txBody>
      </p:sp>
      <p:cxnSp>
        <p:nvCxnSpPr>
          <p:cNvPr id="102" name="直線矢印コネクタ 101"/>
          <p:cNvCxnSpPr/>
          <p:nvPr/>
        </p:nvCxnSpPr>
        <p:spPr>
          <a:xfrm flipH="1">
            <a:off x="3925957" y="5968517"/>
            <a:ext cx="576234" cy="2202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正方形/長方形 102"/>
          <p:cNvSpPr/>
          <p:nvPr/>
        </p:nvSpPr>
        <p:spPr bwMode="auto">
          <a:xfrm>
            <a:off x="1568917" y="5168730"/>
            <a:ext cx="2427966" cy="56231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66675" cap="flat" cmpd="thickThin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9202" tIns="0" rIns="0" bIns="0" rtlCol="0" anchor="ctr" anchorCtr="1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60120">
              <a:lnSpc>
                <a:spcPts val="1785"/>
              </a:lnSpc>
              <a:defRPr sz="1000"/>
            </a:pPr>
            <a:r>
              <a:rPr kumimoji="1" lang="ja-JP" altLang="en-US" sz="1050" b="1" kern="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希望案件を対象に</a:t>
            </a:r>
            <a:endParaRPr kumimoji="1" lang="en-US" altLang="ja-JP" sz="1050" b="1" kern="0" dirty="0" smtClean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960120">
              <a:lnSpc>
                <a:spcPts val="1785"/>
              </a:lnSpc>
              <a:defRPr sz="1000"/>
            </a:pPr>
            <a:r>
              <a:rPr kumimoji="1" lang="ja-JP" altLang="en-US" sz="1050" b="1" kern="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景観アドバイス試行開始</a:t>
            </a:r>
            <a:endParaRPr kumimoji="1" lang="en-US" altLang="ja-JP" sz="1050" b="1" kern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5" name="AutoShape 6"/>
          <p:cNvSpPr>
            <a:spLocks noChangeArrowheads="1"/>
          </p:cNvSpPr>
          <p:nvPr/>
        </p:nvSpPr>
        <p:spPr bwMode="auto">
          <a:xfrm>
            <a:off x="1568917" y="7671348"/>
            <a:ext cx="2513735" cy="491246"/>
          </a:xfrm>
          <a:prstGeom prst="roundRect">
            <a:avLst>
              <a:gd name="adj" fmla="val 7759"/>
            </a:avLst>
          </a:prstGeom>
          <a:solidFill>
            <a:schemeClr val="bg1">
              <a:lumMod val="85000"/>
            </a:schemeClr>
          </a:solidFill>
          <a:ln w="2857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38405" tIns="24003" rIns="38405" bIns="24003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60120">
              <a:lnSpc>
                <a:spcPts val="1680"/>
              </a:lnSpc>
              <a:defRPr sz="1000"/>
            </a:pPr>
            <a:r>
              <a:rPr lang="ja-JP" altLang="en-US" sz="105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公共事業</a:t>
            </a:r>
            <a:r>
              <a:rPr lang="en-US" altLang="ja-JP" sz="105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PDCA</a:t>
            </a:r>
            <a:r>
              <a:rPr lang="ja-JP" altLang="en-US" sz="105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サイクル</a:t>
            </a:r>
            <a:endParaRPr lang="en-US" altLang="ja-JP" sz="1050" b="1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960120">
              <a:lnSpc>
                <a:spcPts val="1680"/>
              </a:lnSpc>
              <a:defRPr sz="1000"/>
            </a:pPr>
            <a:r>
              <a:rPr lang="ja-JP" altLang="en-US" sz="105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に関する実施要綱</a:t>
            </a:r>
            <a:r>
              <a:rPr lang="ja-JP" altLang="en-US" sz="1050" b="1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の確定</a:t>
            </a:r>
            <a:endParaRPr lang="en-US" altLang="ja-JP" sz="1050" b="1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6" name="AutoShape 6"/>
          <p:cNvSpPr>
            <a:spLocks noChangeArrowheads="1"/>
          </p:cNvSpPr>
          <p:nvPr/>
        </p:nvSpPr>
        <p:spPr bwMode="auto">
          <a:xfrm>
            <a:off x="1549727" y="7100746"/>
            <a:ext cx="2504280" cy="491246"/>
          </a:xfrm>
          <a:prstGeom prst="roundRect">
            <a:avLst>
              <a:gd name="adj" fmla="val 7759"/>
            </a:avLst>
          </a:prstGeom>
          <a:solidFill>
            <a:schemeClr val="bg1">
              <a:lumMod val="85000"/>
            </a:schemeClr>
          </a:solidFill>
          <a:ln w="2857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round/>
            <a:headEnd/>
            <a:tailEnd/>
          </a:ln>
        </p:spPr>
        <p:txBody>
          <a:bodyPr wrap="square" lIns="38405" tIns="24003" rIns="38405" bIns="24003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60120">
              <a:lnSpc>
                <a:spcPts val="1680"/>
              </a:lnSpc>
              <a:defRPr sz="1000"/>
            </a:pPr>
            <a:r>
              <a:rPr lang="ja-JP" altLang="en-US" sz="105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公共事業</a:t>
            </a:r>
            <a:r>
              <a:rPr lang="en-US" altLang="ja-JP" sz="105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PDCA</a:t>
            </a:r>
            <a:r>
              <a:rPr lang="ja-JP" altLang="en-US" sz="105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サイクル実施要綱</a:t>
            </a:r>
            <a:endParaRPr lang="en-US" altLang="ja-JP" sz="1050" b="1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960120">
              <a:lnSpc>
                <a:spcPts val="1680"/>
              </a:lnSpc>
              <a:defRPr sz="1000"/>
            </a:pPr>
            <a:r>
              <a:rPr lang="ja-JP" altLang="en-US" sz="1050" b="1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の運用に向けた最終検討</a:t>
            </a:r>
            <a:endParaRPr lang="en-US" altLang="ja-JP" sz="105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14" name="直線矢印コネクタ 113"/>
          <p:cNvCxnSpPr/>
          <p:nvPr/>
        </p:nvCxnSpPr>
        <p:spPr>
          <a:xfrm flipH="1">
            <a:off x="3976808" y="3180309"/>
            <a:ext cx="5830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下矢印 114"/>
          <p:cNvSpPr/>
          <p:nvPr/>
        </p:nvSpPr>
        <p:spPr>
          <a:xfrm>
            <a:off x="7141159" y="5193199"/>
            <a:ext cx="357088" cy="1554072"/>
          </a:xfrm>
          <a:prstGeom prst="downArrow">
            <a:avLst>
              <a:gd name="adj1" fmla="val 36593"/>
              <a:gd name="adj2" fmla="val 50000"/>
            </a:avLst>
          </a:prstGeom>
          <a:pattFill prst="pct25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856870" y="3650596"/>
            <a:ext cx="1058967" cy="4767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八尾警察署新築工事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2196253" y="2156372"/>
            <a:ext cx="2096584" cy="27241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11/18 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1" lang="en-US" altLang="ja-JP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回アドバイス部会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2288447" y="2739168"/>
            <a:ext cx="1931349" cy="27241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7/21  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第１回アドバイス部会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018111" y="8441389"/>
            <a:ext cx="2926889" cy="289441"/>
          </a:xfrm>
          <a:prstGeom prst="round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工事着工（予定）</a:t>
            </a:r>
            <a:endParaRPr kumimoji="1"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下矢印 66"/>
          <p:cNvSpPr/>
          <p:nvPr/>
        </p:nvSpPr>
        <p:spPr>
          <a:xfrm>
            <a:off x="8189201" y="5201635"/>
            <a:ext cx="362651" cy="1545635"/>
          </a:xfrm>
          <a:prstGeom prst="downArrow">
            <a:avLst>
              <a:gd name="adj1" fmla="val 36593"/>
              <a:gd name="adj2" fmla="val 50000"/>
            </a:avLst>
          </a:prstGeom>
          <a:pattFill prst="pct25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68" name="下矢印 67"/>
          <p:cNvSpPr/>
          <p:nvPr/>
        </p:nvSpPr>
        <p:spPr>
          <a:xfrm>
            <a:off x="9218622" y="5168730"/>
            <a:ext cx="409008" cy="1578540"/>
          </a:xfrm>
          <a:prstGeom prst="downArrow">
            <a:avLst>
              <a:gd name="adj1" fmla="val 36593"/>
              <a:gd name="adj2" fmla="val 50000"/>
            </a:avLst>
          </a:prstGeom>
          <a:pattFill prst="pct25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0180270" y="4407836"/>
            <a:ext cx="391597" cy="1245404"/>
          </a:xfrm>
          <a:prstGeom prst="round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詳細設計</a:t>
            </a:r>
            <a:endParaRPr kumimoji="1"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260535" y="929583"/>
            <a:ext cx="2521266" cy="27241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大阪府立こんごう福祉センター改築工事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6889889" y="3103030"/>
            <a:ext cx="3210366" cy="484680"/>
          </a:xfrm>
          <a:prstGeom prst="roundRect">
            <a:avLst>
              <a:gd name="adj" fmla="val 4193"/>
            </a:avLst>
          </a:prstGeom>
          <a:solidFill>
            <a:srgbClr val="92D050"/>
          </a:solidFill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914400">
              <a:lnSpc>
                <a:spcPts val="1500"/>
              </a:lnSpc>
              <a:defRPr sz="1000"/>
            </a:pPr>
            <a:r>
              <a:rPr kumimoji="1" lang="ja-JP" altLang="en-US" sz="1100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公共事業</a:t>
            </a:r>
            <a:r>
              <a:rPr kumimoji="1" lang="en-US" altLang="ja-JP" sz="1100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PDCA</a:t>
            </a:r>
            <a:r>
              <a:rPr kumimoji="1" lang="ja-JP" altLang="en-US" sz="1100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サイクル実施要綱制定後</a:t>
            </a:r>
            <a:endParaRPr kumimoji="1" lang="en-US" altLang="ja-JP" sz="1100" kern="0" dirty="0" smtClean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algn="ctr" defTabSz="914400">
              <a:lnSpc>
                <a:spcPts val="1500"/>
              </a:lnSpc>
              <a:defRPr sz="1000"/>
            </a:pPr>
            <a:r>
              <a:rPr kumimoji="1" lang="ja-JP" altLang="en-US" sz="1100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住宅まちづくり部発注工事で、本格実施</a:t>
            </a:r>
            <a:endParaRPr kumimoji="1" lang="en-US" altLang="ja-JP" sz="110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5" name="下矢印 74"/>
          <p:cNvSpPr/>
          <p:nvPr/>
        </p:nvSpPr>
        <p:spPr>
          <a:xfrm>
            <a:off x="5264474" y="6046021"/>
            <a:ext cx="392098" cy="1190455"/>
          </a:xfrm>
          <a:prstGeom prst="downArrow">
            <a:avLst>
              <a:gd name="adj1" fmla="val 36593"/>
              <a:gd name="adj2" fmla="val 50000"/>
            </a:avLst>
          </a:prstGeom>
          <a:pattFill prst="pct25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93" name="角丸四角形 92"/>
          <p:cNvSpPr/>
          <p:nvPr/>
        </p:nvSpPr>
        <p:spPr>
          <a:xfrm>
            <a:off x="4276727" y="1525277"/>
            <a:ext cx="2250570" cy="840700"/>
          </a:xfrm>
          <a:prstGeom prst="roundRect">
            <a:avLst>
              <a:gd name="adj" fmla="val 41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defTabSz="914400">
              <a:lnSpc>
                <a:spcPts val="1500"/>
              </a:lnSpc>
              <a:defRPr sz="1000"/>
            </a:pPr>
            <a:r>
              <a:rPr kumimoji="1" lang="ja-JP" altLang="en-US" sz="1100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100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・景観形成に向けた目標設定</a:t>
            </a:r>
            <a:endParaRPr kumimoji="1" lang="en-US" altLang="ja-JP" sz="110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defTabSz="914400">
              <a:lnSpc>
                <a:spcPts val="1500"/>
              </a:lnSpc>
              <a:defRPr sz="1000"/>
            </a:pPr>
            <a:r>
              <a:rPr kumimoji="1" lang="ja-JP" altLang="en-US" sz="1100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・アドバイス会議の実施</a:t>
            </a:r>
            <a:endParaRPr kumimoji="1" lang="en-US" altLang="ja-JP" sz="110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defTabSz="914400">
              <a:lnSpc>
                <a:spcPts val="1500"/>
              </a:lnSpc>
              <a:defRPr sz="1000"/>
            </a:pPr>
            <a:r>
              <a:rPr kumimoji="1" lang="en-US" altLang="ja-JP" sz="1100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100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・景観形成の目標に沿った</a:t>
            </a:r>
            <a:r>
              <a:rPr kumimoji="1" lang="ja-JP" altLang="en-US" sz="1100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計画</a:t>
            </a:r>
            <a:endParaRPr kumimoji="1" lang="en-US" altLang="ja-JP" sz="110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defTabSz="914400">
              <a:lnSpc>
                <a:spcPts val="1500"/>
              </a:lnSpc>
              <a:defRPr sz="1000"/>
            </a:pPr>
            <a:r>
              <a:rPr kumimoji="1" lang="en-US" altLang="ja-JP" sz="1100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</a:t>
            </a:r>
            <a:r>
              <a:rPr kumimoji="1" lang="ja-JP" altLang="en-US" sz="1100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設計の</a:t>
            </a:r>
            <a:r>
              <a:rPr kumimoji="1" lang="ja-JP" altLang="en-US" sz="1100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実施</a:t>
            </a:r>
            <a:endParaRPr kumimoji="1" lang="en-US" altLang="ja-JP" sz="110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4" name="角丸四角形 103"/>
          <p:cNvSpPr/>
          <p:nvPr/>
        </p:nvSpPr>
        <p:spPr>
          <a:xfrm>
            <a:off x="4408273" y="5780687"/>
            <a:ext cx="2250570" cy="534930"/>
          </a:xfrm>
          <a:prstGeom prst="roundRect">
            <a:avLst>
              <a:gd name="adj" fmla="val 41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defTabSz="914400">
              <a:lnSpc>
                <a:spcPts val="1500"/>
              </a:lnSpc>
              <a:defRPr sz="1000"/>
            </a:pPr>
            <a:r>
              <a:rPr kumimoji="1" lang="ja-JP" altLang="en-US" sz="1100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100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・景観形成の目標達成に向けた</a:t>
            </a:r>
            <a:endParaRPr kumimoji="1" lang="en-US" altLang="ja-JP" sz="110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defTabSz="914400">
              <a:lnSpc>
                <a:spcPts val="1500"/>
              </a:lnSpc>
              <a:defRPr sz="1000"/>
            </a:pPr>
            <a:r>
              <a:rPr kumimoji="1" lang="en-US" altLang="ja-JP" sz="1100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</a:t>
            </a:r>
            <a:r>
              <a:rPr kumimoji="1" lang="ja-JP" altLang="en-US" sz="1100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公共事業の</a:t>
            </a:r>
            <a:r>
              <a:rPr kumimoji="1" lang="ja-JP" altLang="en-US" sz="1100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実施</a:t>
            </a:r>
            <a:endParaRPr kumimoji="1" lang="en-US" altLang="ja-JP" sz="110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6" name="角丸四角形 75"/>
          <p:cNvSpPr/>
          <p:nvPr/>
        </p:nvSpPr>
        <p:spPr>
          <a:xfrm>
            <a:off x="4397702" y="8407993"/>
            <a:ext cx="2365676" cy="462968"/>
          </a:xfrm>
          <a:prstGeom prst="roundRect">
            <a:avLst>
              <a:gd name="adj" fmla="val 4193"/>
            </a:avLst>
          </a:prstGeom>
          <a:solidFill>
            <a:schemeClr val="accent1">
              <a:lumMod val="40000"/>
              <a:lumOff val="6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defTabSz="914400">
              <a:lnSpc>
                <a:spcPts val="1500"/>
              </a:lnSpc>
              <a:defRPr sz="1000"/>
            </a:pPr>
            <a:r>
              <a:rPr kumimoji="1" lang="ja-JP" altLang="en-US" sz="1100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景観</a:t>
            </a:r>
            <a:r>
              <a:rPr kumimoji="1" lang="ja-JP" altLang="en-US" sz="1100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形成に寄与した公共事業</a:t>
            </a:r>
            <a:r>
              <a:rPr kumimoji="1" lang="ja-JP" altLang="en-US" sz="1100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の事例</a:t>
            </a:r>
            <a:r>
              <a:rPr kumimoji="1" lang="ja-JP" altLang="en-US" sz="1100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を蓄積、</a:t>
            </a:r>
            <a:r>
              <a:rPr kumimoji="1" lang="ja-JP" altLang="en-US" sz="1100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活用</a:t>
            </a:r>
            <a:endParaRPr kumimoji="1" lang="en-US" altLang="ja-JP" sz="1100" kern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7" name="下矢印 76"/>
          <p:cNvSpPr/>
          <p:nvPr/>
        </p:nvSpPr>
        <p:spPr>
          <a:xfrm>
            <a:off x="5313724" y="8090925"/>
            <a:ext cx="282288" cy="301680"/>
          </a:xfrm>
          <a:prstGeom prst="downArrow">
            <a:avLst>
              <a:gd name="adj1" fmla="val 36593"/>
              <a:gd name="adj2" fmla="val 50000"/>
            </a:avLst>
          </a:prstGeom>
          <a:pattFill prst="pct80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7174009" y="5501404"/>
            <a:ext cx="2479225" cy="2809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２回目のアドバイス部会（予定）</a:t>
            </a:r>
            <a:endParaRPr kumimoji="1" lang="en-US" altLang="ja-JP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10095891" y="4001774"/>
            <a:ext cx="854979" cy="28944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門真南駅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0" name="角丸四角形 89"/>
          <p:cNvSpPr/>
          <p:nvPr/>
        </p:nvSpPr>
        <p:spPr>
          <a:xfrm>
            <a:off x="10261611" y="3097992"/>
            <a:ext cx="2255926" cy="464332"/>
          </a:xfrm>
          <a:prstGeom prst="roundRect">
            <a:avLst>
              <a:gd name="adj" fmla="val 4193"/>
            </a:avLst>
          </a:prstGeom>
          <a:solidFill>
            <a:srgbClr val="92D050"/>
          </a:solidFill>
          <a:ln w="158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 defTabSz="914400">
              <a:lnSpc>
                <a:spcPts val="1500"/>
              </a:lnSpc>
              <a:defRPr sz="1000"/>
            </a:pPr>
            <a:r>
              <a:rPr kumimoji="1" lang="ja-JP" altLang="en-US" sz="1050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都市整備部発注工事でモデル実施</a:t>
            </a:r>
            <a:endParaRPr kumimoji="1" lang="en-US" altLang="ja-JP" sz="105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305" y="1302987"/>
            <a:ext cx="1430518" cy="795441"/>
          </a:xfrm>
          <a:prstGeom prst="rect">
            <a:avLst/>
          </a:prstGeom>
        </p:spPr>
      </p:pic>
      <p:sp>
        <p:nvSpPr>
          <p:cNvPr id="117" name="角丸四角形吹き出し 116"/>
          <p:cNvSpPr/>
          <p:nvPr/>
        </p:nvSpPr>
        <p:spPr>
          <a:xfrm>
            <a:off x="6515102" y="1195322"/>
            <a:ext cx="1632091" cy="967437"/>
          </a:xfrm>
          <a:prstGeom prst="wedgeRoundRectCallout">
            <a:avLst>
              <a:gd name="adj1" fmla="val -33062"/>
              <a:gd name="adj2" fmla="val -57402"/>
              <a:gd name="adj3" fmla="val 16667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defTabSz="914400">
              <a:lnSpc>
                <a:spcPts val="1500"/>
              </a:lnSpc>
              <a:defRPr sz="1000"/>
            </a:pPr>
            <a:endParaRPr kumimoji="1" lang="en-US" altLang="ja-JP" sz="110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97" name="直線矢印コネクタ 96"/>
          <p:cNvCxnSpPr/>
          <p:nvPr/>
        </p:nvCxnSpPr>
        <p:spPr>
          <a:xfrm>
            <a:off x="3996883" y="3531017"/>
            <a:ext cx="2855880" cy="29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テキスト ボックス 109"/>
          <p:cNvSpPr txBox="1"/>
          <p:nvPr/>
        </p:nvSpPr>
        <p:spPr>
          <a:xfrm>
            <a:off x="7922749" y="3650596"/>
            <a:ext cx="1058967" cy="4767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和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泉警察署新築工事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8988628" y="3653326"/>
            <a:ext cx="1058967" cy="4767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貝塚警察署新築工事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3" name="図 1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186" y="1897590"/>
            <a:ext cx="1244227" cy="874847"/>
          </a:xfrm>
          <a:prstGeom prst="rect">
            <a:avLst/>
          </a:prstGeom>
        </p:spPr>
      </p:pic>
      <p:sp>
        <p:nvSpPr>
          <p:cNvPr id="127" name="テキスト ボックス 126"/>
          <p:cNvSpPr txBox="1"/>
          <p:nvPr/>
        </p:nvSpPr>
        <p:spPr>
          <a:xfrm>
            <a:off x="8269192" y="1603924"/>
            <a:ext cx="1295807" cy="2553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モノレール門真南駅</a:t>
            </a:r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0923413" y="4001773"/>
            <a:ext cx="985841" cy="28944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鴻池新田駅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11906041" y="4013487"/>
            <a:ext cx="711963" cy="28944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荒本駅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0251977" y="3668982"/>
            <a:ext cx="2252335" cy="28944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モノレール延伸事業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0909917" y="4542817"/>
            <a:ext cx="168904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アドバイス部会（予定）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10922171" y="5445699"/>
            <a:ext cx="167990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回目の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アドバイス部会（予定）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4322989" y="1237754"/>
            <a:ext cx="779363" cy="289441"/>
          </a:xfrm>
          <a:prstGeom prst="round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基本設計</a:t>
            </a:r>
            <a:endParaRPr kumimoji="1"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4333019" y="2489721"/>
            <a:ext cx="811597" cy="289441"/>
          </a:xfrm>
          <a:prstGeom prst="round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実施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設計</a:t>
            </a:r>
            <a:endParaRPr kumimoji="1"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4322398" y="5423624"/>
            <a:ext cx="1931078" cy="289441"/>
          </a:xfrm>
          <a:prstGeom prst="round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工事着工（秋頃予定）</a:t>
            </a:r>
            <a:endParaRPr kumimoji="1"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4338152" y="7260819"/>
            <a:ext cx="1928079" cy="296139"/>
          </a:xfrm>
          <a:prstGeom prst="round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工事竣工（冬頃予定）</a:t>
            </a:r>
            <a:endParaRPr kumimoji="1"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8" name="角丸四角形 107"/>
          <p:cNvSpPr/>
          <p:nvPr/>
        </p:nvSpPr>
        <p:spPr>
          <a:xfrm>
            <a:off x="4302925" y="7602681"/>
            <a:ext cx="2509551" cy="466468"/>
          </a:xfrm>
          <a:prstGeom prst="roundRect">
            <a:avLst>
              <a:gd name="adj" fmla="val 41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5250" lvl="0" indent="-95250" defTabSz="914400">
              <a:lnSpc>
                <a:spcPts val="1500"/>
              </a:lnSpc>
              <a:defRPr sz="1000"/>
            </a:pPr>
            <a:r>
              <a:rPr kumimoji="1" lang="ja-JP" altLang="en-US" sz="1100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100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・設計者による目標達成の自己評価</a:t>
            </a:r>
            <a:endParaRPr kumimoji="1" lang="en-US" altLang="ja-JP" sz="110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95250" lvl="0" indent="-95250" defTabSz="914400">
              <a:lnSpc>
                <a:spcPts val="1500"/>
              </a:lnSpc>
              <a:defRPr sz="1000"/>
            </a:pPr>
            <a:r>
              <a:rPr kumimoji="1" lang="ja-JP" altLang="en-US" sz="1100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・アドバイザーによる</a:t>
            </a:r>
            <a:r>
              <a:rPr kumimoji="1" lang="ja-JP" altLang="en-US" sz="1100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</a:t>
            </a:r>
            <a:endParaRPr kumimoji="1" lang="en-US" altLang="ja-JP" sz="1100" kern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1063333" y="1645252"/>
            <a:ext cx="1070823" cy="2553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荒本駅</a:t>
            </a:r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1197" y="1934721"/>
            <a:ext cx="1433115" cy="862512"/>
          </a:xfrm>
          <a:prstGeom prst="rect">
            <a:avLst/>
          </a:prstGeom>
        </p:spPr>
      </p:pic>
      <p:sp>
        <p:nvSpPr>
          <p:cNvPr id="139" name="正方形/長方形 138"/>
          <p:cNvSpPr/>
          <p:nvPr/>
        </p:nvSpPr>
        <p:spPr>
          <a:xfrm>
            <a:off x="11633200" y="147761"/>
            <a:ext cx="977754" cy="3412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ja-JP" altLang="en-US" sz="1200" dirty="0" smtClean="0">
                <a:solidFill>
                  <a:prstClr val="black"/>
                </a:solidFill>
                <a:latin typeface="游ゴシック 本文"/>
              </a:rPr>
              <a:t>参考資料８</a:t>
            </a:r>
            <a:endParaRPr lang="en-US" altLang="ja-JP" sz="1200" dirty="0">
              <a:solidFill>
                <a:prstClr val="black"/>
              </a:solidFill>
              <a:latin typeface="游ゴシック 本文"/>
            </a:endParaRPr>
          </a:p>
        </p:txBody>
      </p:sp>
      <p:sp>
        <p:nvSpPr>
          <p:cNvPr id="141" name="下矢印 140"/>
          <p:cNvSpPr/>
          <p:nvPr/>
        </p:nvSpPr>
        <p:spPr>
          <a:xfrm>
            <a:off x="5262519" y="2395779"/>
            <a:ext cx="447588" cy="2563655"/>
          </a:xfrm>
          <a:prstGeom prst="downArrow">
            <a:avLst>
              <a:gd name="adj1" fmla="val 36593"/>
              <a:gd name="adj2" fmla="val 50000"/>
            </a:avLst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98" name="角丸四角形 97"/>
          <p:cNvSpPr/>
          <p:nvPr/>
        </p:nvSpPr>
        <p:spPr>
          <a:xfrm>
            <a:off x="4395883" y="2813478"/>
            <a:ext cx="2250570" cy="675504"/>
          </a:xfrm>
          <a:prstGeom prst="roundRect">
            <a:avLst>
              <a:gd name="adj" fmla="val 41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defTabSz="914400">
              <a:lnSpc>
                <a:spcPts val="1500"/>
              </a:lnSpc>
              <a:defRPr sz="1000"/>
            </a:pPr>
            <a:r>
              <a:rPr kumimoji="1" lang="ja-JP" altLang="en-US" sz="1100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100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・アドバイス会議の実施</a:t>
            </a:r>
            <a:endParaRPr kumimoji="1" lang="en-US" altLang="ja-JP" sz="110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defTabSz="914400">
              <a:lnSpc>
                <a:spcPts val="1500"/>
              </a:lnSpc>
              <a:defRPr sz="1000"/>
            </a:pPr>
            <a:r>
              <a:rPr kumimoji="1" lang="en-US" altLang="ja-JP" sz="1100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100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・景観形成の目標に沿った計画、</a:t>
            </a:r>
            <a:endParaRPr kumimoji="1" lang="en-US" altLang="ja-JP" sz="110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defTabSz="914400">
              <a:lnSpc>
                <a:spcPts val="1500"/>
              </a:lnSpc>
              <a:defRPr sz="1000"/>
            </a:pPr>
            <a:r>
              <a:rPr kumimoji="1" lang="ja-JP" altLang="en-US" sz="1100" kern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設計の</a:t>
            </a:r>
            <a:r>
              <a:rPr kumimoji="1" lang="ja-JP" altLang="en-US" sz="1100" kern="0" dirty="0" smtClean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実施</a:t>
            </a:r>
            <a:endParaRPr kumimoji="1" lang="en-US" altLang="ja-JP" sz="110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2" name="下矢印 141"/>
          <p:cNvSpPr/>
          <p:nvPr/>
        </p:nvSpPr>
        <p:spPr>
          <a:xfrm>
            <a:off x="7182299" y="4137497"/>
            <a:ext cx="393663" cy="829768"/>
          </a:xfrm>
          <a:prstGeom prst="downArrow">
            <a:avLst>
              <a:gd name="adj1" fmla="val 36593"/>
              <a:gd name="adj2" fmla="val 35252"/>
            </a:avLst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143" name="下矢印 142"/>
          <p:cNvSpPr/>
          <p:nvPr/>
        </p:nvSpPr>
        <p:spPr>
          <a:xfrm>
            <a:off x="9246447" y="4143161"/>
            <a:ext cx="393663" cy="824061"/>
          </a:xfrm>
          <a:prstGeom prst="downArrow">
            <a:avLst>
              <a:gd name="adj1" fmla="val 36593"/>
              <a:gd name="adj2" fmla="val 31565"/>
            </a:avLst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144" name="下矢印 143"/>
          <p:cNvSpPr/>
          <p:nvPr/>
        </p:nvSpPr>
        <p:spPr>
          <a:xfrm>
            <a:off x="8173697" y="4129574"/>
            <a:ext cx="393663" cy="837648"/>
          </a:xfrm>
          <a:prstGeom prst="downArrow">
            <a:avLst>
              <a:gd name="adj1" fmla="val 36593"/>
              <a:gd name="adj2" fmla="val 27878"/>
            </a:avLst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124" name="下矢印 123"/>
          <p:cNvSpPr/>
          <p:nvPr/>
        </p:nvSpPr>
        <p:spPr>
          <a:xfrm>
            <a:off x="10587214" y="4572870"/>
            <a:ext cx="393663" cy="2174400"/>
          </a:xfrm>
          <a:prstGeom prst="downArrow">
            <a:avLst>
              <a:gd name="adj1" fmla="val 36593"/>
              <a:gd name="adj2" fmla="val 27878"/>
            </a:avLst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125" name="下矢印 124"/>
          <p:cNvSpPr/>
          <p:nvPr/>
        </p:nvSpPr>
        <p:spPr>
          <a:xfrm>
            <a:off x="7174009" y="7022218"/>
            <a:ext cx="324237" cy="1141885"/>
          </a:xfrm>
          <a:prstGeom prst="downArrow">
            <a:avLst>
              <a:gd name="adj1" fmla="val 36593"/>
              <a:gd name="adj2" fmla="val 50000"/>
            </a:avLst>
          </a:prstGeom>
          <a:pattFill prst="pct25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126" name="下矢印 125"/>
          <p:cNvSpPr/>
          <p:nvPr/>
        </p:nvSpPr>
        <p:spPr>
          <a:xfrm>
            <a:off x="8225552" y="7022218"/>
            <a:ext cx="317940" cy="1139548"/>
          </a:xfrm>
          <a:prstGeom prst="downArrow">
            <a:avLst>
              <a:gd name="adj1" fmla="val 36593"/>
              <a:gd name="adj2" fmla="val 50000"/>
            </a:avLst>
          </a:prstGeom>
          <a:pattFill prst="pct25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140" name="下矢印 139"/>
          <p:cNvSpPr/>
          <p:nvPr/>
        </p:nvSpPr>
        <p:spPr>
          <a:xfrm>
            <a:off x="9249300" y="7022218"/>
            <a:ext cx="378330" cy="1109705"/>
          </a:xfrm>
          <a:prstGeom prst="downArrow">
            <a:avLst>
              <a:gd name="adj1" fmla="val 36593"/>
              <a:gd name="adj2" fmla="val 50000"/>
            </a:avLst>
          </a:prstGeom>
          <a:pattFill prst="pct25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7191976" y="7236476"/>
            <a:ext cx="2453906" cy="2809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３回目のアドバイス部会（予定）</a:t>
            </a:r>
            <a:endParaRPr kumimoji="1" lang="en-US" altLang="ja-JP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5" name="下矢印 144"/>
          <p:cNvSpPr/>
          <p:nvPr/>
        </p:nvSpPr>
        <p:spPr>
          <a:xfrm>
            <a:off x="7137639" y="8730831"/>
            <a:ext cx="360607" cy="457200"/>
          </a:xfrm>
          <a:prstGeom prst="downArrow">
            <a:avLst>
              <a:gd name="adj1" fmla="val 36593"/>
              <a:gd name="adj2" fmla="val 50000"/>
            </a:avLst>
          </a:prstGeom>
          <a:pattFill prst="pct25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146" name="下矢印 145"/>
          <p:cNvSpPr/>
          <p:nvPr/>
        </p:nvSpPr>
        <p:spPr>
          <a:xfrm>
            <a:off x="8190222" y="8746653"/>
            <a:ext cx="315004" cy="427299"/>
          </a:xfrm>
          <a:prstGeom prst="downArrow">
            <a:avLst>
              <a:gd name="adj1" fmla="val 36593"/>
              <a:gd name="adj2" fmla="val 50000"/>
            </a:avLst>
          </a:prstGeom>
          <a:pattFill prst="pct25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147" name="下矢印 146"/>
          <p:cNvSpPr/>
          <p:nvPr/>
        </p:nvSpPr>
        <p:spPr>
          <a:xfrm>
            <a:off x="9286765" y="8730830"/>
            <a:ext cx="337856" cy="443122"/>
          </a:xfrm>
          <a:prstGeom prst="downArrow">
            <a:avLst>
              <a:gd name="adj1" fmla="val 36593"/>
              <a:gd name="adj2" fmla="val 50000"/>
            </a:avLst>
          </a:prstGeom>
          <a:pattFill prst="pct25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2" name="正方形/長方形 1"/>
          <p:cNvSpPr/>
          <p:nvPr/>
        </p:nvSpPr>
        <p:spPr>
          <a:xfrm>
            <a:off x="4257878" y="664494"/>
            <a:ext cx="5835552" cy="8538925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角丸四角形吹き出し 85"/>
          <p:cNvSpPr/>
          <p:nvPr/>
        </p:nvSpPr>
        <p:spPr>
          <a:xfrm>
            <a:off x="8185966" y="1539835"/>
            <a:ext cx="4384992" cy="1359823"/>
          </a:xfrm>
          <a:prstGeom prst="wedgeRoundRectCallout">
            <a:avLst>
              <a:gd name="adj1" fmla="val 25363"/>
              <a:gd name="adj2" fmla="val 65011"/>
              <a:gd name="adj3" fmla="val 16667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defTabSz="914400">
              <a:lnSpc>
                <a:spcPts val="1500"/>
              </a:lnSpc>
              <a:defRPr sz="1000"/>
            </a:pPr>
            <a:endParaRPr kumimoji="1" lang="en-US" altLang="ja-JP" sz="1100" kern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9648225" y="1639057"/>
            <a:ext cx="1070823" cy="2553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鴻池新田駅</a:t>
            </a:r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7333" y="1930534"/>
            <a:ext cx="1435091" cy="888238"/>
          </a:xfrm>
          <a:prstGeom prst="rect">
            <a:avLst/>
          </a:prstGeom>
        </p:spPr>
      </p:pic>
      <p:cxnSp>
        <p:nvCxnSpPr>
          <p:cNvPr id="95" name="直線矢印コネクタ 94"/>
          <p:cNvCxnSpPr/>
          <p:nvPr/>
        </p:nvCxnSpPr>
        <p:spPr>
          <a:xfrm flipH="1">
            <a:off x="4042722" y="1859313"/>
            <a:ext cx="260203" cy="1523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6957541" y="5062208"/>
            <a:ext cx="3050924" cy="289441"/>
          </a:xfrm>
          <a:prstGeom prst="round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基本設計（予定）</a:t>
            </a:r>
            <a:endParaRPr kumimoji="1"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957541" y="6841731"/>
            <a:ext cx="2987460" cy="289441"/>
          </a:xfrm>
          <a:prstGeom prst="round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実施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設計（予定）</a:t>
            </a:r>
            <a:endParaRPr kumimoji="1"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1" name="下矢印 130"/>
          <p:cNvSpPr/>
          <p:nvPr/>
        </p:nvSpPr>
        <p:spPr>
          <a:xfrm>
            <a:off x="10605695" y="7671348"/>
            <a:ext cx="356699" cy="1499256"/>
          </a:xfrm>
          <a:prstGeom prst="downArrow">
            <a:avLst>
              <a:gd name="adj1" fmla="val 36593"/>
              <a:gd name="adj2" fmla="val 50000"/>
            </a:avLst>
          </a:prstGeom>
          <a:pattFill prst="pct25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46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10920492" y="4342396"/>
            <a:ext cx="108075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月～１月頃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0924105" y="5193199"/>
            <a:ext cx="108075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５月～６月頃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フローチャート: 判断 47"/>
          <p:cNvSpPr/>
          <p:nvPr/>
        </p:nvSpPr>
        <p:spPr>
          <a:xfrm>
            <a:off x="10571867" y="4441854"/>
            <a:ext cx="432000" cy="180000"/>
          </a:xfrm>
          <a:prstGeom prst="flowChartDecision">
            <a:avLst/>
          </a:prstGeom>
          <a:solidFill>
            <a:srgbClr val="002060"/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ローチャート: 判断 132"/>
          <p:cNvSpPr/>
          <p:nvPr/>
        </p:nvSpPr>
        <p:spPr>
          <a:xfrm>
            <a:off x="10596933" y="5282544"/>
            <a:ext cx="432000" cy="180000"/>
          </a:xfrm>
          <a:prstGeom prst="flowChartDecision">
            <a:avLst/>
          </a:prstGeom>
          <a:solidFill>
            <a:srgbClr val="002060"/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7" name="直線矢印コネクタ 106"/>
          <p:cNvCxnSpPr/>
          <p:nvPr/>
        </p:nvCxnSpPr>
        <p:spPr>
          <a:xfrm flipH="1" flipV="1">
            <a:off x="4063001" y="7356803"/>
            <a:ext cx="366493" cy="4791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6984473" y="4358403"/>
            <a:ext cx="304150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月～　基本計画を元に、プロポの実施に向け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100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月頃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kumimoji="1" lang="en-US" altLang="ja-JP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回目のアドバイス部会（予定）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6" name="フローチャート: 判断 115"/>
          <p:cNvSpPr/>
          <p:nvPr/>
        </p:nvSpPr>
        <p:spPr>
          <a:xfrm>
            <a:off x="7142003" y="4186241"/>
            <a:ext cx="432000" cy="180000"/>
          </a:xfrm>
          <a:prstGeom prst="flowChartDecision">
            <a:avLst/>
          </a:prstGeom>
          <a:solidFill>
            <a:srgbClr val="002060"/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ローチャート: 判断 127"/>
          <p:cNvSpPr/>
          <p:nvPr/>
        </p:nvSpPr>
        <p:spPr>
          <a:xfrm>
            <a:off x="8165617" y="4179549"/>
            <a:ext cx="432000" cy="193384"/>
          </a:xfrm>
          <a:prstGeom prst="flowChartDecision">
            <a:avLst/>
          </a:prstGeom>
          <a:solidFill>
            <a:srgbClr val="002060"/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ローチャート: 判断 128"/>
          <p:cNvSpPr/>
          <p:nvPr/>
        </p:nvSpPr>
        <p:spPr>
          <a:xfrm>
            <a:off x="9239693" y="4192938"/>
            <a:ext cx="432000" cy="180000"/>
          </a:xfrm>
          <a:prstGeom prst="flowChartDecision">
            <a:avLst/>
          </a:prstGeom>
          <a:solidFill>
            <a:srgbClr val="002060"/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10251977" y="7584947"/>
            <a:ext cx="2239911" cy="289441"/>
          </a:xfrm>
          <a:prstGeom prst="round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工事着工（予定）</a:t>
            </a:r>
            <a:endParaRPr kumimoji="1"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0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4210</TotalTime>
  <Words>460</Words>
  <Application>Microsoft Office PowerPoint</Application>
  <PresentationFormat>A3 297x420 mm</PresentationFormat>
  <Paragraphs>86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HG丸ｺﾞｼｯｸM-PRO</vt:lpstr>
      <vt:lpstr>ＭＳ Ｐゴシック</vt:lpstr>
      <vt:lpstr>游ゴシック</vt:lpstr>
      <vt:lpstr>游ゴシック Light</vt:lpstr>
      <vt:lpstr>游ゴシック 本文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都市景観ビジョン・大阪の推進 　 　 　１　淀川の魅力ある景観づくりに向けた検討 　　　　（民間が主体的に景観づくりに取り組み、積極的に投資できる環境をつくる）   　２　公共事業における景観面でのPDCAサイクルの確立 　　　　（公共事業の実施にあたっては、地域の景観づくりの模範となるよう努める）  　　　 　３　ビュースポット（視点場）の発掘と情報発信 　　　　（景観づくりの担い手を育成し、大阪の魅力を創出し、発掘する）</dc:title>
  <cp:revision>455</cp:revision>
  <cp:lastPrinted>2020-07-30T01:07:21Z</cp:lastPrinted>
  <dcterms:created xsi:type="dcterms:W3CDTF">2018-12-04T04:57:03Z</dcterms:created>
  <dcterms:modified xsi:type="dcterms:W3CDTF">2020-09-14T10:41:22Z</dcterms:modified>
</cp:coreProperties>
</file>