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1"/>
  </p:notesMasterIdLst>
  <p:handoutMasterIdLst>
    <p:handoutMasterId r:id="rId42"/>
  </p:handoutMasterIdLst>
  <p:sldIdLst>
    <p:sldId id="490" r:id="rId3"/>
    <p:sldId id="533" r:id="rId4"/>
    <p:sldId id="564" r:id="rId5"/>
    <p:sldId id="523" r:id="rId6"/>
    <p:sldId id="540" r:id="rId7"/>
    <p:sldId id="547" r:id="rId8"/>
    <p:sldId id="565" r:id="rId9"/>
    <p:sldId id="558" r:id="rId10"/>
    <p:sldId id="559" r:id="rId11"/>
    <p:sldId id="560" r:id="rId12"/>
    <p:sldId id="562" r:id="rId13"/>
    <p:sldId id="563" r:id="rId14"/>
    <p:sldId id="566" r:id="rId15"/>
    <p:sldId id="519" r:id="rId16"/>
    <p:sldId id="440" r:id="rId17"/>
    <p:sldId id="521" r:id="rId18"/>
    <p:sldId id="450" r:id="rId19"/>
    <p:sldId id="483" r:id="rId20"/>
    <p:sldId id="484" r:id="rId21"/>
    <p:sldId id="522" r:id="rId22"/>
    <p:sldId id="468" r:id="rId23"/>
    <p:sldId id="524" r:id="rId24"/>
    <p:sldId id="525" r:id="rId25"/>
    <p:sldId id="541" r:id="rId26"/>
    <p:sldId id="526" r:id="rId27"/>
    <p:sldId id="528" r:id="rId28"/>
    <p:sldId id="529" r:id="rId29"/>
    <p:sldId id="530" r:id="rId30"/>
    <p:sldId id="531" r:id="rId31"/>
    <p:sldId id="532" r:id="rId32"/>
    <p:sldId id="488" r:id="rId33"/>
    <p:sldId id="535" r:id="rId34"/>
    <p:sldId id="536" r:id="rId35"/>
    <p:sldId id="537" r:id="rId36"/>
    <p:sldId id="538" r:id="rId37"/>
    <p:sldId id="549" r:id="rId38"/>
    <p:sldId id="553" r:id="rId39"/>
    <p:sldId id="554" r:id="rId4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D0500AD5-2E6E-42B8-97D0-2BFF66FA8C54}">
          <p14:sldIdLst>
            <p14:sldId id="490"/>
            <p14:sldId id="533"/>
            <p14:sldId id="564"/>
            <p14:sldId id="523"/>
            <p14:sldId id="540"/>
            <p14:sldId id="547"/>
            <p14:sldId id="565"/>
            <p14:sldId id="558"/>
            <p14:sldId id="559"/>
            <p14:sldId id="560"/>
            <p14:sldId id="562"/>
            <p14:sldId id="563"/>
            <p14:sldId id="566"/>
            <p14:sldId id="519"/>
            <p14:sldId id="440"/>
            <p14:sldId id="521"/>
            <p14:sldId id="450"/>
            <p14:sldId id="483"/>
            <p14:sldId id="484"/>
            <p14:sldId id="522"/>
            <p14:sldId id="468"/>
            <p14:sldId id="524"/>
            <p14:sldId id="525"/>
            <p14:sldId id="541"/>
            <p14:sldId id="526"/>
            <p14:sldId id="528"/>
            <p14:sldId id="529"/>
            <p14:sldId id="530"/>
            <p14:sldId id="531"/>
            <p14:sldId id="532"/>
            <p14:sldId id="488"/>
            <p14:sldId id="535"/>
            <p14:sldId id="536"/>
            <p14:sldId id="537"/>
            <p14:sldId id="538"/>
            <p14:sldId id="549"/>
            <p14:sldId id="553"/>
            <p14:sldId id="554"/>
          </p14:sldIdLst>
        </p14:section>
        <p14:section name="タイトルなしのセクション" id="{996CAE3C-1B7B-4B2A-BE93-DE89E925EC9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99FF99"/>
    <a:srgbClr val="FFFF99"/>
    <a:srgbClr val="FFE285"/>
    <a:srgbClr val="CEE1F2"/>
    <a:srgbClr val="C5E0B4"/>
    <a:srgbClr val="F4B183"/>
    <a:srgbClr val="FFD966"/>
    <a:srgbClr val="5B9BD5"/>
    <a:srgbClr val="F4E7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59" autoAdjust="0"/>
    <p:restoredTop sz="94434" autoAdjust="0"/>
  </p:normalViewPr>
  <p:slideViewPr>
    <p:cSldViewPr snapToGrid="0">
      <p:cViewPr varScale="1">
        <p:scale>
          <a:sx n="71" d="100"/>
          <a:sy n="71" d="100"/>
        </p:scale>
        <p:origin x="11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28BA0B-8806-4323-9584-74B7326DDDD0}" type="datetimeFigureOut">
              <a:rPr kumimoji="1" lang="ja-JP" altLang="en-US" smtClean="0"/>
              <a:t>2020/7/27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7A1A5E5-E4DF-4E99-A882-49548D1835E4}" type="slidenum">
              <a:rPr kumimoji="1" lang="ja-JP" altLang="en-US" smtClean="0"/>
              <a:t>‹#›</a:t>
            </a:fld>
            <a:endParaRPr kumimoji="1" lang="ja-JP" altLang="en-US"/>
          </a:p>
        </p:txBody>
      </p:sp>
    </p:spTree>
    <p:extLst>
      <p:ext uri="{BB962C8B-B14F-4D97-AF65-F5344CB8AC3E}">
        <p14:creationId xmlns:p14="http://schemas.microsoft.com/office/powerpoint/2010/main" val="2572034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2020/7/27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400" dirty="0">
              <a:latin typeface="+mn-ea"/>
              <a:ea typeface="+mn-ea"/>
            </a:endParaRPr>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a:t>
            </a:fld>
            <a:endParaRPr kumimoji="1" lang="ja-JP" altLang="en-US"/>
          </a:p>
        </p:txBody>
      </p:sp>
    </p:spTree>
    <p:extLst>
      <p:ext uri="{BB962C8B-B14F-4D97-AF65-F5344CB8AC3E}">
        <p14:creationId xmlns:p14="http://schemas.microsoft.com/office/powerpoint/2010/main" val="1524119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10</a:t>
            </a:fld>
            <a:endParaRPr kumimoji="1" lang="ja-JP" altLang="en-US"/>
          </a:p>
        </p:txBody>
      </p:sp>
    </p:spTree>
    <p:extLst>
      <p:ext uri="{BB962C8B-B14F-4D97-AF65-F5344CB8AC3E}">
        <p14:creationId xmlns:p14="http://schemas.microsoft.com/office/powerpoint/2010/main" val="1740179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11</a:t>
            </a:fld>
            <a:endParaRPr kumimoji="1" lang="ja-JP" altLang="en-US"/>
          </a:p>
        </p:txBody>
      </p:sp>
    </p:spTree>
    <p:extLst>
      <p:ext uri="{BB962C8B-B14F-4D97-AF65-F5344CB8AC3E}">
        <p14:creationId xmlns:p14="http://schemas.microsoft.com/office/powerpoint/2010/main" val="2121865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12</a:t>
            </a:fld>
            <a:endParaRPr kumimoji="1" lang="ja-JP" altLang="en-US"/>
          </a:p>
        </p:txBody>
      </p:sp>
    </p:spTree>
    <p:extLst>
      <p:ext uri="{BB962C8B-B14F-4D97-AF65-F5344CB8AC3E}">
        <p14:creationId xmlns:p14="http://schemas.microsoft.com/office/powerpoint/2010/main" val="3886005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13</a:t>
            </a:fld>
            <a:endParaRPr kumimoji="1" lang="ja-JP" altLang="en-US"/>
          </a:p>
        </p:txBody>
      </p:sp>
    </p:spTree>
    <p:extLst>
      <p:ext uri="{BB962C8B-B14F-4D97-AF65-F5344CB8AC3E}">
        <p14:creationId xmlns:p14="http://schemas.microsoft.com/office/powerpoint/2010/main" val="265008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18</a:t>
            </a:fld>
            <a:endParaRPr kumimoji="1" lang="ja-JP" altLang="en-US" dirty="0"/>
          </a:p>
        </p:txBody>
      </p:sp>
    </p:spTree>
    <p:extLst>
      <p:ext uri="{BB962C8B-B14F-4D97-AF65-F5344CB8AC3E}">
        <p14:creationId xmlns:p14="http://schemas.microsoft.com/office/powerpoint/2010/main" val="578226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19</a:t>
            </a:fld>
            <a:endParaRPr kumimoji="1" lang="ja-JP" altLang="en-US" dirty="0"/>
          </a:p>
        </p:txBody>
      </p:sp>
    </p:spTree>
    <p:extLst>
      <p:ext uri="{BB962C8B-B14F-4D97-AF65-F5344CB8AC3E}">
        <p14:creationId xmlns:p14="http://schemas.microsoft.com/office/powerpoint/2010/main" val="3505899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21</a:t>
            </a:fld>
            <a:endParaRPr kumimoji="1" lang="ja-JP" altLang="en-US" dirty="0"/>
          </a:p>
        </p:txBody>
      </p:sp>
    </p:spTree>
    <p:extLst>
      <p:ext uri="{BB962C8B-B14F-4D97-AF65-F5344CB8AC3E}">
        <p14:creationId xmlns:p14="http://schemas.microsoft.com/office/powerpoint/2010/main" val="13551868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22</a:t>
            </a:fld>
            <a:endParaRPr kumimoji="1" lang="ja-JP" altLang="en-US" dirty="0"/>
          </a:p>
        </p:txBody>
      </p:sp>
    </p:spTree>
    <p:extLst>
      <p:ext uri="{BB962C8B-B14F-4D97-AF65-F5344CB8AC3E}">
        <p14:creationId xmlns:p14="http://schemas.microsoft.com/office/powerpoint/2010/main" val="15166827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23</a:t>
            </a:fld>
            <a:endParaRPr kumimoji="1" lang="ja-JP" altLang="en-US" dirty="0"/>
          </a:p>
        </p:txBody>
      </p:sp>
    </p:spTree>
    <p:extLst>
      <p:ext uri="{BB962C8B-B14F-4D97-AF65-F5344CB8AC3E}">
        <p14:creationId xmlns:p14="http://schemas.microsoft.com/office/powerpoint/2010/main" val="37260451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24</a:t>
            </a:fld>
            <a:endParaRPr kumimoji="1" lang="ja-JP" altLang="en-US" dirty="0"/>
          </a:p>
        </p:txBody>
      </p:sp>
    </p:spTree>
    <p:extLst>
      <p:ext uri="{BB962C8B-B14F-4D97-AF65-F5344CB8AC3E}">
        <p14:creationId xmlns:p14="http://schemas.microsoft.com/office/powerpoint/2010/main" val="1110739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a:t>
            </a:fld>
            <a:endParaRPr kumimoji="1" lang="ja-JP" altLang="en-US"/>
          </a:p>
        </p:txBody>
      </p:sp>
    </p:spTree>
    <p:extLst>
      <p:ext uri="{BB962C8B-B14F-4D97-AF65-F5344CB8AC3E}">
        <p14:creationId xmlns:p14="http://schemas.microsoft.com/office/powerpoint/2010/main" val="3997121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25</a:t>
            </a:fld>
            <a:endParaRPr kumimoji="1" lang="ja-JP" altLang="en-US" dirty="0"/>
          </a:p>
        </p:txBody>
      </p:sp>
    </p:spTree>
    <p:extLst>
      <p:ext uri="{BB962C8B-B14F-4D97-AF65-F5344CB8AC3E}">
        <p14:creationId xmlns:p14="http://schemas.microsoft.com/office/powerpoint/2010/main" val="2768443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26</a:t>
            </a:fld>
            <a:endParaRPr kumimoji="1" lang="ja-JP" altLang="en-US" dirty="0"/>
          </a:p>
        </p:txBody>
      </p:sp>
    </p:spTree>
    <p:extLst>
      <p:ext uri="{BB962C8B-B14F-4D97-AF65-F5344CB8AC3E}">
        <p14:creationId xmlns:p14="http://schemas.microsoft.com/office/powerpoint/2010/main" val="2522865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27</a:t>
            </a:fld>
            <a:endParaRPr kumimoji="1" lang="ja-JP" altLang="en-US" dirty="0"/>
          </a:p>
        </p:txBody>
      </p:sp>
    </p:spTree>
    <p:extLst>
      <p:ext uri="{BB962C8B-B14F-4D97-AF65-F5344CB8AC3E}">
        <p14:creationId xmlns:p14="http://schemas.microsoft.com/office/powerpoint/2010/main" val="20194908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28</a:t>
            </a:fld>
            <a:endParaRPr kumimoji="1" lang="ja-JP" altLang="en-US" dirty="0"/>
          </a:p>
        </p:txBody>
      </p:sp>
    </p:spTree>
    <p:extLst>
      <p:ext uri="{BB962C8B-B14F-4D97-AF65-F5344CB8AC3E}">
        <p14:creationId xmlns:p14="http://schemas.microsoft.com/office/powerpoint/2010/main" val="3331548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29</a:t>
            </a:fld>
            <a:endParaRPr kumimoji="1" lang="ja-JP" altLang="en-US" dirty="0"/>
          </a:p>
        </p:txBody>
      </p:sp>
    </p:spTree>
    <p:extLst>
      <p:ext uri="{BB962C8B-B14F-4D97-AF65-F5344CB8AC3E}">
        <p14:creationId xmlns:p14="http://schemas.microsoft.com/office/powerpoint/2010/main" val="19010846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30</a:t>
            </a:fld>
            <a:endParaRPr kumimoji="1" lang="ja-JP" altLang="en-US" dirty="0"/>
          </a:p>
        </p:txBody>
      </p:sp>
    </p:spTree>
    <p:extLst>
      <p:ext uri="{BB962C8B-B14F-4D97-AF65-F5344CB8AC3E}">
        <p14:creationId xmlns:p14="http://schemas.microsoft.com/office/powerpoint/2010/main" val="32073669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32</a:t>
            </a:fld>
            <a:endParaRPr kumimoji="1" lang="ja-JP" altLang="en-US" dirty="0"/>
          </a:p>
        </p:txBody>
      </p:sp>
    </p:spTree>
    <p:extLst>
      <p:ext uri="{BB962C8B-B14F-4D97-AF65-F5344CB8AC3E}">
        <p14:creationId xmlns:p14="http://schemas.microsoft.com/office/powerpoint/2010/main" val="8646574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33</a:t>
            </a:fld>
            <a:endParaRPr kumimoji="1" lang="ja-JP" altLang="en-US" dirty="0"/>
          </a:p>
        </p:txBody>
      </p:sp>
    </p:spTree>
    <p:extLst>
      <p:ext uri="{BB962C8B-B14F-4D97-AF65-F5344CB8AC3E}">
        <p14:creationId xmlns:p14="http://schemas.microsoft.com/office/powerpoint/2010/main" val="12968159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34</a:t>
            </a:fld>
            <a:endParaRPr kumimoji="1" lang="ja-JP" altLang="en-US" dirty="0"/>
          </a:p>
        </p:txBody>
      </p:sp>
    </p:spTree>
    <p:extLst>
      <p:ext uri="{BB962C8B-B14F-4D97-AF65-F5344CB8AC3E}">
        <p14:creationId xmlns:p14="http://schemas.microsoft.com/office/powerpoint/2010/main" val="41646975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35</a:t>
            </a:fld>
            <a:endParaRPr kumimoji="1" lang="ja-JP" altLang="en-US" dirty="0"/>
          </a:p>
        </p:txBody>
      </p:sp>
    </p:spTree>
    <p:extLst>
      <p:ext uri="{BB962C8B-B14F-4D97-AF65-F5344CB8AC3E}">
        <p14:creationId xmlns:p14="http://schemas.microsoft.com/office/powerpoint/2010/main" val="934011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3</a:t>
            </a:fld>
            <a:endParaRPr kumimoji="1" lang="ja-JP" altLang="en-US"/>
          </a:p>
        </p:txBody>
      </p:sp>
    </p:spTree>
    <p:extLst>
      <p:ext uri="{BB962C8B-B14F-4D97-AF65-F5344CB8AC3E}">
        <p14:creationId xmlns:p14="http://schemas.microsoft.com/office/powerpoint/2010/main" val="1677295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4</a:t>
            </a:fld>
            <a:endParaRPr kumimoji="1" lang="ja-JP" altLang="en-US"/>
          </a:p>
        </p:txBody>
      </p:sp>
    </p:spTree>
    <p:extLst>
      <p:ext uri="{BB962C8B-B14F-4D97-AF65-F5344CB8AC3E}">
        <p14:creationId xmlns:p14="http://schemas.microsoft.com/office/powerpoint/2010/main" val="2566130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5</a:t>
            </a:fld>
            <a:endParaRPr kumimoji="1" lang="ja-JP" altLang="en-US"/>
          </a:p>
        </p:txBody>
      </p:sp>
    </p:spTree>
    <p:extLst>
      <p:ext uri="{BB962C8B-B14F-4D97-AF65-F5344CB8AC3E}">
        <p14:creationId xmlns:p14="http://schemas.microsoft.com/office/powerpoint/2010/main" val="2209451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6</a:t>
            </a:fld>
            <a:endParaRPr kumimoji="1" lang="ja-JP" altLang="en-US"/>
          </a:p>
        </p:txBody>
      </p:sp>
    </p:spTree>
    <p:extLst>
      <p:ext uri="{BB962C8B-B14F-4D97-AF65-F5344CB8AC3E}">
        <p14:creationId xmlns:p14="http://schemas.microsoft.com/office/powerpoint/2010/main" val="4240075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7</a:t>
            </a:fld>
            <a:endParaRPr kumimoji="1" lang="ja-JP" altLang="en-US"/>
          </a:p>
        </p:txBody>
      </p:sp>
    </p:spTree>
    <p:extLst>
      <p:ext uri="{BB962C8B-B14F-4D97-AF65-F5344CB8AC3E}">
        <p14:creationId xmlns:p14="http://schemas.microsoft.com/office/powerpoint/2010/main" val="4013014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8</a:t>
            </a:fld>
            <a:endParaRPr kumimoji="1" lang="ja-JP" altLang="en-US"/>
          </a:p>
        </p:txBody>
      </p:sp>
    </p:spTree>
    <p:extLst>
      <p:ext uri="{BB962C8B-B14F-4D97-AF65-F5344CB8AC3E}">
        <p14:creationId xmlns:p14="http://schemas.microsoft.com/office/powerpoint/2010/main" val="2451258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9</a:t>
            </a:fld>
            <a:endParaRPr kumimoji="1" lang="ja-JP" altLang="en-US"/>
          </a:p>
        </p:txBody>
      </p:sp>
    </p:spTree>
    <p:extLst>
      <p:ext uri="{BB962C8B-B14F-4D97-AF65-F5344CB8AC3E}">
        <p14:creationId xmlns:p14="http://schemas.microsoft.com/office/powerpoint/2010/main" val="918204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55980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810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7" y="365127"/>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6" y="365127"/>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61861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972479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804203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444319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553744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2020/7/27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434194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2020/7/27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4164011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2020/7/27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901507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27268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9361330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651467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04427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8097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90" y="1709743"/>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90" y="4589468"/>
            <a:ext cx="7886700" cy="1500187"/>
          </a:xfrm>
        </p:spPr>
        <p:txBody>
          <a:bodyPr/>
          <a:lstStyle>
            <a:lvl1pPr marL="0" indent="0">
              <a:buNone/>
              <a:defRPr sz="2400">
                <a:solidFill>
                  <a:schemeClr val="tx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559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844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3" y="365130"/>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7" y="1681164"/>
            <a:ext cx="3887391" cy="82391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7"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2020/7/27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388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2020/7/27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715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2020/7/27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38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3" y="987430"/>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99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3" y="987430"/>
            <a:ext cx="4629151" cy="4873625"/>
          </a:xfrm>
        </p:spPr>
        <p:txBody>
          <a:bodyPr anchor="t"/>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3808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30"/>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1"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2020/7/27</a:t>
            </a:fld>
            <a:endParaRPr kumimoji="1" lang="ja-JP" altLang="en-US"/>
          </a:p>
        </p:txBody>
      </p:sp>
      <p:sp>
        <p:nvSpPr>
          <p:cNvPr id="5" name="Footer Placeholder 4"/>
          <p:cNvSpPr>
            <a:spLocks noGrp="1"/>
          </p:cNvSpPr>
          <p:nvPr>
            <p:ph type="ftr" sz="quarter" idx="3"/>
          </p:nvPr>
        </p:nvSpPr>
        <p:spPr>
          <a:xfrm>
            <a:off x="3028951"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1"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4893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5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54" rtl="0" eaLnBrk="1" latinLnBrk="0" hangingPunct="1">
        <a:defRPr kumimoji="1" sz="1800" kern="1200">
          <a:solidFill>
            <a:schemeClr val="tx1"/>
          </a:solidFill>
          <a:latin typeface="+mn-lt"/>
          <a:ea typeface="+mn-ea"/>
          <a:cs typeface="+mn-cs"/>
        </a:defRPr>
      </a:lvl1pPr>
      <a:lvl2pPr marL="457178" algn="l" defTabSz="914354" rtl="0" eaLnBrk="1" latinLnBrk="0" hangingPunct="1">
        <a:defRPr kumimoji="1" sz="1800" kern="1200">
          <a:solidFill>
            <a:schemeClr val="tx1"/>
          </a:solidFill>
          <a:latin typeface="+mn-lt"/>
          <a:ea typeface="+mn-ea"/>
          <a:cs typeface="+mn-cs"/>
        </a:defRPr>
      </a:lvl2pPr>
      <a:lvl3pPr marL="914354" algn="l" defTabSz="914354" rtl="0" eaLnBrk="1" latinLnBrk="0" hangingPunct="1">
        <a:defRPr kumimoji="1" sz="1800" kern="1200">
          <a:solidFill>
            <a:schemeClr val="tx1"/>
          </a:solidFill>
          <a:latin typeface="+mn-lt"/>
          <a:ea typeface="+mn-ea"/>
          <a:cs typeface="+mn-cs"/>
        </a:defRPr>
      </a:lvl3pPr>
      <a:lvl4pPr marL="1371532" algn="l" defTabSz="914354" rtl="0" eaLnBrk="1" latinLnBrk="0" hangingPunct="1">
        <a:defRPr kumimoji="1" sz="1800" kern="1200">
          <a:solidFill>
            <a:schemeClr val="tx1"/>
          </a:solidFill>
          <a:latin typeface="+mn-lt"/>
          <a:ea typeface="+mn-ea"/>
          <a:cs typeface="+mn-cs"/>
        </a:defRPr>
      </a:lvl4pPr>
      <a:lvl5pPr marL="1828709" algn="l" defTabSz="914354" rtl="0" eaLnBrk="1" latinLnBrk="0" hangingPunct="1">
        <a:defRPr kumimoji="1" sz="1800" kern="1200">
          <a:solidFill>
            <a:schemeClr val="tx1"/>
          </a:solidFill>
          <a:latin typeface="+mn-lt"/>
          <a:ea typeface="+mn-ea"/>
          <a:cs typeface="+mn-cs"/>
        </a:defRPr>
      </a:lvl5pPr>
      <a:lvl6pPr marL="2285886" algn="l" defTabSz="914354" rtl="0" eaLnBrk="1" latinLnBrk="0" hangingPunct="1">
        <a:defRPr kumimoji="1" sz="1800" kern="1200">
          <a:solidFill>
            <a:schemeClr val="tx1"/>
          </a:solidFill>
          <a:latin typeface="+mn-lt"/>
          <a:ea typeface="+mn-ea"/>
          <a:cs typeface="+mn-cs"/>
        </a:defRPr>
      </a:lvl6pPr>
      <a:lvl7pPr marL="2743062" algn="l" defTabSz="914354" rtl="0" eaLnBrk="1" latinLnBrk="0" hangingPunct="1">
        <a:defRPr kumimoji="1" sz="1800" kern="1200">
          <a:solidFill>
            <a:schemeClr val="tx1"/>
          </a:solidFill>
          <a:latin typeface="+mn-lt"/>
          <a:ea typeface="+mn-ea"/>
          <a:cs typeface="+mn-cs"/>
        </a:defRPr>
      </a:lvl7pPr>
      <a:lvl8pPr marL="3200240" algn="l" defTabSz="914354" rtl="0" eaLnBrk="1" latinLnBrk="0" hangingPunct="1">
        <a:defRPr kumimoji="1" sz="1800" kern="1200">
          <a:solidFill>
            <a:schemeClr val="tx1"/>
          </a:solidFill>
          <a:latin typeface="+mn-lt"/>
          <a:ea typeface="+mn-ea"/>
          <a:cs typeface="+mn-cs"/>
        </a:defRPr>
      </a:lvl8pPr>
      <a:lvl9pPr marL="3657418" algn="l" defTabSz="91435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2020/7/27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0189931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3591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議題２：</a:t>
            </a:r>
            <a:r>
              <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公共事業における景観面で</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サイクルについて</a:t>
            </a:r>
            <a:endParaRPr lang="ja-JP" altLang="en-US" sz="2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689957" y="105976"/>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dirty="0" smtClean="0">
                <a:solidFill>
                  <a:prstClr val="black"/>
                </a:solidFill>
                <a:latin typeface="ＭＳ Ｐゴシック" panose="020B0600070205080204" pitchFamily="50" charset="-128"/>
              </a:rPr>
              <a:t>資料２</a:t>
            </a:r>
            <a:endParaRPr kumimoji="1" lang="en-US" altLang="ja-JP" sz="2000" dirty="0">
              <a:solidFill>
                <a:prstClr val="black"/>
              </a:solidFill>
              <a:latin typeface="ＭＳ Ｐゴシック" panose="020B0600070205080204" pitchFamily="50" charset="-128"/>
            </a:endParaRPr>
          </a:p>
        </p:txBody>
      </p:sp>
      <p:sp>
        <p:nvSpPr>
          <p:cNvPr id="11" name="テキスト ボックス 10"/>
          <p:cNvSpPr txBox="1"/>
          <p:nvPr/>
        </p:nvSpPr>
        <p:spPr>
          <a:xfrm>
            <a:off x="1995822" y="2960072"/>
            <a:ext cx="5152373" cy="1077218"/>
          </a:xfrm>
          <a:prstGeom prst="rect">
            <a:avLst/>
          </a:prstGeom>
          <a:noFill/>
        </p:spPr>
        <p:txBody>
          <a:bodyPr wrap="none" rtlCol="0">
            <a:spAutoFit/>
          </a:bodyPr>
          <a:lstStyle/>
          <a:p>
            <a:pPr algn="ctr"/>
            <a:r>
              <a:rPr kumimoji="1" lang="ja-JP" altLang="en-US" sz="3200" b="1" dirty="0">
                <a:latin typeface="Meiryo UI" panose="020B0604030504040204" pitchFamily="50" charset="-128"/>
                <a:ea typeface="Meiryo UI" panose="020B0604030504040204" pitchFamily="50" charset="-128"/>
              </a:rPr>
              <a:t>公共事業における景観面での</a:t>
            </a:r>
            <a:endParaRPr kumimoji="1" lang="en-US" altLang="ja-JP" sz="3200" b="1" dirty="0">
              <a:latin typeface="Meiryo UI" panose="020B0604030504040204" pitchFamily="50" charset="-128"/>
              <a:ea typeface="Meiryo UI" panose="020B0604030504040204" pitchFamily="50" charset="-128"/>
            </a:endParaRPr>
          </a:p>
          <a:p>
            <a:pPr algn="ctr"/>
            <a:r>
              <a:rPr kumimoji="1" lang="en-US" altLang="ja-JP" sz="3200" b="1" dirty="0">
                <a:latin typeface="Meiryo UI" panose="020B0604030504040204" pitchFamily="50" charset="-128"/>
                <a:ea typeface="Meiryo UI" panose="020B0604030504040204" pitchFamily="50" charset="-128"/>
              </a:rPr>
              <a:t>PDCA</a:t>
            </a:r>
            <a:r>
              <a:rPr kumimoji="1" lang="ja-JP" altLang="en-US" sz="3200" b="1" dirty="0" smtClean="0">
                <a:latin typeface="Meiryo UI" panose="020B0604030504040204" pitchFamily="50" charset="-128"/>
                <a:ea typeface="Meiryo UI" panose="020B0604030504040204" pitchFamily="50" charset="-128"/>
              </a:rPr>
              <a:t>サイクルについ</a:t>
            </a:r>
            <a:r>
              <a:rPr kumimoji="1" lang="ja-JP" altLang="en-US" sz="3200" b="1" dirty="0">
                <a:latin typeface="Meiryo UI" panose="020B0604030504040204" pitchFamily="50" charset="-128"/>
                <a:ea typeface="Meiryo UI" panose="020B0604030504040204" pitchFamily="50" charset="-128"/>
              </a:rPr>
              <a:t>て</a:t>
            </a:r>
            <a:endParaRPr kumimoji="1" lang="en-US" altLang="ja-JP" sz="32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1</a:t>
            </a:fld>
            <a:endParaRPr kumimoji="1" lang="ja-JP" altLang="en-US"/>
          </a:p>
        </p:txBody>
      </p:sp>
    </p:spTree>
    <p:extLst>
      <p:ext uri="{BB962C8B-B14F-4D97-AF65-F5344CB8AC3E}">
        <p14:creationId xmlns:p14="http://schemas.microsoft.com/office/powerpoint/2010/main" val="2592237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10</a:t>
            </a:fld>
            <a:endParaRPr kumimoji="1" lang="ja-JP" altLang="en-US"/>
          </a:p>
        </p:txBody>
      </p:sp>
      <p:sp>
        <p:nvSpPr>
          <p:cNvPr id="5" name="正方形/長方形 4"/>
          <p:cNvSpPr/>
          <p:nvPr/>
        </p:nvSpPr>
        <p:spPr>
          <a:xfrm>
            <a:off x="9346772" y="0"/>
            <a:ext cx="4160113" cy="4001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■景観アドバイザー会議に関する意見</a:t>
            </a:r>
            <a:endParaRPr kumimoji="1" lang="en-US" altLang="ja-JP" sz="2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9665120" y="571403"/>
            <a:ext cx="8164476" cy="1631216"/>
          </a:xfrm>
          <a:prstGeom prst="rect">
            <a:avLst/>
          </a:prstGeom>
          <a:solidFill>
            <a:schemeClr val="accent4">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lvl="0">
              <a:lnSpc>
                <a:spcPct val="150000"/>
              </a:lnSpc>
              <a:defRPr/>
            </a:pPr>
            <a:r>
              <a:rPr kumimoji="1" lang="ja-JP" altLang="en-US" sz="1600" b="1" dirty="0" smtClean="0">
                <a:solidFill>
                  <a:prstClr val="black"/>
                </a:solidFill>
              </a:rPr>
              <a:t>アドバイザー会議に諮る事業の選定について</a:t>
            </a:r>
            <a:endParaRPr kumimoji="1" lang="ja-JP" altLang="en-US" sz="1600" b="1" dirty="0">
              <a:solidFill>
                <a:prstClr val="black"/>
              </a:solidFill>
            </a:endParaRPr>
          </a:p>
          <a:p>
            <a:pPr marL="285750" lvl="0" indent="-285750">
              <a:lnSpc>
                <a:spcPct val="150000"/>
              </a:lnSpc>
              <a:buFont typeface="Arial" panose="020B0604020202020204" pitchFamily="34" charset="0"/>
              <a:buChar char="•"/>
              <a:defRPr/>
            </a:pPr>
            <a:r>
              <a:rPr kumimoji="1" lang="ja-JP" altLang="en-US" sz="1600" dirty="0">
                <a:solidFill>
                  <a:prstClr val="black"/>
                </a:solidFill>
              </a:rPr>
              <a:t>「景観形成上、影響が大きいもの」はアドバイザーと協議の上、決定されるということだが、どのように協議されるのか。</a:t>
            </a:r>
            <a:r>
              <a:rPr kumimoji="1" lang="ja-JP" altLang="en-US" sz="1600" dirty="0" smtClean="0">
                <a:solidFill>
                  <a:prstClr val="black"/>
                </a:solidFill>
              </a:rPr>
              <a:t>（辰谷委員）</a:t>
            </a:r>
            <a:endParaRPr kumimoji="1" lang="en-US" altLang="ja-JP" sz="1600" dirty="0">
              <a:solidFill>
                <a:prstClr val="black"/>
              </a:solidFill>
            </a:endParaRPr>
          </a:p>
          <a:p>
            <a:pPr lvl="0">
              <a:lnSpc>
                <a:spcPct val="150000"/>
              </a:lnSpc>
              <a:defRPr/>
            </a:pPr>
            <a:r>
              <a:rPr kumimoji="1" lang="ja-JP" altLang="en-US" sz="1600" i="1" dirty="0" smtClean="0">
                <a:solidFill>
                  <a:srgbClr val="FF0000"/>
                </a:solidFill>
              </a:rPr>
              <a:t>　　⇒どのように決定するのか、実務的なレベルでの検討が必要</a:t>
            </a:r>
            <a:endParaRPr kumimoji="1" lang="en-US" altLang="ja-JP" sz="1600" i="1" dirty="0" smtClean="0">
              <a:solidFill>
                <a:srgbClr val="FF0000"/>
              </a:solidFill>
            </a:endParaRPr>
          </a:p>
        </p:txBody>
      </p:sp>
      <p:sp>
        <p:nvSpPr>
          <p:cNvPr id="7" name="テキスト ボックス 6"/>
          <p:cNvSpPr txBox="1"/>
          <p:nvPr/>
        </p:nvSpPr>
        <p:spPr>
          <a:xfrm>
            <a:off x="9665120" y="2373912"/>
            <a:ext cx="8164476" cy="5201424"/>
          </a:xfrm>
          <a:prstGeom prst="rect">
            <a:avLst/>
          </a:prstGeom>
          <a:solidFill>
            <a:schemeClr val="accent4">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lvl="0">
              <a:lnSpc>
                <a:spcPct val="150000"/>
              </a:lnSpc>
              <a:defRPr/>
            </a:pPr>
            <a:r>
              <a:rPr kumimoji="1" lang="ja-JP" altLang="en-US" sz="1600" b="1" dirty="0" smtClean="0">
                <a:solidFill>
                  <a:prstClr val="black"/>
                </a:solidFill>
              </a:rPr>
              <a:t>景観アドバイザーについて</a:t>
            </a:r>
            <a:endParaRPr kumimoji="1" lang="ja-JP" altLang="en-US" sz="1600" b="1" noProof="0" dirty="0" smtClean="0">
              <a:solidFill>
                <a:prstClr val="black"/>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アドバイザーの組織を今後どのように確保していくのか。（長町委員）</a:t>
            </a:r>
            <a:endParaRPr kumimoji="1" lang="en-US" altLang="ja-JP" sz="1600" dirty="0">
              <a:solidFill>
                <a:prstClr val="black"/>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土木</a:t>
            </a:r>
            <a:r>
              <a:rPr kumimoji="1" lang="ja-JP" altLang="en-US" sz="1600" dirty="0">
                <a:solidFill>
                  <a:prstClr val="black"/>
                </a:solidFill>
              </a:rPr>
              <a:t>構造物といっても、河川や道路、公園緑化等、施設の種別によって、得意とされる方が異なる。アドバイザーは案件によって柔軟に対応できるとよい。（川﨑代理）</a:t>
            </a:r>
            <a:endParaRPr kumimoji="1" lang="en-US" altLang="ja-JP" sz="1600" dirty="0">
              <a:solidFill>
                <a:prstClr val="black"/>
              </a:solidFill>
            </a:endParaRPr>
          </a:p>
          <a:p>
            <a:pPr marL="442913" lvl="0" indent="-442913">
              <a:lnSpc>
                <a:spcPct val="150000"/>
              </a:lnSpc>
              <a:defRPr/>
            </a:pPr>
            <a:r>
              <a:rPr kumimoji="1" lang="ja-JP" altLang="en-US" sz="1600" dirty="0" smtClean="0">
                <a:solidFill>
                  <a:prstClr val="black"/>
                </a:solidFill>
              </a:rPr>
              <a:t>　　</a:t>
            </a:r>
            <a:r>
              <a:rPr kumimoji="1" lang="ja-JP" altLang="en-US" sz="1600" i="1" dirty="0" smtClean="0">
                <a:solidFill>
                  <a:srgbClr val="FF0000"/>
                </a:solidFill>
              </a:rPr>
              <a:t>⇒対象事業の施設種別ごとにアドバイザーを設定するのか（することは可能なのか）</a:t>
            </a:r>
            <a:endParaRPr kumimoji="1" lang="en-US" altLang="ja-JP" sz="1600" i="1" dirty="0" smtClean="0">
              <a:solidFill>
                <a:srgbClr val="FF0000"/>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アドバイスをする側へのガイドラインがあってもいいのではないか。（長町委員）</a:t>
            </a:r>
            <a:endParaRPr kumimoji="1" lang="en-US" altLang="ja-JP" sz="1600" dirty="0" smtClean="0">
              <a:solidFill>
                <a:prstClr val="black"/>
              </a:solidFill>
            </a:endParaRPr>
          </a:p>
          <a:p>
            <a:pPr marL="442913" lvl="0" indent="-442913">
              <a:lnSpc>
                <a:spcPct val="150000"/>
              </a:lnSpc>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　　</a:t>
            </a:r>
            <a:r>
              <a:rPr kumimoji="1" lang="ja-JP" altLang="en-US" sz="1600" b="0" i="1"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rPr>
              <a:t>⇒ガイドラインを作成するのか</a:t>
            </a:r>
            <a:endParaRPr kumimoji="1" lang="en-US" altLang="ja-JP" sz="1600" b="0" i="1"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endParaRPr>
          </a:p>
          <a:p>
            <a:pPr marL="442913" lvl="0" indent="-442913">
              <a:lnSpc>
                <a:spcPct val="150000"/>
              </a:lnSpc>
              <a:defRPr/>
            </a:pPr>
            <a:r>
              <a:rPr kumimoji="1" lang="ja-JP" altLang="en-US" sz="1600" i="1" dirty="0">
                <a:solidFill>
                  <a:srgbClr val="FF0000"/>
                </a:solidFill>
                <a:latin typeface="Calibri" panose="020F0502020204030204"/>
                <a:ea typeface="ＭＳ Ｐゴシック" panose="020B0600070205080204" pitchFamily="50" charset="-128"/>
              </a:rPr>
              <a:t>　</a:t>
            </a:r>
            <a:r>
              <a:rPr kumimoji="1" lang="ja-JP" altLang="en-US" sz="1600" i="1" dirty="0" smtClean="0">
                <a:solidFill>
                  <a:srgbClr val="FF0000"/>
                </a:solidFill>
                <a:latin typeface="Calibri" panose="020F0502020204030204"/>
                <a:ea typeface="ＭＳ Ｐゴシック" panose="020B0600070205080204" pitchFamily="50" charset="-128"/>
              </a:rPr>
              <a:t>　⇒</a:t>
            </a:r>
            <a:r>
              <a:rPr kumimoji="1" lang="ja-JP" altLang="en-US" sz="1600" b="0" i="1"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rPr>
              <a:t>施設種別ごとにアドバイスの内容が異なることが想定されるため、アドバイザーの設定と併せた検討が必要</a:t>
            </a:r>
            <a:endParaRPr kumimoji="1" lang="en-US" altLang="ja-JP" sz="1600" b="0" i="1"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endParaRPr>
          </a:p>
          <a:p>
            <a:pPr lvl="0">
              <a:defRPr/>
            </a:pPr>
            <a:endParaRPr kumimoji="1" lang="en-US" altLang="ja-JP" sz="1600" b="1" dirty="0" smtClean="0">
              <a:solidFill>
                <a:prstClr val="black"/>
              </a:solidFill>
            </a:endParaRPr>
          </a:p>
          <a:p>
            <a:pPr lvl="0">
              <a:lnSpc>
                <a:spcPct val="150000"/>
              </a:lnSpc>
              <a:defRPr/>
            </a:pPr>
            <a:r>
              <a:rPr kumimoji="1" lang="ja-JP" altLang="en-US" sz="1600" b="1" dirty="0" smtClean="0">
                <a:solidFill>
                  <a:prstClr val="black"/>
                </a:solidFill>
              </a:rPr>
              <a:t>会議資料について</a:t>
            </a:r>
            <a:endParaRPr kumimoji="1" lang="ja-JP" altLang="en-US" sz="1600" b="1" dirty="0">
              <a:solidFill>
                <a:prstClr val="black"/>
              </a:solidFill>
            </a:endParaRPr>
          </a:p>
          <a:p>
            <a:pPr marL="285750" lvl="0" indent="-285750">
              <a:lnSpc>
                <a:spcPct val="150000"/>
              </a:lnSpc>
              <a:buFont typeface="Arial" panose="020B0604020202020204" pitchFamily="34" charset="0"/>
              <a:buChar char="•"/>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会議資料によって、アドバイスできる内容も変わるため、試行の中で会議資料についても検討するとよい。（武田委員）</a:t>
            </a:r>
            <a:endParaRPr kumimoji="1" lang="en-US" altLang="ja-JP" sz="16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lvl="0">
              <a:lnSpc>
                <a:spcPct val="150000"/>
              </a:lnSpc>
              <a:defRPr/>
            </a:pPr>
            <a:r>
              <a:rPr kumimoji="1" lang="ja-JP" altLang="en-US" sz="1600" dirty="0" smtClean="0">
                <a:solidFill>
                  <a:prstClr val="black"/>
                </a:solidFill>
                <a:latin typeface="Calibri" panose="020F0502020204030204"/>
                <a:ea typeface="ＭＳ Ｐゴシック" panose="020B0600070205080204" pitchFamily="50" charset="-128"/>
              </a:rPr>
              <a:t>　　</a:t>
            </a:r>
            <a:r>
              <a:rPr kumimoji="1" lang="ja-JP" altLang="en-US" sz="1600" i="1" dirty="0" smtClean="0">
                <a:solidFill>
                  <a:srgbClr val="FF0000"/>
                </a:solidFill>
              </a:rPr>
              <a:t>⇒</a:t>
            </a:r>
            <a:r>
              <a:rPr kumimoji="1" lang="ja-JP" altLang="en-US" sz="1600" i="1" dirty="0">
                <a:solidFill>
                  <a:srgbClr val="FF0000"/>
                </a:solidFill>
              </a:rPr>
              <a:t>試行案件等を踏まえ</a:t>
            </a:r>
            <a:r>
              <a:rPr kumimoji="1" lang="ja-JP" altLang="en-US" sz="1600" i="1" dirty="0" smtClean="0">
                <a:solidFill>
                  <a:srgbClr val="FF0000"/>
                </a:solidFill>
              </a:rPr>
              <a:t>、会議資料は適宜修正する</a:t>
            </a:r>
            <a:endParaRPr kumimoji="1" lang="en-US" altLang="ja-JP" sz="1600" b="0" i="0"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endParaRPr>
          </a:p>
        </p:txBody>
      </p:sp>
      <p:sp>
        <p:nvSpPr>
          <p:cNvPr id="12" name="スライド番号プレースホルダー 1"/>
          <p:cNvSpPr txBox="1">
            <a:spLocks/>
          </p:cNvSpPr>
          <p:nvPr/>
        </p:nvSpPr>
        <p:spPr>
          <a:xfrm>
            <a:off x="7086600" y="6492875"/>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DDB306B-CB1A-4F92-AE18-14C2D5855DBA}" type="slidenum">
              <a:rPr kumimoji="1" lang="ja-JP" altLang="en-US" smtClean="0"/>
              <a:pPr/>
              <a:t>10</a:t>
            </a:fld>
            <a:endParaRPr kumimoji="1" lang="ja-JP" altLang="en-US"/>
          </a:p>
        </p:txBody>
      </p:sp>
      <p:sp>
        <p:nvSpPr>
          <p:cNvPr id="15" name="正方形/長方形 14"/>
          <p:cNvSpPr/>
          <p:nvPr/>
        </p:nvSpPr>
        <p:spPr>
          <a:xfrm>
            <a:off x="188258" y="375130"/>
            <a:ext cx="4160113" cy="4001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prstClr val="black"/>
                </a:solidFill>
                <a:latin typeface="Meiryo UI" panose="020B0604030504040204" pitchFamily="50" charset="-128"/>
                <a:ea typeface="Meiryo UI" panose="020B0604030504040204" pitchFamily="50" charset="-128"/>
              </a:rPr>
              <a:t>■景観アドバイザー会議に関する意見</a:t>
            </a:r>
            <a:endParaRPr kumimoji="1" lang="en-US" altLang="ja-JP" sz="20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 name="角丸四角形 15"/>
          <p:cNvSpPr/>
          <p:nvPr/>
        </p:nvSpPr>
        <p:spPr>
          <a:xfrm>
            <a:off x="273434" y="806833"/>
            <a:ext cx="8664892" cy="5686041"/>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0" y="908431"/>
            <a:ext cx="8924349" cy="5478423"/>
          </a:xfrm>
          <a:prstGeom prst="rect">
            <a:avLst/>
          </a:prstGeom>
          <a:noFill/>
        </p:spPr>
        <p:txBody>
          <a:bodyPr wrap="square" rtlCol="0">
            <a:spAutoFit/>
          </a:bodyPr>
          <a:lstStyle/>
          <a:p>
            <a:pPr marL="446088" lvl="0" indent="-176213">
              <a:lnSpc>
                <a:spcPts val="3000"/>
              </a:lnSpc>
              <a:buFont typeface="Wingdings" panose="05000000000000000000" pitchFamily="2" charset="2"/>
              <a:buChar char="Ø"/>
              <a:defRPr/>
            </a:pPr>
            <a:r>
              <a:rPr kumimoji="1" lang="ja-JP" altLang="en-US" b="1" dirty="0">
                <a:solidFill>
                  <a:prstClr val="black"/>
                </a:solidFill>
              </a:rPr>
              <a:t>アドバイザー会議に諮る事業の選定</a:t>
            </a:r>
            <a:endParaRPr kumimoji="1" lang="en-US" altLang="ja-JP" b="1" dirty="0">
              <a:solidFill>
                <a:prstClr val="black"/>
              </a:solidFill>
              <a:latin typeface="ＭＳ Ｐゴシック" panose="020B0600070205080204" pitchFamily="50" charset="-128"/>
            </a:endParaRPr>
          </a:p>
          <a:p>
            <a:pPr marL="820738" lvl="0" indent="-285750">
              <a:lnSpc>
                <a:spcPts val="3000"/>
              </a:lnSpc>
              <a:buFont typeface="Arial" panose="020B0604020202020204" pitchFamily="34" charset="0"/>
              <a:buChar char="•"/>
              <a:defRPr/>
            </a:pPr>
            <a:r>
              <a:rPr kumimoji="1" lang="ja-JP" altLang="en-US" dirty="0">
                <a:solidFill>
                  <a:prstClr val="black"/>
                </a:solidFill>
              </a:rPr>
              <a:t>「景観形成上、影響が大きいもの」はアドバイザーと協議の上、決定されるということだが、どのように協議されるのか</a:t>
            </a:r>
            <a:r>
              <a:rPr kumimoji="1" lang="ja-JP" altLang="en-US" dirty="0" smtClean="0">
                <a:solidFill>
                  <a:prstClr val="black"/>
                </a:solidFill>
              </a:rPr>
              <a:t>。　</a:t>
            </a:r>
            <a:r>
              <a:rPr kumimoji="1" lang="ja-JP" altLang="en-US" i="1" dirty="0" smtClean="0">
                <a:solidFill>
                  <a:srgbClr val="FF0000"/>
                </a:solidFill>
              </a:rPr>
              <a:t>⇒リストアップし、総合的に判断する。</a:t>
            </a:r>
            <a:endParaRPr kumimoji="1" lang="en-US" altLang="ja-JP" i="1" dirty="0">
              <a:solidFill>
                <a:srgbClr val="FF0000"/>
              </a:solidFill>
              <a:latin typeface="ＭＳ Ｐゴシック" panose="020B0600070205080204" pitchFamily="50" charset="-128"/>
            </a:endParaRPr>
          </a:p>
          <a:p>
            <a:pPr marL="285737" lvl="0" indent="-17462">
              <a:lnSpc>
                <a:spcPts val="3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景観アドバイザーについて</a:t>
            </a:r>
            <a:endParaRPr kumimoji="1" lang="en-US" altLang="ja-JP" dirty="0">
              <a:solidFill>
                <a:prstClr val="black"/>
              </a:solidFill>
              <a:latin typeface="ＭＳ Ｐゴシック" panose="020B0600070205080204" pitchFamily="50" charset="-128"/>
            </a:endParaRPr>
          </a:p>
          <a:p>
            <a:pPr marL="812800" lvl="0" indent="-276225">
              <a:lnSpc>
                <a:spcPts val="3000"/>
              </a:lnSpc>
              <a:buFont typeface="Arial" panose="020B0604020202020204" pitchFamily="34" charset="0"/>
              <a:buChar char="•"/>
              <a:defRPr/>
            </a:pPr>
            <a:r>
              <a:rPr kumimoji="1" lang="ja-JP" altLang="en-US" dirty="0">
                <a:solidFill>
                  <a:prstClr val="black"/>
                </a:solidFill>
                <a:latin typeface="ＭＳ Ｐゴシック" panose="020B0600070205080204" pitchFamily="50" charset="-128"/>
              </a:rPr>
              <a:t>アドバイザーの組織を今後どのように確保していくのか</a:t>
            </a:r>
            <a:r>
              <a:rPr kumimoji="1" lang="ja-JP" altLang="en-US" dirty="0" smtClean="0">
                <a:solidFill>
                  <a:prstClr val="black"/>
                </a:solidFill>
                <a:latin typeface="ＭＳ Ｐゴシック" panose="020B0600070205080204" pitchFamily="50" charset="-128"/>
              </a:rPr>
              <a:t>。</a:t>
            </a:r>
            <a:endParaRPr kumimoji="1" lang="en-US" altLang="ja-JP" dirty="0" smtClean="0">
              <a:solidFill>
                <a:prstClr val="black"/>
              </a:solidFill>
              <a:latin typeface="ＭＳ Ｐゴシック" panose="020B0600070205080204" pitchFamily="50" charset="-128"/>
            </a:endParaRPr>
          </a:p>
          <a:p>
            <a:pPr marL="536575" lvl="0">
              <a:lnSpc>
                <a:spcPts val="3000"/>
              </a:lnSpc>
              <a:defRPr/>
            </a:pPr>
            <a:r>
              <a:rPr kumimoji="1" lang="ja-JP" altLang="en-US" dirty="0">
                <a:solidFill>
                  <a:prstClr val="black"/>
                </a:solidFill>
                <a:latin typeface="ＭＳ Ｐゴシック" panose="020B0600070205080204" pitchFamily="50" charset="-128"/>
              </a:rPr>
              <a:t>　</a:t>
            </a:r>
            <a:r>
              <a:rPr kumimoji="1" lang="ja-JP" altLang="en-US" i="1" dirty="0" smtClean="0">
                <a:solidFill>
                  <a:srgbClr val="FF0000"/>
                </a:solidFill>
                <a:latin typeface="ＭＳ Ｐゴシック" panose="020B0600070205080204" pitchFamily="50" charset="-128"/>
              </a:rPr>
              <a:t>⇒業界団体等の参加を募る。</a:t>
            </a:r>
            <a:endParaRPr kumimoji="1" lang="en-US" altLang="ja-JP" i="1" dirty="0">
              <a:solidFill>
                <a:srgbClr val="FF0000"/>
              </a:solidFill>
              <a:latin typeface="ＭＳ Ｐゴシック" panose="020B0600070205080204" pitchFamily="50" charset="-128"/>
            </a:endParaRPr>
          </a:p>
          <a:p>
            <a:pPr marL="812800" lvl="0" indent="-276225">
              <a:lnSpc>
                <a:spcPts val="3000"/>
              </a:lnSpc>
              <a:buFont typeface="Arial" panose="020B0604020202020204" pitchFamily="34" charset="0"/>
              <a:buChar char="•"/>
              <a:defRPr/>
            </a:pPr>
            <a:r>
              <a:rPr kumimoji="1" lang="ja-JP" altLang="en-US" dirty="0">
                <a:solidFill>
                  <a:prstClr val="black"/>
                </a:solidFill>
                <a:latin typeface="ＭＳ Ｐゴシック" panose="020B0600070205080204" pitchFamily="50" charset="-128"/>
              </a:rPr>
              <a:t>土木構造物といっても、河川や道路、公園緑化等、施設の種別によって、得意とされる方が異なる。アドバイザーは案件によって柔軟に対応できるとよい</a:t>
            </a:r>
            <a:r>
              <a:rPr kumimoji="1" lang="ja-JP" altLang="en-US" dirty="0" smtClean="0">
                <a:solidFill>
                  <a:prstClr val="black"/>
                </a:solidFill>
                <a:latin typeface="ＭＳ Ｐゴシック" panose="020B0600070205080204" pitchFamily="50" charset="-128"/>
              </a:rPr>
              <a:t>。</a:t>
            </a:r>
            <a:endParaRPr kumimoji="1" lang="en-US" altLang="ja-JP" dirty="0" smtClean="0">
              <a:solidFill>
                <a:prstClr val="black"/>
              </a:solidFill>
              <a:latin typeface="ＭＳ Ｐゴシック" panose="020B0600070205080204" pitchFamily="50" charset="-128"/>
            </a:endParaRPr>
          </a:p>
          <a:p>
            <a:pPr marL="536575" lvl="0">
              <a:lnSpc>
                <a:spcPts val="3000"/>
              </a:lnSpc>
              <a:defRPr/>
            </a:pPr>
            <a:r>
              <a:rPr kumimoji="1" lang="ja-JP" altLang="en-US" dirty="0" smtClean="0">
                <a:solidFill>
                  <a:prstClr val="black"/>
                </a:solidFill>
                <a:latin typeface="ＭＳ Ｐゴシック" panose="020B0600070205080204" pitchFamily="50" charset="-128"/>
              </a:rPr>
              <a:t>　</a:t>
            </a:r>
            <a:r>
              <a:rPr kumimoji="1" lang="ja-JP" altLang="en-US" i="1" dirty="0" smtClean="0">
                <a:solidFill>
                  <a:srgbClr val="FF0000"/>
                </a:solidFill>
                <a:latin typeface="ＭＳ Ｐゴシック" panose="020B0600070205080204" pitchFamily="50" charset="-128"/>
              </a:rPr>
              <a:t>⇒対象案件によって柔軟にアドバイザーを選定。</a:t>
            </a:r>
            <a:endParaRPr kumimoji="1" lang="en-US" altLang="ja-JP" i="1" dirty="0">
              <a:solidFill>
                <a:srgbClr val="FF0000"/>
              </a:solidFill>
              <a:latin typeface="ＭＳ Ｐゴシック" panose="020B0600070205080204" pitchFamily="50" charset="-128"/>
            </a:endParaRPr>
          </a:p>
          <a:p>
            <a:pPr marL="812800" lvl="0" indent="-276225">
              <a:lnSpc>
                <a:spcPts val="3000"/>
              </a:lnSpc>
              <a:buFont typeface="Arial" panose="020B0604020202020204" pitchFamily="34" charset="0"/>
              <a:buChar char="•"/>
              <a:defRPr/>
            </a:pPr>
            <a:r>
              <a:rPr kumimoji="1" lang="ja-JP" altLang="en-US" dirty="0">
                <a:solidFill>
                  <a:prstClr val="black"/>
                </a:solidFill>
                <a:latin typeface="ＭＳ Ｐゴシック" panose="020B0600070205080204" pitchFamily="50" charset="-128"/>
              </a:rPr>
              <a:t>アドバイスをする側へのガイドラインがあってもいいのではないか</a:t>
            </a:r>
            <a:r>
              <a:rPr kumimoji="1" lang="ja-JP" altLang="en-US" dirty="0" smtClean="0">
                <a:solidFill>
                  <a:prstClr val="black"/>
                </a:solidFill>
                <a:latin typeface="ＭＳ Ｐゴシック" panose="020B0600070205080204" pitchFamily="50" charset="-128"/>
              </a:rPr>
              <a:t>。</a:t>
            </a:r>
            <a:endParaRPr kumimoji="1" lang="en-US" altLang="ja-JP" dirty="0" smtClean="0">
              <a:solidFill>
                <a:prstClr val="black"/>
              </a:solidFill>
              <a:latin typeface="ＭＳ Ｐゴシック" panose="020B0600070205080204" pitchFamily="50" charset="-128"/>
            </a:endParaRPr>
          </a:p>
          <a:p>
            <a:pPr marL="536575" lvl="0">
              <a:lnSpc>
                <a:spcPts val="3000"/>
              </a:lnSpc>
              <a:defRPr/>
            </a:pPr>
            <a:r>
              <a:rPr kumimoji="1" lang="ja-JP" altLang="en-US" dirty="0" smtClean="0">
                <a:solidFill>
                  <a:prstClr val="black"/>
                </a:solidFill>
                <a:latin typeface="ＭＳ Ｐゴシック" panose="020B0600070205080204" pitchFamily="50" charset="-128"/>
              </a:rPr>
              <a:t>　</a:t>
            </a:r>
            <a:r>
              <a:rPr kumimoji="1" lang="ja-JP" altLang="en-US" i="1" dirty="0" smtClean="0">
                <a:solidFill>
                  <a:srgbClr val="FF0000"/>
                </a:solidFill>
                <a:latin typeface="ＭＳ Ｐゴシック" panose="020B0600070205080204" pitchFamily="50" charset="-128"/>
              </a:rPr>
              <a:t>⇒事例を積み上げる中で検討する。</a:t>
            </a:r>
            <a:endParaRPr kumimoji="1" lang="en-US" altLang="ja-JP" i="1" dirty="0">
              <a:solidFill>
                <a:srgbClr val="FF0000"/>
              </a:solidFill>
              <a:latin typeface="ＭＳ Ｐゴシック" panose="020B0600070205080204" pitchFamily="50" charset="-128"/>
            </a:endParaRPr>
          </a:p>
          <a:p>
            <a:pPr marL="449263" lvl="0" indent="-187325">
              <a:lnSpc>
                <a:spcPts val="3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会議資料について</a:t>
            </a:r>
            <a:endParaRPr kumimoji="1" lang="en-US" altLang="ja-JP" b="1" dirty="0">
              <a:solidFill>
                <a:prstClr val="black"/>
              </a:solidFill>
              <a:latin typeface="ＭＳ Ｐゴシック" panose="020B0600070205080204" pitchFamily="50" charset="-128"/>
            </a:endParaRPr>
          </a:p>
          <a:p>
            <a:pPr marL="822325" lvl="0" indent="-285750">
              <a:lnSpc>
                <a:spcPts val="3000"/>
              </a:lnSpc>
              <a:buFont typeface="Arial" panose="020B0604020202020204" pitchFamily="34" charset="0"/>
              <a:buChar char="•"/>
              <a:defRPr/>
            </a:pPr>
            <a:r>
              <a:rPr kumimoji="1" lang="ja-JP" altLang="en-US" dirty="0">
                <a:solidFill>
                  <a:prstClr val="black"/>
                </a:solidFill>
                <a:latin typeface="ＭＳ Ｐゴシック" panose="020B0600070205080204" pitchFamily="50" charset="-128"/>
              </a:rPr>
              <a:t>会議資料によって、アドバイスできる内容も変わるため、試行の中で会議資料についても検討するとよい</a:t>
            </a:r>
            <a:r>
              <a:rPr kumimoji="1" lang="ja-JP" altLang="en-US" dirty="0" smtClean="0">
                <a:solidFill>
                  <a:prstClr val="black"/>
                </a:solidFill>
                <a:latin typeface="ＭＳ Ｐゴシック" panose="020B0600070205080204" pitchFamily="50" charset="-128"/>
              </a:rPr>
              <a:t>。　</a:t>
            </a:r>
            <a:r>
              <a:rPr kumimoji="1" lang="ja-JP" altLang="en-US" i="1" dirty="0">
                <a:solidFill>
                  <a:srgbClr val="FF0000"/>
                </a:solidFill>
                <a:latin typeface="ＭＳ Ｐゴシック" panose="020B0600070205080204" pitchFamily="50" charset="-128"/>
              </a:rPr>
              <a:t>⇒試行案件等を踏まえ、会議資料は適宜修正</a:t>
            </a:r>
            <a:r>
              <a:rPr kumimoji="1" lang="ja-JP" altLang="en-US" i="1" dirty="0" smtClean="0">
                <a:solidFill>
                  <a:srgbClr val="FF0000"/>
                </a:solidFill>
                <a:latin typeface="ＭＳ Ｐゴシック" panose="020B0600070205080204" pitchFamily="50" charset="-128"/>
              </a:rPr>
              <a:t>する</a:t>
            </a:r>
            <a:r>
              <a:rPr kumimoji="1" lang="ja-JP" altLang="en-US" i="1" dirty="0">
                <a:solidFill>
                  <a:srgbClr val="FF0000"/>
                </a:solidFill>
                <a:latin typeface="ＭＳ Ｐゴシック" panose="020B0600070205080204" pitchFamily="50" charset="-128"/>
              </a:rPr>
              <a:t>。</a:t>
            </a:r>
          </a:p>
        </p:txBody>
      </p:sp>
    </p:spTree>
    <p:extLst>
      <p:ext uri="{BB962C8B-B14F-4D97-AF65-F5344CB8AC3E}">
        <p14:creationId xmlns:p14="http://schemas.microsoft.com/office/powerpoint/2010/main" val="2454819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433858" y="137954"/>
            <a:ext cx="3544560" cy="4001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■市町村との調整に関する意見</a:t>
            </a:r>
            <a:endParaRPr kumimoji="1" lang="en-US" altLang="ja-JP" sz="2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11</a:t>
            </a:fld>
            <a:endParaRPr kumimoji="1" lang="ja-JP" altLang="en-US"/>
          </a:p>
        </p:txBody>
      </p:sp>
      <p:sp>
        <p:nvSpPr>
          <p:cNvPr id="7" name="テキスト ボックス 6"/>
          <p:cNvSpPr txBox="1"/>
          <p:nvPr/>
        </p:nvSpPr>
        <p:spPr>
          <a:xfrm>
            <a:off x="9752206" y="640083"/>
            <a:ext cx="8164476" cy="2739211"/>
          </a:xfrm>
          <a:prstGeom prst="rect">
            <a:avLst/>
          </a:prstGeom>
          <a:solidFill>
            <a:schemeClr val="accent4">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lvl="0">
              <a:lnSpc>
                <a:spcPct val="150000"/>
              </a:lnSpc>
              <a:defRPr/>
            </a:pPr>
            <a:r>
              <a:rPr kumimoji="1" lang="ja-JP" altLang="en-US" sz="1600" b="1" dirty="0" smtClean="0">
                <a:solidFill>
                  <a:prstClr val="black"/>
                </a:solidFill>
              </a:rPr>
              <a:t>景観アドバイザー会議について</a:t>
            </a:r>
            <a:endParaRPr kumimoji="1" lang="ja-JP" altLang="en-US" sz="1600" b="1" noProof="0" dirty="0" smtClean="0">
              <a:solidFill>
                <a:prstClr val="black"/>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景観</a:t>
            </a:r>
            <a:r>
              <a:rPr kumimoji="1" lang="ja-JP" altLang="en-US" sz="1600" dirty="0">
                <a:solidFill>
                  <a:prstClr val="black"/>
                </a:solidFill>
              </a:rPr>
              <a:t>アドバイザー会議に希望があれば、市町村も同席可能としているが、基本計画などの事業の初期段階から市町村との意思疎通をしておくことが望ましい</a:t>
            </a:r>
            <a:r>
              <a:rPr kumimoji="1" lang="ja-JP" altLang="en-US" sz="1600" dirty="0" smtClean="0">
                <a:solidFill>
                  <a:prstClr val="black"/>
                </a:solidFill>
              </a:rPr>
              <a:t>。（中嶋委員）</a:t>
            </a:r>
            <a:endParaRPr kumimoji="1" lang="en-US" altLang="ja-JP" sz="1600" dirty="0" smtClean="0">
              <a:solidFill>
                <a:prstClr val="black"/>
              </a:solidFill>
            </a:endParaRPr>
          </a:p>
          <a:p>
            <a:pPr marL="285750" lvl="0" indent="-285750">
              <a:lnSpc>
                <a:spcPct val="150000"/>
              </a:lnSpc>
              <a:buFont typeface="Arial" panose="020B0604020202020204" pitchFamily="34" charset="0"/>
              <a:buChar char="•"/>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市町村として、希望と言わず積極的に府アドバイザー会議に関わりたい。（辰谷委員）</a:t>
            </a:r>
            <a:endParaRPr kumimoji="1" lang="en-US" altLang="ja-JP" sz="16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latin typeface="Calibri" panose="020F0502020204030204"/>
                <a:ea typeface="ＭＳ Ｐゴシック" panose="020B0600070205080204" pitchFamily="50" charset="-128"/>
              </a:rPr>
              <a:t>市町村の役割と府の役割は、調整いただきたい。（辰谷委員）</a:t>
            </a:r>
            <a:endParaRPr kumimoji="1" lang="en-US" altLang="ja-JP" sz="1600" dirty="0" smtClean="0">
              <a:solidFill>
                <a:prstClr val="black"/>
              </a:solidFill>
              <a:latin typeface="Calibri" panose="020F0502020204030204"/>
              <a:ea typeface="ＭＳ Ｐゴシック" panose="020B0600070205080204" pitchFamily="50" charset="-128"/>
            </a:endParaRPr>
          </a:p>
          <a:p>
            <a:pPr lvl="0">
              <a:lnSpc>
                <a:spcPct val="150000"/>
              </a:lnSpc>
              <a:defRPr/>
            </a:pPr>
            <a:r>
              <a:rPr kumimoji="1" lang="ja-JP" altLang="en-US" sz="1600" b="0" i="1"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rPr>
              <a:t>　　⇒市町村との調整が必要</a:t>
            </a:r>
            <a:endParaRPr kumimoji="1" lang="en-US" altLang="ja-JP" sz="1600" b="0" i="1"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endParaRPr>
          </a:p>
          <a:p>
            <a:pPr lvl="0">
              <a:lnSpc>
                <a:spcPct val="150000"/>
              </a:lnSpc>
              <a:defRPr/>
            </a:pPr>
            <a:r>
              <a:rPr kumimoji="1" lang="ja-JP" altLang="en-US" sz="1600" b="0" i="1"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rPr>
              <a:t>　　⇒併せて、事業課との調整が必要</a:t>
            </a:r>
            <a:endParaRPr kumimoji="1" lang="en-US" altLang="ja-JP" sz="1600" b="0" i="1" u="none" strike="noStrike" kern="1200" cap="none" spc="0" normalizeH="0" baseline="0" noProof="0" dirty="0" smtClean="0">
              <a:ln>
                <a:noFill/>
              </a:ln>
              <a:solidFill>
                <a:srgbClr val="FF0000"/>
              </a:solidFill>
              <a:effectLst/>
              <a:uLnTx/>
              <a:uFillTx/>
              <a:latin typeface="Calibri" panose="020F0502020204030204"/>
              <a:ea typeface="ＭＳ Ｐゴシック" panose="020B0600070205080204" pitchFamily="50" charset="-128"/>
              <a:cs typeface="+mn-cs"/>
            </a:endParaRPr>
          </a:p>
        </p:txBody>
      </p:sp>
      <p:sp>
        <p:nvSpPr>
          <p:cNvPr id="5" name="正方形/長方形 4"/>
          <p:cNvSpPr/>
          <p:nvPr/>
        </p:nvSpPr>
        <p:spPr>
          <a:xfrm>
            <a:off x="188258" y="375130"/>
            <a:ext cx="3544560" cy="4001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prstClr val="black"/>
                </a:solidFill>
                <a:latin typeface="Meiryo UI" panose="020B0604030504040204" pitchFamily="50" charset="-128"/>
                <a:ea typeface="Meiryo UI" panose="020B0604030504040204" pitchFamily="50" charset="-128"/>
              </a:rPr>
              <a:t>■</a:t>
            </a:r>
            <a:r>
              <a:rPr kumimoji="1" lang="ja-JP" altLang="en-US" sz="2000" b="1" dirty="0">
                <a:solidFill>
                  <a:prstClr val="black"/>
                </a:solidFill>
                <a:latin typeface="Meiryo UI" panose="020B0604030504040204" pitchFamily="50" charset="-128"/>
                <a:ea typeface="Meiryo UI" panose="020B0604030504040204" pitchFamily="50" charset="-128"/>
              </a:rPr>
              <a:t>市町村</a:t>
            </a:r>
            <a:r>
              <a:rPr kumimoji="1" lang="ja-JP" altLang="en-US" sz="2000" b="1" dirty="0" smtClean="0">
                <a:solidFill>
                  <a:prstClr val="black"/>
                </a:solidFill>
                <a:latin typeface="Meiryo UI" panose="020B0604030504040204" pitchFamily="50" charset="-128"/>
                <a:ea typeface="Meiryo UI" panose="020B0604030504040204" pitchFamily="50" charset="-128"/>
              </a:rPr>
              <a:t>との調整に関する意見</a:t>
            </a:r>
            <a:endParaRPr kumimoji="1" lang="en-US" altLang="ja-JP" sz="20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273434" y="806833"/>
            <a:ext cx="8664892" cy="3186943"/>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0" y="908431"/>
            <a:ext cx="8924349" cy="2585323"/>
          </a:xfrm>
          <a:prstGeom prst="rect">
            <a:avLst/>
          </a:prstGeom>
          <a:noFill/>
        </p:spPr>
        <p:txBody>
          <a:bodyPr wrap="square" rtlCol="0">
            <a:spAutoFit/>
          </a:bodyPr>
          <a:lstStyle/>
          <a:p>
            <a:pPr marL="446088" lvl="0" indent="-176213">
              <a:lnSpc>
                <a:spcPct val="150000"/>
              </a:lnSpc>
              <a:buFont typeface="Wingdings" panose="05000000000000000000" pitchFamily="2" charset="2"/>
              <a:buChar char="Ø"/>
              <a:defRPr/>
            </a:pPr>
            <a:r>
              <a:rPr kumimoji="1" lang="ja-JP" altLang="en-US" b="1" dirty="0" smtClean="0">
                <a:solidFill>
                  <a:prstClr val="black"/>
                </a:solidFill>
              </a:rPr>
              <a:t>景観アドバイザー会議について</a:t>
            </a:r>
            <a:endParaRPr kumimoji="1" lang="en-US" altLang="ja-JP" b="1" dirty="0">
              <a:solidFill>
                <a:prstClr val="black"/>
              </a:solidFill>
              <a:latin typeface="ＭＳ Ｐゴシック" panose="020B0600070205080204" pitchFamily="50" charset="-128"/>
            </a:endParaRPr>
          </a:p>
          <a:p>
            <a:pPr marL="820738" lvl="0" indent="-285750">
              <a:lnSpc>
                <a:spcPct val="150000"/>
              </a:lnSpc>
              <a:buFont typeface="Arial" panose="020B0604020202020204" pitchFamily="34" charset="0"/>
              <a:buChar char="•"/>
              <a:defRPr/>
            </a:pPr>
            <a:r>
              <a:rPr kumimoji="1" lang="ja-JP" altLang="en-US" dirty="0">
                <a:solidFill>
                  <a:prstClr val="black"/>
                </a:solidFill>
              </a:rPr>
              <a:t>景観アドバイザー会議に希望があれば、市町村も同席可能としているが、基本計画などの事業の初期段階から市町村との意思疎通をしておくことが望ましい</a:t>
            </a:r>
            <a:r>
              <a:rPr kumimoji="1" lang="ja-JP" altLang="en-US" dirty="0" smtClean="0">
                <a:solidFill>
                  <a:prstClr val="black"/>
                </a:solidFill>
              </a:rPr>
              <a:t>。</a:t>
            </a:r>
            <a:endParaRPr kumimoji="1" lang="ja-JP" altLang="en-US" i="1" dirty="0">
              <a:solidFill>
                <a:srgbClr val="FF0000"/>
              </a:solidFill>
            </a:endParaRPr>
          </a:p>
          <a:p>
            <a:pPr marL="820738" lvl="0" indent="-285750">
              <a:lnSpc>
                <a:spcPct val="150000"/>
              </a:lnSpc>
              <a:buFont typeface="Arial" panose="020B0604020202020204" pitchFamily="34" charset="0"/>
              <a:buChar char="•"/>
              <a:defRPr/>
            </a:pPr>
            <a:r>
              <a:rPr kumimoji="1" lang="ja-JP" altLang="en-US" dirty="0">
                <a:solidFill>
                  <a:prstClr val="black"/>
                </a:solidFill>
              </a:rPr>
              <a:t>市町村として、希望と言わず積極的に府アドバイザー会議に</a:t>
            </a:r>
            <a:r>
              <a:rPr kumimoji="1" lang="ja-JP" altLang="en-US" dirty="0" smtClean="0">
                <a:solidFill>
                  <a:prstClr val="black"/>
                </a:solidFill>
              </a:rPr>
              <a:t>関わって頂きたい。</a:t>
            </a:r>
            <a:endParaRPr kumimoji="1" lang="ja-JP" altLang="en-US" i="1" dirty="0">
              <a:solidFill>
                <a:srgbClr val="FF0000"/>
              </a:solidFill>
            </a:endParaRPr>
          </a:p>
          <a:p>
            <a:pPr marL="820738" lvl="0" indent="-285750">
              <a:lnSpc>
                <a:spcPct val="150000"/>
              </a:lnSpc>
              <a:buFont typeface="Arial" panose="020B0604020202020204" pitchFamily="34" charset="0"/>
              <a:buChar char="•"/>
              <a:defRPr/>
            </a:pPr>
            <a:r>
              <a:rPr kumimoji="1" lang="ja-JP" altLang="en-US" dirty="0">
                <a:solidFill>
                  <a:prstClr val="black"/>
                </a:solidFill>
              </a:rPr>
              <a:t>市町村の役割と府の役割は、調整いただきたい</a:t>
            </a:r>
            <a:r>
              <a:rPr kumimoji="1" lang="ja-JP" altLang="en-US" dirty="0" smtClean="0">
                <a:solidFill>
                  <a:prstClr val="black"/>
                </a:solidFill>
              </a:rPr>
              <a:t>。</a:t>
            </a:r>
            <a:endParaRPr kumimoji="1" lang="en-US" altLang="ja-JP" dirty="0" smtClean="0">
              <a:solidFill>
                <a:prstClr val="black"/>
              </a:solidFill>
            </a:endParaRPr>
          </a:p>
          <a:p>
            <a:pPr marL="534988"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a:t>
            </a:r>
            <a:r>
              <a:rPr kumimoji="1" lang="ja-JP" altLang="en-US" i="1" dirty="0" smtClean="0">
                <a:solidFill>
                  <a:srgbClr val="FF0000"/>
                </a:solidFill>
                <a:latin typeface="ＭＳ Ｐゴシック" panose="020B0600070205080204" pitchFamily="50" charset="-128"/>
              </a:rPr>
              <a:t>⇒市町村が積極的に府アドバイザー会議に関わるよう調整する。</a:t>
            </a:r>
            <a:endParaRPr kumimoji="1" lang="en-US" altLang="ja-JP" i="1" dirty="0">
              <a:solidFill>
                <a:srgbClr val="FF0000"/>
              </a:solidFill>
              <a:latin typeface="ＭＳ Ｐゴシック" panose="020B0600070205080204" pitchFamily="50" charset="-128"/>
            </a:endParaRPr>
          </a:p>
        </p:txBody>
      </p:sp>
    </p:spTree>
    <p:extLst>
      <p:ext uri="{BB962C8B-B14F-4D97-AF65-F5344CB8AC3E}">
        <p14:creationId xmlns:p14="http://schemas.microsoft.com/office/powerpoint/2010/main" val="3558656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12</a:t>
            </a:fld>
            <a:endParaRPr kumimoji="1" lang="ja-JP" altLang="en-US"/>
          </a:p>
        </p:txBody>
      </p:sp>
      <p:sp>
        <p:nvSpPr>
          <p:cNvPr id="5" name="正方形/長方形 4"/>
          <p:cNvSpPr/>
          <p:nvPr/>
        </p:nvSpPr>
        <p:spPr>
          <a:xfrm>
            <a:off x="9433858" y="281454"/>
            <a:ext cx="1875835" cy="4001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u="sng" dirty="0" smtClean="0">
                <a:solidFill>
                  <a:prstClr val="black"/>
                </a:solidFill>
                <a:latin typeface="Meiryo UI" panose="020B0604030504040204" pitchFamily="50" charset="-128"/>
                <a:ea typeface="Meiryo UI" panose="020B0604030504040204" pitchFamily="50" charset="-128"/>
              </a:rPr>
              <a:t>■その他の意見</a:t>
            </a:r>
            <a:endParaRPr kumimoji="1" lang="en-US" altLang="ja-JP" sz="2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9752206" y="755872"/>
            <a:ext cx="8164476" cy="4955203"/>
          </a:xfrm>
          <a:prstGeom prst="rect">
            <a:avLst/>
          </a:prstGeom>
          <a:solidFill>
            <a:schemeClr val="accent4">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lvl="0">
              <a:lnSpc>
                <a:spcPct val="150000"/>
              </a:lnSpc>
              <a:defRPr/>
            </a:pPr>
            <a:r>
              <a:rPr kumimoji="1" lang="ja-JP" altLang="en-US" sz="1600" b="1" noProof="0" dirty="0" smtClean="0">
                <a:solidFill>
                  <a:prstClr val="black"/>
                </a:solidFill>
              </a:rPr>
              <a:t>土木構造物について</a:t>
            </a: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建築の場合は、設計監理で建築家が出来上がりまでをチェックしていくことが可能かもしれないが、土木構造物の場合は施工段階で微修正がかかることも多く、難しい場合がある。目を届かせて頂ければ、最後のところでひっくり返ることもないと思う。（川﨑代理）</a:t>
            </a:r>
            <a:endParaRPr kumimoji="1" lang="en-US" altLang="ja-JP" sz="1600" dirty="0">
              <a:solidFill>
                <a:prstClr val="black"/>
              </a:solidFill>
            </a:endParaRPr>
          </a:p>
          <a:p>
            <a:pPr marL="285750" lvl="0" indent="-285750">
              <a:lnSpc>
                <a:spcPct val="150000"/>
              </a:lnSpc>
              <a:buFont typeface="Arial" panose="020B0604020202020204" pitchFamily="34" charset="0"/>
              <a:buChar char="•"/>
              <a:defRPr/>
            </a:pPr>
            <a:r>
              <a:rPr lang="ja-JP" altLang="en-US" sz="1600" dirty="0" smtClean="0"/>
              <a:t>土木</a:t>
            </a:r>
            <a:r>
              <a:rPr lang="ja-JP" altLang="en-US" sz="1600" dirty="0"/>
              <a:t>構造物は、確かに難しい面もあるが、景観への影響は非常に大きく、（建築と土木が）一緒に協力して考えていくことが望ましい</a:t>
            </a:r>
            <a:r>
              <a:rPr lang="ja-JP" altLang="en-US" sz="1600" dirty="0" smtClean="0"/>
              <a:t>。（加藤（晃）会長）</a:t>
            </a:r>
            <a:endParaRPr lang="en-US" altLang="ja-JP" sz="1600" dirty="0" smtClean="0"/>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土木</a:t>
            </a:r>
            <a:r>
              <a:rPr kumimoji="1" lang="ja-JP" altLang="en-US" sz="1600" dirty="0">
                <a:solidFill>
                  <a:prstClr val="black"/>
                </a:solidFill>
              </a:rPr>
              <a:t>に関しては、景観への配慮を皆さん、とても意識している。そのような中で、土木構造物に対して景観アドバイスを行うことは非常に意味のあること</a:t>
            </a:r>
            <a:r>
              <a:rPr kumimoji="1" lang="ja-JP" altLang="en-US" sz="1600" dirty="0" smtClean="0">
                <a:solidFill>
                  <a:prstClr val="black"/>
                </a:solidFill>
              </a:rPr>
              <a:t>。（長町委員）</a:t>
            </a:r>
            <a:endParaRPr kumimoji="1" lang="en-US" altLang="ja-JP" sz="1600" dirty="0" smtClean="0">
              <a:solidFill>
                <a:prstClr val="black"/>
              </a:solidFill>
            </a:endParaRPr>
          </a:p>
          <a:p>
            <a:pPr marL="285750" lvl="0" indent="-285750">
              <a:lnSpc>
                <a:spcPct val="150000"/>
              </a:lnSpc>
              <a:buFont typeface="Arial" panose="020B0604020202020204" pitchFamily="34" charset="0"/>
              <a:buChar char="•"/>
              <a:defRPr/>
            </a:pPr>
            <a:endParaRPr kumimoji="1" lang="en-US" altLang="ja-JP" sz="1600" dirty="0" smtClean="0">
              <a:solidFill>
                <a:prstClr val="black"/>
              </a:solidFill>
            </a:endParaRPr>
          </a:p>
          <a:p>
            <a:pPr lvl="0">
              <a:lnSpc>
                <a:spcPct val="150000"/>
              </a:lnSpc>
              <a:defRPr/>
            </a:pPr>
            <a:r>
              <a:rPr kumimoji="1" lang="ja-JP" altLang="en-US" sz="1600" b="1" dirty="0" smtClean="0">
                <a:solidFill>
                  <a:prstClr val="black"/>
                </a:solidFill>
              </a:rPr>
              <a:t>設計担当・工事担当間での引継ぎについて</a:t>
            </a:r>
            <a:endParaRPr kumimoji="1" lang="en-US" altLang="ja-JP" sz="1600" b="1" dirty="0" smtClean="0">
              <a:solidFill>
                <a:prstClr val="black"/>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施工側</a:t>
            </a:r>
            <a:r>
              <a:rPr kumimoji="1" lang="ja-JP" altLang="en-US" sz="1600" dirty="0">
                <a:solidFill>
                  <a:prstClr val="black"/>
                </a:solidFill>
              </a:rPr>
              <a:t>の立場として言わせて頂くと、設計の担当から工事の担当に事業を引き継いでいく中で、景観を感じていく。</a:t>
            </a:r>
            <a:r>
              <a:rPr kumimoji="1" lang="en-US" altLang="ja-JP" sz="1600" dirty="0">
                <a:solidFill>
                  <a:prstClr val="black"/>
                </a:solidFill>
              </a:rPr>
              <a:t>Do</a:t>
            </a:r>
            <a:r>
              <a:rPr kumimoji="1" lang="ja-JP" altLang="en-US" sz="1600" dirty="0">
                <a:solidFill>
                  <a:prstClr val="black"/>
                </a:solidFill>
              </a:rPr>
              <a:t>の段階で書かれている「設計担当から工事担当への引継ぎ」はとても重要</a:t>
            </a:r>
            <a:r>
              <a:rPr kumimoji="1" lang="ja-JP" altLang="en-US" sz="1600" dirty="0" smtClean="0">
                <a:solidFill>
                  <a:prstClr val="black"/>
                </a:solidFill>
              </a:rPr>
              <a:t>。（村川委員）</a:t>
            </a:r>
            <a:endParaRPr kumimoji="1" lang="en-US" altLang="ja-JP" sz="16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endParaRPr>
          </a:p>
        </p:txBody>
      </p:sp>
      <p:sp>
        <p:nvSpPr>
          <p:cNvPr id="10" name="正方形/長方形 9"/>
          <p:cNvSpPr/>
          <p:nvPr/>
        </p:nvSpPr>
        <p:spPr>
          <a:xfrm>
            <a:off x="188258" y="375130"/>
            <a:ext cx="1875835" cy="4001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prstClr val="black"/>
                </a:solidFill>
                <a:latin typeface="Meiryo UI" panose="020B0604030504040204" pitchFamily="50" charset="-128"/>
                <a:ea typeface="Meiryo UI" panose="020B0604030504040204" pitchFamily="50" charset="-128"/>
              </a:rPr>
              <a:t>■その他の意見</a:t>
            </a:r>
            <a:endParaRPr kumimoji="1" lang="en-US" altLang="ja-JP" sz="20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1" name="角丸四角形 10"/>
          <p:cNvSpPr/>
          <p:nvPr/>
        </p:nvSpPr>
        <p:spPr>
          <a:xfrm>
            <a:off x="273434" y="806833"/>
            <a:ext cx="8664892" cy="5686041"/>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0" y="908431"/>
            <a:ext cx="8924349" cy="5093702"/>
          </a:xfrm>
          <a:prstGeom prst="rect">
            <a:avLst/>
          </a:prstGeom>
          <a:noFill/>
        </p:spPr>
        <p:txBody>
          <a:bodyPr wrap="square" rtlCol="0">
            <a:spAutoFit/>
          </a:bodyPr>
          <a:lstStyle/>
          <a:p>
            <a:pPr marL="446088" lvl="0" indent="-176213">
              <a:lnSpc>
                <a:spcPts val="3000"/>
              </a:lnSpc>
              <a:buFont typeface="Wingdings" panose="05000000000000000000" pitchFamily="2" charset="2"/>
              <a:buChar char="Ø"/>
              <a:defRPr/>
            </a:pPr>
            <a:r>
              <a:rPr kumimoji="1" lang="ja-JP" altLang="en-US" b="1" dirty="0" smtClean="0">
                <a:solidFill>
                  <a:prstClr val="black"/>
                </a:solidFill>
              </a:rPr>
              <a:t>土木構造物について</a:t>
            </a:r>
            <a:endParaRPr kumimoji="1" lang="en-US" altLang="ja-JP" b="1" dirty="0">
              <a:solidFill>
                <a:prstClr val="black"/>
              </a:solidFill>
              <a:latin typeface="ＭＳ Ｐゴシック" panose="020B0600070205080204" pitchFamily="50" charset="-128"/>
            </a:endParaRPr>
          </a:p>
          <a:p>
            <a:pPr marL="820738" lvl="0" indent="-285750">
              <a:lnSpc>
                <a:spcPts val="3000"/>
              </a:lnSpc>
              <a:buFont typeface="Arial" panose="020B0604020202020204" pitchFamily="34" charset="0"/>
              <a:buChar char="•"/>
              <a:defRPr/>
            </a:pPr>
            <a:r>
              <a:rPr kumimoji="1" lang="ja-JP" altLang="en-US" dirty="0">
                <a:solidFill>
                  <a:prstClr val="black"/>
                </a:solidFill>
              </a:rPr>
              <a:t>建築の場合は、設計監理で建築家が出来上がり</a:t>
            </a:r>
            <a:r>
              <a:rPr kumimoji="1" lang="ja-JP" altLang="en-US" dirty="0" smtClean="0">
                <a:solidFill>
                  <a:prstClr val="black"/>
                </a:solidFill>
              </a:rPr>
              <a:t>まで、チェック</a:t>
            </a:r>
            <a:r>
              <a:rPr kumimoji="1" lang="ja-JP" altLang="en-US" dirty="0">
                <a:solidFill>
                  <a:prstClr val="black"/>
                </a:solidFill>
              </a:rPr>
              <a:t>していくことが可能かもしれないが、土木構造物の場合は施工段階で微修正がかかることも多く、難しい場合がある。目を届かせて頂ければ、最後のところでひっくり返ることもないと思う</a:t>
            </a:r>
            <a:r>
              <a:rPr kumimoji="1" lang="ja-JP" altLang="en-US" dirty="0" smtClean="0">
                <a:solidFill>
                  <a:prstClr val="black"/>
                </a:solidFill>
              </a:rPr>
              <a:t>。　</a:t>
            </a:r>
            <a:endParaRPr kumimoji="1" lang="ja-JP" altLang="en-US" i="1" dirty="0">
              <a:solidFill>
                <a:srgbClr val="FF0000"/>
              </a:solidFill>
            </a:endParaRPr>
          </a:p>
          <a:p>
            <a:pPr marL="820738" lvl="0" indent="-285750">
              <a:lnSpc>
                <a:spcPts val="3000"/>
              </a:lnSpc>
              <a:buFont typeface="Arial" panose="020B0604020202020204" pitchFamily="34" charset="0"/>
              <a:buChar char="•"/>
              <a:defRPr/>
            </a:pPr>
            <a:r>
              <a:rPr kumimoji="1" lang="ja-JP" altLang="en-US" dirty="0">
                <a:solidFill>
                  <a:prstClr val="black"/>
                </a:solidFill>
              </a:rPr>
              <a:t>土木構造物は、確かに難しい面もあるが、景観への影響は非常に大きく、（建築と土木が）一緒に協力して考えていくことが望ましい</a:t>
            </a:r>
            <a:r>
              <a:rPr kumimoji="1" lang="ja-JP" altLang="en-US" dirty="0" smtClean="0">
                <a:solidFill>
                  <a:prstClr val="black"/>
                </a:solidFill>
              </a:rPr>
              <a:t>。　</a:t>
            </a:r>
            <a:endParaRPr kumimoji="1" lang="ja-JP" altLang="en-US" i="1" dirty="0">
              <a:solidFill>
                <a:srgbClr val="FF0000"/>
              </a:solidFill>
            </a:endParaRPr>
          </a:p>
          <a:p>
            <a:pPr marL="820738" lvl="0" indent="-285750">
              <a:lnSpc>
                <a:spcPts val="3000"/>
              </a:lnSpc>
              <a:buFont typeface="Arial" panose="020B0604020202020204" pitchFamily="34" charset="0"/>
              <a:buChar char="•"/>
              <a:defRPr/>
            </a:pPr>
            <a:r>
              <a:rPr kumimoji="1" lang="ja-JP" altLang="en-US" dirty="0" smtClean="0">
                <a:solidFill>
                  <a:prstClr val="black"/>
                </a:solidFill>
              </a:rPr>
              <a:t>土木に関しては、景観への配慮を皆さん、とても意識している。そのような中で、土木構造物に対して景観アドバイスを行うことは非常に意味のあること。　</a:t>
            </a:r>
            <a:endParaRPr kumimoji="1" lang="en-US" altLang="ja-JP" i="1" dirty="0" smtClean="0">
              <a:solidFill>
                <a:srgbClr val="FF0000"/>
              </a:solidFill>
            </a:endParaRPr>
          </a:p>
          <a:p>
            <a:pPr marL="446088" lvl="0" indent="-176213">
              <a:lnSpc>
                <a:spcPts val="3000"/>
              </a:lnSpc>
              <a:buFont typeface="Wingdings" panose="05000000000000000000" pitchFamily="2" charset="2"/>
              <a:buChar char="Ø"/>
              <a:defRPr/>
            </a:pPr>
            <a:r>
              <a:rPr kumimoji="1" lang="ja-JP" altLang="en-US" b="1" dirty="0" smtClean="0">
                <a:solidFill>
                  <a:prstClr val="black"/>
                </a:solidFill>
              </a:rPr>
              <a:t>設計担当・工事担当間での引継ぎについて</a:t>
            </a:r>
            <a:endParaRPr kumimoji="1" lang="en-US" altLang="ja-JP" b="1" dirty="0">
              <a:solidFill>
                <a:prstClr val="black"/>
              </a:solidFill>
              <a:latin typeface="ＭＳ Ｐゴシック" panose="020B0600070205080204" pitchFamily="50" charset="-128"/>
            </a:endParaRPr>
          </a:p>
          <a:p>
            <a:pPr marL="820738" lvl="0" indent="-285750">
              <a:lnSpc>
                <a:spcPts val="3000"/>
              </a:lnSpc>
              <a:buFont typeface="Arial" panose="020B0604020202020204" pitchFamily="34" charset="0"/>
              <a:buChar char="•"/>
              <a:defRPr/>
            </a:pPr>
            <a:r>
              <a:rPr kumimoji="1" lang="ja-JP" altLang="en-US" dirty="0">
                <a:solidFill>
                  <a:prstClr val="black"/>
                </a:solidFill>
              </a:rPr>
              <a:t>施工側の立場として言わせて頂くと、設計の担当から工事の担当に事業を引き継いでいく中で、景観を感じていく。</a:t>
            </a:r>
            <a:r>
              <a:rPr kumimoji="1" lang="en-US" altLang="ja-JP" dirty="0">
                <a:solidFill>
                  <a:prstClr val="black"/>
                </a:solidFill>
              </a:rPr>
              <a:t>Do</a:t>
            </a:r>
            <a:r>
              <a:rPr kumimoji="1" lang="ja-JP" altLang="en-US" dirty="0">
                <a:solidFill>
                  <a:prstClr val="black"/>
                </a:solidFill>
              </a:rPr>
              <a:t>の段階で書かれている「設計担当から工事担当への引継ぎ」はとても重要</a:t>
            </a:r>
            <a:r>
              <a:rPr kumimoji="1" lang="ja-JP" altLang="en-US" dirty="0" smtClean="0">
                <a:solidFill>
                  <a:prstClr val="black"/>
                </a:solidFill>
              </a:rPr>
              <a:t>。　</a:t>
            </a:r>
            <a:endParaRPr kumimoji="1" lang="en-US" altLang="ja-JP" i="1" dirty="0">
              <a:solidFill>
                <a:srgbClr val="FF0000"/>
              </a:solidFill>
              <a:latin typeface="ＭＳ Ｐゴシック" panose="020B0600070205080204" pitchFamily="50" charset="-128"/>
            </a:endParaRPr>
          </a:p>
        </p:txBody>
      </p:sp>
    </p:spTree>
    <p:extLst>
      <p:ext uri="{BB962C8B-B14F-4D97-AF65-F5344CB8AC3E}">
        <p14:creationId xmlns:p14="http://schemas.microsoft.com/office/powerpoint/2010/main" val="2409841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1" y="2326138"/>
            <a:ext cx="7886700" cy="1845812"/>
          </a:xfrm>
        </p:spPr>
        <p:txBody>
          <a:bodyPr>
            <a:normAutofit/>
          </a:bodyPr>
          <a:lstStyle/>
          <a:p>
            <a:pPr algn="ctr"/>
            <a:r>
              <a:rPr kumimoji="1" lang="ja-JP" altLang="en-US" dirty="0" smtClean="0">
                <a:latin typeface="Meiryo UI" panose="020B0604030504040204" pitchFamily="50" charset="-128"/>
                <a:ea typeface="Meiryo UI" panose="020B0604030504040204" pitchFamily="50" charset="-128"/>
              </a:rPr>
              <a:t>参　考</a:t>
            </a:r>
            <a:r>
              <a:rPr kumimoji="1" lang="en-US" altLang="ja-JP" dirty="0" smtClean="0">
                <a:latin typeface="Meiryo UI" panose="020B0604030504040204" pitchFamily="50" charset="-128"/>
                <a:ea typeface="Meiryo UI" panose="020B0604030504040204" pitchFamily="50" charset="-128"/>
              </a:rPr>
              <a:t/>
            </a:r>
            <a:br>
              <a:rPr kumimoji="1" lang="en-US" altLang="ja-JP" dirty="0" smtClean="0">
                <a:latin typeface="Meiryo UI" panose="020B0604030504040204" pitchFamily="50" charset="-128"/>
                <a:ea typeface="Meiryo UI" panose="020B0604030504040204" pitchFamily="50" charset="-128"/>
              </a:rPr>
            </a:br>
            <a:r>
              <a:rPr lang="en-US" altLang="ja-JP" dirty="0">
                <a:latin typeface="Meiryo UI" panose="020B0604030504040204" pitchFamily="50" charset="-128"/>
                <a:ea typeface="Meiryo UI" panose="020B0604030504040204" pitchFamily="50" charset="-128"/>
              </a:rPr>
              <a:t/>
            </a:r>
            <a:br>
              <a:rPr lang="en-US" altLang="ja-JP" dirty="0">
                <a:latin typeface="Meiryo UI" panose="020B0604030504040204" pitchFamily="50" charset="-128"/>
                <a:ea typeface="Meiryo UI" panose="020B0604030504040204" pitchFamily="50" charset="-128"/>
              </a:rPr>
            </a:br>
            <a:r>
              <a:rPr lang="ja-JP" altLang="en-US" sz="2800" dirty="0" smtClean="0">
                <a:latin typeface="Meiryo UI" panose="020B0604030504040204" pitchFamily="50" charset="-128"/>
                <a:ea typeface="Meiryo UI" panose="020B0604030504040204" pitchFamily="50" charset="-128"/>
              </a:rPr>
              <a:t>（令和元年度第２回審議会資料より）</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13</a:t>
            </a:fld>
            <a:endParaRPr kumimoji="1" lang="ja-JP" altLang="en-US"/>
          </a:p>
        </p:txBody>
      </p:sp>
    </p:spTree>
    <p:extLst>
      <p:ext uri="{BB962C8B-B14F-4D97-AF65-F5344CB8AC3E}">
        <p14:creationId xmlns:p14="http://schemas.microsoft.com/office/powerpoint/2010/main" val="3534044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793047" y="2728252"/>
            <a:ext cx="5557932" cy="1077218"/>
          </a:xfrm>
          <a:prstGeom prst="rect">
            <a:avLst/>
          </a:prstGeom>
          <a:noFill/>
        </p:spPr>
        <p:txBody>
          <a:bodyPr wrap="none" rtlCol="0">
            <a:spAutoFit/>
          </a:bodyPr>
          <a:lstStyle/>
          <a:p>
            <a:pPr algn="ctr"/>
            <a:r>
              <a:rPr kumimoji="1" lang="ja-JP" altLang="en-US" sz="3200" b="1" dirty="0">
                <a:latin typeface="Meiryo UI" panose="020B0604030504040204" pitchFamily="50" charset="-128"/>
                <a:ea typeface="Meiryo UI" panose="020B0604030504040204" pitchFamily="50" charset="-128"/>
              </a:rPr>
              <a:t>公共事業</a:t>
            </a:r>
            <a:r>
              <a:rPr kumimoji="1" lang="en-US" altLang="ja-JP" sz="3200" b="1" dirty="0">
                <a:latin typeface="Meiryo UI" panose="020B0604030504040204" pitchFamily="50" charset="-128"/>
                <a:ea typeface="Meiryo UI" panose="020B0604030504040204" pitchFamily="50" charset="-128"/>
              </a:rPr>
              <a:t>PDCA</a:t>
            </a:r>
            <a:r>
              <a:rPr kumimoji="1" lang="ja-JP" altLang="en-US" sz="3200" b="1" dirty="0">
                <a:latin typeface="Meiryo UI" panose="020B0604030504040204" pitchFamily="50" charset="-128"/>
                <a:ea typeface="Meiryo UI" panose="020B0604030504040204" pitchFamily="50" charset="-128"/>
              </a:rPr>
              <a:t>サイクル制度の</a:t>
            </a:r>
            <a:endParaRPr kumimoji="1" lang="en-US" altLang="ja-JP" sz="3200" b="1" dirty="0">
              <a:latin typeface="Meiryo UI" panose="020B0604030504040204" pitchFamily="50" charset="-128"/>
              <a:ea typeface="Meiryo UI" panose="020B0604030504040204" pitchFamily="50" charset="-128"/>
            </a:endParaRPr>
          </a:p>
          <a:p>
            <a:pPr algn="ctr"/>
            <a:r>
              <a:rPr kumimoji="1" lang="ja-JP" altLang="en-US" sz="3200" b="1" dirty="0">
                <a:latin typeface="Meiryo UI" panose="020B0604030504040204" pitchFamily="50" charset="-128"/>
                <a:ea typeface="Meiryo UI" panose="020B0604030504040204" pitchFamily="50" charset="-128"/>
              </a:rPr>
              <a:t>各工程における方向性</a:t>
            </a:r>
            <a:endParaRPr kumimoji="1" lang="en-US" altLang="ja-JP" sz="32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14</a:t>
            </a:fld>
            <a:endParaRPr kumimoji="1" lang="ja-JP" altLang="en-US"/>
          </a:p>
        </p:txBody>
      </p:sp>
    </p:spTree>
    <p:extLst>
      <p:ext uri="{BB962C8B-B14F-4D97-AF65-F5344CB8AC3E}">
        <p14:creationId xmlns:p14="http://schemas.microsoft.com/office/powerpoint/2010/main" val="1673248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左矢印 99"/>
          <p:cNvSpPr/>
          <p:nvPr/>
        </p:nvSpPr>
        <p:spPr>
          <a:xfrm>
            <a:off x="1637096" y="2982555"/>
            <a:ext cx="839212" cy="450761"/>
          </a:xfrm>
          <a:prstGeom prst="leftArrow">
            <a:avLst/>
          </a:prstGeom>
          <a:solidFill>
            <a:srgbClr val="70AD47">
              <a:lumMod val="40000"/>
              <a:lumOff val="60000"/>
            </a:srgbClr>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134" name="右矢印 133"/>
          <p:cNvSpPr/>
          <p:nvPr/>
        </p:nvSpPr>
        <p:spPr>
          <a:xfrm>
            <a:off x="1640535" y="3452626"/>
            <a:ext cx="1638635" cy="458532"/>
          </a:xfrm>
          <a:prstGeom prst="rightArrow">
            <a:avLst/>
          </a:prstGeom>
          <a:solidFill>
            <a:srgbClr val="5B9BD5"/>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133" name="右矢印 132"/>
          <p:cNvSpPr/>
          <p:nvPr/>
        </p:nvSpPr>
        <p:spPr>
          <a:xfrm>
            <a:off x="3820763" y="3452626"/>
            <a:ext cx="2556000" cy="458532"/>
          </a:xfrm>
          <a:prstGeom prst="rightArrow">
            <a:avLst>
              <a:gd name="adj1" fmla="val 50000"/>
              <a:gd name="adj2" fmla="val 44461"/>
            </a:avLst>
          </a:prstGeom>
          <a:solidFill>
            <a:srgbClr val="5B9BD5"/>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132" name="右矢印 131"/>
          <p:cNvSpPr/>
          <p:nvPr/>
        </p:nvSpPr>
        <p:spPr>
          <a:xfrm>
            <a:off x="1652886" y="2514619"/>
            <a:ext cx="1638635" cy="458532"/>
          </a:xfrm>
          <a:prstGeom prst="rightArrow">
            <a:avLst/>
          </a:prstGeom>
          <a:solidFill>
            <a:srgbClr val="5B9BD5"/>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131" name="右矢印 130"/>
          <p:cNvSpPr/>
          <p:nvPr/>
        </p:nvSpPr>
        <p:spPr>
          <a:xfrm>
            <a:off x="1628071" y="1463091"/>
            <a:ext cx="1638635" cy="458532"/>
          </a:xfrm>
          <a:prstGeom prst="rightArrow">
            <a:avLst/>
          </a:prstGeom>
          <a:solidFill>
            <a:srgbClr val="5B9BD5"/>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6" name="L 字 5"/>
          <p:cNvSpPr/>
          <p:nvPr/>
        </p:nvSpPr>
        <p:spPr>
          <a:xfrm rot="5400000">
            <a:off x="2764764" y="1709894"/>
            <a:ext cx="2846202" cy="1831610"/>
          </a:xfrm>
          <a:prstGeom prst="corner">
            <a:avLst>
              <a:gd name="adj1" fmla="val 32376"/>
              <a:gd name="adj2" fmla="val 114999"/>
            </a:avLst>
          </a:prstGeom>
          <a:solidFill>
            <a:srgbClr val="FFE285"/>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62"/>
          <p:cNvSpPr txBox="1"/>
          <p:nvPr/>
        </p:nvSpPr>
        <p:spPr>
          <a:xfrm>
            <a:off x="5389364" y="5179206"/>
            <a:ext cx="3161442" cy="276999"/>
          </a:xfrm>
          <a:prstGeom prst="rect">
            <a:avLst/>
          </a:prstGeom>
          <a:noFill/>
        </p:spPr>
        <p:txBody>
          <a:bodyPr wrap="none" rtlCol="0">
            <a:spAutoFit/>
          </a:bodyP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景観形成に寄与した公共事業であるかの評価</a:t>
            </a:r>
            <a:endParaRPr lang="en-US" altLang="ja-JP" sz="1200" kern="0" dirty="0">
              <a:solidFill>
                <a:prstClr val="black"/>
              </a:solidFill>
              <a:latin typeface="Calibri" panose="020F0502020204030204"/>
              <a:ea typeface="ＭＳ Ｐゴシック" panose="020B0600070205080204" pitchFamily="50" charset="-128"/>
            </a:endParaRPr>
          </a:p>
        </p:txBody>
      </p:sp>
      <p:sp>
        <p:nvSpPr>
          <p:cNvPr id="64" name="テキスト ボックス 63"/>
          <p:cNvSpPr txBox="1"/>
          <p:nvPr/>
        </p:nvSpPr>
        <p:spPr>
          <a:xfrm>
            <a:off x="4980185" y="5450070"/>
            <a:ext cx="3929642" cy="1138773"/>
          </a:xfrm>
          <a:prstGeom prst="rect">
            <a:avLst/>
          </a:prstGeom>
          <a:noFill/>
        </p:spPr>
        <p:txBody>
          <a:bodyPr wrap="square" rtlCol="0">
            <a:spAutoFit/>
          </a:bodyPr>
          <a:lstStyle/>
          <a:p>
            <a:pPr>
              <a:defRPr/>
            </a:pPr>
            <a:r>
              <a:rPr lang="ja-JP" altLang="en-US" sz="1200" kern="0" dirty="0" smtClean="0">
                <a:solidFill>
                  <a:prstClr val="black"/>
                </a:solidFill>
                <a:latin typeface="ＭＳ Ｐゴシック" panose="020B0600070205080204" pitchFamily="50" charset="-128"/>
                <a:ea typeface="ＭＳ Ｐゴシック" panose="020B0600070205080204" pitchFamily="50" charset="-128"/>
              </a:rPr>
              <a:t>〇</a:t>
            </a:r>
            <a:r>
              <a:rPr lang="ja-JP" altLang="en-US" sz="1200" kern="0" dirty="0" smtClean="0">
                <a:latin typeface="ＭＳ Ｐゴシック" panose="020B0600070205080204" pitchFamily="50" charset="-128"/>
                <a:ea typeface="ＭＳ Ｐゴシック" panose="020B0600070205080204" pitchFamily="50" charset="-128"/>
              </a:rPr>
              <a:t>事業部局による自己評価</a:t>
            </a:r>
            <a:endParaRPr lang="en-US" altLang="ja-JP" sz="1200" kern="0" dirty="0">
              <a:latin typeface="ＭＳ Ｐゴシック" panose="020B0600070205080204" pitchFamily="50" charset="-128"/>
              <a:ea typeface="ＭＳ Ｐゴシック" panose="020B0600070205080204" pitchFamily="50" charset="-128"/>
            </a:endParaRPr>
          </a:p>
          <a:p>
            <a:pPr>
              <a:defRPr/>
            </a:pPr>
            <a:r>
              <a:rPr lang="ja-JP" altLang="en-US" sz="1100" kern="0" dirty="0">
                <a:latin typeface="ＭＳ Ｐゴシック" panose="020B0600070205080204" pitchFamily="50" charset="-128"/>
                <a:ea typeface="ＭＳ Ｐゴシック" panose="020B0600070205080204" pitchFamily="50" charset="-128"/>
              </a:rPr>
              <a:t>　</a:t>
            </a:r>
            <a:r>
              <a:rPr lang="ja-JP" altLang="en-US" sz="1100" kern="0" dirty="0" smtClean="0">
                <a:latin typeface="ＭＳ Ｐゴシック" panose="020B0600070205080204" pitchFamily="50" charset="-128"/>
                <a:ea typeface="ＭＳ Ｐゴシック" panose="020B0600070205080204" pitchFamily="50" charset="-128"/>
              </a:rPr>
              <a:t>事業部局は、工事完了次第、景観形成の目標達成の状況を自己評価し、景観部局へ報告。</a:t>
            </a:r>
            <a:endParaRPr lang="en-US" altLang="ja-JP" sz="1100" kern="0" dirty="0">
              <a:latin typeface="ＭＳ Ｐゴシック" panose="020B0600070205080204" pitchFamily="50" charset="-128"/>
              <a:ea typeface="ＭＳ Ｐゴシック" panose="020B0600070205080204" pitchFamily="50" charset="-128"/>
            </a:endParaRPr>
          </a:p>
          <a:p>
            <a:pPr>
              <a:defRPr/>
            </a:pPr>
            <a:r>
              <a:rPr lang="ja-JP" altLang="en-US" sz="1200" kern="0" dirty="0" smtClean="0">
                <a:latin typeface="ＭＳ Ｐゴシック" panose="020B0600070205080204" pitchFamily="50" charset="-128"/>
                <a:ea typeface="ＭＳ Ｐゴシック" panose="020B0600070205080204" pitchFamily="50" charset="-128"/>
              </a:rPr>
              <a:t>〇景観アドバイザーによるコメント</a:t>
            </a:r>
            <a:endParaRPr lang="en-US" altLang="ja-JP" sz="1200" kern="0" dirty="0">
              <a:latin typeface="ＭＳ Ｐゴシック" panose="020B0600070205080204" pitchFamily="50" charset="-128"/>
              <a:ea typeface="ＭＳ Ｐゴシック" panose="020B0600070205080204" pitchFamily="50" charset="-128"/>
            </a:endParaRPr>
          </a:p>
          <a:p>
            <a:pPr>
              <a:defRPr/>
            </a:pPr>
            <a:r>
              <a:rPr lang="ja-JP" altLang="en-US" sz="1100" kern="0" dirty="0">
                <a:latin typeface="ＭＳ Ｐゴシック" panose="020B0600070205080204" pitchFamily="50" charset="-128"/>
                <a:ea typeface="ＭＳ Ｐゴシック" panose="020B0600070205080204" pitchFamily="50" charset="-128"/>
              </a:rPr>
              <a:t>　</a:t>
            </a:r>
            <a:r>
              <a:rPr lang="ja-JP" altLang="en-US" sz="1100" kern="0" dirty="0" smtClean="0">
                <a:latin typeface="ＭＳ Ｐゴシック" panose="020B0600070205080204" pitchFamily="50" charset="-128"/>
                <a:ea typeface="ＭＳ Ｐゴシック" panose="020B0600070205080204" pitchFamily="50" charset="-128"/>
              </a:rPr>
              <a:t>景観部局は、事業部局による自己評価結果を取りまとめて景観アドバイザーへ報告し、アドバイザーか</a:t>
            </a:r>
            <a:r>
              <a:rPr lang="ja-JP" altLang="en-US" sz="1100" kern="0" dirty="0">
                <a:latin typeface="ＭＳ Ｐゴシック" panose="020B0600070205080204" pitchFamily="50" charset="-128"/>
                <a:ea typeface="ＭＳ Ｐゴシック" panose="020B0600070205080204" pitchFamily="50" charset="-128"/>
              </a:rPr>
              <a:t>ら</a:t>
            </a:r>
            <a:r>
              <a:rPr lang="ja-JP" altLang="en-US" sz="1100" kern="0" dirty="0" smtClean="0">
                <a:latin typeface="ＭＳ Ｐゴシック" panose="020B0600070205080204" pitchFamily="50" charset="-128"/>
                <a:ea typeface="ＭＳ Ｐゴシック" panose="020B0600070205080204" pitchFamily="50" charset="-128"/>
              </a:rPr>
              <a:t>コメントを受ける。</a:t>
            </a:r>
            <a:endParaRPr lang="en-US" altLang="ja-JP" sz="1100" kern="0" dirty="0">
              <a:latin typeface="ＭＳ Ｐゴシック" panose="020B0600070205080204" pitchFamily="50" charset="-128"/>
              <a:ea typeface="ＭＳ Ｐゴシック" panose="020B0600070205080204" pitchFamily="50" charset="-128"/>
            </a:endParaRPr>
          </a:p>
        </p:txBody>
      </p:sp>
      <p:sp>
        <p:nvSpPr>
          <p:cNvPr id="65" name="正方形/長方形 64"/>
          <p:cNvSpPr/>
          <p:nvPr/>
        </p:nvSpPr>
        <p:spPr>
          <a:xfrm>
            <a:off x="168154" y="5543665"/>
            <a:ext cx="3839390" cy="1053997"/>
          </a:xfrm>
          <a:prstGeom prst="rect">
            <a:avLst/>
          </a:prstGeom>
          <a:noFill/>
          <a:ln w="12700" cap="flat" cmpd="sng" algn="ctr">
            <a:solidFill>
              <a:srgbClr val="5B9BD5">
                <a:shade val="50000"/>
              </a:srgbClr>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66" name="テキスト ボックス 65"/>
          <p:cNvSpPr txBox="1"/>
          <p:nvPr/>
        </p:nvSpPr>
        <p:spPr>
          <a:xfrm>
            <a:off x="195703" y="5115496"/>
            <a:ext cx="3949876" cy="276999"/>
          </a:xfrm>
          <a:prstGeom prst="rect">
            <a:avLst/>
          </a:prstGeom>
          <a:noFill/>
        </p:spPr>
        <p:txBody>
          <a:bodyPr wrap="square" rtlCol="0">
            <a:spAutoFit/>
          </a:bodyP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景観形成に寄与した公共事業の事例を蓄積し、活用</a:t>
            </a:r>
          </a:p>
        </p:txBody>
      </p:sp>
      <p:sp>
        <p:nvSpPr>
          <p:cNvPr id="67" name="テキスト ボックス 66"/>
          <p:cNvSpPr txBox="1"/>
          <p:nvPr/>
        </p:nvSpPr>
        <p:spPr>
          <a:xfrm>
            <a:off x="156264" y="5304074"/>
            <a:ext cx="3965275" cy="276999"/>
          </a:xfrm>
          <a:prstGeom prst="rect">
            <a:avLst/>
          </a:prstGeom>
          <a:noFill/>
        </p:spPr>
        <p:txBody>
          <a:bodyPr wrap="square" rtlCol="0">
            <a:spAutoFit/>
          </a:bodyP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職員の景観に関する技術力向上</a:t>
            </a:r>
          </a:p>
        </p:txBody>
      </p:sp>
      <p:sp>
        <p:nvSpPr>
          <p:cNvPr id="68" name="正方形/長方形 67"/>
          <p:cNvSpPr/>
          <p:nvPr/>
        </p:nvSpPr>
        <p:spPr>
          <a:xfrm>
            <a:off x="4896954" y="5410007"/>
            <a:ext cx="4085127" cy="1187655"/>
          </a:xfrm>
          <a:prstGeom prst="rect">
            <a:avLst/>
          </a:prstGeom>
          <a:noFill/>
          <a:ln w="12700" cap="flat" cmpd="sng" algn="ctr">
            <a:solidFill>
              <a:srgbClr val="5B9BD5">
                <a:shade val="50000"/>
              </a:srgbClr>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69" name="右矢印 68"/>
          <p:cNvSpPr/>
          <p:nvPr/>
        </p:nvSpPr>
        <p:spPr>
          <a:xfrm rot="10800000">
            <a:off x="4096742" y="5031541"/>
            <a:ext cx="728263" cy="1422766"/>
          </a:xfrm>
          <a:prstGeom prst="rightArrow">
            <a:avLst>
              <a:gd name="adj1" fmla="val 63452"/>
              <a:gd name="adj2" fmla="val 43193"/>
            </a:avLst>
          </a:prstGeom>
          <a:solidFill>
            <a:srgbClr val="F4B183"/>
          </a:solidFill>
          <a:ln w="3175" cap="flat" cmpd="sng" algn="ctr">
            <a:solidFill>
              <a:schemeClr val="bg1">
                <a:lumMod val="50000"/>
              </a:schemeClr>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70" name="正方形/長方形 69"/>
          <p:cNvSpPr/>
          <p:nvPr/>
        </p:nvSpPr>
        <p:spPr>
          <a:xfrm>
            <a:off x="4863221" y="4786559"/>
            <a:ext cx="4152582" cy="1877712"/>
          </a:xfrm>
          <a:prstGeom prst="rect">
            <a:avLst/>
          </a:prstGeom>
          <a:noFill/>
          <a:ln w="12700" cap="flat" cmpd="sng" algn="ctr">
            <a:solidFill>
              <a:srgbClr val="5B9BD5">
                <a:shade val="50000"/>
              </a:srgbClr>
            </a:solidFill>
            <a:prstDash val="dashDot"/>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71" name="正方形/長方形 70"/>
          <p:cNvSpPr/>
          <p:nvPr/>
        </p:nvSpPr>
        <p:spPr>
          <a:xfrm>
            <a:off x="89749" y="4786559"/>
            <a:ext cx="3967830" cy="1877712"/>
          </a:xfrm>
          <a:prstGeom prst="rect">
            <a:avLst/>
          </a:prstGeom>
          <a:noFill/>
          <a:ln w="12700" cap="flat" cmpd="sng" algn="ctr">
            <a:solidFill>
              <a:srgbClr val="5B9BD5">
                <a:shade val="50000"/>
              </a:srgbClr>
            </a:solidFill>
            <a:prstDash val="dashDot"/>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72" name="テキスト ボックス 71"/>
          <p:cNvSpPr txBox="1"/>
          <p:nvPr/>
        </p:nvSpPr>
        <p:spPr>
          <a:xfrm>
            <a:off x="4522576" y="4789604"/>
            <a:ext cx="4186307" cy="400110"/>
          </a:xfrm>
          <a:prstGeom prst="rect">
            <a:avLst/>
          </a:prstGeom>
          <a:noFill/>
        </p:spPr>
        <p:txBody>
          <a:bodyPr wrap="square" rtlCol="0">
            <a:spAutoFit/>
          </a:bodyPr>
          <a:lstStyle/>
          <a:p>
            <a:pPr algn="ctr">
              <a:defRPr/>
            </a:pPr>
            <a:r>
              <a:rPr kumimoji="1" lang="en-US" altLang="ja-JP" sz="2000" b="1" dirty="0">
                <a:solidFill>
                  <a:prstClr val="black"/>
                </a:solidFill>
                <a:latin typeface="Meiryo UI" panose="020B0604030504040204" pitchFamily="50" charset="-128"/>
                <a:ea typeface="Meiryo UI" panose="020B0604030504040204" pitchFamily="50" charset="-128"/>
              </a:rPr>
              <a:t>【 Check 】</a:t>
            </a:r>
          </a:p>
        </p:txBody>
      </p:sp>
      <p:sp>
        <p:nvSpPr>
          <p:cNvPr id="73" name="テキスト ボックス 72"/>
          <p:cNvSpPr txBox="1"/>
          <p:nvPr/>
        </p:nvSpPr>
        <p:spPr>
          <a:xfrm>
            <a:off x="77276" y="4762064"/>
            <a:ext cx="4123253" cy="400110"/>
          </a:xfrm>
          <a:prstGeom prst="rect">
            <a:avLst/>
          </a:prstGeom>
          <a:noFill/>
        </p:spPr>
        <p:txBody>
          <a:bodyPr wrap="square" rtlCol="0">
            <a:spAutoFit/>
          </a:bodyPr>
          <a:lstStyle/>
          <a:p>
            <a:pPr algn="ctr">
              <a:defRPr/>
            </a:pPr>
            <a:r>
              <a:rPr kumimoji="1" lang="en-US" altLang="ja-JP" sz="2000" b="1" dirty="0">
                <a:solidFill>
                  <a:prstClr val="black"/>
                </a:solidFill>
                <a:latin typeface="Meiryo UI" panose="020B0604030504040204" pitchFamily="50" charset="-128"/>
                <a:ea typeface="Meiryo UI" panose="020B0604030504040204" pitchFamily="50" charset="-128"/>
              </a:rPr>
              <a:t>【 Action 】</a:t>
            </a:r>
          </a:p>
        </p:txBody>
      </p:sp>
      <p:sp>
        <p:nvSpPr>
          <p:cNvPr id="74" name="テキスト ボックス 73"/>
          <p:cNvSpPr txBox="1"/>
          <p:nvPr/>
        </p:nvSpPr>
        <p:spPr>
          <a:xfrm>
            <a:off x="163529" y="5576944"/>
            <a:ext cx="3982053" cy="1015663"/>
          </a:xfrm>
          <a:prstGeom prst="rect">
            <a:avLst/>
          </a:prstGeom>
          <a:noFill/>
          <a:ln>
            <a:noFill/>
          </a:ln>
        </p:spPr>
        <p:txBody>
          <a:bodyPr wrap="square" rtlCol="0">
            <a:spAutoFit/>
          </a:bodyPr>
          <a:lstStyle/>
          <a:p>
            <a:pPr defTabSz="914354">
              <a:defRPr/>
            </a:pPr>
            <a:r>
              <a:rPr lang="ja-JP" altLang="en-US" sz="1200" kern="0" dirty="0">
                <a:latin typeface="Calibri" panose="020F0502020204030204"/>
                <a:ea typeface="ＭＳ Ｐゴシック" panose="020B0600070205080204" pitchFamily="50" charset="-128"/>
              </a:rPr>
              <a:t>〇景観形成に寄与した公共事業の</a:t>
            </a:r>
            <a:r>
              <a:rPr lang="ja-JP" altLang="en-US" sz="1200" kern="0" dirty="0" smtClean="0">
                <a:latin typeface="Calibri" panose="020F0502020204030204"/>
                <a:ea typeface="ＭＳ Ｐゴシック" panose="020B0600070205080204" pitchFamily="50" charset="-128"/>
              </a:rPr>
              <a:t>事例の蓄積と発信</a:t>
            </a:r>
            <a:endParaRPr lang="en-US" altLang="ja-JP" sz="1200" kern="0" dirty="0">
              <a:latin typeface="Calibri" panose="020F0502020204030204"/>
              <a:ea typeface="ＭＳ Ｐゴシック" panose="020B0600070205080204" pitchFamily="50" charset="-128"/>
            </a:endParaRPr>
          </a:p>
          <a:p>
            <a:pPr defTabSz="914354">
              <a:defRPr/>
            </a:pPr>
            <a:r>
              <a:rPr lang="ja-JP" altLang="en-US" sz="1200" kern="0" dirty="0">
                <a:latin typeface="Calibri" panose="020F0502020204030204"/>
                <a:ea typeface="ＭＳ Ｐゴシック" panose="020B0600070205080204" pitchFamily="50" charset="-128"/>
              </a:rPr>
              <a:t>〇景観アドバイザーへの</a:t>
            </a:r>
            <a:r>
              <a:rPr lang="ja-JP" altLang="en-US" sz="1200" kern="0" dirty="0" smtClean="0">
                <a:latin typeface="Calibri" panose="020F0502020204030204"/>
                <a:ea typeface="ＭＳ Ｐゴシック" panose="020B0600070205080204" pitchFamily="50" charset="-128"/>
              </a:rPr>
              <a:t>報告結果</a:t>
            </a:r>
            <a:r>
              <a:rPr lang="ja-JP" altLang="en-US" sz="1200" kern="0" dirty="0">
                <a:latin typeface="Calibri" panose="020F0502020204030204"/>
                <a:ea typeface="ＭＳ Ｐゴシック" panose="020B0600070205080204" pitchFamily="50" charset="-128"/>
              </a:rPr>
              <a:t>（アドバイザーによる</a:t>
            </a:r>
            <a:endParaRPr lang="en-US" altLang="ja-JP" sz="1200" kern="0" dirty="0">
              <a:latin typeface="Calibri" panose="020F0502020204030204"/>
              <a:ea typeface="ＭＳ Ｐゴシック" panose="020B0600070205080204" pitchFamily="50" charset="-128"/>
            </a:endParaRPr>
          </a:p>
          <a:p>
            <a:pPr defTabSz="914354">
              <a:defRPr/>
            </a:pPr>
            <a:r>
              <a:rPr lang="ja-JP" altLang="en-US" sz="1200" kern="0" dirty="0">
                <a:latin typeface="Calibri" panose="020F0502020204030204"/>
                <a:ea typeface="ＭＳ Ｐゴシック" panose="020B0600070205080204" pitchFamily="50" charset="-128"/>
              </a:rPr>
              <a:t>　コメント</a:t>
            </a:r>
            <a:r>
              <a:rPr lang="ja-JP" altLang="en-US" sz="1200" kern="0" dirty="0" smtClean="0">
                <a:latin typeface="Calibri" panose="020F0502020204030204"/>
                <a:ea typeface="ＭＳ Ｐゴシック" panose="020B0600070205080204" pitchFamily="50" charset="-128"/>
              </a:rPr>
              <a:t>）の周知</a:t>
            </a:r>
            <a:endParaRPr lang="en-US" altLang="ja-JP" sz="1200" kern="0" dirty="0">
              <a:latin typeface="Calibri" panose="020F0502020204030204"/>
              <a:ea typeface="ＭＳ Ｐゴシック" panose="020B0600070205080204" pitchFamily="50" charset="-128"/>
            </a:endParaRPr>
          </a:p>
          <a:p>
            <a:pPr defTabSz="914354">
              <a:defRPr/>
            </a:pPr>
            <a:r>
              <a:rPr lang="ja-JP" altLang="en-US" sz="1200" kern="0" dirty="0">
                <a:latin typeface="Calibri" panose="020F0502020204030204"/>
                <a:ea typeface="ＭＳ Ｐゴシック" panose="020B0600070205080204" pitchFamily="50" charset="-128"/>
              </a:rPr>
              <a:t>〇景観に関する講習会の</a:t>
            </a:r>
            <a:r>
              <a:rPr lang="ja-JP" altLang="en-US" sz="1200" kern="0" dirty="0" smtClean="0">
                <a:latin typeface="Calibri" panose="020F0502020204030204"/>
                <a:ea typeface="ＭＳ Ｐゴシック" panose="020B0600070205080204" pitchFamily="50" charset="-128"/>
              </a:rPr>
              <a:t>実施</a:t>
            </a:r>
            <a:endParaRPr lang="en-US" altLang="ja-JP" sz="1200" kern="0" dirty="0" smtClean="0">
              <a:latin typeface="Calibri" panose="020F0502020204030204"/>
              <a:ea typeface="ＭＳ Ｐゴシック" panose="020B0600070205080204" pitchFamily="50" charset="-128"/>
            </a:endParaRPr>
          </a:p>
          <a:p>
            <a:pPr defTabSz="914354">
              <a:defRPr/>
            </a:pPr>
            <a:r>
              <a:rPr lang="ja-JP" altLang="en-US" sz="1200" kern="0" dirty="0" smtClean="0">
                <a:latin typeface="Calibri" panose="020F0502020204030204"/>
                <a:ea typeface="ＭＳ Ｐゴシック" panose="020B0600070205080204" pitchFamily="50" charset="-128"/>
              </a:rPr>
              <a:t>○</a:t>
            </a:r>
            <a:r>
              <a:rPr kumimoji="1" lang="ja-JP" altLang="en-US" sz="1200" dirty="0">
                <a:latin typeface="ＭＳ Ｐゴシック 本文"/>
              </a:rPr>
              <a:t>景観配慮の検討</a:t>
            </a:r>
            <a:r>
              <a:rPr kumimoji="1" lang="ja-JP" altLang="en-US" sz="1200" dirty="0" smtClean="0">
                <a:latin typeface="ＭＳ Ｐゴシック 本文"/>
              </a:rPr>
              <a:t>経過の公表</a:t>
            </a:r>
            <a:r>
              <a:rPr lang="ja-JP" altLang="en-US" sz="1200" kern="0" dirty="0">
                <a:latin typeface="ＭＳ Ｐゴシック" panose="020B0600070205080204" pitchFamily="50" charset="-128"/>
                <a:ea typeface="ＭＳ Ｐゴシック" panose="020B0600070205080204" pitchFamily="50" charset="-128"/>
              </a:rPr>
              <a:t>　</a:t>
            </a:r>
            <a:r>
              <a:rPr lang="ja-JP" altLang="en-US" sz="1200" kern="0" dirty="0">
                <a:solidFill>
                  <a:prstClr val="black"/>
                </a:solidFill>
                <a:latin typeface="ＭＳ Ｐゴシック" panose="020B0600070205080204" pitchFamily="50" charset="-128"/>
                <a:ea typeface="ＭＳ Ｐゴシック" panose="020B0600070205080204" pitchFamily="50" charset="-128"/>
              </a:rPr>
              <a:t>　　　　　など</a:t>
            </a:r>
            <a:endParaRPr lang="en-US" altLang="ja-JP" sz="1200" kern="0" dirty="0">
              <a:solidFill>
                <a:prstClr val="black"/>
              </a:solidFill>
              <a:latin typeface="ＭＳ Ｐゴシック" panose="020B0600070205080204" pitchFamily="50" charset="-128"/>
              <a:ea typeface="ＭＳ Ｐゴシック" panose="020B0600070205080204" pitchFamily="50" charset="-128"/>
            </a:endParaRPr>
          </a:p>
        </p:txBody>
      </p:sp>
      <p:sp>
        <p:nvSpPr>
          <p:cNvPr id="75" name="テキスト ボックス 74"/>
          <p:cNvSpPr txBox="1"/>
          <p:nvPr/>
        </p:nvSpPr>
        <p:spPr>
          <a:xfrm>
            <a:off x="4088395" y="5455655"/>
            <a:ext cx="821919" cy="646331"/>
          </a:xfrm>
          <a:prstGeom prst="rect">
            <a:avLst/>
          </a:prstGeom>
          <a:noFill/>
        </p:spPr>
        <p:txBody>
          <a:bodyPr wrap="square" rtlCol="0">
            <a:spAutoFit/>
          </a:bodyP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評価結果</a:t>
            </a:r>
            <a:endParaRPr lang="en-US" altLang="ja-JP" sz="1200" kern="0" dirty="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a:solidFill>
                  <a:prstClr val="black"/>
                </a:solidFill>
                <a:latin typeface="Calibri" panose="020F0502020204030204"/>
                <a:ea typeface="ＭＳ Ｐゴシック" panose="020B0600070205080204" pitchFamily="50" charset="-128"/>
              </a:rPr>
              <a:t>の</a:t>
            </a:r>
            <a:r>
              <a:rPr lang="ja-JP" altLang="en-US" sz="1200" kern="0" dirty="0" smtClean="0">
                <a:solidFill>
                  <a:prstClr val="black"/>
                </a:solidFill>
                <a:latin typeface="Calibri" panose="020F0502020204030204"/>
                <a:ea typeface="ＭＳ Ｐゴシック" panose="020B0600070205080204" pitchFamily="50" charset="-128"/>
              </a:rPr>
              <a:t>蓄積</a:t>
            </a:r>
            <a:r>
              <a:rPr lang="ja-JP" altLang="en-US" sz="1200" kern="0" dirty="0" smtClean="0">
                <a:latin typeface="Calibri" panose="020F0502020204030204"/>
                <a:ea typeface="ＭＳ Ｐゴシック" panose="020B0600070205080204" pitchFamily="50" charset="-128"/>
              </a:rPr>
              <a:t>・活用</a:t>
            </a:r>
            <a:endParaRPr lang="en-US" altLang="ja-JP" sz="1200" kern="0" dirty="0">
              <a:latin typeface="Calibri" panose="020F0502020204030204"/>
              <a:ea typeface="ＭＳ Ｐゴシック" panose="020B0600070205080204" pitchFamily="50" charset="-128"/>
            </a:endParaRPr>
          </a:p>
        </p:txBody>
      </p:sp>
      <p:sp>
        <p:nvSpPr>
          <p:cNvPr id="76" name="正方形/長方形 75"/>
          <p:cNvSpPr/>
          <p:nvPr/>
        </p:nvSpPr>
        <p:spPr>
          <a:xfrm>
            <a:off x="192077" y="2170808"/>
            <a:ext cx="1461600" cy="1872000"/>
          </a:xfrm>
          <a:prstGeom prst="rect">
            <a:avLst/>
          </a:prstGeom>
          <a:solidFill>
            <a:srgbClr val="CEE1F2"/>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78" name="正方形/長方形 77"/>
          <p:cNvSpPr/>
          <p:nvPr/>
        </p:nvSpPr>
        <p:spPr>
          <a:xfrm>
            <a:off x="191119" y="1192190"/>
            <a:ext cx="1461600" cy="936000"/>
          </a:xfrm>
          <a:prstGeom prst="rect">
            <a:avLst/>
          </a:prstGeom>
          <a:solidFill>
            <a:srgbClr val="CEE1F2"/>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79" name="正方形/長方形 78"/>
          <p:cNvSpPr/>
          <p:nvPr/>
        </p:nvSpPr>
        <p:spPr>
          <a:xfrm>
            <a:off x="180309" y="1180127"/>
            <a:ext cx="1476000" cy="2861438"/>
          </a:xfrm>
          <a:prstGeom prst="rect">
            <a:avLst/>
          </a:prstGeom>
          <a:noFill/>
          <a:ln w="9525" cap="flat" cmpd="sng" algn="ctr">
            <a:solidFill>
              <a:sysClr val="windowText" lastClr="000000"/>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80" name="テキスト ボックス 79"/>
          <p:cNvSpPr txBox="1"/>
          <p:nvPr/>
        </p:nvSpPr>
        <p:spPr>
          <a:xfrm>
            <a:off x="7367813" y="799569"/>
            <a:ext cx="1706791" cy="307777"/>
          </a:xfrm>
          <a:prstGeom prst="rect">
            <a:avLst/>
          </a:prstGeom>
          <a:noFill/>
        </p:spPr>
        <p:txBody>
          <a:bodyPr wrap="square" rtlCol="0">
            <a:spAutoFit/>
          </a:bodyPr>
          <a:lstStyle/>
          <a:p>
            <a:pPr algn="ctr" defTabSz="914354">
              <a:defRPr/>
            </a:pPr>
            <a:r>
              <a:rPr lang="ja-JP" altLang="en-US" sz="1400" kern="0" dirty="0">
                <a:solidFill>
                  <a:prstClr val="black"/>
                </a:solidFill>
                <a:latin typeface="Calibri" panose="020F0502020204030204"/>
                <a:ea typeface="ＭＳ Ｐゴシック" panose="020B0600070205080204" pitchFamily="50" charset="-128"/>
              </a:rPr>
              <a:t>府公共事業の実施</a:t>
            </a:r>
          </a:p>
        </p:txBody>
      </p:sp>
      <p:sp>
        <p:nvSpPr>
          <p:cNvPr id="81" name="テキスト ボックス 80"/>
          <p:cNvSpPr txBox="1"/>
          <p:nvPr/>
        </p:nvSpPr>
        <p:spPr>
          <a:xfrm>
            <a:off x="215331" y="1281689"/>
            <a:ext cx="1423016" cy="810193"/>
          </a:xfrm>
          <a:prstGeom prst="rect">
            <a:avLst/>
          </a:prstGeom>
          <a:noFill/>
        </p:spPr>
        <p:txBody>
          <a:bodyPr wrap="square" rtlCol="0">
            <a:noAutofit/>
          </a:bodyP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景観に与える</a:t>
            </a:r>
            <a:endParaRPr lang="en-US" altLang="ja-JP" sz="1200" kern="0" dirty="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a:solidFill>
                  <a:prstClr val="black"/>
                </a:solidFill>
                <a:latin typeface="Calibri" panose="020F0502020204030204"/>
                <a:ea typeface="ＭＳ Ｐゴシック" panose="020B0600070205080204" pitchFamily="50" charset="-128"/>
              </a:rPr>
              <a:t>影響等が</a:t>
            </a:r>
            <a:endParaRPr lang="en-US" altLang="ja-JP" sz="1200" kern="0" dirty="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a:solidFill>
                  <a:prstClr val="black"/>
                </a:solidFill>
                <a:latin typeface="Calibri" panose="020F0502020204030204"/>
                <a:ea typeface="ＭＳ Ｐゴシック" panose="020B0600070205080204" pitchFamily="50" charset="-128"/>
              </a:rPr>
              <a:t>大きい事業</a:t>
            </a:r>
          </a:p>
        </p:txBody>
      </p:sp>
      <p:sp>
        <p:nvSpPr>
          <p:cNvPr id="82" name="テキスト ボックス 81"/>
          <p:cNvSpPr txBox="1"/>
          <p:nvPr/>
        </p:nvSpPr>
        <p:spPr>
          <a:xfrm>
            <a:off x="177165" y="2931213"/>
            <a:ext cx="1480172" cy="276999"/>
          </a:xfrm>
          <a:prstGeom prst="rect">
            <a:avLst/>
          </a:prstGeom>
          <a:noFill/>
        </p:spPr>
        <p:txBody>
          <a:bodyPr wrap="square" rtlCol="0">
            <a:spAutoFit/>
          </a:bodyP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上記以外の事業</a:t>
            </a:r>
          </a:p>
        </p:txBody>
      </p:sp>
      <p:sp>
        <p:nvSpPr>
          <p:cNvPr id="85" name="テキスト ボックス 84"/>
          <p:cNvSpPr txBox="1"/>
          <p:nvPr/>
        </p:nvSpPr>
        <p:spPr>
          <a:xfrm>
            <a:off x="6385818" y="1236474"/>
            <a:ext cx="553998" cy="2720477"/>
          </a:xfrm>
          <a:prstGeom prst="rect">
            <a:avLst/>
          </a:prstGeom>
          <a:noFill/>
          <a:ln>
            <a:solidFill>
              <a:sysClr val="windowText" lastClr="000000"/>
            </a:solidFill>
            <a:prstDash val="dash"/>
          </a:ln>
        </p:spPr>
        <p:txBody>
          <a:bodyPr vert="eaVert" wrap="square" rtlCol="0">
            <a:spAutoFit/>
          </a:bodyPr>
          <a:lstStyle/>
          <a:p>
            <a:pPr defTabSz="914354">
              <a:defRPr/>
            </a:pPr>
            <a:r>
              <a:rPr lang="ja-JP" altLang="en-US" sz="1200" kern="0" dirty="0" smtClean="0">
                <a:solidFill>
                  <a:prstClr val="black"/>
                </a:solidFill>
                <a:latin typeface="Calibri" panose="020F0502020204030204"/>
                <a:ea typeface="ＭＳ Ｐゴシック" panose="020B0600070205080204" pitchFamily="50" charset="-128"/>
              </a:rPr>
              <a:t>　　市町村</a:t>
            </a:r>
            <a:r>
              <a:rPr lang="ja-JP" altLang="en-US" sz="1200" kern="0" dirty="0">
                <a:solidFill>
                  <a:prstClr val="black"/>
                </a:solidFill>
                <a:latin typeface="Calibri" panose="020F0502020204030204"/>
                <a:ea typeface="ＭＳ Ｐゴシック" panose="020B0600070205080204" pitchFamily="50" charset="-128"/>
              </a:rPr>
              <a:t>景観アドバイザー制度</a:t>
            </a:r>
            <a:endParaRPr lang="en-US" altLang="ja-JP" sz="1200" kern="0" dirty="0">
              <a:solidFill>
                <a:prstClr val="black"/>
              </a:solidFill>
              <a:latin typeface="Calibri" panose="020F0502020204030204"/>
              <a:ea typeface="ＭＳ Ｐゴシック" panose="020B0600070205080204" pitchFamily="50" charset="-128"/>
            </a:endParaRPr>
          </a:p>
          <a:p>
            <a:pPr defTabSz="914354">
              <a:defRPr/>
            </a:pPr>
            <a:r>
              <a:rPr lang="ja-JP" altLang="en-US" sz="1200" kern="0" dirty="0" smtClean="0">
                <a:solidFill>
                  <a:prstClr val="black"/>
                </a:solidFill>
                <a:latin typeface="Calibri" panose="020F0502020204030204"/>
                <a:ea typeface="ＭＳ Ｐゴシック" panose="020B0600070205080204" pitchFamily="50" charset="-128"/>
              </a:rPr>
              <a:t>　　府</a:t>
            </a:r>
            <a:r>
              <a:rPr lang="ja-JP" altLang="en-US" sz="1200" kern="0" dirty="0">
                <a:solidFill>
                  <a:prstClr val="black"/>
                </a:solidFill>
                <a:latin typeface="Calibri" panose="020F0502020204030204"/>
                <a:ea typeface="ＭＳ Ｐゴシック" panose="020B0600070205080204" pitchFamily="50" charset="-128"/>
              </a:rPr>
              <a:t>市町村景観計画の</a:t>
            </a:r>
            <a:r>
              <a:rPr lang="ja-JP" altLang="en-US" sz="1200" kern="0" dirty="0" smtClean="0">
                <a:solidFill>
                  <a:prstClr val="black"/>
                </a:solidFill>
                <a:latin typeface="Calibri" panose="020F0502020204030204"/>
                <a:ea typeface="ＭＳ Ｐゴシック" panose="020B0600070205080204" pitchFamily="50" charset="-128"/>
              </a:rPr>
              <a:t>協議・  通知　等</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86" name="テキスト ボックス 85"/>
          <p:cNvSpPr txBox="1"/>
          <p:nvPr/>
        </p:nvSpPr>
        <p:spPr>
          <a:xfrm>
            <a:off x="2426504" y="1168800"/>
            <a:ext cx="531043" cy="2880000"/>
          </a:xfrm>
          <a:prstGeom prst="rect">
            <a:avLst/>
          </a:prstGeom>
          <a:solidFill>
            <a:srgbClr val="C5E0B4"/>
          </a:solidFill>
        </p:spPr>
        <p:txBody>
          <a:bodyPr vert="eaVert" wrap="square" rtlCol="0">
            <a:spAutoFit/>
          </a:bodyPr>
          <a:lstStyle/>
          <a:p>
            <a:pPr defTabSz="914354">
              <a:defRPr/>
            </a:pPr>
            <a:r>
              <a:rPr lang="ja-JP" altLang="en-US" sz="1200" kern="0" dirty="0" smtClean="0">
                <a:solidFill>
                  <a:prstClr val="black"/>
                </a:solidFill>
                <a:latin typeface="Calibri" panose="020F0502020204030204"/>
                <a:ea typeface="ＭＳ Ｐゴシック" panose="020B0600070205080204" pitchFamily="50" charset="-128"/>
              </a:rPr>
              <a:t>　　景観</a:t>
            </a:r>
            <a:r>
              <a:rPr lang="ja-JP" altLang="en-US" sz="1200" kern="0" dirty="0">
                <a:solidFill>
                  <a:prstClr val="black"/>
                </a:solidFill>
                <a:latin typeface="Calibri" panose="020F0502020204030204"/>
                <a:ea typeface="ＭＳ Ｐゴシック" panose="020B0600070205080204" pitchFamily="50" charset="-128"/>
              </a:rPr>
              <a:t>配慮への</a:t>
            </a:r>
            <a:r>
              <a:rPr lang="ja-JP" altLang="en-US" sz="1200" kern="0" dirty="0" smtClean="0">
                <a:solidFill>
                  <a:prstClr val="black"/>
                </a:solidFill>
                <a:latin typeface="Calibri" panose="020F0502020204030204"/>
                <a:ea typeface="ＭＳ Ｐゴシック" panose="020B0600070205080204" pitchFamily="50" charset="-128"/>
              </a:rPr>
              <a:t>働きかけ</a:t>
            </a:r>
            <a:endParaRPr lang="en-US" altLang="ja-JP" sz="1200" kern="0" dirty="0" smtClean="0">
              <a:solidFill>
                <a:prstClr val="black"/>
              </a:solidFill>
              <a:latin typeface="Calibri" panose="020F0502020204030204"/>
              <a:ea typeface="ＭＳ Ｐゴシック" panose="020B0600070205080204" pitchFamily="50" charset="-128"/>
            </a:endParaRPr>
          </a:p>
          <a:p>
            <a:pPr algn="ctr" defTabSz="914354">
              <a:defRPr/>
            </a:pPr>
            <a:r>
              <a:rPr lang="ja-JP" altLang="en-US" sz="1051" kern="0" dirty="0" smtClean="0">
                <a:solidFill>
                  <a:prstClr val="black"/>
                </a:solidFill>
                <a:latin typeface="Calibri" panose="020F0502020204030204"/>
                <a:ea typeface="ＭＳ Ｐゴシック" panose="020B0600070205080204" pitchFamily="50" charset="-128"/>
              </a:rPr>
              <a:t>　　　</a:t>
            </a:r>
            <a:r>
              <a:rPr lang="en-US" altLang="ja-JP" sz="1051" kern="0" dirty="0" smtClean="0">
                <a:solidFill>
                  <a:prstClr val="black"/>
                </a:solidFill>
                <a:latin typeface="Calibri" panose="020F0502020204030204"/>
                <a:ea typeface="ＭＳ Ｐゴシック" panose="020B0600070205080204" pitchFamily="50" charset="-128"/>
              </a:rPr>
              <a:t>〈 </a:t>
            </a:r>
            <a:r>
              <a:rPr lang="ja-JP" altLang="en-US" sz="1051" kern="0" dirty="0" smtClean="0">
                <a:solidFill>
                  <a:prstClr val="black"/>
                </a:solidFill>
                <a:latin typeface="Calibri" panose="020F0502020204030204"/>
                <a:ea typeface="ＭＳ Ｐゴシック" panose="020B0600070205080204" pitchFamily="50" charset="-128"/>
              </a:rPr>
              <a:t>景観部局による事前相談 </a:t>
            </a:r>
            <a:r>
              <a:rPr lang="en-US" altLang="ja-JP" sz="1051" kern="0" dirty="0" smtClean="0">
                <a:solidFill>
                  <a:prstClr val="black"/>
                </a:solidFill>
                <a:latin typeface="Calibri" panose="020F0502020204030204"/>
                <a:ea typeface="ＭＳ Ｐゴシック" panose="020B0600070205080204" pitchFamily="50" charset="-128"/>
              </a:rPr>
              <a:t>〉</a:t>
            </a:r>
            <a:endParaRPr lang="en-US" altLang="ja-JP" sz="1051" kern="0" dirty="0">
              <a:solidFill>
                <a:prstClr val="black"/>
              </a:solidFill>
              <a:latin typeface="Calibri" panose="020F0502020204030204"/>
              <a:ea typeface="ＭＳ Ｐゴシック" panose="020B0600070205080204" pitchFamily="50" charset="-128"/>
            </a:endParaRPr>
          </a:p>
        </p:txBody>
      </p:sp>
      <p:sp>
        <p:nvSpPr>
          <p:cNvPr id="87" name="テキスト ボックス 86"/>
          <p:cNvSpPr txBox="1"/>
          <p:nvPr/>
        </p:nvSpPr>
        <p:spPr>
          <a:xfrm>
            <a:off x="1994888" y="1165855"/>
            <a:ext cx="369332" cy="2880000"/>
          </a:xfrm>
          <a:prstGeom prst="rect">
            <a:avLst/>
          </a:prstGeom>
          <a:solidFill>
            <a:srgbClr val="70AD47">
              <a:lumMod val="40000"/>
              <a:lumOff val="60000"/>
            </a:srgbClr>
          </a:solidFill>
        </p:spPr>
        <p:txBody>
          <a:bodyPr vert="eaVert" wrap="square" rtlCol="0">
            <a:spAutoFit/>
          </a:bodyP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大阪府公共事業景観形成指針の周知</a:t>
            </a:r>
          </a:p>
        </p:txBody>
      </p:sp>
      <p:sp>
        <p:nvSpPr>
          <p:cNvPr id="88" name="左矢印 87"/>
          <p:cNvSpPr/>
          <p:nvPr/>
        </p:nvSpPr>
        <p:spPr>
          <a:xfrm>
            <a:off x="1638347" y="1878290"/>
            <a:ext cx="456356" cy="450761"/>
          </a:xfrm>
          <a:prstGeom prst="leftArrow">
            <a:avLst/>
          </a:prstGeom>
          <a:solidFill>
            <a:srgbClr val="70AD47">
              <a:lumMod val="40000"/>
              <a:lumOff val="60000"/>
            </a:srgbClr>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89" name="正方形/長方形 88"/>
          <p:cNvSpPr/>
          <p:nvPr/>
        </p:nvSpPr>
        <p:spPr>
          <a:xfrm>
            <a:off x="1945757" y="940253"/>
            <a:ext cx="1069336" cy="3171292"/>
          </a:xfrm>
          <a:prstGeom prst="rect">
            <a:avLst/>
          </a:prstGeom>
          <a:noFill/>
          <a:ln w="12700" cap="flat" cmpd="sng" algn="ctr">
            <a:solidFill>
              <a:srgbClr val="5B9BD5">
                <a:shade val="50000"/>
              </a:srgbClr>
            </a:solidFill>
            <a:prstDash val="sysDash"/>
            <a:miter lim="800000"/>
          </a:ln>
          <a:effectLst/>
        </p:spPr>
        <p:txBody>
          <a:bodyPr rtlCol="0" anchor="ctr"/>
          <a:lstStyle/>
          <a:p>
            <a:pPr algn="ctr" defTabSz="914354">
              <a:defRPr/>
            </a:pPr>
            <a:endParaRPr lang="ja-JP" altLang="en-US" kern="0">
              <a:solidFill>
                <a:prstClr val="black"/>
              </a:solidFill>
              <a:latin typeface="Calibri" panose="020F0502020204030204"/>
              <a:ea typeface="ＭＳ Ｐゴシック" panose="020B0600070205080204" pitchFamily="50" charset="-128"/>
            </a:endParaRPr>
          </a:p>
        </p:txBody>
      </p:sp>
      <p:sp>
        <p:nvSpPr>
          <p:cNvPr id="90" name="右矢印 89"/>
          <p:cNvSpPr/>
          <p:nvPr/>
        </p:nvSpPr>
        <p:spPr>
          <a:xfrm>
            <a:off x="5972174" y="1461098"/>
            <a:ext cx="396000" cy="462519"/>
          </a:xfrm>
          <a:prstGeom prst="rightArrow">
            <a:avLst/>
          </a:prstGeom>
          <a:solidFill>
            <a:srgbClr val="5B9BD5"/>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91" name="右矢印 90"/>
          <p:cNvSpPr/>
          <p:nvPr/>
        </p:nvSpPr>
        <p:spPr>
          <a:xfrm>
            <a:off x="5984118" y="2499805"/>
            <a:ext cx="396000" cy="488161"/>
          </a:xfrm>
          <a:prstGeom prst="rightArrow">
            <a:avLst/>
          </a:prstGeom>
          <a:solidFill>
            <a:srgbClr val="5B9BD5"/>
          </a:solidFill>
          <a:ln w="12700" cap="flat" cmpd="sng" algn="ctr">
            <a:no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92" name="テキスト ボックス 91"/>
          <p:cNvSpPr txBox="1"/>
          <p:nvPr/>
        </p:nvSpPr>
        <p:spPr>
          <a:xfrm>
            <a:off x="7515259" y="2139496"/>
            <a:ext cx="1448879" cy="646331"/>
          </a:xfrm>
          <a:prstGeom prst="rect">
            <a:avLst/>
          </a:prstGeom>
          <a:noFill/>
        </p:spPr>
        <p:txBody>
          <a:bodyPr wrap="square" rtlCol="0">
            <a:spAutoFit/>
          </a:bodyP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景観形成の目標</a:t>
            </a:r>
            <a:endParaRPr lang="en-US" altLang="ja-JP" sz="1200" kern="0" dirty="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a:solidFill>
                  <a:prstClr val="black"/>
                </a:solidFill>
                <a:latin typeface="Calibri" panose="020F0502020204030204"/>
                <a:ea typeface="ＭＳ Ｐゴシック" panose="020B0600070205080204" pitchFamily="50" charset="-128"/>
              </a:rPr>
              <a:t>の達成に向けた</a:t>
            </a:r>
            <a:endParaRPr lang="en-US" altLang="ja-JP" sz="1200" kern="0" dirty="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a:solidFill>
                  <a:prstClr val="black"/>
                </a:solidFill>
                <a:latin typeface="Calibri" panose="020F0502020204030204"/>
                <a:ea typeface="ＭＳ Ｐゴシック" panose="020B0600070205080204" pitchFamily="50" charset="-128"/>
              </a:rPr>
              <a:t>公共事業の実施</a:t>
            </a:r>
          </a:p>
        </p:txBody>
      </p:sp>
      <p:sp>
        <p:nvSpPr>
          <p:cNvPr id="93" name="正方形/長方形 92"/>
          <p:cNvSpPr/>
          <p:nvPr/>
        </p:nvSpPr>
        <p:spPr>
          <a:xfrm>
            <a:off x="7481104" y="1256897"/>
            <a:ext cx="1483570" cy="2469624"/>
          </a:xfrm>
          <a:prstGeom prst="rect">
            <a:avLst/>
          </a:prstGeom>
          <a:noFill/>
          <a:ln w="9525" cap="flat" cmpd="sng" algn="ctr">
            <a:solidFill>
              <a:sysClr val="windowText" lastClr="000000"/>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94" name="テキスト ボックス 93"/>
          <p:cNvSpPr txBox="1"/>
          <p:nvPr/>
        </p:nvSpPr>
        <p:spPr>
          <a:xfrm>
            <a:off x="51651" y="707529"/>
            <a:ext cx="1698759" cy="307777"/>
          </a:xfrm>
          <a:prstGeom prst="rect">
            <a:avLst/>
          </a:prstGeom>
          <a:noFill/>
        </p:spPr>
        <p:txBody>
          <a:bodyPr wrap="square" rtlCol="0">
            <a:spAutoFit/>
          </a:bodyPr>
          <a:lstStyle/>
          <a:p>
            <a:pPr algn="ctr" defTabSz="914354">
              <a:defRPr/>
            </a:pPr>
            <a:r>
              <a:rPr lang="ja-JP" altLang="en-US" sz="1400" kern="0" dirty="0">
                <a:solidFill>
                  <a:prstClr val="black"/>
                </a:solidFill>
                <a:latin typeface="Calibri" panose="020F0502020204030204"/>
                <a:ea typeface="ＭＳ Ｐゴシック" panose="020B0600070205080204" pitchFamily="50" charset="-128"/>
              </a:rPr>
              <a:t>府公共事業の構想</a:t>
            </a:r>
          </a:p>
        </p:txBody>
      </p:sp>
      <p:sp>
        <p:nvSpPr>
          <p:cNvPr id="95" name="右矢印 94"/>
          <p:cNvSpPr/>
          <p:nvPr/>
        </p:nvSpPr>
        <p:spPr>
          <a:xfrm>
            <a:off x="7095965" y="1963925"/>
            <a:ext cx="271969" cy="1304241"/>
          </a:xfrm>
          <a:prstGeom prst="rightArrow">
            <a:avLst/>
          </a:prstGeom>
          <a:solidFill>
            <a:srgbClr val="F4B183"/>
          </a:solidFill>
          <a:ln w="3175" cap="flat" cmpd="sng" algn="ctr">
            <a:solidFill>
              <a:schemeClr val="bg1">
                <a:lumMod val="50000"/>
              </a:schemeClr>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96" name="正方形/長方形 95"/>
          <p:cNvSpPr/>
          <p:nvPr/>
        </p:nvSpPr>
        <p:spPr>
          <a:xfrm>
            <a:off x="77278" y="568649"/>
            <a:ext cx="7003662" cy="3584307"/>
          </a:xfrm>
          <a:prstGeom prst="rect">
            <a:avLst/>
          </a:prstGeom>
          <a:noFill/>
          <a:ln w="12700" cap="flat" cmpd="sng" algn="ctr">
            <a:solidFill>
              <a:srgbClr val="5B9BD5">
                <a:shade val="50000"/>
              </a:srgbClr>
            </a:solidFill>
            <a:prstDash val="dashDot"/>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97" name="正方形/長方形 96"/>
          <p:cNvSpPr/>
          <p:nvPr/>
        </p:nvSpPr>
        <p:spPr>
          <a:xfrm>
            <a:off x="7397649" y="568649"/>
            <a:ext cx="1680983" cy="3226137"/>
          </a:xfrm>
          <a:prstGeom prst="rect">
            <a:avLst/>
          </a:prstGeom>
          <a:noFill/>
          <a:ln w="12700" cap="flat" cmpd="sng" algn="ctr">
            <a:solidFill>
              <a:srgbClr val="5B9BD5">
                <a:shade val="50000"/>
              </a:srgbClr>
            </a:solidFill>
            <a:prstDash val="dashDot"/>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98" name="テキスト ボックス 97"/>
          <p:cNvSpPr txBox="1"/>
          <p:nvPr/>
        </p:nvSpPr>
        <p:spPr>
          <a:xfrm>
            <a:off x="-164023" y="517892"/>
            <a:ext cx="6374475" cy="400110"/>
          </a:xfrm>
          <a:prstGeom prst="rect">
            <a:avLst/>
          </a:prstGeom>
          <a:noFill/>
        </p:spPr>
        <p:txBody>
          <a:bodyPr wrap="square" rtlCol="0">
            <a:spAutoFit/>
          </a:bodyPr>
          <a:lstStyle/>
          <a:p>
            <a:pPr algn="ctr">
              <a:defRPr/>
            </a:pPr>
            <a:r>
              <a:rPr kumimoji="1" lang="en-US" altLang="ja-JP" sz="2000" b="1" dirty="0">
                <a:solidFill>
                  <a:prstClr val="black"/>
                </a:solidFill>
                <a:latin typeface="Meiryo UI" panose="020B0604030504040204" pitchFamily="50" charset="-128"/>
                <a:ea typeface="Meiryo UI" panose="020B0604030504040204" pitchFamily="50" charset="-128"/>
              </a:rPr>
              <a:t>【 Plan 】</a:t>
            </a:r>
            <a:endParaRPr kumimoji="1" lang="ja-JP" altLang="en-US" sz="2000" b="1" dirty="0">
              <a:solidFill>
                <a:prstClr val="black"/>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7350728" y="518577"/>
            <a:ext cx="1729869" cy="400110"/>
          </a:xfrm>
          <a:prstGeom prst="rect">
            <a:avLst/>
          </a:prstGeom>
          <a:noFill/>
        </p:spPr>
        <p:txBody>
          <a:bodyPr wrap="square" rtlCol="0">
            <a:spAutoFit/>
          </a:bodyPr>
          <a:lstStyle/>
          <a:p>
            <a:pPr algn="ctr">
              <a:defRPr/>
            </a:pPr>
            <a:r>
              <a:rPr kumimoji="1" lang="en-US" altLang="ja-JP" sz="2000" b="1" dirty="0">
                <a:solidFill>
                  <a:prstClr val="black"/>
                </a:solidFill>
                <a:latin typeface="Meiryo UI" panose="020B0604030504040204" pitchFamily="50" charset="-128"/>
                <a:ea typeface="Meiryo UI" panose="020B0604030504040204" pitchFamily="50" charset="-128"/>
              </a:rPr>
              <a:t>【</a:t>
            </a:r>
            <a:r>
              <a:rPr kumimoji="1" lang="ja-JP" altLang="en-US" sz="2000" b="1" dirty="0">
                <a:solidFill>
                  <a:prstClr val="black"/>
                </a:solidFill>
                <a:latin typeface="Meiryo UI" panose="020B0604030504040204" pitchFamily="50" charset="-128"/>
                <a:ea typeface="Meiryo UI" panose="020B0604030504040204" pitchFamily="50" charset="-128"/>
              </a:rPr>
              <a:t> </a:t>
            </a:r>
            <a:r>
              <a:rPr kumimoji="1" lang="en-US" altLang="ja-JP" sz="2000" b="1" dirty="0">
                <a:solidFill>
                  <a:prstClr val="black"/>
                </a:solidFill>
                <a:latin typeface="Meiryo UI" panose="020B0604030504040204" pitchFamily="50" charset="-128"/>
                <a:ea typeface="Meiryo UI" panose="020B0604030504040204" pitchFamily="50" charset="-128"/>
              </a:rPr>
              <a:t>Do 】</a:t>
            </a:r>
          </a:p>
        </p:txBody>
      </p:sp>
      <p:sp>
        <p:nvSpPr>
          <p:cNvPr id="101" name="正方形/長方形 100"/>
          <p:cNvSpPr/>
          <p:nvPr/>
        </p:nvSpPr>
        <p:spPr>
          <a:xfrm>
            <a:off x="4035226" y="679736"/>
            <a:ext cx="2966360" cy="3420000"/>
          </a:xfrm>
          <a:prstGeom prst="rect">
            <a:avLst/>
          </a:prstGeom>
          <a:noFill/>
          <a:ln w="12700" cap="flat" cmpd="sng" algn="ctr">
            <a:solidFill>
              <a:srgbClr val="5B9BD5">
                <a:shade val="50000"/>
              </a:srgbClr>
            </a:solidFill>
            <a:prstDash val="sysDash"/>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102" name="テキスト ボックス 101"/>
          <p:cNvSpPr txBox="1"/>
          <p:nvPr/>
        </p:nvSpPr>
        <p:spPr>
          <a:xfrm>
            <a:off x="4072727" y="716087"/>
            <a:ext cx="2930080" cy="307777"/>
          </a:xfrm>
          <a:prstGeom prst="rect">
            <a:avLst/>
          </a:prstGeom>
          <a:noFill/>
        </p:spPr>
        <p:txBody>
          <a:bodyPr wrap="square" rtlCol="0">
            <a:spAutoFit/>
          </a:bodyPr>
          <a:lstStyle/>
          <a:p>
            <a:pPr algn="ctr" defTabSz="914354">
              <a:defRPr/>
            </a:pPr>
            <a:r>
              <a:rPr lang="ja-JP" altLang="en-US" sz="1400" kern="0" dirty="0">
                <a:solidFill>
                  <a:prstClr val="black"/>
                </a:solidFill>
                <a:latin typeface="Calibri" panose="020F0502020204030204"/>
                <a:ea typeface="ＭＳ Ｐゴシック" panose="020B0600070205080204" pitchFamily="50" charset="-128"/>
              </a:rPr>
              <a:t>景観形成の目標に沿った計画・設計</a:t>
            </a:r>
          </a:p>
        </p:txBody>
      </p:sp>
      <p:sp>
        <p:nvSpPr>
          <p:cNvPr id="103" name="テキスト ボックス 102"/>
          <p:cNvSpPr txBox="1"/>
          <p:nvPr/>
        </p:nvSpPr>
        <p:spPr>
          <a:xfrm>
            <a:off x="1968988" y="949100"/>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［景観部局］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04" name="角丸四角形 103"/>
          <p:cNvSpPr/>
          <p:nvPr/>
        </p:nvSpPr>
        <p:spPr>
          <a:xfrm>
            <a:off x="4138170" y="3394294"/>
            <a:ext cx="1723495" cy="585875"/>
          </a:xfrm>
          <a:prstGeom prst="roundRect">
            <a:avLst/>
          </a:prstGeom>
          <a:solidFill>
            <a:schemeClr val="bg1">
              <a:alpha val="70000"/>
            </a:schemeClr>
          </a:solidFill>
          <a:ln w="12700" cap="flat" cmpd="sng" algn="ctr">
            <a:solidFill>
              <a:srgbClr val="5B9BD5">
                <a:shade val="50000"/>
              </a:srgbClr>
            </a:solidFill>
            <a:prstDash val="dash"/>
            <a:miter lim="800000"/>
          </a:ln>
          <a:effectLst/>
        </p:spPr>
        <p:txBody>
          <a:bodyPr rtlCol="0" anchor="ctr"/>
          <a:lstStyle/>
          <a:p>
            <a:pPr algn="ctr" defTabSz="914354">
              <a:defRPr/>
            </a:pPr>
            <a:r>
              <a:rPr lang="ja-JP" altLang="en-US" sz="1200" kern="0" dirty="0">
                <a:solidFill>
                  <a:prstClr val="black"/>
                </a:solidFill>
                <a:latin typeface="Calibri" panose="020F0502020204030204"/>
                <a:ea typeface="ＭＳ Ｐゴシック" panose="020B0600070205080204" pitchFamily="50" charset="-128"/>
              </a:rPr>
              <a:t>目標等を踏まえた事業の計画（事業部局内）</a:t>
            </a:r>
          </a:p>
        </p:txBody>
      </p:sp>
      <p:sp>
        <p:nvSpPr>
          <p:cNvPr id="105" name="テキスト ボックス 104"/>
          <p:cNvSpPr txBox="1"/>
          <p:nvPr/>
        </p:nvSpPr>
        <p:spPr>
          <a:xfrm>
            <a:off x="4102793" y="1283048"/>
            <a:ext cx="1872000" cy="900000"/>
          </a:xfrm>
          <a:prstGeom prst="rect">
            <a:avLst/>
          </a:prstGeom>
          <a:solidFill>
            <a:sysClr val="window" lastClr="FFFFFF"/>
          </a:solidFill>
          <a:ln>
            <a:solidFill>
              <a:sysClr val="windowText" lastClr="000000"/>
            </a:solidFill>
          </a:ln>
        </p:spPr>
        <p:txBody>
          <a:bodyPr wrap="square" tIns="108000" rtlCol="0">
            <a:noAutofit/>
          </a:bodyPr>
          <a:lstStyle/>
          <a:p>
            <a:pPr algn="ctr" defTabSz="914354">
              <a:defRPr/>
            </a:pPr>
            <a:endParaRPr lang="en-US" altLang="ja-JP" sz="1200" kern="0" dirty="0" smtClean="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景観</a:t>
            </a:r>
            <a:r>
              <a:rPr lang="ja-JP" altLang="en-US" sz="1200" kern="0" dirty="0">
                <a:solidFill>
                  <a:prstClr val="black"/>
                </a:solidFill>
                <a:latin typeface="Calibri" panose="020F0502020204030204"/>
                <a:ea typeface="ＭＳ Ｐゴシック" panose="020B0600070205080204" pitchFamily="50" charset="-128"/>
              </a:rPr>
              <a:t>アドバイザー会議</a:t>
            </a:r>
            <a:endParaRPr lang="en-US" altLang="ja-JP" sz="1200" kern="0" dirty="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a:latin typeface="Calibri" panose="020F0502020204030204"/>
                <a:ea typeface="ＭＳ Ｐゴシック" panose="020B0600070205080204" pitchFamily="50" charset="-128"/>
              </a:rPr>
              <a:t>（</a:t>
            </a:r>
            <a:r>
              <a:rPr lang="ja-JP" altLang="en-US" sz="1200" kern="0" dirty="0" smtClean="0">
                <a:latin typeface="Calibri" panose="020F0502020204030204"/>
                <a:ea typeface="ＭＳ Ｐゴシック" panose="020B0600070205080204" pitchFamily="50" charset="-128"/>
              </a:rPr>
              <a:t>義務）</a:t>
            </a:r>
            <a:endParaRPr lang="ja-JP" altLang="en-US" sz="1200" kern="0" dirty="0">
              <a:latin typeface="Calibri" panose="020F0502020204030204"/>
              <a:ea typeface="ＭＳ Ｐゴシック" panose="020B0600070205080204" pitchFamily="50" charset="-128"/>
            </a:endParaRPr>
          </a:p>
        </p:txBody>
      </p:sp>
      <p:sp>
        <p:nvSpPr>
          <p:cNvPr id="106" name="テキスト ボックス 105"/>
          <p:cNvSpPr txBox="1"/>
          <p:nvPr/>
        </p:nvSpPr>
        <p:spPr>
          <a:xfrm>
            <a:off x="4102792" y="2324748"/>
            <a:ext cx="1872000" cy="900000"/>
          </a:xfrm>
          <a:prstGeom prst="rect">
            <a:avLst/>
          </a:prstGeom>
          <a:solidFill>
            <a:sysClr val="window" lastClr="FFFFFF"/>
          </a:solidFill>
          <a:ln>
            <a:solidFill>
              <a:sysClr val="windowText" lastClr="000000"/>
            </a:solidFill>
          </a:ln>
        </p:spPr>
        <p:txBody>
          <a:bodyPr wrap="square" tIns="108000" rtlCol="0">
            <a:noAutofit/>
          </a:bodyPr>
          <a:lstStyle/>
          <a:p>
            <a:pPr algn="ctr" defTabSz="914354">
              <a:defRPr/>
            </a:pPr>
            <a:endParaRPr lang="en-US" altLang="ja-JP" sz="1200" kern="0" dirty="0" smtClean="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景観</a:t>
            </a:r>
            <a:r>
              <a:rPr lang="ja-JP" altLang="en-US" sz="1200" kern="0" dirty="0">
                <a:solidFill>
                  <a:prstClr val="black"/>
                </a:solidFill>
                <a:latin typeface="Calibri" panose="020F0502020204030204"/>
                <a:ea typeface="ＭＳ Ｐゴシック" panose="020B0600070205080204" pitchFamily="50" charset="-128"/>
              </a:rPr>
              <a:t>アドバイザー会議</a:t>
            </a:r>
            <a:endParaRPr lang="en-US" altLang="ja-JP" sz="1200" kern="0" dirty="0">
              <a:solidFill>
                <a:prstClr val="black"/>
              </a:solidFill>
              <a:latin typeface="Calibri" panose="020F0502020204030204"/>
              <a:ea typeface="ＭＳ Ｐゴシック" panose="020B0600070205080204" pitchFamily="50" charset="-128"/>
            </a:endParaRPr>
          </a:p>
          <a:p>
            <a:pPr algn="ctr" defTabSz="914354">
              <a:defRPr/>
            </a:pPr>
            <a:r>
              <a:rPr lang="ja-JP" altLang="en-US" sz="1200" kern="0" dirty="0">
                <a:latin typeface="Calibri" panose="020F0502020204030204"/>
                <a:ea typeface="ＭＳ Ｐゴシック" panose="020B0600070205080204" pitchFamily="50" charset="-128"/>
              </a:rPr>
              <a:t>（</a:t>
            </a:r>
            <a:r>
              <a:rPr lang="ja-JP" altLang="en-US" sz="1200" kern="0" dirty="0" smtClean="0">
                <a:latin typeface="Calibri" panose="020F0502020204030204"/>
                <a:ea typeface="ＭＳ Ｐゴシック" panose="020B0600070205080204" pitchFamily="50" charset="-128"/>
              </a:rPr>
              <a:t>希望）</a:t>
            </a:r>
            <a:endParaRPr lang="ja-JP" altLang="en-US" sz="1200" kern="0" dirty="0">
              <a:latin typeface="Calibri" panose="020F0502020204030204"/>
              <a:ea typeface="ＭＳ Ｐゴシック" panose="020B0600070205080204" pitchFamily="50" charset="-128"/>
            </a:endParaRPr>
          </a:p>
        </p:txBody>
      </p:sp>
      <p:sp>
        <p:nvSpPr>
          <p:cNvPr id="116" name="下矢印 115"/>
          <p:cNvSpPr/>
          <p:nvPr/>
        </p:nvSpPr>
        <p:spPr>
          <a:xfrm rot="10800000">
            <a:off x="263667" y="4180960"/>
            <a:ext cx="1188000" cy="587979"/>
          </a:xfrm>
          <a:prstGeom prst="downArrow">
            <a:avLst>
              <a:gd name="adj1" fmla="val 50000"/>
              <a:gd name="adj2" fmla="val 30632"/>
            </a:avLst>
          </a:prstGeom>
          <a:solidFill>
            <a:srgbClr val="ED7D31">
              <a:lumMod val="60000"/>
              <a:lumOff val="40000"/>
            </a:srgbClr>
          </a:solidFill>
          <a:ln w="12700" cap="flat" cmpd="sng" algn="ctr">
            <a:solidFill>
              <a:schemeClr val="bg1">
                <a:lumMod val="50000"/>
              </a:schemeClr>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117" name="下矢印 116"/>
          <p:cNvSpPr/>
          <p:nvPr/>
        </p:nvSpPr>
        <p:spPr>
          <a:xfrm rot="10800000">
            <a:off x="1883375" y="4179819"/>
            <a:ext cx="1188000" cy="587981"/>
          </a:xfrm>
          <a:prstGeom prst="downArrow">
            <a:avLst>
              <a:gd name="adj1" fmla="val 50000"/>
              <a:gd name="adj2" fmla="val 30631"/>
            </a:avLst>
          </a:prstGeom>
          <a:solidFill>
            <a:srgbClr val="ED7D31">
              <a:lumMod val="60000"/>
              <a:lumOff val="40000"/>
            </a:srgbClr>
          </a:solidFill>
          <a:ln w="12700" cap="flat" cmpd="sng" algn="ctr">
            <a:solidFill>
              <a:schemeClr val="bg1">
                <a:lumMod val="50000"/>
              </a:schemeClr>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118" name="右矢印 117"/>
          <p:cNvSpPr/>
          <p:nvPr/>
        </p:nvSpPr>
        <p:spPr>
          <a:xfrm rot="5400000">
            <a:off x="7799250" y="3651487"/>
            <a:ext cx="925036" cy="1296118"/>
          </a:xfrm>
          <a:prstGeom prst="rightArrow">
            <a:avLst>
              <a:gd name="adj1" fmla="val 50000"/>
              <a:gd name="adj2" fmla="val 24202"/>
            </a:avLst>
          </a:prstGeom>
          <a:solidFill>
            <a:srgbClr val="F4B183"/>
          </a:solidFill>
          <a:ln w="3175" cap="flat" cmpd="sng" algn="ctr">
            <a:solidFill>
              <a:schemeClr val="bg1">
                <a:lumMod val="50000"/>
              </a:schemeClr>
            </a:solidFill>
            <a:prstDash val="solid"/>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
        <p:nvSpPr>
          <p:cNvPr id="115" name="テキスト ボックス 114"/>
          <p:cNvSpPr txBox="1"/>
          <p:nvPr/>
        </p:nvSpPr>
        <p:spPr>
          <a:xfrm>
            <a:off x="7613709" y="3837028"/>
            <a:ext cx="1377300" cy="461665"/>
          </a:xfrm>
          <a:prstGeom prst="rect">
            <a:avLst/>
          </a:prstGeom>
          <a:noFill/>
        </p:spPr>
        <p:txBody>
          <a:bodyPr wrap="none" rtlCol="0">
            <a:spAutoFit/>
          </a:bodyPr>
          <a:lstStyle/>
          <a:p>
            <a:pPr defTabSz="914354">
              <a:defRPr/>
            </a:pPr>
            <a:r>
              <a:rPr lang="ja-JP" altLang="en-US" sz="1200" kern="0" dirty="0">
                <a:solidFill>
                  <a:prstClr val="black"/>
                </a:solidFill>
                <a:latin typeface="Calibri" panose="020F0502020204030204"/>
                <a:ea typeface="ＭＳ Ｐゴシック" panose="020B0600070205080204" pitchFamily="50" charset="-128"/>
              </a:rPr>
              <a:t>目標達成について</a:t>
            </a:r>
            <a:endParaRPr lang="en-US" altLang="ja-JP" sz="1200" kern="0" dirty="0">
              <a:solidFill>
                <a:prstClr val="black"/>
              </a:solidFill>
              <a:latin typeface="Calibri" panose="020F0502020204030204"/>
              <a:ea typeface="ＭＳ Ｐゴシック" panose="020B0600070205080204" pitchFamily="50" charset="-128"/>
            </a:endParaRPr>
          </a:p>
          <a:p>
            <a:pPr defTabSz="914354">
              <a:defRPr/>
            </a:pPr>
            <a:r>
              <a:rPr lang="ja-JP" altLang="en-US" sz="1200" kern="0" dirty="0">
                <a:solidFill>
                  <a:prstClr val="black"/>
                </a:solidFill>
                <a:latin typeface="Calibri" panose="020F0502020204030204"/>
                <a:ea typeface="ＭＳ Ｐゴシック" panose="020B0600070205080204" pitchFamily="50" charset="-128"/>
              </a:rPr>
              <a:t>自己評価し報告</a:t>
            </a:r>
            <a:endParaRPr lang="en-US" altLang="ja-JP" sz="1200" kern="0" dirty="0">
              <a:solidFill>
                <a:prstClr val="black"/>
              </a:solidFill>
              <a:latin typeface="Calibri" panose="020F0502020204030204"/>
              <a:ea typeface="ＭＳ Ｐゴシック" panose="020B0600070205080204" pitchFamily="50" charset="-128"/>
            </a:endParaRPr>
          </a:p>
        </p:txBody>
      </p:sp>
      <p:sp>
        <p:nvSpPr>
          <p:cNvPr id="114" name="テキスト ボックス 113"/>
          <p:cNvSpPr txBox="1"/>
          <p:nvPr/>
        </p:nvSpPr>
        <p:spPr>
          <a:xfrm>
            <a:off x="2016013" y="4287991"/>
            <a:ext cx="954107" cy="461665"/>
          </a:xfrm>
          <a:prstGeom prst="rect">
            <a:avLst/>
          </a:prstGeom>
          <a:noFill/>
        </p:spPr>
        <p:txBody>
          <a:bodyPr wrap="none" rtlCol="0">
            <a:spAutoFit/>
          </a:bodyPr>
          <a:lstStyle/>
          <a:p>
            <a:pPr defTabSz="914354">
              <a:defRPr/>
            </a:pPr>
            <a:r>
              <a:rPr lang="ja-JP" altLang="en-US" sz="1200" kern="0" dirty="0">
                <a:solidFill>
                  <a:prstClr val="black"/>
                </a:solidFill>
                <a:latin typeface="Calibri" panose="020F0502020204030204"/>
                <a:ea typeface="ＭＳ Ｐゴシック" panose="020B0600070205080204" pitchFamily="50" charset="-128"/>
              </a:rPr>
              <a:t>景観部局の</a:t>
            </a:r>
            <a:endParaRPr lang="en-US" altLang="ja-JP" sz="1200" kern="0" dirty="0">
              <a:solidFill>
                <a:prstClr val="black"/>
              </a:solidFill>
              <a:latin typeface="Calibri" panose="020F0502020204030204"/>
              <a:ea typeface="ＭＳ Ｐゴシック" panose="020B0600070205080204" pitchFamily="50" charset="-128"/>
            </a:endParaRPr>
          </a:p>
          <a:p>
            <a:pPr defTabSz="914354">
              <a:defRPr/>
            </a:pPr>
            <a:r>
              <a:rPr lang="ja-JP" altLang="en-US" sz="1200" kern="0" dirty="0">
                <a:solidFill>
                  <a:prstClr val="black"/>
                </a:solidFill>
                <a:latin typeface="Calibri" panose="020F0502020204030204"/>
                <a:ea typeface="ＭＳ Ｐゴシック" panose="020B0600070205080204" pitchFamily="50" charset="-128"/>
              </a:rPr>
              <a:t>技術の向上</a:t>
            </a:r>
            <a:endParaRPr lang="en-US" altLang="ja-JP" sz="1200" kern="0" dirty="0">
              <a:solidFill>
                <a:prstClr val="black"/>
              </a:solidFill>
              <a:latin typeface="Calibri" panose="020F0502020204030204"/>
              <a:ea typeface="ＭＳ Ｐゴシック" panose="020B0600070205080204" pitchFamily="50" charset="-128"/>
            </a:endParaRPr>
          </a:p>
        </p:txBody>
      </p:sp>
      <p:sp>
        <p:nvSpPr>
          <p:cNvPr id="113" name="テキスト ボックス 112"/>
          <p:cNvSpPr txBox="1"/>
          <p:nvPr/>
        </p:nvSpPr>
        <p:spPr>
          <a:xfrm>
            <a:off x="363253" y="4287991"/>
            <a:ext cx="1107996" cy="461665"/>
          </a:xfrm>
          <a:prstGeom prst="rect">
            <a:avLst/>
          </a:prstGeom>
          <a:noFill/>
        </p:spPr>
        <p:txBody>
          <a:bodyPr wrap="none" rtlCol="0">
            <a:spAutoFit/>
          </a:bodyPr>
          <a:lstStyle/>
          <a:p>
            <a:pPr defTabSz="914354">
              <a:defRPr/>
            </a:pPr>
            <a:r>
              <a:rPr lang="ja-JP" altLang="en-US" sz="1200" kern="0" dirty="0">
                <a:solidFill>
                  <a:prstClr val="black"/>
                </a:solidFill>
                <a:latin typeface="Calibri" panose="020F0502020204030204"/>
                <a:ea typeface="ＭＳ Ｐゴシック" panose="020B0600070205080204" pitchFamily="50" charset="-128"/>
              </a:rPr>
              <a:t>府事業の景観</a:t>
            </a:r>
            <a:endParaRPr lang="en-US" altLang="ja-JP" sz="1200" kern="0" dirty="0">
              <a:solidFill>
                <a:prstClr val="black"/>
              </a:solidFill>
              <a:latin typeface="Calibri" panose="020F0502020204030204"/>
              <a:ea typeface="ＭＳ Ｐゴシック" panose="020B0600070205080204" pitchFamily="50" charset="-128"/>
            </a:endParaRPr>
          </a:p>
          <a:p>
            <a:pPr defTabSz="914354">
              <a:defRPr/>
            </a:pPr>
            <a:r>
              <a:rPr lang="ja-JP" altLang="en-US" sz="1200" kern="0" dirty="0">
                <a:solidFill>
                  <a:prstClr val="black"/>
                </a:solidFill>
                <a:latin typeface="Calibri" panose="020F0502020204030204"/>
                <a:ea typeface="ＭＳ Ｐゴシック" panose="020B0600070205080204" pitchFamily="50" charset="-128"/>
              </a:rPr>
              <a:t>配慮の底上げ</a:t>
            </a:r>
          </a:p>
        </p:txBody>
      </p:sp>
      <p:sp>
        <p:nvSpPr>
          <p:cNvPr id="56" name="正方形/長方形 55"/>
          <p:cNvSpPr/>
          <p:nvPr/>
        </p:nvSpPr>
        <p:spPr>
          <a:xfrm>
            <a:off x="143510" y="13283"/>
            <a:ext cx="9000492" cy="553998"/>
          </a:xfrm>
          <a:prstGeom prst="rect">
            <a:avLst/>
          </a:prstGeom>
        </p:spPr>
        <p:txBody>
          <a:bodyPr wrap="square">
            <a:spAutoFit/>
          </a:bodyPr>
          <a:lstStyle/>
          <a:p>
            <a:pPr>
              <a:lnSpc>
                <a:spcPct val="150000"/>
              </a:lnSpc>
              <a:defRPr/>
            </a:pPr>
            <a:r>
              <a:rPr lang="ja-JP" altLang="en-US" sz="2000" b="1" u="sng" dirty="0">
                <a:solidFill>
                  <a:prstClr val="black"/>
                </a:solidFill>
                <a:latin typeface="Meiryo UI" panose="020B0604030504040204" pitchFamily="50" charset="-128"/>
                <a:ea typeface="Meiryo UI" panose="020B0604030504040204" pitchFamily="50" charset="-128"/>
              </a:rPr>
              <a:t>公共事業</a:t>
            </a:r>
            <a:r>
              <a:rPr lang="en-US" altLang="ja-JP" sz="2000" b="1" u="sng" dirty="0">
                <a:solidFill>
                  <a:prstClr val="black"/>
                </a:solidFill>
                <a:latin typeface="Meiryo UI" panose="020B0604030504040204" pitchFamily="50" charset="-128"/>
                <a:ea typeface="Meiryo UI" panose="020B0604030504040204" pitchFamily="50" charset="-128"/>
              </a:rPr>
              <a:t>PDCA</a:t>
            </a:r>
            <a:r>
              <a:rPr lang="ja-JP" altLang="en-US" sz="2000" b="1" u="sng" dirty="0">
                <a:solidFill>
                  <a:prstClr val="black"/>
                </a:solidFill>
                <a:latin typeface="Meiryo UI" panose="020B0604030504040204" pitchFamily="50" charset="-128"/>
                <a:ea typeface="Meiryo UI" panose="020B0604030504040204" pitchFamily="50" charset="-128"/>
              </a:rPr>
              <a:t>サイクル制度の全体像（案）</a:t>
            </a:r>
            <a:endParaRPr lang="en-US" altLang="ja-JP" sz="2000" b="1" u="sng"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72639" y="6587672"/>
            <a:ext cx="2057400" cy="365125"/>
          </a:xfrm>
        </p:spPr>
        <p:txBody>
          <a:bodyPr/>
          <a:lstStyle/>
          <a:p>
            <a:fld id="{8DDB306B-CB1A-4F92-AE18-14C2D5855DBA}" type="slidenum">
              <a:rPr kumimoji="1" lang="ja-JP" altLang="en-US" smtClean="0"/>
              <a:t>15</a:t>
            </a:fld>
            <a:endParaRPr kumimoji="1" lang="ja-JP" altLang="en-US"/>
          </a:p>
        </p:txBody>
      </p:sp>
      <p:sp>
        <p:nvSpPr>
          <p:cNvPr id="4" name="角丸四角形 3"/>
          <p:cNvSpPr/>
          <p:nvPr/>
        </p:nvSpPr>
        <p:spPr>
          <a:xfrm>
            <a:off x="80278" y="656676"/>
            <a:ext cx="1661807" cy="3542654"/>
          </a:xfrm>
          <a:prstGeom prst="roundRect">
            <a:avLst>
              <a:gd name="adj" fmla="val 12564"/>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59339" y="1933017"/>
            <a:ext cx="559295"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①</a:t>
            </a:r>
          </a:p>
        </p:txBody>
      </p:sp>
      <p:sp>
        <p:nvSpPr>
          <p:cNvPr id="60" name="角丸四角形 59"/>
          <p:cNvSpPr/>
          <p:nvPr/>
        </p:nvSpPr>
        <p:spPr>
          <a:xfrm>
            <a:off x="3215219" y="1069172"/>
            <a:ext cx="787950" cy="3033268"/>
          </a:xfrm>
          <a:prstGeom prst="roundRect">
            <a:avLst>
              <a:gd name="adj" fmla="val 22973"/>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3922944" y="1195933"/>
            <a:ext cx="2136795" cy="2144641"/>
          </a:xfrm>
          <a:prstGeom prst="roundRect">
            <a:avLst>
              <a:gd name="adj" fmla="val 7098"/>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角丸四角形 109"/>
          <p:cNvSpPr/>
          <p:nvPr/>
        </p:nvSpPr>
        <p:spPr>
          <a:xfrm>
            <a:off x="6252742" y="1121475"/>
            <a:ext cx="768586" cy="2919947"/>
          </a:xfrm>
          <a:prstGeom prst="roundRect">
            <a:avLst>
              <a:gd name="adj" fmla="val 14275"/>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a:off x="4850423" y="4737218"/>
            <a:ext cx="4224523" cy="1978084"/>
          </a:xfrm>
          <a:prstGeom prst="roundRect">
            <a:avLst>
              <a:gd name="adj" fmla="val 12358"/>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角丸四角形 118"/>
          <p:cNvSpPr/>
          <p:nvPr/>
        </p:nvSpPr>
        <p:spPr>
          <a:xfrm>
            <a:off x="97418" y="4741656"/>
            <a:ext cx="4031386" cy="1967517"/>
          </a:xfrm>
          <a:prstGeom prst="roundRect">
            <a:avLst>
              <a:gd name="adj" fmla="val 15194"/>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p:cNvSpPr txBox="1"/>
          <p:nvPr/>
        </p:nvSpPr>
        <p:spPr>
          <a:xfrm>
            <a:off x="3348624" y="1148862"/>
            <a:ext cx="559295" cy="584775"/>
          </a:xfrm>
          <a:prstGeom prst="rect">
            <a:avLst/>
          </a:prstGeom>
          <a:noFill/>
          <a:ln w="19050">
            <a:noFill/>
          </a:ln>
        </p:spPr>
        <p:txBody>
          <a:bodyPr wrap="square" rtlCol="0">
            <a:spAutoFit/>
          </a:bodyPr>
          <a:lstStyle/>
          <a:p>
            <a:pPr algn="ctr"/>
            <a:r>
              <a:rPr kumimoji="1" lang="ja-JP" altLang="en-US" sz="3200" b="1" dirty="0" smtClean="0">
                <a:solidFill>
                  <a:srgbClr val="FF0000"/>
                </a:solidFill>
                <a:latin typeface="Meiryo UI" panose="020B0604030504040204" pitchFamily="50" charset="-128"/>
                <a:ea typeface="Meiryo UI" panose="020B0604030504040204" pitchFamily="50" charset="-128"/>
              </a:rPr>
              <a:t>②</a:t>
            </a:r>
            <a:endParaRPr kumimoji="1" lang="ja-JP" altLang="en-US" sz="3200" b="1" dirty="0">
              <a:solidFill>
                <a:srgbClr val="FF0000"/>
              </a:solidFill>
              <a:latin typeface="Meiryo UI" panose="020B0604030504040204" pitchFamily="50" charset="-128"/>
              <a:ea typeface="Meiryo UI" panose="020B0604030504040204" pitchFamily="50" charset="-128"/>
            </a:endParaRPr>
          </a:p>
        </p:txBody>
      </p:sp>
      <p:sp>
        <p:nvSpPr>
          <p:cNvPr id="122" name="テキスト ボックス 121"/>
          <p:cNvSpPr txBox="1"/>
          <p:nvPr/>
        </p:nvSpPr>
        <p:spPr>
          <a:xfrm>
            <a:off x="4295541" y="1102995"/>
            <a:ext cx="559295"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③</a:t>
            </a:r>
          </a:p>
        </p:txBody>
      </p:sp>
      <p:sp>
        <p:nvSpPr>
          <p:cNvPr id="123" name="テキスト ボックス 122"/>
          <p:cNvSpPr txBox="1"/>
          <p:nvPr/>
        </p:nvSpPr>
        <p:spPr>
          <a:xfrm>
            <a:off x="6224181" y="1048557"/>
            <a:ext cx="559295"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④</a:t>
            </a:r>
          </a:p>
        </p:txBody>
      </p:sp>
      <p:sp>
        <p:nvSpPr>
          <p:cNvPr id="124" name="テキスト ボックス 123"/>
          <p:cNvSpPr txBox="1"/>
          <p:nvPr/>
        </p:nvSpPr>
        <p:spPr>
          <a:xfrm>
            <a:off x="7933822" y="1491409"/>
            <a:ext cx="559295"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⑤</a:t>
            </a:r>
          </a:p>
        </p:txBody>
      </p:sp>
      <p:sp>
        <p:nvSpPr>
          <p:cNvPr id="125" name="テキスト ボックス 124"/>
          <p:cNvSpPr txBox="1"/>
          <p:nvPr/>
        </p:nvSpPr>
        <p:spPr>
          <a:xfrm>
            <a:off x="5103670" y="4733450"/>
            <a:ext cx="559295"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⑥</a:t>
            </a:r>
          </a:p>
        </p:txBody>
      </p:sp>
      <p:sp>
        <p:nvSpPr>
          <p:cNvPr id="126" name="テキスト ボックス 125"/>
          <p:cNvSpPr txBox="1"/>
          <p:nvPr/>
        </p:nvSpPr>
        <p:spPr>
          <a:xfrm>
            <a:off x="108548" y="4704058"/>
            <a:ext cx="559295"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⑦</a:t>
            </a:r>
          </a:p>
        </p:txBody>
      </p:sp>
      <p:sp>
        <p:nvSpPr>
          <p:cNvPr id="111" name="角丸四角形 110"/>
          <p:cNvSpPr/>
          <p:nvPr/>
        </p:nvSpPr>
        <p:spPr>
          <a:xfrm>
            <a:off x="7387004" y="523649"/>
            <a:ext cx="1672050" cy="3288884"/>
          </a:xfrm>
          <a:prstGeom prst="roundRect">
            <a:avLst>
              <a:gd name="adj" fmla="val 13207"/>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262536" y="1462145"/>
            <a:ext cx="400110" cy="2286644"/>
          </a:xfrm>
          <a:prstGeom prst="rect">
            <a:avLst/>
          </a:prstGeom>
          <a:noFill/>
        </p:spPr>
        <p:txBody>
          <a:bodyPr vert="eaVert" wrap="square" rtlCol="0" anchor="ctr">
            <a:spAutoFit/>
          </a:bodyPr>
          <a:lstStyle/>
          <a:p>
            <a:r>
              <a:rPr lang="ja-JP" altLang="en-US" sz="1200" b="1" kern="0" dirty="0" smtClean="0">
                <a:solidFill>
                  <a:prstClr val="black"/>
                </a:solidFill>
              </a:rPr>
              <a:t>　</a:t>
            </a:r>
            <a:r>
              <a:rPr lang="ja-JP" altLang="en-US" sz="1400" kern="0" dirty="0" smtClean="0">
                <a:solidFill>
                  <a:prstClr val="black"/>
                </a:solidFill>
              </a:rPr>
              <a:t>景観形成の目標等の設定</a:t>
            </a:r>
            <a:endParaRPr kumimoji="1" lang="ja-JP" altLang="en-US" sz="1400" dirty="0"/>
          </a:p>
        </p:txBody>
      </p:sp>
      <p:sp>
        <p:nvSpPr>
          <p:cNvPr id="107" name="テキスト ボックス 106"/>
          <p:cNvSpPr txBox="1"/>
          <p:nvPr/>
        </p:nvSpPr>
        <p:spPr>
          <a:xfrm>
            <a:off x="4025937" y="1936030"/>
            <a:ext cx="2018777" cy="276999"/>
          </a:xfrm>
          <a:prstGeom prst="rect">
            <a:avLst/>
          </a:prstGeom>
          <a:noFill/>
        </p:spPr>
        <p:txBody>
          <a:bodyPr wrap="square" rtlCol="0">
            <a:spAutoFit/>
          </a:bodyPr>
          <a:lstStyle/>
          <a:p>
            <a:pPr algn="ctr" defTabSz="914354">
              <a:defRPr/>
            </a:pPr>
            <a:r>
              <a:rPr lang="ja-JP" altLang="en-US" sz="1200" b="1" kern="0" dirty="0" smtClean="0">
                <a:solidFill>
                  <a:prstClr val="black"/>
                </a:solidFill>
                <a:latin typeface="Calibri" panose="020F0502020204030204"/>
                <a:ea typeface="ＭＳ Ｐゴシック" panose="020B0600070205080204" pitchFamily="50" charset="-128"/>
              </a:rPr>
              <a:t>★アドバイス対応報告シート</a:t>
            </a:r>
            <a:endParaRPr lang="ja-JP" altLang="en-US" sz="1200" b="1" kern="0" dirty="0">
              <a:solidFill>
                <a:prstClr val="black"/>
              </a:solidFill>
              <a:latin typeface="Calibri" panose="020F0502020204030204"/>
              <a:ea typeface="ＭＳ Ｐゴシック" panose="020B0600070205080204" pitchFamily="50" charset="-128"/>
            </a:endParaRPr>
          </a:p>
        </p:txBody>
      </p:sp>
      <p:sp>
        <p:nvSpPr>
          <p:cNvPr id="108" name="テキスト ボックス 107"/>
          <p:cNvSpPr txBox="1"/>
          <p:nvPr/>
        </p:nvSpPr>
        <p:spPr>
          <a:xfrm>
            <a:off x="4026699" y="2986387"/>
            <a:ext cx="2018777" cy="276999"/>
          </a:xfrm>
          <a:prstGeom prst="rect">
            <a:avLst/>
          </a:prstGeom>
          <a:noFill/>
        </p:spPr>
        <p:txBody>
          <a:bodyPr wrap="square" rtlCol="0">
            <a:spAutoFit/>
          </a:bodyPr>
          <a:lstStyle/>
          <a:p>
            <a:pPr algn="ctr" defTabSz="914354">
              <a:defRPr/>
            </a:pPr>
            <a:r>
              <a:rPr lang="ja-JP" altLang="en-US" sz="1200" b="1" kern="0" dirty="0" smtClean="0">
                <a:solidFill>
                  <a:prstClr val="black"/>
                </a:solidFill>
                <a:latin typeface="Calibri" panose="020F0502020204030204"/>
                <a:ea typeface="ＭＳ Ｐゴシック" panose="020B0600070205080204" pitchFamily="50" charset="-128"/>
              </a:rPr>
              <a:t>★アドバイス対応報告シート</a:t>
            </a:r>
            <a:endParaRPr lang="ja-JP" altLang="en-US" sz="1200" b="1" kern="0" dirty="0">
              <a:solidFill>
                <a:prstClr val="black"/>
              </a:solidFill>
              <a:latin typeface="Calibri" panose="020F0502020204030204"/>
              <a:ea typeface="ＭＳ Ｐゴシック" panose="020B0600070205080204" pitchFamily="50" charset="-128"/>
            </a:endParaRPr>
          </a:p>
        </p:txBody>
      </p:sp>
      <p:sp>
        <p:nvSpPr>
          <p:cNvPr id="109" name="テキスト ボックス 108"/>
          <p:cNvSpPr txBox="1"/>
          <p:nvPr/>
        </p:nvSpPr>
        <p:spPr>
          <a:xfrm>
            <a:off x="7707196" y="1008473"/>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［事業部局］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27" name="テキスト ボックス 126"/>
          <p:cNvSpPr txBox="1"/>
          <p:nvPr/>
        </p:nvSpPr>
        <p:spPr>
          <a:xfrm>
            <a:off x="392226" y="923627"/>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［事業部局］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28" name="テキスト ボックス 127"/>
          <p:cNvSpPr txBox="1"/>
          <p:nvPr/>
        </p:nvSpPr>
        <p:spPr>
          <a:xfrm>
            <a:off x="7207916" y="4859159"/>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［事業部局］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29" name="テキスト ボックス 128"/>
          <p:cNvSpPr txBox="1"/>
          <p:nvPr/>
        </p:nvSpPr>
        <p:spPr>
          <a:xfrm>
            <a:off x="7979961" y="4860407"/>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［景観部局］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30" name="テキスト ボックス 129"/>
          <p:cNvSpPr txBox="1"/>
          <p:nvPr/>
        </p:nvSpPr>
        <p:spPr>
          <a:xfrm>
            <a:off x="2934681" y="4844603"/>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［景観部局］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35" name="テキスト ボックス 134"/>
          <p:cNvSpPr txBox="1"/>
          <p:nvPr/>
        </p:nvSpPr>
        <p:spPr>
          <a:xfrm>
            <a:off x="7453367" y="4267396"/>
            <a:ext cx="1672643" cy="276999"/>
          </a:xfrm>
          <a:prstGeom prst="rect">
            <a:avLst/>
          </a:prstGeom>
          <a:solidFill>
            <a:schemeClr val="bg1">
              <a:alpha val="50000"/>
            </a:schemeClr>
          </a:solidFill>
        </p:spPr>
        <p:txBody>
          <a:bodyPr wrap="square" rtlCol="0">
            <a:spAutoFit/>
          </a:bodyPr>
          <a:lstStyle/>
          <a:p>
            <a:pPr algn="ctr" defTabSz="914354">
              <a:defRPr/>
            </a:pPr>
            <a:r>
              <a:rPr lang="ja-JP" altLang="en-US" sz="1200" b="1" kern="0" dirty="0" smtClean="0">
                <a:solidFill>
                  <a:prstClr val="black"/>
                </a:solidFill>
                <a:latin typeface="Calibri" panose="020F0502020204030204"/>
                <a:ea typeface="ＭＳ Ｐゴシック" panose="020B0600070205080204" pitchFamily="50" charset="-128"/>
              </a:rPr>
              <a:t>★目標達成評価シート</a:t>
            </a:r>
            <a:endParaRPr lang="ja-JP" altLang="en-US" sz="1200" b="1" kern="0" dirty="0">
              <a:solidFill>
                <a:prstClr val="black"/>
              </a:solidFill>
              <a:latin typeface="Calibri" panose="020F0502020204030204"/>
              <a:ea typeface="ＭＳ Ｐゴシック" panose="020B0600070205080204" pitchFamily="50" charset="-128"/>
            </a:endParaRPr>
          </a:p>
        </p:txBody>
      </p:sp>
      <p:sp>
        <p:nvSpPr>
          <p:cNvPr id="136" name="テキスト ボックス 135"/>
          <p:cNvSpPr txBox="1"/>
          <p:nvPr/>
        </p:nvSpPr>
        <p:spPr>
          <a:xfrm>
            <a:off x="3506073" y="1416717"/>
            <a:ext cx="369332" cy="2286644"/>
          </a:xfrm>
          <a:prstGeom prst="rect">
            <a:avLst/>
          </a:prstGeom>
          <a:noFill/>
        </p:spPr>
        <p:txBody>
          <a:bodyPr vert="eaVert" wrap="square" rtlCol="0" anchor="ctr">
            <a:spAutoFit/>
          </a:bodyPr>
          <a:lstStyle/>
          <a:p>
            <a:r>
              <a:rPr lang="ja-JP" altLang="en-US" sz="1200" b="1" kern="0" dirty="0" smtClean="0">
                <a:solidFill>
                  <a:prstClr val="black"/>
                </a:solidFill>
              </a:rPr>
              <a:t>　　　★目標設定シート①・  ②</a:t>
            </a:r>
            <a:endParaRPr lang="en-US" altLang="ja-JP" sz="1200" b="1" kern="0" dirty="0" smtClean="0">
              <a:solidFill>
                <a:prstClr val="black"/>
              </a:solidFill>
            </a:endParaRPr>
          </a:p>
        </p:txBody>
      </p:sp>
      <p:sp>
        <p:nvSpPr>
          <p:cNvPr id="137" name="テキスト ボックス 136"/>
          <p:cNvSpPr txBox="1"/>
          <p:nvPr/>
        </p:nvSpPr>
        <p:spPr>
          <a:xfrm>
            <a:off x="5044955" y="1277237"/>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［景観部局］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38" name="テキスト ボックス 137"/>
          <p:cNvSpPr txBox="1"/>
          <p:nvPr/>
        </p:nvSpPr>
        <p:spPr>
          <a:xfrm>
            <a:off x="5019438" y="923086"/>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［事業部局］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39" name="テキスト ボックス 138"/>
          <p:cNvSpPr txBox="1"/>
          <p:nvPr/>
        </p:nvSpPr>
        <p:spPr>
          <a:xfrm>
            <a:off x="5045613" y="2305593"/>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［景観部局］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40" name="テキスト ボックス 139"/>
          <p:cNvSpPr txBox="1"/>
          <p:nvPr/>
        </p:nvSpPr>
        <p:spPr>
          <a:xfrm>
            <a:off x="3154345" y="1207200"/>
            <a:ext cx="1036659" cy="276999"/>
          </a:xfrm>
          <a:prstGeom prst="rect">
            <a:avLst/>
          </a:prstGeom>
          <a:noFill/>
        </p:spPr>
        <p:txBody>
          <a:bodyPr wrap="square" rtlCol="0">
            <a:spAutoFit/>
          </a:bodyPr>
          <a:lstStyle/>
          <a:p>
            <a:pPr algn="ctr" defTabSz="914354">
              <a:defRPr/>
            </a:pPr>
            <a:r>
              <a:rPr lang="ja-JP" altLang="en-US" sz="1200" kern="0" dirty="0" smtClean="0">
                <a:solidFill>
                  <a:prstClr val="black"/>
                </a:solidFill>
                <a:latin typeface="Calibri" panose="020F0502020204030204"/>
                <a:ea typeface="ＭＳ Ｐゴシック" panose="020B0600070205080204" pitchFamily="50" charset="-128"/>
              </a:rPr>
              <a:t>［事業部局］</a:t>
            </a:r>
            <a:endParaRPr lang="ja-JP" altLang="en-US" sz="1200" kern="0" dirty="0">
              <a:solidFill>
                <a:prstClr val="black"/>
              </a:solidFill>
              <a:latin typeface="Calibri" panose="020F0502020204030204"/>
              <a:ea typeface="ＭＳ Ｐゴシック" panose="020B0600070205080204" pitchFamily="50" charset="-128"/>
            </a:endParaRPr>
          </a:p>
        </p:txBody>
      </p:sp>
      <p:sp>
        <p:nvSpPr>
          <p:cNvPr id="144" name="正方形/長方形 143"/>
          <p:cNvSpPr/>
          <p:nvPr/>
        </p:nvSpPr>
        <p:spPr>
          <a:xfrm>
            <a:off x="123825" y="679736"/>
            <a:ext cx="1587898" cy="3420000"/>
          </a:xfrm>
          <a:prstGeom prst="rect">
            <a:avLst/>
          </a:prstGeom>
          <a:noFill/>
          <a:ln w="12700" cap="flat" cmpd="sng" algn="ctr">
            <a:solidFill>
              <a:srgbClr val="5B9BD5">
                <a:shade val="50000"/>
              </a:srgbClr>
            </a:solidFill>
            <a:prstDash val="sysDash"/>
            <a:miter lim="800000"/>
          </a:ln>
          <a:effectLst/>
        </p:spPr>
        <p:txBody>
          <a:bodyPr rtlCol="0" anchor="ctr"/>
          <a:lstStyle/>
          <a:p>
            <a:pPr algn="ctr" defTabSz="914354">
              <a:defRPr/>
            </a:pPr>
            <a:endParaRPr lang="ja-JP" altLang="en-US" kern="0">
              <a:solidFill>
                <a:prstClr val="white"/>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104014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60"/>
                                        </p:tgtEl>
                                        <p:attrNameLst>
                                          <p:attrName>style.visibility</p:attrName>
                                        </p:attrNameLst>
                                      </p:cBhvr>
                                      <p:to>
                                        <p:strVal val="visible"/>
                                      </p:to>
                                    </p:set>
                                    <p:animEffect transition="in" filter="circle(in)">
                                      <p:cBhvr>
                                        <p:cTn id="15" dur="2000"/>
                                        <p:tgtEl>
                                          <p:spTgt spid="60"/>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20"/>
                                        </p:tgtEl>
                                        <p:attrNameLst>
                                          <p:attrName>style.visibility</p:attrName>
                                        </p:attrNameLst>
                                      </p:cBhvr>
                                      <p:to>
                                        <p:strVal val="visible"/>
                                      </p:to>
                                    </p:set>
                                    <p:animEffect transition="in" filter="circle(in)">
                                      <p:cBhvr>
                                        <p:cTn id="18" dur="2000"/>
                                        <p:tgtEl>
                                          <p:spTgt spid="120"/>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circle(in)">
                                      <p:cBhvr>
                                        <p:cTn id="23" dur="2000"/>
                                        <p:tgtEl>
                                          <p:spTgt spid="62"/>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122"/>
                                        </p:tgtEl>
                                        <p:attrNameLst>
                                          <p:attrName>style.visibility</p:attrName>
                                        </p:attrNameLst>
                                      </p:cBhvr>
                                      <p:to>
                                        <p:strVal val="visible"/>
                                      </p:to>
                                    </p:set>
                                    <p:animEffect transition="in" filter="circle(in)">
                                      <p:cBhvr>
                                        <p:cTn id="26" dur="2000"/>
                                        <p:tgtEl>
                                          <p:spTgt spid="122"/>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110"/>
                                        </p:tgtEl>
                                        <p:attrNameLst>
                                          <p:attrName>style.visibility</p:attrName>
                                        </p:attrNameLst>
                                      </p:cBhvr>
                                      <p:to>
                                        <p:strVal val="visible"/>
                                      </p:to>
                                    </p:set>
                                    <p:animEffect transition="in" filter="circle(in)">
                                      <p:cBhvr>
                                        <p:cTn id="31" dur="2000"/>
                                        <p:tgtEl>
                                          <p:spTgt spid="110"/>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23"/>
                                        </p:tgtEl>
                                        <p:attrNameLst>
                                          <p:attrName>style.visibility</p:attrName>
                                        </p:attrNameLst>
                                      </p:cBhvr>
                                      <p:to>
                                        <p:strVal val="visible"/>
                                      </p:to>
                                    </p:set>
                                    <p:animEffect transition="in" filter="circle(in)">
                                      <p:cBhvr>
                                        <p:cTn id="34" dur="2000"/>
                                        <p:tgtEl>
                                          <p:spTgt spid="123"/>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111"/>
                                        </p:tgtEl>
                                        <p:attrNameLst>
                                          <p:attrName>style.visibility</p:attrName>
                                        </p:attrNameLst>
                                      </p:cBhvr>
                                      <p:to>
                                        <p:strVal val="visible"/>
                                      </p:to>
                                    </p:set>
                                    <p:animEffect transition="in" filter="circle(in)">
                                      <p:cBhvr>
                                        <p:cTn id="39" dur="2000"/>
                                        <p:tgtEl>
                                          <p:spTgt spid="111"/>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124"/>
                                        </p:tgtEl>
                                        <p:attrNameLst>
                                          <p:attrName>style.visibility</p:attrName>
                                        </p:attrNameLst>
                                      </p:cBhvr>
                                      <p:to>
                                        <p:strVal val="visible"/>
                                      </p:to>
                                    </p:set>
                                    <p:animEffect transition="in" filter="circle(in)">
                                      <p:cBhvr>
                                        <p:cTn id="42" dur="2000"/>
                                        <p:tgtEl>
                                          <p:spTgt spid="124"/>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12"/>
                                        </p:tgtEl>
                                        <p:attrNameLst>
                                          <p:attrName>style.visibility</p:attrName>
                                        </p:attrNameLst>
                                      </p:cBhvr>
                                      <p:to>
                                        <p:strVal val="visible"/>
                                      </p:to>
                                    </p:set>
                                    <p:animEffect transition="in" filter="circle(in)">
                                      <p:cBhvr>
                                        <p:cTn id="47" dur="2000"/>
                                        <p:tgtEl>
                                          <p:spTgt spid="112"/>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125"/>
                                        </p:tgtEl>
                                        <p:attrNameLst>
                                          <p:attrName>style.visibility</p:attrName>
                                        </p:attrNameLst>
                                      </p:cBhvr>
                                      <p:to>
                                        <p:strVal val="visible"/>
                                      </p:to>
                                    </p:set>
                                    <p:animEffect transition="in" filter="circle(in)">
                                      <p:cBhvr>
                                        <p:cTn id="50" dur="2000"/>
                                        <p:tgtEl>
                                          <p:spTgt spid="125"/>
                                        </p:tgtEl>
                                      </p:cBhvr>
                                    </p:animEffect>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grpId="0" nodeType="clickEffect">
                                  <p:stCondLst>
                                    <p:cond delay="0"/>
                                  </p:stCondLst>
                                  <p:childTnLst>
                                    <p:set>
                                      <p:cBhvr>
                                        <p:cTn id="54" dur="1" fill="hold">
                                          <p:stCondLst>
                                            <p:cond delay="0"/>
                                          </p:stCondLst>
                                        </p:cTn>
                                        <p:tgtEl>
                                          <p:spTgt spid="119"/>
                                        </p:tgtEl>
                                        <p:attrNameLst>
                                          <p:attrName>style.visibility</p:attrName>
                                        </p:attrNameLst>
                                      </p:cBhvr>
                                      <p:to>
                                        <p:strVal val="visible"/>
                                      </p:to>
                                    </p:set>
                                    <p:animEffect transition="in" filter="circle(in)">
                                      <p:cBhvr>
                                        <p:cTn id="55" dur="2000"/>
                                        <p:tgtEl>
                                          <p:spTgt spid="119"/>
                                        </p:tgtEl>
                                      </p:cBhvr>
                                    </p:animEffect>
                                  </p:childTnLst>
                                </p:cTn>
                              </p:par>
                              <p:par>
                                <p:cTn id="56" presetID="6" presetClass="entr" presetSubtype="16" fill="hold" grpId="0" nodeType="withEffect">
                                  <p:stCondLst>
                                    <p:cond delay="0"/>
                                  </p:stCondLst>
                                  <p:childTnLst>
                                    <p:set>
                                      <p:cBhvr>
                                        <p:cTn id="57" dur="1" fill="hold">
                                          <p:stCondLst>
                                            <p:cond delay="0"/>
                                          </p:stCondLst>
                                        </p:cTn>
                                        <p:tgtEl>
                                          <p:spTgt spid="126"/>
                                        </p:tgtEl>
                                        <p:attrNameLst>
                                          <p:attrName>style.visibility</p:attrName>
                                        </p:attrNameLst>
                                      </p:cBhvr>
                                      <p:to>
                                        <p:strVal val="visible"/>
                                      </p:to>
                                    </p:set>
                                    <p:animEffect transition="in" filter="circle(in)">
                                      <p:cBhvr>
                                        <p:cTn id="58" dur="20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0" grpId="0" animBg="1"/>
      <p:bldP spid="62" grpId="0" animBg="1"/>
      <p:bldP spid="110" grpId="0" animBg="1"/>
      <p:bldP spid="112" grpId="0" animBg="1"/>
      <p:bldP spid="119" grpId="0" animBg="1"/>
      <p:bldP spid="120" grpId="0"/>
      <p:bldP spid="122" grpId="0"/>
      <p:bldP spid="123" grpId="0"/>
      <p:bldP spid="124" grpId="0"/>
      <p:bldP spid="125" grpId="0"/>
      <p:bldP spid="126" grpId="0"/>
      <p:bldP spid="1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49287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7" name="テキスト ボックス 6"/>
          <p:cNvSpPr txBox="1"/>
          <p:nvPr/>
        </p:nvSpPr>
        <p:spPr>
          <a:xfrm>
            <a:off x="18580" y="83845"/>
            <a:ext cx="7993688"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Plan 】</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p:cNvSpPr/>
          <p:nvPr/>
        </p:nvSpPr>
        <p:spPr>
          <a:xfrm>
            <a:off x="14719" y="480569"/>
            <a:ext cx="9129281" cy="553998"/>
          </a:xfrm>
          <a:prstGeom prst="rect">
            <a:avLst/>
          </a:prstGeom>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0"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20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公共事業</a:t>
            </a:r>
            <a:r>
              <a:rPr kumimoji="0" lang="en-US" altLang="ja-JP" sz="20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PDCA</a:t>
            </a:r>
            <a:r>
              <a:rPr kumimoji="0" lang="ja-JP" altLang="en-US" sz="20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サイクル制度の対象事業（＝目標を立てる事業）　：①</a:t>
            </a:r>
            <a:endParaRPr kumimoji="0" lang="ja-JP" altLang="en-US" sz="2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角丸四角形 9"/>
          <p:cNvSpPr/>
          <p:nvPr/>
        </p:nvSpPr>
        <p:spPr>
          <a:xfrm>
            <a:off x="401053" y="2343308"/>
            <a:ext cx="8251628" cy="4117482"/>
          </a:xfrm>
          <a:prstGeom prst="roundRect">
            <a:avLst>
              <a:gd name="adj" fmla="val 405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 name="テキスト ボックス 10"/>
          <p:cNvSpPr txBox="1"/>
          <p:nvPr/>
        </p:nvSpPr>
        <p:spPr>
          <a:xfrm>
            <a:off x="332811" y="967644"/>
            <a:ext cx="8493095" cy="1285416"/>
          </a:xfrm>
          <a:prstGeom prst="rect">
            <a:avLst/>
          </a:prstGeom>
          <a:noFill/>
          <a:ln>
            <a:noFill/>
          </a:ln>
        </p:spPr>
        <p:txBody>
          <a:bodyPr wrap="square" rtlCol="0">
            <a:sp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ＭＳ Ｐゴシック 本文"/>
                <a:ea typeface="ＭＳ Ｐゴシック" panose="020B0600070205080204" pitchFamily="50" charset="-128"/>
                <a:cs typeface="+mn-cs"/>
              </a:rPr>
              <a:t>（方向性）</a:t>
            </a:r>
            <a:endParaRPr kumimoji="1" lang="en-US" altLang="ja-JP" sz="1800" b="0" i="0" u="none" strike="noStrike" kern="1200" cap="none" spc="0" normalizeH="0" baseline="0" noProof="0" dirty="0" smtClean="0">
              <a:ln>
                <a:noFill/>
              </a:ln>
              <a:solidFill>
                <a:prstClr val="black"/>
              </a:solidFill>
              <a:effectLst/>
              <a:uLnTx/>
              <a:uFillTx/>
              <a:latin typeface="ＭＳ Ｐゴシック 本文"/>
              <a:ea typeface="ＭＳ Ｐゴシック" panose="020B0600070205080204"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ＭＳ Ｐゴシック 本文"/>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対象施設</a:t>
            </a:r>
            <a:endParaRPr kumimoji="1" lang="en-US" altLang="ja-JP" sz="18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a:p>
            <a:pPr marL="87308" marR="0" lvl="0" indent="-87308"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　・府公有財産台帳に「建物」若しくは「工作物」として登録されている（される）</a:t>
            </a:r>
            <a:r>
              <a:rPr kumimoji="1" lang="ja-JP" altLang="en-US" sz="1800" b="0" i="0" u="none" strike="noStrike" kern="1200" cap="none" spc="0" normalizeH="0" baseline="0" noProof="0" dirty="0" smtClean="0">
                <a:ln>
                  <a:noFill/>
                </a:ln>
                <a:solidFill>
                  <a:prstClr val="black"/>
                </a:solidFill>
                <a:effectLst/>
                <a:uLnTx/>
                <a:uFillTx/>
                <a:latin typeface="ＭＳ Ｐゴシック 本文"/>
                <a:ea typeface="ＭＳ Ｐゴシック" panose="020B0600070205080204" pitchFamily="50" charset="-128"/>
                <a:cs typeface="+mn-cs"/>
              </a:rPr>
              <a:t>施設</a:t>
            </a:r>
            <a:endParaRPr kumimoji="1" lang="en-US" altLang="ja-JP" sz="1800" b="0" i="0" u="none" strike="noStrike" kern="1200" cap="none" spc="0" normalizeH="0" baseline="0" noProof="0" dirty="0" smtClean="0">
              <a:ln>
                <a:noFill/>
              </a:ln>
              <a:solidFill>
                <a:prstClr val="black"/>
              </a:solidFill>
              <a:effectLst/>
              <a:uLnTx/>
              <a:uFillTx/>
              <a:latin typeface="ＭＳ Ｐゴシック 本文"/>
              <a:ea typeface="ＭＳ Ｐゴシック" panose="020B0600070205080204" pitchFamily="50" charset="-128"/>
              <a:cs typeface="+mn-cs"/>
            </a:endParaRPr>
          </a:p>
          <a:p>
            <a:pPr marL="87308" marR="0" lvl="0" indent="-87308"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rPr>
              <a:t>■対象とする事業規模</a:t>
            </a:r>
            <a:r>
              <a:rPr kumimoji="1" lang="ja-JP" altLang="en-US" sz="1800" b="0" i="0" u="none" strike="noStrike" kern="1200" cap="none" spc="0" normalizeH="0" baseline="0" noProof="0" dirty="0" smtClean="0">
                <a:ln>
                  <a:noFill/>
                </a:ln>
                <a:solidFill>
                  <a:prstClr val="black"/>
                </a:solidFill>
                <a:effectLst/>
                <a:uLnTx/>
                <a:uFillTx/>
                <a:latin typeface="ＭＳ Ｐゴシック 本文"/>
                <a:ea typeface="ＭＳ Ｐゴシック" panose="020B0600070205080204" pitchFamily="50" charset="-128"/>
                <a:cs typeface="+mn-cs"/>
              </a:rPr>
              <a:t>等</a:t>
            </a:r>
            <a:endParaRPr kumimoji="1" lang="ja-JP" altLang="en-US" sz="1800" b="0" i="0" u="none" strike="noStrike" kern="1200" cap="none" spc="0" normalizeH="0" baseline="0" noProof="0" dirty="0">
              <a:ln>
                <a:noFill/>
              </a:ln>
              <a:solidFill>
                <a:prstClr val="black"/>
              </a:solidFill>
              <a:effectLst/>
              <a:uLnTx/>
              <a:uFillTx/>
              <a:latin typeface="ＭＳ Ｐゴシック 本文"/>
              <a:ea typeface="ＭＳ Ｐゴシック" panose="020B0600070205080204" pitchFamily="50" charset="-128"/>
              <a:cs typeface="+mn-cs"/>
            </a:endParaRPr>
          </a:p>
        </p:txBody>
      </p:sp>
      <p:sp>
        <p:nvSpPr>
          <p:cNvPr id="13" name="角丸四角形 12"/>
          <p:cNvSpPr/>
          <p:nvPr/>
        </p:nvSpPr>
        <p:spPr>
          <a:xfrm>
            <a:off x="1172585" y="2879679"/>
            <a:ext cx="7480098" cy="3581112"/>
          </a:xfrm>
          <a:prstGeom prst="roundRect">
            <a:avLst>
              <a:gd name="adj" fmla="val 4052"/>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5" name="テキスト ボックス 14"/>
          <p:cNvSpPr txBox="1"/>
          <p:nvPr/>
        </p:nvSpPr>
        <p:spPr>
          <a:xfrm>
            <a:off x="1306459" y="2964399"/>
            <a:ext cx="7346221" cy="3235245"/>
          </a:xfrm>
          <a:prstGeom prst="rect">
            <a:avLst/>
          </a:prstGeom>
          <a:noFill/>
        </p:spPr>
        <p:txBody>
          <a:bodyPr wrap="square" rtlCol="0">
            <a:spAutoFit/>
          </a:bodyPr>
          <a:lstStyle/>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公共事業</a:t>
            </a:r>
            <a:r>
              <a:rPr kumimoji="1" lang="en-US" altLang="ja-JP"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PDCA</a:t>
            </a:r>
            <a:r>
              <a:rPr kumimoji="1"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サイクル制度</a:t>
            </a:r>
            <a:endParaRPr kumimoji="1" lang="en-US" altLang="ja-JP"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457200" rtl="0" eaLnBrk="1" fontAlgn="auto" latinLnBrk="0" hangingPunct="1">
              <a:lnSpc>
                <a:spcPct val="15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以下の事業について「景観形成の目標設定シート」を作成</a:t>
            </a: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する。</a:t>
            </a:r>
            <a:endPar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4572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（１）大阪府建設事業評価</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の評価対象となる</a:t>
            </a: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事業（総事業費１億円以上）</a:t>
            </a:r>
            <a:endParaRPr kumimoji="1" lang="en-US" altLang="ja-JP"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357188" marR="0" lvl="0" algn="l" defTabSz="4572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ただし</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、地下構造物の築造等</a:t>
            </a: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、周辺</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景観への影響がない若しくは</a:t>
            </a: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極め　</a:t>
            </a:r>
            <a:r>
              <a:rPr kumimoji="1" lang="ja-JP" altLang="en-US" sz="1800" b="0" i="0" u="none" strike="noStrike" kern="1200" cap="none" spc="0" normalizeH="0" baseline="0" noProof="0" dirty="0" err="1"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て</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小さい事業については対象外とする。</a:t>
            </a:r>
          </a:p>
          <a:p>
            <a:pPr marL="177800" marR="0" lvl="0" indent="-177800" algn="l" defTabSz="457200" rtl="0" eaLnBrk="1" fontAlgn="auto" latinLnBrk="0" hangingPunct="1">
              <a:lnSpc>
                <a:spcPct val="120000"/>
              </a:lnSpc>
              <a:spcBef>
                <a:spcPts val="120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事業評価の対象外として記載のある災害復旧に係る事業のうち</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457200" rtl="0" eaLnBrk="1" fontAlgn="auto" latinLnBrk="0" hangingPunct="1">
              <a:lnSpc>
                <a:spcPct val="120000"/>
              </a:lnSpc>
              <a:spcBef>
                <a:spcPts val="0"/>
              </a:spcBef>
              <a:spcAft>
                <a:spcPts val="0"/>
              </a:spcAft>
              <a:buClrTx/>
              <a:buSzTx/>
              <a:buFontTx/>
              <a:buNone/>
              <a:tabLst/>
              <a:defRPr/>
            </a:pPr>
            <a:r>
              <a:rPr kumimoji="1" lang="ja-JP" altLang="en-US" sz="1600"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1600" dirty="0" smtClean="0">
                <a:solidFill>
                  <a:prstClr val="black"/>
                </a:solidFill>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本設」、「復興」などに該当するものは、本</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PDCA</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制度の対象と</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する</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457200" rtl="0" eaLnBrk="1" fontAlgn="auto" latinLnBrk="0" hangingPunct="1">
              <a:lnSpc>
                <a:spcPct val="12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7800" marR="0" lvl="0" indent="-177800" algn="l" defTabSz="4572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２）景観行政団体へ景観に関する届出を行う必要のある事業</a:t>
            </a:r>
          </a:p>
        </p:txBody>
      </p:sp>
      <p:sp>
        <p:nvSpPr>
          <p:cNvPr id="16" name="テキスト ボックス 15"/>
          <p:cNvSpPr txBox="1"/>
          <p:nvPr/>
        </p:nvSpPr>
        <p:spPr>
          <a:xfrm>
            <a:off x="401052" y="2417726"/>
            <a:ext cx="4503761" cy="371705"/>
          </a:xfrm>
          <a:prstGeom prst="rect">
            <a:avLst/>
          </a:prstGeom>
          <a:noFill/>
        </p:spPr>
        <p:txBody>
          <a:bodyPr wrap="square" rtlCol="0">
            <a:spAutoFit/>
          </a:bodyPr>
          <a:lstStyle/>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大阪府の公共事業</a:t>
            </a:r>
            <a:endParaRPr kumimoji="1" lang="en-US" altLang="ja-JP"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076099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371663" y="4188877"/>
            <a:ext cx="2425511" cy="122804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371663" y="2681601"/>
            <a:ext cx="2425511" cy="1228043"/>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71663" y="1228103"/>
            <a:ext cx="2425511" cy="117184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曲折矢印 1"/>
          <p:cNvSpPr/>
          <p:nvPr/>
        </p:nvSpPr>
        <p:spPr>
          <a:xfrm rot="10800000">
            <a:off x="5826929" y="5410906"/>
            <a:ext cx="1836803" cy="1010185"/>
          </a:xfrm>
          <a:prstGeom prst="bentArrow">
            <a:avLst>
              <a:gd name="adj1" fmla="val 25000"/>
              <a:gd name="adj2" fmla="val 21175"/>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正方形/長方形 41"/>
          <p:cNvSpPr/>
          <p:nvPr/>
        </p:nvSpPr>
        <p:spPr>
          <a:xfrm>
            <a:off x="6411586" y="4168947"/>
            <a:ext cx="2523159" cy="12419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56896" y="4235607"/>
            <a:ext cx="2520959" cy="1118255"/>
          </a:xfrm>
          <a:prstGeom prst="rect">
            <a:avLst/>
          </a:prstGeom>
          <a:noFill/>
          <a:ln>
            <a:noFill/>
          </a:ln>
        </p:spPr>
        <p:txBody>
          <a:bodyPr wrap="square" rtlCol="0">
            <a:spAutoFit/>
          </a:bodyPr>
          <a:lstStyle/>
          <a:p>
            <a:pPr>
              <a:spcAft>
                <a:spcPts val="600"/>
              </a:spcAft>
            </a:pPr>
            <a:r>
              <a:rPr kumimoji="1" lang="ja-JP" altLang="en-US" b="1" u="sng" dirty="0"/>
              <a:t>実施設計段階</a:t>
            </a:r>
            <a:endParaRPr kumimoji="1" lang="en-US" altLang="ja-JP" b="1" u="sng" dirty="0"/>
          </a:p>
          <a:p>
            <a:pPr>
              <a:lnSpc>
                <a:spcPts val="1400"/>
              </a:lnSpc>
            </a:pPr>
            <a:endParaRPr kumimoji="1" lang="en-US" altLang="ja-JP" sz="1600" dirty="0" smtClean="0"/>
          </a:p>
          <a:p>
            <a:r>
              <a:rPr kumimoji="1" lang="ja-JP" altLang="en-US" sz="1600" dirty="0" smtClean="0"/>
              <a:t>外壁や屋根の素材、表面の仕上げ　など</a:t>
            </a:r>
            <a:endParaRPr kumimoji="1" lang="en-US" altLang="ja-JP" sz="1600" dirty="0" smtClean="0"/>
          </a:p>
        </p:txBody>
      </p:sp>
      <p:sp>
        <p:nvSpPr>
          <p:cNvPr id="12" name="テキスト ボックス 11"/>
          <p:cNvSpPr txBox="1"/>
          <p:nvPr/>
        </p:nvSpPr>
        <p:spPr>
          <a:xfrm>
            <a:off x="2824069" y="2719599"/>
            <a:ext cx="3231077" cy="938719"/>
          </a:xfrm>
          <a:prstGeom prst="rect">
            <a:avLst/>
          </a:prstGeom>
          <a:noFill/>
          <a:ln>
            <a:noFill/>
          </a:ln>
        </p:spPr>
        <p:txBody>
          <a:bodyPr wrap="square" rtlCol="0">
            <a:spAutoFit/>
          </a:bodyPr>
          <a:lstStyle/>
          <a:p>
            <a:r>
              <a:rPr kumimoji="1" lang="ja-JP" altLang="en-US" b="1" u="sng" dirty="0" smtClean="0"/>
              <a:t>大阪府景観</a:t>
            </a:r>
            <a:r>
              <a:rPr kumimoji="1" lang="ja-JP" altLang="en-US" b="1" u="sng" dirty="0"/>
              <a:t>形成指針への対応</a:t>
            </a:r>
            <a:endParaRPr kumimoji="1" lang="en-US" altLang="ja-JP" b="1" u="sng" dirty="0"/>
          </a:p>
          <a:p>
            <a:pPr>
              <a:spcBef>
                <a:spcPts val="600"/>
              </a:spcBef>
            </a:pPr>
            <a:endParaRPr kumimoji="1" lang="en-US" altLang="ja-JP" sz="1100" dirty="0"/>
          </a:p>
          <a:p>
            <a:pPr>
              <a:spcBef>
                <a:spcPts val="600"/>
              </a:spcBef>
            </a:pPr>
            <a:r>
              <a:rPr kumimoji="1" lang="ja-JP" altLang="en-US" sz="1600" dirty="0" smtClean="0"/>
              <a:t>計画施設に該当する項目の対応</a:t>
            </a:r>
            <a:endParaRPr kumimoji="1" lang="en-US" altLang="ja-JP" sz="1600" dirty="0"/>
          </a:p>
        </p:txBody>
      </p:sp>
      <p:sp>
        <p:nvSpPr>
          <p:cNvPr id="14" name="テキスト ボックス 13"/>
          <p:cNvSpPr txBox="1"/>
          <p:nvPr/>
        </p:nvSpPr>
        <p:spPr>
          <a:xfrm>
            <a:off x="371663" y="2720380"/>
            <a:ext cx="2328461" cy="1118255"/>
          </a:xfrm>
          <a:prstGeom prst="rect">
            <a:avLst/>
          </a:prstGeom>
          <a:noFill/>
          <a:ln>
            <a:noFill/>
          </a:ln>
        </p:spPr>
        <p:txBody>
          <a:bodyPr wrap="square" rtlCol="0">
            <a:spAutoFit/>
          </a:bodyPr>
          <a:lstStyle/>
          <a:p>
            <a:pPr>
              <a:spcAft>
                <a:spcPts val="600"/>
              </a:spcAft>
            </a:pPr>
            <a:r>
              <a:rPr kumimoji="1" lang="ja-JP" altLang="en-US" b="1" u="sng" dirty="0"/>
              <a:t>基本設計段階</a:t>
            </a:r>
            <a:endParaRPr kumimoji="1" lang="en-US" altLang="ja-JP" b="1" u="sng" dirty="0"/>
          </a:p>
          <a:p>
            <a:pPr>
              <a:lnSpc>
                <a:spcPts val="1400"/>
              </a:lnSpc>
            </a:pPr>
            <a:endParaRPr kumimoji="1" lang="en-US" altLang="ja-JP" sz="1600" dirty="0" smtClean="0"/>
          </a:p>
          <a:p>
            <a:r>
              <a:rPr kumimoji="1" lang="ja-JP" altLang="en-US" sz="1600" dirty="0" smtClean="0"/>
              <a:t>構造物の色味、壁面や屋根の形態　など</a:t>
            </a:r>
          </a:p>
        </p:txBody>
      </p:sp>
      <p:sp>
        <p:nvSpPr>
          <p:cNvPr id="31" name="正方形/長方形 30"/>
          <p:cNvSpPr/>
          <p:nvPr/>
        </p:nvSpPr>
        <p:spPr>
          <a:xfrm>
            <a:off x="371664" y="2685643"/>
            <a:ext cx="5656587" cy="12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7086600" y="6487070"/>
            <a:ext cx="2057400" cy="365125"/>
          </a:xfrm>
        </p:spPr>
        <p:txBody>
          <a:bodyPr/>
          <a:lstStyle/>
          <a:p>
            <a:fld id="{8DDB306B-CB1A-4F92-AE18-14C2D5855DBA}" type="slidenum">
              <a:rPr kumimoji="1" lang="ja-JP" altLang="en-US" smtClean="0"/>
              <a:t>17</a:t>
            </a:fld>
            <a:endParaRPr kumimoji="1" lang="ja-JP" altLang="en-US"/>
          </a:p>
        </p:txBody>
      </p:sp>
      <p:sp>
        <p:nvSpPr>
          <p:cNvPr id="10" name="テキスト ボックス 9"/>
          <p:cNvSpPr txBox="1"/>
          <p:nvPr/>
        </p:nvSpPr>
        <p:spPr>
          <a:xfrm>
            <a:off x="2824069" y="1261246"/>
            <a:ext cx="3544891" cy="861774"/>
          </a:xfrm>
          <a:prstGeom prst="rect">
            <a:avLst/>
          </a:prstGeom>
          <a:noFill/>
          <a:ln>
            <a:noFill/>
          </a:ln>
        </p:spPr>
        <p:txBody>
          <a:bodyPr wrap="square" rtlCol="0">
            <a:spAutoFit/>
          </a:bodyPr>
          <a:lstStyle/>
          <a:p>
            <a:r>
              <a:rPr kumimoji="1" lang="ja-JP" altLang="en-US" b="1" u="sng" dirty="0">
                <a:latin typeface="+mn-ea"/>
              </a:rPr>
              <a:t>計画地の現状</a:t>
            </a:r>
            <a:r>
              <a:rPr kumimoji="1" lang="ja-JP" altLang="en-US" b="1" u="sng" dirty="0" smtClean="0">
                <a:latin typeface="+mn-ea"/>
              </a:rPr>
              <a:t>把握</a:t>
            </a:r>
            <a:endParaRPr kumimoji="1" lang="en-US" altLang="ja-JP" sz="1100" dirty="0" smtClean="0">
              <a:latin typeface="+mn-ea"/>
            </a:endParaRPr>
          </a:p>
          <a:p>
            <a:endParaRPr kumimoji="1" lang="en-US" altLang="ja-JP" sz="1600" dirty="0">
              <a:latin typeface="+mn-ea"/>
            </a:endParaRPr>
          </a:p>
          <a:p>
            <a:r>
              <a:rPr kumimoji="1" lang="ja-JP" altLang="en-US" sz="1600" dirty="0" smtClean="0">
                <a:latin typeface="+mn-ea"/>
              </a:rPr>
              <a:t>計画地周辺の景観の特徴等の把握</a:t>
            </a:r>
            <a:endParaRPr kumimoji="1" lang="en-US" altLang="ja-JP" sz="1600" dirty="0" smtClean="0">
              <a:latin typeface="+mn-ea"/>
            </a:endParaRPr>
          </a:p>
        </p:txBody>
      </p:sp>
      <p:sp>
        <p:nvSpPr>
          <p:cNvPr id="13" name="テキスト ボックス 12"/>
          <p:cNvSpPr txBox="1"/>
          <p:nvPr/>
        </p:nvSpPr>
        <p:spPr>
          <a:xfrm>
            <a:off x="371663" y="1349877"/>
            <a:ext cx="2506192" cy="1020792"/>
          </a:xfrm>
          <a:prstGeom prst="rect">
            <a:avLst/>
          </a:prstGeom>
          <a:noFill/>
          <a:ln>
            <a:noFill/>
          </a:ln>
        </p:spPr>
        <p:txBody>
          <a:bodyPr wrap="square" rtlCol="0">
            <a:spAutoFit/>
          </a:bodyPr>
          <a:lstStyle/>
          <a:p>
            <a:pPr>
              <a:lnSpc>
                <a:spcPts val="1400"/>
              </a:lnSpc>
              <a:spcAft>
                <a:spcPts val="600"/>
              </a:spcAft>
            </a:pPr>
            <a:r>
              <a:rPr kumimoji="1" lang="ja-JP" altLang="en-US" b="1" u="sng" dirty="0"/>
              <a:t>基本計画</a:t>
            </a:r>
            <a:r>
              <a:rPr kumimoji="1" lang="ja-JP" altLang="en-US" b="1" u="sng" dirty="0" smtClean="0"/>
              <a:t>段階</a:t>
            </a:r>
          </a:p>
          <a:p>
            <a:pPr>
              <a:lnSpc>
                <a:spcPts val="1400"/>
              </a:lnSpc>
            </a:pPr>
            <a:endParaRPr kumimoji="1" lang="en-US" altLang="ja-JP" sz="1100" dirty="0" smtClean="0"/>
          </a:p>
          <a:p>
            <a:r>
              <a:rPr kumimoji="1" lang="ja-JP" altLang="en-US" sz="1600" dirty="0" smtClean="0"/>
              <a:t>ゾーニング、　配置計画</a:t>
            </a:r>
            <a:endParaRPr kumimoji="1" lang="en-US" altLang="ja-JP" sz="1600" dirty="0" smtClean="0"/>
          </a:p>
          <a:p>
            <a:r>
              <a:rPr kumimoji="1" lang="ja-JP" altLang="en-US" sz="1600" dirty="0" smtClean="0"/>
              <a:t>アウトライン　など</a:t>
            </a:r>
            <a:endParaRPr kumimoji="1" lang="en-US" altLang="ja-JP" sz="1600" dirty="0" smtClean="0"/>
          </a:p>
        </p:txBody>
      </p:sp>
      <p:sp>
        <p:nvSpPr>
          <p:cNvPr id="25" name="テキスト ボックス 24"/>
          <p:cNvSpPr txBox="1"/>
          <p:nvPr/>
        </p:nvSpPr>
        <p:spPr>
          <a:xfrm>
            <a:off x="6390673" y="1507865"/>
            <a:ext cx="2668018" cy="369332"/>
          </a:xfrm>
          <a:prstGeom prst="rect">
            <a:avLst/>
          </a:prstGeom>
          <a:noFill/>
          <a:ln>
            <a:noFill/>
          </a:ln>
        </p:spPr>
        <p:txBody>
          <a:bodyPr wrap="square" rtlCol="0">
            <a:spAutoFit/>
          </a:bodyPr>
          <a:lstStyle/>
          <a:p>
            <a:r>
              <a:rPr kumimoji="1" lang="ja-JP" altLang="en-US" b="1" u="sng" dirty="0" smtClean="0"/>
              <a:t>目標</a:t>
            </a:r>
            <a:r>
              <a:rPr kumimoji="1" lang="ja-JP" altLang="en-US" b="1" u="sng" dirty="0"/>
              <a:t>設定シート①の</a:t>
            </a:r>
            <a:r>
              <a:rPr kumimoji="1" lang="ja-JP" altLang="en-US" b="1" u="sng" dirty="0" smtClean="0"/>
              <a:t>作成</a:t>
            </a:r>
            <a:endParaRPr kumimoji="1" lang="en-US" altLang="ja-JP" b="1" u="sng" dirty="0"/>
          </a:p>
        </p:txBody>
      </p:sp>
      <p:sp>
        <p:nvSpPr>
          <p:cNvPr id="26" name="テキスト ボックス 25"/>
          <p:cNvSpPr txBox="1"/>
          <p:nvPr/>
        </p:nvSpPr>
        <p:spPr>
          <a:xfrm>
            <a:off x="371664" y="711117"/>
            <a:ext cx="2425509" cy="369332"/>
          </a:xfrm>
          <a:prstGeom prst="rect">
            <a:avLst/>
          </a:prstGeom>
          <a:solidFill>
            <a:schemeClr val="bg1"/>
          </a:solidFill>
          <a:ln>
            <a:solidFill>
              <a:schemeClr val="tx2"/>
            </a:solidFill>
          </a:ln>
        </p:spPr>
        <p:txBody>
          <a:bodyPr wrap="square" rtlCol="0">
            <a:spAutoFit/>
          </a:bodyPr>
          <a:lstStyle/>
          <a:p>
            <a:pPr algn="ctr"/>
            <a:r>
              <a:rPr kumimoji="1" lang="ja-JP" altLang="en-US" b="1" dirty="0"/>
              <a:t>タイミング</a:t>
            </a:r>
          </a:p>
        </p:txBody>
      </p:sp>
      <p:sp>
        <p:nvSpPr>
          <p:cNvPr id="28" name="テキスト ボックス 27"/>
          <p:cNvSpPr txBox="1"/>
          <p:nvPr/>
        </p:nvSpPr>
        <p:spPr>
          <a:xfrm>
            <a:off x="2797175" y="711118"/>
            <a:ext cx="3217263" cy="369332"/>
          </a:xfrm>
          <a:prstGeom prst="rect">
            <a:avLst/>
          </a:prstGeom>
          <a:solidFill>
            <a:schemeClr val="bg1"/>
          </a:solidFill>
          <a:ln>
            <a:solidFill>
              <a:schemeClr val="tx2"/>
            </a:solidFill>
          </a:ln>
        </p:spPr>
        <p:txBody>
          <a:bodyPr wrap="square" rtlCol="0">
            <a:spAutoFit/>
          </a:bodyPr>
          <a:lstStyle/>
          <a:p>
            <a:pPr algn="ctr"/>
            <a:r>
              <a:rPr kumimoji="1" lang="ja-JP" altLang="en-US" b="1" dirty="0"/>
              <a:t>各タイミングでの確認事項</a:t>
            </a:r>
          </a:p>
        </p:txBody>
      </p:sp>
      <p:sp>
        <p:nvSpPr>
          <p:cNvPr id="29" name="テキスト ボックス 28"/>
          <p:cNvSpPr txBox="1"/>
          <p:nvPr/>
        </p:nvSpPr>
        <p:spPr>
          <a:xfrm>
            <a:off x="6411587" y="711117"/>
            <a:ext cx="2523159" cy="369332"/>
          </a:xfrm>
          <a:prstGeom prst="rect">
            <a:avLst/>
          </a:prstGeom>
          <a:solidFill>
            <a:schemeClr val="bg1"/>
          </a:solidFill>
          <a:ln>
            <a:solidFill>
              <a:schemeClr val="tx2"/>
            </a:solidFill>
          </a:ln>
        </p:spPr>
        <p:txBody>
          <a:bodyPr wrap="square" rtlCol="0">
            <a:spAutoFit/>
          </a:bodyPr>
          <a:lstStyle/>
          <a:p>
            <a:pPr algn="ctr"/>
            <a:r>
              <a:rPr kumimoji="1" lang="ja-JP" altLang="en-US" b="1" dirty="0"/>
              <a:t>アウトプット</a:t>
            </a:r>
          </a:p>
        </p:txBody>
      </p:sp>
      <p:sp>
        <p:nvSpPr>
          <p:cNvPr id="30" name="正方形/長方形 29"/>
          <p:cNvSpPr/>
          <p:nvPr/>
        </p:nvSpPr>
        <p:spPr>
          <a:xfrm>
            <a:off x="371664" y="1228101"/>
            <a:ext cx="5656587" cy="116170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右矢印 36"/>
          <p:cNvSpPr/>
          <p:nvPr/>
        </p:nvSpPr>
        <p:spPr>
          <a:xfrm>
            <a:off x="6043983" y="1368821"/>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a:off x="6043983" y="2758459"/>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矢印 35"/>
          <p:cNvSpPr/>
          <p:nvPr/>
        </p:nvSpPr>
        <p:spPr>
          <a:xfrm>
            <a:off x="6043983" y="4287990"/>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411587" y="1228108"/>
            <a:ext cx="2523159" cy="116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411586" y="4363306"/>
            <a:ext cx="2532593" cy="923330"/>
          </a:xfrm>
          <a:prstGeom prst="rect">
            <a:avLst/>
          </a:prstGeom>
          <a:noFill/>
          <a:ln>
            <a:noFill/>
          </a:ln>
        </p:spPr>
        <p:txBody>
          <a:bodyPr wrap="square" rtlCol="0">
            <a:spAutoFit/>
          </a:bodyPr>
          <a:lstStyle/>
          <a:p>
            <a:r>
              <a:rPr kumimoji="1" lang="ja-JP" altLang="en-US" b="1" u="sng" dirty="0" smtClean="0"/>
              <a:t>目標</a:t>
            </a:r>
            <a:r>
              <a:rPr kumimoji="1" lang="ja-JP" altLang="en-US" b="1" u="sng" dirty="0"/>
              <a:t>設定シート①②の最終版を景観部局へ</a:t>
            </a:r>
            <a:r>
              <a:rPr kumimoji="1" lang="ja-JP" altLang="en-US" b="1" u="sng" dirty="0" smtClean="0"/>
              <a:t>提出</a:t>
            </a:r>
            <a:endParaRPr kumimoji="1" lang="en-US" altLang="ja-JP" b="1" u="sng" dirty="0"/>
          </a:p>
        </p:txBody>
      </p:sp>
      <p:sp>
        <p:nvSpPr>
          <p:cNvPr id="43" name="テキスト ボックス 42"/>
          <p:cNvSpPr txBox="1"/>
          <p:nvPr/>
        </p:nvSpPr>
        <p:spPr>
          <a:xfrm>
            <a:off x="6377794" y="2965820"/>
            <a:ext cx="2680897" cy="369332"/>
          </a:xfrm>
          <a:prstGeom prst="rect">
            <a:avLst/>
          </a:prstGeom>
          <a:noFill/>
          <a:ln>
            <a:noFill/>
          </a:ln>
        </p:spPr>
        <p:txBody>
          <a:bodyPr wrap="square" rtlCol="0">
            <a:spAutoFit/>
          </a:bodyPr>
          <a:lstStyle/>
          <a:p>
            <a:r>
              <a:rPr kumimoji="1" lang="ja-JP" altLang="en-US" b="1" u="sng" dirty="0" smtClean="0"/>
              <a:t>目標</a:t>
            </a:r>
            <a:r>
              <a:rPr kumimoji="1" lang="ja-JP" altLang="en-US" b="1" u="sng" dirty="0"/>
              <a:t>設定シート②の</a:t>
            </a:r>
            <a:r>
              <a:rPr kumimoji="1" lang="ja-JP" altLang="en-US" b="1" u="sng" dirty="0" smtClean="0"/>
              <a:t>作成</a:t>
            </a:r>
            <a:endParaRPr kumimoji="1" lang="en-US" altLang="ja-JP" b="1" u="sng" dirty="0"/>
          </a:p>
        </p:txBody>
      </p:sp>
      <p:sp>
        <p:nvSpPr>
          <p:cNvPr id="44" name="正方形/長方形 43"/>
          <p:cNvSpPr/>
          <p:nvPr/>
        </p:nvSpPr>
        <p:spPr>
          <a:xfrm>
            <a:off x="6411587" y="2676012"/>
            <a:ext cx="2523159" cy="12105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371665" y="4189028"/>
            <a:ext cx="5656587" cy="12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2824068" y="4186968"/>
            <a:ext cx="3100216" cy="1195199"/>
          </a:xfrm>
          <a:prstGeom prst="rect">
            <a:avLst/>
          </a:prstGeom>
          <a:noFill/>
          <a:ln>
            <a:noFill/>
          </a:ln>
        </p:spPr>
        <p:txBody>
          <a:bodyPr wrap="square" rtlCol="0">
            <a:spAutoFit/>
          </a:bodyPr>
          <a:lstStyle/>
          <a:p>
            <a:r>
              <a:rPr kumimoji="1" lang="ja-JP" altLang="en-US" b="1" u="sng" dirty="0"/>
              <a:t>目標設定シートへの対応</a:t>
            </a:r>
            <a:endParaRPr kumimoji="1" lang="en-US" altLang="ja-JP" b="1" u="sng" dirty="0"/>
          </a:p>
          <a:p>
            <a:pPr>
              <a:lnSpc>
                <a:spcPts val="1400"/>
              </a:lnSpc>
              <a:spcBef>
                <a:spcPts val="600"/>
              </a:spcBef>
            </a:pPr>
            <a:endParaRPr kumimoji="1" lang="en-US" altLang="ja-JP" sz="1600" dirty="0" smtClean="0"/>
          </a:p>
          <a:p>
            <a:pPr>
              <a:spcBef>
                <a:spcPts val="600"/>
              </a:spcBef>
            </a:pPr>
            <a:r>
              <a:rPr kumimoji="1" lang="ja-JP" altLang="en-US" sz="1600" dirty="0" smtClean="0"/>
              <a:t>景観に配慮した施設計画がなされているかを事業部局で確認</a:t>
            </a:r>
            <a:endParaRPr kumimoji="1" lang="en-US" altLang="ja-JP" sz="1600" dirty="0"/>
          </a:p>
        </p:txBody>
      </p:sp>
      <p:sp>
        <p:nvSpPr>
          <p:cNvPr id="48" name="二等辺三角形 47"/>
          <p:cNvSpPr/>
          <p:nvPr/>
        </p:nvSpPr>
        <p:spPr>
          <a:xfrm rot="10800000">
            <a:off x="1000041" y="2489945"/>
            <a:ext cx="1021287" cy="134451"/>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二等辺三角形 48"/>
          <p:cNvSpPr/>
          <p:nvPr/>
        </p:nvSpPr>
        <p:spPr>
          <a:xfrm rot="10800000">
            <a:off x="1000041" y="3996029"/>
            <a:ext cx="1021287" cy="134451"/>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848590" y="5723217"/>
            <a:ext cx="4846244" cy="938719"/>
          </a:xfrm>
          <a:prstGeom prst="rect">
            <a:avLst/>
          </a:prstGeom>
          <a:noFill/>
          <a:ln>
            <a:noFill/>
          </a:ln>
        </p:spPr>
        <p:txBody>
          <a:bodyPr wrap="square" rtlCol="0">
            <a:spAutoFit/>
          </a:bodyPr>
          <a:lstStyle/>
          <a:p>
            <a:r>
              <a:rPr kumimoji="1" lang="ja-JP" altLang="en-US" b="1" u="sng" dirty="0"/>
              <a:t>目標設定シートの確認（景観</a:t>
            </a:r>
            <a:r>
              <a:rPr kumimoji="1" lang="ja-JP" altLang="en-US" b="1" u="sng" dirty="0" smtClean="0"/>
              <a:t>部局）</a:t>
            </a:r>
            <a:endParaRPr kumimoji="1" lang="en-US" altLang="ja-JP" b="1" u="sng" dirty="0" smtClean="0"/>
          </a:p>
          <a:p>
            <a:pPr>
              <a:spcBef>
                <a:spcPts val="600"/>
              </a:spcBef>
            </a:pPr>
            <a:r>
              <a:rPr kumimoji="1" lang="ja-JP" altLang="en-US" sz="1600" dirty="0" smtClean="0"/>
              <a:t>目標設定シートが計画地の現状及び「大阪府公共事業景観形成指針」に沿ったものかを確認</a:t>
            </a:r>
            <a:endParaRPr kumimoji="1" lang="ja-JP" altLang="en-US" sz="1600" dirty="0"/>
          </a:p>
        </p:txBody>
      </p:sp>
      <p:sp>
        <p:nvSpPr>
          <p:cNvPr id="51" name="正方形/長方形 50"/>
          <p:cNvSpPr/>
          <p:nvPr/>
        </p:nvSpPr>
        <p:spPr>
          <a:xfrm>
            <a:off x="755895" y="5714885"/>
            <a:ext cx="5000792" cy="9422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11051" y="159053"/>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ja-JP" altLang="en-US" sz="2000" b="1" u="sng" dirty="0" smtClean="0">
                <a:solidFill>
                  <a:prstClr val="black"/>
                </a:solidFill>
                <a:latin typeface="Meiryo UI" panose="020B0604030504040204" pitchFamily="50" charset="-128"/>
                <a:ea typeface="Meiryo UI" panose="020B0604030504040204" pitchFamily="50" charset="-128"/>
              </a:rPr>
              <a:t>「</a:t>
            </a:r>
            <a:r>
              <a:rPr kumimoji="1" lang="ja-JP" altLang="en-US" sz="2000" b="1" u="sng" dirty="0">
                <a:solidFill>
                  <a:prstClr val="black"/>
                </a:solidFill>
                <a:latin typeface="Meiryo UI" panose="020B0604030504040204" pitchFamily="50" charset="-128"/>
                <a:ea typeface="Meiryo UI" panose="020B0604030504040204" pitchFamily="50" charset="-128"/>
              </a:rPr>
              <a:t>景観形成の目標等の設定」の方法　</a:t>
            </a:r>
            <a:r>
              <a:rPr kumimoji="1" lang="ja-JP" altLang="en-US" sz="2000" b="1" u="sng" dirty="0" smtClean="0">
                <a:solidFill>
                  <a:prstClr val="black"/>
                </a:solidFill>
                <a:latin typeface="Meiryo UI" panose="020B0604030504040204" pitchFamily="50" charset="-128"/>
                <a:ea typeface="Meiryo UI" panose="020B0604030504040204" pitchFamily="50" charset="-128"/>
              </a:rPr>
              <a:t>：②</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24953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18</a:t>
            </a:fld>
            <a:endParaRPr kumimoji="1" lang="ja-JP" altLang="en-US"/>
          </a:p>
        </p:txBody>
      </p:sp>
      <p:sp>
        <p:nvSpPr>
          <p:cNvPr id="4" name="テキスト ボックス 3"/>
          <p:cNvSpPr txBox="1"/>
          <p:nvPr/>
        </p:nvSpPr>
        <p:spPr>
          <a:xfrm>
            <a:off x="461819" y="441399"/>
            <a:ext cx="8258435" cy="5509200"/>
          </a:xfrm>
          <a:prstGeom prst="rect">
            <a:avLst/>
          </a:prstGeom>
          <a:noFill/>
          <a:ln>
            <a:noFill/>
          </a:ln>
        </p:spPr>
        <p:txBody>
          <a:bodyPr wrap="square" rtlCol="0">
            <a:spAutoFit/>
          </a:bodyPr>
          <a:lstStyle/>
          <a:p>
            <a:r>
              <a:rPr kumimoji="1" lang="ja-JP" altLang="en-US" dirty="0">
                <a:latin typeface="ＭＳ Ｐゴシック 本文"/>
              </a:rPr>
              <a:t>（方向性）</a:t>
            </a:r>
            <a:endParaRPr kumimoji="1" lang="en-US" altLang="ja-JP" dirty="0">
              <a:latin typeface="ＭＳ Ｐゴシック 本文"/>
            </a:endParaRPr>
          </a:p>
          <a:p>
            <a:r>
              <a:rPr kumimoji="1" lang="ja-JP" altLang="en-US" dirty="0">
                <a:latin typeface="ＭＳ Ｐゴシック 本文"/>
              </a:rPr>
              <a:t>　事業部局は、原則として、以下のとおり段階的に目標設定を進めることとし、</a:t>
            </a:r>
            <a:endParaRPr kumimoji="1" lang="en-US" altLang="ja-JP" dirty="0">
              <a:latin typeface="ＭＳ Ｐゴシック 本文"/>
            </a:endParaRPr>
          </a:p>
          <a:p>
            <a:r>
              <a:rPr kumimoji="1" lang="ja-JP" altLang="en-US" dirty="0">
                <a:latin typeface="ＭＳ Ｐゴシック 本文"/>
              </a:rPr>
              <a:t>景観部局はそのために必要となる相談対応を随時</a:t>
            </a:r>
            <a:r>
              <a:rPr kumimoji="1" lang="ja-JP" altLang="en-US" dirty="0" smtClean="0">
                <a:latin typeface="ＭＳ Ｐゴシック 本文"/>
              </a:rPr>
              <a:t>行う</a:t>
            </a:r>
            <a:endParaRPr kumimoji="1" lang="ja-JP" altLang="en-US" dirty="0">
              <a:latin typeface="ＭＳ Ｐゴシック 本文"/>
            </a:endParaRPr>
          </a:p>
          <a:p>
            <a:endParaRPr kumimoji="1" lang="en-US" altLang="ja-JP" dirty="0">
              <a:latin typeface="ＭＳ Ｐゴシック 本文"/>
            </a:endParaRPr>
          </a:p>
          <a:p>
            <a:pPr>
              <a:lnSpc>
                <a:spcPct val="150000"/>
              </a:lnSpc>
            </a:pPr>
            <a:r>
              <a:rPr kumimoji="1" lang="ja-JP" altLang="en-US" b="1" dirty="0">
                <a:latin typeface="+mn-ea"/>
              </a:rPr>
              <a:t>■基本計画段階　</a:t>
            </a:r>
            <a:endParaRPr kumimoji="1" lang="en-US" altLang="ja-JP" b="1" dirty="0">
              <a:latin typeface="+mn-ea"/>
            </a:endParaRPr>
          </a:p>
          <a:p>
            <a:r>
              <a:rPr kumimoji="1" lang="ja-JP" altLang="en-US" dirty="0">
                <a:latin typeface="ＭＳ Ｐゴシック 本文"/>
              </a:rPr>
              <a:t>　・</a:t>
            </a:r>
            <a:r>
              <a:rPr kumimoji="1" lang="ja-JP" altLang="en-US" b="1" u="sng" dirty="0">
                <a:latin typeface="ＭＳ Ｐゴシック 本文"/>
              </a:rPr>
              <a:t>計画地の現状把握を行い、</a:t>
            </a:r>
            <a:r>
              <a:rPr kumimoji="1" lang="ja-JP" altLang="en-US" dirty="0">
                <a:latin typeface="ＭＳ Ｐゴシック 本文"/>
              </a:rPr>
              <a:t>「景観形成の目標設定シート①」を作成する</a:t>
            </a:r>
            <a:endParaRPr kumimoji="1" lang="en-US" altLang="ja-JP" dirty="0">
              <a:latin typeface="ＭＳ Ｐゴシック 本文"/>
            </a:endParaRPr>
          </a:p>
          <a:p>
            <a:endParaRPr kumimoji="1" lang="en-US" altLang="ja-JP" dirty="0">
              <a:latin typeface="ＭＳ Ｐゴシック 本文"/>
            </a:endParaRPr>
          </a:p>
          <a:p>
            <a:pPr marL="268275" indent="-268275"/>
            <a:r>
              <a:rPr kumimoji="1" lang="ja-JP" altLang="en-US" dirty="0">
                <a:latin typeface="ＭＳ Ｐゴシック 本文"/>
              </a:rPr>
              <a:t>　・景観アドバイザー会議に諮る事業は、会議までに景観部局へ「目標設定シート①」を提出する</a:t>
            </a:r>
            <a:endParaRPr kumimoji="1" lang="en-US" altLang="ja-JP" dirty="0">
              <a:latin typeface="ＭＳ Ｐゴシック 本文"/>
            </a:endParaRPr>
          </a:p>
          <a:p>
            <a:pPr marL="268275" indent="-268275">
              <a:spcBef>
                <a:spcPts val="600"/>
              </a:spcBef>
            </a:pPr>
            <a:r>
              <a:rPr kumimoji="1" lang="ja-JP" altLang="en-US" dirty="0">
                <a:latin typeface="ＭＳ Ｐゴシック 本文"/>
              </a:rPr>
              <a:t>　（会議を受けて</a:t>
            </a:r>
            <a:r>
              <a:rPr kumimoji="1" lang="ja-JP" altLang="en-US" dirty="0" smtClean="0">
                <a:latin typeface="ＭＳ Ｐゴシック 本文"/>
              </a:rPr>
              <a:t>、修正</a:t>
            </a:r>
            <a:r>
              <a:rPr kumimoji="1" lang="ja-JP" altLang="en-US" dirty="0">
                <a:latin typeface="ＭＳ Ｐゴシック 本文"/>
              </a:rPr>
              <a:t>があった場合、事業部局は目標設定シートの修正を行う）</a:t>
            </a:r>
            <a:endParaRPr kumimoji="1" lang="en-US" altLang="ja-JP" dirty="0">
              <a:latin typeface="ＭＳ Ｐゴシック 本文"/>
            </a:endParaRPr>
          </a:p>
          <a:p>
            <a:endParaRPr kumimoji="1" lang="en-US" altLang="ja-JP" dirty="0">
              <a:latin typeface="ＭＳ Ｐゴシック 本文"/>
            </a:endParaRPr>
          </a:p>
          <a:p>
            <a:pPr>
              <a:lnSpc>
                <a:spcPct val="150000"/>
              </a:lnSpc>
            </a:pPr>
            <a:r>
              <a:rPr kumimoji="1" lang="ja-JP" altLang="en-US" b="1" dirty="0">
                <a:latin typeface="ＭＳ Ｐゴシック 本文"/>
              </a:rPr>
              <a:t>■基本設計段階</a:t>
            </a:r>
            <a:endParaRPr kumimoji="1" lang="en-US" altLang="ja-JP" b="1" dirty="0">
              <a:latin typeface="ＭＳ Ｐゴシック 本文"/>
            </a:endParaRPr>
          </a:p>
          <a:p>
            <a:r>
              <a:rPr kumimoji="1" lang="ja-JP" altLang="en-US" dirty="0">
                <a:latin typeface="ＭＳ Ｐゴシック 本文"/>
              </a:rPr>
              <a:t>　・</a:t>
            </a:r>
            <a:r>
              <a:rPr kumimoji="1" lang="ja-JP" altLang="en-US" b="1" u="sng" dirty="0"/>
              <a:t>景観形成指針に沿った検討を行い、</a:t>
            </a:r>
            <a:r>
              <a:rPr kumimoji="1" lang="ja-JP" altLang="en-US" dirty="0"/>
              <a:t>「</a:t>
            </a:r>
            <a:r>
              <a:rPr kumimoji="1" lang="ja-JP" altLang="en-US" dirty="0">
                <a:latin typeface="ＭＳ Ｐゴシック 本文"/>
              </a:rPr>
              <a:t>景観形成の目標設定シート②」を作成する</a:t>
            </a:r>
            <a:endParaRPr kumimoji="1" lang="en-US" altLang="ja-JP" dirty="0">
              <a:latin typeface="ＭＳ Ｐゴシック 本文"/>
            </a:endParaRPr>
          </a:p>
          <a:p>
            <a:endParaRPr kumimoji="1" lang="en-US" altLang="ja-JP" dirty="0">
              <a:latin typeface="ＭＳ Ｐゴシック 本文"/>
            </a:endParaRPr>
          </a:p>
          <a:p>
            <a:pPr marL="268275" indent="-268275"/>
            <a:r>
              <a:rPr kumimoji="1" lang="ja-JP" altLang="en-US" dirty="0">
                <a:latin typeface="ＭＳ Ｐゴシック 本文"/>
              </a:rPr>
              <a:t>　・景観アドバイザー会議に諮る事業は、会議までに景観部局へ「目標設定シート①」及び「同シート②」を提出する</a:t>
            </a:r>
            <a:endParaRPr kumimoji="1" lang="en-US" altLang="ja-JP" dirty="0">
              <a:latin typeface="ＭＳ Ｐゴシック 本文"/>
            </a:endParaRPr>
          </a:p>
          <a:p>
            <a:pPr marL="268275" indent="-268275">
              <a:spcBef>
                <a:spcPts val="600"/>
              </a:spcBef>
            </a:pPr>
            <a:r>
              <a:rPr kumimoji="1" lang="ja-JP" altLang="en-US" dirty="0">
                <a:latin typeface="ＭＳ Ｐゴシック 本文"/>
              </a:rPr>
              <a:t>　（会議を受けて</a:t>
            </a:r>
            <a:r>
              <a:rPr kumimoji="1" lang="ja-JP" altLang="en-US" dirty="0" smtClean="0">
                <a:latin typeface="ＭＳ Ｐゴシック 本文"/>
              </a:rPr>
              <a:t>、修正</a:t>
            </a:r>
            <a:r>
              <a:rPr kumimoji="1" lang="ja-JP" altLang="en-US" dirty="0">
                <a:latin typeface="ＭＳ Ｐゴシック 本文"/>
              </a:rPr>
              <a:t>があった場合、事業部局は目標設定シートの修正を行う）</a:t>
            </a:r>
            <a:endParaRPr kumimoji="1" lang="en-US" altLang="ja-JP" dirty="0">
              <a:latin typeface="ＭＳ Ｐゴシック 本文"/>
            </a:endParaRPr>
          </a:p>
          <a:p>
            <a:pPr marL="268275" indent="-268275"/>
            <a:endParaRPr kumimoji="1" lang="en-US" altLang="ja-JP" dirty="0">
              <a:latin typeface="ＭＳ Ｐゴシック 本文"/>
            </a:endParaRPr>
          </a:p>
        </p:txBody>
      </p:sp>
    </p:spTree>
    <p:extLst>
      <p:ext uri="{BB962C8B-B14F-4D97-AF65-F5344CB8AC3E}">
        <p14:creationId xmlns:p14="http://schemas.microsoft.com/office/powerpoint/2010/main" val="38690938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19</a:t>
            </a:fld>
            <a:endParaRPr kumimoji="1" lang="ja-JP" altLang="en-US"/>
          </a:p>
        </p:txBody>
      </p:sp>
      <p:sp>
        <p:nvSpPr>
          <p:cNvPr id="4" name="テキスト ボックス 3"/>
          <p:cNvSpPr txBox="1"/>
          <p:nvPr/>
        </p:nvSpPr>
        <p:spPr>
          <a:xfrm>
            <a:off x="470603" y="258646"/>
            <a:ext cx="8338859" cy="5924699"/>
          </a:xfrm>
          <a:prstGeom prst="rect">
            <a:avLst/>
          </a:prstGeom>
          <a:noFill/>
          <a:ln>
            <a:noFill/>
          </a:ln>
        </p:spPr>
        <p:txBody>
          <a:bodyPr wrap="square" rtlCol="0">
            <a:spAutoFit/>
          </a:bodyPr>
          <a:lstStyle/>
          <a:p>
            <a:endParaRPr kumimoji="1" lang="en-US" altLang="ja-JP" dirty="0">
              <a:latin typeface="ＭＳ Ｐゴシック 本文"/>
            </a:endParaRPr>
          </a:p>
          <a:p>
            <a:pPr>
              <a:lnSpc>
                <a:spcPct val="150000"/>
              </a:lnSpc>
            </a:pPr>
            <a:r>
              <a:rPr kumimoji="1" lang="ja-JP" altLang="en-US" b="1" dirty="0">
                <a:latin typeface="ＭＳ Ｐゴシック 本文"/>
              </a:rPr>
              <a:t>■実施設計段階</a:t>
            </a:r>
            <a:endParaRPr kumimoji="1" lang="en-US" altLang="ja-JP" b="1" dirty="0">
              <a:latin typeface="ＭＳ Ｐゴシック 本文"/>
            </a:endParaRPr>
          </a:p>
          <a:p>
            <a:pPr marL="268275" indent="-268275"/>
            <a:r>
              <a:rPr kumimoji="1" lang="ja-JP" altLang="en-US" dirty="0">
                <a:latin typeface="ＭＳ Ｐゴシック 本文"/>
              </a:rPr>
              <a:t>　・</a:t>
            </a:r>
            <a:r>
              <a:rPr kumimoji="1" lang="ja-JP" altLang="en-US" b="1" u="sng" dirty="0">
                <a:latin typeface="ＭＳ Ｐゴシック 本文"/>
              </a:rPr>
              <a:t>目標設定シートで立てた目標に沿った施設計画となるよう、事業部局で確認しながら設計を進める</a:t>
            </a:r>
            <a:endParaRPr kumimoji="1" lang="en-US" altLang="ja-JP" b="1" u="sng" dirty="0">
              <a:latin typeface="ＭＳ Ｐゴシック 本文"/>
            </a:endParaRPr>
          </a:p>
          <a:p>
            <a:pPr marL="268275" indent="-268275"/>
            <a:endParaRPr kumimoji="1" lang="en-US" altLang="ja-JP" dirty="0">
              <a:latin typeface="ＭＳ Ｐゴシック 本文"/>
            </a:endParaRPr>
          </a:p>
          <a:p>
            <a:pPr marL="268275" indent="-268275"/>
            <a:r>
              <a:rPr kumimoji="1" lang="ja-JP" altLang="en-US" dirty="0">
                <a:latin typeface="ＭＳ Ｐゴシック 本文"/>
              </a:rPr>
              <a:t>　・景観アドバイザー会議に諮る事業は、会議までに景観部局へ「目標設定シート①」及び「同シート②」を提出する</a:t>
            </a:r>
            <a:endParaRPr kumimoji="1" lang="en-US" altLang="ja-JP" dirty="0">
              <a:latin typeface="ＭＳ Ｐゴシック 本文"/>
            </a:endParaRPr>
          </a:p>
          <a:p>
            <a:pPr marL="268275" indent="-268275">
              <a:spcBef>
                <a:spcPts val="1200"/>
              </a:spcBef>
            </a:pPr>
            <a:r>
              <a:rPr kumimoji="1" lang="ja-JP" altLang="en-US" dirty="0">
                <a:latin typeface="ＭＳ Ｐゴシック 本文"/>
              </a:rPr>
              <a:t>　</a:t>
            </a:r>
            <a:r>
              <a:rPr kumimoji="1" lang="ja-JP" altLang="en-US" dirty="0" smtClean="0">
                <a:latin typeface="ＭＳ Ｐゴシック 本文"/>
              </a:rPr>
              <a:t>　（</a:t>
            </a:r>
            <a:r>
              <a:rPr kumimoji="1" lang="ja-JP" altLang="en-US" dirty="0">
                <a:latin typeface="ＭＳ Ｐゴシック 本文"/>
              </a:rPr>
              <a:t>会議を受けて</a:t>
            </a:r>
            <a:r>
              <a:rPr kumimoji="1" lang="ja-JP" altLang="en-US" dirty="0" smtClean="0">
                <a:latin typeface="ＭＳ Ｐゴシック 本文"/>
              </a:rPr>
              <a:t>、修正</a:t>
            </a:r>
            <a:r>
              <a:rPr kumimoji="1" lang="ja-JP" altLang="en-US" dirty="0">
                <a:latin typeface="ＭＳ Ｐゴシック 本文"/>
              </a:rPr>
              <a:t>があった場合、事業部局は目標設定シートの修正を行う）</a:t>
            </a:r>
            <a:endParaRPr kumimoji="1" lang="en-US" altLang="ja-JP" dirty="0">
              <a:latin typeface="ＭＳ Ｐゴシック 本文"/>
            </a:endParaRPr>
          </a:p>
          <a:p>
            <a:pPr marL="268275" indent="-268275"/>
            <a:endParaRPr kumimoji="1" lang="en-US" altLang="ja-JP" dirty="0">
              <a:latin typeface="ＭＳ Ｐゴシック 本文"/>
            </a:endParaRPr>
          </a:p>
          <a:p>
            <a:pPr marL="268275" indent="-268275"/>
            <a:r>
              <a:rPr kumimoji="1" lang="ja-JP" altLang="en-US" dirty="0">
                <a:latin typeface="ＭＳ Ｐゴシック 本文"/>
              </a:rPr>
              <a:t>　・設計が完了した時点で、景観部局へ「景観形成の目標設定シート①」</a:t>
            </a:r>
            <a:r>
              <a:rPr kumimoji="1" lang="ja-JP" altLang="en-US" dirty="0" smtClean="0">
                <a:latin typeface="ＭＳ Ｐゴシック 本文"/>
              </a:rPr>
              <a:t>及び</a:t>
            </a:r>
            <a:endParaRPr kumimoji="1" lang="en-US" altLang="ja-JP" dirty="0" smtClean="0">
              <a:latin typeface="ＭＳ Ｐゴシック 本文"/>
            </a:endParaRPr>
          </a:p>
          <a:p>
            <a:pPr marL="268275" indent="-268275"/>
            <a:r>
              <a:rPr kumimoji="1" lang="ja-JP" altLang="en-US" dirty="0">
                <a:latin typeface="ＭＳ Ｐゴシック 本文"/>
              </a:rPr>
              <a:t>　</a:t>
            </a:r>
            <a:r>
              <a:rPr kumimoji="1" lang="ja-JP" altLang="en-US" dirty="0" smtClean="0">
                <a:latin typeface="ＭＳ Ｐゴシック 本文"/>
              </a:rPr>
              <a:t>　　「</a:t>
            </a:r>
            <a:r>
              <a:rPr kumimoji="1" lang="ja-JP" altLang="en-US" dirty="0">
                <a:latin typeface="ＭＳ Ｐゴシック 本文"/>
              </a:rPr>
              <a:t>同シート②」を提出する</a:t>
            </a:r>
            <a:endParaRPr kumimoji="1" lang="en-US" altLang="ja-JP" dirty="0">
              <a:latin typeface="ＭＳ Ｐゴシック 本文"/>
            </a:endParaRPr>
          </a:p>
          <a:p>
            <a:pPr marL="268275" indent="-268275"/>
            <a:endParaRPr kumimoji="1" lang="en-US" altLang="ja-JP" dirty="0">
              <a:solidFill>
                <a:srgbClr val="FF0000"/>
              </a:solidFill>
              <a:latin typeface="ＭＳ Ｐゴシック 本文"/>
            </a:endParaRPr>
          </a:p>
          <a:p>
            <a:pPr marL="268275" indent="-268275"/>
            <a:r>
              <a:rPr kumimoji="1" lang="ja-JP" altLang="en-US" dirty="0">
                <a:latin typeface="ＭＳ Ｐゴシック 本文"/>
              </a:rPr>
              <a:t>　・景観部局は、提出された目標設定シートが計画地の現状</a:t>
            </a:r>
            <a:r>
              <a:rPr kumimoji="1" lang="ja-JP" altLang="en-US" dirty="0" smtClean="0">
                <a:latin typeface="ＭＳ Ｐゴシック 本文"/>
              </a:rPr>
              <a:t>及び「</a:t>
            </a:r>
            <a:r>
              <a:rPr kumimoji="1" lang="ja-JP" altLang="en-US" dirty="0">
                <a:latin typeface="ＭＳ Ｐゴシック 本文"/>
              </a:rPr>
              <a:t>大阪府公共事業景観形成指針」に沿ったものかを確認する</a:t>
            </a:r>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r>
              <a:rPr kumimoji="1" lang="ja-JP" altLang="en-US" dirty="0" smtClean="0">
                <a:latin typeface="ＭＳ Ｐゴシック 本文"/>
              </a:rPr>
              <a:t>　なお</a:t>
            </a:r>
            <a:r>
              <a:rPr kumimoji="1" lang="ja-JP" altLang="en-US" dirty="0">
                <a:latin typeface="ＭＳ Ｐゴシック 本文"/>
              </a:rPr>
              <a:t>、上記の原則とは異なる進行による事業の場合は、例えば基本設計からスタートする事業においては基本設計段階でシート①、②の両方を作成するなど、それぞれの事業にあった適切なタイミングで目標設定を</a:t>
            </a:r>
            <a:r>
              <a:rPr kumimoji="1" lang="ja-JP" altLang="en-US" dirty="0" smtClean="0">
                <a:latin typeface="ＭＳ Ｐゴシック 本文"/>
              </a:rPr>
              <a:t>行う</a:t>
            </a:r>
            <a:endParaRPr kumimoji="1" lang="en-US" altLang="ja-JP" dirty="0">
              <a:latin typeface="ＭＳ Ｐゴシック 本文"/>
            </a:endParaRPr>
          </a:p>
          <a:p>
            <a:endParaRPr kumimoji="1" lang="en-US" altLang="ja-JP" dirty="0">
              <a:solidFill>
                <a:srgbClr val="FF0000"/>
              </a:solidFill>
              <a:latin typeface="ＭＳ Ｐゴシック 本文"/>
            </a:endParaRPr>
          </a:p>
        </p:txBody>
      </p:sp>
    </p:spTree>
    <p:extLst>
      <p:ext uri="{BB962C8B-B14F-4D97-AF65-F5344CB8AC3E}">
        <p14:creationId xmlns:p14="http://schemas.microsoft.com/office/powerpoint/2010/main" val="3516464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2"/>
          <p:cNvSpPr txBox="1">
            <a:spLocks noChangeArrowheads="1"/>
          </p:cNvSpPr>
          <p:nvPr/>
        </p:nvSpPr>
        <p:spPr bwMode="auto">
          <a:xfrm>
            <a:off x="2616212" y="6340987"/>
            <a:ext cx="4042115" cy="284693"/>
          </a:xfrm>
          <a:prstGeom prst="rect">
            <a:avLst/>
          </a:prstGeom>
          <a:noFill/>
          <a:ln w="9525">
            <a:noFill/>
            <a:miter lim="800000"/>
            <a:headEnd/>
            <a:tailEnd/>
          </a:ln>
        </p:spPr>
        <p:txBody>
          <a:bodyPr rot="0" vert="horz" wrap="square" lIns="91440" tIns="45720" rIns="91440" bIns="45720" anchor="t" anchorCtr="0">
            <a:spAutoFit/>
          </a:bodyPr>
          <a:lstStyle/>
          <a:p>
            <a:pPr marL="66675" marR="66675" lvl="0" indent="0" algn="ctr" defTabSz="457200" rtl="0" eaLnBrk="1" fontAlgn="auto" latinLnBrk="0" hangingPunct="1">
              <a:lnSpc>
                <a:spcPts val="1500"/>
              </a:lnSpc>
              <a:spcBef>
                <a:spcPts val="0"/>
              </a:spcBef>
              <a:spcAft>
                <a:spcPts val="0"/>
              </a:spcAft>
              <a:buClrTx/>
              <a:buSzTx/>
              <a:buFontTx/>
              <a:buNone/>
              <a:tabLst/>
              <a:defRPr/>
            </a:pPr>
            <a:r>
              <a:rPr kumimoji="0" lang="ja-JP" altLang="en-US" sz="1400" b="0" i="0" u="none" strike="noStrike" kern="100" cap="none" spc="0" normalizeH="0" baseline="0" noProof="0" dirty="0" smtClean="0">
                <a:ln>
                  <a:noFill/>
                </a:ln>
                <a:solidFill>
                  <a:prstClr val="black"/>
                </a:solidFill>
                <a:effectLst/>
                <a:uLnTx/>
                <a:uFillTx/>
                <a:latin typeface="+mn-ea"/>
                <a:cs typeface="Times New Roman" panose="02020603050405020304" pitchFamily="18" charset="0"/>
              </a:rPr>
              <a:t>公共</a:t>
            </a:r>
            <a:r>
              <a:rPr kumimoji="0" lang="ja-JP" altLang="en-US" sz="1400" b="0" i="0" u="none" strike="noStrike" kern="100" cap="none" spc="0" normalizeH="0" baseline="0" noProof="0" dirty="0">
                <a:ln>
                  <a:noFill/>
                </a:ln>
                <a:solidFill>
                  <a:prstClr val="black"/>
                </a:solidFill>
                <a:effectLst/>
                <a:uLnTx/>
                <a:uFillTx/>
                <a:latin typeface="+mn-ea"/>
                <a:cs typeface="Times New Roman" panose="02020603050405020304" pitchFamily="18" charset="0"/>
              </a:rPr>
              <a:t>事業のＰＤＣＡサイクルの</a:t>
            </a:r>
            <a:r>
              <a:rPr kumimoji="0" lang="ja-JP" altLang="en-US" sz="1400" b="0" i="0" u="none" strike="noStrike" kern="100" cap="none" spc="0" normalizeH="0" baseline="0" noProof="0" dirty="0" smtClean="0">
                <a:ln>
                  <a:noFill/>
                </a:ln>
                <a:solidFill>
                  <a:prstClr val="black"/>
                </a:solidFill>
                <a:effectLst/>
                <a:uLnTx/>
                <a:uFillTx/>
                <a:latin typeface="+mn-ea"/>
                <a:cs typeface="Times New Roman" panose="02020603050405020304" pitchFamily="18" charset="0"/>
              </a:rPr>
              <a:t>イメージ</a:t>
            </a:r>
            <a:endParaRPr kumimoji="0" lang="ja-JP" altLang="en-US" sz="1050" b="0" i="0" u="none" strike="noStrike" kern="100" cap="none" spc="0" normalizeH="0" baseline="0" noProof="0" dirty="0">
              <a:ln>
                <a:noFill/>
              </a:ln>
              <a:solidFill>
                <a:prstClr val="black"/>
              </a:solidFill>
              <a:effectLst/>
              <a:uLnTx/>
              <a:uFillTx/>
              <a:latin typeface="+mn-ea"/>
              <a:cs typeface="Times New Roman" panose="02020603050405020304" pitchFamily="18" charset="0"/>
            </a:endParaRPr>
          </a:p>
        </p:txBody>
      </p:sp>
      <p:grpSp>
        <p:nvGrpSpPr>
          <p:cNvPr id="8" name="グループ化 7"/>
          <p:cNvGrpSpPr/>
          <p:nvPr/>
        </p:nvGrpSpPr>
        <p:grpSpPr>
          <a:xfrm>
            <a:off x="931360" y="2507693"/>
            <a:ext cx="7199289" cy="3818170"/>
            <a:chOff x="1381556" y="2112646"/>
            <a:chExt cx="6496050" cy="4277995"/>
          </a:xfrm>
        </p:grpSpPr>
        <p:sp>
          <p:nvSpPr>
            <p:cNvPr id="11" name="角丸四角形 10"/>
            <p:cNvSpPr/>
            <p:nvPr/>
          </p:nvSpPr>
          <p:spPr>
            <a:xfrm>
              <a:off x="1382826" y="5842001"/>
              <a:ext cx="2560955" cy="54864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2" name="角丸四角形 11"/>
            <p:cNvSpPr/>
            <p:nvPr/>
          </p:nvSpPr>
          <p:spPr>
            <a:xfrm>
              <a:off x="1419021" y="5067301"/>
              <a:ext cx="2519680" cy="55626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3" name="角丸四角形 12"/>
            <p:cNvSpPr/>
            <p:nvPr/>
          </p:nvSpPr>
          <p:spPr>
            <a:xfrm>
              <a:off x="1389811" y="2668271"/>
              <a:ext cx="2561590" cy="13716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4" name="テキスト ボックス 2"/>
            <p:cNvSpPr txBox="1">
              <a:spLocks noChangeArrowheads="1"/>
            </p:cNvSpPr>
            <p:nvPr/>
          </p:nvSpPr>
          <p:spPr bwMode="auto">
            <a:xfrm>
              <a:off x="4440986" y="2800985"/>
              <a:ext cx="3199765" cy="1169670"/>
            </a:xfrm>
            <a:prstGeom prst="rect">
              <a:avLst/>
            </a:prstGeom>
            <a:noFill/>
            <a:ln w="9525">
              <a:noFill/>
              <a:miter lim="800000"/>
              <a:headEnd/>
              <a:tailEnd/>
            </a:ln>
          </p:spPr>
          <p:txBody>
            <a:bodyPr rot="0" vert="horz" wrap="square" lIns="91440" tIns="45720" rIns="91440" bIns="45720" anchor="t" anchorCtr="0">
              <a:noAutofit/>
            </a:bodyPr>
            <a:lstStyle/>
            <a:p>
              <a:pPr marL="30480" marR="66675" lvl="0" indent="0" algn="l"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景観アドバイザー等による検討・助言</a:t>
              </a:r>
            </a:p>
            <a:p>
              <a:pPr marL="30480" marR="66675" lvl="0" indent="114300" algn="l" defTabSz="457200" rtl="0" eaLnBrk="1" fontAlgn="auto" latinLnBrk="0" hangingPunct="1">
                <a:lnSpc>
                  <a:spcPts val="1300"/>
                </a:lnSpc>
                <a:spcBef>
                  <a:spcPts val="0"/>
                </a:spcBef>
                <a:spcAft>
                  <a:spcPts val="0"/>
                </a:spcAft>
                <a:buClrTx/>
                <a:buSzTx/>
                <a:buFontTx/>
                <a:buNone/>
                <a:tabLst/>
                <a:defRPr/>
              </a:pPr>
              <a:r>
                <a:rPr kumimoji="0" lang="ja-JP" altLang="en-US" sz="90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・景観形成の目標</a:t>
              </a:r>
              <a:endPar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endParaRPr>
            </a:p>
            <a:p>
              <a:pPr marL="30480" marR="66675" lvl="0" indent="114300" algn="l" defTabSz="457200" rtl="0" eaLnBrk="1" fontAlgn="auto" latinLnBrk="0" hangingPunct="1">
                <a:lnSpc>
                  <a:spcPts val="1300"/>
                </a:lnSpc>
                <a:spcBef>
                  <a:spcPts val="0"/>
                </a:spcBef>
                <a:spcAft>
                  <a:spcPts val="0"/>
                </a:spcAft>
                <a:buClrTx/>
                <a:buSzTx/>
                <a:buFontTx/>
                <a:buNone/>
                <a:tabLst/>
                <a:defRPr/>
              </a:pPr>
              <a:r>
                <a:rPr kumimoji="0" lang="ja-JP" altLang="en-US" sz="90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・景観への配慮事項</a:t>
              </a:r>
              <a:endPar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endParaRPr>
            </a:p>
            <a:p>
              <a:pPr marL="30480" marR="66675" lvl="0" indent="114300" algn="l" defTabSz="457200" rtl="0" eaLnBrk="1" fontAlgn="auto" latinLnBrk="0" hangingPunct="1">
                <a:lnSpc>
                  <a:spcPts val="1300"/>
                </a:lnSpc>
                <a:spcBef>
                  <a:spcPts val="0"/>
                </a:spcBef>
                <a:spcAft>
                  <a:spcPts val="0"/>
                </a:spcAft>
                <a:buClrTx/>
                <a:buSzTx/>
                <a:buFontTx/>
                <a:buNone/>
                <a:tabLst/>
                <a:defRPr/>
              </a:pPr>
              <a:r>
                <a:rPr kumimoji="0" lang="ja-JP" altLang="en-US" sz="90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・景観に配慮したデザイン、</a:t>
              </a:r>
              <a:endPar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endParaRPr>
            </a:p>
            <a:p>
              <a:pPr marL="30480" marR="66675" lvl="0" indent="228600" algn="l" defTabSz="457200" rtl="0" eaLnBrk="1" fontAlgn="auto" latinLnBrk="0" hangingPunct="1">
                <a:lnSpc>
                  <a:spcPts val="1300"/>
                </a:lnSpc>
                <a:spcBef>
                  <a:spcPts val="0"/>
                </a:spcBef>
                <a:spcAft>
                  <a:spcPts val="0"/>
                </a:spcAft>
                <a:buClrTx/>
                <a:buSzTx/>
                <a:buFontTx/>
                <a:buNone/>
                <a:tabLst/>
                <a:defRPr/>
              </a:pPr>
              <a:r>
                <a:rPr kumimoji="0" lang="ja-JP" altLang="en-US" sz="90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規格品（資材・製品）の選定 など</a:t>
              </a:r>
              <a:endPar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15" name="テキスト ボックス 2"/>
            <p:cNvSpPr txBox="1">
              <a:spLocks noChangeArrowheads="1"/>
            </p:cNvSpPr>
            <p:nvPr/>
          </p:nvSpPr>
          <p:spPr bwMode="auto">
            <a:xfrm>
              <a:off x="1591741" y="3540126"/>
              <a:ext cx="2159635" cy="430530"/>
            </a:xfrm>
            <a:prstGeom prst="rect">
              <a:avLst/>
            </a:prstGeom>
            <a:solidFill>
              <a:schemeClr val="bg1">
                <a:alpha val="56000"/>
              </a:schemeClr>
            </a:solidFill>
            <a:ln w="9525">
              <a:solidFill>
                <a:srgbClr val="000000"/>
              </a:solidFill>
              <a:miter lim="800000"/>
              <a:headEnd/>
              <a:tailEnd/>
            </a:ln>
          </p:spPr>
          <p:txBody>
            <a:bodyPr rot="0" vert="horz" wrap="square" lIns="91440" tIns="45720" rIns="91440" bIns="45720" anchor="t" anchorCtr="0">
              <a:spAutoFit/>
            </a:bodyPr>
            <a:lstStyle/>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実施設計段階</a:t>
              </a:r>
            </a:p>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（基本設計、詳細設計）</a:t>
              </a:r>
            </a:p>
          </p:txBody>
        </p:sp>
        <p:sp>
          <p:nvSpPr>
            <p:cNvPr id="16" name="テキスト ボックス 2"/>
            <p:cNvSpPr txBox="1">
              <a:spLocks noChangeArrowheads="1"/>
            </p:cNvSpPr>
            <p:nvPr/>
          </p:nvSpPr>
          <p:spPr bwMode="auto">
            <a:xfrm>
              <a:off x="1591741" y="3070861"/>
              <a:ext cx="2159635" cy="430530"/>
            </a:xfrm>
            <a:prstGeom prst="rect">
              <a:avLst/>
            </a:prstGeom>
            <a:solidFill>
              <a:schemeClr val="bg1">
                <a:alpha val="56000"/>
              </a:schemeClr>
            </a:solidFill>
            <a:ln w="9525">
              <a:solidFill>
                <a:srgbClr val="000000"/>
              </a:solidFill>
              <a:miter lim="800000"/>
              <a:headEnd/>
              <a:tailEnd/>
            </a:ln>
          </p:spPr>
          <p:txBody>
            <a:bodyPr rot="0" vert="horz" wrap="square" lIns="91440" tIns="45720" rIns="91440" bIns="45720" anchor="t" anchorCtr="0">
              <a:spAutoFit/>
            </a:bodyPr>
            <a:lstStyle/>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計画・企画構想段階</a:t>
              </a:r>
            </a:p>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（調査、概略、基本計画等）</a:t>
              </a:r>
            </a:p>
          </p:txBody>
        </p:sp>
        <p:sp>
          <p:nvSpPr>
            <p:cNvPr id="17" name="テキスト ボックス 2"/>
            <p:cNvSpPr txBox="1">
              <a:spLocks noChangeArrowheads="1"/>
            </p:cNvSpPr>
            <p:nvPr/>
          </p:nvSpPr>
          <p:spPr bwMode="auto">
            <a:xfrm>
              <a:off x="1591741" y="5908041"/>
              <a:ext cx="2159635" cy="417195"/>
            </a:xfrm>
            <a:prstGeom prst="rect">
              <a:avLst/>
            </a:prstGeom>
            <a:solidFill>
              <a:schemeClr val="bg1">
                <a:alpha val="56000"/>
              </a:schemeClr>
            </a:solidFill>
            <a:ln w="9525">
              <a:solidFill>
                <a:srgbClr val="000000"/>
              </a:solidFill>
              <a:miter lim="800000"/>
              <a:headEnd/>
              <a:tailEnd/>
            </a:ln>
          </p:spPr>
          <p:txBody>
            <a:bodyPr rot="0" vert="horz" wrap="square" lIns="91440" tIns="45720" rIns="91440" bIns="45720" anchor="t" anchorCtr="0">
              <a:noAutofit/>
            </a:bodyPr>
            <a:lstStyle/>
            <a:p>
              <a:pPr marL="66675" marR="66675" lvl="0" indent="0" algn="ctr" defTabSz="457200" rtl="0" eaLnBrk="1" fontAlgn="auto" latinLnBrk="0" hangingPunct="1">
                <a:lnSpc>
                  <a:spcPts val="2000"/>
                </a:lnSpc>
                <a:spcBef>
                  <a:spcPts val="0"/>
                </a:spcBef>
                <a:spcAft>
                  <a:spcPts val="0"/>
                </a:spcAft>
                <a:buClrTx/>
                <a:buSzTx/>
                <a:buFontTx/>
                <a:buNone/>
                <a:tabLst/>
                <a:defRPr/>
              </a:pPr>
              <a:r>
                <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維持管理段階</a:t>
              </a:r>
            </a:p>
          </p:txBody>
        </p:sp>
        <p:sp>
          <p:nvSpPr>
            <p:cNvPr id="18" name="角丸四角形 17"/>
            <p:cNvSpPr/>
            <p:nvPr/>
          </p:nvSpPr>
          <p:spPr>
            <a:xfrm>
              <a:off x="1381556" y="4273551"/>
              <a:ext cx="2550795" cy="58483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9" name="テキスト ボックス 2"/>
            <p:cNvSpPr txBox="1">
              <a:spLocks noChangeArrowheads="1"/>
            </p:cNvSpPr>
            <p:nvPr/>
          </p:nvSpPr>
          <p:spPr bwMode="auto">
            <a:xfrm>
              <a:off x="1591741" y="4357371"/>
              <a:ext cx="2159635" cy="430530"/>
            </a:xfrm>
            <a:prstGeom prst="rect">
              <a:avLst/>
            </a:prstGeom>
            <a:solidFill>
              <a:schemeClr val="bg1">
                <a:alpha val="56000"/>
              </a:schemeClr>
            </a:solidFill>
            <a:ln w="9525">
              <a:solidFill>
                <a:srgbClr val="000000"/>
              </a:solidFill>
              <a:miter lim="800000"/>
              <a:headEnd/>
              <a:tailEnd/>
            </a:ln>
          </p:spPr>
          <p:txBody>
            <a:bodyPr rot="0" vert="horz" wrap="square" lIns="91440" tIns="45720" rIns="91440" bIns="45720" anchor="t" anchorCtr="0">
              <a:spAutoFit/>
            </a:bodyPr>
            <a:lstStyle/>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施工段階</a:t>
              </a:r>
            </a:p>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（工事）</a:t>
              </a:r>
            </a:p>
          </p:txBody>
        </p:sp>
        <p:sp>
          <p:nvSpPr>
            <p:cNvPr id="20" name="テキスト ボックス 2"/>
            <p:cNvSpPr txBox="1">
              <a:spLocks noChangeArrowheads="1"/>
            </p:cNvSpPr>
            <p:nvPr/>
          </p:nvSpPr>
          <p:spPr bwMode="auto">
            <a:xfrm>
              <a:off x="1591741" y="5130801"/>
              <a:ext cx="2159635" cy="430530"/>
            </a:xfrm>
            <a:prstGeom prst="rect">
              <a:avLst/>
            </a:prstGeom>
            <a:solidFill>
              <a:schemeClr val="bg1">
                <a:alpha val="56000"/>
              </a:schemeClr>
            </a:solidFill>
            <a:ln w="9525">
              <a:solidFill>
                <a:srgbClr val="000000"/>
              </a:solidFill>
              <a:miter lim="800000"/>
              <a:headEnd/>
              <a:tailEnd/>
            </a:ln>
          </p:spPr>
          <p:txBody>
            <a:bodyPr rot="0" vert="horz" wrap="square" lIns="91440" tIns="45720" rIns="91440" bIns="45720" anchor="t" anchorCtr="0">
              <a:spAutoFit/>
            </a:bodyPr>
            <a:lstStyle/>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工事完了</a:t>
              </a:r>
            </a:p>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dirty="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（使用開始）</a:t>
              </a:r>
            </a:p>
          </p:txBody>
        </p:sp>
        <p:sp>
          <p:nvSpPr>
            <p:cNvPr id="21" name="テキスト ボックス 2"/>
            <p:cNvSpPr txBox="1">
              <a:spLocks noChangeArrowheads="1"/>
            </p:cNvSpPr>
            <p:nvPr/>
          </p:nvSpPr>
          <p:spPr bwMode="auto">
            <a:xfrm>
              <a:off x="4725466" y="5215256"/>
              <a:ext cx="1431925" cy="265430"/>
            </a:xfrm>
            <a:prstGeom prst="rect">
              <a:avLst/>
            </a:prstGeom>
            <a:noFill/>
            <a:ln w="9525">
              <a:noFill/>
              <a:miter lim="800000"/>
              <a:headEnd/>
              <a:tailEnd/>
            </a:ln>
          </p:spPr>
          <p:txBody>
            <a:bodyPr rot="0" vert="horz" wrap="square" lIns="91440" tIns="45720" rIns="91440" bIns="45720" anchor="t" anchorCtr="0">
              <a:spAutoFit/>
            </a:bodyPr>
            <a:lstStyle/>
            <a:p>
              <a:pPr marL="31750"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景観貢献度の評価</a:t>
              </a:r>
            </a:p>
          </p:txBody>
        </p:sp>
        <p:sp>
          <p:nvSpPr>
            <p:cNvPr id="22" name="テキスト ボックス 2"/>
            <p:cNvSpPr txBox="1">
              <a:spLocks noChangeArrowheads="1"/>
            </p:cNvSpPr>
            <p:nvPr/>
          </p:nvSpPr>
          <p:spPr bwMode="auto">
            <a:xfrm>
              <a:off x="6782231" y="5133976"/>
              <a:ext cx="1083945" cy="265430"/>
            </a:xfrm>
            <a:prstGeom prst="rect">
              <a:avLst/>
            </a:prstGeom>
            <a:noFill/>
            <a:ln w="9525">
              <a:noFill/>
              <a:miter lim="800000"/>
              <a:headEnd/>
              <a:tailEnd/>
            </a:ln>
          </p:spPr>
          <p:txBody>
            <a:bodyPr rot="0" vert="horz" wrap="square" lIns="91440" tIns="45720" rIns="91440" bIns="45720" anchor="t" anchorCtr="0">
              <a:spAutoFit/>
            </a:bodyPr>
            <a:lstStyle/>
            <a:p>
              <a:pPr marL="30480"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評価の公開</a:t>
              </a:r>
            </a:p>
          </p:txBody>
        </p:sp>
        <p:sp>
          <p:nvSpPr>
            <p:cNvPr id="23" name="テキスト ボックス 2"/>
            <p:cNvSpPr txBox="1">
              <a:spLocks noChangeArrowheads="1"/>
            </p:cNvSpPr>
            <p:nvPr/>
          </p:nvSpPr>
          <p:spPr bwMode="auto">
            <a:xfrm>
              <a:off x="5980861" y="5992496"/>
              <a:ext cx="1896745" cy="265430"/>
            </a:xfrm>
            <a:prstGeom prst="rect">
              <a:avLst/>
            </a:prstGeom>
            <a:noFill/>
            <a:ln w="9525">
              <a:noFill/>
              <a:miter lim="800000"/>
              <a:headEnd/>
              <a:tailEnd/>
            </a:ln>
          </p:spPr>
          <p:txBody>
            <a:bodyPr rot="0" vert="horz" wrap="square" lIns="91440" tIns="45720" rIns="91440" bIns="45720" anchor="t" anchorCtr="0">
              <a:spAutoFit/>
            </a:bodyPr>
            <a:lstStyle/>
            <a:p>
              <a:pPr marL="30480"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改修時等に評価を活用</a:t>
              </a:r>
            </a:p>
          </p:txBody>
        </p:sp>
        <p:sp>
          <p:nvSpPr>
            <p:cNvPr id="24" name="テキスト ボックス 2"/>
            <p:cNvSpPr txBox="1">
              <a:spLocks noChangeArrowheads="1"/>
            </p:cNvSpPr>
            <p:nvPr/>
          </p:nvSpPr>
          <p:spPr bwMode="auto">
            <a:xfrm>
              <a:off x="4006646" y="2174876"/>
              <a:ext cx="1860550" cy="265430"/>
            </a:xfrm>
            <a:prstGeom prst="rect">
              <a:avLst/>
            </a:prstGeom>
            <a:noFill/>
            <a:ln w="9525">
              <a:noFill/>
              <a:miter lim="800000"/>
              <a:headEnd/>
              <a:tailEnd/>
            </a:ln>
          </p:spPr>
          <p:txBody>
            <a:bodyPr rot="0" vert="horz" wrap="square" lIns="91440" tIns="45720" rIns="91440" bIns="45720" anchor="t" anchorCtr="0">
              <a:spAutoFit/>
            </a:bodyPr>
            <a:lstStyle/>
            <a:p>
              <a:pPr marL="31750" marR="66675" lvl="0" indent="0" algn="l" defTabSz="457200" rtl="0" eaLnBrk="1" fontAlgn="auto" latinLnBrk="0" hangingPunct="1">
                <a:lnSpc>
                  <a:spcPts val="1300"/>
                </a:lnSpc>
                <a:spcBef>
                  <a:spcPts val="0"/>
                </a:spcBef>
                <a:spcAft>
                  <a:spcPts val="0"/>
                </a:spcAft>
                <a:buClrTx/>
                <a:buSzTx/>
                <a:buFontTx/>
                <a:buNone/>
                <a:tabLst/>
                <a:defRPr/>
              </a:pPr>
              <a:r>
                <a:rPr kumimoji="0" lang="ja-JP" altLang="en-US" sz="100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新規事業にノウハウを活用</a:t>
              </a:r>
              <a:endPar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25" name="屈折矢印 24"/>
            <p:cNvSpPr/>
            <p:nvPr/>
          </p:nvSpPr>
          <p:spPr>
            <a:xfrm rot="16200000">
              <a:off x="5377611" y="2632076"/>
              <a:ext cx="2617470" cy="1578610"/>
            </a:xfrm>
            <a:prstGeom prst="bentUpArrow">
              <a:avLst>
                <a:gd name="adj1" fmla="val 12644"/>
                <a:gd name="adj2" fmla="val 13570"/>
                <a:gd name="adj3" fmla="val 141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6" name="屈折矢印 25"/>
            <p:cNvSpPr/>
            <p:nvPr/>
          </p:nvSpPr>
          <p:spPr>
            <a:xfrm rot="10800000">
              <a:off x="2510586" y="2211706"/>
              <a:ext cx="1273810" cy="447675"/>
            </a:xfrm>
            <a:prstGeom prst="bentUpArrow">
              <a:avLst>
                <a:gd name="adj1" fmla="val 34514"/>
                <a:gd name="adj2" fmla="val 38040"/>
                <a:gd name="adj3" fmla="val 30020"/>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grpSp>
          <p:nvGrpSpPr>
            <p:cNvPr id="27" name="グループ化 26"/>
            <p:cNvGrpSpPr/>
            <p:nvPr/>
          </p:nvGrpSpPr>
          <p:grpSpPr>
            <a:xfrm>
              <a:off x="3981881" y="3086101"/>
              <a:ext cx="617221" cy="401955"/>
              <a:chOff x="-1" y="2"/>
              <a:chExt cx="618279" cy="401955"/>
            </a:xfrm>
          </p:grpSpPr>
          <p:sp>
            <p:nvSpPr>
              <p:cNvPr id="50" name="下矢印 49"/>
              <p:cNvSpPr/>
              <p:nvPr/>
            </p:nvSpPr>
            <p:spPr>
              <a:xfrm rot="5400000">
                <a:off x="-10824" y="10825"/>
                <a:ext cx="401955" cy="38031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1" name="正方形/長方形 50"/>
              <p:cNvSpPr/>
              <p:nvPr/>
            </p:nvSpPr>
            <p:spPr>
              <a:xfrm flipH="1">
                <a:off x="414434"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2" name="正方形/長方形 51"/>
              <p:cNvSpPr/>
              <p:nvPr/>
            </p:nvSpPr>
            <p:spPr>
              <a:xfrm flipH="1">
                <a:off x="533188"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grpSp>
        <p:grpSp>
          <p:nvGrpSpPr>
            <p:cNvPr id="28" name="グループ化 27"/>
            <p:cNvGrpSpPr/>
            <p:nvPr/>
          </p:nvGrpSpPr>
          <p:grpSpPr>
            <a:xfrm rot="10800000">
              <a:off x="4056175" y="5126356"/>
              <a:ext cx="617221" cy="401955"/>
              <a:chOff x="-1" y="2"/>
              <a:chExt cx="618279" cy="401955"/>
            </a:xfrm>
          </p:grpSpPr>
          <p:sp>
            <p:nvSpPr>
              <p:cNvPr id="47" name="下矢印 46"/>
              <p:cNvSpPr/>
              <p:nvPr/>
            </p:nvSpPr>
            <p:spPr>
              <a:xfrm rot="5400000">
                <a:off x="-10824" y="10825"/>
                <a:ext cx="401955" cy="38031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8" name="正方形/長方形 47"/>
              <p:cNvSpPr/>
              <p:nvPr/>
            </p:nvSpPr>
            <p:spPr>
              <a:xfrm flipH="1">
                <a:off x="414434"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9" name="正方形/長方形 48"/>
              <p:cNvSpPr/>
              <p:nvPr/>
            </p:nvSpPr>
            <p:spPr>
              <a:xfrm flipH="1">
                <a:off x="533188"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grpSp>
        <p:grpSp>
          <p:nvGrpSpPr>
            <p:cNvPr id="29" name="グループ化 28"/>
            <p:cNvGrpSpPr/>
            <p:nvPr/>
          </p:nvGrpSpPr>
          <p:grpSpPr>
            <a:xfrm rot="10800000">
              <a:off x="6107860" y="5130801"/>
              <a:ext cx="617221" cy="401955"/>
              <a:chOff x="-1" y="2"/>
              <a:chExt cx="618279" cy="401955"/>
            </a:xfrm>
          </p:grpSpPr>
          <p:sp>
            <p:nvSpPr>
              <p:cNvPr id="44" name="下矢印 43"/>
              <p:cNvSpPr/>
              <p:nvPr/>
            </p:nvSpPr>
            <p:spPr>
              <a:xfrm rot="5400000">
                <a:off x="-10824" y="10825"/>
                <a:ext cx="401955" cy="38031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5" name="正方形/長方形 44"/>
              <p:cNvSpPr/>
              <p:nvPr/>
            </p:nvSpPr>
            <p:spPr>
              <a:xfrm flipH="1">
                <a:off x="414434"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6" name="正方形/長方形 45"/>
              <p:cNvSpPr/>
              <p:nvPr/>
            </p:nvSpPr>
            <p:spPr>
              <a:xfrm flipH="1">
                <a:off x="533188"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grpSp>
        <p:grpSp>
          <p:nvGrpSpPr>
            <p:cNvPr id="30" name="グループ化 29"/>
            <p:cNvGrpSpPr/>
            <p:nvPr/>
          </p:nvGrpSpPr>
          <p:grpSpPr>
            <a:xfrm rot="16200000">
              <a:off x="7120370" y="5491164"/>
              <a:ext cx="463550" cy="401955"/>
              <a:chOff x="153590" y="2"/>
              <a:chExt cx="464688" cy="401955"/>
            </a:xfrm>
          </p:grpSpPr>
          <p:sp>
            <p:nvSpPr>
              <p:cNvPr id="41" name="下矢印 40"/>
              <p:cNvSpPr/>
              <p:nvPr/>
            </p:nvSpPr>
            <p:spPr>
              <a:xfrm rot="5400000">
                <a:off x="65972" y="87620"/>
                <a:ext cx="401955" cy="226719"/>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2" name="正方形/長方形 41"/>
              <p:cNvSpPr/>
              <p:nvPr/>
            </p:nvSpPr>
            <p:spPr>
              <a:xfrm flipH="1">
                <a:off x="414434"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3" name="正方形/長方形 42"/>
              <p:cNvSpPr/>
              <p:nvPr/>
            </p:nvSpPr>
            <p:spPr>
              <a:xfrm flipH="1">
                <a:off x="533188"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grpSp>
        <p:grpSp>
          <p:nvGrpSpPr>
            <p:cNvPr id="31" name="グループ化 30"/>
            <p:cNvGrpSpPr/>
            <p:nvPr/>
          </p:nvGrpSpPr>
          <p:grpSpPr>
            <a:xfrm>
              <a:off x="4139361" y="5955666"/>
              <a:ext cx="1897380" cy="401955"/>
              <a:chOff x="-1282916" y="3"/>
              <a:chExt cx="1901194" cy="401955"/>
            </a:xfrm>
          </p:grpSpPr>
          <p:sp>
            <p:nvSpPr>
              <p:cNvPr id="38" name="下矢印 37"/>
              <p:cNvSpPr/>
              <p:nvPr/>
            </p:nvSpPr>
            <p:spPr>
              <a:xfrm rot="5400000">
                <a:off x="-652282" y="-630631"/>
                <a:ext cx="401955" cy="166322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9" name="正方形/長方形 38"/>
              <p:cNvSpPr/>
              <p:nvPr/>
            </p:nvSpPr>
            <p:spPr>
              <a:xfrm flipH="1">
                <a:off x="414434"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40" name="正方形/長方形 39"/>
              <p:cNvSpPr/>
              <p:nvPr/>
            </p:nvSpPr>
            <p:spPr>
              <a:xfrm flipH="1">
                <a:off x="533188"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grpSp>
        <p:grpSp>
          <p:nvGrpSpPr>
            <p:cNvPr id="32" name="グループ化 31"/>
            <p:cNvGrpSpPr/>
            <p:nvPr/>
          </p:nvGrpSpPr>
          <p:grpSpPr>
            <a:xfrm rot="16200000">
              <a:off x="7262927" y="4771391"/>
              <a:ext cx="203200" cy="203200"/>
              <a:chOff x="414434" y="96177"/>
              <a:chExt cx="203844" cy="203200"/>
            </a:xfrm>
          </p:grpSpPr>
          <p:sp>
            <p:nvSpPr>
              <p:cNvPr id="36" name="正方形/長方形 35"/>
              <p:cNvSpPr/>
              <p:nvPr/>
            </p:nvSpPr>
            <p:spPr>
              <a:xfrm flipH="1">
                <a:off x="414434"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7" name="正方形/長方形 36"/>
              <p:cNvSpPr/>
              <p:nvPr/>
            </p:nvSpPr>
            <p:spPr>
              <a:xfrm flipH="1">
                <a:off x="533188" y="96177"/>
                <a:ext cx="85090" cy="20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grpSp>
        <p:grpSp>
          <p:nvGrpSpPr>
            <p:cNvPr id="33" name="グループ化 32"/>
            <p:cNvGrpSpPr/>
            <p:nvPr/>
          </p:nvGrpSpPr>
          <p:grpSpPr>
            <a:xfrm>
              <a:off x="1582851" y="2760981"/>
              <a:ext cx="2159635" cy="269240"/>
              <a:chOff x="0" y="0"/>
              <a:chExt cx="2159635" cy="269240"/>
            </a:xfrm>
          </p:grpSpPr>
          <p:sp>
            <p:nvSpPr>
              <p:cNvPr id="34" name="テキスト ボックス 2"/>
              <p:cNvSpPr txBox="1">
                <a:spLocks noChangeArrowheads="1"/>
              </p:cNvSpPr>
              <p:nvPr/>
            </p:nvSpPr>
            <p:spPr bwMode="auto">
              <a:xfrm>
                <a:off x="0" y="0"/>
                <a:ext cx="2159635" cy="269240"/>
              </a:xfrm>
              <a:prstGeom prst="rect">
                <a:avLst/>
              </a:prstGeom>
              <a:solidFill>
                <a:schemeClr val="bg1">
                  <a:alpha val="56000"/>
                </a:schemeClr>
              </a:solidFill>
              <a:ln w="12700" cmpd="tri">
                <a:solidFill>
                  <a:srgbClr val="000000"/>
                </a:solidFill>
                <a:prstDash val="solid"/>
                <a:miter lim="800000"/>
                <a:headEnd/>
                <a:tailEnd/>
              </a:ln>
            </p:spPr>
            <p:txBody>
              <a:bodyPr rot="0" vert="horz" wrap="square" lIns="91440" tIns="45720" rIns="91440" bIns="45720" anchor="t" anchorCtr="0">
                <a:spAutoFit/>
              </a:bodyPr>
              <a:lstStyle/>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ja-JP" altLang="en-US" sz="100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景観形成の目標等の設定</a:t>
                </a:r>
                <a:endPar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35" name="テキスト ボックス 2"/>
              <p:cNvSpPr txBox="1">
                <a:spLocks noChangeArrowheads="1"/>
              </p:cNvSpPr>
              <p:nvPr/>
            </p:nvSpPr>
            <p:spPr bwMode="auto">
              <a:xfrm>
                <a:off x="38100" y="38100"/>
                <a:ext cx="2085340" cy="198000"/>
              </a:xfrm>
              <a:prstGeom prst="rect">
                <a:avLst/>
              </a:prstGeom>
              <a:noFill/>
              <a:ln w="12700" cmpd="tri">
                <a:solidFill>
                  <a:srgbClr val="000000"/>
                </a:solidFill>
                <a:prstDash val="solid"/>
                <a:miter lim="800000"/>
                <a:headEnd/>
                <a:tailEnd/>
              </a:ln>
            </p:spPr>
            <p:txBody>
              <a:bodyPr rot="0" vert="horz" wrap="square" lIns="91440" tIns="45720" rIns="91440" bIns="45720" anchor="t" anchorCtr="0">
                <a:noAutofit/>
              </a:bodyPr>
              <a:lstStyle/>
              <a:p>
                <a:pPr marL="66675" marR="66675" lvl="0" indent="0" algn="ctr" defTabSz="457200" rtl="0" eaLnBrk="1" fontAlgn="auto" latinLnBrk="0" hangingPunct="1">
                  <a:lnSpc>
                    <a:spcPts val="1300"/>
                  </a:lnSpc>
                  <a:spcBef>
                    <a:spcPts val="0"/>
                  </a:spcBef>
                  <a:spcAft>
                    <a:spcPts val="0"/>
                  </a:spcAft>
                  <a:buClrTx/>
                  <a:buSzTx/>
                  <a:buFontTx/>
                  <a:buNone/>
                  <a:tabLst/>
                  <a:defRPr/>
                </a:pPr>
                <a:r>
                  <a:rPr kumimoji="0" lang="en-US" sz="1000" b="0" i="0" u="none" strike="noStrike" kern="100" cap="none" spc="0" normalizeH="0" baseline="0" noProof="0">
                    <a:ln>
                      <a:noFill/>
                    </a:ln>
                    <a:solidFill>
                      <a:srgbClr val="FF0000"/>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rPr>
                  <a:t> </a:t>
                </a:r>
                <a:endParaRPr kumimoji="0" lang="ja-JP" altLang="en-US" sz="1050" b="0" i="0" u="none" strike="noStrike" kern="100" cap="none" spc="0" normalizeH="0" baseline="0" noProof="0">
                  <a:ln>
                    <a:noFill/>
                  </a:ln>
                  <a:solidFill>
                    <a:prstClr val="black"/>
                  </a:solidFill>
                  <a:effectLst/>
                  <a:uLnTx/>
                  <a:uFillTx/>
                  <a:latin typeface="Century" panose="02040604050505020304" pitchFamily="18" charset="0"/>
                  <a:ea typeface="HG丸ｺﾞｼｯｸM-PRO" panose="020F0600000000000000" pitchFamily="50" charset="-128"/>
                  <a:cs typeface="Times New Roman" panose="02020603050405020304" pitchFamily="18" charset="0"/>
                </a:endParaRPr>
              </a:p>
            </p:txBody>
          </p:sp>
        </p:grpSp>
      </p:grpSp>
      <p:sp>
        <p:nvSpPr>
          <p:cNvPr id="53" name="下矢印 52"/>
          <p:cNvSpPr/>
          <p:nvPr/>
        </p:nvSpPr>
        <p:spPr>
          <a:xfrm>
            <a:off x="2118609" y="4254529"/>
            <a:ext cx="426844" cy="19642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4" name="下矢印 53"/>
          <p:cNvSpPr/>
          <p:nvPr/>
        </p:nvSpPr>
        <p:spPr>
          <a:xfrm>
            <a:off x="2111002" y="4955447"/>
            <a:ext cx="426844" cy="19642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5" name="下矢印 54"/>
          <p:cNvSpPr/>
          <p:nvPr/>
        </p:nvSpPr>
        <p:spPr>
          <a:xfrm>
            <a:off x="2118609" y="5656366"/>
            <a:ext cx="426844" cy="19642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正方形/長方形 1"/>
          <p:cNvSpPr/>
          <p:nvPr/>
        </p:nvSpPr>
        <p:spPr>
          <a:xfrm>
            <a:off x="391508" y="513619"/>
            <a:ext cx="8366120" cy="6170516"/>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2"/>
          <p:cNvSpPr txBox="1">
            <a:spLocks noChangeArrowheads="1"/>
          </p:cNvSpPr>
          <p:nvPr/>
        </p:nvSpPr>
        <p:spPr bwMode="auto">
          <a:xfrm>
            <a:off x="0" y="216451"/>
            <a:ext cx="5508069" cy="287515"/>
          </a:xfrm>
          <a:prstGeom prst="rect">
            <a:avLst/>
          </a:prstGeom>
          <a:noFill/>
          <a:ln w="9525">
            <a:noFill/>
            <a:miter lim="800000"/>
            <a:headEnd/>
            <a:tailEnd/>
          </a:ln>
        </p:spPr>
        <p:txBody>
          <a:bodyPr rot="0" vert="horz" wrap="square" lIns="91440" tIns="45720" rIns="91440" bIns="45720" anchor="t" anchorCtr="0">
            <a:spAutoFit/>
          </a:bodyPr>
          <a:lstStyle/>
          <a:p>
            <a:pPr marL="66675" marR="66675" lvl="0" indent="0" algn="l" defTabSz="457200" rtl="0" eaLnBrk="1" fontAlgn="auto" latinLnBrk="0" hangingPunct="1">
              <a:lnSpc>
                <a:spcPts val="1500"/>
              </a:lnSpc>
              <a:spcBef>
                <a:spcPts val="0"/>
              </a:spcBef>
              <a:spcAft>
                <a:spcPts val="0"/>
              </a:spcAft>
              <a:buClrTx/>
              <a:buSzTx/>
              <a:buFontTx/>
              <a:buNone/>
              <a:tabLst/>
              <a:defRPr/>
            </a:pPr>
            <a:r>
              <a:rPr kumimoji="0" lang="ja-JP" altLang="en-US" sz="200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都市景観ビジョン</a:t>
            </a:r>
            <a:r>
              <a:rPr lang="ja-JP" altLang="en-US" sz="2000" b="1" u="sng"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・大阪における位置づけ</a:t>
            </a:r>
            <a:endParaRPr lang="en-US" altLang="ja-JP" sz="2000" b="1" u="sng"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7086600" y="6483642"/>
            <a:ext cx="2057400" cy="365125"/>
          </a:xfrm>
        </p:spPr>
        <p:txBody>
          <a:bodyPr/>
          <a:lstStyle/>
          <a:p>
            <a:fld id="{8DDB306B-CB1A-4F92-AE18-14C2D5855DBA}" type="slidenum">
              <a:rPr kumimoji="1" lang="ja-JP" altLang="en-US" smtClean="0"/>
              <a:t>2</a:t>
            </a:fld>
            <a:endParaRPr kumimoji="1" lang="ja-JP" altLang="en-US"/>
          </a:p>
        </p:txBody>
      </p:sp>
      <p:sp>
        <p:nvSpPr>
          <p:cNvPr id="56" name="テキスト ボックス 55"/>
          <p:cNvSpPr txBox="1"/>
          <p:nvPr/>
        </p:nvSpPr>
        <p:spPr>
          <a:xfrm>
            <a:off x="391508" y="582049"/>
            <a:ext cx="8250216" cy="21441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noProof="0" dirty="0" smtClean="0">
                <a:solidFill>
                  <a:prstClr val="black"/>
                </a:solidFill>
                <a:latin typeface="Calibri" panose="020F0502020204030204"/>
                <a:ea typeface="ＭＳ Ｐゴシック" panose="020B0600070205080204" pitchFamily="50" charset="-128"/>
              </a:rPr>
              <a:t>Ⅷ</a:t>
            </a:r>
            <a:r>
              <a:rPr kumimoji="1" lang="ja-JP" altLang="en-US" sz="1600" b="1" noProof="0" dirty="0" smtClean="0">
                <a:solidFill>
                  <a:prstClr val="black"/>
                </a:solidFill>
                <a:latin typeface="Calibri" panose="020F0502020204030204"/>
                <a:ea typeface="ＭＳ Ｐゴシック" panose="020B0600070205080204" pitchFamily="50" charset="-128"/>
              </a:rPr>
              <a:t>　実現に向けた視点と取組み</a:t>
            </a:r>
            <a:endParaRPr kumimoji="1" lang="en-US" altLang="ja-JP" sz="1600" b="1" noProof="0" dirty="0" smtClean="0">
              <a:solidFill>
                <a:prstClr val="black"/>
              </a:solidFill>
              <a:latin typeface="Calibri" panose="020F0502020204030204"/>
              <a:ea typeface="ＭＳ Ｐゴシック" panose="020B060007020508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prstClr val="black"/>
                </a:solidFill>
                <a:latin typeface="Calibri" panose="020F0502020204030204"/>
                <a:ea typeface="ＭＳ Ｐゴシック" panose="020B0600070205080204" pitchFamily="50" charset="-128"/>
              </a:rPr>
              <a:t>　２．公共事業の実施にあたっては、地域の景観づくりの模範となるよう努める</a:t>
            </a:r>
            <a:endParaRPr kumimoji="1" lang="en-US" altLang="ja-JP" sz="1400" b="1" dirty="0" smtClean="0">
              <a:solidFill>
                <a:prstClr val="black"/>
              </a:solidFill>
              <a:latin typeface="Calibri" panose="020F0502020204030204"/>
              <a:ea typeface="ＭＳ Ｐゴシック" panose="020B060007020508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noProof="0" dirty="0">
                <a:solidFill>
                  <a:prstClr val="black"/>
                </a:solidFill>
                <a:latin typeface="Calibri" panose="020F0502020204030204"/>
                <a:ea typeface="ＭＳ Ｐゴシック" panose="020B0600070205080204" pitchFamily="50" charset="-128"/>
              </a:rPr>
              <a:t>　</a:t>
            </a:r>
            <a:r>
              <a:rPr kumimoji="1" lang="ja-JP" altLang="en-US" sz="1400" noProof="0" dirty="0" smtClean="0">
                <a:solidFill>
                  <a:prstClr val="black"/>
                </a:solidFill>
                <a:latin typeface="Calibri" panose="020F0502020204030204"/>
                <a:ea typeface="ＭＳ Ｐゴシック" panose="020B0600070205080204" pitchFamily="50" charset="-128"/>
              </a:rPr>
              <a:t>　公共事業が地域の景観に</a:t>
            </a:r>
            <a:r>
              <a:rPr kumimoji="1" lang="ja-JP" altLang="en-US" sz="1400" dirty="0" smtClean="0">
                <a:solidFill>
                  <a:prstClr val="black"/>
                </a:solidFill>
                <a:latin typeface="Calibri" panose="020F0502020204030204"/>
                <a:ea typeface="ＭＳ Ｐゴシック" panose="020B0600070205080204" pitchFamily="50" charset="-128"/>
              </a:rPr>
              <a:t>与える影響は大きいため、事業の実施にあたっては、公共自らが景観形成の</a:t>
            </a:r>
            <a:endParaRPr kumimoji="1" lang="en-US" altLang="ja-JP" sz="1400" dirty="0" smtClean="0">
              <a:solidFill>
                <a:prstClr val="black"/>
              </a:solidFill>
              <a:latin typeface="Calibri" panose="020F0502020204030204"/>
              <a:ea typeface="ＭＳ Ｐゴシック" panose="020B060007020508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Calibri" panose="020F0502020204030204"/>
                <a:ea typeface="ＭＳ Ｐゴシック" panose="020B0600070205080204" pitchFamily="50" charset="-128"/>
              </a:rPr>
              <a:t>　</a:t>
            </a:r>
            <a:r>
              <a:rPr kumimoji="1" lang="ja-JP" altLang="en-US" sz="1400" dirty="0" smtClean="0">
                <a:solidFill>
                  <a:prstClr val="black"/>
                </a:solidFill>
                <a:latin typeface="Calibri" panose="020F0502020204030204"/>
                <a:ea typeface="ＭＳ Ｐゴシック" panose="020B0600070205080204" pitchFamily="50" charset="-128"/>
              </a:rPr>
              <a:t>模範となるよう以下の視点で取り組みます。また、自らの事業が景観形成に寄与するものかどうかを確認</a:t>
            </a:r>
            <a:endParaRPr kumimoji="1" lang="en-US" altLang="ja-JP" sz="1400" dirty="0" smtClean="0">
              <a:solidFill>
                <a:prstClr val="black"/>
              </a:solidFill>
              <a:latin typeface="Calibri" panose="020F0502020204030204"/>
              <a:ea typeface="ＭＳ Ｐゴシック" panose="020B060007020508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Calibri" panose="020F0502020204030204"/>
                <a:ea typeface="ＭＳ Ｐゴシック" panose="020B0600070205080204" pitchFamily="50" charset="-128"/>
              </a:rPr>
              <a:t>　</a:t>
            </a:r>
            <a:r>
              <a:rPr kumimoji="1" lang="ja-JP" altLang="en-US" sz="1400" dirty="0" smtClean="0">
                <a:solidFill>
                  <a:prstClr val="black"/>
                </a:solidFill>
                <a:latin typeface="Calibri" panose="020F0502020204030204"/>
                <a:ea typeface="ＭＳ Ｐゴシック" panose="020B0600070205080204" pitchFamily="50" charset="-128"/>
              </a:rPr>
              <a:t>する仕組みづくりを検討していきます。</a:t>
            </a:r>
            <a:endParaRPr kumimoji="1" lang="en-US" altLang="ja-JP" sz="1400" dirty="0" smtClean="0">
              <a:solidFill>
                <a:prstClr val="black"/>
              </a:solidFill>
              <a:latin typeface="Calibri" panose="020F0502020204030204"/>
              <a:ea typeface="ＭＳ Ｐゴシック" panose="020B0600070205080204" pitchFamily="50" charset="-128"/>
            </a:endParaRPr>
          </a:p>
          <a:p>
            <a:pPr lvl="0">
              <a:spcBef>
                <a:spcPts val="600"/>
              </a:spcBef>
              <a:defRPr/>
            </a:pPr>
            <a:r>
              <a:rPr kumimoji="1" lang="ja-JP" altLang="en-US" sz="1400" b="1" dirty="0" smtClean="0">
                <a:solidFill>
                  <a:prstClr val="black"/>
                </a:solidFill>
              </a:rPr>
              <a:t>　○</a:t>
            </a:r>
            <a:r>
              <a:rPr kumimoji="1" lang="ja-JP" altLang="en-US" sz="1400" b="1" dirty="0">
                <a:solidFill>
                  <a:prstClr val="black"/>
                </a:solidFill>
              </a:rPr>
              <a:t>公共事業における景観面でのＰＤＣＡサイクルの確立</a:t>
            </a:r>
            <a:endParaRPr kumimoji="1" lang="en-US" altLang="ja-JP" sz="1400" b="1" dirty="0">
              <a:solidFill>
                <a:prstClr val="black"/>
              </a:solidFill>
            </a:endParaRPr>
          </a:p>
          <a:p>
            <a:pPr lvl="0">
              <a:lnSpc>
                <a:spcPts val="1680"/>
              </a:lnSpc>
              <a:defRPr/>
            </a:pPr>
            <a:r>
              <a:rPr kumimoji="1" lang="ja-JP" altLang="en-US" sz="1400" dirty="0" smtClean="0">
                <a:solidFill>
                  <a:prstClr val="black"/>
                </a:solidFill>
              </a:rPr>
              <a:t>　　・</a:t>
            </a:r>
            <a:r>
              <a:rPr kumimoji="1" lang="ja-JP" altLang="en-US" sz="1400" dirty="0">
                <a:solidFill>
                  <a:prstClr val="black"/>
                </a:solidFill>
              </a:rPr>
              <a:t>公共事業の実施にあたり景観を意識する機会を設けるため、景観アドバイザー等の有識者による助言や</a:t>
            </a:r>
            <a:endParaRPr kumimoji="1" lang="en-US" altLang="ja-JP" sz="1400" dirty="0">
              <a:solidFill>
                <a:prstClr val="black"/>
              </a:solidFill>
            </a:endParaRPr>
          </a:p>
          <a:p>
            <a:pPr lvl="0">
              <a:lnSpc>
                <a:spcPts val="1680"/>
              </a:lnSpc>
              <a:defRPr/>
            </a:pPr>
            <a:r>
              <a:rPr kumimoji="1" lang="ja-JP" altLang="en-US" sz="1400" dirty="0">
                <a:solidFill>
                  <a:prstClr val="black"/>
                </a:solidFill>
              </a:rPr>
              <a:t>　　</a:t>
            </a:r>
            <a:r>
              <a:rPr kumimoji="1" lang="ja-JP" altLang="en-US" sz="1400" dirty="0" smtClean="0">
                <a:solidFill>
                  <a:prstClr val="black"/>
                </a:solidFill>
              </a:rPr>
              <a:t>　景観面</a:t>
            </a:r>
            <a:r>
              <a:rPr kumimoji="1" lang="ja-JP" altLang="en-US" sz="1400" dirty="0">
                <a:solidFill>
                  <a:prstClr val="black"/>
                </a:solidFill>
              </a:rPr>
              <a:t>からの評価等の仕組みを市町村と連携しながら検討します。</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 name="テキスト ボックス 3"/>
          <p:cNvSpPr txBox="1"/>
          <p:nvPr/>
        </p:nvSpPr>
        <p:spPr>
          <a:xfrm>
            <a:off x="5271073" y="264506"/>
            <a:ext cx="3631054" cy="307777"/>
          </a:xfrm>
          <a:prstGeom prst="rect">
            <a:avLst/>
          </a:prstGeom>
          <a:noFill/>
        </p:spPr>
        <p:txBody>
          <a:bodyPr wrap="square" rtlCol="0">
            <a:spAutoFit/>
          </a:bodyPr>
          <a:lstStyle/>
          <a:p>
            <a:r>
              <a:rPr kumimoji="1" lang="en-US" altLang="ja-JP" sz="1400" dirty="0" smtClean="0"/>
              <a:t>【</a:t>
            </a:r>
            <a:r>
              <a:rPr kumimoji="1" lang="ja-JP" altLang="en-US" sz="1400" dirty="0" smtClean="0"/>
              <a:t>「都市景観ビジョン・大阪」Ｐ</a:t>
            </a:r>
            <a:r>
              <a:rPr kumimoji="1" lang="en-US" altLang="ja-JP" sz="1400" dirty="0" smtClean="0">
                <a:latin typeface="+mn-ea"/>
              </a:rPr>
              <a:t>22</a:t>
            </a:r>
            <a:r>
              <a:rPr kumimoji="1" lang="ja-JP" altLang="en-US" sz="1400" dirty="0" smtClean="0">
                <a:latin typeface="+mn-ea"/>
              </a:rPr>
              <a:t>・</a:t>
            </a:r>
            <a:r>
              <a:rPr kumimoji="1" lang="en-US" altLang="ja-JP" sz="1400" dirty="0" smtClean="0">
                <a:latin typeface="+mn-ea"/>
              </a:rPr>
              <a:t>23</a:t>
            </a:r>
            <a:r>
              <a:rPr kumimoji="1" lang="ja-JP" altLang="en-US" sz="1400" dirty="0" smtClean="0">
                <a:latin typeface="+mn-ea"/>
              </a:rPr>
              <a:t>より</a:t>
            </a:r>
            <a:r>
              <a:rPr kumimoji="1" lang="ja-JP" altLang="en-US" sz="1400" dirty="0" smtClean="0"/>
              <a:t>抜粋</a:t>
            </a:r>
            <a:r>
              <a:rPr kumimoji="1" lang="en-US" altLang="ja-JP" sz="1400" dirty="0" smtClean="0"/>
              <a:t>】</a:t>
            </a:r>
            <a:endParaRPr kumimoji="1" lang="ja-JP" altLang="en-US" sz="1400" dirty="0"/>
          </a:p>
        </p:txBody>
      </p:sp>
    </p:spTree>
    <p:extLst>
      <p:ext uri="{BB962C8B-B14F-4D97-AF65-F5344CB8AC3E}">
        <p14:creationId xmlns:p14="http://schemas.microsoft.com/office/powerpoint/2010/main" val="19589689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49287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正方形/長方形 4"/>
          <p:cNvSpPr/>
          <p:nvPr/>
        </p:nvSpPr>
        <p:spPr>
          <a:xfrm>
            <a:off x="14719" y="178845"/>
            <a:ext cx="9129281" cy="489493"/>
          </a:xfrm>
          <a:prstGeom prst="rect">
            <a:avLst/>
          </a:prstGeom>
        </p:spPr>
        <p:txBody>
          <a:bodyPr wrap="square">
            <a:spAutoFit/>
          </a:bodyPr>
          <a:lstStyle/>
          <a:p>
            <a:pPr lvl="0">
              <a:lnSpc>
                <a:spcPct val="150000"/>
              </a:lnSpc>
              <a:defRPr/>
            </a:pPr>
            <a:r>
              <a:rPr kumimoji="0"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2000" b="1" u="sng" dirty="0">
                <a:solidFill>
                  <a:prstClr val="black"/>
                </a:solidFill>
                <a:latin typeface="Meiryo UI" panose="020B0604030504040204" pitchFamily="50" charset="-128"/>
                <a:ea typeface="Meiryo UI" panose="020B0604030504040204" pitchFamily="50" charset="-128"/>
              </a:rPr>
              <a:t>景観アドバイザー会議の対象事業　：③</a:t>
            </a:r>
          </a:p>
        </p:txBody>
      </p:sp>
      <p:sp>
        <p:nvSpPr>
          <p:cNvPr id="10" name="角丸四角形 9"/>
          <p:cNvSpPr/>
          <p:nvPr/>
        </p:nvSpPr>
        <p:spPr>
          <a:xfrm>
            <a:off x="401053" y="2335852"/>
            <a:ext cx="8251628" cy="4311571"/>
          </a:xfrm>
          <a:prstGeom prst="roundRect">
            <a:avLst>
              <a:gd name="adj" fmla="val 405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 name="テキスト ボックス 10"/>
          <p:cNvSpPr txBox="1"/>
          <p:nvPr/>
        </p:nvSpPr>
        <p:spPr>
          <a:xfrm>
            <a:off x="332811" y="665920"/>
            <a:ext cx="8493095" cy="1738938"/>
          </a:xfrm>
          <a:prstGeom prst="rect">
            <a:avLst/>
          </a:prstGeom>
          <a:noFill/>
          <a:ln>
            <a:noFill/>
          </a:ln>
        </p:spPr>
        <p:txBody>
          <a:bodyPr wrap="square" rtlCol="0">
            <a:sp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ＭＳ Ｐゴシック 本文"/>
                <a:ea typeface="ＭＳ Ｐゴシック" panose="020B0600070205080204" pitchFamily="50" charset="-128"/>
                <a:cs typeface="+mn-cs"/>
              </a:rPr>
              <a:t>（方向性）</a:t>
            </a:r>
            <a:endParaRPr kumimoji="1" lang="en-US" altLang="ja-JP" sz="1800" b="0" i="0" u="none" strike="noStrike" kern="1200" cap="none" spc="0" normalizeH="0" baseline="0" noProof="0" dirty="0" smtClean="0">
              <a:ln>
                <a:noFill/>
              </a:ln>
              <a:solidFill>
                <a:prstClr val="black"/>
              </a:solidFill>
              <a:effectLst/>
              <a:uLnTx/>
              <a:uFillTx/>
              <a:latin typeface="ＭＳ Ｐゴシック 本文"/>
              <a:ea typeface="ＭＳ Ｐゴシック" panose="020B0600070205080204" pitchFamily="50" charset="-128"/>
              <a:cs typeface="+mn-cs"/>
            </a:endParaRPr>
          </a:p>
          <a:p>
            <a:pPr lvl="0">
              <a:lnSpc>
                <a:spcPct val="150000"/>
              </a:lnSpc>
              <a:defRPr/>
            </a:pPr>
            <a:r>
              <a:rPr kumimoji="1" lang="ja-JP" altLang="en-US" dirty="0">
                <a:solidFill>
                  <a:prstClr val="black"/>
                </a:solidFill>
                <a:latin typeface="ＭＳ Ｐゴシック 本文"/>
              </a:rPr>
              <a:t>■景観アドバイザー会議に諮る事業数（１年間あたり）</a:t>
            </a:r>
          </a:p>
          <a:p>
            <a:pPr lvl="0">
              <a:lnSpc>
                <a:spcPts val="2400"/>
              </a:lnSpc>
              <a:defRPr/>
            </a:pPr>
            <a:r>
              <a:rPr kumimoji="1" lang="ja-JP" altLang="en-US" dirty="0">
                <a:solidFill>
                  <a:prstClr val="black"/>
                </a:solidFill>
                <a:latin typeface="ＭＳ Ｐゴシック 本文"/>
              </a:rPr>
              <a:t>　・「義務」とするものと「希望」によるものを合わせて、</a:t>
            </a:r>
          </a:p>
          <a:p>
            <a:pPr lvl="0">
              <a:lnSpc>
                <a:spcPts val="2400"/>
              </a:lnSpc>
              <a:defRPr/>
            </a:pPr>
            <a:r>
              <a:rPr kumimoji="1" lang="ja-JP" altLang="en-US" dirty="0">
                <a:solidFill>
                  <a:prstClr val="black"/>
                </a:solidFill>
                <a:latin typeface="ＭＳ Ｐゴシック 本文"/>
              </a:rPr>
              <a:t>　　１年間あたり６～１２件を目安とし、事業内容に応じて調整することと</a:t>
            </a:r>
            <a:r>
              <a:rPr kumimoji="1" lang="ja-JP" altLang="en-US" dirty="0" smtClean="0">
                <a:solidFill>
                  <a:prstClr val="black"/>
                </a:solidFill>
                <a:latin typeface="ＭＳ Ｐゴシック 本文"/>
              </a:rPr>
              <a:t>する</a:t>
            </a:r>
            <a:endParaRPr kumimoji="1" lang="en-US" altLang="ja-JP" dirty="0" smtClean="0">
              <a:solidFill>
                <a:prstClr val="black"/>
              </a:solidFill>
              <a:latin typeface="ＭＳ Ｐゴシック 本文"/>
            </a:endParaRPr>
          </a:p>
          <a:p>
            <a:pPr lvl="0">
              <a:lnSpc>
                <a:spcPts val="2400"/>
              </a:lnSpc>
              <a:defRPr/>
            </a:pPr>
            <a:r>
              <a:rPr kumimoji="1" lang="ja-JP" altLang="en-US" dirty="0" smtClean="0">
                <a:solidFill>
                  <a:prstClr val="black"/>
                </a:solidFill>
                <a:latin typeface="ＭＳ Ｐゴシック 本文"/>
              </a:rPr>
              <a:t>■事業規模等</a:t>
            </a:r>
            <a:endParaRPr kumimoji="1" lang="ja-JP" altLang="en-US" dirty="0">
              <a:solidFill>
                <a:prstClr val="black"/>
              </a:solidFill>
              <a:latin typeface="ＭＳ Ｐゴシック 本文"/>
            </a:endParaRPr>
          </a:p>
        </p:txBody>
      </p:sp>
      <p:sp>
        <p:nvSpPr>
          <p:cNvPr id="13" name="角丸四角形 12"/>
          <p:cNvSpPr/>
          <p:nvPr/>
        </p:nvSpPr>
        <p:spPr>
          <a:xfrm>
            <a:off x="1172585" y="2707557"/>
            <a:ext cx="7480098" cy="3939866"/>
          </a:xfrm>
          <a:prstGeom prst="roundRect">
            <a:avLst>
              <a:gd name="adj" fmla="val 4052"/>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5" name="テキスト ボックス 14"/>
          <p:cNvSpPr txBox="1"/>
          <p:nvPr/>
        </p:nvSpPr>
        <p:spPr>
          <a:xfrm>
            <a:off x="1290195" y="2740832"/>
            <a:ext cx="4943733" cy="371705"/>
          </a:xfrm>
          <a:prstGeom prst="rect">
            <a:avLst/>
          </a:prstGeom>
          <a:noFill/>
        </p:spPr>
        <p:txBody>
          <a:bodyPr wrap="square" rtlCol="0">
            <a:spAutoFit/>
          </a:bodyPr>
          <a:lstStyle/>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公共事業</a:t>
            </a:r>
            <a:r>
              <a:rPr kumimoji="1" lang="en-US" altLang="ja-JP"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PDCA</a:t>
            </a:r>
            <a:r>
              <a:rPr kumimoji="1"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サイクル制度</a:t>
            </a:r>
            <a:endParaRPr kumimoji="1" lang="en-US" altLang="ja-JP"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 name="テキスト ボックス 15"/>
          <p:cNvSpPr txBox="1"/>
          <p:nvPr/>
        </p:nvSpPr>
        <p:spPr>
          <a:xfrm>
            <a:off x="401053" y="2335852"/>
            <a:ext cx="4503761" cy="371705"/>
          </a:xfrm>
          <a:prstGeom prst="rect">
            <a:avLst/>
          </a:prstGeom>
          <a:noFill/>
        </p:spPr>
        <p:txBody>
          <a:bodyPr wrap="square" rtlCol="0">
            <a:spAutoFit/>
          </a:bodyPr>
          <a:lstStyle/>
          <a:p>
            <a:pPr marL="0" marR="0" lvl="0" indent="0" algn="l" defTabSz="457200" rtl="0" eaLnBrk="1" fontAlgn="auto" latinLnBrk="0" hangingPunct="1">
              <a:lnSpc>
                <a:spcPts val="25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大阪府の公共事業</a:t>
            </a:r>
            <a:endParaRPr kumimoji="1" lang="en-US" altLang="ja-JP"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角丸四角形 11"/>
          <p:cNvSpPr/>
          <p:nvPr/>
        </p:nvSpPr>
        <p:spPr>
          <a:xfrm>
            <a:off x="1606063" y="3210945"/>
            <a:ext cx="6940060" cy="1706247"/>
          </a:xfrm>
          <a:prstGeom prst="roundRect">
            <a:avLst>
              <a:gd name="adj" fmla="val 6376"/>
            </a:avLst>
          </a:prstGeom>
          <a:solidFill>
            <a:schemeClr val="accent4">
              <a:lumMod val="40000"/>
              <a:lumOff val="60000"/>
            </a:schemeClr>
          </a:solid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688124" y="3288219"/>
            <a:ext cx="6775937" cy="1725278"/>
          </a:xfrm>
          <a:prstGeom prst="rect">
            <a:avLst/>
          </a:prstGeom>
          <a:noFill/>
        </p:spPr>
        <p:txBody>
          <a:bodyPr wrap="square" rtlCol="0">
            <a:noAutofit/>
          </a:bodyPr>
          <a:lstStyle/>
          <a:p>
            <a:pPr>
              <a:lnSpc>
                <a:spcPts val="2200"/>
              </a:lnSpc>
            </a:pPr>
            <a:r>
              <a:rPr kumimoji="1" lang="ja-JP" altLang="en-US" b="1" dirty="0" smtClean="0">
                <a:latin typeface="+mn-ea"/>
              </a:rPr>
              <a:t>景観アドバイザー会議　＜</a:t>
            </a:r>
            <a:r>
              <a:rPr kumimoji="1" lang="ja-JP" altLang="en-US" sz="1600" b="1" dirty="0" smtClean="0">
                <a:solidFill>
                  <a:prstClr val="black"/>
                </a:solidFill>
                <a:latin typeface="+mn-ea"/>
              </a:rPr>
              <a:t>「</a:t>
            </a:r>
            <a:r>
              <a:rPr kumimoji="1" lang="ja-JP" altLang="en-US" sz="1600" b="1" dirty="0">
                <a:solidFill>
                  <a:prstClr val="black"/>
                </a:solidFill>
                <a:latin typeface="+mn-ea"/>
              </a:rPr>
              <a:t>義務」とする</a:t>
            </a:r>
            <a:r>
              <a:rPr kumimoji="1" lang="ja-JP" altLang="en-US" sz="1600" b="1" dirty="0" smtClean="0">
                <a:solidFill>
                  <a:prstClr val="black"/>
                </a:solidFill>
                <a:latin typeface="+mn-ea"/>
              </a:rPr>
              <a:t>もの＞</a:t>
            </a:r>
            <a:endParaRPr kumimoji="1" lang="ja-JP" altLang="en-US" sz="1600" b="1" dirty="0">
              <a:solidFill>
                <a:prstClr val="black"/>
              </a:solidFill>
              <a:latin typeface="+mn-ea"/>
            </a:endParaRPr>
          </a:p>
          <a:p>
            <a:pPr marL="363538" lvl="0" indent="-363538">
              <a:lnSpc>
                <a:spcPts val="2000"/>
              </a:lnSpc>
              <a:spcBef>
                <a:spcPts val="600"/>
              </a:spcBef>
            </a:pPr>
            <a:r>
              <a:rPr kumimoji="1" lang="ja-JP" altLang="en-US" sz="1600" b="1" dirty="0">
                <a:solidFill>
                  <a:prstClr val="black"/>
                </a:solidFill>
                <a:latin typeface="+mn-ea"/>
              </a:rPr>
              <a:t>　（１）大阪府建設事業評価の評価対象となる</a:t>
            </a:r>
            <a:r>
              <a:rPr kumimoji="1" lang="ja-JP" altLang="en-US" sz="1600" b="1" dirty="0" smtClean="0">
                <a:solidFill>
                  <a:prstClr val="black"/>
                </a:solidFill>
                <a:latin typeface="+mn-ea"/>
              </a:rPr>
              <a:t>事業（１億円以上）のうち</a:t>
            </a:r>
            <a:r>
              <a:rPr kumimoji="1" lang="ja-JP" altLang="en-US" sz="1600" b="1" dirty="0">
                <a:solidFill>
                  <a:prstClr val="black"/>
                </a:solidFill>
                <a:latin typeface="+mn-ea"/>
              </a:rPr>
              <a:t>、原則</a:t>
            </a:r>
            <a:r>
              <a:rPr kumimoji="1" lang="ja-JP" altLang="en-US" sz="1600" b="1" dirty="0" smtClean="0">
                <a:solidFill>
                  <a:prstClr val="black"/>
                </a:solidFill>
                <a:latin typeface="+mn-ea"/>
              </a:rPr>
              <a:t>、 </a:t>
            </a:r>
            <a:endParaRPr kumimoji="1" lang="en-US" altLang="ja-JP" sz="1600" b="1" dirty="0" smtClean="0">
              <a:solidFill>
                <a:prstClr val="black"/>
              </a:solidFill>
              <a:latin typeface="+mn-ea"/>
            </a:endParaRPr>
          </a:p>
          <a:p>
            <a:pPr marL="363538" lvl="0" indent="-363538">
              <a:lnSpc>
                <a:spcPts val="2000"/>
              </a:lnSpc>
            </a:pPr>
            <a:r>
              <a:rPr kumimoji="1" lang="ja-JP" altLang="en-US" sz="1600" b="1" dirty="0">
                <a:solidFill>
                  <a:prstClr val="black"/>
                </a:solidFill>
                <a:latin typeface="+mn-ea"/>
              </a:rPr>
              <a:t>　</a:t>
            </a:r>
            <a:r>
              <a:rPr kumimoji="1" lang="ja-JP" altLang="en-US" sz="1600" b="1" dirty="0" smtClean="0">
                <a:solidFill>
                  <a:prstClr val="black"/>
                </a:solidFill>
                <a:latin typeface="+mn-ea"/>
              </a:rPr>
              <a:t>　　 全体事業費</a:t>
            </a:r>
            <a:r>
              <a:rPr kumimoji="1" lang="en-US" altLang="ja-JP" sz="1600" b="1" dirty="0" smtClean="0">
                <a:solidFill>
                  <a:prstClr val="black"/>
                </a:solidFill>
                <a:latin typeface="+mn-ea"/>
              </a:rPr>
              <a:t>10</a:t>
            </a:r>
            <a:r>
              <a:rPr kumimoji="1" lang="ja-JP" altLang="en-US" sz="1600" b="1" dirty="0">
                <a:solidFill>
                  <a:prstClr val="black"/>
                </a:solidFill>
                <a:latin typeface="+mn-ea"/>
              </a:rPr>
              <a:t>億</a:t>
            </a:r>
            <a:r>
              <a:rPr kumimoji="1" lang="ja-JP" altLang="en-US" sz="1600" b="1" dirty="0" smtClean="0">
                <a:solidFill>
                  <a:prstClr val="black"/>
                </a:solidFill>
                <a:latin typeface="+mn-ea"/>
              </a:rPr>
              <a:t>円以上</a:t>
            </a:r>
            <a:r>
              <a:rPr kumimoji="1" lang="ja-JP" altLang="en-US" sz="1600" b="1" dirty="0">
                <a:solidFill>
                  <a:prstClr val="black"/>
                </a:solidFill>
                <a:latin typeface="+mn-ea"/>
              </a:rPr>
              <a:t>が想定される事業</a:t>
            </a:r>
          </a:p>
          <a:p>
            <a:pPr marL="177800" lvl="0" indent="-177800">
              <a:lnSpc>
                <a:spcPts val="2000"/>
              </a:lnSpc>
              <a:spcBef>
                <a:spcPts val="600"/>
              </a:spcBef>
            </a:pPr>
            <a:r>
              <a:rPr kumimoji="1" lang="ja-JP" altLang="en-US" sz="1600" b="1" dirty="0">
                <a:solidFill>
                  <a:prstClr val="black"/>
                </a:solidFill>
                <a:latin typeface="+mn-ea"/>
              </a:rPr>
              <a:t>　（２）景観形成上の影響が大きいと想定される</a:t>
            </a:r>
            <a:r>
              <a:rPr kumimoji="1" lang="ja-JP" altLang="en-US" sz="1600" b="1" dirty="0" smtClean="0">
                <a:solidFill>
                  <a:prstClr val="black"/>
                </a:solidFill>
                <a:latin typeface="+mn-ea"/>
              </a:rPr>
              <a:t>事業</a:t>
            </a:r>
            <a:endParaRPr kumimoji="1" lang="en-US" altLang="ja-JP" sz="1600" b="1" dirty="0" smtClean="0">
              <a:solidFill>
                <a:prstClr val="black"/>
              </a:solidFill>
              <a:latin typeface="+mn-ea"/>
            </a:endParaRPr>
          </a:p>
          <a:p>
            <a:pPr marL="177800" lvl="0" indent="-177800">
              <a:lnSpc>
                <a:spcPts val="2000"/>
              </a:lnSpc>
              <a:spcBef>
                <a:spcPts val="600"/>
              </a:spcBef>
            </a:pPr>
            <a:r>
              <a:rPr kumimoji="1" lang="ja-JP" altLang="en-US" sz="1600" b="1" dirty="0">
                <a:solidFill>
                  <a:prstClr val="black"/>
                </a:solidFill>
                <a:latin typeface="+mn-ea"/>
              </a:rPr>
              <a:t>　　</a:t>
            </a:r>
            <a:r>
              <a:rPr kumimoji="1" lang="ja-JP" altLang="en-US" sz="1600" b="1" dirty="0" smtClean="0">
                <a:solidFill>
                  <a:prstClr val="black"/>
                </a:solidFill>
                <a:latin typeface="+mn-ea"/>
              </a:rPr>
              <a:t> </a:t>
            </a:r>
            <a:r>
              <a:rPr kumimoji="1" lang="en-US" altLang="ja-JP" sz="1400" b="1" dirty="0" smtClean="0">
                <a:solidFill>
                  <a:prstClr val="black"/>
                </a:solidFill>
                <a:latin typeface="+mn-ea"/>
              </a:rPr>
              <a:t>※</a:t>
            </a:r>
            <a:r>
              <a:rPr kumimoji="1" lang="ja-JP" altLang="en-US" sz="1400" b="1" dirty="0" smtClean="0">
                <a:solidFill>
                  <a:prstClr val="black"/>
                </a:solidFill>
                <a:latin typeface="+mn-ea"/>
              </a:rPr>
              <a:t>対象とする事業は、景観アドバイザーと協議の上、決定する</a:t>
            </a:r>
            <a:endParaRPr kumimoji="1" lang="ja-JP" altLang="en-US" sz="1400" b="1" dirty="0">
              <a:solidFill>
                <a:prstClr val="black"/>
              </a:solidFill>
              <a:latin typeface="+mn-ea"/>
            </a:endParaRPr>
          </a:p>
        </p:txBody>
      </p:sp>
      <p:sp>
        <p:nvSpPr>
          <p:cNvPr id="17" name="テキスト ボックス 16"/>
          <p:cNvSpPr txBox="1"/>
          <p:nvPr/>
        </p:nvSpPr>
        <p:spPr>
          <a:xfrm>
            <a:off x="1688124" y="5090035"/>
            <a:ext cx="6686517" cy="1374735"/>
          </a:xfrm>
          <a:prstGeom prst="rect">
            <a:avLst/>
          </a:prstGeom>
          <a:noFill/>
        </p:spPr>
        <p:txBody>
          <a:bodyPr wrap="square" rtlCol="0">
            <a:spAutoFit/>
          </a:bodyPr>
          <a:lstStyle/>
          <a:p>
            <a:pPr>
              <a:lnSpc>
                <a:spcPts val="2200"/>
              </a:lnSpc>
            </a:pPr>
            <a:r>
              <a:rPr kumimoji="1" lang="ja-JP" altLang="en-US" b="1" dirty="0">
                <a:latin typeface="+mn-ea"/>
              </a:rPr>
              <a:t>景観アドバイザー</a:t>
            </a:r>
            <a:r>
              <a:rPr kumimoji="1" lang="ja-JP" altLang="en-US" b="1" dirty="0" smtClean="0">
                <a:latin typeface="+mn-ea"/>
              </a:rPr>
              <a:t>会議　</a:t>
            </a:r>
            <a:r>
              <a:rPr kumimoji="1" lang="ja-JP" altLang="en-US" sz="1600" b="1" dirty="0">
                <a:solidFill>
                  <a:prstClr val="black"/>
                </a:solidFill>
                <a:latin typeface="+mn-ea"/>
              </a:rPr>
              <a:t>＜</a:t>
            </a:r>
            <a:r>
              <a:rPr kumimoji="1" lang="ja-JP" altLang="en-US" sz="1600" b="1" dirty="0" smtClean="0">
                <a:solidFill>
                  <a:prstClr val="black"/>
                </a:solidFill>
                <a:latin typeface="+mn-ea"/>
              </a:rPr>
              <a:t>「</a:t>
            </a:r>
            <a:r>
              <a:rPr kumimoji="1" lang="ja-JP" altLang="en-US" sz="1600" b="1" dirty="0">
                <a:solidFill>
                  <a:prstClr val="black"/>
                </a:solidFill>
                <a:latin typeface="+mn-ea"/>
              </a:rPr>
              <a:t>希望」による</a:t>
            </a:r>
            <a:r>
              <a:rPr kumimoji="1" lang="ja-JP" altLang="en-US" sz="1600" b="1" dirty="0" smtClean="0">
                <a:solidFill>
                  <a:prstClr val="black"/>
                </a:solidFill>
                <a:latin typeface="+mn-ea"/>
              </a:rPr>
              <a:t>もの＞</a:t>
            </a:r>
            <a:endParaRPr kumimoji="1" lang="ja-JP" altLang="en-US" sz="1600" b="1" dirty="0">
              <a:solidFill>
                <a:prstClr val="black"/>
              </a:solidFill>
              <a:latin typeface="+mn-ea"/>
            </a:endParaRPr>
          </a:p>
          <a:p>
            <a:pPr marL="177800" lvl="0" indent="-177800">
              <a:lnSpc>
                <a:spcPts val="2200"/>
              </a:lnSpc>
              <a:spcBef>
                <a:spcPts val="600"/>
              </a:spcBef>
            </a:pPr>
            <a:r>
              <a:rPr kumimoji="1" lang="ja-JP" altLang="en-US" sz="1600" b="1" dirty="0">
                <a:solidFill>
                  <a:prstClr val="black"/>
                </a:solidFill>
                <a:latin typeface="+mn-ea"/>
              </a:rPr>
              <a:t>　　・事業規模によらず、事業課より希望のあった事業を対象とする</a:t>
            </a:r>
          </a:p>
          <a:p>
            <a:pPr marL="534988" lvl="0" indent="-441325">
              <a:lnSpc>
                <a:spcPts val="2200"/>
              </a:lnSpc>
              <a:spcBef>
                <a:spcPts val="600"/>
              </a:spcBef>
            </a:pPr>
            <a:r>
              <a:rPr kumimoji="1" lang="ja-JP" altLang="en-US" sz="1600" b="1" dirty="0">
                <a:solidFill>
                  <a:prstClr val="black"/>
                </a:solidFill>
                <a:latin typeface="+mn-ea"/>
              </a:rPr>
              <a:t>　　</a:t>
            </a:r>
            <a:r>
              <a:rPr kumimoji="1" lang="en-US" altLang="ja-JP" sz="1400" b="1" dirty="0" smtClean="0">
                <a:solidFill>
                  <a:prstClr val="black"/>
                </a:solidFill>
                <a:latin typeface="+mn-ea"/>
              </a:rPr>
              <a:t>※</a:t>
            </a:r>
            <a:r>
              <a:rPr kumimoji="1" lang="ja-JP" altLang="en-US" sz="1400" b="1" dirty="0">
                <a:solidFill>
                  <a:prstClr val="black"/>
                </a:solidFill>
                <a:latin typeface="+mn-ea"/>
              </a:rPr>
              <a:t>ただし、対応可能な件数を上回る希望があった場合には、景観形成上の</a:t>
            </a:r>
            <a:r>
              <a:rPr kumimoji="1" lang="ja-JP" altLang="en-US" sz="1400" b="1" dirty="0" smtClean="0">
                <a:solidFill>
                  <a:prstClr val="black"/>
                </a:solidFill>
                <a:latin typeface="+mn-ea"/>
              </a:rPr>
              <a:t>影響が  　大きい</a:t>
            </a:r>
            <a:r>
              <a:rPr kumimoji="1" lang="ja-JP" altLang="en-US" sz="1400" b="1" dirty="0">
                <a:solidFill>
                  <a:prstClr val="black"/>
                </a:solidFill>
                <a:latin typeface="+mn-ea"/>
              </a:rPr>
              <a:t>と景観部局が判断する事業を優先的に対象とする</a:t>
            </a:r>
          </a:p>
        </p:txBody>
      </p:sp>
      <p:sp>
        <p:nvSpPr>
          <p:cNvPr id="18" name="角丸四角形 17"/>
          <p:cNvSpPr/>
          <p:nvPr/>
        </p:nvSpPr>
        <p:spPr>
          <a:xfrm>
            <a:off x="1606063" y="5043143"/>
            <a:ext cx="6940060" cy="1431190"/>
          </a:xfrm>
          <a:prstGeom prst="roundRect">
            <a:avLst>
              <a:gd name="adj" fmla="val 6376"/>
            </a:avLst>
          </a:prstGeom>
          <a:noFill/>
          <a:ln w="1587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78090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21</a:t>
            </a:fld>
            <a:endParaRPr kumimoji="1" lang="ja-JP" altLang="en-US"/>
          </a:p>
        </p:txBody>
      </p:sp>
      <p:sp>
        <p:nvSpPr>
          <p:cNvPr id="8" name="テキスト ボックス 7"/>
          <p:cNvSpPr txBox="1"/>
          <p:nvPr/>
        </p:nvSpPr>
        <p:spPr>
          <a:xfrm>
            <a:off x="507553" y="688836"/>
            <a:ext cx="7800503" cy="5736955"/>
          </a:xfrm>
          <a:prstGeom prst="rect">
            <a:avLst/>
          </a:prstGeom>
          <a:noFill/>
          <a:ln>
            <a:noFill/>
          </a:ln>
        </p:spPr>
        <p:txBody>
          <a:bodyPr wrap="square" rtlCol="0">
            <a:spAutoFit/>
          </a:bodyPr>
          <a:lstStyle/>
          <a:p>
            <a:pPr>
              <a:lnSpc>
                <a:spcPct val="150000"/>
              </a:lnSpc>
            </a:pPr>
            <a:r>
              <a:rPr kumimoji="1" lang="ja-JP" altLang="en-US" dirty="0">
                <a:latin typeface="ＭＳ Ｐゴシック 本文"/>
              </a:rPr>
              <a:t>（方向性）</a:t>
            </a:r>
          </a:p>
          <a:p>
            <a:pPr marL="87308" indent="-87308">
              <a:lnSpc>
                <a:spcPct val="150000"/>
              </a:lnSpc>
            </a:pPr>
            <a:r>
              <a:rPr kumimoji="1" lang="ja-JP" altLang="en-US" b="1" dirty="0">
                <a:latin typeface="ＭＳ Ｐゴシック 本文"/>
              </a:rPr>
              <a:t>■「義務」とする事業</a:t>
            </a:r>
            <a:endParaRPr kumimoji="1" lang="en-US" altLang="ja-JP" b="1" dirty="0">
              <a:latin typeface="ＭＳ Ｐゴシック 本文"/>
            </a:endParaRPr>
          </a:p>
          <a:p>
            <a:pPr marL="268275" indent="-268275">
              <a:lnSpc>
                <a:spcPct val="120000"/>
              </a:lnSpc>
              <a:spcAft>
                <a:spcPts val="600"/>
              </a:spcAft>
            </a:pPr>
            <a:r>
              <a:rPr kumimoji="1" lang="ja-JP" altLang="en-US" sz="1600" dirty="0">
                <a:latin typeface="ＭＳ Ｐゴシック 本文"/>
              </a:rPr>
              <a:t>　</a:t>
            </a:r>
            <a:r>
              <a:rPr kumimoji="1" lang="ja-JP" altLang="en-US" dirty="0">
                <a:latin typeface="ＭＳ Ｐゴシック 本文"/>
              </a:rPr>
              <a:t>・原則として下記のタイミングで景観アドバイザー会議を実施する（計３回）こととするが、事業内容により時期・回数を決めることができるものとする</a:t>
            </a:r>
            <a:endParaRPr kumimoji="1" lang="en-US" altLang="ja-JP" dirty="0">
              <a:latin typeface="ＭＳ Ｐゴシック 本文"/>
            </a:endParaRPr>
          </a:p>
          <a:p>
            <a:pPr marL="268275" indent="-268275">
              <a:lnSpc>
                <a:spcPct val="150000"/>
              </a:lnSpc>
            </a:pPr>
            <a:r>
              <a:rPr kumimoji="1" lang="ja-JP" altLang="en-US" dirty="0">
                <a:latin typeface="ＭＳ Ｐゴシック 本文"/>
              </a:rPr>
              <a:t>　　</a:t>
            </a:r>
            <a:r>
              <a:rPr kumimoji="1" lang="ja-JP" altLang="en-US" b="1" u="sng" dirty="0" smtClean="0">
                <a:latin typeface="ＭＳ Ｐゴシック 本文"/>
              </a:rPr>
              <a:t>①</a:t>
            </a:r>
            <a:r>
              <a:rPr kumimoji="1" lang="ja-JP" altLang="en-US" b="1" u="sng" dirty="0">
                <a:latin typeface="ＭＳ Ｐゴシック 本文"/>
              </a:rPr>
              <a:t>基本計画（概略設計）</a:t>
            </a:r>
            <a:endParaRPr kumimoji="1" lang="en-US" altLang="ja-JP" b="1" u="sng" dirty="0">
              <a:latin typeface="ＭＳ Ｐゴシック 本文"/>
            </a:endParaRPr>
          </a:p>
          <a:p>
            <a:pPr marL="268275" indent="-268275">
              <a:lnSpc>
                <a:spcPct val="150000"/>
              </a:lnSpc>
            </a:pPr>
            <a:r>
              <a:rPr kumimoji="1" lang="ja-JP" altLang="en-US" dirty="0">
                <a:latin typeface="ＭＳ Ｐゴシック 本文"/>
              </a:rPr>
              <a:t>　　　　敷地条件の整理が終わり、ゾーニングや配置計画、ボリュームスタディ</a:t>
            </a:r>
            <a:r>
              <a:rPr kumimoji="1" lang="ja-JP" altLang="en-US" dirty="0" smtClean="0">
                <a:latin typeface="ＭＳ Ｐゴシック 本文"/>
              </a:rPr>
              <a:t>を</a:t>
            </a:r>
            <a:endParaRPr kumimoji="1" lang="en-US" altLang="ja-JP" dirty="0" smtClean="0">
              <a:latin typeface="ＭＳ Ｐゴシック 本文"/>
            </a:endParaRPr>
          </a:p>
          <a:p>
            <a:pPr marL="268275" indent="-268275">
              <a:lnSpc>
                <a:spcPct val="120000"/>
              </a:lnSpc>
            </a:pPr>
            <a:r>
              <a:rPr kumimoji="1" lang="ja-JP" altLang="en-US" dirty="0">
                <a:latin typeface="ＭＳ Ｐゴシック 本文"/>
              </a:rPr>
              <a:t>　</a:t>
            </a:r>
            <a:r>
              <a:rPr kumimoji="1" lang="ja-JP" altLang="en-US" dirty="0" smtClean="0">
                <a:latin typeface="ＭＳ Ｐゴシック 本文"/>
              </a:rPr>
              <a:t>　　　行うタイミング</a:t>
            </a:r>
            <a:endParaRPr kumimoji="1" lang="en-US" altLang="ja-JP" dirty="0">
              <a:latin typeface="ＭＳ Ｐゴシック 本文"/>
            </a:endParaRPr>
          </a:p>
          <a:p>
            <a:pPr marL="268275" indent="-268275">
              <a:lnSpc>
                <a:spcPct val="150000"/>
              </a:lnSpc>
            </a:pPr>
            <a:r>
              <a:rPr kumimoji="1" lang="ja-JP" altLang="en-US" dirty="0">
                <a:latin typeface="ＭＳ Ｐゴシック 本文"/>
              </a:rPr>
              <a:t>　　</a:t>
            </a:r>
            <a:r>
              <a:rPr kumimoji="1" lang="ja-JP" altLang="en-US" b="1" u="sng" dirty="0" smtClean="0">
                <a:latin typeface="ＭＳ Ｐゴシック 本文"/>
              </a:rPr>
              <a:t>②</a:t>
            </a:r>
            <a:r>
              <a:rPr kumimoji="1" lang="ja-JP" altLang="en-US" b="1" u="sng" dirty="0">
                <a:latin typeface="ＭＳ Ｐゴシック 本文"/>
              </a:rPr>
              <a:t>基本設計（予備設計）</a:t>
            </a:r>
            <a:endParaRPr kumimoji="1" lang="en-US" altLang="ja-JP" dirty="0">
              <a:latin typeface="ＭＳ Ｐゴシック 本文"/>
            </a:endParaRPr>
          </a:p>
          <a:p>
            <a:pPr marL="268275" indent="-268275">
              <a:lnSpc>
                <a:spcPct val="150000"/>
              </a:lnSpc>
            </a:pPr>
            <a:r>
              <a:rPr kumimoji="1" lang="ja-JP" altLang="en-US" dirty="0">
                <a:latin typeface="ＭＳ Ｐゴシック 本文"/>
              </a:rPr>
              <a:t>　　 　　大まかな計画が定まったタイミング</a:t>
            </a:r>
            <a:endParaRPr kumimoji="1" lang="en-US" altLang="ja-JP" dirty="0">
              <a:latin typeface="ＭＳ Ｐゴシック 本文"/>
            </a:endParaRPr>
          </a:p>
          <a:p>
            <a:pPr marL="268275" indent="-268275">
              <a:lnSpc>
                <a:spcPct val="150000"/>
              </a:lnSpc>
            </a:pPr>
            <a:r>
              <a:rPr kumimoji="1" lang="ja-JP" altLang="en-US" dirty="0">
                <a:latin typeface="ＭＳ Ｐゴシック 本文"/>
              </a:rPr>
              <a:t>　　</a:t>
            </a:r>
            <a:r>
              <a:rPr kumimoji="1" lang="ja-JP" altLang="en-US" b="1" u="sng" dirty="0" smtClean="0">
                <a:latin typeface="ＭＳ Ｐゴシック 本文"/>
              </a:rPr>
              <a:t>③</a:t>
            </a:r>
            <a:r>
              <a:rPr kumimoji="1" lang="ja-JP" altLang="en-US" b="1" u="sng" dirty="0">
                <a:latin typeface="ＭＳ Ｐゴシック 本文"/>
              </a:rPr>
              <a:t>実施設計（詳細設計）</a:t>
            </a:r>
            <a:r>
              <a:rPr kumimoji="1" lang="ja-JP" altLang="en-US" dirty="0">
                <a:latin typeface="ＭＳ Ｐゴシック 本文"/>
              </a:rPr>
              <a:t>　</a:t>
            </a:r>
            <a:endParaRPr kumimoji="1" lang="en-US" altLang="ja-JP" dirty="0">
              <a:latin typeface="ＭＳ Ｐゴシック 本文"/>
            </a:endParaRPr>
          </a:p>
          <a:p>
            <a:pPr marL="268275" indent="-268275">
              <a:lnSpc>
                <a:spcPct val="150000"/>
              </a:lnSpc>
            </a:pPr>
            <a:r>
              <a:rPr kumimoji="1" lang="ja-JP" altLang="en-US" dirty="0">
                <a:latin typeface="ＭＳ Ｐゴシック 本文"/>
              </a:rPr>
              <a:t>　　 　　基本設計から変更となった条件について整理が終わったタイミング</a:t>
            </a:r>
            <a:endParaRPr kumimoji="1" lang="en-US" altLang="ja-JP" dirty="0">
              <a:latin typeface="ＭＳ Ｐゴシック 本文"/>
            </a:endParaRPr>
          </a:p>
          <a:p>
            <a:pPr marL="268275" indent="-268275">
              <a:lnSpc>
                <a:spcPct val="150000"/>
              </a:lnSpc>
            </a:pPr>
            <a:endParaRPr kumimoji="1" lang="en-US" altLang="ja-JP" dirty="0">
              <a:latin typeface="ＭＳ Ｐゴシック 本文"/>
            </a:endParaRPr>
          </a:p>
          <a:p>
            <a:pPr marL="268275" indent="-268275">
              <a:lnSpc>
                <a:spcPct val="150000"/>
              </a:lnSpc>
            </a:pPr>
            <a:r>
              <a:rPr kumimoji="1" lang="ja-JP" altLang="en-US" b="1" dirty="0" smtClean="0">
                <a:latin typeface="ＭＳ Ｐゴシック 本文"/>
              </a:rPr>
              <a:t>■</a:t>
            </a:r>
            <a:r>
              <a:rPr kumimoji="1" lang="ja-JP" altLang="en-US" b="1" dirty="0">
                <a:latin typeface="ＭＳ Ｐゴシック 本文"/>
              </a:rPr>
              <a:t>「希望」による事業</a:t>
            </a:r>
            <a:endParaRPr kumimoji="1" lang="en-US" altLang="ja-JP" b="1" dirty="0">
              <a:latin typeface="ＭＳ Ｐゴシック 本文"/>
            </a:endParaRPr>
          </a:p>
          <a:p>
            <a:pPr marL="268275" indent="-268275">
              <a:lnSpc>
                <a:spcPct val="150000"/>
              </a:lnSpc>
            </a:pPr>
            <a:r>
              <a:rPr kumimoji="1" lang="ja-JP" altLang="en-US" dirty="0">
                <a:latin typeface="ＭＳ Ｐゴシック 本文"/>
              </a:rPr>
              <a:t>　・原則と</a:t>
            </a:r>
            <a:r>
              <a:rPr kumimoji="1" lang="ja-JP" altLang="en-US" dirty="0" smtClean="0">
                <a:latin typeface="ＭＳ Ｐゴシック 本文"/>
              </a:rPr>
              <a:t>して上記</a:t>
            </a:r>
            <a:r>
              <a:rPr kumimoji="1" lang="ja-JP" altLang="en-US" dirty="0">
                <a:latin typeface="ＭＳ Ｐゴシック 本文"/>
              </a:rPr>
              <a:t>の①か②いずれかのタイミングで１回実施する</a:t>
            </a:r>
            <a:endParaRPr kumimoji="1" lang="en-US" altLang="ja-JP" dirty="0">
              <a:latin typeface="ＭＳ Ｐゴシック 本文"/>
            </a:endParaRPr>
          </a:p>
        </p:txBody>
      </p:sp>
      <p:sp>
        <p:nvSpPr>
          <p:cNvPr id="13" name="テキスト ボックス 12"/>
          <p:cNvSpPr txBox="1"/>
          <p:nvPr/>
        </p:nvSpPr>
        <p:spPr>
          <a:xfrm>
            <a:off x="18150" y="244919"/>
            <a:ext cx="7993688" cy="400110"/>
          </a:xfrm>
          <a:prstGeom prst="rect">
            <a:avLst/>
          </a:prstGeom>
          <a:noFill/>
        </p:spPr>
        <p:txBody>
          <a:bodyPr wrap="square" rtlCol="0">
            <a:spAutoFit/>
          </a:bodyPr>
          <a:lstStyle/>
          <a:p>
            <a:pPr>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ja-JP" altLang="en-US" sz="2000" b="1" u="sng" dirty="0" smtClean="0">
                <a:solidFill>
                  <a:prstClr val="black"/>
                </a:solidFill>
                <a:latin typeface="Meiryo UI" panose="020B0604030504040204" pitchFamily="50" charset="-128"/>
                <a:ea typeface="Meiryo UI" panose="020B0604030504040204" pitchFamily="50" charset="-128"/>
              </a:rPr>
              <a:t>景観</a:t>
            </a:r>
            <a:r>
              <a:rPr kumimoji="1" lang="ja-JP" altLang="en-US" sz="2000" b="1" u="sng" dirty="0">
                <a:solidFill>
                  <a:prstClr val="black"/>
                </a:solidFill>
                <a:latin typeface="Meiryo UI" panose="020B0604030504040204" pitchFamily="50" charset="-128"/>
                <a:ea typeface="Meiryo UI" panose="020B0604030504040204" pitchFamily="50" charset="-128"/>
              </a:rPr>
              <a:t>アドバイザー会議の開催時期及び開催回数</a:t>
            </a:r>
            <a:r>
              <a:rPr kumimoji="1" lang="ja-JP" altLang="en-US" sz="2000" b="1" u="sng" dirty="0">
                <a:latin typeface="Meiryo UI" panose="020B0604030504040204" pitchFamily="50" charset="-128"/>
                <a:ea typeface="Meiryo UI" panose="020B0604030504040204" pitchFamily="50" charset="-128"/>
              </a:rPr>
              <a:t>　</a:t>
            </a:r>
            <a:r>
              <a:rPr kumimoji="1" lang="ja-JP" altLang="en-US" sz="2000" b="1" u="sng" dirty="0" smtClean="0">
                <a:latin typeface="Meiryo UI" panose="020B0604030504040204" pitchFamily="50" charset="-128"/>
                <a:ea typeface="Meiryo UI" panose="020B0604030504040204" pitchFamily="50" charset="-128"/>
              </a:rPr>
              <a:t>：③</a:t>
            </a:r>
            <a:endParaRPr kumimoji="1" lang="ja-JP" altLang="en-US" sz="2000" b="1"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0487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22</a:t>
            </a:fld>
            <a:endParaRPr kumimoji="1" lang="ja-JP" altLang="en-US"/>
          </a:p>
        </p:txBody>
      </p:sp>
      <p:sp>
        <p:nvSpPr>
          <p:cNvPr id="8" name="テキスト ボックス 7"/>
          <p:cNvSpPr txBox="1"/>
          <p:nvPr/>
        </p:nvSpPr>
        <p:spPr>
          <a:xfrm>
            <a:off x="349402" y="232072"/>
            <a:ext cx="8179247" cy="1249573"/>
          </a:xfrm>
          <a:prstGeom prst="rect">
            <a:avLst/>
          </a:prstGeom>
          <a:noFill/>
          <a:ln>
            <a:noFill/>
          </a:ln>
        </p:spPr>
        <p:txBody>
          <a:bodyPr wrap="square" rtlCol="0">
            <a:spAutoFit/>
          </a:bodyPr>
          <a:lstStyle/>
          <a:p>
            <a:pPr marL="87308" indent="-87308">
              <a:lnSpc>
                <a:spcPct val="150000"/>
              </a:lnSpc>
              <a:spcAft>
                <a:spcPts val="600"/>
              </a:spcAft>
            </a:pPr>
            <a:r>
              <a:rPr kumimoji="1" lang="ja-JP" altLang="en-US" b="1" dirty="0">
                <a:latin typeface="ＭＳ Ｐゴシック 本文"/>
              </a:rPr>
              <a:t>■設計者をプロポーザル方式によって選定する事業</a:t>
            </a:r>
          </a:p>
          <a:p>
            <a:pPr marL="87308" indent="-87308">
              <a:lnSpc>
                <a:spcPct val="120000"/>
              </a:lnSpc>
            </a:pPr>
            <a:r>
              <a:rPr kumimoji="1" lang="ja-JP" altLang="en-US" dirty="0" smtClean="0">
                <a:latin typeface="ＭＳ Ｐゴシック 本文"/>
              </a:rPr>
              <a:t>・基本計画時に基本設計のプロポーザルの条件設定を行い、基本設計者が実施設計も行うことが多いことから、以下のフローでアドバイザー会議を実施</a:t>
            </a:r>
            <a:endParaRPr kumimoji="1" lang="en-US" altLang="ja-JP" dirty="0" smtClean="0">
              <a:latin typeface="ＭＳ Ｐゴシック 本文"/>
            </a:endParaRPr>
          </a:p>
        </p:txBody>
      </p:sp>
      <p:graphicFrame>
        <p:nvGraphicFramePr>
          <p:cNvPr id="2" name="表 1"/>
          <p:cNvGraphicFramePr>
            <a:graphicFrameLocks noGrp="1"/>
          </p:cNvGraphicFramePr>
          <p:nvPr>
            <p:extLst>
              <p:ext uri="{D42A27DB-BD31-4B8C-83A1-F6EECF244321}">
                <p14:modId xmlns:p14="http://schemas.microsoft.com/office/powerpoint/2010/main" val="3337748138"/>
              </p:ext>
            </p:extLst>
          </p:nvPr>
        </p:nvGraphicFramePr>
        <p:xfrm>
          <a:off x="499575" y="2198044"/>
          <a:ext cx="3842085" cy="4196480"/>
        </p:xfrm>
        <a:graphic>
          <a:graphicData uri="http://schemas.openxmlformats.org/drawingml/2006/table">
            <a:tbl>
              <a:tblPr firstRow="1" bandRow="1">
                <a:tableStyleId>{5C22544A-7EE6-4342-B048-85BDC9FD1C3A}</a:tableStyleId>
              </a:tblPr>
              <a:tblGrid>
                <a:gridCol w="1474249">
                  <a:extLst>
                    <a:ext uri="{9D8B030D-6E8A-4147-A177-3AD203B41FA5}">
                      <a16:colId xmlns:a16="http://schemas.microsoft.com/office/drawing/2014/main" val="2653172678"/>
                    </a:ext>
                  </a:extLst>
                </a:gridCol>
                <a:gridCol w="2367836">
                  <a:extLst>
                    <a:ext uri="{9D8B030D-6E8A-4147-A177-3AD203B41FA5}">
                      <a16:colId xmlns:a16="http://schemas.microsoft.com/office/drawing/2014/main" val="940484658"/>
                    </a:ext>
                  </a:extLst>
                </a:gridCol>
              </a:tblGrid>
              <a:tr h="668725">
                <a:tc>
                  <a:txBody>
                    <a:bodyPr/>
                    <a:lstStyle/>
                    <a:p>
                      <a:pPr algn="ctr"/>
                      <a:r>
                        <a:rPr kumimoji="1" lang="ja-JP" altLang="en-US" sz="1600" b="1" dirty="0" smtClean="0">
                          <a:solidFill>
                            <a:schemeClr val="tx1"/>
                          </a:solidFill>
                          <a:latin typeface="+mn-ea"/>
                          <a:ea typeface="+mn-ea"/>
                        </a:rPr>
                        <a:t>基本計画</a:t>
                      </a:r>
                    </a:p>
                    <a:p>
                      <a:pPr algn="ctr"/>
                      <a:r>
                        <a:rPr kumimoji="1" lang="ja-JP" altLang="en-US" sz="1600" b="1" dirty="0" smtClean="0">
                          <a:solidFill>
                            <a:schemeClr val="tx1"/>
                          </a:solidFill>
                          <a:latin typeface="+mn-ea"/>
                          <a:ea typeface="+mn-ea"/>
                        </a:rPr>
                        <a:t>（概略設計）</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1" dirty="0" smtClean="0">
                          <a:solidFill>
                            <a:schemeClr val="tx1"/>
                          </a:solidFill>
                        </a:rPr>
                        <a:t>第１回アドバイザー会議　</a:t>
                      </a:r>
                    </a:p>
                    <a:p>
                      <a:r>
                        <a:rPr kumimoji="1" lang="ja-JP" altLang="en-US" sz="1600" b="1" dirty="0" smtClean="0">
                          <a:solidFill>
                            <a:schemeClr val="tx1"/>
                          </a:solidFill>
                        </a:rPr>
                        <a:t>・目標設定シート①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2700883"/>
                  </a:ext>
                </a:extLst>
              </a:tr>
              <a:tr h="802346">
                <a:tc gridSpan="2">
                  <a:txBody>
                    <a:bodyPr/>
                    <a:lstStyle/>
                    <a:p>
                      <a:pPr algn="l"/>
                      <a:endParaRPr kumimoji="1" lang="en-US" altLang="ja-JP" sz="1600" b="1" dirty="0" smtClean="0">
                        <a:solidFill>
                          <a:schemeClr val="tx1"/>
                        </a:solidFill>
                        <a:latin typeface="+mn-ea"/>
                        <a:ea typeface="+mn-ea"/>
                      </a:endParaRPr>
                    </a:p>
                    <a:p>
                      <a:pPr algn="l"/>
                      <a:endParaRPr kumimoji="1" lang="en-US" altLang="ja-JP" sz="1600" b="1" dirty="0" smtClean="0">
                        <a:solidFill>
                          <a:schemeClr val="tx1"/>
                        </a:solidFill>
                        <a:latin typeface="+mn-ea"/>
                        <a:ea typeface="+mn-ea"/>
                      </a:endParaRPr>
                    </a:p>
                    <a:p>
                      <a:pPr algn="l"/>
                      <a:r>
                        <a:rPr kumimoji="1" lang="ja-JP" altLang="en-US" sz="1600" b="1" dirty="0" smtClean="0">
                          <a:solidFill>
                            <a:schemeClr val="tx1"/>
                          </a:solidFill>
                          <a:latin typeface="+mn-ea"/>
                          <a:ea typeface="+mn-ea"/>
                        </a:rPr>
                        <a:t>　　条件設定</a:t>
                      </a:r>
                      <a:endParaRPr kumimoji="1" lang="en-US" altLang="ja-JP" sz="1600" b="1" dirty="0" smtClean="0">
                        <a:solidFill>
                          <a:schemeClr val="tx1"/>
                        </a:solidFill>
                        <a:latin typeface="+mn-ea"/>
                        <a:ea typeface="+mn-ea"/>
                      </a:endParaRPr>
                    </a:p>
                    <a:p>
                      <a:pPr algn="l"/>
                      <a:endParaRPr kumimoji="1" lang="en-US" altLang="ja-JP" sz="1600" b="1" dirty="0" smtClean="0">
                        <a:solidFill>
                          <a:schemeClr val="tx1"/>
                        </a:solidFill>
                        <a:latin typeface="+mn-ea"/>
                        <a:ea typeface="+mn-ea"/>
                      </a:endParaRPr>
                    </a:p>
                    <a:p>
                      <a:pPr algn="l"/>
                      <a:r>
                        <a:rPr kumimoji="1" lang="ja-JP" altLang="en-US" sz="1600" b="1" dirty="0" smtClean="0">
                          <a:solidFill>
                            <a:schemeClr val="tx1"/>
                          </a:solidFill>
                          <a:latin typeface="+mn-ea"/>
                          <a:ea typeface="+mn-ea"/>
                        </a:rPr>
                        <a:t>プロポーザルの実施</a:t>
                      </a:r>
                      <a:endParaRPr kumimoji="1" lang="en-US" altLang="ja-JP" sz="1600" b="1" dirty="0" smtClean="0">
                        <a:solidFill>
                          <a:schemeClr val="tx1"/>
                        </a:solidFill>
                        <a:latin typeface="+mn-ea"/>
                        <a:ea typeface="+mn-ea"/>
                      </a:endParaRPr>
                    </a:p>
                    <a:p>
                      <a:pPr algn="l"/>
                      <a:endParaRPr kumimoji="1" lang="en-US" altLang="ja-JP" sz="1600" b="1" dirty="0" smtClean="0">
                        <a:solidFill>
                          <a:schemeClr val="tx1"/>
                        </a:solidFill>
                        <a:latin typeface="+mn-ea"/>
                        <a:ea typeface="+mn-ea"/>
                      </a:endParaRPr>
                    </a:p>
                    <a:p>
                      <a:pPr algn="l"/>
                      <a:endParaRPr kumimoji="1" lang="ja-JP" altLang="en-US" sz="1600" b="1"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3488956195"/>
                  </a:ext>
                </a:extLst>
              </a:tr>
              <a:tr h="663930">
                <a:tc>
                  <a:txBody>
                    <a:bodyPr/>
                    <a:lstStyle/>
                    <a:p>
                      <a:pPr algn="ctr"/>
                      <a:r>
                        <a:rPr kumimoji="1" lang="ja-JP" altLang="en-US" sz="1600" b="1" dirty="0" smtClean="0">
                          <a:latin typeface="+mn-ea"/>
                          <a:ea typeface="+mn-ea"/>
                        </a:rPr>
                        <a:t>基本設計</a:t>
                      </a:r>
                    </a:p>
                    <a:p>
                      <a:pPr algn="ctr"/>
                      <a:r>
                        <a:rPr kumimoji="1" lang="ja-JP" altLang="en-US" sz="1600" b="1" dirty="0" smtClean="0">
                          <a:latin typeface="+mn-ea"/>
                          <a:ea typeface="+mn-ea"/>
                        </a:rPr>
                        <a:t>（予備設計）</a:t>
                      </a:r>
                      <a:endParaRPr kumimoji="1" lang="ja-JP" altLang="en-US" sz="1600"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1" dirty="0" smtClean="0">
                          <a:solidFill>
                            <a:schemeClr val="tx1"/>
                          </a:solidFill>
                        </a:rPr>
                        <a:t>第２回アドバイザー会議</a:t>
                      </a:r>
                      <a:endParaRPr kumimoji="1" lang="en-US" altLang="ja-JP" sz="1600" b="1" dirty="0" smtClean="0">
                        <a:solidFill>
                          <a:schemeClr val="tx1"/>
                        </a:solidFill>
                      </a:endParaRPr>
                    </a:p>
                    <a:p>
                      <a:r>
                        <a:rPr kumimoji="1" lang="ja-JP" altLang="en-US" sz="1600" b="1" dirty="0" smtClean="0">
                          <a:solidFill>
                            <a:schemeClr val="tx1"/>
                          </a:solidFill>
                        </a:rPr>
                        <a:t>・目標設定シート①②</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9425503"/>
                  </a:ext>
                </a:extLst>
              </a:tr>
              <a:tr h="370399">
                <a:tc gridSpan="2">
                  <a:txBody>
                    <a:bodyPr/>
                    <a:lstStyle/>
                    <a:p>
                      <a:pPr algn="ctr"/>
                      <a:endParaRPr kumimoji="1" lang="ja-JP" altLang="en-US" sz="1600" b="1"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845845752"/>
                  </a:ext>
                </a:extLst>
              </a:tr>
              <a:tr h="695106">
                <a:tc>
                  <a:txBody>
                    <a:bodyPr/>
                    <a:lstStyle/>
                    <a:p>
                      <a:pPr algn="ctr"/>
                      <a:r>
                        <a:rPr kumimoji="1" lang="ja-JP" altLang="en-US" sz="1600" b="1" dirty="0" smtClean="0">
                          <a:latin typeface="+mn-ea"/>
                          <a:ea typeface="+mn-ea"/>
                        </a:rPr>
                        <a:t>実施設計</a:t>
                      </a:r>
                      <a:endParaRPr kumimoji="1" lang="en-US" altLang="ja-JP" sz="1600" b="1" dirty="0" smtClean="0">
                        <a:latin typeface="+mn-ea"/>
                        <a:ea typeface="+mn-ea"/>
                      </a:endParaRPr>
                    </a:p>
                    <a:p>
                      <a:pPr algn="ctr"/>
                      <a:r>
                        <a:rPr kumimoji="1" lang="ja-JP" altLang="en-US" sz="1600" b="1" dirty="0" smtClean="0">
                          <a:latin typeface="+mn-ea"/>
                          <a:ea typeface="+mn-ea"/>
                        </a:rPr>
                        <a:t>（詳細設計）</a:t>
                      </a:r>
                      <a:endParaRPr kumimoji="1" lang="ja-JP" altLang="en-US" sz="1600"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1" dirty="0" smtClean="0">
                          <a:solidFill>
                            <a:schemeClr val="tx1"/>
                          </a:solidFill>
                        </a:rPr>
                        <a:t>第３回アドバイザー会議</a:t>
                      </a:r>
                      <a:endParaRPr kumimoji="1" lang="en-US" altLang="ja-JP" sz="1600" b="1" dirty="0" smtClean="0">
                        <a:solidFill>
                          <a:schemeClr val="tx1"/>
                        </a:solidFill>
                      </a:endParaRPr>
                    </a:p>
                    <a:p>
                      <a:r>
                        <a:rPr kumimoji="1" lang="ja-JP" altLang="en-US" sz="1600" b="1" dirty="0" smtClean="0">
                          <a:solidFill>
                            <a:schemeClr val="tx1"/>
                          </a:solidFill>
                        </a:rPr>
                        <a:t>・目標設定シート①②</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3372138"/>
                  </a:ext>
                </a:extLst>
              </a:tr>
            </a:tbl>
          </a:graphicData>
        </a:graphic>
      </p:graphicFrame>
      <p:sp>
        <p:nvSpPr>
          <p:cNvPr id="24" name="下矢印 23"/>
          <p:cNvSpPr/>
          <p:nvPr/>
        </p:nvSpPr>
        <p:spPr>
          <a:xfrm>
            <a:off x="968801" y="2983481"/>
            <a:ext cx="649705" cy="276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968800" y="4286483"/>
            <a:ext cx="649705" cy="276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582291" y="1712685"/>
            <a:ext cx="4076011" cy="4780193"/>
          </a:xfrm>
          <a:prstGeom prst="roundRect">
            <a:avLst>
              <a:gd name="adj" fmla="val 373"/>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flipV="1">
            <a:off x="354304" y="3756930"/>
            <a:ext cx="8455973" cy="583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4610636" y="1861943"/>
            <a:ext cx="3957664" cy="4308872"/>
          </a:xfrm>
          <a:prstGeom prst="rect">
            <a:avLst/>
          </a:prstGeom>
          <a:noFill/>
        </p:spPr>
        <p:txBody>
          <a:bodyPr wrap="square" rtlCol="0">
            <a:spAutoFit/>
          </a:bodyPr>
          <a:lstStyle/>
          <a:p>
            <a:r>
              <a:rPr kumimoji="1" lang="ja-JP" altLang="en-US" sz="1600" dirty="0" smtClean="0"/>
              <a:t>（方向性）</a:t>
            </a:r>
            <a:endParaRPr kumimoji="1" lang="en-US" altLang="ja-JP" sz="1600" dirty="0" smtClean="0"/>
          </a:p>
          <a:p>
            <a:pPr marL="84138" indent="-84138"/>
            <a:r>
              <a:rPr kumimoji="1" lang="ja-JP" altLang="en-US" sz="1600" dirty="0" smtClean="0"/>
              <a:t>・アドバイス</a:t>
            </a:r>
            <a:r>
              <a:rPr kumimoji="1" lang="ja-JP" altLang="en-US" sz="1600" dirty="0"/>
              <a:t>を踏まえて基本</a:t>
            </a:r>
            <a:r>
              <a:rPr kumimoji="1" lang="ja-JP" altLang="en-US" sz="1600" dirty="0" smtClean="0"/>
              <a:t>計画を</a:t>
            </a:r>
            <a:r>
              <a:rPr kumimoji="1" lang="ja-JP" altLang="en-US" sz="1600" dirty="0"/>
              <a:t>進め、プロポーザルの</a:t>
            </a:r>
            <a:r>
              <a:rPr kumimoji="1" lang="ja-JP" altLang="en-US" sz="1600" dirty="0" smtClean="0"/>
              <a:t>条件を設定</a:t>
            </a:r>
            <a:endParaRPr kumimoji="1" lang="en-US" altLang="ja-JP" sz="1600" dirty="0" smtClean="0"/>
          </a:p>
          <a:p>
            <a:pPr marL="84138" indent="-84138">
              <a:spcBef>
                <a:spcPts val="600"/>
              </a:spcBef>
            </a:pPr>
            <a:r>
              <a:rPr kumimoji="1" lang="ja-JP" altLang="en-US" sz="1600" dirty="0"/>
              <a:t>・プロポーザル実施時に府から提示する書類（</a:t>
            </a:r>
            <a:r>
              <a:rPr kumimoji="1" lang="en-US" altLang="ja-JP" sz="1600" dirty="0"/>
              <a:t>※</a:t>
            </a:r>
            <a:r>
              <a:rPr kumimoji="1" lang="ja-JP" altLang="en-US" sz="1600" dirty="0"/>
              <a:t>）に、「設計時には有識者等による景観アドバイスを受けること」を明記</a:t>
            </a:r>
            <a:r>
              <a:rPr kumimoji="1" lang="ja-JP" altLang="en-US" sz="1600" dirty="0" smtClean="0"/>
              <a:t>。</a:t>
            </a:r>
            <a:endParaRPr kumimoji="1" lang="en-US" altLang="ja-JP" sz="1600" dirty="0" smtClean="0"/>
          </a:p>
          <a:p>
            <a:pPr marL="84138" indent="-84138"/>
            <a:r>
              <a:rPr kumimoji="1" lang="ja-JP" altLang="en-US" sz="1400" dirty="0" smtClean="0"/>
              <a:t>　（</a:t>
            </a:r>
            <a:r>
              <a:rPr kumimoji="1" lang="en-US" altLang="ja-JP" sz="1400" dirty="0" smtClean="0"/>
              <a:t>※</a:t>
            </a:r>
            <a:r>
              <a:rPr kumimoji="1" lang="ja-JP" altLang="en-US" sz="1400" dirty="0" smtClean="0"/>
              <a:t>業務委託特記仕様書（案）など）</a:t>
            </a:r>
            <a:endParaRPr kumimoji="1" lang="en-US" altLang="ja-JP" sz="1400" dirty="0" smtClean="0"/>
          </a:p>
          <a:p>
            <a:pPr marL="84138" indent="-84138">
              <a:spcBef>
                <a:spcPts val="600"/>
              </a:spcBef>
            </a:pPr>
            <a:endParaRPr kumimoji="1" lang="ja-JP" altLang="en-US" sz="1600" dirty="0"/>
          </a:p>
          <a:p>
            <a:pPr marL="84138" indent="-84138"/>
            <a:endParaRPr kumimoji="1" lang="en-US" altLang="ja-JP" sz="1600" dirty="0" smtClean="0"/>
          </a:p>
          <a:p>
            <a:pPr marL="84138" indent="-84138"/>
            <a:endParaRPr kumimoji="1" lang="en-US" altLang="ja-JP" sz="1600" dirty="0" smtClean="0"/>
          </a:p>
          <a:p>
            <a:pPr marL="84138" indent="-84138"/>
            <a:endParaRPr kumimoji="1" lang="en-US" altLang="ja-JP" sz="1600" dirty="0" smtClean="0"/>
          </a:p>
          <a:p>
            <a:pPr marL="84138" indent="-84138"/>
            <a:r>
              <a:rPr kumimoji="1" lang="ja-JP" altLang="en-US" sz="1600" dirty="0" smtClean="0"/>
              <a:t>・設計者</a:t>
            </a:r>
            <a:r>
              <a:rPr kumimoji="1" lang="ja-JP" altLang="en-US" sz="1600" dirty="0"/>
              <a:t>は、基本設計段階</a:t>
            </a:r>
            <a:r>
              <a:rPr kumimoji="1" lang="ja-JP" altLang="en-US" sz="1600" dirty="0" smtClean="0"/>
              <a:t>に１回目の景観</a:t>
            </a:r>
            <a:r>
              <a:rPr kumimoji="1" lang="ja-JP" altLang="en-US" sz="1600" dirty="0"/>
              <a:t>アドバイザー会議を</a:t>
            </a:r>
            <a:r>
              <a:rPr kumimoji="1" lang="ja-JP" altLang="en-US" sz="1600" dirty="0" smtClean="0"/>
              <a:t>受ける。</a:t>
            </a:r>
            <a:endParaRPr kumimoji="1" lang="ja-JP" altLang="en-US" sz="1600" dirty="0"/>
          </a:p>
          <a:p>
            <a:pPr marL="84138" indent="-84138">
              <a:spcBef>
                <a:spcPts val="600"/>
              </a:spcBef>
            </a:pPr>
            <a:r>
              <a:rPr kumimoji="1" lang="ja-JP" altLang="en-US" sz="1600" dirty="0" smtClean="0"/>
              <a:t>・設計者</a:t>
            </a:r>
            <a:r>
              <a:rPr kumimoji="1" lang="ja-JP" altLang="en-US" sz="1600" dirty="0"/>
              <a:t>は、基本設計段階のアドバイスへの対応を確認するため</a:t>
            </a:r>
            <a:r>
              <a:rPr kumimoji="1" lang="ja-JP" altLang="en-US" sz="1600" dirty="0" smtClean="0"/>
              <a:t>に、</a:t>
            </a:r>
            <a:r>
              <a:rPr kumimoji="1" lang="ja-JP" altLang="en-US" sz="1600" dirty="0"/>
              <a:t>実施設計段階に２回目の景観アドバイザー会議を受ける</a:t>
            </a:r>
            <a:r>
              <a:rPr kumimoji="1" lang="ja-JP" altLang="en-US" sz="1600" dirty="0" smtClean="0"/>
              <a:t>。</a:t>
            </a:r>
            <a:endParaRPr kumimoji="1" lang="ja-JP" altLang="en-US" sz="1600" dirty="0"/>
          </a:p>
        </p:txBody>
      </p:sp>
      <p:sp>
        <p:nvSpPr>
          <p:cNvPr id="11" name="下矢印 10"/>
          <p:cNvSpPr/>
          <p:nvPr/>
        </p:nvSpPr>
        <p:spPr>
          <a:xfrm>
            <a:off x="968800" y="5368142"/>
            <a:ext cx="649705" cy="276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812419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23</a:t>
            </a:fld>
            <a:endParaRPr kumimoji="1" lang="ja-JP" altLang="en-US"/>
          </a:p>
        </p:txBody>
      </p:sp>
      <p:sp>
        <p:nvSpPr>
          <p:cNvPr id="8" name="テキスト ボックス 7"/>
          <p:cNvSpPr txBox="1"/>
          <p:nvPr/>
        </p:nvSpPr>
        <p:spPr>
          <a:xfrm>
            <a:off x="369188" y="308842"/>
            <a:ext cx="8596392" cy="1249573"/>
          </a:xfrm>
          <a:prstGeom prst="rect">
            <a:avLst/>
          </a:prstGeom>
          <a:noFill/>
          <a:ln>
            <a:noFill/>
          </a:ln>
        </p:spPr>
        <p:txBody>
          <a:bodyPr wrap="square" rtlCol="0">
            <a:spAutoFit/>
          </a:bodyPr>
          <a:lstStyle/>
          <a:p>
            <a:pPr marL="87308" indent="-87308">
              <a:lnSpc>
                <a:spcPct val="150000"/>
              </a:lnSpc>
              <a:spcAft>
                <a:spcPts val="600"/>
              </a:spcAft>
            </a:pPr>
            <a:r>
              <a:rPr kumimoji="1" lang="ja-JP" altLang="en-US" b="1" dirty="0" smtClean="0">
                <a:latin typeface="ＭＳ Ｐゴシック 本文"/>
              </a:rPr>
              <a:t>■ＰＦＩ事業</a:t>
            </a:r>
            <a:endParaRPr kumimoji="1" lang="ja-JP" altLang="en-US" b="1" dirty="0">
              <a:latin typeface="ＭＳ Ｐゴシック 本文"/>
            </a:endParaRPr>
          </a:p>
          <a:p>
            <a:pPr marL="87308" indent="-87308" algn="just">
              <a:lnSpc>
                <a:spcPct val="120000"/>
              </a:lnSpc>
            </a:pPr>
            <a:r>
              <a:rPr kumimoji="1" lang="ja-JP" altLang="en-US" dirty="0" smtClean="0">
                <a:latin typeface="ＭＳ Ｐゴシック 本文"/>
              </a:rPr>
              <a:t>・</a:t>
            </a:r>
            <a:r>
              <a:rPr kumimoji="1" lang="en-US" altLang="ja-JP" dirty="0" smtClean="0">
                <a:latin typeface="ＭＳ Ｐゴシック 本文"/>
              </a:rPr>
              <a:t>PFI</a:t>
            </a:r>
            <a:r>
              <a:rPr kumimoji="1" lang="ja-JP" altLang="en-US" dirty="0" smtClean="0">
                <a:latin typeface="ＭＳ Ｐゴシック 本文"/>
              </a:rPr>
              <a:t>事業の導入可能性調査時に総合評価型一般競争入札の条件設定等を行い、設計時にアドバイザー会議を受ける下記の方向で、引き続き、事業部局等と検討</a:t>
            </a:r>
            <a:endParaRPr kumimoji="1" lang="en-US" altLang="ja-JP" dirty="0" smtClean="0">
              <a:latin typeface="ＭＳ Ｐゴシック 本文"/>
            </a:endParaRPr>
          </a:p>
        </p:txBody>
      </p:sp>
      <p:graphicFrame>
        <p:nvGraphicFramePr>
          <p:cNvPr id="2" name="表 1"/>
          <p:cNvGraphicFramePr>
            <a:graphicFrameLocks noGrp="1"/>
          </p:cNvGraphicFramePr>
          <p:nvPr>
            <p:extLst>
              <p:ext uri="{D42A27DB-BD31-4B8C-83A1-F6EECF244321}">
                <p14:modId xmlns:p14="http://schemas.microsoft.com/office/powerpoint/2010/main" val="698977364"/>
              </p:ext>
            </p:extLst>
          </p:nvPr>
        </p:nvGraphicFramePr>
        <p:xfrm>
          <a:off x="511597" y="2243154"/>
          <a:ext cx="4021766" cy="4249725"/>
        </p:xfrm>
        <a:graphic>
          <a:graphicData uri="http://schemas.openxmlformats.org/drawingml/2006/table">
            <a:tbl>
              <a:tblPr firstRow="1" bandRow="1">
                <a:tableStyleId>{5C22544A-7EE6-4342-B048-85BDC9FD1C3A}</a:tableStyleId>
              </a:tblPr>
              <a:tblGrid>
                <a:gridCol w="1755085">
                  <a:extLst>
                    <a:ext uri="{9D8B030D-6E8A-4147-A177-3AD203B41FA5}">
                      <a16:colId xmlns:a16="http://schemas.microsoft.com/office/drawing/2014/main" val="2653172678"/>
                    </a:ext>
                  </a:extLst>
                </a:gridCol>
                <a:gridCol w="2266681">
                  <a:extLst>
                    <a:ext uri="{9D8B030D-6E8A-4147-A177-3AD203B41FA5}">
                      <a16:colId xmlns:a16="http://schemas.microsoft.com/office/drawing/2014/main" val="1532099464"/>
                    </a:ext>
                  </a:extLst>
                </a:gridCol>
              </a:tblGrid>
              <a:tr h="874606">
                <a:tc>
                  <a:txBody>
                    <a:bodyPr/>
                    <a:lstStyle/>
                    <a:p>
                      <a:pPr algn="ctr"/>
                      <a:r>
                        <a:rPr kumimoji="1" lang="ja-JP" altLang="en-US" sz="1600" b="1" dirty="0" smtClean="0">
                          <a:solidFill>
                            <a:schemeClr val="tx1"/>
                          </a:solidFill>
                          <a:latin typeface="+mn-ea"/>
                          <a:ea typeface="+mn-ea"/>
                        </a:rPr>
                        <a:t>導入可能性調査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1" dirty="0" smtClean="0">
                          <a:solidFill>
                            <a:schemeClr val="tx1"/>
                          </a:solidFill>
                        </a:rPr>
                        <a:t>第１回アドバイザー会議　</a:t>
                      </a:r>
                    </a:p>
                    <a:p>
                      <a:r>
                        <a:rPr kumimoji="1" lang="ja-JP" altLang="en-US" sz="1600" b="1" dirty="0" smtClean="0">
                          <a:solidFill>
                            <a:schemeClr val="tx1"/>
                          </a:solidFill>
                        </a:rPr>
                        <a:t>・目標設定シート①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2700883"/>
                  </a:ext>
                </a:extLst>
              </a:tr>
              <a:tr h="1537151">
                <a:tc>
                  <a:txBody>
                    <a:bodyPr/>
                    <a:lstStyle/>
                    <a:p>
                      <a:pPr algn="ctr"/>
                      <a:endParaRPr kumimoji="1" lang="en-US" altLang="ja-JP" sz="1600" b="1" dirty="0" smtClean="0">
                        <a:solidFill>
                          <a:schemeClr val="tx1"/>
                        </a:solidFill>
                        <a:latin typeface="+mn-ea"/>
                        <a:ea typeface="+mn-ea"/>
                      </a:endParaRPr>
                    </a:p>
                    <a:p>
                      <a:pPr algn="ctr"/>
                      <a:r>
                        <a:rPr kumimoji="1" lang="ja-JP" altLang="en-US" sz="1600" b="1" dirty="0" smtClean="0">
                          <a:solidFill>
                            <a:schemeClr val="tx1"/>
                          </a:solidFill>
                          <a:latin typeface="+mn-ea"/>
                          <a:ea typeface="+mn-ea"/>
                        </a:rPr>
                        <a:t>条件設定</a:t>
                      </a:r>
                      <a:endParaRPr kumimoji="1" lang="en-US" altLang="ja-JP" sz="1600" b="1" dirty="0" smtClean="0">
                        <a:solidFill>
                          <a:schemeClr val="tx1"/>
                        </a:solidFill>
                        <a:latin typeface="+mn-ea"/>
                        <a:ea typeface="+mn-ea"/>
                      </a:endParaRPr>
                    </a:p>
                    <a:p>
                      <a:pPr algn="ctr"/>
                      <a:endParaRPr kumimoji="1" lang="en-US" altLang="ja-JP" sz="1600" b="1" dirty="0" smtClean="0">
                        <a:solidFill>
                          <a:schemeClr val="tx1"/>
                        </a:solidFill>
                        <a:latin typeface="+mn-ea"/>
                        <a:ea typeface="+mn-ea"/>
                      </a:endParaRPr>
                    </a:p>
                    <a:p>
                      <a:pPr algn="ctr"/>
                      <a:r>
                        <a:rPr kumimoji="1" lang="ja-JP" altLang="en-US" sz="1600" b="1" dirty="0" smtClean="0">
                          <a:solidFill>
                            <a:schemeClr val="tx1"/>
                          </a:solidFill>
                          <a:latin typeface="+mn-ea"/>
                          <a:ea typeface="+mn-ea"/>
                        </a:rPr>
                        <a:t>入札</a:t>
                      </a:r>
                      <a:endParaRPr kumimoji="1" lang="en-US" altLang="ja-JP" sz="1600" b="1" dirty="0" smtClean="0">
                        <a:solidFill>
                          <a:schemeClr val="tx1"/>
                        </a:solidFill>
                        <a:latin typeface="+mn-ea"/>
                        <a:ea typeface="+mn-ea"/>
                      </a:endParaRPr>
                    </a:p>
                    <a:p>
                      <a:pPr algn="l"/>
                      <a:endParaRPr kumimoji="1" lang="ja-JP" altLang="en-US" sz="1600" b="1"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8956195"/>
                  </a:ext>
                </a:extLst>
              </a:tr>
              <a:tr h="705596">
                <a:tc>
                  <a:txBody>
                    <a:bodyPr/>
                    <a:lstStyle/>
                    <a:p>
                      <a:pPr algn="ctr"/>
                      <a:r>
                        <a:rPr kumimoji="1" lang="ja-JP" altLang="en-US" sz="1600" b="1" dirty="0" smtClean="0">
                          <a:latin typeface="+mn-ea"/>
                          <a:ea typeface="+mn-ea"/>
                        </a:rPr>
                        <a:t>基本設計</a:t>
                      </a:r>
                      <a:endParaRPr kumimoji="1" lang="en-US" altLang="ja-JP" sz="1600" b="1" dirty="0" smtClean="0">
                        <a:latin typeface="+mn-ea"/>
                        <a:ea typeface="+mn-ea"/>
                      </a:endParaRPr>
                    </a:p>
                    <a:p>
                      <a:pPr algn="ctr"/>
                      <a:r>
                        <a:rPr kumimoji="1" lang="ja-JP" altLang="en-US" sz="1600" b="1" dirty="0" smtClean="0">
                          <a:latin typeface="+mn-ea"/>
                          <a:ea typeface="+mn-ea"/>
                        </a:rPr>
                        <a:t>（予備設計）</a:t>
                      </a:r>
                      <a:endParaRPr kumimoji="1" lang="ja-JP" altLang="en-US" sz="1600"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1" dirty="0" smtClean="0">
                          <a:solidFill>
                            <a:schemeClr val="tx1"/>
                          </a:solidFill>
                        </a:rPr>
                        <a:t>第２回アドバイザー会議</a:t>
                      </a:r>
                      <a:endParaRPr kumimoji="1" lang="en-US" altLang="ja-JP" sz="1600" b="1" dirty="0" smtClean="0">
                        <a:solidFill>
                          <a:schemeClr val="tx1"/>
                        </a:solidFill>
                      </a:endParaRPr>
                    </a:p>
                    <a:p>
                      <a:r>
                        <a:rPr kumimoji="1" lang="ja-JP" altLang="en-US" sz="1600" b="1" dirty="0" smtClean="0">
                          <a:solidFill>
                            <a:schemeClr val="tx1"/>
                          </a:solidFill>
                        </a:rPr>
                        <a:t>・目標設定シート①②</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9425503"/>
                  </a:ext>
                </a:extLst>
              </a:tr>
              <a:tr h="393644">
                <a:tc gridSpan="2">
                  <a:txBody>
                    <a:bodyPr/>
                    <a:lstStyle/>
                    <a:p>
                      <a:pPr algn="ctr"/>
                      <a:endParaRPr kumimoji="1" lang="ja-JP" altLang="en-US" sz="1600" b="1"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845845752"/>
                  </a:ext>
                </a:extLst>
              </a:tr>
              <a:tr h="738728">
                <a:tc>
                  <a:txBody>
                    <a:bodyPr/>
                    <a:lstStyle/>
                    <a:p>
                      <a:pPr algn="ctr"/>
                      <a:r>
                        <a:rPr kumimoji="1" lang="ja-JP" altLang="en-US" sz="1600" b="1" dirty="0" smtClean="0">
                          <a:latin typeface="+mn-ea"/>
                          <a:ea typeface="+mn-ea"/>
                        </a:rPr>
                        <a:t>実施設計</a:t>
                      </a:r>
                      <a:endParaRPr kumimoji="1" lang="en-US" altLang="ja-JP" sz="1600" b="1" dirty="0" smtClean="0">
                        <a:latin typeface="+mn-ea"/>
                        <a:ea typeface="+mn-ea"/>
                      </a:endParaRPr>
                    </a:p>
                    <a:p>
                      <a:pPr algn="ctr"/>
                      <a:r>
                        <a:rPr kumimoji="1" lang="ja-JP" altLang="en-US" sz="1600" b="1" dirty="0" smtClean="0">
                          <a:latin typeface="+mn-ea"/>
                          <a:ea typeface="+mn-ea"/>
                        </a:rPr>
                        <a:t>（詳細設計）</a:t>
                      </a:r>
                      <a:endParaRPr kumimoji="1" lang="ja-JP" altLang="en-US" sz="1600"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1" dirty="0" smtClean="0">
                          <a:solidFill>
                            <a:schemeClr val="tx1"/>
                          </a:solidFill>
                        </a:rPr>
                        <a:t>第３回アドバイザー会議</a:t>
                      </a:r>
                      <a:endParaRPr kumimoji="1" lang="en-US" altLang="ja-JP" sz="1600" b="1" dirty="0" smtClean="0">
                        <a:solidFill>
                          <a:schemeClr val="tx1"/>
                        </a:solidFill>
                      </a:endParaRPr>
                    </a:p>
                    <a:p>
                      <a:r>
                        <a:rPr kumimoji="1" lang="ja-JP" altLang="en-US" sz="1600" b="1" dirty="0" smtClean="0">
                          <a:solidFill>
                            <a:schemeClr val="tx1"/>
                          </a:solidFill>
                        </a:rPr>
                        <a:t>・目標設定シート①②</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3372138"/>
                  </a:ext>
                </a:extLst>
              </a:tr>
            </a:tbl>
          </a:graphicData>
        </a:graphic>
      </p:graphicFrame>
      <p:sp>
        <p:nvSpPr>
          <p:cNvPr id="24" name="下矢印 23"/>
          <p:cNvSpPr/>
          <p:nvPr/>
        </p:nvSpPr>
        <p:spPr>
          <a:xfrm>
            <a:off x="1052515" y="3184301"/>
            <a:ext cx="649705" cy="276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1052515" y="4333308"/>
            <a:ext cx="649705" cy="276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778063" y="1632836"/>
            <a:ext cx="3850782" cy="4917411"/>
          </a:xfrm>
          <a:prstGeom prst="roundRect">
            <a:avLst>
              <a:gd name="adj" fmla="val 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flipV="1">
            <a:off x="382801" y="3959791"/>
            <a:ext cx="8455973" cy="583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4881094" y="1776052"/>
            <a:ext cx="3644720" cy="4616648"/>
          </a:xfrm>
          <a:prstGeom prst="rect">
            <a:avLst/>
          </a:prstGeom>
          <a:noFill/>
        </p:spPr>
        <p:txBody>
          <a:bodyPr wrap="square" rtlCol="0">
            <a:spAutoFit/>
          </a:bodyPr>
          <a:lstStyle/>
          <a:p>
            <a:r>
              <a:rPr kumimoji="1" lang="ja-JP" altLang="en-US" sz="1600" dirty="0" smtClean="0"/>
              <a:t>（方向性）</a:t>
            </a:r>
            <a:endParaRPr kumimoji="1" lang="en-US" altLang="ja-JP" sz="1600" dirty="0" smtClean="0"/>
          </a:p>
          <a:p>
            <a:pPr marL="84138" indent="-84138"/>
            <a:r>
              <a:rPr kumimoji="1" lang="ja-JP" altLang="en-US" sz="1600" dirty="0" smtClean="0"/>
              <a:t>・アドバイス</a:t>
            </a:r>
            <a:r>
              <a:rPr kumimoji="1" lang="ja-JP" altLang="en-US" sz="1600" dirty="0"/>
              <a:t>を</a:t>
            </a:r>
            <a:r>
              <a:rPr kumimoji="1" lang="ja-JP" altLang="en-US" sz="1600" dirty="0" smtClean="0"/>
              <a:t>踏まえて導入可能性調査を</a:t>
            </a:r>
            <a:r>
              <a:rPr kumimoji="1" lang="ja-JP" altLang="en-US" sz="1600" dirty="0"/>
              <a:t>進め</a:t>
            </a:r>
            <a:r>
              <a:rPr kumimoji="1" lang="ja-JP" altLang="en-US" sz="1600" dirty="0" smtClean="0"/>
              <a:t>、入札の条件を設定</a:t>
            </a:r>
            <a:endParaRPr kumimoji="1" lang="en-US" altLang="ja-JP" sz="1600" dirty="0" smtClean="0"/>
          </a:p>
          <a:p>
            <a:pPr marL="84138" indent="-84138">
              <a:spcBef>
                <a:spcPts val="600"/>
              </a:spcBef>
            </a:pPr>
            <a:r>
              <a:rPr kumimoji="1" lang="ja-JP" altLang="en-US" sz="1600" dirty="0" smtClean="0"/>
              <a:t>・審査委員に景観の専門家を入れる。</a:t>
            </a:r>
            <a:endParaRPr kumimoji="1" lang="en-US" altLang="ja-JP" sz="1600" dirty="0" smtClean="0"/>
          </a:p>
          <a:p>
            <a:pPr marL="84138" indent="-84138">
              <a:spcBef>
                <a:spcPts val="600"/>
              </a:spcBef>
            </a:pPr>
            <a:r>
              <a:rPr kumimoji="1" lang="ja-JP" altLang="en-US" sz="1600" dirty="0" smtClean="0"/>
              <a:t>・入札にあたり府</a:t>
            </a:r>
            <a:r>
              <a:rPr kumimoji="1" lang="ja-JP" altLang="en-US" sz="1600" dirty="0"/>
              <a:t>から提示する</a:t>
            </a:r>
            <a:r>
              <a:rPr kumimoji="1" lang="ja-JP" altLang="en-US" sz="1600" dirty="0" smtClean="0"/>
              <a:t>書類（</a:t>
            </a:r>
            <a:r>
              <a:rPr kumimoji="1" lang="en-US" altLang="ja-JP" sz="1600" dirty="0" smtClean="0"/>
              <a:t>※</a:t>
            </a:r>
            <a:r>
              <a:rPr kumimoji="1" lang="ja-JP" altLang="en-US" sz="1600" dirty="0" smtClean="0"/>
              <a:t>）に、「設計</a:t>
            </a:r>
            <a:r>
              <a:rPr kumimoji="1" lang="ja-JP" altLang="en-US" sz="1600" dirty="0"/>
              <a:t>時には有識者等</a:t>
            </a:r>
            <a:r>
              <a:rPr kumimoji="1" lang="ja-JP" altLang="en-US" sz="1600" dirty="0" smtClean="0"/>
              <a:t>による</a:t>
            </a:r>
            <a:r>
              <a:rPr kumimoji="1" lang="ja-JP" altLang="en-US" sz="1600" dirty="0"/>
              <a:t>景観アドバイスを受ける</a:t>
            </a:r>
            <a:r>
              <a:rPr kumimoji="1" lang="ja-JP" altLang="en-US" sz="1600" dirty="0" smtClean="0"/>
              <a:t>こと」を明記。</a:t>
            </a:r>
            <a:endParaRPr kumimoji="1" lang="en-US" altLang="ja-JP" sz="1600" dirty="0" smtClean="0"/>
          </a:p>
          <a:p>
            <a:pPr marL="84138" indent="-84138"/>
            <a:r>
              <a:rPr kumimoji="1" lang="ja-JP" altLang="en-US" sz="1400" dirty="0"/>
              <a:t>　（</a:t>
            </a:r>
            <a:r>
              <a:rPr kumimoji="1" lang="en-US" altLang="ja-JP" sz="1400" dirty="0" smtClean="0"/>
              <a:t>※</a:t>
            </a:r>
            <a:r>
              <a:rPr kumimoji="1" lang="ja-JP" altLang="en-US" sz="1400" dirty="0"/>
              <a:t>要求水準書（案）など）</a:t>
            </a:r>
            <a:endParaRPr kumimoji="1" lang="en-US" altLang="ja-JP" sz="1400" dirty="0"/>
          </a:p>
          <a:p>
            <a:pPr marL="84138" indent="-84138">
              <a:spcBef>
                <a:spcPts val="600"/>
              </a:spcBef>
            </a:pPr>
            <a:endParaRPr kumimoji="1" lang="ja-JP" altLang="en-US" dirty="0"/>
          </a:p>
          <a:p>
            <a:pPr marL="84138" indent="-84138"/>
            <a:endParaRPr kumimoji="1" lang="en-US" altLang="ja-JP" sz="1600" dirty="0" smtClean="0"/>
          </a:p>
          <a:p>
            <a:pPr marL="84138" indent="-84138"/>
            <a:endParaRPr kumimoji="1" lang="en-US" altLang="ja-JP" sz="1600" dirty="0" smtClean="0"/>
          </a:p>
          <a:p>
            <a:pPr marL="84138" indent="-84138"/>
            <a:r>
              <a:rPr kumimoji="1" lang="ja-JP" altLang="en-US" sz="1600" dirty="0" smtClean="0"/>
              <a:t>・設計者</a:t>
            </a:r>
            <a:r>
              <a:rPr kumimoji="1" lang="ja-JP" altLang="en-US" sz="1600" dirty="0"/>
              <a:t>は、基本設計段階</a:t>
            </a:r>
            <a:r>
              <a:rPr kumimoji="1" lang="ja-JP" altLang="en-US" sz="1600" dirty="0" smtClean="0"/>
              <a:t>に１回目の景観</a:t>
            </a:r>
            <a:r>
              <a:rPr kumimoji="1" lang="ja-JP" altLang="en-US" sz="1600" dirty="0"/>
              <a:t>アドバイザー会議を</a:t>
            </a:r>
            <a:r>
              <a:rPr kumimoji="1" lang="ja-JP" altLang="en-US" sz="1600" dirty="0" smtClean="0"/>
              <a:t>受ける。</a:t>
            </a:r>
            <a:endParaRPr kumimoji="1" lang="ja-JP" altLang="en-US" sz="1600" dirty="0"/>
          </a:p>
          <a:p>
            <a:pPr marL="84138" indent="-84138" algn="just">
              <a:spcBef>
                <a:spcPts val="600"/>
              </a:spcBef>
            </a:pPr>
            <a:r>
              <a:rPr kumimoji="1" lang="ja-JP" altLang="en-US" sz="1600" dirty="0" smtClean="0"/>
              <a:t>・設計者</a:t>
            </a:r>
            <a:r>
              <a:rPr kumimoji="1" lang="ja-JP" altLang="en-US" sz="1600" dirty="0"/>
              <a:t>は、基本設計段階のアドバイスへの対応を確認するため</a:t>
            </a:r>
            <a:r>
              <a:rPr kumimoji="1" lang="ja-JP" altLang="en-US" sz="1600" dirty="0" smtClean="0"/>
              <a:t>に、</a:t>
            </a:r>
            <a:r>
              <a:rPr kumimoji="1" lang="ja-JP" altLang="en-US" sz="1600" dirty="0"/>
              <a:t>実施設計段階に２回目の景観アドバイザー会議を受ける</a:t>
            </a:r>
            <a:r>
              <a:rPr kumimoji="1" lang="ja-JP" altLang="en-US" sz="1600" dirty="0" smtClean="0"/>
              <a:t>。</a:t>
            </a:r>
            <a:endParaRPr kumimoji="1" lang="ja-JP" altLang="en-US" sz="1600" dirty="0"/>
          </a:p>
        </p:txBody>
      </p:sp>
      <p:sp>
        <p:nvSpPr>
          <p:cNvPr id="10" name="下矢印 9"/>
          <p:cNvSpPr/>
          <p:nvPr/>
        </p:nvSpPr>
        <p:spPr>
          <a:xfrm>
            <a:off x="1052515" y="5427319"/>
            <a:ext cx="649705" cy="276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1432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24</a:t>
            </a:fld>
            <a:endParaRPr kumimoji="1" lang="ja-JP" altLang="en-US"/>
          </a:p>
        </p:txBody>
      </p:sp>
      <p:sp>
        <p:nvSpPr>
          <p:cNvPr id="8" name="テキスト ボックス 7"/>
          <p:cNvSpPr txBox="1"/>
          <p:nvPr/>
        </p:nvSpPr>
        <p:spPr>
          <a:xfrm>
            <a:off x="369188" y="308842"/>
            <a:ext cx="8596392" cy="1249573"/>
          </a:xfrm>
          <a:prstGeom prst="rect">
            <a:avLst/>
          </a:prstGeom>
          <a:noFill/>
          <a:ln>
            <a:noFill/>
          </a:ln>
        </p:spPr>
        <p:txBody>
          <a:bodyPr wrap="square" rtlCol="0">
            <a:spAutoFit/>
          </a:bodyPr>
          <a:lstStyle/>
          <a:p>
            <a:pPr marL="87308" indent="-87308">
              <a:lnSpc>
                <a:spcPct val="150000"/>
              </a:lnSpc>
              <a:spcAft>
                <a:spcPts val="600"/>
              </a:spcAft>
            </a:pPr>
            <a:r>
              <a:rPr kumimoji="1" lang="ja-JP" altLang="en-US" b="1" dirty="0">
                <a:latin typeface="ＭＳ Ｐゴシック 本文"/>
              </a:rPr>
              <a:t>■設計者</a:t>
            </a:r>
            <a:r>
              <a:rPr kumimoji="1" lang="ja-JP" altLang="en-US" b="1" dirty="0" smtClean="0">
                <a:latin typeface="ＭＳ Ｐゴシック 本文"/>
              </a:rPr>
              <a:t>を設計競技方式（コンペ方式）に</a:t>
            </a:r>
            <a:r>
              <a:rPr kumimoji="1" lang="ja-JP" altLang="en-US" b="1" dirty="0">
                <a:latin typeface="ＭＳ Ｐゴシック 本文"/>
              </a:rPr>
              <a:t>よって選定する</a:t>
            </a:r>
            <a:r>
              <a:rPr kumimoji="1" lang="ja-JP" altLang="en-US" b="1" dirty="0" smtClean="0">
                <a:latin typeface="ＭＳ Ｐゴシック 本文"/>
              </a:rPr>
              <a:t>事業</a:t>
            </a:r>
            <a:endParaRPr kumimoji="1" lang="ja-JP" altLang="en-US" b="1" dirty="0">
              <a:latin typeface="ＭＳ Ｐゴシック 本文"/>
            </a:endParaRPr>
          </a:p>
          <a:p>
            <a:pPr marL="87308" indent="-87308" algn="just">
              <a:lnSpc>
                <a:spcPct val="120000"/>
              </a:lnSpc>
            </a:pPr>
            <a:r>
              <a:rPr kumimoji="1" lang="ja-JP" altLang="en-US" dirty="0" smtClean="0">
                <a:latin typeface="ＭＳ Ｐゴシック 本文"/>
              </a:rPr>
              <a:t>・基本計画時にコンペの条件設定等を行い、設計時にアドバイザー会議を受ける下記の方向で、引き続き、事業部局等と検討</a:t>
            </a:r>
            <a:endParaRPr kumimoji="1" lang="en-US" altLang="ja-JP" dirty="0" smtClean="0">
              <a:latin typeface="ＭＳ Ｐゴシック 本文"/>
            </a:endParaRPr>
          </a:p>
        </p:txBody>
      </p:sp>
      <p:graphicFrame>
        <p:nvGraphicFramePr>
          <p:cNvPr id="2" name="表 1"/>
          <p:cNvGraphicFramePr>
            <a:graphicFrameLocks noGrp="1"/>
          </p:cNvGraphicFramePr>
          <p:nvPr>
            <p:extLst>
              <p:ext uri="{D42A27DB-BD31-4B8C-83A1-F6EECF244321}">
                <p14:modId xmlns:p14="http://schemas.microsoft.com/office/powerpoint/2010/main" val="2730838841"/>
              </p:ext>
            </p:extLst>
          </p:nvPr>
        </p:nvGraphicFramePr>
        <p:xfrm>
          <a:off x="345025" y="2108726"/>
          <a:ext cx="4451021" cy="3821336"/>
        </p:xfrm>
        <a:graphic>
          <a:graphicData uri="http://schemas.openxmlformats.org/drawingml/2006/table">
            <a:tbl>
              <a:tblPr firstRow="1" bandRow="1">
                <a:tableStyleId>{5C22544A-7EE6-4342-B048-85BDC9FD1C3A}</a:tableStyleId>
              </a:tblPr>
              <a:tblGrid>
                <a:gridCol w="2166355">
                  <a:extLst>
                    <a:ext uri="{9D8B030D-6E8A-4147-A177-3AD203B41FA5}">
                      <a16:colId xmlns:a16="http://schemas.microsoft.com/office/drawing/2014/main" val="2653172678"/>
                    </a:ext>
                  </a:extLst>
                </a:gridCol>
                <a:gridCol w="2284666">
                  <a:extLst>
                    <a:ext uri="{9D8B030D-6E8A-4147-A177-3AD203B41FA5}">
                      <a16:colId xmlns:a16="http://schemas.microsoft.com/office/drawing/2014/main" val="2277887931"/>
                    </a:ext>
                  </a:extLst>
                </a:gridCol>
              </a:tblGrid>
              <a:tr h="927115">
                <a:tc>
                  <a:txBody>
                    <a:bodyPr/>
                    <a:lstStyle/>
                    <a:p>
                      <a:pPr algn="ctr"/>
                      <a:r>
                        <a:rPr kumimoji="1" lang="ja-JP" altLang="en-US" sz="1600" b="1" dirty="0" smtClean="0">
                          <a:solidFill>
                            <a:schemeClr val="tx1"/>
                          </a:solidFill>
                          <a:latin typeface="+mn-ea"/>
                          <a:ea typeface="+mn-ea"/>
                        </a:rPr>
                        <a:t>基本計画</a:t>
                      </a:r>
                    </a:p>
                    <a:p>
                      <a:pPr algn="ctr"/>
                      <a:r>
                        <a:rPr kumimoji="1" lang="ja-JP" altLang="en-US" sz="1600" b="1" dirty="0" smtClean="0">
                          <a:solidFill>
                            <a:schemeClr val="tx1"/>
                          </a:solidFill>
                          <a:latin typeface="+mn-ea"/>
                          <a:ea typeface="+mn-ea"/>
                        </a:rPr>
                        <a:t>（概略設計）</a:t>
                      </a:r>
                      <a:endParaRPr kumimoji="1" lang="ja-JP" altLang="en-US" sz="1600" b="1"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1" dirty="0" smtClean="0">
                          <a:solidFill>
                            <a:schemeClr val="tx1"/>
                          </a:solidFill>
                        </a:rPr>
                        <a:t>第１回アドバイザー会議　</a:t>
                      </a:r>
                    </a:p>
                    <a:p>
                      <a:r>
                        <a:rPr kumimoji="1" lang="ja-JP" altLang="en-US" sz="1600" b="1" dirty="0" smtClean="0">
                          <a:solidFill>
                            <a:schemeClr val="tx1"/>
                          </a:solidFill>
                        </a:rPr>
                        <a:t>・目標設定シート①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2700883"/>
                  </a:ext>
                </a:extLst>
              </a:tr>
              <a:tr h="1742221">
                <a:tc>
                  <a:txBody>
                    <a:bodyPr/>
                    <a:lstStyle/>
                    <a:p>
                      <a:pPr algn="ctr"/>
                      <a:endParaRPr kumimoji="1" lang="en-US" altLang="ja-JP" sz="1600" b="1" dirty="0" smtClean="0">
                        <a:solidFill>
                          <a:schemeClr val="tx1"/>
                        </a:solidFill>
                        <a:latin typeface="+mn-ea"/>
                        <a:ea typeface="+mn-ea"/>
                      </a:endParaRPr>
                    </a:p>
                    <a:p>
                      <a:pPr algn="ctr"/>
                      <a:endParaRPr kumimoji="1" lang="en-US" altLang="ja-JP" sz="1600" b="1" dirty="0" smtClean="0">
                        <a:solidFill>
                          <a:schemeClr val="tx1"/>
                        </a:solidFill>
                        <a:latin typeface="+mn-ea"/>
                        <a:ea typeface="+mn-ea"/>
                      </a:endParaRPr>
                    </a:p>
                    <a:p>
                      <a:pPr algn="ctr"/>
                      <a:r>
                        <a:rPr kumimoji="1" lang="ja-JP" altLang="en-US" sz="1600" b="1" dirty="0" smtClean="0">
                          <a:solidFill>
                            <a:schemeClr val="tx1"/>
                          </a:solidFill>
                          <a:latin typeface="+mn-ea"/>
                          <a:ea typeface="+mn-ea"/>
                        </a:rPr>
                        <a:t>条件設定</a:t>
                      </a:r>
                      <a:endParaRPr kumimoji="1" lang="en-US" altLang="ja-JP" sz="1600" b="1" dirty="0" smtClean="0">
                        <a:solidFill>
                          <a:schemeClr val="tx1"/>
                        </a:solidFill>
                        <a:latin typeface="+mn-ea"/>
                        <a:ea typeface="+mn-ea"/>
                      </a:endParaRPr>
                    </a:p>
                    <a:p>
                      <a:pPr algn="l"/>
                      <a:endParaRPr kumimoji="1" lang="en-US" altLang="ja-JP" sz="1600" b="1" dirty="0" smtClean="0">
                        <a:solidFill>
                          <a:schemeClr val="tx1"/>
                        </a:solidFill>
                        <a:latin typeface="+mn-ea"/>
                        <a:ea typeface="+mn-ea"/>
                      </a:endParaRPr>
                    </a:p>
                    <a:p>
                      <a:pPr algn="ctr"/>
                      <a:r>
                        <a:rPr kumimoji="1" lang="ja-JP" altLang="en-US" sz="1600" b="1" dirty="0" smtClean="0">
                          <a:solidFill>
                            <a:schemeClr val="tx1"/>
                          </a:solidFill>
                          <a:latin typeface="+mn-ea"/>
                          <a:ea typeface="+mn-ea"/>
                        </a:rPr>
                        <a:t>コンペの実施</a:t>
                      </a:r>
                      <a:endParaRPr kumimoji="1" lang="en-US" altLang="ja-JP" sz="1600" b="1" dirty="0" smtClean="0">
                        <a:solidFill>
                          <a:schemeClr val="tx1"/>
                        </a:solidFill>
                        <a:latin typeface="+mn-ea"/>
                        <a:ea typeface="+mn-ea"/>
                      </a:endParaRPr>
                    </a:p>
                    <a:p>
                      <a:pPr algn="l"/>
                      <a:endParaRPr kumimoji="1" lang="ja-JP" altLang="en-US" sz="1600" b="1"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8956195"/>
                  </a:ext>
                </a:extLst>
              </a:tr>
              <a:tr h="1152000">
                <a:tc>
                  <a:txBody>
                    <a:bodyPr/>
                    <a:lstStyle/>
                    <a:p>
                      <a:pPr algn="ctr"/>
                      <a:r>
                        <a:rPr kumimoji="1" lang="ja-JP" altLang="en-US" sz="1600" b="1" dirty="0" smtClean="0">
                          <a:latin typeface="+mn-ea"/>
                          <a:ea typeface="+mn-ea"/>
                        </a:rPr>
                        <a:t>基本設計（予備設計）</a:t>
                      </a:r>
                      <a:endParaRPr kumimoji="1" lang="en-US" altLang="ja-JP" sz="1600" b="1" dirty="0" smtClean="0">
                        <a:latin typeface="+mn-ea"/>
                        <a:ea typeface="+mn-ea"/>
                      </a:endParaRPr>
                    </a:p>
                    <a:p>
                      <a:pPr algn="ctr"/>
                      <a:r>
                        <a:rPr kumimoji="1" lang="ja-JP" altLang="en-US" sz="1600" b="1" dirty="0" smtClean="0">
                          <a:latin typeface="+mn-ea"/>
                          <a:ea typeface="+mn-ea"/>
                        </a:rPr>
                        <a:t>・</a:t>
                      </a:r>
                      <a:endParaRPr kumimoji="1" lang="en-US" altLang="ja-JP" sz="1600" b="1" dirty="0" smtClean="0">
                        <a:latin typeface="+mn-ea"/>
                        <a:ea typeface="+mn-ea"/>
                      </a:endParaRPr>
                    </a:p>
                    <a:p>
                      <a:pPr algn="ctr"/>
                      <a:r>
                        <a:rPr kumimoji="1" lang="ja-JP" altLang="en-US" sz="1600" b="1" dirty="0" smtClean="0">
                          <a:latin typeface="+mn-ea"/>
                          <a:ea typeface="+mn-ea"/>
                        </a:rPr>
                        <a:t>実施設計（詳細設計）</a:t>
                      </a:r>
                      <a:endParaRPr kumimoji="1" lang="ja-JP" altLang="en-US" sz="1600"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1" dirty="0" smtClean="0">
                          <a:solidFill>
                            <a:schemeClr val="tx1"/>
                          </a:solidFill>
                        </a:rPr>
                        <a:t>第２回アドバイザー会議</a:t>
                      </a:r>
                      <a:endParaRPr kumimoji="1" lang="en-US" altLang="ja-JP" sz="1600" b="1" dirty="0" smtClean="0">
                        <a:solidFill>
                          <a:schemeClr val="tx1"/>
                        </a:solidFill>
                      </a:endParaRPr>
                    </a:p>
                    <a:p>
                      <a:r>
                        <a:rPr kumimoji="1" lang="ja-JP" altLang="en-US" sz="1600" b="1" dirty="0" smtClean="0">
                          <a:solidFill>
                            <a:schemeClr val="tx1"/>
                          </a:solidFill>
                        </a:rPr>
                        <a:t>・目標設定シート①②</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9425503"/>
                  </a:ext>
                </a:extLst>
              </a:tr>
            </a:tbl>
          </a:graphicData>
        </a:graphic>
      </p:graphicFrame>
      <p:sp>
        <p:nvSpPr>
          <p:cNvPr id="24" name="下矢印 23"/>
          <p:cNvSpPr/>
          <p:nvPr/>
        </p:nvSpPr>
        <p:spPr>
          <a:xfrm>
            <a:off x="1082563" y="3185307"/>
            <a:ext cx="649705" cy="276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1082563" y="4453930"/>
            <a:ext cx="649705" cy="276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893972" y="1712686"/>
            <a:ext cx="3950039" cy="4456295"/>
          </a:xfrm>
          <a:prstGeom prst="roundRect">
            <a:avLst>
              <a:gd name="adj" fmla="val 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flipV="1">
            <a:off x="421438" y="4024186"/>
            <a:ext cx="8455973" cy="583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4945488" y="1779313"/>
            <a:ext cx="3800598" cy="3662541"/>
          </a:xfrm>
          <a:prstGeom prst="rect">
            <a:avLst/>
          </a:prstGeom>
          <a:noFill/>
        </p:spPr>
        <p:txBody>
          <a:bodyPr wrap="square" rtlCol="0">
            <a:spAutoFit/>
          </a:bodyPr>
          <a:lstStyle/>
          <a:p>
            <a:r>
              <a:rPr kumimoji="1" lang="ja-JP" altLang="en-US" sz="1600" dirty="0" smtClean="0"/>
              <a:t>（方向性）</a:t>
            </a:r>
            <a:endParaRPr kumimoji="1" lang="en-US" altLang="ja-JP" sz="1600" dirty="0" smtClean="0"/>
          </a:p>
          <a:p>
            <a:pPr marL="84138" indent="-84138"/>
            <a:r>
              <a:rPr kumimoji="1" lang="ja-JP" altLang="en-US" sz="1600" dirty="0" smtClean="0"/>
              <a:t>・アドバイス</a:t>
            </a:r>
            <a:r>
              <a:rPr kumimoji="1" lang="ja-JP" altLang="en-US" sz="1600" dirty="0"/>
              <a:t>を踏まえて</a:t>
            </a:r>
            <a:r>
              <a:rPr kumimoji="1" lang="ja-JP" altLang="en-US" sz="1600" dirty="0" smtClean="0"/>
              <a:t>基本計画を</a:t>
            </a:r>
            <a:r>
              <a:rPr kumimoji="1" lang="ja-JP" altLang="en-US" sz="1600" dirty="0"/>
              <a:t>進め</a:t>
            </a:r>
            <a:r>
              <a:rPr kumimoji="1" lang="ja-JP" altLang="en-US" sz="1600" dirty="0" smtClean="0"/>
              <a:t>、</a:t>
            </a:r>
            <a:r>
              <a:rPr kumimoji="1" lang="ja-JP" altLang="en-US" sz="1600" dirty="0"/>
              <a:t>コンペ</a:t>
            </a:r>
            <a:r>
              <a:rPr kumimoji="1" lang="ja-JP" altLang="en-US" sz="1600" dirty="0" smtClean="0"/>
              <a:t>の条件を設定</a:t>
            </a:r>
            <a:endParaRPr kumimoji="1" lang="en-US" altLang="ja-JP" sz="1600" dirty="0" smtClean="0"/>
          </a:p>
          <a:p>
            <a:pPr marL="84138" indent="-84138">
              <a:spcBef>
                <a:spcPts val="600"/>
              </a:spcBef>
            </a:pPr>
            <a:r>
              <a:rPr kumimoji="1" lang="ja-JP" altLang="en-US" sz="1600" dirty="0" smtClean="0"/>
              <a:t>・審査委員に景観の専門家を入れる。</a:t>
            </a:r>
            <a:endParaRPr kumimoji="1" lang="en-US" altLang="ja-JP" sz="1600" dirty="0" smtClean="0"/>
          </a:p>
          <a:p>
            <a:pPr marL="84138" indent="-84138">
              <a:spcBef>
                <a:spcPts val="600"/>
              </a:spcBef>
            </a:pPr>
            <a:r>
              <a:rPr kumimoji="1" lang="ja-JP" altLang="en-US" sz="1600" dirty="0" smtClean="0"/>
              <a:t>・コンペ実施</a:t>
            </a:r>
            <a:r>
              <a:rPr kumimoji="1" lang="ja-JP" altLang="en-US" sz="1600" dirty="0"/>
              <a:t>時に府から提示する</a:t>
            </a:r>
            <a:r>
              <a:rPr kumimoji="1" lang="ja-JP" altLang="en-US" sz="1600" dirty="0" smtClean="0"/>
              <a:t>書類（</a:t>
            </a:r>
            <a:r>
              <a:rPr kumimoji="1" lang="en-US" altLang="ja-JP" sz="1600" dirty="0" smtClean="0"/>
              <a:t>※</a:t>
            </a:r>
            <a:r>
              <a:rPr kumimoji="1" lang="ja-JP" altLang="en-US" sz="1600" dirty="0" smtClean="0"/>
              <a:t>）に、「設計</a:t>
            </a:r>
            <a:r>
              <a:rPr kumimoji="1" lang="ja-JP" altLang="en-US" sz="1600" dirty="0"/>
              <a:t>時には有識者等</a:t>
            </a:r>
            <a:r>
              <a:rPr kumimoji="1" lang="ja-JP" altLang="en-US" sz="1600" dirty="0" smtClean="0"/>
              <a:t>による</a:t>
            </a:r>
            <a:r>
              <a:rPr kumimoji="1" lang="ja-JP" altLang="en-US" sz="1600" dirty="0"/>
              <a:t>景観アドバイスを受ける</a:t>
            </a:r>
            <a:r>
              <a:rPr kumimoji="1" lang="ja-JP" altLang="en-US" sz="1600" dirty="0" smtClean="0"/>
              <a:t>こと」を明記。</a:t>
            </a:r>
            <a:endParaRPr kumimoji="1" lang="en-US" altLang="ja-JP" sz="1600" dirty="0" smtClean="0"/>
          </a:p>
          <a:p>
            <a:pPr marL="84138" indent="-84138"/>
            <a:r>
              <a:rPr kumimoji="1" lang="ja-JP" altLang="en-US" sz="1400" dirty="0" smtClean="0"/>
              <a:t>　（</a:t>
            </a:r>
            <a:r>
              <a:rPr kumimoji="1" lang="en-US" altLang="ja-JP" sz="1400" dirty="0" smtClean="0"/>
              <a:t>※</a:t>
            </a:r>
            <a:r>
              <a:rPr kumimoji="1" lang="ja-JP" altLang="en-US" sz="1400" dirty="0" smtClean="0"/>
              <a:t>設計競技実施要領など）</a:t>
            </a:r>
            <a:endParaRPr kumimoji="1" lang="ja-JP" altLang="en-US" sz="1400" dirty="0"/>
          </a:p>
          <a:p>
            <a:pPr marL="84138" indent="-84138"/>
            <a:endParaRPr kumimoji="1" lang="en-US" altLang="ja-JP" sz="1600" dirty="0" smtClean="0"/>
          </a:p>
          <a:p>
            <a:pPr marL="84138" indent="-84138"/>
            <a:endParaRPr kumimoji="1" lang="en-US" altLang="ja-JP" sz="1600" dirty="0" smtClean="0"/>
          </a:p>
          <a:p>
            <a:pPr marL="84138" indent="-84138"/>
            <a:endParaRPr kumimoji="1" lang="en-US" altLang="ja-JP" sz="1600" dirty="0"/>
          </a:p>
          <a:p>
            <a:pPr marL="84138" indent="-84138"/>
            <a:endParaRPr kumimoji="1" lang="en-US" altLang="ja-JP" sz="1600" dirty="0" smtClean="0"/>
          </a:p>
          <a:p>
            <a:pPr marL="84138" indent="-84138"/>
            <a:r>
              <a:rPr kumimoji="1" lang="ja-JP" altLang="en-US" sz="1600" dirty="0" smtClean="0"/>
              <a:t>・設計者</a:t>
            </a:r>
            <a:r>
              <a:rPr kumimoji="1" lang="ja-JP" altLang="en-US" sz="1600" dirty="0"/>
              <a:t>は</a:t>
            </a:r>
            <a:r>
              <a:rPr kumimoji="1" lang="ja-JP" altLang="en-US" sz="1600" dirty="0" smtClean="0"/>
              <a:t>、設計段階に１回景観</a:t>
            </a:r>
            <a:r>
              <a:rPr kumimoji="1" lang="ja-JP" altLang="en-US" sz="1600" dirty="0"/>
              <a:t>アドバイザー会議を</a:t>
            </a:r>
            <a:r>
              <a:rPr kumimoji="1" lang="ja-JP" altLang="en-US" sz="1600" dirty="0" smtClean="0"/>
              <a:t>受ける。</a:t>
            </a:r>
            <a:endParaRPr kumimoji="1" lang="ja-JP" altLang="en-US" sz="1600" dirty="0"/>
          </a:p>
        </p:txBody>
      </p:sp>
    </p:spTree>
    <p:extLst>
      <p:ext uri="{BB962C8B-B14F-4D97-AF65-F5344CB8AC3E}">
        <p14:creationId xmlns:p14="http://schemas.microsoft.com/office/powerpoint/2010/main" val="42280046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25</a:t>
            </a:fld>
            <a:endParaRPr kumimoji="1" lang="ja-JP" altLang="en-US"/>
          </a:p>
        </p:txBody>
      </p:sp>
      <p:sp>
        <p:nvSpPr>
          <p:cNvPr id="8" name="テキスト ボックス 7"/>
          <p:cNvSpPr txBox="1"/>
          <p:nvPr/>
        </p:nvSpPr>
        <p:spPr>
          <a:xfrm>
            <a:off x="373493" y="631369"/>
            <a:ext cx="8580936" cy="2077492"/>
          </a:xfrm>
          <a:prstGeom prst="rect">
            <a:avLst/>
          </a:prstGeom>
          <a:noFill/>
          <a:ln>
            <a:noFill/>
          </a:ln>
        </p:spPr>
        <p:txBody>
          <a:bodyPr wrap="square" rtlCol="0">
            <a:spAutoFit/>
          </a:bodyPr>
          <a:lstStyle/>
          <a:p>
            <a:pPr>
              <a:lnSpc>
                <a:spcPct val="150000"/>
              </a:lnSpc>
            </a:pPr>
            <a:r>
              <a:rPr kumimoji="1" lang="ja-JP" altLang="en-US" dirty="0">
                <a:latin typeface="ＭＳ Ｐゴシック 本文"/>
              </a:rPr>
              <a:t>（方向性）</a:t>
            </a:r>
          </a:p>
          <a:p>
            <a:pPr marL="268275" indent="-268275">
              <a:spcBef>
                <a:spcPts val="600"/>
              </a:spcBef>
            </a:pPr>
            <a:r>
              <a:rPr kumimoji="1" lang="ja-JP" altLang="en-US" dirty="0">
                <a:latin typeface="ＭＳ Ｐゴシック 本文"/>
              </a:rPr>
              <a:t>　・アドバイスへの対応報告は次回</a:t>
            </a:r>
            <a:r>
              <a:rPr kumimoji="1" lang="ja-JP" altLang="en-US" dirty="0" smtClean="0">
                <a:latin typeface="ＭＳ Ｐゴシック 本文"/>
              </a:rPr>
              <a:t>の会議に</a:t>
            </a:r>
            <a:r>
              <a:rPr kumimoji="1" lang="ja-JP" altLang="en-US" dirty="0">
                <a:latin typeface="ＭＳ Ｐゴシック 本文"/>
              </a:rPr>
              <a:t>「アドバイス</a:t>
            </a:r>
            <a:r>
              <a:rPr kumimoji="1" lang="ja-JP" altLang="en-US" dirty="0" smtClean="0">
                <a:latin typeface="ＭＳ Ｐゴシック 本文"/>
              </a:rPr>
              <a:t>対応報告シート」</a:t>
            </a:r>
            <a:r>
              <a:rPr kumimoji="1" lang="ja-JP" altLang="en-US" dirty="0">
                <a:latin typeface="ＭＳ Ｐゴシック 本文"/>
              </a:rPr>
              <a:t>により</a:t>
            </a:r>
            <a:r>
              <a:rPr kumimoji="1" lang="ja-JP" altLang="en-US" dirty="0" smtClean="0">
                <a:latin typeface="ＭＳ Ｐゴシック 本文"/>
              </a:rPr>
              <a:t>行う</a:t>
            </a:r>
            <a:endParaRPr kumimoji="1" lang="en-US" altLang="ja-JP" dirty="0">
              <a:latin typeface="ＭＳ Ｐゴシック 本文"/>
            </a:endParaRPr>
          </a:p>
          <a:p>
            <a:pPr marL="268275" indent="-268275">
              <a:spcBef>
                <a:spcPts val="1200"/>
              </a:spcBef>
            </a:pPr>
            <a:r>
              <a:rPr kumimoji="1" lang="ja-JP" altLang="en-US" dirty="0">
                <a:latin typeface="ＭＳ Ｐゴシック 本文"/>
              </a:rPr>
              <a:t>　</a:t>
            </a:r>
            <a:r>
              <a:rPr kumimoji="1" lang="ja-JP" altLang="en-US" dirty="0" smtClean="0">
                <a:latin typeface="ＭＳ Ｐゴシック 本文"/>
              </a:rPr>
              <a:t>・設計</a:t>
            </a:r>
            <a:r>
              <a:rPr kumimoji="1" lang="ja-JP" altLang="en-US" dirty="0">
                <a:latin typeface="ＭＳ Ｐゴシック 本文"/>
              </a:rPr>
              <a:t>が固まった段階で、「景観形成の目標設定シート」の</a:t>
            </a:r>
            <a:r>
              <a:rPr kumimoji="1" lang="ja-JP" altLang="en-US" dirty="0" smtClean="0">
                <a:latin typeface="ＭＳ Ｐゴシック 本文"/>
              </a:rPr>
              <a:t>最終版、及びアドバイス内容</a:t>
            </a:r>
            <a:r>
              <a:rPr kumimoji="1" lang="ja-JP" altLang="en-US" dirty="0">
                <a:latin typeface="ＭＳ Ｐゴシック 本文"/>
              </a:rPr>
              <a:t>への対応状況を事業部局で確認し、景観部局へ</a:t>
            </a:r>
            <a:r>
              <a:rPr kumimoji="1" lang="ja-JP" altLang="en-US" dirty="0" smtClean="0">
                <a:latin typeface="ＭＳ Ｐゴシック 本文"/>
              </a:rPr>
              <a:t>報告</a:t>
            </a:r>
            <a:endParaRPr kumimoji="1" lang="ja-JP" altLang="en-US" dirty="0">
              <a:latin typeface="ＭＳ Ｐゴシック 本文"/>
            </a:endParaRPr>
          </a:p>
          <a:p>
            <a:pPr marL="268275" indent="-268275">
              <a:spcBef>
                <a:spcPts val="1200"/>
              </a:spcBef>
            </a:pPr>
            <a:r>
              <a:rPr kumimoji="1" lang="ja-JP" altLang="en-US" dirty="0">
                <a:latin typeface="ＭＳ Ｐゴシック 本文"/>
              </a:rPr>
              <a:t>　・景観部局は、それらを確認の上、景観アドバイザーへ</a:t>
            </a:r>
            <a:r>
              <a:rPr kumimoji="1" lang="ja-JP" altLang="en-US" dirty="0" smtClean="0">
                <a:latin typeface="ＭＳ Ｐゴシック 本文"/>
              </a:rPr>
              <a:t>報告</a:t>
            </a:r>
            <a:endParaRPr kumimoji="1" lang="ja-JP" altLang="en-US" dirty="0">
              <a:latin typeface="ＭＳ Ｐゴシック 本文"/>
            </a:endParaRPr>
          </a:p>
        </p:txBody>
      </p:sp>
      <p:sp>
        <p:nvSpPr>
          <p:cNvPr id="23" name="テキスト ボックス 22"/>
          <p:cNvSpPr txBox="1"/>
          <p:nvPr/>
        </p:nvSpPr>
        <p:spPr>
          <a:xfrm>
            <a:off x="16918" y="211999"/>
            <a:ext cx="7993688" cy="400110"/>
          </a:xfrm>
          <a:prstGeom prst="rect">
            <a:avLst/>
          </a:prstGeom>
          <a:noFill/>
        </p:spPr>
        <p:txBody>
          <a:bodyPr wrap="square" rtlCol="0">
            <a:spAutoFit/>
          </a:bodyPr>
          <a:lstStyle/>
          <a:p>
            <a:pPr>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ja-JP" altLang="en-US" sz="2000" b="1" u="sng" dirty="0" smtClean="0">
                <a:solidFill>
                  <a:prstClr val="black"/>
                </a:solidFill>
                <a:latin typeface="Meiryo UI" panose="020B0604030504040204" pitchFamily="50" charset="-128"/>
                <a:ea typeface="Meiryo UI" panose="020B0604030504040204" pitchFamily="50" charset="-128"/>
              </a:rPr>
              <a:t>景観</a:t>
            </a:r>
            <a:r>
              <a:rPr kumimoji="1" lang="ja-JP" altLang="en-US" sz="2000" b="1" u="sng" dirty="0">
                <a:solidFill>
                  <a:prstClr val="black"/>
                </a:solidFill>
                <a:latin typeface="Meiryo UI" panose="020B0604030504040204" pitchFamily="50" charset="-128"/>
                <a:ea typeface="Meiryo UI" panose="020B0604030504040204" pitchFamily="50" charset="-128"/>
              </a:rPr>
              <a:t>アドバイザー会議で</a:t>
            </a:r>
            <a:r>
              <a:rPr kumimoji="1" lang="ja-JP" altLang="en-US" sz="2000" b="1" u="sng" dirty="0">
                <a:latin typeface="Meiryo UI" panose="020B0604030504040204" pitchFamily="50" charset="-128"/>
                <a:ea typeface="Meiryo UI" panose="020B0604030504040204" pitchFamily="50" charset="-128"/>
              </a:rPr>
              <a:t>受けたアドバイスへの対応報告　</a:t>
            </a:r>
            <a:r>
              <a:rPr kumimoji="1" lang="ja-JP" altLang="en-US" sz="2000" b="1" u="sng" dirty="0" smtClean="0">
                <a:latin typeface="Meiryo UI" panose="020B0604030504040204" pitchFamily="50" charset="-128"/>
                <a:ea typeface="Meiryo UI" panose="020B0604030504040204" pitchFamily="50" charset="-128"/>
              </a:rPr>
              <a:t>：③</a:t>
            </a:r>
            <a:endParaRPr kumimoji="1" lang="ja-JP" altLang="en-US" sz="2000" b="1" u="sng"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506830" y="3009143"/>
            <a:ext cx="5878761" cy="3554754"/>
            <a:chOff x="1506830" y="2957627"/>
            <a:chExt cx="5878761" cy="3554754"/>
          </a:xfrm>
        </p:grpSpPr>
        <p:sp>
          <p:nvSpPr>
            <p:cNvPr id="26" name="テキスト ボックス 25"/>
            <p:cNvSpPr txBox="1"/>
            <p:nvPr/>
          </p:nvSpPr>
          <p:spPr>
            <a:xfrm>
              <a:off x="1506832" y="5172523"/>
              <a:ext cx="2738757" cy="677108"/>
            </a:xfrm>
            <a:prstGeom prst="rect">
              <a:avLst/>
            </a:prstGeom>
            <a:solidFill>
              <a:schemeClr val="bg1"/>
            </a:solidFill>
            <a:ln>
              <a:solidFill>
                <a:schemeClr val="tx1"/>
              </a:solidFill>
              <a:prstDash val="dash"/>
            </a:ln>
          </p:spPr>
          <p:txBody>
            <a:bodyPr wrap="square" rtlCol="0">
              <a:spAutoFit/>
            </a:bodyPr>
            <a:lstStyle/>
            <a:p>
              <a:r>
                <a:rPr kumimoji="1" lang="ja-JP" altLang="en-US" sz="1400" dirty="0">
                  <a:latin typeface="+mn-ea"/>
                </a:rPr>
                <a:t>（景観部局）</a:t>
              </a:r>
              <a:endParaRPr kumimoji="1" lang="en-US" altLang="ja-JP" sz="1400" dirty="0">
                <a:latin typeface="+mn-ea"/>
              </a:endParaRPr>
            </a:p>
            <a:p>
              <a:r>
                <a:rPr kumimoji="1" lang="ja-JP" altLang="en-US" sz="1200" dirty="0">
                  <a:latin typeface="+mn-ea"/>
                </a:rPr>
                <a:t>　　・景観形成の目標設定シート①②</a:t>
              </a:r>
              <a:endParaRPr kumimoji="1" lang="en-US" altLang="ja-JP" sz="1200" dirty="0">
                <a:latin typeface="+mn-ea"/>
              </a:endParaRPr>
            </a:p>
            <a:p>
              <a:r>
                <a:rPr kumimoji="1" lang="ja-JP" altLang="en-US" sz="1200" dirty="0">
                  <a:solidFill>
                    <a:srgbClr val="FF0000"/>
                  </a:solidFill>
                  <a:latin typeface="+mn-ea"/>
                </a:rPr>
                <a:t>　　</a:t>
              </a:r>
              <a:r>
                <a:rPr kumimoji="1" lang="ja-JP" altLang="en-US" sz="1200" dirty="0">
                  <a:latin typeface="+mn-ea"/>
                </a:rPr>
                <a:t>・アドバイス</a:t>
              </a:r>
              <a:r>
                <a:rPr kumimoji="1" lang="ja-JP" altLang="en-US" sz="1200" dirty="0" smtClean="0">
                  <a:latin typeface="+mn-ea"/>
                </a:rPr>
                <a:t>対応報告シート</a:t>
              </a:r>
              <a:endParaRPr kumimoji="1" lang="ja-JP" altLang="en-US" sz="1200" dirty="0">
                <a:latin typeface="+mn-ea"/>
              </a:endParaRPr>
            </a:p>
          </p:txBody>
        </p:sp>
        <p:sp>
          <p:nvSpPr>
            <p:cNvPr id="24" name="フリーフォーム 23"/>
            <p:cNvSpPr/>
            <p:nvPr/>
          </p:nvSpPr>
          <p:spPr>
            <a:xfrm>
              <a:off x="4076936" y="4968752"/>
              <a:ext cx="595373" cy="726813"/>
            </a:xfrm>
            <a:custGeom>
              <a:avLst/>
              <a:gdLst>
                <a:gd name="connsiteX0" fmla="*/ 0 w 1866900"/>
                <a:gd name="connsiteY0" fmla="*/ 0 h 1809750"/>
                <a:gd name="connsiteX1" fmla="*/ 1866900 w 1866900"/>
                <a:gd name="connsiteY1" fmla="*/ 0 h 1809750"/>
                <a:gd name="connsiteX2" fmla="*/ 1866900 w 1866900"/>
                <a:gd name="connsiteY2" fmla="*/ 1809750 h 1809750"/>
                <a:gd name="connsiteX3" fmla="*/ 12700 w 1866900"/>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1866900" h="1809750">
                  <a:moveTo>
                    <a:pt x="0" y="0"/>
                  </a:moveTo>
                  <a:lnTo>
                    <a:pt x="1866900" y="0"/>
                  </a:lnTo>
                  <a:lnTo>
                    <a:pt x="1866900" y="1809750"/>
                  </a:lnTo>
                  <a:lnTo>
                    <a:pt x="12700" y="1809750"/>
                  </a:lnTo>
                </a:path>
              </a:pathLst>
            </a:custGeom>
            <a:ln>
              <a:solidFill>
                <a:schemeClr val="tx1"/>
              </a:solidFill>
              <a:prstDash val="dash"/>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rgbClr val="FF0000"/>
                </a:solidFill>
              </a:endParaRPr>
            </a:p>
          </p:txBody>
        </p:sp>
        <p:sp>
          <p:nvSpPr>
            <p:cNvPr id="6" name="テキスト ボックス 5"/>
            <p:cNvSpPr txBox="1"/>
            <p:nvPr/>
          </p:nvSpPr>
          <p:spPr>
            <a:xfrm>
              <a:off x="4684210" y="3480117"/>
              <a:ext cx="2701381" cy="307777"/>
            </a:xfrm>
            <a:prstGeom prst="rect">
              <a:avLst/>
            </a:prstGeom>
            <a:noFill/>
          </p:spPr>
          <p:txBody>
            <a:bodyPr wrap="none" rtlCol="0">
              <a:spAutoFit/>
            </a:bodyPr>
            <a:lstStyle/>
            <a:p>
              <a:r>
                <a:rPr kumimoji="1" lang="ja-JP" altLang="en-US" sz="1400" dirty="0"/>
                <a:t>第１回のアドバイスへの対応報告</a:t>
              </a:r>
            </a:p>
          </p:txBody>
        </p:sp>
        <p:sp>
          <p:nvSpPr>
            <p:cNvPr id="9" name="テキスト ボックス 8"/>
            <p:cNvSpPr txBox="1"/>
            <p:nvPr/>
          </p:nvSpPr>
          <p:spPr>
            <a:xfrm>
              <a:off x="4684210" y="4329340"/>
              <a:ext cx="2701381" cy="307777"/>
            </a:xfrm>
            <a:prstGeom prst="rect">
              <a:avLst/>
            </a:prstGeom>
            <a:noFill/>
          </p:spPr>
          <p:txBody>
            <a:bodyPr wrap="none" rtlCol="0">
              <a:spAutoFit/>
            </a:bodyPr>
            <a:lstStyle/>
            <a:p>
              <a:r>
                <a:rPr kumimoji="1" lang="ja-JP" altLang="en-US" sz="1400" dirty="0"/>
                <a:t>第２回のアドバイスへの対応報告</a:t>
              </a:r>
            </a:p>
          </p:txBody>
        </p:sp>
        <p:sp>
          <p:nvSpPr>
            <p:cNvPr id="10" name="テキスト ボックス 9"/>
            <p:cNvSpPr txBox="1"/>
            <p:nvPr/>
          </p:nvSpPr>
          <p:spPr>
            <a:xfrm>
              <a:off x="1506830" y="4391068"/>
              <a:ext cx="2746127" cy="677108"/>
            </a:xfrm>
            <a:prstGeom prst="rect">
              <a:avLst/>
            </a:prstGeom>
            <a:solidFill>
              <a:schemeClr val="bg1"/>
            </a:solidFill>
            <a:ln>
              <a:solidFill>
                <a:schemeClr val="tx1"/>
              </a:solidFill>
            </a:ln>
          </p:spPr>
          <p:txBody>
            <a:bodyPr wrap="square" rtlCol="0">
              <a:spAutoFit/>
            </a:bodyPr>
            <a:lstStyle/>
            <a:p>
              <a:r>
                <a:rPr kumimoji="1" lang="ja-JP" altLang="en-US" sz="1400" b="1" dirty="0">
                  <a:latin typeface="+mn-ea"/>
                </a:rPr>
                <a:t>　第３回</a:t>
              </a:r>
              <a:r>
                <a:rPr kumimoji="1" lang="ja-JP" altLang="en-US" sz="1400" b="1" dirty="0"/>
                <a:t>アドバイザー</a:t>
              </a:r>
              <a:r>
                <a:rPr kumimoji="1" lang="ja-JP" altLang="en-US" sz="1400" b="1" dirty="0">
                  <a:latin typeface="+mn-ea"/>
                </a:rPr>
                <a:t>会議</a:t>
              </a:r>
              <a:endParaRPr kumimoji="1" lang="en-US" altLang="ja-JP" sz="1400" b="1" dirty="0">
                <a:latin typeface="+mn-ea"/>
              </a:endParaRPr>
            </a:p>
            <a:p>
              <a:pPr marL="87308" indent="-87308"/>
              <a:r>
                <a:rPr kumimoji="1" lang="ja-JP" altLang="en-US" sz="1200" dirty="0">
                  <a:latin typeface="+mn-ea"/>
                </a:rPr>
                <a:t>　　・景観形成の目標設定シート①②</a:t>
              </a:r>
            </a:p>
            <a:p>
              <a:r>
                <a:rPr kumimoji="1" lang="ja-JP" altLang="en-US" sz="1200" dirty="0">
                  <a:latin typeface="+mn-ea"/>
                </a:rPr>
                <a:t>　　・アドバイス</a:t>
              </a:r>
              <a:r>
                <a:rPr kumimoji="1" lang="ja-JP" altLang="en-US" sz="1200" dirty="0" smtClean="0">
                  <a:latin typeface="+mn-ea"/>
                </a:rPr>
                <a:t>対応報告シート</a:t>
              </a:r>
              <a:endParaRPr kumimoji="1" lang="ja-JP" altLang="en-US" sz="1200" dirty="0">
                <a:latin typeface="+mn-ea"/>
              </a:endParaRPr>
            </a:p>
          </p:txBody>
        </p:sp>
        <p:sp>
          <p:nvSpPr>
            <p:cNvPr id="11" name="フリーフォーム 10"/>
            <p:cNvSpPr/>
            <p:nvPr/>
          </p:nvSpPr>
          <p:spPr>
            <a:xfrm>
              <a:off x="4088836" y="4215579"/>
              <a:ext cx="595373" cy="659864"/>
            </a:xfrm>
            <a:custGeom>
              <a:avLst/>
              <a:gdLst>
                <a:gd name="connsiteX0" fmla="*/ 0 w 1866900"/>
                <a:gd name="connsiteY0" fmla="*/ 0 h 1809750"/>
                <a:gd name="connsiteX1" fmla="*/ 1866900 w 1866900"/>
                <a:gd name="connsiteY1" fmla="*/ 0 h 1809750"/>
                <a:gd name="connsiteX2" fmla="*/ 1866900 w 1866900"/>
                <a:gd name="connsiteY2" fmla="*/ 1809750 h 1809750"/>
                <a:gd name="connsiteX3" fmla="*/ 12700 w 1866900"/>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1866900" h="1809750">
                  <a:moveTo>
                    <a:pt x="0" y="0"/>
                  </a:moveTo>
                  <a:lnTo>
                    <a:pt x="1866900" y="0"/>
                  </a:lnTo>
                  <a:lnTo>
                    <a:pt x="1866900" y="1809750"/>
                  </a:lnTo>
                  <a:lnTo>
                    <a:pt x="12700" y="1809750"/>
                  </a:lnTo>
                </a:path>
              </a:pathLst>
            </a:custGeom>
            <a:ln>
              <a:prstDash val="dash"/>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1506830" y="3582016"/>
              <a:ext cx="2746127" cy="677108"/>
            </a:xfrm>
            <a:prstGeom prst="rect">
              <a:avLst/>
            </a:prstGeom>
            <a:solidFill>
              <a:schemeClr val="bg1"/>
            </a:solidFill>
            <a:ln>
              <a:solidFill>
                <a:schemeClr val="tx1"/>
              </a:solidFill>
            </a:ln>
          </p:spPr>
          <p:txBody>
            <a:bodyPr wrap="square" rtlCol="0">
              <a:spAutoFit/>
            </a:bodyPr>
            <a:lstStyle/>
            <a:p>
              <a:r>
                <a:rPr kumimoji="1" lang="ja-JP" altLang="en-US" sz="1400" b="1" dirty="0">
                  <a:latin typeface="+mn-ea"/>
                </a:rPr>
                <a:t>　第２回</a:t>
              </a:r>
              <a:r>
                <a:rPr kumimoji="1" lang="ja-JP" altLang="en-US" sz="1400" b="1" dirty="0"/>
                <a:t>アドバイザー</a:t>
              </a:r>
              <a:r>
                <a:rPr kumimoji="1" lang="ja-JP" altLang="en-US" sz="1400" b="1" dirty="0">
                  <a:latin typeface="+mn-ea"/>
                </a:rPr>
                <a:t>会議</a:t>
              </a:r>
              <a:endParaRPr kumimoji="1" lang="en-US" altLang="ja-JP" sz="1400" b="1" dirty="0">
                <a:latin typeface="+mn-ea"/>
              </a:endParaRPr>
            </a:p>
            <a:p>
              <a:r>
                <a:rPr kumimoji="1" lang="ja-JP" altLang="en-US" sz="1200" dirty="0">
                  <a:latin typeface="+mn-ea"/>
                </a:rPr>
                <a:t>　　・景観形成の目標設定シート①②</a:t>
              </a:r>
              <a:endParaRPr kumimoji="1" lang="en-US" altLang="ja-JP" sz="1200" dirty="0">
                <a:latin typeface="+mn-ea"/>
              </a:endParaRPr>
            </a:p>
            <a:p>
              <a:r>
                <a:rPr kumimoji="1" lang="ja-JP" altLang="en-US" sz="1200" dirty="0">
                  <a:solidFill>
                    <a:srgbClr val="FF0000"/>
                  </a:solidFill>
                  <a:latin typeface="+mn-ea"/>
                </a:rPr>
                <a:t>　　</a:t>
              </a:r>
              <a:r>
                <a:rPr kumimoji="1" lang="ja-JP" altLang="en-US" sz="1200" dirty="0">
                  <a:latin typeface="+mn-ea"/>
                </a:rPr>
                <a:t>・アドバイス</a:t>
              </a:r>
              <a:r>
                <a:rPr kumimoji="1" lang="ja-JP" altLang="en-US" sz="1200" dirty="0" smtClean="0">
                  <a:latin typeface="+mn-ea"/>
                </a:rPr>
                <a:t>対応報告シート</a:t>
              </a:r>
              <a:endParaRPr kumimoji="1" lang="ja-JP" altLang="en-US" sz="1200" dirty="0">
                <a:latin typeface="+mn-ea"/>
              </a:endParaRPr>
            </a:p>
          </p:txBody>
        </p:sp>
        <p:sp>
          <p:nvSpPr>
            <p:cNvPr id="13" name="フリーフォーム 12"/>
            <p:cNvSpPr/>
            <p:nvPr/>
          </p:nvSpPr>
          <p:spPr>
            <a:xfrm>
              <a:off x="4088833" y="3208734"/>
              <a:ext cx="583475" cy="921465"/>
            </a:xfrm>
            <a:custGeom>
              <a:avLst/>
              <a:gdLst>
                <a:gd name="connsiteX0" fmla="*/ 0 w 1866900"/>
                <a:gd name="connsiteY0" fmla="*/ 0 h 1809750"/>
                <a:gd name="connsiteX1" fmla="*/ 1866900 w 1866900"/>
                <a:gd name="connsiteY1" fmla="*/ 0 h 1809750"/>
                <a:gd name="connsiteX2" fmla="*/ 1866900 w 1866900"/>
                <a:gd name="connsiteY2" fmla="*/ 1809750 h 1809750"/>
                <a:gd name="connsiteX3" fmla="*/ 12700 w 1866900"/>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1866900" h="1809750">
                  <a:moveTo>
                    <a:pt x="0" y="0"/>
                  </a:moveTo>
                  <a:lnTo>
                    <a:pt x="1866900" y="0"/>
                  </a:lnTo>
                  <a:lnTo>
                    <a:pt x="1866900" y="1809750"/>
                  </a:lnTo>
                  <a:lnTo>
                    <a:pt x="12700" y="1809750"/>
                  </a:lnTo>
                </a:path>
              </a:pathLst>
            </a:custGeom>
            <a:ln>
              <a:prstDash val="dash"/>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1506832" y="2957627"/>
              <a:ext cx="2738757" cy="523220"/>
            </a:xfrm>
            <a:prstGeom prst="rect">
              <a:avLst/>
            </a:prstGeom>
            <a:solidFill>
              <a:schemeClr val="bg1"/>
            </a:solidFill>
            <a:ln>
              <a:solidFill>
                <a:schemeClr val="tx1"/>
              </a:solidFill>
            </a:ln>
          </p:spPr>
          <p:txBody>
            <a:bodyPr wrap="square" rtlCol="0">
              <a:spAutoFit/>
            </a:bodyPr>
            <a:lstStyle/>
            <a:p>
              <a:r>
                <a:rPr kumimoji="1" lang="ja-JP" altLang="en-US" sz="1400" b="1" dirty="0">
                  <a:latin typeface="+mn-ea"/>
                </a:rPr>
                <a:t>　第１回</a:t>
              </a:r>
              <a:r>
                <a:rPr kumimoji="1" lang="ja-JP" altLang="en-US" sz="1400" b="1" dirty="0"/>
                <a:t>アドバイザー</a:t>
              </a:r>
              <a:r>
                <a:rPr kumimoji="1" lang="ja-JP" altLang="en-US" sz="1400" b="1" dirty="0">
                  <a:latin typeface="+mn-ea"/>
                </a:rPr>
                <a:t>会議　</a:t>
              </a:r>
              <a:endParaRPr kumimoji="1" lang="en-US" altLang="ja-JP" sz="1400" b="1" dirty="0">
                <a:latin typeface="+mn-ea"/>
              </a:endParaRPr>
            </a:p>
            <a:p>
              <a:r>
                <a:rPr kumimoji="1" lang="ja-JP" altLang="en-US" sz="1400" b="1" dirty="0">
                  <a:latin typeface="+mn-ea"/>
                </a:rPr>
                <a:t>　　</a:t>
              </a:r>
              <a:r>
                <a:rPr kumimoji="1" lang="ja-JP" altLang="en-US" sz="1200" dirty="0">
                  <a:latin typeface="+mn-ea"/>
                </a:rPr>
                <a:t>・景観形成の目標設定シート①</a:t>
              </a:r>
              <a:endParaRPr kumimoji="1" lang="en-US" altLang="ja-JP" sz="1200" b="1" dirty="0">
                <a:latin typeface="+mn-ea"/>
              </a:endParaRPr>
            </a:p>
          </p:txBody>
        </p:sp>
        <p:sp>
          <p:nvSpPr>
            <p:cNvPr id="25" name="テキスト ボックス 24"/>
            <p:cNvSpPr txBox="1"/>
            <p:nvPr/>
          </p:nvSpPr>
          <p:spPr>
            <a:xfrm>
              <a:off x="4672312" y="5145352"/>
              <a:ext cx="2701381" cy="307777"/>
            </a:xfrm>
            <a:prstGeom prst="rect">
              <a:avLst/>
            </a:prstGeom>
            <a:noFill/>
          </p:spPr>
          <p:txBody>
            <a:bodyPr wrap="none" rtlCol="0">
              <a:spAutoFit/>
            </a:bodyPr>
            <a:lstStyle/>
            <a:p>
              <a:r>
                <a:rPr kumimoji="1" lang="ja-JP" altLang="en-US" sz="1400" dirty="0"/>
                <a:t>第３回のアドバイスへの対応報告</a:t>
              </a:r>
            </a:p>
          </p:txBody>
        </p:sp>
        <p:sp>
          <p:nvSpPr>
            <p:cNvPr id="4" name="下矢印 3"/>
            <p:cNvSpPr/>
            <p:nvPr/>
          </p:nvSpPr>
          <p:spPr>
            <a:xfrm>
              <a:off x="2343961" y="5900297"/>
              <a:ext cx="721217" cy="2536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679286" y="6204604"/>
              <a:ext cx="2050561" cy="307777"/>
            </a:xfrm>
            <a:prstGeom prst="rect">
              <a:avLst/>
            </a:prstGeom>
            <a:noFill/>
          </p:spPr>
          <p:txBody>
            <a:bodyPr wrap="none" rtlCol="0">
              <a:spAutoFit/>
            </a:bodyPr>
            <a:lstStyle/>
            <a:p>
              <a:r>
                <a:rPr kumimoji="1" lang="ja-JP" altLang="en-US" sz="1400" dirty="0"/>
                <a:t>景観アドバイザーへ報告</a:t>
              </a:r>
            </a:p>
          </p:txBody>
        </p:sp>
      </p:grpSp>
    </p:spTree>
    <p:extLst>
      <p:ext uri="{BB962C8B-B14F-4D97-AF65-F5344CB8AC3E}">
        <p14:creationId xmlns:p14="http://schemas.microsoft.com/office/powerpoint/2010/main" val="20346785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09696" y="719159"/>
            <a:ext cx="8141097" cy="5216813"/>
          </a:xfrm>
          <a:prstGeom prst="rect">
            <a:avLst/>
          </a:prstGeom>
          <a:noFill/>
          <a:ln>
            <a:noFill/>
          </a:ln>
        </p:spPr>
        <p:txBody>
          <a:bodyPr wrap="square" rtlCol="0">
            <a:spAutoFit/>
          </a:bodyPr>
          <a:lstStyle/>
          <a:p>
            <a:pPr>
              <a:lnSpc>
                <a:spcPct val="150000"/>
              </a:lnSpc>
            </a:pPr>
            <a:r>
              <a:rPr kumimoji="1" lang="ja-JP" altLang="en-US" dirty="0">
                <a:latin typeface="ＭＳ Ｐゴシック 本文"/>
              </a:rPr>
              <a:t>（方向性）</a:t>
            </a:r>
          </a:p>
          <a:p>
            <a:pPr marL="87308" indent="-87308">
              <a:lnSpc>
                <a:spcPct val="150000"/>
              </a:lnSpc>
            </a:pPr>
            <a:r>
              <a:rPr kumimoji="1" lang="ja-JP" altLang="en-US" dirty="0">
                <a:latin typeface="ＭＳ Ｐゴシック 本文"/>
              </a:rPr>
              <a:t>■府景観アドバイザー会議</a:t>
            </a:r>
            <a:r>
              <a:rPr kumimoji="1" lang="ja-JP" altLang="en-US" sz="1200" dirty="0">
                <a:latin typeface="ＭＳ Ｐゴシック 本文"/>
              </a:rPr>
              <a:t>（</a:t>
            </a:r>
            <a:r>
              <a:rPr kumimoji="1" lang="en-US" altLang="ja-JP" sz="1200" dirty="0">
                <a:latin typeface="ＭＳ Ｐゴシック 本文"/>
              </a:rPr>
              <a:t>※</a:t>
            </a:r>
            <a:r>
              <a:rPr kumimoji="1" lang="ja-JP" altLang="en-US" sz="1200" dirty="0">
                <a:latin typeface="ＭＳ Ｐゴシック 本文"/>
              </a:rPr>
              <a:t>）</a:t>
            </a:r>
            <a:r>
              <a:rPr kumimoji="1" lang="ja-JP" altLang="en-US" dirty="0">
                <a:latin typeface="ＭＳ Ｐゴシック 本文"/>
              </a:rPr>
              <a:t>の対象かつ市町村景観アドバイザー制度の対象</a:t>
            </a:r>
            <a:endParaRPr kumimoji="1" lang="en-US" altLang="ja-JP" dirty="0">
              <a:latin typeface="ＭＳ Ｐゴシック 本文"/>
            </a:endParaRPr>
          </a:p>
          <a:p>
            <a:pPr marL="87308" indent="-87308">
              <a:lnSpc>
                <a:spcPct val="150000"/>
              </a:lnSpc>
            </a:pPr>
            <a:r>
              <a:rPr kumimoji="1" lang="ja-JP" altLang="en-US" sz="1200" dirty="0">
                <a:latin typeface="ＭＳ Ｐゴシック 本文"/>
              </a:rPr>
              <a:t>　　　　（</a:t>
            </a:r>
            <a:r>
              <a:rPr kumimoji="1" lang="en-US" altLang="ja-JP" sz="1200" dirty="0">
                <a:latin typeface="ＭＳ Ｐゴシック 本文"/>
              </a:rPr>
              <a:t>※</a:t>
            </a:r>
            <a:r>
              <a:rPr kumimoji="1" lang="ja-JP" altLang="en-US" sz="1200" dirty="0">
                <a:latin typeface="ＭＳ Ｐゴシック 本文"/>
              </a:rPr>
              <a:t>）義務、希望とも</a:t>
            </a:r>
            <a:endParaRPr kumimoji="1" lang="en-US" altLang="ja-JP" sz="1200" dirty="0">
              <a:latin typeface="ＭＳ Ｐゴシック 本文"/>
            </a:endParaRPr>
          </a:p>
          <a:p>
            <a:pPr marL="87308" indent="-87308">
              <a:lnSpc>
                <a:spcPct val="150000"/>
              </a:lnSpc>
            </a:pPr>
            <a:r>
              <a:rPr kumimoji="1" lang="ja-JP" altLang="en-US" dirty="0">
                <a:latin typeface="ＭＳ Ｐゴシック 本文"/>
              </a:rPr>
              <a:t>　</a:t>
            </a:r>
            <a:endParaRPr kumimoji="1" lang="en-US" altLang="ja-JP" dirty="0" smtClean="0">
              <a:latin typeface="ＭＳ Ｐゴシック 本文"/>
            </a:endParaRPr>
          </a:p>
          <a:p>
            <a:pPr marL="87308" indent="-87308">
              <a:lnSpc>
                <a:spcPct val="150000"/>
              </a:lnSpc>
            </a:pPr>
            <a:r>
              <a:rPr kumimoji="1" lang="ja-JP" altLang="en-US" b="1" u="sng" dirty="0" smtClean="0">
                <a:latin typeface="ＭＳ Ｐゴシック 本文"/>
              </a:rPr>
              <a:t>○市</a:t>
            </a:r>
            <a:r>
              <a:rPr kumimoji="1" lang="ja-JP" altLang="en-US" b="1" u="sng" dirty="0">
                <a:latin typeface="ＭＳ Ｐゴシック 本文"/>
              </a:rPr>
              <a:t>町村との情報共有等</a:t>
            </a:r>
            <a:endParaRPr kumimoji="1" lang="en-US" altLang="ja-JP" b="1" u="sng" dirty="0">
              <a:latin typeface="ＭＳ Ｐゴシック 本文"/>
            </a:endParaRPr>
          </a:p>
          <a:p>
            <a:pPr marL="444478" indent="-444478">
              <a:lnSpc>
                <a:spcPct val="150000"/>
              </a:lnSpc>
            </a:pPr>
            <a:r>
              <a:rPr kumimoji="1" lang="ja-JP" altLang="en-US" dirty="0">
                <a:latin typeface="ＭＳ Ｐゴシック 本文"/>
              </a:rPr>
              <a:t>　　・市町村の景観担当窓口や景観に関する基準等、</a:t>
            </a:r>
            <a:r>
              <a:rPr kumimoji="1" lang="ja-JP" altLang="en-US" dirty="0" smtClean="0">
                <a:latin typeface="ＭＳ Ｐゴシック 本文"/>
              </a:rPr>
              <a:t>事業課等へ伝達・共有化</a:t>
            </a:r>
            <a:endParaRPr kumimoji="1" lang="ja-JP" altLang="en-US" dirty="0">
              <a:latin typeface="ＭＳ Ｐゴシック 本文"/>
            </a:endParaRPr>
          </a:p>
          <a:p>
            <a:pPr marL="444478" indent="-444478">
              <a:lnSpc>
                <a:spcPct val="150000"/>
              </a:lnSpc>
            </a:pPr>
            <a:r>
              <a:rPr kumimoji="1" lang="ja-JP" altLang="en-US" dirty="0">
                <a:latin typeface="ＭＳ Ｐゴシック 本文"/>
              </a:rPr>
              <a:t>　　・希望があれば府景観アドバイザー会議に市町村の景観</a:t>
            </a:r>
            <a:r>
              <a:rPr kumimoji="1" lang="ja-JP" altLang="en-US" dirty="0" smtClean="0">
                <a:latin typeface="ＭＳ Ｐゴシック 本文"/>
              </a:rPr>
              <a:t>担当が同席</a:t>
            </a:r>
            <a:endParaRPr kumimoji="1" lang="en-US" altLang="ja-JP" dirty="0" smtClean="0">
              <a:latin typeface="ＭＳ Ｐゴシック 本文"/>
            </a:endParaRPr>
          </a:p>
          <a:p>
            <a:pPr marL="444478" indent="-444478">
              <a:lnSpc>
                <a:spcPct val="150000"/>
              </a:lnSpc>
            </a:pPr>
            <a:endParaRPr kumimoji="1" lang="en-US" altLang="ja-JP" dirty="0">
              <a:latin typeface="ＭＳ Ｐゴシック 本文"/>
            </a:endParaRPr>
          </a:p>
          <a:p>
            <a:pPr marL="444478" indent="-444478">
              <a:lnSpc>
                <a:spcPct val="150000"/>
              </a:lnSpc>
            </a:pPr>
            <a:r>
              <a:rPr kumimoji="1" lang="ja-JP" altLang="en-US" b="1" u="sng" dirty="0" smtClean="0">
                <a:latin typeface="ＭＳ Ｐゴシック 本文"/>
              </a:rPr>
              <a:t>○</a:t>
            </a:r>
            <a:r>
              <a:rPr kumimoji="1" lang="ja-JP" altLang="en-US" b="1" u="sng" dirty="0">
                <a:latin typeface="ＭＳ Ｐゴシック 本文"/>
              </a:rPr>
              <a:t>会議のタイミング</a:t>
            </a:r>
            <a:endParaRPr kumimoji="1" lang="en-US" altLang="ja-JP" b="1" u="sng" dirty="0">
              <a:latin typeface="ＭＳ Ｐゴシック 本文"/>
            </a:endParaRPr>
          </a:p>
          <a:p>
            <a:pPr marL="363522" indent="-87308">
              <a:lnSpc>
                <a:spcPct val="150000"/>
              </a:lnSpc>
            </a:pPr>
            <a:r>
              <a:rPr kumimoji="1" lang="ja-JP" altLang="en-US" dirty="0">
                <a:latin typeface="ＭＳ Ｐゴシック 本文"/>
              </a:rPr>
              <a:t>・</a:t>
            </a:r>
            <a:r>
              <a:rPr kumimoji="1" lang="ja-JP" altLang="en-US" dirty="0" smtClean="0">
                <a:latin typeface="ＭＳ Ｐゴシック 本文"/>
              </a:rPr>
              <a:t>市町村は、実施設計段階が多いが</a:t>
            </a:r>
            <a:r>
              <a:rPr kumimoji="1" lang="ja-JP" altLang="en-US" dirty="0">
                <a:latin typeface="ＭＳ Ｐゴシック 本文"/>
              </a:rPr>
              <a:t>、</a:t>
            </a:r>
            <a:r>
              <a:rPr kumimoji="1" lang="ja-JP" altLang="en-US" dirty="0" smtClean="0">
                <a:latin typeface="ＭＳ Ｐゴシック 本文"/>
              </a:rPr>
              <a:t>府は</a:t>
            </a:r>
            <a:endParaRPr kumimoji="1" lang="en-US" altLang="ja-JP" dirty="0" smtClean="0">
              <a:latin typeface="ＭＳ Ｐゴシック 本文"/>
            </a:endParaRPr>
          </a:p>
          <a:p>
            <a:pPr marL="363522" indent="-87308"/>
            <a:r>
              <a:rPr kumimoji="1" lang="ja-JP" altLang="en-US" dirty="0">
                <a:latin typeface="ＭＳ Ｐゴシック 本文"/>
              </a:rPr>
              <a:t>　</a:t>
            </a:r>
            <a:r>
              <a:rPr kumimoji="1" lang="ja-JP" altLang="en-US" dirty="0" smtClean="0">
                <a:latin typeface="ＭＳ Ｐゴシック 本文"/>
              </a:rPr>
              <a:t>基本計画段階より実施</a:t>
            </a:r>
            <a:endParaRPr kumimoji="1" lang="en-US" altLang="ja-JP" dirty="0">
              <a:latin typeface="ＭＳ Ｐゴシック 本文"/>
            </a:endParaRPr>
          </a:p>
          <a:p>
            <a:pPr marL="363522" indent="-87308">
              <a:lnSpc>
                <a:spcPct val="150000"/>
              </a:lnSpc>
            </a:pPr>
            <a:r>
              <a:rPr kumimoji="1" lang="ja-JP" altLang="en-US" dirty="0" smtClean="0">
                <a:latin typeface="ＭＳ Ｐゴシック 本文"/>
              </a:rPr>
              <a:t>・市町村</a:t>
            </a:r>
            <a:r>
              <a:rPr kumimoji="1" lang="ja-JP" altLang="en-US" dirty="0">
                <a:latin typeface="ＭＳ Ｐゴシック 本文"/>
              </a:rPr>
              <a:t>会議に諮るタイミング等、</a:t>
            </a:r>
            <a:r>
              <a:rPr kumimoji="1" lang="ja-JP" altLang="en-US" dirty="0" smtClean="0">
                <a:latin typeface="ＭＳ Ｐゴシック 本文"/>
              </a:rPr>
              <a:t>引き続き</a:t>
            </a:r>
            <a:endParaRPr kumimoji="1" lang="en-US" altLang="ja-JP" dirty="0" smtClean="0">
              <a:latin typeface="ＭＳ Ｐゴシック 本文"/>
            </a:endParaRPr>
          </a:p>
          <a:p>
            <a:pPr marL="363522" indent="-87308"/>
            <a:r>
              <a:rPr kumimoji="1" lang="ja-JP" altLang="en-US" dirty="0" smtClean="0">
                <a:latin typeface="ＭＳ Ｐゴシック 本文"/>
              </a:rPr>
              <a:t>　市町村</a:t>
            </a:r>
            <a:r>
              <a:rPr kumimoji="1" lang="ja-JP" altLang="en-US" dirty="0">
                <a:latin typeface="ＭＳ Ｐゴシック 本文"/>
              </a:rPr>
              <a:t>と調整</a:t>
            </a:r>
            <a:endParaRPr kumimoji="1" lang="en-US" altLang="ja-JP" dirty="0">
              <a:latin typeface="ＭＳ Ｐゴシック 本文"/>
            </a:endParaRPr>
          </a:p>
        </p:txBody>
      </p:sp>
      <p:sp>
        <p:nvSpPr>
          <p:cNvPr id="10" name="テキスト ボックス 9"/>
          <p:cNvSpPr txBox="1"/>
          <p:nvPr/>
        </p:nvSpPr>
        <p:spPr>
          <a:xfrm>
            <a:off x="15365" y="211044"/>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ja-JP" altLang="en-US" sz="2000" b="1" u="sng" dirty="0" smtClean="0">
                <a:solidFill>
                  <a:prstClr val="black"/>
                </a:solidFill>
                <a:latin typeface="Meiryo UI" panose="020B0604030504040204" pitchFamily="50" charset="-128"/>
                <a:ea typeface="Meiryo UI" panose="020B0604030504040204" pitchFamily="50" charset="-128"/>
              </a:rPr>
              <a:t>市町村</a:t>
            </a:r>
            <a:r>
              <a:rPr kumimoji="1" lang="ja-JP" altLang="en-US" sz="2000" b="1" u="sng" dirty="0">
                <a:solidFill>
                  <a:prstClr val="black"/>
                </a:solidFill>
                <a:latin typeface="Meiryo UI" panose="020B0604030504040204" pitchFamily="50" charset="-128"/>
                <a:ea typeface="Meiryo UI" panose="020B0604030504040204" pitchFamily="50" charset="-128"/>
              </a:rPr>
              <a:t>景観アドバイザー制度との関係　</a:t>
            </a:r>
            <a:r>
              <a:rPr kumimoji="1" lang="ja-JP" altLang="en-US" sz="2000" b="1" u="sng" dirty="0" smtClean="0">
                <a:solidFill>
                  <a:prstClr val="black"/>
                </a:solidFill>
                <a:latin typeface="Meiryo UI" panose="020B0604030504040204" pitchFamily="50" charset="-128"/>
                <a:ea typeface="Meiryo UI" panose="020B0604030504040204" pitchFamily="50" charset="-128"/>
              </a:rPr>
              <a:t>：④</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26</a:t>
            </a:fld>
            <a:endParaRPr kumimoji="1" lang="ja-JP" altLang="en-US"/>
          </a:p>
        </p:txBody>
      </p:sp>
      <p:grpSp>
        <p:nvGrpSpPr>
          <p:cNvPr id="5" name="グループ化 4"/>
          <p:cNvGrpSpPr/>
          <p:nvPr/>
        </p:nvGrpSpPr>
        <p:grpSpPr>
          <a:xfrm>
            <a:off x="5460273" y="4227230"/>
            <a:ext cx="2797469" cy="1847241"/>
            <a:chOff x="5688105" y="4430945"/>
            <a:chExt cx="2797469" cy="1847240"/>
          </a:xfrm>
        </p:grpSpPr>
        <p:sp>
          <p:nvSpPr>
            <p:cNvPr id="18" name="フリーフォーム 17"/>
            <p:cNvSpPr/>
            <p:nvPr/>
          </p:nvSpPr>
          <p:spPr>
            <a:xfrm>
              <a:off x="6950869" y="5072468"/>
              <a:ext cx="266700" cy="795337"/>
            </a:xfrm>
            <a:custGeom>
              <a:avLst/>
              <a:gdLst>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130969 w 266700"/>
                <a:gd name="connsiteY5" fmla="*/ 795337 h 795337"/>
                <a:gd name="connsiteX6" fmla="*/ 221456 w 266700"/>
                <a:gd name="connsiteY6" fmla="*/ 626269 h 795337"/>
                <a:gd name="connsiteX7" fmla="*/ 266700 w 266700"/>
                <a:gd name="connsiteY7" fmla="*/ 459581 h 795337"/>
                <a:gd name="connsiteX8" fmla="*/ 259556 w 266700"/>
                <a:gd name="connsiteY8" fmla="*/ 335756 h 795337"/>
                <a:gd name="connsiteX9" fmla="*/ 240506 w 266700"/>
                <a:gd name="connsiteY9" fmla="*/ 223837 h 795337"/>
                <a:gd name="connsiteX10" fmla="*/ 197644 w 266700"/>
                <a:gd name="connsiteY10" fmla="*/ 104775 h 795337"/>
                <a:gd name="connsiteX11" fmla="*/ 128587 w 266700"/>
                <a:gd name="connsiteY11"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221456 w 266700"/>
                <a:gd name="connsiteY7" fmla="*/ 626269 h 795337"/>
                <a:gd name="connsiteX8" fmla="*/ 266700 w 266700"/>
                <a:gd name="connsiteY8" fmla="*/ 459581 h 795337"/>
                <a:gd name="connsiteX9" fmla="*/ 259556 w 266700"/>
                <a:gd name="connsiteY9" fmla="*/ 335756 h 795337"/>
                <a:gd name="connsiteX10" fmla="*/ 240506 w 266700"/>
                <a:gd name="connsiteY10" fmla="*/ 223837 h 795337"/>
                <a:gd name="connsiteX11" fmla="*/ 197644 w 266700"/>
                <a:gd name="connsiteY11" fmla="*/ 104775 h 795337"/>
                <a:gd name="connsiteX12" fmla="*/ 128587 w 266700"/>
                <a:gd name="connsiteY12"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192881 w 266700"/>
                <a:gd name="connsiteY7" fmla="*/ 688181 h 795337"/>
                <a:gd name="connsiteX8" fmla="*/ 221456 w 266700"/>
                <a:gd name="connsiteY8" fmla="*/ 626269 h 795337"/>
                <a:gd name="connsiteX9" fmla="*/ 266700 w 266700"/>
                <a:gd name="connsiteY9" fmla="*/ 459581 h 795337"/>
                <a:gd name="connsiteX10" fmla="*/ 259556 w 266700"/>
                <a:gd name="connsiteY10" fmla="*/ 335756 h 795337"/>
                <a:gd name="connsiteX11" fmla="*/ 240506 w 266700"/>
                <a:gd name="connsiteY11" fmla="*/ 223837 h 795337"/>
                <a:gd name="connsiteX12" fmla="*/ 197644 w 266700"/>
                <a:gd name="connsiteY12" fmla="*/ 104775 h 795337"/>
                <a:gd name="connsiteX13" fmla="*/ 128587 w 266700"/>
                <a:gd name="connsiteY13" fmla="*/ 0 h 79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6700" h="795337">
                  <a:moveTo>
                    <a:pt x="128587" y="0"/>
                  </a:moveTo>
                  <a:lnTo>
                    <a:pt x="66675" y="116681"/>
                  </a:lnTo>
                  <a:lnTo>
                    <a:pt x="26194" y="223837"/>
                  </a:lnTo>
                  <a:lnTo>
                    <a:pt x="0" y="388144"/>
                  </a:lnTo>
                  <a:lnTo>
                    <a:pt x="30956" y="585787"/>
                  </a:lnTo>
                  <a:cubicBezTo>
                    <a:pt x="42862" y="612775"/>
                    <a:pt x="54769" y="646906"/>
                    <a:pt x="66675" y="673894"/>
                  </a:cubicBezTo>
                  <a:lnTo>
                    <a:pt x="130969" y="795337"/>
                  </a:lnTo>
                  <a:cubicBezTo>
                    <a:pt x="151606" y="758825"/>
                    <a:pt x="172244" y="724693"/>
                    <a:pt x="192881" y="688181"/>
                  </a:cubicBezTo>
                  <a:lnTo>
                    <a:pt x="221456" y="626269"/>
                  </a:lnTo>
                  <a:lnTo>
                    <a:pt x="266700" y="459581"/>
                  </a:lnTo>
                  <a:lnTo>
                    <a:pt x="259556" y="335756"/>
                  </a:lnTo>
                  <a:lnTo>
                    <a:pt x="240506" y="223837"/>
                  </a:lnTo>
                  <a:lnTo>
                    <a:pt x="197644" y="104775"/>
                  </a:lnTo>
                  <a:lnTo>
                    <a:pt x="128587"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688105" y="4430945"/>
              <a:ext cx="2797469" cy="1847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p:cNvSpPr/>
            <p:nvPr/>
          </p:nvSpPr>
          <p:spPr>
            <a:xfrm>
              <a:off x="5910071" y="48203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p:cNvSpPr/>
            <p:nvPr/>
          </p:nvSpPr>
          <p:spPr>
            <a:xfrm>
              <a:off x="6950831" y="48203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941657" y="5146732"/>
              <a:ext cx="1007495" cy="646331"/>
            </a:xfrm>
            <a:prstGeom prst="rect">
              <a:avLst/>
            </a:prstGeom>
            <a:noFill/>
          </p:spPr>
          <p:txBody>
            <a:bodyPr wrap="square" rtlCol="0">
              <a:spAutoFit/>
            </a:bodyPr>
            <a:lstStyle/>
            <a:p>
              <a:pPr algn="ctr"/>
              <a:r>
                <a:rPr kumimoji="1" lang="ja-JP" altLang="en-US" sz="1200" dirty="0"/>
                <a:t>府景観</a:t>
              </a:r>
              <a:endParaRPr kumimoji="1" lang="en-US" altLang="ja-JP" sz="1200" dirty="0"/>
            </a:p>
            <a:p>
              <a:pPr algn="ctr"/>
              <a:r>
                <a:rPr kumimoji="1" lang="ja-JP" altLang="en-US" sz="1200" dirty="0"/>
                <a:t>アドバイザー</a:t>
              </a:r>
              <a:endParaRPr kumimoji="1" lang="en-US" altLang="ja-JP" sz="1200" dirty="0"/>
            </a:p>
            <a:p>
              <a:pPr algn="ctr"/>
              <a:r>
                <a:rPr kumimoji="1" lang="ja-JP" altLang="en-US" sz="1200" dirty="0"/>
                <a:t>制度の対象</a:t>
              </a:r>
            </a:p>
          </p:txBody>
        </p:sp>
        <p:sp>
          <p:nvSpPr>
            <p:cNvPr id="21" name="テキスト ボックス 20"/>
            <p:cNvSpPr txBox="1"/>
            <p:nvPr/>
          </p:nvSpPr>
          <p:spPr>
            <a:xfrm>
              <a:off x="7215890" y="5146733"/>
              <a:ext cx="1007495" cy="646331"/>
            </a:xfrm>
            <a:prstGeom prst="rect">
              <a:avLst/>
            </a:prstGeom>
            <a:noFill/>
          </p:spPr>
          <p:txBody>
            <a:bodyPr wrap="square" rtlCol="0">
              <a:spAutoFit/>
            </a:bodyPr>
            <a:lstStyle/>
            <a:p>
              <a:pPr algn="ctr"/>
              <a:r>
                <a:rPr kumimoji="1" lang="ja-JP" altLang="en-US" sz="1200" dirty="0"/>
                <a:t>市町村景観</a:t>
              </a:r>
              <a:endParaRPr kumimoji="1" lang="en-US" altLang="ja-JP" sz="1200" dirty="0"/>
            </a:p>
            <a:p>
              <a:pPr algn="ctr"/>
              <a:r>
                <a:rPr kumimoji="1" lang="ja-JP" altLang="en-US" sz="1200" dirty="0"/>
                <a:t>アドバイザー</a:t>
              </a:r>
              <a:endParaRPr kumimoji="1" lang="en-US" altLang="ja-JP" sz="1200" dirty="0"/>
            </a:p>
            <a:p>
              <a:pPr algn="ctr"/>
              <a:r>
                <a:rPr kumimoji="1" lang="ja-JP" altLang="en-US" sz="1200" dirty="0"/>
                <a:t>制度の対象</a:t>
              </a:r>
            </a:p>
          </p:txBody>
        </p:sp>
        <p:sp>
          <p:nvSpPr>
            <p:cNvPr id="23" name="テキスト ボックス 22"/>
            <p:cNvSpPr txBox="1"/>
            <p:nvPr/>
          </p:nvSpPr>
          <p:spPr>
            <a:xfrm>
              <a:off x="5693185" y="4437493"/>
              <a:ext cx="1620957" cy="307777"/>
            </a:xfrm>
            <a:prstGeom prst="rect">
              <a:avLst/>
            </a:prstGeom>
            <a:noFill/>
          </p:spPr>
          <p:txBody>
            <a:bodyPr wrap="none" rtlCol="0">
              <a:spAutoFit/>
            </a:bodyPr>
            <a:lstStyle/>
            <a:p>
              <a:r>
                <a:rPr kumimoji="1" lang="ja-JP" altLang="en-US" sz="1400" dirty="0"/>
                <a:t>大阪府の公共事業</a:t>
              </a:r>
            </a:p>
          </p:txBody>
        </p:sp>
      </p:grpSp>
    </p:spTree>
    <p:extLst>
      <p:ext uri="{BB962C8B-B14F-4D97-AF65-F5344CB8AC3E}">
        <p14:creationId xmlns:p14="http://schemas.microsoft.com/office/powerpoint/2010/main" val="30605479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02483" y="430976"/>
            <a:ext cx="8110457" cy="2754600"/>
          </a:xfrm>
          <a:prstGeom prst="rect">
            <a:avLst/>
          </a:prstGeom>
          <a:noFill/>
          <a:ln>
            <a:noFill/>
          </a:ln>
        </p:spPr>
        <p:txBody>
          <a:bodyPr wrap="square" rtlCol="0">
            <a:spAutoFit/>
          </a:bodyPr>
          <a:lstStyle/>
          <a:p>
            <a:pPr marL="87308" indent="-87308">
              <a:lnSpc>
                <a:spcPct val="150000"/>
              </a:lnSpc>
            </a:pPr>
            <a:r>
              <a:rPr kumimoji="1" lang="ja-JP" altLang="en-US" dirty="0">
                <a:latin typeface="ＭＳ Ｐゴシック 本文"/>
              </a:rPr>
              <a:t>■府景観アドバイザー会議</a:t>
            </a:r>
            <a:r>
              <a:rPr kumimoji="1" lang="ja-JP" altLang="en-US" sz="1200" dirty="0">
                <a:latin typeface="ＭＳ Ｐゴシック 本文"/>
              </a:rPr>
              <a:t>（</a:t>
            </a:r>
            <a:r>
              <a:rPr kumimoji="1" lang="en-US" altLang="ja-JP" sz="1200" dirty="0">
                <a:latin typeface="ＭＳ Ｐゴシック 本文"/>
              </a:rPr>
              <a:t>※</a:t>
            </a:r>
            <a:r>
              <a:rPr kumimoji="1" lang="ja-JP" altLang="en-US" sz="1200" dirty="0">
                <a:latin typeface="ＭＳ Ｐゴシック 本文"/>
              </a:rPr>
              <a:t>） </a:t>
            </a:r>
            <a:r>
              <a:rPr kumimoji="1" lang="ja-JP" altLang="en-US" dirty="0">
                <a:latin typeface="ＭＳ Ｐゴシック 本文"/>
              </a:rPr>
              <a:t>の対象かつ市町村景観アドバイザー制度の対象外</a:t>
            </a:r>
          </a:p>
          <a:p>
            <a:pPr marL="87308" indent="-87308"/>
            <a:endParaRPr kumimoji="1" lang="en-US" altLang="ja-JP" dirty="0" smtClean="0">
              <a:latin typeface="ＭＳ Ｐゴシック 本文"/>
            </a:endParaRPr>
          </a:p>
          <a:p>
            <a:pPr marL="87308" indent="-87308"/>
            <a:r>
              <a:rPr kumimoji="1" lang="ja-JP" altLang="en-US" dirty="0">
                <a:latin typeface="ＭＳ Ｐゴシック 本文"/>
              </a:rPr>
              <a:t>　</a:t>
            </a:r>
            <a:r>
              <a:rPr kumimoji="1" lang="ja-JP" altLang="en-US" b="1" u="sng" dirty="0">
                <a:latin typeface="ＭＳ Ｐゴシック 本文"/>
              </a:rPr>
              <a:t>○市町村との情報共有等</a:t>
            </a:r>
            <a:endParaRPr kumimoji="1" lang="en-US" altLang="ja-JP" b="1" u="sng" dirty="0">
              <a:latin typeface="ＭＳ Ｐゴシック 本文"/>
            </a:endParaRPr>
          </a:p>
          <a:p>
            <a:pPr marL="444478" indent="-444478">
              <a:spcBef>
                <a:spcPts val="1200"/>
              </a:spcBef>
            </a:pPr>
            <a:r>
              <a:rPr kumimoji="1" lang="ja-JP" altLang="en-US" dirty="0">
                <a:latin typeface="ＭＳ Ｐゴシック 本文"/>
              </a:rPr>
              <a:t>　　</a:t>
            </a:r>
            <a:r>
              <a:rPr kumimoji="1" lang="ja-JP" altLang="en-US" dirty="0" smtClean="0">
                <a:latin typeface="ＭＳ Ｐゴシック 本文"/>
              </a:rPr>
              <a:t>・市町村</a:t>
            </a:r>
            <a:r>
              <a:rPr kumimoji="1" lang="ja-JP" altLang="en-US" dirty="0">
                <a:latin typeface="ＭＳ Ｐゴシック 本文"/>
              </a:rPr>
              <a:t>の景観担当窓口や景観に関する基準等</a:t>
            </a:r>
            <a:r>
              <a:rPr kumimoji="1" lang="ja-JP" altLang="en-US" dirty="0" smtClean="0">
                <a:latin typeface="ＭＳ Ｐゴシック 本文"/>
              </a:rPr>
              <a:t>、</a:t>
            </a:r>
            <a:endParaRPr kumimoji="1" lang="en-US" altLang="ja-JP" dirty="0" smtClean="0">
              <a:latin typeface="ＭＳ Ｐゴシック 本文"/>
            </a:endParaRPr>
          </a:p>
          <a:p>
            <a:pPr marL="444478" indent="-444478"/>
            <a:r>
              <a:rPr kumimoji="1" lang="ja-JP" altLang="en-US" dirty="0">
                <a:latin typeface="ＭＳ Ｐゴシック 本文"/>
              </a:rPr>
              <a:t>　</a:t>
            </a:r>
            <a:r>
              <a:rPr kumimoji="1" lang="ja-JP" altLang="en-US" dirty="0" smtClean="0">
                <a:latin typeface="ＭＳ Ｐゴシック 本文"/>
              </a:rPr>
              <a:t>　　事業課</a:t>
            </a:r>
            <a:r>
              <a:rPr kumimoji="1" lang="ja-JP" altLang="en-US" dirty="0">
                <a:latin typeface="ＭＳ Ｐゴシック 本文"/>
              </a:rPr>
              <a:t>等へ伝達・共有化</a:t>
            </a:r>
          </a:p>
          <a:p>
            <a:pPr marL="444478" indent="-444478">
              <a:spcBef>
                <a:spcPts val="1200"/>
              </a:spcBef>
            </a:pPr>
            <a:r>
              <a:rPr kumimoji="1" lang="ja-JP" altLang="en-US" dirty="0">
                <a:latin typeface="ＭＳ Ｐゴシック 本文"/>
              </a:rPr>
              <a:t>　　・希望があれば府景観アドバイザー会議に市町村</a:t>
            </a:r>
            <a:endParaRPr kumimoji="1" lang="en-US" altLang="ja-JP" dirty="0">
              <a:latin typeface="ＭＳ Ｐゴシック 本文"/>
            </a:endParaRPr>
          </a:p>
          <a:p>
            <a:pPr marL="444478" indent="-444478"/>
            <a:r>
              <a:rPr kumimoji="1" lang="ja-JP" altLang="en-US" dirty="0">
                <a:latin typeface="ＭＳ Ｐゴシック 本文"/>
              </a:rPr>
              <a:t>　　　の景観</a:t>
            </a:r>
            <a:r>
              <a:rPr kumimoji="1" lang="ja-JP" altLang="en-US" dirty="0" smtClean="0">
                <a:latin typeface="ＭＳ Ｐゴシック 本文"/>
              </a:rPr>
              <a:t>担当が同席</a:t>
            </a:r>
            <a:endParaRPr kumimoji="1" lang="en-US" altLang="ja-JP" dirty="0">
              <a:latin typeface="ＭＳ Ｐゴシック 本文"/>
            </a:endParaRPr>
          </a:p>
          <a:p>
            <a:pPr marL="363522" indent="5378182"/>
            <a:endParaRPr kumimoji="1" lang="en-US" altLang="ja-JP" dirty="0">
              <a:latin typeface="ＭＳ Ｐゴシック 本文"/>
            </a:endParaRPr>
          </a:p>
        </p:txBody>
      </p:sp>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27</a:t>
            </a:fld>
            <a:endParaRPr kumimoji="1" lang="ja-JP" altLang="en-US" dirty="0"/>
          </a:p>
        </p:txBody>
      </p:sp>
      <p:sp>
        <p:nvSpPr>
          <p:cNvPr id="20" name="フリーフォーム 19"/>
          <p:cNvSpPr/>
          <p:nvPr/>
        </p:nvSpPr>
        <p:spPr>
          <a:xfrm>
            <a:off x="6950871" y="4348873"/>
            <a:ext cx="266700" cy="795337"/>
          </a:xfrm>
          <a:custGeom>
            <a:avLst/>
            <a:gdLst>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130969 w 266700"/>
              <a:gd name="connsiteY5" fmla="*/ 795337 h 795337"/>
              <a:gd name="connsiteX6" fmla="*/ 221456 w 266700"/>
              <a:gd name="connsiteY6" fmla="*/ 626269 h 795337"/>
              <a:gd name="connsiteX7" fmla="*/ 266700 w 266700"/>
              <a:gd name="connsiteY7" fmla="*/ 459581 h 795337"/>
              <a:gd name="connsiteX8" fmla="*/ 259556 w 266700"/>
              <a:gd name="connsiteY8" fmla="*/ 335756 h 795337"/>
              <a:gd name="connsiteX9" fmla="*/ 240506 w 266700"/>
              <a:gd name="connsiteY9" fmla="*/ 223837 h 795337"/>
              <a:gd name="connsiteX10" fmla="*/ 197644 w 266700"/>
              <a:gd name="connsiteY10" fmla="*/ 104775 h 795337"/>
              <a:gd name="connsiteX11" fmla="*/ 128587 w 266700"/>
              <a:gd name="connsiteY11"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221456 w 266700"/>
              <a:gd name="connsiteY7" fmla="*/ 626269 h 795337"/>
              <a:gd name="connsiteX8" fmla="*/ 266700 w 266700"/>
              <a:gd name="connsiteY8" fmla="*/ 459581 h 795337"/>
              <a:gd name="connsiteX9" fmla="*/ 259556 w 266700"/>
              <a:gd name="connsiteY9" fmla="*/ 335756 h 795337"/>
              <a:gd name="connsiteX10" fmla="*/ 240506 w 266700"/>
              <a:gd name="connsiteY10" fmla="*/ 223837 h 795337"/>
              <a:gd name="connsiteX11" fmla="*/ 197644 w 266700"/>
              <a:gd name="connsiteY11" fmla="*/ 104775 h 795337"/>
              <a:gd name="connsiteX12" fmla="*/ 128587 w 266700"/>
              <a:gd name="connsiteY12"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192881 w 266700"/>
              <a:gd name="connsiteY7" fmla="*/ 688181 h 795337"/>
              <a:gd name="connsiteX8" fmla="*/ 221456 w 266700"/>
              <a:gd name="connsiteY8" fmla="*/ 626269 h 795337"/>
              <a:gd name="connsiteX9" fmla="*/ 266700 w 266700"/>
              <a:gd name="connsiteY9" fmla="*/ 459581 h 795337"/>
              <a:gd name="connsiteX10" fmla="*/ 259556 w 266700"/>
              <a:gd name="connsiteY10" fmla="*/ 335756 h 795337"/>
              <a:gd name="connsiteX11" fmla="*/ 240506 w 266700"/>
              <a:gd name="connsiteY11" fmla="*/ 223837 h 795337"/>
              <a:gd name="connsiteX12" fmla="*/ 197644 w 266700"/>
              <a:gd name="connsiteY12" fmla="*/ 104775 h 795337"/>
              <a:gd name="connsiteX13" fmla="*/ 128587 w 266700"/>
              <a:gd name="connsiteY13" fmla="*/ 0 h 79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6700" h="795337">
                <a:moveTo>
                  <a:pt x="128587" y="0"/>
                </a:moveTo>
                <a:lnTo>
                  <a:pt x="66675" y="116681"/>
                </a:lnTo>
                <a:lnTo>
                  <a:pt x="26194" y="223837"/>
                </a:lnTo>
                <a:lnTo>
                  <a:pt x="0" y="388144"/>
                </a:lnTo>
                <a:lnTo>
                  <a:pt x="30956" y="585787"/>
                </a:lnTo>
                <a:cubicBezTo>
                  <a:pt x="42862" y="612775"/>
                  <a:pt x="54769" y="646906"/>
                  <a:pt x="66675" y="673894"/>
                </a:cubicBezTo>
                <a:lnTo>
                  <a:pt x="130969" y="795337"/>
                </a:lnTo>
                <a:cubicBezTo>
                  <a:pt x="151606" y="758825"/>
                  <a:pt x="172244" y="724693"/>
                  <a:pt x="192881" y="688181"/>
                </a:cubicBezTo>
                <a:lnTo>
                  <a:pt x="221456" y="626269"/>
                </a:lnTo>
                <a:lnTo>
                  <a:pt x="266700" y="459581"/>
                </a:lnTo>
                <a:lnTo>
                  <a:pt x="259556" y="335756"/>
                </a:lnTo>
                <a:lnTo>
                  <a:pt x="240506" y="223837"/>
                </a:lnTo>
                <a:lnTo>
                  <a:pt x="197644" y="104775"/>
                </a:lnTo>
                <a:lnTo>
                  <a:pt x="128587"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23039" y="3881797"/>
            <a:ext cx="5187524" cy="2323713"/>
          </a:xfrm>
          <a:prstGeom prst="rect">
            <a:avLst/>
          </a:prstGeom>
          <a:noFill/>
          <a:ln>
            <a:noFill/>
          </a:ln>
        </p:spPr>
        <p:txBody>
          <a:bodyPr wrap="square" rtlCol="0">
            <a:spAutoFit/>
          </a:bodyPr>
          <a:lstStyle/>
          <a:p>
            <a:pPr marL="444478" indent="-444478">
              <a:lnSpc>
                <a:spcPct val="150000"/>
              </a:lnSpc>
            </a:pPr>
            <a:r>
              <a:rPr kumimoji="1" lang="ja-JP" altLang="en-US" dirty="0">
                <a:latin typeface="ＭＳ Ｐゴシック 本文"/>
              </a:rPr>
              <a:t>■府景観アドバイザー会議</a:t>
            </a:r>
            <a:r>
              <a:rPr kumimoji="1" lang="ja-JP" altLang="en-US" sz="1200" dirty="0">
                <a:latin typeface="ＭＳ Ｐゴシック 本文"/>
              </a:rPr>
              <a:t>（</a:t>
            </a:r>
            <a:r>
              <a:rPr kumimoji="1" lang="en-US" altLang="ja-JP" sz="1200" dirty="0">
                <a:latin typeface="ＭＳ Ｐゴシック 本文"/>
              </a:rPr>
              <a:t>※</a:t>
            </a:r>
            <a:r>
              <a:rPr kumimoji="1" lang="ja-JP" altLang="en-US" sz="1200" dirty="0">
                <a:latin typeface="ＭＳ Ｐゴシック 本文"/>
              </a:rPr>
              <a:t>） </a:t>
            </a:r>
            <a:r>
              <a:rPr kumimoji="1" lang="ja-JP" altLang="en-US" dirty="0">
                <a:latin typeface="ＭＳ Ｐゴシック 本文"/>
              </a:rPr>
              <a:t>の</a:t>
            </a:r>
            <a:r>
              <a:rPr kumimoji="1" lang="ja-JP" altLang="en-US" dirty="0" smtClean="0">
                <a:latin typeface="ＭＳ Ｐゴシック 本文"/>
              </a:rPr>
              <a:t>対象外</a:t>
            </a:r>
            <a:endParaRPr kumimoji="1" lang="en-US" altLang="ja-JP" dirty="0" smtClean="0">
              <a:latin typeface="ＭＳ Ｐゴシック 本文"/>
            </a:endParaRPr>
          </a:p>
          <a:p>
            <a:pPr marL="444478" indent="-444478"/>
            <a:endParaRPr kumimoji="1" lang="en-US" altLang="ja-JP" dirty="0">
              <a:latin typeface="ＭＳ Ｐゴシック 本文"/>
            </a:endParaRPr>
          </a:p>
          <a:p>
            <a:pPr marL="444478" indent="-444478">
              <a:lnSpc>
                <a:spcPct val="150000"/>
              </a:lnSpc>
            </a:pPr>
            <a:r>
              <a:rPr kumimoji="1" lang="ja-JP" altLang="en-US" dirty="0">
                <a:latin typeface="ＭＳ Ｐゴシック 本文"/>
              </a:rPr>
              <a:t>　</a:t>
            </a:r>
            <a:r>
              <a:rPr kumimoji="1" lang="ja-JP" altLang="en-US" b="1" u="sng" dirty="0">
                <a:latin typeface="ＭＳ Ｐゴシック 本文"/>
              </a:rPr>
              <a:t>○市町村との情報共有等</a:t>
            </a:r>
            <a:endParaRPr kumimoji="1" lang="en-US" altLang="ja-JP" b="1" u="sng" dirty="0">
              <a:latin typeface="ＭＳ Ｐゴシック 本文"/>
            </a:endParaRPr>
          </a:p>
          <a:p>
            <a:pPr marL="444478" indent="-444478">
              <a:spcBef>
                <a:spcPts val="1200"/>
              </a:spcBef>
            </a:pPr>
            <a:r>
              <a:rPr kumimoji="1" lang="ja-JP" altLang="en-US" dirty="0">
                <a:latin typeface="ＭＳ Ｐゴシック 本文"/>
              </a:rPr>
              <a:t>　　・市町村の景観担当窓口や景観に関する基準等、</a:t>
            </a:r>
            <a:endParaRPr kumimoji="1" lang="en-US" altLang="ja-JP" dirty="0">
              <a:latin typeface="ＭＳ Ｐゴシック 本文"/>
            </a:endParaRPr>
          </a:p>
          <a:p>
            <a:pPr marL="444478" indent="-444478"/>
            <a:r>
              <a:rPr kumimoji="1" lang="ja-JP" altLang="en-US" dirty="0">
                <a:latin typeface="ＭＳ Ｐゴシック 本文"/>
              </a:rPr>
              <a:t>　　　事業課等へ伝達・共有化</a:t>
            </a:r>
          </a:p>
          <a:p>
            <a:pPr marL="444478" indent="-444478">
              <a:lnSpc>
                <a:spcPct val="150000"/>
              </a:lnSpc>
            </a:pPr>
            <a:endParaRPr kumimoji="1" lang="en-US" altLang="ja-JP" dirty="0">
              <a:latin typeface="ＭＳ Ｐゴシック 本文"/>
            </a:endParaRPr>
          </a:p>
        </p:txBody>
      </p:sp>
      <p:grpSp>
        <p:nvGrpSpPr>
          <p:cNvPr id="15" name="グループ化 14"/>
          <p:cNvGrpSpPr/>
          <p:nvPr/>
        </p:nvGrpSpPr>
        <p:grpSpPr>
          <a:xfrm>
            <a:off x="5750834" y="4269355"/>
            <a:ext cx="2544116" cy="1717054"/>
            <a:chOff x="5687865" y="1765679"/>
            <a:chExt cx="2797469" cy="1847240"/>
          </a:xfrm>
        </p:grpSpPr>
        <p:sp>
          <p:nvSpPr>
            <p:cNvPr id="16" name="正方形/長方形 15"/>
            <p:cNvSpPr/>
            <p:nvPr/>
          </p:nvSpPr>
          <p:spPr>
            <a:xfrm>
              <a:off x="5687865" y="1765679"/>
              <a:ext cx="2797469" cy="184724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p:cNvSpPr/>
            <p:nvPr/>
          </p:nvSpPr>
          <p:spPr>
            <a:xfrm>
              <a:off x="5852636" y="2151460"/>
              <a:ext cx="1305819" cy="129908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7215650" y="2477840"/>
              <a:ext cx="1007494" cy="621249"/>
            </a:xfrm>
            <a:prstGeom prst="rect">
              <a:avLst/>
            </a:prstGeom>
            <a:noFill/>
          </p:spPr>
          <p:txBody>
            <a:bodyPr wrap="square" rtlCol="0">
              <a:spAutoFit/>
            </a:bodyPr>
            <a:lstStyle/>
            <a:p>
              <a:pPr algn="ctr"/>
              <a:r>
                <a:rPr kumimoji="1" lang="ja-JP" altLang="en-US" sz="1051" dirty="0"/>
                <a:t>市町村景観</a:t>
              </a:r>
              <a:endParaRPr kumimoji="1" lang="en-US" altLang="ja-JP" sz="1051" dirty="0"/>
            </a:p>
            <a:p>
              <a:pPr algn="ctr"/>
              <a:r>
                <a:rPr kumimoji="1" lang="ja-JP" altLang="en-US" sz="1051" dirty="0"/>
                <a:t>アドバイザー</a:t>
              </a:r>
              <a:endParaRPr kumimoji="1" lang="en-US" altLang="ja-JP" sz="1051" dirty="0"/>
            </a:p>
            <a:p>
              <a:pPr algn="ctr"/>
              <a:r>
                <a:rPr kumimoji="1" lang="ja-JP" altLang="en-US" sz="1051" dirty="0"/>
                <a:t>制度の対象</a:t>
              </a:r>
            </a:p>
          </p:txBody>
        </p:sp>
        <p:sp>
          <p:nvSpPr>
            <p:cNvPr id="27" name="テキスト ボックス 26"/>
            <p:cNvSpPr txBox="1"/>
            <p:nvPr/>
          </p:nvSpPr>
          <p:spPr>
            <a:xfrm>
              <a:off x="5692945" y="1772229"/>
              <a:ext cx="1782378" cy="331112"/>
            </a:xfrm>
            <a:prstGeom prst="rect">
              <a:avLst/>
            </a:prstGeom>
            <a:noFill/>
          </p:spPr>
          <p:txBody>
            <a:bodyPr wrap="none" rtlCol="0">
              <a:spAutoFit/>
            </a:bodyPr>
            <a:lstStyle/>
            <a:p>
              <a:r>
                <a:rPr kumimoji="1" lang="ja-JP" altLang="en-US" sz="1400" dirty="0"/>
                <a:t>大阪府の公共事業</a:t>
              </a:r>
            </a:p>
          </p:txBody>
        </p:sp>
        <p:sp>
          <p:nvSpPr>
            <p:cNvPr id="28" name="テキスト ボックス 27"/>
            <p:cNvSpPr txBox="1"/>
            <p:nvPr/>
          </p:nvSpPr>
          <p:spPr>
            <a:xfrm>
              <a:off x="5941417" y="2477840"/>
              <a:ext cx="1007494" cy="621249"/>
            </a:xfrm>
            <a:prstGeom prst="rect">
              <a:avLst/>
            </a:prstGeom>
            <a:noFill/>
          </p:spPr>
          <p:txBody>
            <a:bodyPr wrap="square" rtlCol="0">
              <a:spAutoFit/>
            </a:bodyPr>
            <a:lstStyle/>
            <a:p>
              <a:pPr algn="ctr"/>
              <a:r>
                <a:rPr kumimoji="1" lang="ja-JP" altLang="en-US" sz="1051" dirty="0"/>
                <a:t>府景観</a:t>
              </a:r>
              <a:endParaRPr kumimoji="1" lang="en-US" altLang="ja-JP" sz="1051" dirty="0"/>
            </a:p>
            <a:p>
              <a:pPr algn="ctr"/>
              <a:r>
                <a:rPr kumimoji="1" lang="ja-JP" altLang="en-US" sz="1051" dirty="0"/>
                <a:t>アドバイザー</a:t>
              </a:r>
              <a:endParaRPr kumimoji="1" lang="en-US" altLang="ja-JP" sz="1051" dirty="0"/>
            </a:p>
            <a:p>
              <a:pPr algn="ctr"/>
              <a:r>
                <a:rPr kumimoji="1" lang="ja-JP" altLang="en-US" sz="1051" dirty="0"/>
                <a:t>制度の対象</a:t>
              </a:r>
            </a:p>
          </p:txBody>
        </p:sp>
        <p:sp>
          <p:nvSpPr>
            <p:cNvPr id="29" name="楕円 28"/>
            <p:cNvSpPr/>
            <p:nvPr/>
          </p:nvSpPr>
          <p:spPr>
            <a:xfrm>
              <a:off x="6950698" y="2158685"/>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 name="グループ化 29"/>
          <p:cNvGrpSpPr/>
          <p:nvPr/>
        </p:nvGrpSpPr>
        <p:grpSpPr>
          <a:xfrm>
            <a:off x="5688107" y="1310620"/>
            <a:ext cx="2606844" cy="1721366"/>
            <a:chOff x="5688105" y="3710971"/>
            <a:chExt cx="2797469" cy="1847240"/>
          </a:xfrm>
        </p:grpSpPr>
        <p:sp>
          <p:nvSpPr>
            <p:cNvPr id="31" name="楕円 30"/>
            <p:cNvSpPr/>
            <p:nvPr/>
          </p:nvSpPr>
          <p:spPr>
            <a:xfrm>
              <a:off x="5910071" y="4096754"/>
              <a:ext cx="1305819" cy="1299087"/>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リーフォーム 31"/>
            <p:cNvSpPr/>
            <p:nvPr/>
          </p:nvSpPr>
          <p:spPr>
            <a:xfrm>
              <a:off x="6950869" y="4348868"/>
              <a:ext cx="266700" cy="795337"/>
            </a:xfrm>
            <a:custGeom>
              <a:avLst/>
              <a:gdLst>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130969 w 266700"/>
                <a:gd name="connsiteY5" fmla="*/ 795337 h 795337"/>
                <a:gd name="connsiteX6" fmla="*/ 221456 w 266700"/>
                <a:gd name="connsiteY6" fmla="*/ 626269 h 795337"/>
                <a:gd name="connsiteX7" fmla="*/ 266700 w 266700"/>
                <a:gd name="connsiteY7" fmla="*/ 459581 h 795337"/>
                <a:gd name="connsiteX8" fmla="*/ 259556 w 266700"/>
                <a:gd name="connsiteY8" fmla="*/ 335756 h 795337"/>
                <a:gd name="connsiteX9" fmla="*/ 240506 w 266700"/>
                <a:gd name="connsiteY9" fmla="*/ 223837 h 795337"/>
                <a:gd name="connsiteX10" fmla="*/ 197644 w 266700"/>
                <a:gd name="connsiteY10" fmla="*/ 104775 h 795337"/>
                <a:gd name="connsiteX11" fmla="*/ 128587 w 266700"/>
                <a:gd name="connsiteY11"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221456 w 266700"/>
                <a:gd name="connsiteY7" fmla="*/ 626269 h 795337"/>
                <a:gd name="connsiteX8" fmla="*/ 266700 w 266700"/>
                <a:gd name="connsiteY8" fmla="*/ 459581 h 795337"/>
                <a:gd name="connsiteX9" fmla="*/ 259556 w 266700"/>
                <a:gd name="connsiteY9" fmla="*/ 335756 h 795337"/>
                <a:gd name="connsiteX10" fmla="*/ 240506 w 266700"/>
                <a:gd name="connsiteY10" fmla="*/ 223837 h 795337"/>
                <a:gd name="connsiteX11" fmla="*/ 197644 w 266700"/>
                <a:gd name="connsiteY11" fmla="*/ 104775 h 795337"/>
                <a:gd name="connsiteX12" fmla="*/ 128587 w 266700"/>
                <a:gd name="connsiteY12"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192881 w 266700"/>
                <a:gd name="connsiteY7" fmla="*/ 688181 h 795337"/>
                <a:gd name="connsiteX8" fmla="*/ 221456 w 266700"/>
                <a:gd name="connsiteY8" fmla="*/ 626269 h 795337"/>
                <a:gd name="connsiteX9" fmla="*/ 266700 w 266700"/>
                <a:gd name="connsiteY9" fmla="*/ 459581 h 795337"/>
                <a:gd name="connsiteX10" fmla="*/ 259556 w 266700"/>
                <a:gd name="connsiteY10" fmla="*/ 335756 h 795337"/>
                <a:gd name="connsiteX11" fmla="*/ 240506 w 266700"/>
                <a:gd name="connsiteY11" fmla="*/ 223837 h 795337"/>
                <a:gd name="connsiteX12" fmla="*/ 197644 w 266700"/>
                <a:gd name="connsiteY12" fmla="*/ 104775 h 795337"/>
                <a:gd name="connsiteX13" fmla="*/ 128587 w 266700"/>
                <a:gd name="connsiteY13" fmla="*/ 0 h 79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6700" h="795337">
                  <a:moveTo>
                    <a:pt x="128587" y="0"/>
                  </a:moveTo>
                  <a:lnTo>
                    <a:pt x="66675" y="116681"/>
                  </a:lnTo>
                  <a:lnTo>
                    <a:pt x="26194" y="223837"/>
                  </a:lnTo>
                  <a:lnTo>
                    <a:pt x="0" y="388144"/>
                  </a:lnTo>
                  <a:lnTo>
                    <a:pt x="30956" y="585787"/>
                  </a:lnTo>
                  <a:cubicBezTo>
                    <a:pt x="42862" y="612775"/>
                    <a:pt x="54769" y="646906"/>
                    <a:pt x="66675" y="673894"/>
                  </a:cubicBezTo>
                  <a:lnTo>
                    <a:pt x="130969" y="795337"/>
                  </a:lnTo>
                  <a:cubicBezTo>
                    <a:pt x="151606" y="758825"/>
                    <a:pt x="172244" y="724693"/>
                    <a:pt x="192881" y="688181"/>
                  </a:cubicBezTo>
                  <a:lnTo>
                    <a:pt x="221456" y="626269"/>
                  </a:lnTo>
                  <a:lnTo>
                    <a:pt x="266700" y="459581"/>
                  </a:lnTo>
                  <a:lnTo>
                    <a:pt x="259556" y="335756"/>
                  </a:lnTo>
                  <a:lnTo>
                    <a:pt x="240506" y="223837"/>
                  </a:lnTo>
                  <a:lnTo>
                    <a:pt x="197644" y="104775"/>
                  </a:lnTo>
                  <a:lnTo>
                    <a:pt x="128587"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688105" y="3710971"/>
              <a:ext cx="2797469" cy="1847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6950831" y="40967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5941656" y="4423130"/>
              <a:ext cx="1007495" cy="619693"/>
            </a:xfrm>
            <a:prstGeom prst="rect">
              <a:avLst/>
            </a:prstGeom>
            <a:noFill/>
          </p:spPr>
          <p:txBody>
            <a:bodyPr wrap="square" rtlCol="0">
              <a:spAutoFit/>
            </a:bodyPr>
            <a:lstStyle/>
            <a:p>
              <a:pPr algn="ctr"/>
              <a:r>
                <a:rPr kumimoji="1" lang="ja-JP" altLang="en-US" sz="1051" dirty="0"/>
                <a:t>府景観</a:t>
              </a:r>
              <a:endParaRPr kumimoji="1" lang="en-US" altLang="ja-JP" sz="1051" dirty="0"/>
            </a:p>
            <a:p>
              <a:pPr algn="ctr"/>
              <a:r>
                <a:rPr kumimoji="1" lang="ja-JP" altLang="en-US" sz="1051" dirty="0"/>
                <a:t>アドバイザー</a:t>
              </a:r>
              <a:endParaRPr kumimoji="1" lang="en-US" altLang="ja-JP" sz="1051" dirty="0"/>
            </a:p>
            <a:p>
              <a:pPr algn="ctr"/>
              <a:r>
                <a:rPr kumimoji="1" lang="ja-JP" altLang="en-US" sz="1051" dirty="0"/>
                <a:t>制度の対象</a:t>
              </a:r>
            </a:p>
          </p:txBody>
        </p:sp>
        <p:sp>
          <p:nvSpPr>
            <p:cNvPr id="36" name="テキスト ボックス 35"/>
            <p:cNvSpPr txBox="1"/>
            <p:nvPr/>
          </p:nvSpPr>
          <p:spPr>
            <a:xfrm>
              <a:off x="7215890" y="4423131"/>
              <a:ext cx="1007495" cy="619693"/>
            </a:xfrm>
            <a:prstGeom prst="rect">
              <a:avLst/>
            </a:prstGeom>
            <a:noFill/>
          </p:spPr>
          <p:txBody>
            <a:bodyPr wrap="square" rtlCol="0">
              <a:spAutoFit/>
            </a:bodyPr>
            <a:lstStyle/>
            <a:p>
              <a:pPr algn="ctr"/>
              <a:r>
                <a:rPr kumimoji="1" lang="ja-JP" altLang="en-US" sz="1051" dirty="0"/>
                <a:t>市町村景観</a:t>
              </a:r>
              <a:endParaRPr kumimoji="1" lang="en-US" altLang="ja-JP" sz="1051" dirty="0"/>
            </a:p>
            <a:p>
              <a:pPr algn="ctr"/>
              <a:r>
                <a:rPr kumimoji="1" lang="ja-JP" altLang="en-US" sz="1051" dirty="0"/>
                <a:t>アドバイザー</a:t>
              </a:r>
              <a:endParaRPr kumimoji="1" lang="en-US" altLang="ja-JP" sz="1051" dirty="0"/>
            </a:p>
            <a:p>
              <a:pPr algn="ctr"/>
              <a:r>
                <a:rPr kumimoji="1" lang="ja-JP" altLang="en-US" sz="1051" dirty="0"/>
                <a:t>制度の対象</a:t>
              </a:r>
            </a:p>
          </p:txBody>
        </p:sp>
        <p:sp>
          <p:nvSpPr>
            <p:cNvPr id="37" name="楕円 36"/>
            <p:cNvSpPr/>
            <p:nvPr/>
          </p:nvSpPr>
          <p:spPr>
            <a:xfrm>
              <a:off x="5916421" y="40967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5693184" y="3717518"/>
              <a:ext cx="1739489" cy="330283"/>
            </a:xfrm>
            <a:prstGeom prst="rect">
              <a:avLst/>
            </a:prstGeom>
            <a:noFill/>
          </p:spPr>
          <p:txBody>
            <a:bodyPr wrap="none" rtlCol="0">
              <a:spAutoFit/>
            </a:bodyPr>
            <a:lstStyle/>
            <a:p>
              <a:r>
                <a:rPr kumimoji="1" lang="ja-JP" altLang="en-US" sz="1400" dirty="0"/>
                <a:t>大阪府の公共事業</a:t>
              </a:r>
            </a:p>
          </p:txBody>
        </p:sp>
      </p:grpSp>
    </p:spTree>
    <p:extLst>
      <p:ext uri="{BB962C8B-B14F-4D97-AF65-F5344CB8AC3E}">
        <p14:creationId xmlns:p14="http://schemas.microsoft.com/office/powerpoint/2010/main" val="23000804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8580" y="772112"/>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ja-JP" altLang="en-US" sz="2000" b="1" u="sng" dirty="0" smtClean="0">
                <a:solidFill>
                  <a:prstClr val="black"/>
                </a:solidFill>
                <a:latin typeface="Meiryo UI" panose="020B0604030504040204" pitchFamily="50" charset="-128"/>
                <a:ea typeface="Meiryo UI" panose="020B0604030504040204" pitchFamily="50" charset="-128"/>
              </a:rPr>
              <a:t>目標</a:t>
            </a:r>
            <a:r>
              <a:rPr kumimoji="1" lang="ja-JP" altLang="en-US" sz="2000" b="1" u="sng" dirty="0">
                <a:solidFill>
                  <a:prstClr val="black"/>
                </a:solidFill>
                <a:latin typeface="Meiryo UI" panose="020B0604030504040204" pitchFamily="50" charset="-128"/>
                <a:ea typeface="Meiryo UI" panose="020B0604030504040204" pitchFamily="50" charset="-128"/>
              </a:rPr>
              <a:t>設定後、工事が完了するまでの対応 </a:t>
            </a:r>
            <a:r>
              <a:rPr kumimoji="1" lang="ja-JP" altLang="en-US" sz="2000" b="1" u="sng" dirty="0" smtClean="0">
                <a:solidFill>
                  <a:prstClr val="black"/>
                </a:solidFill>
                <a:latin typeface="Meiryo UI" panose="020B0604030504040204" pitchFamily="50" charset="-128"/>
                <a:ea typeface="Meiryo UI" panose="020B0604030504040204" pitchFamily="50" charset="-128"/>
              </a:rPr>
              <a:t>：⑤</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28</a:t>
            </a:fld>
            <a:endParaRPr kumimoji="1" lang="ja-JP" altLang="en-US"/>
          </a:p>
        </p:txBody>
      </p:sp>
      <p:sp>
        <p:nvSpPr>
          <p:cNvPr id="8" name="テキスト ボックス 7"/>
          <p:cNvSpPr txBox="1"/>
          <p:nvPr/>
        </p:nvSpPr>
        <p:spPr>
          <a:xfrm>
            <a:off x="513333" y="1350171"/>
            <a:ext cx="8049341" cy="5232202"/>
          </a:xfrm>
          <a:prstGeom prst="rect">
            <a:avLst/>
          </a:prstGeom>
          <a:noFill/>
          <a:ln>
            <a:noFill/>
          </a:ln>
        </p:spPr>
        <p:txBody>
          <a:bodyPr wrap="square" rtlCol="0">
            <a:spAutoFit/>
          </a:bodyPr>
          <a:lstStyle/>
          <a:p>
            <a:pPr>
              <a:lnSpc>
                <a:spcPct val="150000"/>
              </a:lnSpc>
            </a:pPr>
            <a:r>
              <a:rPr kumimoji="1" lang="ja-JP" altLang="en-US" dirty="0">
                <a:latin typeface="ＭＳ Ｐゴシック 本文"/>
              </a:rPr>
              <a:t>（方向性）</a:t>
            </a:r>
            <a:endParaRPr kumimoji="1" lang="en-US" altLang="ja-JP" dirty="0">
              <a:latin typeface="ＭＳ Ｐゴシック 本文"/>
            </a:endParaRPr>
          </a:p>
          <a:p>
            <a:pPr>
              <a:lnSpc>
                <a:spcPct val="150000"/>
              </a:lnSpc>
            </a:pPr>
            <a:r>
              <a:rPr kumimoji="1" lang="ja-JP" altLang="en-US" dirty="0">
                <a:latin typeface="ＭＳ Ｐゴシック 本文"/>
              </a:rPr>
              <a:t>■設計担当から工事担当への景観に関する引継ぎ</a:t>
            </a:r>
          </a:p>
          <a:p>
            <a:pPr marL="446088" indent="-446088">
              <a:lnSpc>
                <a:spcPct val="150000"/>
              </a:lnSpc>
            </a:pPr>
            <a:r>
              <a:rPr kumimoji="1" lang="ja-JP" altLang="en-US" dirty="0">
                <a:latin typeface="ＭＳ Ｐゴシック 本文"/>
              </a:rPr>
              <a:t>　　・景観形成の目標設定シート、目標設定シートに基づく計画内容について</a:t>
            </a:r>
            <a:r>
              <a:rPr kumimoji="1" lang="ja-JP" altLang="en-US" dirty="0" smtClean="0">
                <a:latin typeface="ＭＳ Ｐゴシック 本文"/>
              </a:rPr>
              <a:t>、</a:t>
            </a:r>
            <a:endParaRPr kumimoji="1" lang="en-US" altLang="ja-JP" dirty="0" smtClean="0">
              <a:latin typeface="ＭＳ Ｐゴシック 本文"/>
            </a:endParaRPr>
          </a:p>
          <a:p>
            <a:pPr marL="446088" indent="-446088">
              <a:lnSpc>
                <a:spcPct val="150000"/>
              </a:lnSpc>
            </a:pPr>
            <a:r>
              <a:rPr kumimoji="1" lang="ja-JP" altLang="en-US" dirty="0">
                <a:latin typeface="ＭＳ Ｐゴシック 本文"/>
              </a:rPr>
              <a:t>　</a:t>
            </a:r>
            <a:r>
              <a:rPr kumimoji="1" lang="ja-JP" altLang="en-US" dirty="0" smtClean="0">
                <a:latin typeface="ＭＳ Ｐゴシック 本文"/>
              </a:rPr>
              <a:t>　　設計</a:t>
            </a:r>
            <a:r>
              <a:rPr kumimoji="1" lang="ja-JP" altLang="en-US" dirty="0">
                <a:latin typeface="ＭＳ Ｐゴシック 本文"/>
              </a:rPr>
              <a:t>担当から工事担当へ内容を説明の上、書類を</a:t>
            </a:r>
            <a:r>
              <a:rPr kumimoji="1" lang="ja-JP" altLang="en-US" dirty="0" smtClean="0">
                <a:latin typeface="ＭＳ Ｐゴシック 本文"/>
              </a:rPr>
              <a:t>伝達</a:t>
            </a:r>
            <a:endParaRPr kumimoji="1" lang="en-US" altLang="ja-JP" dirty="0">
              <a:latin typeface="ＭＳ Ｐゴシック 本文"/>
            </a:endParaRPr>
          </a:p>
          <a:p>
            <a:pPr marL="268275" indent="-268275">
              <a:lnSpc>
                <a:spcPct val="150000"/>
              </a:lnSpc>
            </a:pPr>
            <a:endParaRPr kumimoji="1" lang="en-US" altLang="ja-JP" dirty="0">
              <a:latin typeface="ＭＳ Ｐゴシック 本文"/>
            </a:endParaRPr>
          </a:p>
          <a:p>
            <a:pPr marL="268275" indent="-268275">
              <a:lnSpc>
                <a:spcPct val="150000"/>
              </a:lnSpc>
            </a:pPr>
            <a:r>
              <a:rPr kumimoji="1" lang="ja-JP" altLang="en-US" dirty="0">
                <a:latin typeface="ＭＳ Ｐゴシック 本文"/>
              </a:rPr>
              <a:t>■景観形成の目標設定に関わる計画変更が生じた場合</a:t>
            </a:r>
            <a:endParaRPr kumimoji="1" lang="en-US" altLang="ja-JP" dirty="0">
              <a:latin typeface="ＭＳ Ｐゴシック 本文"/>
            </a:endParaRPr>
          </a:p>
          <a:p>
            <a:pPr marL="268275" indent="-268275">
              <a:lnSpc>
                <a:spcPct val="150000"/>
              </a:lnSpc>
            </a:pPr>
            <a:r>
              <a:rPr kumimoji="1" lang="ja-JP" altLang="en-US" dirty="0" smtClean="0">
                <a:latin typeface="ＭＳ Ｐゴシック 本文"/>
              </a:rPr>
              <a:t>　</a:t>
            </a:r>
            <a:r>
              <a:rPr kumimoji="1" lang="ja-JP" altLang="en-US" b="1" u="sng" dirty="0" smtClean="0">
                <a:latin typeface="ＭＳ Ｐゴシック 本文"/>
              </a:rPr>
              <a:t>○景観</a:t>
            </a:r>
            <a:r>
              <a:rPr kumimoji="1" lang="ja-JP" altLang="en-US" b="1" u="sng" dirty="0">
                <a:latin typeface="ＭＳ Ｐゴシック 本文"/>
              </a:rPr>
              <a:t>アドバイザー会議を受けた事業</a:t>
            </a:r>
            <a:endParaRPr kumimoji="1" lang="en-US" altLang="ja-JP" b="1" u="sng" dirty="0">
              <a:latin typeface="ＭＳ Ｐゴシック 本文"/>
            </a:endParaRPr>
          </a:p>
          <a:p>
            <a:pPr marL="268275" indent="-268275">
              <a:lnSpc>
                <a:spcPct val="150000"/>
              </a:lnSpc>
            </a:pPr>
            <a:r>
              <a:rPr kumimoji="1" lang="ja-JP" altLang="en-US" dirty="0">
                <a:latin typeface="ＭＳ Ｐゴシック 本文"/>
              </a:rPr>
              <a:t>　　・景観部局は、事業部局からの相談を受け付ける</a:t>
            </a:r>
            <a:endParaRPr kumimoji="1" lang="en-US" altLang="ja-JP" dirty="0">
              <a:latin typeface="ＭＳ Ｐゴシック 本文"/>
            </a:endParaRPr>
          </a:p>
          <a:p>
            <a:pPr marL="268275" indent="-268275">
              <a:lnSpc>
                <a:spcPct val="150000"/>
              </a:lnSpc>
            </a:pPr>
            <a:r>
              <a:rPr kumimoji="1" lang="ja-JP" altLang="en-US" dirty="0">
                <a:latin typeface="ＭＳ Ｐゴシック 本文"/>
              </a:rPr>
              <a:t>　　・変更内容を鑑み、必要に応じて景観アドバイザーへの確認を行う</a:t>
            </a:r>
            <a:endParaRPr kumimoji="1" lang="en-US" altLang="ja-JP" dirty="0">
              <a:latin typeface="ＭＳ Ｐゴシック 本文"/>
            </a:endParaRPr>
          </a:p>
          <a:p>
            <a:pPr marL="268275" indent="-268275">
              <a:lnSpc>
                <a:spcPct val="150000"/>
              </a:lnSpc>
              <a:spcBef>
                <a:spcPts val="1200"/>
              </a:spcBef>
            </a:pPr>
            <a:r>
              <a:rPr kumimoji="1" lang="ja-JP" altLang="en-US" b="1" dirty="0" smtClean="0">
                <a:latin typeface="ＭＳ Ｐゴシック 本文"/>
              </a:rPr>
              <a:t>　</a:t>
            </a:r>
            <a:r>
              <a:rPr kumimoji="1" lang="ja-JP" altLang="en-US" b="1" u="sng" dirty="0" smtClean="0">
                <a:latin typeface="ＭＳ Ｐゴシック 本文"/>
              </a:rPr>
              <a:t>○景観</a:t>
            </a:r>
            <a:r>
              <a:rPr kumimoji="1" lang="ja-JP" altLang="en-US" b="1" u="sng" dirty="0">
                <a:latin typeface="ＭＳ Ｐゴシック 本文"/>
              </a:rPr>
              <a:t>アドバイザー会議の対象外で景観形成の目標設定のみを行った事業</a:t>
            </a:r>
            <a:endParaRPr kumimoji="1" lang="en-US" altLang="ja-JP" b="1" u="sng" dirty="0">
              <a:latin typeface="ＭＳ Ｐゴシック 本文"/>
            </a:endParaRPr>
          </a:p>
          <a:p>
            <a:pPr marL="268275" indent="-268275">
              <a:lnSpc>
                <a:spcPct val="150000"/>
              </a:lnSpc>
            </a:pPr>
            <a:r>
              <a:rPr kumimoji="1" lang="ja-JP" altLang="en-US" dirty="0">
                <a:latin typeface="ＭＳ Ｐゴシック 本文"/>
              </a:rPr>
              <a:t>　　・景観部局は、事業部局からの相談を受け付ける</a:t>
            </a:r>
            <a:endParaRPr kumimoji="1" lang="en-US" altLang="ja-JP" dirty="0">
              <a:latin typeface="ＭＳ Ｐゴシック 本文"/>
            </a:endParaRPr>
          </a:p>
          <a:p>
            <a:pPr marL="268275" indent="-268275">
              <a:lnSpc>
                <a:spcPct val="150000"/>
              </a:lnSpc>
            </a:pPr>
            <a:endParaRPr kumimoji="1" lang="en-US" altLang="ja-JP" dirty="0">
              <a:latin typeface="ＭＳ Ｐゴシック 本文"/>
            </a:endParaRPr>
          </a:p>
        </p:txBody>
      </p:sp>
      <p:sp>
        <p:nvSpPr>
          <p:cNvPr id="6" name="テキスト ボックス 5"/>
          <p:cNvSpPr txBox="1"/>
          <p:nvPr/>
        </p:nvSpPr>
        <p:spPr>
          <a:xfrm>
            <a:off x="0" y="206929"/>
            <a:ext cx="7993688" cy="400110"/>
          </a:xfrm>
          <a:prstGeom prst="rect">
            <a:avLst/>
          </a:prstGeom>
          <a:noFill/>
        </p:spPr>
        <p:txBody>
          <a:bodyPr wrap="square" rtlCol="0">
            <a:spAutoFit/>
          </a:bodyPr>
          <a:lstStyle/>
          <a:p>
            <a:pPr lvl="0">
              <a:defRPr/>
            </a:pPr>
            <a:r>
              <a:rPr kumimoji="1" lang="ja-JP" altLang="en-US" sz="2000" b="1" dirty="0">
                <a:solidFill>
                  <a:prstClr val="black"/>
                </a:solidFill>
                <a:latin typeface="Meiryo UI" panose="020B0604030504040204" pitchFamily="50" charset="-128"/>
                <a:ea typeface="Meiryo UI" panose="020B0604030504040204" pitchFamily="50" charset="-128"/>
              </a:rPr>
              <a:t>　</a:t>
            </a:r>
            <a:r>
              <a:rPr kumimoji="1" lang="en-US" altLang="ja-JP" sz="2000" b="1" dirty="0">
                <a:solidFill>
                  <a:prstClr val="black"/>
                </a:solidFill>
                <a:latin typeface="Meiryo UI" panose="020B0604030504040204" pitchFamily="50" charset="-128"/>
                <a:ea typeface="Meiryo UI" panose="020B0604030504040204" pitchFamily="50" charset="-128"/>
              </a:rPr>
              <a:t>【</a:t>
            </a:r>
            <a:r>
              <a:rPr kumimoji="1" lang="ja-JP" altLang="en-US" sz="2000" b="1" dirty="0">
                <a:solidFill>
                  <a:prstClr val="black"/>
                </a:solidFill>
                <a:latin typeface="Meiryo UI" panose="020B0604030504040204" pitchFamily="50" charset="-128"/>
                <a:ea typeface="Meiryo UI" panose="020B0604030504040204" pitchFamily="50" charset="-128"/>
              </a:rPr>
              <a:t> </a:t>
            </a:r>
            <a:r>
              <a:rPr kumimoji="1" lang="en-US" altLang="ja-JP" sz="2000" b="1" dirty="0">
                <a:solidFill>
                  <a:prstClr val="black"/>
                </a:solidFill>
                <a:latin typeface="Meiryo UI" panose="020B0604030504040204" pitchFamily="50" charset="-128"/>
                <a:ea typeface="Meiryo UI" panose="020B0604030504040204" pitchFamily="50" charset="-128"/>
              </a:rPr>
              <a:t>Do 】</a:t>
            </a:r>
          </a:p>
        </p:txBody>
      </p:sp>
    </p:spTree>
    <p:extLst>
      <p:ext uri="{BB962C8B-B14F-4D97-AF65-F5344CB8AC3E}">
        <p14:creationId xmlns:p14="http://schemas.microsoft.com/office/powerpoint/2010/main" val="7473910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8580" y="803257"/>
            <a:ext cx="7993688" cy="400110"/>
          </a:xfrm>
          <a:prstGeom prst="rect">
            <a:avLst/>
          </a:prstGeom>
          <a:noFill/>
        </p:spPr>
        <p:txBody>
          <a:bodyPr wrap="square" rtlCol="0">
            <a:spAutoFit/>
          </a:bodyPr>
          <a:lstStyle/>
          <a:p>
            <a:pPr>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ja-JP" altLang="en-US" sz="2000" b="1" u="sng" dirty="0" smtClean="0">
                <a:solidFill>
                  <a:prstClr val="black"/>
                </a:solidFill>
                <a:latin typeface="Meiryo UI" panose="020B0604030504040204" pitchFamily="50" charset="-128"/>
                <a:ea typeface="Meiryo UI" panose="020B0604030504040204" pitchFamily="50" charset="-128"/>
              </a:rPr>
              <a:t>景観</a:t>
            </a:r>
            <a:r>
              <a:rPr kumimoji="1" lang="ja-JP" altLang="en-US" sz="2000" b="1" u="sng" dirty="0">
                <a:solidFill>
                  <a:prstClr val="black"/>
                </a:solidFill>
                <a:latin typeface="Meiryo UI" panose="020B0604030504040204" pitchFamily="50" charset="-128"/>
                <a:ea typeface="Meiryo UI" panose="020B0604030504040204" pitchFamily="50" charset="-128"/>
              </a:rPr>
              <a:t>形成に寄与した公共事業であるかの評価の手法、体制　　</a:t>
            </a:r>
            <a:r>
              <a:rPr kumimoji="1" lang="ja-JP" altLang="en-US" sz="2000" b="1" u="sng" dirty="0" smtClean="0">
                <a:solidFill>
                  <a:prstClr val="black"/>
                </a:solidFill>
                <a:latin typeface="Meiryo UI" panose="020B0604030504040204" pitchFamily="50" charset="-128"/>
                <a:ea typeface="Meiryo UI" panose="020B0604030504040204" pitchFamily="50" charset="-128"/>
              </a:rPr>
              <a:t>：⑥</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29</a:t>
            </a:fld>
            <a:endParaRPr kumimoji="1" lang="ja-JP" altLang="en-US"/>
          </a:p>
        </p:txBody>
      </p:sp>
      <p:sp>
        <p:nvSpPr>
          <p:cNvPr id="8" name="テキスト ボックス 7"/>
          <p:cNvSpPr txBox="1"/>
          <p:nvPr/>
        </p:nvSpPr>
        <p:spPr>
          <a:xfrm>
            <a:off x="522120" y="1445095"/>
            <a:ext cx="7694605" cy="3200876"/>
          </a:xfrm>
          <a:prstGeom prst="rect">
            <a:avLst/>
          </a:prstGeom>
          <a:noFill/>
          <a:ln>
            <a:noFill/>
          </a:ln>
        </p:spPr>
        <p:txBody>
          <a:bodyPr wrap="square" rtlCol="0">
            <a:spAutoFit/>
          </a:bodyPr>
          <a:lstStyle/>
          <a:p>
            <a:pPr>
              <a:lnSpc>
                <a:spcPct val="150000"/>
              </a:lnSpc>
            </a:pPr>
            <a:r>
              <a:rPr kumimoji="1" lang="ja-JP" altLang="en-US" dirty="0">
                <a:latin typeface="ＭＳ Ｐゴシック 本文"/>
              </a:rPr>
              <a:t>（方向性）</a:t>
            </a:r>
            <a:endParaRPr kumimoji="1" lang="en-US" altLang="ja-JP" dirty="0">
              <a:latin typeface="ＭＳ Ｐゴシック 本文"/>
            </a:endParaRPr>
          </a:p>
          <a:p>
            <a:pPr marL="268275" indent="-268275">
              <a:lnSpc>
                <a:spcPts val="3000"/>
              </a:lnSpc>
            </a:pPr>
            <a:r>
              <a:rPr kumimoji="1" lang="ja-JP" altLang="en-US" dirty="0">
                <a:latin typeface="ＭＳ Ｐゴシック 本文"/>
              </a:rPr>
              <a:t>　・事業部局は、工事が完了次第、景観形成の目標達成の状況を「景観形成の目標設定シート」及び「景観形成の目標達成評価シート」により、自己確認（評価）し、景観部局へ報告</a:t>
            </a:r>
            <a:r>
              <a:rPr kumimoji="1" lang="ja-JP" altLang="en-US" dirty="0" smtClean="0">
                <a:latin typeface="ＭＳ Ｐゴシック 本文"/>
              </a:rPr>
              <a:t>する</a:t>
            </a:r>
            <a:endParaRPr kumimoji="1" lang="en-US" altLang="ja-JP" dirty="0" smtClean="0">
              <a:latin typeface="ＭＳ Ｐゴシック 本文"/>
            </a:endParaRPr>
          </a:p>
          <a:p>
            <a:pPr marL="268275" indent="-268275">
              <a:lnSpc>
                <a:spcPts val="3000"/>
              </a:lnSpc>
            </a:pPr>
            <a:endParaRPr kumimoji="1" lang="en-US" altLang="ja-JP" dirty="0">
              <a:latin typeface="ＭＳ Ｐゴシック 本文"/>
            </a:endParaRPr>
          </a:p>
          <a:p>
            <a:pPr marL="268275" indent="-268275">
              <a:lnSpc>
                <a:spcPts val="3000"/>
              </a:lnSpc>
            </a:pPr>
            <a:r>
              <a:rPr kumimoji="1" lang="ja-JP" altLang="en-US" dirty="0">
                <a:latin typeface="ＭＳ Ｐゴシック 本文"/>
              </a:rPr>
              <a:t>　・景観部局は、それらを確認の上、取りまとめた結果を定期的に景観アドバイザーへ報告し、景観アドバイザーより、</a:t>
            </a:r>
            <a:r>
              <a:rPr kumimoji="1" lang="ja-JP" altLang="en-US" dirty="0" smtClean="0">
                <a:latin typeface="ＭＳ Ｐゴシック 本文"/>
              </a:rPr>
              <a:t>目標の</a:t>
            </a:r>
            <a:r>
              <a:rPr kumimoji="1" lang="ja-JP" altLang="en-US" dirty="0">
                <a:latin typeface="ＭＳ Ｐゴシック 本文"/>
              </a:rPr>
              <a:t>立て方や自己評価</a:t>
            </a:r>
            <a:r>
              <a:rPr kumimoji="1" lang="ja-JP" altLang="en-US" dirty="0" smtClean="0">
                <a:latin typeface="ＭＳ Ｐゴシック 本文"/>
              </a:rPr>
              <a:t>の結果、完成した施設等</a:t>
            </a:r>
            <a:r>
              <a:rPr kumimoji="1" lang="ja-JP" altLang="en-US" dirty="0">
                <a:latin typeface="ＭＳ Ｐゴシック 本文"/>
              </a:rPr>
              <a:t>への総合的なコメントを受ける</a:t>
            </a:r>
          </a:p>
        </p:txBody>
      </p:sp>
      <p:sp>
        <p:nvSpPr>
          <p:cNvPr id="6" name="テキスト ボックス 5"/>
          <p:cNvSpPr txBox="1"/>
          <p:nvPr/>
        </p:nvSpPr>
        <p:spPr>
          <a:xfrm>
            <a:off x="0" y="212935"/>
            <a:ext cx="7993688" cy="400110"/>
          </a:xfrm>
          <a:prstGeom prst="rect">
            <a:avLst/>
          </a:prstGeom>
          <a:noFill/>
        </p:spPr>
        <p:txBody>
          <a:bodyPr wrap="square" rtlCol="0">
            <a:spAutoFit/>
          </a:bodyPr>
          <a:lstStyle/>
          <a:p>
            <a:pPr lvl="0">
              <a:defRPr/>
            </a:pPr>
            <a:r>
              <a:rPr kumimoji="1" lang="ja-JP" altLang="en-US" sz="2000" b="1" dirty="0">
                <a:solidFill>
                  <a:prstClr val="black"/>
                </a:solidFill>
                <a:latin typeface="Meiryo UI" panose="020B0604030504040204" pitchFamily="50" charset="-128"/>
                <a:ea typeface="Meiryo UI" panose="020B0604030504040204" pitchFamily="50" charset="-128"/>
              </a:rPr>
              <a:t>　</a:t>
            </a:r>
            <a:r>
              <a:rPr kumimoji="1" lang="en-US" altLang="ja-JP" sz="2000" b="1" dirty="0">
                <a:solidFill>
                  <a:prstClr val="black"/>
                </a:solidFill>
                <a:latin typeface="Meiryo UI" panose="020B0604030504040204" pitchFamily="50" charset="-128"/>
                <a:ea typeface="Meiryo UI" panose="020B0604030504040204" pitchFamily="50" charset="-128"/>
              </a:rPr>
              <a:t>【 Check 】</a:t>
            </a:r>
          </a:p>
        </p:txBody>
      </p:sp>
    </p:spTree>
    <p:extLst>
      <p:ext uri="{BB962C8B-B14F-4D97-AF65-F5344CB8AC3E}">
        <p14:creationId xmlns:p14="http://schemas.microsoft.com/office/powerpoint/2010/main" val="476516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53372" y="2728252"/>
            <a:ext cx="8637301" cy="584775"/>
          </a:xfrm>
          <a:prstGeom prst="rect">
            <a:avLst/>
          </a:prstGeom>
          <a:noFill/>
        </p:spPr>
        <p:txBody>
          <a:bodyPr wrap="none" rtlCol="0">
            <a:spAutoFit/>
          </a:bodyPr>
          <a:lstStyle/>
          <a:p>
            <a:pPr algn="ctr"/>
            <a:r>
              <a:rPr kumimoji="1" lang="ja-JP" altLang="en-US" sz="3200" b="1" dirty="0" smtClean="0">
                <a:latin typeface="Meiryo UI" panose="020B0604030504040204" pitchFamily="50" charset="-128"/>
                <a:ea typeface="Meiryo UI" panose="020B0604030504040204" pitchFamily="50" charset="-128"/>
              </a:rPr>
              <a:t>令和元年度の議論により定まった方向性（概要）</a:t>
            </a:r>
            <a:endParaRPr kumimoji="1" lang="en-US" altLang="ja-JP" sz="32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3</a:t>
            </a:fld>
            <a:endParaRPr kumimoji="1" lang="ja-JP" altLang="en-US"/>
          </a:p>
        </p:txBody>
      </p:sp>
    </p:spTree>
    <p:extLst>
      <p:ext uri="{BB962C8B-B14F-4D97-AF65-F5344CB8AC3E}">
        <p14:creationId xmlns:p14="http://schemas.microsoft.com/office/powerpoint/2010/main" val="3802985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1050" y="767497"/>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ja-JP" altLang="en-US" sz="2000" b="1" u="sng" dirty="0" smtClean="0">
                <a:solidFill>
                  <a:prstClr val="black"/>
                </a:solidFill>
                <a:latin typeface="Meiryo UI" panose="020B0604030504040204" pitchFamily="50" charset="-128"/>
                <a:ea typeface="Meiryo UI" panose="020B0604030504040204" pitchFamily="50" charset="-128"/>
              </a:rPr>
              <a:t>事例</a:t>
            </a:r>
            <a:r>
              <a:rPr kumimoji="1" lang="ja-JP" altLang="en-US" sz="2000" b="1" u="sng" dirty="0">
                <a:solidFill>
                  <a:prstClr val="black"/>
                </a:solidFill>
                <a:latin typeface="Meiryo UI" panose="020B0604030504040204" pitchFamily="50" charset="-128"/>
                <a:ea typeface="Meiryo UI" panose="020B0604030504040204" pitchFamily="50" charset="-128"/>
              </a:rPr>
              <a:t>の蓄積、活用等の具体的な方策　</a:t>
            </a:r>
            <a:r>
              <a:rPr kumimoji="1" lang="ja-JP" altLang="en-US" sz="2000" b="1" u="sng" dirty="0" smtClean="0">
                <a:solidFill>
                  <a:prstClr val="black"/>
                </a:solidFill>
                <a:latin typeface="Meiryo UI" panose="020B0604030504040204" pitchFamily="50" charset="-128"/>
                <a:ea typeface="Meiryo UI" panose="020B0604030504040204" pitchFamily="50" charset="-128"/>
              </a:rPr>
              <a:t>：⑦</a:t>
            </a:r>
            <a:endParaRPr kumimoji="1" lang="en-US" altLang="ja-JP" sz="2000" b="1" u="sng"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30</a:t>
            </a:fld>
            <a:endParaRPr kumimoji="1" lang="ja-JP" altLang="en-US"/>
          </a:p>
        </p:txBody>
      </p:sp>
      <p:sp>
        <p:nvSpPr>
          <p:cNvPr id="8" name="テキスト ボックス 7"/>
          <p:cNvSpPr txBox="1"/>
          <p:nvPr/>
        </p:nvSpPr>
        <p:spPr>
          <a:xfrm>
            <a:off x="460693" y="1238342"/>
            <a:ext cx="8049341" cy="4976747"/>
          </a:xfrm>
          <a:prstGeom prst="rect">
            <a:avLst/>
          </a:prstGeom>
          <a:noFill/>
          <a:ln>
            <a:noFill/>
          </a:ln>
        </p:spPr>
        <p:txBody>
          <a:bodyPr wrap="square" rtlCol="0">
            <a:spAutoFit/>
          </a:bodyPr>
          <a:lstStyle/>
          <a:p>
            <a:pPr>
              <a:lnSpc>
                <a:spcPct val="150000"/>
              </a:lnSpc>
            </a:pPr>
            <a:r>
              <a:rPr kumimoji="1" lang="ja-JP" altLang="en-US" dirty="0">
                <a:latin typeface="ＭＳ Ｐゴシック 本文"/>
              </a:rPr>
              <a:t>（方向性）</a:t>
            </a:r>
            <a:endParaRPr kumimoji="1" lang="en-US" altLang="ja-JP" dirty="0">
              <a:latin typeface="ＭＳ Ｐゴシック 本文"/>
            </a:endParaRPr>
          </a:p>
          <a:p>
            <a:pPr>
              <a:lnSpc>
                <a:spcPct val="150000"/>
              </a:lnSpc>
            </a:pPr>
            <a:r>
              <a:rPr kumimoji="1" lang="ja-JP" altLang="en-US" dirty="0">
                <a:latin typeface="ＭＳ Ｐゴシック 本文"/>
              </a:rPr>
              <a:t>■景観形成に寄与した公共事業の事例の蓄積と発信</a:t>
            </a:r>
            <a:endParaRPr kumimoji="1" lang="en-US" altLang="ja-JP" dirty="0">
              <a:latin typeface="ＭＳ Ｐゴシック 本文"/>
            </a:endParaRPr>
          </a:p>
          <a:p>
            <a:pPr marL="268275" indent="-268275">
              <a:lnSpc>
                <a:spcPct val="120000"/>
              </a:lnSpc>
            </a:pPr>
            <a:r>
              <a:rPr kumimoji="1" lang="ja-JP" altLang="en-US" dirty="0">
                <a:latin typeface="ＭＳ Ｐゴシック 本文"/>
              </a:rPr>
              <a:t>　・目標設定やそれらへの対応状況、自己評価等の情報を蓄積するとともに、庁内ポータルサイト等で紹介する</a:t>
            </a:r>
            <a:endParaRPr kumimoji="1" lang="en-US" altLang="ja-JP" dirty="0">
              <a:latin typeface="ＭＳ Ｐゴシック 本文"/>
            </a:endParaRPr>
          </a:p>
          <a:p>
            <a:pPr>
              <a:lnSpc>
                <a:spcPct val="150000"/>
              </a:lnSpc>
              <a:spcBef>
                <a:spcPts val="600"/>
              </a:spcBef>
            </a:pPr>
            <a:r>
              <a:rPr kumimoji="1" lang="ja-JP" altLang="en-US" dirty="0">
                <a:latin typeface="ＭＳ Ｐゴシック 本文"/>
              </a:rPr>
              <a:t>■景観アドバイザー</a:t>
            </a:r>
            <a:r>
              <a:rPr kumimoji="1" lang="ja-JP" altLang="en-US" dirty="0" smtClean="0">
                <a:latin typeface="ＭＳ Ｐゴシック 本文"/>
              </a:rPr>
              <a:t>への報告結果</a:t>
            </a:r>
            <a:r>
              <a:rPr kumimoji="1" lang="ja-JP" altLang="en-US" dirty="0">
                <a:latin typeface="ＭＳ Ｐゴシック 本文"/>
              </a:rPr>
              <a:t>（アドバイザーによるコメント）の周知</a:t>
            </a:r>
            <a:endParaRPr kumimoji="1" lang="en-US" altLang="ja-JP" dirty="0">
              <a:latin typeface="ＭＳ Ｐゴシック 本文"/>
            </a:endParaRPr>
          </a:p>
          <a:p>
            <a:pPr marL="268275" indent="-268275">
              <a:lnSpc>
                <a:spcPct val="120000"/>
              </a:lnSpc>
            </a:pPr>
            <a:r>
              <a:rPr kumimoji="1" lang="ja-JP" altLang="en-US" dirty="0">
                <a:latin typeface="ＭＳ Ｐゴシック 本文"/>
              </a:rPr>
              <a:t>　・景観アドバイザーによるコメント等の情報を蓄積するとともに、庁内ポータルサイト等で紹介する</a:t>
            </a:r>
            <a:endParaRPr kumimoji="1" lang="en-US" altLang="ja-JP" dirty="0">
              <a:latin typeface="ＭＳ Ｐゴシック 本文"/>
            </a:endParaRPr>
          </a:p>
          <a:p>
            <a:pPr>
              <a:lnSpc>
                <a:spcPct val="150000"/>
              </a:lnSpc>
              <a:spcBef>
                <a:spcPts val="600"/>
              </a:spcBef>
            </a:pPr>
            <a:r>
              <a:rPr kumimoji="1" lang="ja-JP" altLang="en-US" dirty="0">
                <a:latin typeface="ＭＳ Ｐゴシック 本文"/>
              </a:rPr>
              <a:t>■景観に関する講習会の実施</a:t>
            </a:r>
            <a:endParaRPr kumimoji="1" lang="en-US" altLang="ja-JP" dirty="0">
              <a:latin typeface="ＭＳ Ｐゴシック 本文"/>
            </a:endParaRPr>
          </a:p>
          <a:p>
            <a:pPr>
              <a:lnSpc>
                <a:spcPct val="150000"/>
              </a:lnSpc>
            </a:pPr>
            <a:r>
              <a:rPr kumimoji="1" lang="ja-JP" altLang="en-US" dirty="0">
                <a:latin typeface="ＭＳ Ｐゴシック 本文"/>
              </a:rPr>
              <a:t>　・現地でのレビュー実施など、府職員を講師とした講習会を開催する</a:t>
            </a:r>
            <a:endParaRPr kumimoji="1" lang="en-US" altLang="ja-JP" dirty="0">
              <a:latin typeface="ＭＳ Ｐゴシック 本文"/>
            </a:endParaRPr>
          </a:p>
          <a:p>
            <a:pPr>
              <a:lnSpc>
                <a:spcPct val="150000"/>
              </a:lnSpc>
            </a:pPr>
            <a:r>
              <a:rPr kumimoji="1" lang="ja-JP" altLang="en-US" dirty="0">
                <a:latin typeface="ＭＳ Ｐゴシック 本文"/>
              </a:rPr>
              <a:t>　・有識者による講習会を開催する</a:t>
            </a:r>
            <a:endParaRPr kumimoji="1" lang="en-US" altLang="ja-JP" dirty="0">
              <a:latin typeface="ＭＳ Ｐゴシック 本文"/>
            </a:endParaRPr>
          </a:p>
          <a:p>
            <a:pPr>
              <a:lnSpc>
                <a:spcPct val="150000"/>
              </a:lnSpc>
              <a:spcBef>
                <a:spcPts val="600"/>
              </a:spcBef>
            </a:pPr>
            <a:r>
              <a:rPr kumimoji="1" lang="ja-JP" altLang="en-US" dirty="0">
                <a:latin typeface="ＭＳ Ｐゴシック 本文"/>
              </a:rPr>
              <a:t>■検討経過の公表</a:t>
            </a:r>
            <a:endParaRPr kumimoji="1" lang="en-US" altLang="ja-JP" dirty="0">
              <a:latin typeface="ＭＳ Ｐゴシック 本文"/>
            </a:endParaRPr>
          </a:p>
          <a:p>
            <a:pPr>
              <a:lnSpc>
                <a:spcPct val="150000"/>
              </a:lnSpc>
            </a:pPr>
            <a:r>
              <a:rPr kumimoji="1" lang="ja-JP" altLang="en-US" dirty="0">
                <a:latin typeface="ＭＳ Ｐゴシック 本文"/>
              </a:rPr>
              <a:t>　・事業完了後、景観配慮の検討経過の概要を府ホームページ等で公表する</a:t>
            </a:r>
            <a:endParaRPr kumimoji="1" lang="en-US" altLang="ja-JP" dirty="0">
              <a:latin typeface="ＭＳ Ｐゴシック 本文"/>
            </a:endParaRPr>
          </a:p>
        </p:txBody>
      </p:sp>
      <p:sp>
        <p:nvSpPr>
          <p:cNvPr id="6" name="テキスト ボックス 5"/>
          <p:cNvSpPr txBox="1"/>
          <p:nvPr/>
        </p:nvSpPr>
        <p:spPr>
          <a:xfrm>
            <a:off x="0" y="206659"/>
            <a:ext cx="7993688" cy="400110"/>
          </a:xfrm>
          <a:prstGeom prst="rect">
            <a:avLst/>
          </a:prstGeom>
          <a:noFill/>
        </p:spPr>
        <p:txBody>
          <a:bodyPr wrap="square" rtlCol="0">
            <a:spAutoFit/>
          </a:bodyPr>
          <a:lstStyle/>
          <a:p>
            <a:pPr lvl="0">
              <a:defRPr/>
            </a:pPr>
            <a:r>
              <a:rPr kumimoji="1" lang="ja-JP" altLang="en-US" sz="2000" b="1" dirty="0">
                <a:solidFill>
                  <a:prstClr val="black"/>
                </a:solidFill>
                <a:latin typeface="Meiryo UI" panose="020B0604030504040204" pitchFamily="50" charset="-128"/>
                <a:ea typeface="Meiryo UI" panose="020B0604030504040204" pitchFamily="50" charset="-128"/>
              </a:rPr>
              <a:t>　</a:t>
            </a:r>
            <a:r>
              <a:rPr kumimoji="1" lang="en-US" altLang="ja-JP" sz="2000" b="1" dirty="0">
                <a:solidFill>
                  <a:prstClr val="black"/>
                </a:solidFill>
                <a:latin typeface="Meiryo UI" panose="020B0604030504040204" pitchFamily="50" charset="-128"/>
                <a:ea typeface="Meiryo UI" panose="020B0604030504040204" pitchFamily="50" charset="-128"/>
              </a:rPr>
              <a:t>【 Action 】</a:t>
            </a:r>
          </a:p>
        </p:txBody>
      </p:sp>
    </p:spTree>
    <p:extLst>
      <p:ext uri="{BB962C8B-B14F-4D97-AF65-F5344CB8AC3E}">
        <p14:creationId xmlns:p14="http://schemas.microsoft.com/office/powerpoint/2010/main" val="24118036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1" y="2683326"/>
            <a:ext cx="7886700" cy="1325563"/>
          </a:xfrm>
        </p:spPr>
        <p:txBody>
          <a:bodyPr/>
          <a:lstStyle/>
          <a:p>
            <a:pPr algn="ctr"/>
            <a:r>
              <a:rPr kumimoji="1" lang="ja-JP" altLang="en-US" dirty="0" smtClean="0">
                <a:latin typeface="Meiryo UI" panose="020B0604030504040204" pitchFamily="50" charset="-128"/>
                <a:ea typeface="Meiryo UI" panose="020B0604030504040204" pitchFamily="50" charset="-128"/>
              </a:rPr>
              <a:t>参　考　情　報</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31</a:t>
            </a:fld>
            <a:endParaRPr kumimoji="1" lang="ja-JP" altLang="en-US"/>
          </a:p>
        </p:txBody>
      </p:sp>
    </p:spTree>
    <p:extLst>
      <p:ext uri="{BB962C8B-B14F-4D97-AF65-F5344CB8AC3E}">
        <p14:creationId xmlns:p14="http://schemas.microsoft.com/office/powerpoint/2010/main" val="11807489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54295" y="896685"/>
            <a:ext cx="7753081" cy="4939814"/>
          </a:xfrm>
          <a:prstGeom prst="rect">
            <a:avLst/>
          </a:prstGeom>
          <a:noFill/>
          <a:ln>
            <a:noFill/>
          </a:ln>
        </p:spPr>
        <p:txBody>
          <a:bodyPr wrap="square" rtlCol="0">
            <a:spAutoFit/>
          </a:bodyPr>
          <a:lstStyle/>
          <a:p>
            <a:pPr>
              <a:lnSpc>
                <a:spcPct val="150000"/>
              </a:lnSpc>
            </a:pPr>
            <a:r>
              <a:rPr kumimoji="1" lang="ja-JP" altLang="en-US" b="1" u="sng" dirty="0" smtClean="0">
                <a:latin typeface="ＭＳ Ｐゴシック" panose="020B0600070205080204" pitchFamily="50" charset="-128"/>
                <a:ea typeface="ＭＳ Ｐゴシック" panose="020B0600070205080204" pitchFamily="50" charset="-128"/>
              </a:rPr>
              <a:t>■</a:t>
            </a:r>
            <a:r>
              <a:rPr kumimoji="1" lang="zh-TW" altLang="en-US" b="1" u="sng" dirty="0">
                <a:latin typeface="ＭＳ Ｐゴシック" panose="020B0600070205080204" pitchFamily="50" charset="-128"/>
                <a:ea typeface="ＭＳ Ｐゴシック" panose="020B0600070205080204" pitchFamily="50" charset="-128"/>
              </a:rPr>
              <a:t>大阪府建設事業</a:t>
            </a:r>
            <a:r>
              <a:rPr kumimoji="1" lang="zh-TW" altLang="en-US" b="1" u="sng" dirty="0" smtClean="0">
                <a:latin typeface="ＭＳ Ｐゴシック" panose="020B0600070205080204" pitchFamily="50" charset="-128"/>
                <a:ea typeface="ＭＳ Ｐゴシック" panose="020B0600070205080204" pitchFamily="50" charset="-128"/>
              </a:rPr>
              <a:t>評価</a:t>
            </a:r>
            <a:r>
              <a:rPr kumimoji="1" lang="ja-JP" altLang="en-US" b="1" u="sng" dirty="0" smtClean="0">
                <a:latin typeface="ＭＳ Ｐゴシック" panose="020B0600070205080204" pitchFamily="50" charset="-128"/>
                <a:ea typeface="ＭＳ Ｐゴシック" panose="020B0600070205080204" pitchFamily="50" charset="-128"/>
              </a:rPr>
              <a:t>について</a:t>
            </a:r>
            <a:endParaRPr kumimoji="1" lang="zh-TW" altLang="en-US" b="1" u="sng" dirty="0">
              <a:latin typeface="ＭＳ Ｐゴシック" panose="020B0600070205080204" pitchFamily="50" charset="-128"/>
              <a:ea typeface="ＭＳ Ｐゴシック" panose="020B0600070205080204" pitchFamily="50" charset="-128"/>
            </a:endParaRPr>
          </a:p>
          <a:p>
            <a:endParaRPr kumimoji="1" lang="en-US" altLang="ja-JP" dirty="0">
              <a:latin typeface="ＭＳ Ｐゴシック 本文"/>
            </a:endParaRPr>
          </a:p>
          <a:p>
            <a:r>
              <a:rPr kumimoji="1" lang="zh-TW" altLang="en-US" dirty="0">
                <a:latin typeface="ＭＳ 明朝" panose="02020609040205080304" pitchFamily="17" charset="-128"/>
                <a:ea typeface="ＭＳ 明朝" panose="02020609040205080304" pitchFamily="17" charset="-128"/>
              </a:rPr>
              <a:t>大阪府建設事業評価実施</a:t>
            </a:r>
            <a:r>
              <a:rPr kumimoji="1" lang="zh-TW" altLang="en-US" dirty="0" smtClean="0">
                <a:latin typeface="ＭＳ 明朝" panose="02020609040205080304" pitchFamily="17" charset="-128"/>
                <a:ea typeface="ＭＳ 明朝" panose="02020609040205080304" pitchFamily="17" charset="-128"/>
              </a:rPr>
              <a:t>要綱</a:t>
            </a:r>
            <a:endParaRPr kumimoji="1" lang="en-US" altLang="ja-JP" dirty="0">
              <a:latin typeface="ＭＳ 明朝" panose="02020609040205080304" pitchFamily="17" charset="-128"/>
              <a:ea typeface="ＭＳ 明朝" panose="02020609040205080304" pitchFamily="17" charset="-128"/>
            </a:endParaRPr>
          </a:p>
          <a:p>
            <a:endParaRPr kumimoji="1" lang="en-US" altLang="ja-JP" dirty="0" smtClean="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 （目的）</a:t>
            </a:r>
          </a:p>
          <a:p>
            <a:pPr marL="450850" indent="-450850"/>
            <a:r>
              <a:rPr kumimoji="1" lang="ja-JP" altLang="en-US" dirty="0">
                <a:latin typeface="ＭＳ 明朝" panose="02020609040205080304" pitchFamily="17" charset="-128"/>
                <a:ea typeface="ＭＳ 明朝" panose="02020609040205080304" pitchFamily="17" charset="-128"/>
              </a:rPr>
              <a:t>第１条　建設事業評価は、建設事業の効率性及び実施過程の透明性の一層</a:t>
            </a:r>
            <a:r>
              <a:rPr kumimoji="1" lang="ja-JP" altLang="en-US" dirty="0" smtClean="0">
                <a:latin typeface="ＭＳ 明朝" panose="02020609040205080304" pitchFamily="17" charset="-128"/>
                <a:ea typeface="ＭＳ 明朝" panose="02020609040205080304" pitchFamily="17" charset="-128"/>
              </a:rPr>
              <a:t>の　向上</a:t>
            </a:r>
            <a:r>
              <a:rPr kumimoji="1" lang="ja-JP" altLang="en-US" dirty="0">
                <a:latin typeface="ＭＳ 明朝" panose="02020609040205080304" pitchFamily="17" charset="-128"/>
                <a:ea typeface="ＭＳ 明朝" panose="02020609040205080304" pitchFamily="17" charset="-128"/>
              </a:rPr>
              <a:t>を図ることを目的とする。</a:t>
            </a:r>
          </a:p>
          <a:p>
            <a:endParaRPr kumimoji="1" lang="ja-JP" altLang="en-US"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 （評価の対象）</a:t>
            </a:r>
          </a:p>
          <a:p>
            <a:pPr marL="268288" indent="-268288"/>
            <a:r>
              <a:rPr kumimoji="1" lang="ja-JP" altLang="en-US" dirty="0">
                <a:latin typeface="ＭＳ 明朝" panose="02020609040205080304" pitchFamily="17" charset="-128"/>
                <a:ea typeface="ＭＳ 明朝" panose="02020609040205080304" pitchFamily="17" charset="-128"/>
              </a:rPr>
              <a:t>第２条　建設事業評価は、府又は府が設立する地方独立行政法人が実施する建設</a:t>
            </a:r>
            <a:r>
              <a:rPr kumimoji="1" lang="ja-JP" altLang="en-US" dirty="0" smtClean="0">
                <a:latin typeface="ＭＳ 明朝" panose="02020609040205080304" pitchFamily="17" charset="-128"/>
                <a:ea typeface="ＭＳ 明朝" panose="02020609040205080304" pitchFamily="17" charset="-128"/>
              </a:rPr>
              <a:t>事業（総事業費</a:t>
            </a:r>
            <a:r>
              <a:rPr kumimoji="1" lang="ja-JP" altLang="en-US" dirty="0">
                <a:latin typeface="ＭＳ 明朝" panose="02020609040205080304" pitchFamily="17" charset="-128"/>
                <a:ea typeface="ＭＳ 明朝" panose="02020609040205080304" pitchFamily="17" charset="-128"/>
              </a:rPr>
              <a:t>１億円以上の事業に限る。ただし、災害復旧、補修、改修及び維持管理に係るものを除く。）を対象とする。</a:t>
            </a:r>
          </a:p>
          <a:p>
            <a:pPr marL="268288" indent="-268288"/>
            <a:r>
              <a:rPr kumimoji="1" lang="ja-JP" altLang="en-US" dirty="0">
                <a:latin typeface="ＭＳ 明朝" panose="02020609040205080304" pitchFamily="17" charset="-128"/>
                <a:ea typeface="ＭＳ 明朝" panose="02020609040205080304" pitchFamily="17" charset="-128"/>
              </a:rPr>
              <a:t>２　前項の評価の事業単位は、国の評価実施要領等の取扱いに準ずることとする。</a:t>
            </a: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p:txBody>
      </p:sp>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32</a:t>
            </a:fld>
            <a:endParaRPr kumimoji="1" lang="ja-JP" altLang="en-US"/>
          </a:p>
        </p:txBody>
      </p:sp>
      <p:sp>
        <p:nvSpPr>
          <p:cNvPr id="5" name="正方形/長方形 4"/>
          <p:cNvSpPr/>
          <p:nvPr/>
        </p:nvSpPr>
        <p:spPr>
          <a:xfrm>
            <a:off x="406166" y="467375"/>
            <a:ext cx="8049341" cy="5798435"/>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453491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50909" y="267930"/>
            <a:ext cx="7920507" cy="6324808"/>
          </a:xfrm>
          <a:prstGeom prst="rect">
            <a:avLst/>
          </a:prstGeom>
          <a:noFill/>
          <a:ln>
            <a:noFill/>
          </a:ln>
        </p:spPr>
        <p:txBody>
          <a:bodyPr wrap="square" rtlCol="0">
            <a:spAutoFit/>
          </a:bodyPr>
          <a:lstStyle/>
          <a:p>
            <a:pPr>
              <a:lnSpc>
                <a:spcPct val="150000"/>
              </a:lnSpc>
            </a:pPr>
            <a:r>
              <a:rPr kumimoji="1" lang="ja-JP" altLang="en-US" b="1" u="sng" dirty="0">
                <a:latin typeface="ＭＳ Ｐゴシック 本文"/>
              </a:rPr>
              <a:t>■大阪府における公共事業の件数（府建設事業評価（事前評価）の対象件数）</a:t>
            </a:r>
            <a:endParaRPr kumimoji="1" lang="en-US" altLang="ja-JP" b="1" u="sng"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r>
              <a:rPr kumimoji="1" lang="ja-JP" altLang="en-US" b="1" u="sng" dirty="0" smtClean="0">
                <a:latin typeface="ＭＳ Ｐゴシック 本文"/>
              </a:rPr>
              <a:t>■</a:t>
            </a:r>
            <a:r>
              <a:rPr kumimoji="1" lang="ja-JP" altLang="en-US" b="1" u="sng" dirty="0">
                <a:latin typeface="ＭＳ Ｐゴシック 本文"/>
              </a:rPr>
              <a:t>府内の景観行政団体へ景観法に基づく通知を行った府有施設の件数</a:t>
            </a:r>
            <a:endParaRPr kumimoji="1" lang="en-US" altLang="ja-JP" b="1" u="sng"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a:latin typeface="ＭＳ Ｐゴシック 本文"/>
            </a:endParaRPr>
          </a:p>
        </p:txBody>
      </p:sp>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33</a:t>
            </a:fld>
            <a:endParaRPr kumimoji="1" lang="ja-JP" altLang="en-US"/>
          </a:p>
        </p:txBody>
      </p:sp>
      <p:graphicFrame>
        <p:nvGraphicFramePr>
          <p:cNvPr id="2" name="表 1"/>
          <p:cNvGraphicFramePr>
            <a:graphicFrameLocks noGrp="1"/>
          </p:cNvGraphicFramePr>
          <p:nvPr>
            <p:extLst/>
          </p:nvPr>
        </p:nvGraphicFramePr>
        <p:xfrm>
          <a:off x="1094703" y="782610"/>
          <a:ext cx="7186412" cy="3261360"/>
        </p:xfrm>
        <a:graphic>
          <a:graphicData uri="http://schemas.openxmlformats.org/drawingml/2006/table">
            <a:tbl>
              <a:tblPr firstRow="1" bandRow="1">
                <a:tableStyleId>{5940675A-B579-460E-94D1-54222C63F5DA}</a:tableStyleId>
              </a:tblPr>
              <a:tblGrid>
                <a:gridCol w="1584102">
                  <a:extLst>
                    <a:ext uri="{9D8B030D-6E8A-4147-A177-3AD203B41FA5}">
                      <a16:colId xmlns:a16="http://schemas.microsoft.com/office/drawing/2014/main" val="3076204541"/>
                    </a:ext>
                  </a:extLst>
                </a:gridCol>
                <a:gridCol w="1725769">
                  <a:extLst>
                    <a:ext uri="{9D8B030D-6E8A-4147-A177-3AD203B41FA5}">
                      <a16:colId xmlns:a16="http://schemas.microsoft.com/office/drawing/2014/main" val="932186900"/>
                    </a:ext>
                  </a:extLst>
                </a:gridCol>
                <a:gridCol w="1944710">
                  <a:extLst>
                    <a:ext uri="{9D8B030D-6E8A-4147-A177-3AD203B41FA5}">
                      <a16:colId xmlns:a16="http://schemas.microsoft.com/office/drawing/2014/main" val="2820939157"/>
                    </a:ext>
                  </a:extLst>
                </a:gridCol>
                <a:gridCol w="1931831">
                  <a:extLst>
                    <a:ext uri="{9D8B030D-6E8A-4147-A177-3AD203B41FA5}">
                      <a16:colId xmlns:a16="http://schemas.microsoft.com/office/drawing/2014/main" val="339071782"/>
                    </a:ext>
                  </a:extLst>
                </a:gridCol>
              </a:tblGrid>
              <a:tr h="283422">
                <a:tc rowSpan="2">
                  <a:txBody>
                    <a:bodyPr/>
                    <a:lstStyle/>
                    <a:p>
                      <a:pPr algn="ctr"/>
                      <a:r>
                        <a:rPr kumimoji="1" lang="ja-JP" altLang="en-US" sz="1600" dirty="0" smtClean="0"/>
                        <a:t>年度</a:t>
                      </a:r>
                      <a:endParaRPr kumimoji="1" lang="ja-JP" altLang="en-US" sz="1600" dirty="0"/>
                    </a:p>
                  </a:txBody>
                  <a:tcPr anchor="ctr">
                    <a:solidFill>
                      <a:schemeClr val="accent1">
                        <a:lumMod val="20000"/>
                        <a:lumOff val="80000"/>
                      </a:schemeClr>
                    </a:solidFill>
                  </a:tcPr>
                </a:tc>
                <a:tc gridSpan="3">
                  <a:txBody>
                    <a:bodyPr/>
                    <a:lstStyle/>
                    <a:p>
                      <a:r>
                        <a:rPr kumimoji="1" lang="ja-JP" altLang="en-US" sz="1600" dirty="0" smtClean="0"/>
                        <a:t> 府建設事業評価（事前評価）の実施件数</a:t>
                      </a:r>
                      <a:endParaRPr kumimoji="1" lang="ja-JP" altLang="en-US" sz="1600" dirty="0"/>
                    </a:p>
                  </a:txBody>
                  <a:tcPr>
                    <a:lnB w="12700" cmpd="sng">
                      <a:noFill/>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88350830"/>
                  </a:ext>
                </a:extLst>
              </a:tr>
              <a:tr h="530609">
                <a:tc vMerge="1">
                  <a:txBody>
                    <a:bodyPr/>
                    <a:lstStyle/>
                    <a:p>
                      <a:endParaRPr kumimoji="1" lang="ja-JP" altLang="en-US" dirty="0"/>
                    </a:p>
                  </a:txBody>
                  <a:tcPr/>
                </a:tc>
                <a:tc>
                  <a:txBody>
                    <a:bodyPr/>
                    <a:lstStyle/>
                    <a:p>
                      <a:endParaRPr kumimoji="1" lang="ja-JP" altLang="en-US" sz="1600" dirty="0"/>
                    </a:p>
                  </a:txBody>
                  <a:tcPr>
                    <a:lnT w="12700" cmpd="sng">
                      <a:noFill/>
                    </a:lnT>
                    <a:solidFill>
                      <a:schemeClr val="accent1">
                        <a:lumMod val="20000"/>
                        <a:lumOff val="80000"/>
                      </a:schemeClr>
                    </a:solidFill>
                  </a:tcPr>
                </a:tc>
                <a:tc>
                  <a:txBody>
                    <a:bodyPr/>
                    <a:lstStyle/>
                    <a:p>
                      <a:pPr algn="ctr"/>
                      <a:r>
                        <a:rPr kumimoji="1" lang="ja-JP" altLang="en-US" sz="1600" dirty="0" smtClean="0"/>
                        <a:t>全体事業費</a:t>
                      </a:r>
                      <a:endParaRPr kumimoji="1" lang="en-US" altLang="ja-JP" sz="1600" dirty="0" smtClean="0"/>
                    </a:p>
                    <a:p>
                      <a:pPr algn="ctr"/>
                      <a:r>
                        <a:rPr kumimoji="1" lang="ja-JP" altLang="en-US" sz="1600" dirty="0" smtClean="0"/>
                        <a:t>１０億円以上</a:t>
                      </a:r>
                      <a:endParaRPr kumimoji="1" lang="ja-JP" altLang="en-US" sz="1600" dirty="0"/>
                    </a:p>
                  </a:txBody>
                  <a:tcPr anchor="ctr">
                    <a:solidFill>
                      <a:schemeClr val="accent1">
                        <a:lumMod val="20000"/>
                        <a:lumOff val="80000"/>
                      </a:schemeClr>
                    </a:solidFill>
                  </a:tcPr>
                </a:tc>
                <a:tc>
                  <a:txBody>
                    <a:bodyPr/>
                    <a:lstStyle/>
                    <a:p>
                      <a:pPr algn="ctr"/>
                      <a:r>
                        <a:rPr kumimoji="1" lang="ja-JP" altLang="en-US" sz="1600" dirty="0" smtClean="0"/>
                        <a:t>全体事業費</a:t>
                      </a:r>
                      <a:endParaRPr kumimoji="1" lang="en-US" altLang="ja-JP" sz="1600" dirty="0" smtClean="0"/>
                    </a:p>
                    <a:p>
                      <a:pPr algn="ctr"/>
                      <a:r>
                        <a:rPr kumimoji="1" lang="ja-JP" altLang="en-US" sz="1600" dirty="0" smtClean="0"/>
                        <a:t>１～１０億円未満</a:t>
                      </a:r>
                      <a:endParaRPr kumimoji="1" lang="ja-JP" altLang="en-US" sz="1600" dirty="0"/>
                    </a:p>
                  </a:txBody>
                  <a:tcPr anchor="ctr">
                    <a:solidFill>
                      <a:schemeClr val="accent1">
                        <a:lumMod val="20000"/>
                        <a:lumOff val="80000"/>
                      </a:schemeClr>
                    </a:solidFill>
                  </a:tcPr>
                </a:tc>
                <a:extLst>
                  <a:ext uri="{0D108BD9-81ED-4DB2-BD59-A6C34878D82A}">
                    <a16:rowId xmlns:a16="http://schemas.microsoft.com/office/drawing/2014/main" val="1435472844"/>
                  </a:ext>
                </a:extLst>
              </a:tr>
              <a:tr h="309180">
                <a:tc>
                  <a:txBody>
                    <a:bodyPr/>
                    <a:lstStyle/>
                    <a:p>
                      <a:pPr algn="ctr"/>
                      <a:r>
                        <a:rPr kumimoji="1" lang="ja-JP" altLang="en-US" sz="1600" dirty="0" smtClean="0"/>
                        <a:t>Ｈ３０</a:t>
                      </a:r>
                      <a:endParaRPr kumimoji="1" lang="ja-JP" altLang="en-US" sz="1600" dirty="0"/>
                    </a:p>
                  </a:txBody>
                  <a:tcPr/>
                </a:tc>
                <a:tc>
                  <a:txBody>
                    <a:bodyPr/>
                    <a:lstStyle/>
                    <a:p>
                      <a:pPr algn="ctr"/>
                      <a:r>
                        <a:rPr kumimoji="1" lang="ja-JP" altLang="en-US" sz="1600" dirty="0" smtClean="0"/>
                        <a:t>１０件</a:t>
                      </a:r>
                      <a:endParaRPr kumimoji="1" lang="ja-JP" altLang="en-US" sz="1600" dirty="0"/>
                    </a:p>
                  </a:txBody>
                  <a:tcPr/>
                </a:tc>
                <a:tc>
                  <a:txBody>
                    <a:bodyPr/>
                    <a:lstStyle/>
                    <a:p>
                      <a:pPr algn="ctr"/>
                      <a:r>
                        <a:rPr kumimoji="1" lang="ja-JP" altLang="en-US" sz="1600" dirty="0" smtClean="0"/>
                        <a:t>　４件</a:t>
                      </a:r>
                      <a:endParaRPr kumimoji="1" lang="ja-JP" altLang="en-US" sz="1600" dirty="0"/>
                    </a:p>
                  </a:txBody>
                  <a:tcPr/>
                </a:tc>
                <a:tc>
                  <a:txBody>
                    <a:bodyPr/>
                    <a:lstStyle/>
                    <a:p>
                      <a:pPr algn="ctr"/>
                      <a:r>
                        <a:rPr kumimoji="1" lang="ja-JP" altLang="en-US" sz="1600" dirty="0" smtClean="0"/>
                        <a:t>　６件</a:t>
                      </a:r>
                      <a:endParaRPr kumimoji="1" lang="ja-JP" altLang="en-US" sz="1600" dirty="0"/>
                    </a:p>
                  </a:txBody>
                  <a:tcPr/>
                </a:tc>
                <a:extLst>
                  <a:ext uri="{0D108BD9-81ED-4DB2-BD59-A6C34878D82A}">
                    <a16:rowId xmlns:a16="http://schemas.microsoft.com/office/drawing/2014/main" val="281489136"/>
                  </a:ext>
                </a:extLst>
              </a:tr>
              <a:tr h="270114">
                <a:tc>
                  <a:txBody>
                    <a:bodyPr/>
                    <a:lstStyle/>
                    <a:p>
                      <a:pPr algn="ctr"/>
                      <a:r>
                        <a:rPr kumimoji="1" lang="ja-JP" altLang="en-US" sz="1600" dirty="0" smtClean="0"/>
                        <a:t>Ｈ２９</a:t>
                      </a:r>
                      <a:endParaRPr kumimoji="1" lang="ja-JP" altLang="en-US" sz="1600" dirty="0"/>
                    </a:p>
                  </a:txBody>
                  <a:tcPr/>
                </a:tc>
                <a:tc>
                  <a:txBody>
                    <a:bodyPr/>
                    <a:lstStyle/>
                    <a:p>
                      <a:pPr algn="ctr"/>
                      <a:r>
                        <a:rPr kumimoji="1" lang="ja-JP" altLang="en-US" sz="1600" dirty="0" smtClean="0"/>
                        <a:t>　９件</a:t>
                      </a:r>
                      <a:endParaRPr kumimoji="1" lang="ja-JP" altLang="en-US" sz="1600" dirty="0"/>
                    </a:p>
                  </a:txBody>
                  <a:tcPr/>
                </a:tc>
                <a:tc>
                  <a:txBody>
                    <a:bodyPr/>
                    <a:lstStyle/>
                    <a:p>
                      <a:pPr algn="ctr"/>
                      <a:r>
                        <a:rPr kumimoji="1" lang="ja-JP" altLang="en-US" sz="1600" dirty="0" smtClean="0"/>
                        <a:t>　３件</a:t>
                      </a:r>
                      <a:endParaRPr kumimoji="1" lang="ja-JP" altLang="en-US" sz="1600" dirty="0"/>
                    </a:p>
                  </a:txBody>
                  <a:tcPr/>
                </a:tc>
                <a:tc>
                  <a:txBody>
                    <a:bodyPr/>
                    <a:lstStyle/>
                    <a:p>
                      <a:pPr algn="ctr"/>
                      <a:r>
                        <a:rPr kumimoji="1" lang="ja-JP" altLang="en-US" sz="1600" dirty="0" smtClean="0"/>
                        <a:t>　６件</a:t>
                      </a:r>
                      <a:endParaRPr kumimoji="1" lang="ja-JP" altLang="en-US" sz="1600" dirty="0"/>
                    </a:p>
                  </a:txBody>
                  <a:tcPr/>
                </a:tc>
                <a:extLst>
                  <a:ext uri="{0D108BD9-81ED-4DB2-BD59-A6C34878D82A}">
                    <a16:rowId xmlns:a16="http://schemas.microsoft.com/office/drawing/2014/main" val="1369505128"/>
                  </a:ext>
                </a:extLst>
              </a:tr>
              <a:tr h="308321">
                <a:tc>
                  <a:txBody>
                    <a:bodyPr/>
                    <a:lstStyle/>
                    <a:p>
                      <a:pPr algn="ctr"/>
                      <a:r>
                        <a:rPr kumimoji="1" lang="ja-JP" altLang="en-US" sz="1600" dirty="0" smtClean="0"/>
                        <a:t>Ｈ２８</a:t>
                      </a:r>
                      <a:endParaRPr kumimoji="1" lang="ja-JP" altLang="en-US" sz="1600" dirty="0"/>
                    </a:p>
                  </a:txBody>
                  <a:tcPr/>
                </a:tc>
                <a:tc>
                  <a:txBody>
                    <a:bodyPr/>
                    <a:lstStyle/>
                    <a:p>
                      <a:pPr algn="ctr"/>
                      <a:r>
                        <a:rPr kumimoji="1" lang="ja-JP" altLang="en-US" sz="1600" dirty="0" smtClean="0"/>
                        <a:t>２２件</a:t>
                      </a:r>
                      <a:endParaRPr kumimoji="1" lang="ja-JP" altLang="en-US" sz="1600" dirty="0"/>
                    </a:p>
                  </a:txBody>
                  <a:tcPr/>
                </a:tc>
                <a:tc>
                  <a:txBody>
                    <a:bodyPr/>
                    <a:lstStyle/>
                    <a:p>
                      <a:pPr algn="ctr"/>
                      <a:r>
                        <a:rPr kumimoji="1" lang="ja-JP" altLang="en-US" sz="1600" dirty="0" smtClean="0"/>
                        <a:t>１２件</a:t>
                      </a:r>
                      <a:endParaRPr kumimoji="1" lang="ja-JP" altLang="en-US" sz="1600" dirty="0"/>
                    </a:p>
                  </a:txBody>
                  <a:tcPr/>
                </a:tc>
                <a:tc>
                  <a:txBody>
                    <a:bodyPr/>
                    <a:lstStyle/>
                    <a:p>
                      <a:pPr algn="ctr"/>
                      <a:r>
                        <a:rPr kumimoji="1" lang="ja-JP" altLang="en-US" sz="1600" dirty="0" smtClean="0"/>
                        <a:t>１０件</a:t>
                      </a:r>
                      <a:endParaRPr kumimoji="1" lang="ja-JP" altLang="en-US" sz="1600" dirty="0"/>
                    </a:p>
                  </a:txBody>
                  <a:tcPr/>
                </a:tc>
                <a:extLst>
                  <a:ext uri="{0D108BD9-81ED-4DB2-BD59-A6C34878D82A}">
                    <a16:rowId xmlns:a16="http://schemas.microsoft.com/office/drawing/2014/main" val="1769759160"/>
                  </a:ext>
                </a:extLst>
              </a:tr>
              <a:tr h="295013">
                <a:tc>
                  <a:txBody>
                    <a:bodyPr/>
                    <a:lstStyle/>
                    <a:p>
                      <a:pPr algn="ctr"/>
                      <a:r>
                        <a:rPr kumimoji="1" lang="ja-JP" altLang="en-US" sz="1600" dirty="0" smtClean="0"/>
                        <a:t>Ｈ２７</a:t>
                      </a:r>
                      <a:endParaRPr kumimoji="1" lang="ja-JP" altLang="en-US" sz="1600" dirty="0"/>
                    </a:p>
                  </a:txBody>
                  <a:tcPr/>
                </a:tc>
                <a:tc>
                  <a:txBody>
                    <a:bodyPr/>
                    <a:lstStyle/>
                    <a:p>
                      <a:pPr algn="ctr"/>
                      <a:r>
                        <a:rPr kumimoji="1" lang="ja-JP" altLang="en-US" sz="1600" dirty="0" smtClean="0"/>
                        <a:t>１９件</a:t>
                      </a:r>
                      <a:endParaRPr kumimoji="1" lang="ja-JP" altLang="en-US" sz="1600" dirty="0"/>
                    </a:p>
                  </a:txBody>
                  <a:tcPr/>
                </a:tc>
                <a:tc>
                  <a:txBody>
                    <a:bodyPr/>
                    <a:lstStyle/>
                    <a:p>
                      <a:pPr algn="ctr"/>
                      <a:r>
                        <a:rPr kumimoji="1" lang="ja-JP" altLang="en-US" sz="1600" dirty="0" smtClean="0"/>
                        <a:t>　５件</a:t>
                      </a:r>
                      <a:endParaRPr kumimoji="1" lang="ja-JP" altLang="en-US" sz="1600" dirty="0"/>
                    </a:p>
                  </a:txBody>
                  <a:tcPr/>
                </a:tc>
                <a:tc>
                  <a:txBody>
                    <a:bodyPr/>
                    <a:lstStyle/>
                    <a:p>
                      <a:pPr algn="ctr"/>
                      <a:r>
                        <a:rPr kumimoji="1" lang="ja-JP" altLang="en-US" sz="1600" dirty="0" smtClean="0"/>
                        <a:t>１４件</a:t>
                      </a:r>
                      <a:endParaRPr kumimoji="1" lang="ja-JP" altLang="en-US" sz="1600" dirty="0"/>
                    </a:p>
                  </a:txBody>
                  <a:tcPr/>
                </a:tc>
                <a:extLst>
                  <a:ext uri="{0D108BD9-81ED-4DB2-BD59-A6C34878D82A}">
                    <a16:rowId xmlns:a16="http://schemas.microsoft.com/office/drawing/2014/main" val="4008078166"/>
                  </a:ext>
                </a:extLst>
              </a:tr>
              <a:tr h="294584">
                <a:tc>
                  <a:txBody>
                    <a:bodyPr/>
                    <a:lstStyle/>
                    <a:p>
                      <a:pPr algn="ctr"/>
                      <a:r>
                        <a:rPr kumimoji="1" lang="ja-JP" altLang="en-US" sz="1600" dirty="0" smtClean="0"/>
                        <a:t>Ｈ２６</a:t>
                      </a:r>
                      <a:endParaRPr kumimoji="1" lang="ja-JP" altLang="en-US" sz="1600" dirty="0"/>
                    </a:p>
                  </a:txBody>
                  <a:tcPr/>
                </a:tc>
                <a:tc>
                  <a:txBody>
                    <a:bodyPr/>
                    <a:lstStyle/>
                    <a:p>
                      <a:pPr algn="ctr"/>
                      <a:r>
                        <a:rPr kumimoji="1" lang="ja-JP" altLang="en-US" sz="1600" dirty="0" smtClean="0"/>
                        <a:t>１７件</a:t>
                      </a:r>
                      <a:endParaRPr kumimoji="1" lang="ja-JP" altLang="en-US" sz="1600" dirty="0"/>
                    </a:p>
                  </a:txBody>
                  <a:tcPr/>
                </a:tc>
                <a:tc>
                  <a:txBody>
                    <a:bodyPr/>
                    <a:lstStyle/>
                    <a:p>
                      <a:pPr algn="ctr"/>
                      <a:r>
                        <a:rPr kumimoji="1" lang="ja-JP" altLang="en-US" sz="1600" dirty="0" smtClean="0"/>
                        <a:t>　８件</a:t>
                      </a:r>
                      <a:endParaRPr kumimoji="1" lang="ja-JP" altLang="en-US" sz="1600" dirty="0"/>
                    </a:p>
                  </a:txBody>
                  <a:tcPr/>
                </a:tc>
                <a:tc>
                  <a:txBody>
                    <a:bodyPr/>
                    <a:lstStyle/>
                    <a:p>
                      <a:pPr algn="ctr"/>
                      <a:r>
                        <a:rPr kumimoji="1" lang="ja-JP" altLang="en-US" sz="1600" dirty="0" smtClean="0"/>
                        <a:t>　９件</a:t>
                      </a:r>
                      <a:endParaRPr kumimoji="1" lang="ja-JP" altLang="en-US" sz="1600" dirty="0"/>
                    </a:p>
                  </a:txBody>
                  <a:tcPr/>
                </a:tc>
                <a:extLst>
                  <a:ext uri="{0D108BD9-81ED-4DB2-BD59-A6C34878D82A}">
                    <a16:rowId xmlns:a16="http://schemas.microsoft.com/office/drawing/2014/main" val="2083344852"/>
                  </a:ext>
                </a:extLst>
              </a:tr>
              <a:tr h="294154">
                <a:tc>
                  <a:txBody>
                    <a:bodyPr/>
                    <a:lstStyle/>
                    <a:p>
                      <a:pPr algn="ctr"/>
                      <a:r>
                        <a:rPr kumimoji="1" lang="ja-JP" altLang="en-US" sz="1600" dirty="0" smtClean="0"/>
                        <a:t>合計</a:t>
                      </a:r>
                      <a:endParaRPr kumimoji="1" lang="ja-JP" altLang="en-US" sz="1600" dirty="0"/>
                    </a:p>
                  </a:txBody>
                  <a:tcPr/>
                </a:tc>
                <a:tc>
                  <a:txBody>
                    <a:bodyPr/>
                    <a:lstStyle/>
                    <a:p>
                      <a:pPr algn="ctr"/>
                      <a:r>
                        <a:rPr kumimoji="1" lang="ja-JP" altLang="en-US" sz="1600" dirty="0" smtClean="0"/>
                        <a:t>７６件</a:t>
                      </a:r>
                      <a:endParaRPr kumimoji="1" lang="ja-JP" altLang="en-US" sz="1600" dirty="0"/>
                    </a:p>
                  </a:txBody>
                  <a:tcPr/>
                </a:tc>
                <a:tc>
                  <a:txBody>
                    <a:bodyPr/>
                    <a:lstStyle/>
                    <a:p>
                      <a:pPr algn="ctr"/>
                      <a:r>
                        <a:rPr kumimoji="1" lang="ja-JP" altLang="en-US" sz="1600" dirty="0" smtClean="0"/>
                        <a:t>３１件</a:t>
                      </a:r>
                      <a:endParaRPr kumimoji="1" lang="ja-JP" altLang="en-US" sz="1600" dirty="0"/>
                    </a:p>
                  </a:txBody>
                  <a:tcPr/>
                </a:tc>
                <a:tc>
                  <a:txBody>
                    <a:bodyPr/>
                    <a:lstStyle/>
                    <a:p>
                      <a:pPr algn="ctr"/>
                      <a:r>
                        <a:rPr kumimoji="1" lang="ja-JP" altLang="en-US" sz="1600" dirty="0" smtClean="0"/>
                        <a:t>４５件</a:t>
                      </a:r>
                      <a:endParaRPr kumimoji="1" lang="ja-JP" altLang="en-US" sz="1600" dirty="0"/>
                    </a:p>
                  </a:txBody>
                  <a:tcPr/>
                </a:tc>
                <a:extLst>
                  <a:ext uri="{0D108BD9-81ED-4DB2-BD59-A6C34878D82A}">
                    <a16:rowId xmlns:a16="http://schemas.microsoft.com/office/drawing/2014/main" val="2796723752"/>
                  </a:ext>
                </a:extLst>
              </a:tr>
              <a:tr h="296643">
                <a:tc>
                  <a:txBody>
                    <a:bodyPr/>
                    <a:lstStyle/>
                    <a:p>
                      <a:pPr algn="ctr"/>
                      <a:r>
                        <a:rPr kumimoji="1" lang="ja-JP" altLang="en-US" sz="1600" b="1" dirty="0" smtClean="0"/>
                        <a:t>平均（／年）</a:t>
                      </a:r>
                      <a:endParaRPr kumimoji="1" lang="ja-JP" altLang="en-US" sz="1600" b="1" dirty="0"/>
                    </a:p>
                  </a:txBody>
                  <a:tcPr>
                    <a:solidFill>
                      <a:srgbClr val="FFFF99"/>
                    </a:solidFill>
                  </a:tcPr>
                </a:tc>
                <a:tc>
                  <a:txBody>
                    <a:bodyPr/>
                    <a:lstStyle/>
                    <a:p>
                      <a:pPr algn="ctr"/>
                      <a:r>
                        <a:rPr kumimoji="1" lang="ja-JP" altLang="en-US" sz="1600" b="1" dirty="0" smtClean="0"/>
                        <a:t>１５．４件</a:t>
                      </a:r>
                      <a:endParaRPr kumimoji="1" lang="ja-JP" altLang="en-US" sz="1600" b="1" dirty="0"/>
                    </a:p>
                  </a:txBody>
                  <a:tcPr>
                    <a:solidFill>
                      <a:srgbClr val="FFFF99"/>
                    </a:solidFill>
                  </a:tcPr>
                </a:tc>
                <a:tc>
                  <a:txBody>
                    <a:bodyPr/>
                    <a:lstStyle/>
                    <a:p>
                      <a:pPr algn="ctr"/>
                      <a:r>
                        <a:rPr kumimoji="1" lang="ja-JP" altLang="en-US" sz="1600" b="1" dirty="0" smtClean="0"/>
                        <a:t>６．４件</a:t>
                      </a:r>
                      <a:endParaRPr kumimoji="1" lang="ja-JP" altLang="en-US" sz="1600" b="1" dirty="0"/>
                    </a:p>
                  </a:txBody>
                  <a:tcPr>
                    <a:solidFill>
                      <a:srgbClr val="FFFF99"/>
                    </a:solidFill>
                  </a:tcPr>
                </a:tc>
                <a:tc>
                  <a:txBody>
                    <a:bodyPr/>
                    <a:lstStyle/>
                    <a:p>
                      <a:pPr algn="ctr"/>
                      <a:r>
                        <a:rPr kumimoji="1" lang="ja-JP" altLang="en-US" sz="1600" b="1" dirty="0" smtClean="0"/>
                        <a:t>９件</a:t>
                      </a:r>
                      <a:endParaRPr kumimoji="1" lang="ja-JP" altLang="en-US" sz="1600" b="1" dirty="0"/>
                    </a:p>
                  </a:txBody>
                  <a:tcPr>
                    <a:solidFill>
                      <a:srgbClr val="FFFF99"/>
                    </a:solidFill>
                  </a:tcPr>
                </a:tc>
                <a:extLst>
                  <a:ext uri="{0D108BD9-81ED-4DB2-BD59-A6C34878D82A}">
                    <a16:rowId xmlns:a16="http://schemas.microsoft.com/office/drawing/2014/main" val="829086345"/>
                  </a:ext>
                </a:extLst>
              </a:tr>
            </a:tbl>
          </a:graphicData>
        </a:graphic>
      </p:graphicFrame>
      <p:sp>
        <p:nvSpPr>
          <p:cNvPr id="6" name="正方形/長方形 5"/>
          <p:cNvSpPr/>
          <p:nvPr/>
        </p:nvSpPr>
        <p:spPr>
          <a:xfrm>
            <a:off x="540914" y="231820"/>
            <a:ext cx="8030502" cy="6261060"/>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8" name="表 7"/>
          <p:cNvGraphicFramePr>
            <a:graphicFrameLocks noGrp="1"/>
          </p:cNvGraphicFramePr>
          <p:nvPr>
            <p:extLst/>
          </p:nvPr>
        </p:nvGraphicFramePr>
        <p:xfrm>
          <a:off x="1107581" y="4660007"/>
          <a:ext cx="4198514" cy="1676400"/>
        </p:xfrm>
        <a:graphic>
          <a:graphicData uri="http://schemas.openxmlformats.org/drawingml/2006/table">
            <a:tbl>
              <a:tblPr firstRow="1" bandRow="1">
                <a:tableStyleId>{5940675A-B579-460E-94D1-54222C63F5DA}</a:tableStyleId>
              </a:tblPr>
              <a:tblGrid>
                <a:gridCol w="1918954">
                  <a:extLst>
                    <a:ext uri="{9D8B030D-6E8A-4147-A177-3AD203B41FA5}">
                      <a16:colId xmlns:a16="http://schemas.microsoft.com/office/drawing/2014/main" val="3076204541"/>
                    </a:ext>
                  </a:extLst>
                </a:gridCol>
                <a:gridCol w="2279560">
                  <a:extLst>
                    <a:ext uri="{9D8B030D-6E8A-4147-A177-3AD203B41FA5}">
                      <a16:colId xmlns:a16="http://schemas.microsoft.com/office/drawing/2014/main" val="932186900"/>
                    </a:ext>
                  </a:extLst>
                </a:gridCol>
              </a:tblGrid>
              <a:tr h="323738">
                <a:tc>
                  <a:txBody>
                    <a:bodyPr/>
                    <a:lstStyle/>
                    <a:p>
                      <a:pPr algn="ctr"/>
                      <a:r>
                        <a:rPr kumimoji="1" lang="ja-JP" altLang="en-US" sz="1600" dirty="0" smtClean="0"/>
                        <a:t>年度</a:t>
                      </a:r>
                      <a:endParaRPr kumimoji="1" lang="ja-JP" altLang="en-US" sz="1600" dirty="0"/>
                    </a:p>
                  </a:txBody>
                  <a:tcPr anchor="ctr">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600" dirty="0" smtClean="0"/>
                        <a:t>通知件数</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88350830"/>
                  </a:ext>
                </a:extLst>
              </a:tr>
              <a:tr h="323738">
                <a:tc>
                  <a:txBody>
                    <a:bodyPr/>
                    <a:lstStyle/>
                    <a:p>
                      <a:pPr algn="ctr"/>
                      <a:r>
                        <a:rPr kumimoji="1" lang="ja-JP" altLang="en-US" sz="1600" dirty="0" smtClean="0"/>
                        <a:t>Ｈ３０</a:t>
                      </a:r>
                      <a:endParaRPr kumimoji="1" lang="ja-JP" altLang="en-US" sz="1600" dirty="0"/>
                    </a:p>
                  </a:txBody>
                  <a:tcPr/>
                </a:tc>
                <a:tc>
                  <a:txBody>
                    <a:bodyPr/>
                    <a:lstStyle/>
                    <a:p>
                      <a:pPr algn="ctr"/>
                      <a:r>
                        <a:rPr kumimoji="1" lang="ja-JP" altLang="en-US" sz="1600" dirty="0" smtClean="0"/>
                        <a:t>１７件</a:t>
                      </a:r>
                      <a:endParaRPr kumimoji="1" lang="ja-JP" altLang="en-US" sz="16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1489136"/>
                  </a:ext>
                </a:extLst>
              </a:tr>
              <a:tr h="323738">
                <a:tc>
                  <a:txBody>
                    <a:bodyPr/>
                    <a:lstStyle/>
                    <a:p>
                      <a:pPr algn="ctr"/>
                      <a:r>
                        <a:rPr kumimoji="1" lang="ja-JP" altLang="en-US" sz="1600" dirty="0" smtClean="0"/>
                        <a:t>Ｈ２９</a:t>
                      </a:r>
                      <a:endParaRPr kumimoji="1" lang="ja-JP" altLang="en-US" sz="1600" dirty="0"/>
                    </a:p>
                  </a:txBody>
                  <a:tcPr/>
                </a:tc>
                <a:tc>
                  <a:txBody>
                    <a:bodyPr/>
                    <a:lstStyle/>
                    <a:p>
                      <a:pPr algn="ctr"/>
                      <a:r>
                        <a:rPr kumimoji="1" lang="ja-JP" altLang="en-US" sz="1600" dirty="0" smtClean="0"/>
                        <a:t>２１件</a:t>
                      </a:r>
                      <a:endParaRPr kumimoji="1" lang="ja-JP" altLang="en-US" sz="1600" dirty="0"/>
                    </a:p>
                  </a:txBody>
                  <a:tcPr/>
                </a:tc>
                <a:extLst>
                  <a:ext uri="{0D108BD9-81ED-4DB2-BD59-A6C34878D82A}">
                    <a16:rowId xmlns:a16="http://schemas.microsoft.com/office/drawing/2014/main" val="1369505128"/>
                  </a:ext>
                </a:extLst>
              </a:tr>
              <a:tr h="323738">
                <a:tc>
                  <a:txBody>
                    <a:bodyPr/>
                    <a:lstStyle/>
                    <a:p>
                      <a:pPr algn="ctr"/>
                      <a:r>
                        <a:rPr kumimoji="1" lang="ja-JP" altLang="en-US" sz="1600" dirty="0" smtClean="0"/>
                        <a:t>Ｈ２８</a:t>
                      </a:r>
                      <a:endParaRPr kumimoji="1" lang="ja-JP" altLang="en-US" sz="1600" dirty="0"/>
                    </a:p>
                  </a:txBody>
                  <a:tcPr/>
                </a:tc>
                <a:tc>
                  <a:txBody>
                    <a:bodyPr/>
                    <a:lstStyle/>
                    <a:p>
                      <a:pPr algn="ctr"/>
                      <a:r>
                        <a:rPr kumimoji="1" lang="ja-JP" altLang="en-US" sz="1600" dirty="0" smtClean="0"/>
                        <a:t>３２件</a:t>
                      </a:r>
                      <a:endParaRPr kumimoji="1" lang="ja-JP" altLang="en-US" sz="1600" dirty="0"/>
                    </a:p>
                  </a:txBody>
                  <a:tcPr/>
                </a:tc>
                <a:extLst>
                  <a:ext uri="{0D108BD9-81ED-4DB2-BD59-A6C34878D82A}">
                    <a16:rowId xmlns:a16="http://schemas.microsoft.com/office/drawing/2014/main" val="1769759160"/>
                  </a:ext>
                </a:extLst>
              </a:tr>
              <a:tr h="238935">
                <a:tc>
                  <a:txBody>
                    <a:bodyPr/>
                    <a:lstStyle/>
                    <a:p>
                      <a:pPr algn="ctr"/>
                      <a:r>
                        <a:rPr kumimoji="1" lang="ja-JP" altLang="en-US" sz="1600" b="1" dirty="0" smtClean="0"/>
                        <a:t>平均（／年）</a:t>
                      </a:r>
                      <a:endParaRPr kumimoji="1" lang="ja-JP" altLang="en-US" sz="1600" b="1" dirty="0"/>
                    </a:p>
                  </a:txBody>
                  <a:tcPr>
                    <a:solidFill>
                      <a:srgbClr val="FFFF99"/>
                    </a:solidFill>
                  </a:tcPr>
                </a:tc>
                <a:tc>
                  <a:txBody>
                    <a:bodyPr/>
                    <a:lstStyle/>
                    <a:p>
                      <a:pPr algn="ctr"/>
                      <a:r>
                        <a:rPr kumimoji="1" lang="ja-JP" altLang="en-US" sz="1600" b="1" dirty="0" smtClean="0"/>
                        <a:t>２３．３件</a:t>
                      </a:r>
                      <a:endParaRPr kumimoji="1" lang="ja-JP" altLang="en-US" sz="1600" b="1" dirty="0"/>
                    </a:p>
                  </a:txBody>
                  <a:tcPr>
                    <a:solidFill>
                      <a:srgbClr val="FFFF99"/>
                    </a:solidFill>
                  </a:tcPr>
                </a:tc>
                <a:extLst>
                  <a:ext uri="{0D108BD9-81ED-4DB2-BD59-A6C34878D82A}">
                    <a16:rowId xmlns:a16="http://schemas.microsoft.com/office/drawing/2014/main" val="829086345"/>
                  </a:ext>
                </a:extLst>
              </a:tr>
            </a:tbl>
          </a:graphicData>
        </a:graphic>
      </p:graphicFrame>
    </p:spTree>
    <p:extLst>
      <p:ext uri="{BB962C8B-B14F-4D97-AF65-F5344CB8AC3E}">
        <p14:creationId xmlns:p14="http://schemas.microsoft.com/office/powerpoint/2010/main" val="42680620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522075" y="539899"/>
            <a:ext cx="8049341" cy="5798435"/>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88124" y="692034"/>
            <a:ext cx="7920507" cy="4662815"/>
          </a:xfrm>
          <a:prstGeom prst="rect">
            <a:avLst/>
          </a:prstGeom>
          <a:noFill/>
          <a:ln>
            <a:noFill/>
          </a:ln>
        </p:spPr>
        <p:txBody>
          <a:bodyPr wrap="square" rtlCol="0">
            <a:spAutoFit/>
          </a:bodyPr>
          <a:lstStyle/>
          <a:p>
            <a:pPr>
              <a:lnSpc>
                <a:spcPct val="150000"/>
              </a:lnSpc>
            </a:pPr>
            <a:r>
              <a:rPr kumimoji="1" lang="ja-JP" altLang="en-US" b="1" u="sng" dirty="0">
                <a:latin typeface="ＭＳ Ｐゴシック" panose="020B0600070205080204" pitchFamily="50" charset="-128"/>
                <a:ea typeface="ＭＳ Ｐゴシック" panose="020B0600070205080204" pitchFamily="50" charset="-128"/>
              </a:rPr>
              <a:t>■アドバイザー会議において、１年間に対応可能な件数の目安</a:t>
            </a:r>
            <a:r>
              <a:rPr kumimoji="1" lang="ja-JP" altLang="en-US" u="sng" dirty="0">
                <a:latin typeface="ＭＳ Ｐゴシック" panose="020B0600070205080204" pitchFamily="50" charset="-128"/>
                <a:ea typeface="ＭＳ Ｐゴシック" panose="020B0600070205080204" pitchFamily="50" charset="-128"/>
              </a:rPr>
              <a:t>　</a:t>
            </a:r>
            <a:endParaRPr kumimoji="1" lang="en-US" altLang="ja-JP" u="sng"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a:latin typeface="ＭＳ Ｐゴシック" panose="020B0600070205080204" pitchFamily="50" charset="-128"/>
                <a:ea typeface="ＭＳ Ｐゴシック" panose="020B0600070205080204" pitchFamily="50" charset="-128"/>
              </a:rPr>
              <a:t>　公共事業アドバイス部会の開催回数　　　　　　　　・・・概ね２回／年</a:t>
            </a:r>
          </a:p>
          <a:p>
            <a:pPr>
              <a:lnSpc>
                <a:spcPct val="150000"/>
              </a:lnSpc>
            </a:pPr>
            <a:r>
              <a:rPr kumimoji="1" lang="ja-JP" altLang="en-US" dirty="0">
                <a:latin typeface="ＭＳ Ｐゴシック" panose="020B0600070205080204" pitchFamily="50" charset="-128"/>
                <a:ea typeface="ＭＳ Ｐゴシック" panose="020B0600070205080204" pitchFamily="50" charset="-128"/>
              </a:rPr>
              <a:t>　公共事業アドバイス部会の所要時間　　　　　　　　・・・１２０分／回</a:t>
            </a:r>
          </a:p>
          <a:p>
            <a:pPr>
              <a:lnSpc>
                <a:spcPct val="150000"/>
              </a:lnSpc>
            </a:pPr>
            <a:r>
              <a:rPr kumimoji="1" lang="ja-JP" altLang="en-US" dirty="0">
                <a:latin typeface="ＭＳ Ｐゴシック" panose="020B0600070205080204" pitchFamily="50" charset="-128"/>
                <a:ea typeface="ＭＳ Ｐゴシック" panose="020B0600070205080204" pitchFamily="50" charset="-128"/>
              </a:rPr>
              <a:t>　景観アドバイザー会議の１件あたりの所要時間　 ・・・２０～４０分</a:t>
            </a:r>
          </a:p>
          <a:p>
            <a:endParaRPr kumimoji="1" lang="en-US" altLang="ja-JP" dirty="0">
              <a:latin typeface="ＭＳ Ｐゴシック" panose="020B0600070205080204" pitchFamily="50" charset="-128"/>
              <a:ea typeface="ＭＳ Ｐゴシック" panose="020B0600070205080204" pitchFamily="50" charset="-128"/>
            </a:endParaRPr>
          </a:p>
          <a:p>
            <a:endParaRPr kumimoji="1" lang="en-US" altLang="ja-JP" dirty="0">
              <a:latin typeface="ＭＳ Ｐゴシック" panose="020B0600070205080204" pitchFamily="50" charset="-128"/>
              <a:ea typeface="ＭＳ Ｐゴシック" panose="020B0600070205080204" pitchFamily="50" charset="-128"/>
            </a:endParaRPr>
          </a:p>
          <a:p>
            <a:endParaRPr kumimoji="1" lang="en-US" altLang="ja-JP"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   ・</a:t>
            </a:r>
            <a:r>
              <a:rPr kumimoji="1" lang="ja-JP" altLang="en-US" dirty="0">
                <a:latin typeface="ＭＳ Ｐゴシック" panose="020B0600070205080204" pitchFamily="50" charset="-128"/>
                <a:ea typeface="ＭＳ Ｐゴシック" panose="020B0600070205080204" pitchFamily="50" charset="-128"/>
              </a:rPr>
              <a:t>１回の公共事業アドバイス部会で対応可能な件数は３～６件程度</a:t>
            </a:r>
            <a:endParaRPr kumimoji="1" lang="en-US" altLang="ja-JP"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   ・</a:t>
            </a:r>
            <a:r>
              <a:rPr kumimoji="1" lang="ja-JP" altLang="en-US" b="1" u="sng" dirty="0">
                <a:latin typeface="ＭＳ Ｐゴシック" panose="020B0600070205080204" pitchFamily="50" charset="-128"/>
                <a:ea typeface="ＭＳ Ｐゴシック" panose="020B0600070205080204" pitchFamily="50" charset="-128"/>
              </a:rPr>
              <a:t>１年間に対応可能な件数は６～１２件程度</a:t>
            </a:r>
            <a:endParaRPr kumimoji="1" lang="en-US" altLang="ja-JP" b="1" u="sng" dirty="0">
              <a:latin typeface="ＭＳ Ｐゴシック" panose="020B0600070205080204" pitchFamily="50" charset="-128"/>
              <a:ea typeface="ＭＳ Ｐゴシック" panose="020B0600070205080204" pitchFamily="50" charset="-128"/>
            </a:endParaRPr>
          </a:p>
          <a:p>
            <a:pPr>
              <a:lnSpc>
                <a:spcPct val="150000"/>
              </a:lnSpc>
            </a:pPr>
            <a:endParaRPr kumimoji="1" lang="en-US" altLang="ja-JP" b="1" u="sng"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a:latin typeface="ＭＳ Ｐゴシック" panose="020B0600070205080204" pitchFamily="50" charset="-128"/>
                <a:ea typeface="ＭＳ Ｐゴシック" panose="020B0600070205080204" pitchFamily="50" charset="-128"/>
              </a:rPr>
              <a:t>　なお、部分的な相談のみ等の簡易版については、上記の件数の外として対応することも可能と</a:t>
            </a:r>
            <a:r>
              <a:rPr kumimoji="1" lang="ja-JP" altLang="en-US" dirty="0" smtClean="0">
                <a:latin typeface="ＭＳ Ｐゴシック" panose="020B0600070205080204" pitchFamily="50" charset="-128"/>
                <a:ea typeface="ＭＳ Ｐゴシック" panose="020B0600070205080204" pitchFamily="50" charset="-128"/>
              </a:rPr>
              <a:t>する</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34</a:t>
            </a:fld>
            <a:endParaRPr kumimoji="1" lang="ja-JP" altLang="en-US" dirty="0"/>
          </a:p>
        </p:txBody>
      </p:sp>
      <p:sp>
        <p:nvSpPr>
          <p:cNvPr id="16" name="下矢印 15"/>
          <p:cNvSpPr/>
          <p:nvPr/>
        </p:nvSpPr>
        <p:spPr>
          <a:xfrm>
            <a:off x="3327466" y="2524259"/>
            <a:ext cx="1695296" cy="499183"/>
          </a:xfrm>
          <a:prstGeom prst="downArrow">
            <a:avLst>
              <a:gd name="adj1" fmla="val 54266"/>
              <a:gd name="adj2" fmla="val 52671"/>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846379" y="3175577"/>
            <a:ext cx="6893823" cy="876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696144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35</a:t>
            </a:fld>
            <a:endParaRPr kumimoji="1" lang="ja-JP" altLang="en-US" dirty="0"/>
          </a:p>
        </p:txBody>
      </p:sp>
      <p:sp>
        <p:nvSpPr>
          <p:cNvPr id="4" name="テキスト ボックス 3"/>
          <p:cNvSpPr txBox="1"/>
          <p:nvPr/>
        </p:nvSpPr>
        <p:spPr>
          <a:xfrm>
            <a:off x="586491" y="563520"/>
            <a:ext cx="7863809" cy="5155257"/>
          </a:xfrm>
          <a:prstGeom prst="rect">
            <a:avLst/>
          </a:prstGeom>
          <a:noFill/>
          <a:ln>
            <a:noFill/>
          </a:ln>
        </p:spPr>
        <p:txBody>
          <a:bodyPr wrap="square" rtlCol="0">
            <a:spAutoFit/>
          </a:bodyPr>
          <a:lstStyle/>
          <a:p>
            <a:pPr>
              <a:lnSpc>
                <a:spcPct val="150000"/>
              </a:lnSpc>
            </a:pPr>
            <a:r>
              <a:rPr kumimoji="1" lang="ja-JP" altLang="en-US" b="1" u="sng" dirty="0">
                <a:latin typeface="ＭＳ Ｐゴシック 本文"/>
              </a:rPr>
              <a:t>■他府県における規模設定の事例：山梨県</a:t>
            </a:r>
            <a:r>
              <a:rPr kumimoji="1" lang="ja-JP" altLang="en-US" sz="1600" u="sng" dirty="0">
                <a:latin typeface="ＭＳ Ｐゴシック 本文"/>
              </a:rPr>
              <a:t>　</a:t>
            </a:r>
            <a:endParaRPr kumimoji="1" lang="en-US" altLang="ja-JP" sz="1600" u="sng" dirty="0">
              <a:latin typeface="ＭＳ Ｐゴシック 本文"/>
            </a:endParaRPr>
          </a:p>
          <a:p>
            <a:r>
              <a:rPr kumimoji="1" lang="ja-JP" altLang="en-US" sz="1600" dirty="0">
                <a:latin typeface="ＭＳ Ｐゴシック 本文"/>
                <a:ea typeface="ＭＳ 明朝" panose="02020609040205080304" pitchFamily="17" charset="-128"/>
              </a:rPr>
              <a:t>（対象事業）</a:t>
            </a:r>
          </a:p>
          <a:p>
            <a:r>
              <a:rPr kumimoji="1" lang="ja-JP" altLang="en-US" sz="1600" dirty="0">
                <a:latin typeface="ＭＳ Ｐゴシック 本文"/>
                <a:ea typeface="ＭＳ 明朝" panose="02020609040205080304" pitchFamily="17" charset="-128"/>
              </a:rPr>
              <a:t>第３条 </a:t>
            </a:r>
            <a:r>
              <a:rPr kumimoji="1" lang="ja-JP" altLang="en-US" sz="1600" dirty="0" smtClean="0">
                <a:latin typeface="ＭＳ Ｐゴシック 本文"/>
                <a:ea typeface="ＭＳ 明朝" panose="02020609040205080304" pitchFamily="17" charset="-128"/>
              </a:rPr>
              <a:t>　公共</a:t>
            </a:r>
            <a:r>
              <a:rPr kumimoji="1" lang="ja-JP" altLang="en-US" sz="1600" dirty="0">
                <a:latin typeface="ＭＳ Ｐゴシック 本文"/>
                <a:ea typeface="ＭＳ 明朝" panose="02020609040205080304" pitchFamily="17" charset="-128"/>
              </a:rPr>
              <a:t>事業景観検討を実施する事業は、次の各号に定めるところにより</a:t>
            </a:r>
            <a:r>
              <a:rPr kumimoji="1" lang="ja-JP" altLang="en-US" sz="1600" dirty="0" smtClean="0">
                <a:latin typeface="ＭＳ Ｐゴシック 本文"/>
                <a:ea typeface="ＭＳ 明朝" panose="02020609040205080304" pitchFamily="17" charset="-128"/>
              </a:rPr>
              <a:t>選定　　</a:t>
            </a:r>
            <a:endParaRPr kumimoji="1" lang="en-US" altLang="ja-JP" sz="1600" dirty="0" smtClean="0">
              <a:latin typeface="ＭＳ Ｐゴシック 本文"/>
              <a:ea typeface="ＭＳ 明朝" panose="02020609040205080304" pitchFamily="17" charset="-128"/>
            </a:endParaRPr>
          </a:p>
          <a:p>
            <a:r>
              <a:rPr kumimoji="1" lang="ja-JP" altLang="en-US" sz="1600" dirty="0">
                <a:latin typeface="ＭＳ Ｐゴシック 本文"/>
                <a:ea typeface="ＭＳ 明朝" panose="02020609040205080304" pitchFamily="17" charset="-128"/>
              </a:rPr>
              <a:t>　</a:t>
            </a:r>
            <a:r>
              <a:rPr kumimoji="1" lang="ja-JP" altLang="en-US" sz="1600" dirty="0" smtClean="0">
                <a:latin typeface="ＭＳ Ｐゴシック 本文"/>
                <a:ea typeface="ＭＳ 明朝" panose="02020609040205080304" pitchFamily="17" charset="-128"/>
              </a:rPr>
              <a:t>する</a:t>
            </a:r>
            <a:r>
              <a:rPr kumimoji="1" lang="ja-JP" altLang="en-US" sz="1600" dirty="0">
                <a:latin typeface="ＭＳ Ｐゴシック 本文"/>
                <a:ea typeface="ＭＳ 明朝" panose="02020609040205080304" pitchFamily="17" charset="-128"/>
              </a:rPr>
              <a:t>ものとする。</a:t>
            </a:r>
          </a:p>
          <a:p>
            <a:pPr marL="631795" indent="-631795">
              <a:spcBef>
                <a:spcPts val="600"/>
              </a:spcBef>
            </a:pPr>
            <a:r>
              <a:rPr kumimoji="1" lang="ja-JP" altLang="en-US" sz="1600" dirty="0">
                <a:latin typeface="ＭＳ Ｐゴシック 本文"/>
                <a:ea typeface="ＭＳ 明朝" panose="02020609040205080304" pitchFamily="17" charset="-128"/>
              </a:rPr>
              <a:t>（１）公共事業評価会議に諮った事前評価（調査）案件のうち、</a:t>
            </a:r>
            <a:r>
              <a:rPr kumimoji="1" lang="ja-JP" altLang="en-US" sz="1600" b="1" u="sng" dirty="0">
                <a:latin typeface="ＭＳ Ｐゴシック 本文"/>
                <a:ea typeface="ＭＳ 明朝" panose="02020609040205080304" pitchFamily="17" charset="-128"/>
              </a:rPr>
              <a:t>全体事業費が１０億円以上となる可能性のある事業</a:t>
            </a:r>
          </a:p>
          <a:p>
            <a:pPr marL="631795" indent="-631795">
              <a:spcBef>
                <a:spcPts val="600"/>
              </a:spcBef>
            </a:pPr>
            <a:r>
              <a:rPr kumimoji="1" lang="ja-JP" altLang="en-US" sz="1600" dirty="0">
                <a:latin typeface="ＭＳ Ｐゴシック 本文"/>
                <a:ea typeface="ＭＳ 明朝" panose="02020609040205080304" pitchFamily="17" charset="-128"/>
              </a:rPr>
              <a:t>（２）公共事業評価会議に諮った事前評価（調査）案件のうち、「公共事業景観検討実施要領の運用（以下、運用という）」に示す一定規模以上などの構造物が生ずるものについて、景観づくり推進室長が必要であると認めたもの</a:t>
            </a:r>
          </a:p>
          <a:p>
            <a:pPr marL="631795" indent="-631795">
              <a:spcBef>
                <a:spcPts val="600"/>
              </a:spcBef>
            </a:pPr>
            <a:r>
              <a:rPr kumimoji="1" lang="ja-JP" altLang="en-US" sz="1600" dirty="0">
                <a:latin typeface="ＭＳ Ｐゴシック 本文"/>
                <a:ea typeface="ＭＳ 明朝" panose="02020609040205080304" pitchFamily="17" charset="-128"/>
              </a:rPr>
              <a:t>（３）築造する構造物が見える重要な視点場が存在すると景観づくり推進室長が認めたもの</a:t>
            </a:r>
          </a:p>
          <a:p>
            <a:pPr marL="631795" indent="-631795">
              <a:spcBef>
                <a:spcPts val="600"/>
              </a:spcBef>
            </a:pPr>
            <a:r>
              <a:rPr kumimoji="1" lang="ja-JP" altLang="en-US" sz="1600" dirty="0">
                <a:latin typeface="ＭＳ Ｐゴシック 本文"/>
                <a:ea typeface="ＭＳ 明朝" panose="02020609040205080304" pitchFamily="17" charset="-128"/>
              </a:rPr>
              <a:t>（４）県土整備部が実施する他部局の公共事業のうち、当該部局が景観アドバイザー会議の対象とすることを希望するもの</a:t>
            </a:r>
          </a:p>
          <a:p>
            <a:pPr marL="631795" indent="-631795">
              <a:spcBef>
                <a:spcPts val="600"/>
              </a:spcBef>
            </a:pPr>
            <a:r>
              <a:rPr kumimoji="1" lang="ja-JP" altLang="en-US" sz="1600" dirty="0">
                <a:latin typeface="ＭＳ Ｐゴシック 本文"/>
                <a:ea typeface="ＭＳ 明朝" panose="02020609040205080304" pitchFamily="17" charset="-128"/>
              </a:rPr>
              <a:t>（５）事前評価（調査）時に公共事業評価会議に諮ることはなかったが、事前評価（事業）時に公共事業評価会議に諮った案件で、全体事業費が１０億円以上となる事業</a:t>
            </a:r>
          </a:p>
          <a:p>
            <a:pPr marL="631795" indent="-631795">
              <a:spcBef>
                <a:spcPts val="600"/>
              </a:spcBef>
            </a:pPr>
            <a:r>
              <a:rPr kumimoji="1" lang="ja-JP" altLang="en-US" sz="1600" dirty="0">
                <a:latin typeface="ＭＳ Ｐゴシック 本文"/>
                <a:ea typeface="ＭＳ 明朝" panose="02020609040205080304" pitchFamily="17" charset="-128"/>
              </a:rPr>
              <a:t>（６）その他特に必要と認められる</a:t>
            </a:r>
            <a:r>
              <a:rPr kumimoji="1" lang="ja-JP" altLang="en-US" sz="1600" dirty="0" smtClean="0">
                <a:latin typeface="ＭＳ Ｐゴシック 本文"/>
                <a:ea typeface="ＭＳ 明朝" panose="02020609040205080304" pitchFamily="17" charset="-128"/>
              </a:rPr>
              <a:t>事業</a:t>
            </a:r>
            <a:endParaRPr kumimoji="1" lang="en-US" altLang="ja-JP" sz="1600" dirty="0">
              <a:latin typeface="ＭＳ Ｐゴシック" panose="020B0600070205080204" pitchFamily="50" charset="-128"/>
              <a:ea typeface="ＭＳ Ｐゴシック" panose="020B0600070205080204" pitchFamily="50" charset="-128"/>
            </a:endParaRPr>
          </a:p>
          <a:p>
            <a:pPr algn="r"/>
            <a:r>
              <a:rPr kumimoji="1" lang="ja-JP" altLang="en-US" sz="1600" dirty="0">
                <a:latin typeface="ＭＳ Ｐゴシック" panose="020B0600070205080204" pitchFamily="50" charset="-128"/>
                <a:ea typeface="ＭＳ Ｐゴシック" panose="020B0600070205080204" pitchFamily="50" charset="-128"/>
              </a:rPr>
              <a:t>「</a:t>
            </a:r>
            <a:r>
              <a:rPr lang="zh-TW" altLang="en-US" sz="1600" dirty="0">
                <a:latin typeface="ＭＳ Ｐゴシック" panose="020B0600070205080204" pitchFamily="50" charset="-128"/>
                <a:ea typeface="ＭＳ Ｐゴシック" panose="020B0600070205080204" pitchFamily="50" charset="-128"/>
              </a:rPr>
              <a:t> 公共事業景観検討実施要領 </a:t>
            </a:r>
            <a:r>
              <a:rPr kumimoji="1" lang="ja-JP" altLang="en-US" sz="1600" dirty="0">
                <a:latin typeface="ＭＳ Ｐゴシック" panose="020B0600070205080204" pitchFamily="50" charset="-128"/>
                <a:ea typeface="ＭＳ Ｐゴシック" panose="020B0600070205080204" pitchFamily="50" charset="-128"/>
              </a:rPr>
              <a:t>」より</a:t>
            </a:r>
            <a:endParaRPr kumimoji="1" lang="en-US" altLang="ja-JP" sz="1600" dirty="0">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522075" y="540899"/>
            <a:ext cx="8049341" cy="5138006"/>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72029" y="5816335"/>
            <a:ext cx="7678271" cy="656590"/>
          </a:xfrm>
          <a:prstGeom prst="rect">
            <a:avLst/>
          </a:prstGeom>
          <a:noFill/>
          <a:ln w="6350">
            <a:solidFill>
              <a:schemeClr val="accent1"/>
            </a:solidFill>
          </a:ln>
        </p:spPr>
        <p:txBody>
          <a:bodyPr wrap="square" rtlCol="0">
            <a:spAutoFit/>
          </a:bodyPr>
          <a:lstStyle/>
          <a:p>
            <a:pPr marL="363522" indent="-363522">
              <a:lnSpc>
                <a:spcPts val="2160"/>
              </a:lnSpc>
              <a:defRPr/>
            </a:pPr>
            <a:r>
              <a:rPr kumimoji="1" lang="ja-JP" altLang="en-US" sz="1600" i="1" dirty="0">
                <a:solidFill>
                  <a:prstClr val="black"/>
                </a:solidFill>
                <a:latin typeface="+mn-ea"/>
              </a:rPr>
              <a:t>　</a:t>
            </a:r>
            <a:r>
              <a:rPr lang="ja-JP" altLang="en-US" sz="1600" i="1" dirty="0">
                <a:solidFill>
                  <a:prstClr val="black"/>
                </a:solidFill>
                <a:latin typeface="+mn-ea"/>
              </a:rPr>
              <a:t>⇒実際に景観アドバイザー会議に諮っている事業は、上記のうち、特に景観への影響が大きい、比較的大きな公共事業</a:t>
            </a:r>
            <a:endParaRPr kumimoji="1" lang="ja-JP" altLang="en-US" sz="1600" i="1" dirty="0"/>
          </a:p>
        </p:txBody>
      </p:sp>
    </p:spTree>
    <p:extLst>
      <p:ext uri="{BB962C8B-B14F-4D97-AF65-F5344CB8AC3E}">
        <p14:creationId xmlns:p14="http://schemas.microsoft.com/office/powerpoint/2010/main" val="1677448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76133" y="648968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4" name="正方形/長方形 3"/>
          <p:cNvSpPr/>
          <p:nvPr/>
        </p:nvSpPr>
        <p:spPr>
          <a:xfrm>
            <a:off x="620029" y="359439"/>
            <a:ext cx="7854273" cy="6037550"/>
          </a:xfrm>
          <a:prstGeom prst="rect">
            <a:avLst/>
          </a:prstGeom>
        </p:spPr>
        <p:txBody>
          <a:bodyPr wrap="square">
            <a:spAutoFit/>
          </a:bodyPr>
          <a:lstStyle/>
          <a:p>
            <a:pPr>
              <a:lnSpc>
                <a:spcPct val="150000"/>
              </a:lnSpc>
              <a:defRPr/>
            </a:pPr>
            <a:r>
              <a:rPr kumimoji="0" lang="ja-JP" altLang="en-US" sz="1800" b="1" i="0" u="sng" strike="noStrike" kern="1200" cap="none" spc="0" normalizeH="0" baseline="0" noProof="0" dirty="0" smtClean="0">
                <a:ln>
                  <a:noFill/>
                </a:ln>
                <a:solidFill>
                  <a:prstClr val="black"/>
                </a:solidFill>
                <a:effectLst/>
                <a:uLnTx/>
                <a:uFillTx/>
                <a:latin typeface="+mn-ea"/>
              </a:rPr>
              <a:t>■</a:t>
            </a:r>
            <a:r>
              <a:rPr kumimoji="1" lang="ja-JP" altLang="en-US" b="1" u="sng" dirty="0">
                <a:solidFill>
                  <a:prstClr val="black"/>
                </a:solidFill>
                <a:latin typeface="+mn-ea"/>
              </a:rPr>
              <a:t>市町村と府のアドバイザー制度の関係について</a:t>
            </a:r>
            <a:endParaRPr kumimoji="1" lang="en-US" altLang="ja-JP" b="1" u="sng" dirty="0">
              <a:solidFill>
                <a:prstClr val="black"/>
              </a:solidFill>
              <a:latin typeface="+mn-ea"/>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≪市町村アンケートの実施≫</a:t>
            </a:r>
            <a:endParaRPr kumimoji="0" lang="en-US" altLang="ja-JP"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85750" marR="0" lvl="0" indent="-17463"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景観行政団体且つ景観アドバイザー制度をもつ市町村　・・・１</a:t>
            </a: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a:t>
            </a: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市</a:t>
            </a:r>
            <a:endParaRPr kumimoji="0"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大阪市、堺市、岸和田市、豊中市、吹田市、枚方市、茨木市、八尾市、</a:t>
            </a:r>
            <a:endParaRPr kumimoji="0" lang="en-US" altLang="ja-JP"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箕面市、藤井寺市、交野市</a:t>
            </a:r>
            <a:endParaRPr kumimoji="0" lang="en-US" altLang="ja-JP"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ts val="1000"/>
              </a:lnSpc>
              <a:spcBef>
                <a:spcPts val="0"/>
              </a:spcBef>
              <a:spcAft>
                <a:spcPts val="0"/>
              </a:spcAft>
              <a:buClrTx/>
              <a:buSzTx/>
              <a:buFontTx/>
              <a:buNone/>
              <a:tabLst/>
              <a:defRPr/>
            </a:pPr>
            <a:endParaRPr kumimoji="0" lang="en-US" altLang="ja-JP"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85750" marR="0" lvl="0" indent="-17463"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景観行政団体且つ景観アドバイザー制度を持たない市町村　・・・６市１町</a:t>
            </a:r>
            <a:endParaRPr kumimoji="0"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高槻市、泉佐野市、寝屋川市、大東市、羽曳野市、東大阪市、太子町</a:t>
            </a:r>
            <a:endParaRPr kumimoji="0" lang="en-US" altLang="ja-JP"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endParaRPr kumimoji="0" lang="en-US" altLang="ja-JP"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b="1" dirty="0" smtClean="0">
                <a:solidFill>
                  <a:prstClr val="black"/>
                </a:solidFill>
                <a:latin typeface="ＭＳ Ｐゴシック" panose="020B0600070205080204" pitchFamily="50" charset="-128"/>
                <a:ea typeface="ＭＳ Ｐゴシック" panose="020B0600070205080204" pitchFamily="50" charset="-128"/>
              </a:rPr>
              <a:t>　≪</a:t>
            </a:r>
            <a:r>
              <a:rPr kumimoji="0" lang="ja-JP" altLang="en-US" sz="18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アンケート内容≫</a:t>
            </a:r>
          </a:p>
          <a:p>
            <a:pPr marL="268288" marR="0" lvl="0" indent="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対象事業の選定に</a:t>
            </a: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ついて</a:t>
            </a:r>
            <a:endParaRPr kumimoji="0"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8288" marR="0" lvl="0" indent="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景観配慮に関する府庁内での情報共有について</a:t>
            </a:r>
            <a:endParaRPr kumimoji="0"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8288" marR="0" lvl="0" indent="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景観</a:t>
            </a: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形成に関する目標設定に</a:t>
            </a: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ついて</a:t>
            </a:r>
            <a:endParaRPr kumimoji="0" lang="en-US" altLang="ja-JP"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8288" marR="0" lvl="0" indent="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大阪府</a:t>
            </a: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における景観アドバイザー制度に</a:t>
            </a: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ついて</a:t>
            </a:r>
            <a:endParaRPr kumimoji="0" lang="en-US" altLang="ja-JP"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268288" marR="0" lvl="0" indent="0" algn="l" defTabSz="4572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ja-JP" altLang="en-US" sz="1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その他の意見</a:t>
            </a:r>
            <a:endParaRPr kumimoji="0"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正方形/長方形 6"/>
          <p:cNvSpPr/>
          <p:nvPr/>
        </p:nvSpPr>
        <p:spPr>
          <a:xfrm>
            <a:off x="529877" y="296122"/>
            <a:ext cx="8064000" cy="6225701"/>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7045731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672352" y="443752"/>
            <a:ext cx="7467096" cy="587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≪市町村からの主な意見≫</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268288" marR="0" lvl="0" indent="-93663" algn="l" defTabSz="457200" rtl="0" eaLnBrk="1" fontAlgn="auto" latinLnBrk="0" hangingPunct="1">
              <a:lnSpc>
                <a:spcPct val="120000"/>
              </a:lnSpc>
              <a:spcBef>
                <a:spcPts val="0"/>
              </a:spcBef>
              <a:spcAft>
                <a:spcPts val="0"/>
              </a:spcAft>
              <a:buClrTx/>
              <a:buSzTx/>
              <a:buFontTx/>
              <a:buNone/>
              <a:tabLst/>
              <a:defRPr/>
            </a:pP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府景観アドバイザー会議と市町村景観アドバイザー会議の関係</a:t>
            </a:r>
            <a:endParaRPr kumimoji="1" lang="en-US" altLang="ja-JP" sz="1800" b="0" i="0" u="sng"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268288"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府景観アドバイザー会議を市町村景観アドバイザー会議に替えることは・・・</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649288" marR="0" lvl="0" indent="-285750"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可能と思われる　　　　　（３件）</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649288" marR="0" lvl="0" indent="-285750"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検討する余地はある　　（５件）</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649288" marR="0" lvl="0" indent="-285750"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替えることはできない　  （１件）</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649288" marR="0" lvl="0" indent="-285750"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その他　　　　　　　　　  　（２件）</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363538" marR="0" lvl="0" indent="0" algn="l" defTabSz="457200" rtl="0" eaLnBrk="1" fontAlgn="auto" latinLnBrk="0" hangingPunct="1">
              <a:lnSpc>
                <a:spcPts val="1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363538" marR="0" lvl="0" indent="0" algn="l" defTabSz="457200" rtl="0" eaLnBrk="1" fontAlgn="auto" latinLnBrk="0" hangingPunct="1">
              <a:lnSpc>
                <a:spcPct val="120000"/>
              </a:lnSpc>
              <a:spcBef>
                <a:spcPts val="0"/>
              </a:spcBef>
              <a:spcAft>
                <a:spcPts val="0"/>
              </a:spcAft>
              <a:buClrTx/>
              <a:buSzTx/>
              <a:buFontTx/>
              <a:buNone/>
              <a:tabLst/>
              <a:defRPr/>
            </a:pPr>
            <a:r>
              <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回答に添えられたコメント</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2246313" marR="0" lvl="0" indent="-1708150" algn="l" defTabSz="457200" rtl="0" eaLnBrk="1" fontAlgn="auto" latinLnBrk="0" hangingPunct="1">
              <a:lnSpc>
                <a:spcPct val="120000"/>
              </a:lnSpc>
              <a:spcBef>
                <a:spcPts val="0"/>
              </a:spcBef>
              <a:spcAft>
                <a:spcPts val="0"/>
              </a:spcAft>
              <a:buClrTx/>
              <a:buSzTx/>
              <a:buFontTx/>
              <a:buNone/>
              <a:tabLst>
                <a:tab pos="806450" algn="l"/>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（回答：可能と思われる）</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2246313" marR="0" lvl="0" indent="-1533525" algn="l" defTabSz="457200" rtl="0" eaLnBrk="1" fontAlgn="auto" latinLnBrk="0" hangingPunct="1">
              <a:lnSpc>
                <a:spcPct val="120000"/>
              </a:lnSpc>
              <a:spcBef>
                <a:spcPts val="0"/>
              </a:spcBef>
              <a:spcAft>
                <a:spcPts val="0"/>
              </a:spcAft>
              <a:buClrTx/>
              <a:buSzTx/>
              <a:buFontTx/>
              <a:buNone/>
              <a:tabLst>
                <a:tab pos="806450" algn="l"/>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・市</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景観アドバイザー会議は任意制度の</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ため可能と思われ</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る</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2246313" marR="0" lvl="0" indent="-1708150" algn="l" defTabSz="457200" rtl="0" eaLnBrk="1" fontAlgn="auto" latinLnBrk="0" hangingPunct="1">
              <a:lnSpc>
                <a:spcPct val="120000"/>
              </a:lnSpc>
              <a:spcBef>
                <a:spcPts val="0"/>
              </a:spcBef>
              <a:spcAft>
                <a:spcPts val="0"/>
              </a:spcAft>
              <a:buClrTx/>
              <a:buSzTx/>
              <a:buFontTx/>
              <a:buNone/>
              <a:tabLst>
                <a:tab pos="806450" algn="l"/>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（回答：検討する余地はある）</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2246313" marR="0" lvl="0" indent="-1533525" algn="l" defTabSz="457200" rtl="0" eaLnBrk="1" fontAlgn="auto" latinLnBrk="0" hangingPunct="1">
              <a:lnSpc>
                <a:spcPct val="120000"/>
              </a:lnSpc>
              <a:spcBef>
                <a:spcPts val="0"/>
              </a:spcBef>
              <a:spcAft>
                <a:spcPts val="0"/>
              </a:spcAft>
              <a:buClrTx/>
              <a:buSzTx/>
              <a:buFontTx/>
              <a:buNone/>
              <a:tabLst>
                <a:tab pos="806450" algn="l"/>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・府景観アドバイザー会議での議論</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内容について整理が必要</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2246313" marR="0" lvl="0" indent="-1708150" algn="l" defTabSz="457200" rtl="0" eaLnBrk="1" fontAlgn="auto" latinLnBrk="0" hangingPunct="1">
              <a:lnSpc>
                <a:spcPct val="120000"/>
              </a:lnSpc>
              <a:spcBef>
                <a:spcPts val="0"/>
              </a:spcBef>
              <a:spcAft>
                <a:spcPts val="0"/>
              </a:spcAft>
              <a:buClrTx/>
              <a:buSzTx/>
              <a:buFontTx/>
              <a:buNone/>
              <a:tabLst>
                <a:tab pos="806450" algn="l"/>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（回答：その他）</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806450" marR="0" lvl="0" indent="-93663" algn="l" defTabSz="4572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・景観法及び市町村景観条例並びに景観条例等施行規則に基づき適正な法手続きを願いたい</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806450" marR="0" lvl="0" indent="-93663" algn="l" defTabSz="4572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・市景観アドバイザー</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会議について、対象</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事業を定める</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規定がなく、景観</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関連の協議や手続きにおいて</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、任意で実施しているため</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6600" y="6488799"/>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5" name="正方形/長方形 4"/>
          <p:cNvSpPr/>
          <p:nvPr/>
        </p:nvSpPr>
        <p:spPr>
          <a:xfrm>
            <a:off x="542752" y="296122"/>
            <a:ext cx="8064000" cy="6225701"/>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820120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762505" y="524435"/>
            <a:ext cx="7441338" cy="5822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府景観アドバイザー会議でのやり取り</a:t>
            </a:r>
          </a:p>
          <a:p>
            <a:pPr marL="649288" marR="0" lvl="0" indent="-285750"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市町村へ共有した方がよい　  （１３件）</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649288" marR="0" lvl="0" indent="-285750"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特段</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共有</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は要しない　　　　　　（４件）</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649288" marR="0" lvl="0" indent="-285750"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93663"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800" b="0" i="0" u="sng"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府景観アドバイザー会議への市町村景観担当の同席</a:t>
            </a:r>
            <a:endParaRPr kumimoji="1" lang="en-US" altLang="ja-JP" sz="1800" b="0" i="0" u="sng"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379413" marR="0" lvl="0" indent="-15875"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同席を希望する　　　（１２件）</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363538"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　</a:t>
            </a:r>
            <a:r>
              <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上記には、以下の回答を含む</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806450" marR="0" lvl="0" indent="-93663" algn="l" defTabSz="457200" rtl="0" eaLnBrk="1" fontAlgn="auto" latinLnBrk="0" hangingPunct="1">
              <a:lnSpc>
                <a:spcPct val="120000"/>
              </a:lnSpc>
              <a:spcBef>
                <a:spcPts val="0"/>
              </a:spcBef>
              <a:spcAft>
                <a:spcPts val="0"/>
              </a:spcAft>
              <a:buClrTx/>
              <a:buSzTx/>
              <a:buFontTx/>
              <a:buNone/>
              <a:tabLst>
                <a:tab pos="981075" algn="l"/>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府景観アドバイザー会議の実施を市町村アドバイザー会議に替える場合は同席を希望する</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806450" marR="0" lvl="0" indent="-93663" algn="l" defTabSz="457200" rtl="0" eaLnBrk="1" fontAlgn="auto" latinLnBrk="0" hangingPunct="1">
              <a:lnSpc>
                <a:spcPct val="120000"/>
              </a:lnSpc>
              <a:spcBef>
                <a:spcPts val="0"/>
              </a:spcBef>
              <a:spcAft>
                <a:spcPts val="0"/>
              </a:spcAft>
              <a:buClrTx/>
              <a:buSzTx/>
              <a:buFontTx/>
              <a:buNone/>
              <a:tabLst>
                <a:tab pos="981075" algn="l"/>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・案件により同席を希望する</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806450" marR="0" lvl="0" indent="-93663" algn="l" defTabSz="457200" rtl="0" eaLnBrk="1" fontAlgn="auto" latinLnBrk="0" hangingPunct="1">
              <a:lnSpc>
                <a:spcPct val="120000"/>
              </a:lnSpc>
              <a:spcBef>
                <a:spcPts val="0"/>
              </a:spcBef>
              <a:spcAft>
                <a:spcPts val="0"/>
              </a:spcAft>
              <a:buClrTx/>
              <a:buSzTx/>
              <a:buFontTx/>
              <a:buNone/>
              <a:tabLst>
                <a:tab pos="981075" algn="l"/>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・傍聴での同席であれば議事録の提供のみでよいが、会議で発言できる立場での同席であれば、同席を希望する</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379413" marR="0" lvl="0" indent="-15875"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同席を希望しない　　（５件）</a:t>
            </a: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379413" marR="0" lvl="0" indent="-15875"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379413" marR="0" lvl="0" indent="-15875"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379413" marR="0" lvl="0" indent="-15875"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379413" marR="0" lvl="0" indent="-15875" algn="l" defTabSz="457200" rtl="0" eaLnBrk="1" fontAlgn="auto" latinLnBrk="0" hangingPunct="1">
              <a:lnSpc>
                <a:spcPct val="120000"/>
              </a:lnSpc>
              <a:spcBef>
                <a:spcPts val="0"/>
              </a:spcBef>
              <a:spcAft>
                <a:spcPts val="0"/>
              </a:spcAft>
              <a:buClrTx/>
              <a:buSzTx/>
              <a:buFont typeface="Wingdings" panose="05000000000000000000" pitchFamily="2" charset="2"/>
              <a:buChar char="u"/>
              <a:tabLst/>
              <a:defRPr/>
            </a:pPr>
            <a:endParaRPr kumimoji="1" lang="en-US" altLang="ja-JP"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 name="正方形/長方形 5"/>
          <p:cNvSpPr/>
          <p:nvPr/>
        </p:nvSpPr>
        <p:spPr>
          <a:xfrm>
            <a:off x="568512" y="296123"/>
            <a:ext cx="8064000" cy="6050890"/>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9018" y="648968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DB306B-CB1A-4F92-AE18-14C2D5855DBA}"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48231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4</a:t>
            </a:fld>
            <a:endParaRPr kumimoji="1" lang="ja-JP" altLang="en-US" dirty="0"/>
          </a:p>
        </p:txBody>
      </p:sp>
      <p:sp>
        <p:nvSpPr>
          <p:cNvPr id="5" name="正方形/長方形 4"/>
          <p:cNvSpPr/>
          <p:nvPr/>
        </p:nvSpPr>
        <p:spPr>
          <a:xfrm>
            <a:off x="143510" y="261626"/>
            <a:ext cx="8550114" cy="489493"/>
          </a:xfrm>
          <a:prstGeom prst="rect">
            <a:avLst/>
          </a:prstGeom>
        </p:spPr>
        <p:txBody>
          <a:bodyPr wrap="square">
            <a:spAutoFit/>
          </a:bodyPr>
          <a:lstStyle/>
          <a:p>
            <a:pPr>
              <a:lnSpc>
                <a:spcPct val="150000"/>
              </a:lnSpc>
              <a:defRPr/>
            </a:pPr>
            <a:r>
              <a:rPr lang="ja-JP" altLang="en-US" sz="2000" b="1" u="sng" dirty="0">
                <a:latin typeface="Meiryo UI" panose="020B0604030504040204" pitchFamily="50" charset="-128"/>
                <a:ea typeface="Meiryo UI" panose="020B0604030504040204" pitchFamily="50" charset="-128"/>
              </a:rPr>
              <a:t>公共事業アドバイス</a:t>
            </a:r>
            <a:r>
              <a:rPr lang="ja-JP" altLang="en-US" sz="2000" b="1" u="sng" dirty="0" smtClean="0">
                <a:latin typeface="Meiryo UI" panose="020B0604030504040204" pitchFamily="50" charset="-128"/>
                <a:ea typeface="Meiryo UI" panose="020B0604030504040204" pitchFamily="50" charset="-128"/>
              </a:rPr>
              <a:t>部会のまとめ</a:t>
            </a:r>
            <a:endParaRPr lang="en-US" altLang="ja-JP" sz="2000" b="1" u="sng" dirty="0">
              <a:latin typeface="Meiryo UI" panose="020B0604030504040204" pitchFamily="50" charset="-128"/>
              <a:ea typeface="Meiryo UI" panose="020B0604030504040204" pitchFamily="50" charset="-128"/>
            </a:endParaRPr>
          </a:p>
        </p:txBody>
      </p:sp>
      <p:sp>
        <p:nvSpPr>
          <p:cNvPr id="6" name="角丸四角形 5"/>
          <p:cNvSpPr/>
          <p:nvPr/>
        </p:nvSpPr>
        <p:spPr>
          <a:xfrm>
            <a:off x="286602" y="896421"/>
            <a:ext cx="8664892" cy="5523884"/>
          </a:xfrm>
          <a:prstGeom prst="roundRect">
            <a:avLst>
              <a:gd name="adj" fmla="val 0"/>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7145" y="915548"/>
            <a:ext cx="8924349" cy="5493812"/>
          </a:xfrm>
          <a:prstGeom prst="rect">
            <a:avLst/>
          </a:prstGeom>
          <a:noFill/>
        </p:spPr>
        <p:txBody>
          <a:bodyPr wrap="square" rtlCol="0">
            <a:spAutoFit/>
          </a:bodyPr>
          <a:lstStyle/>
          <a:p>
            <a:pPr marL="285737" lvl="0" indent="-17462">
              <a:lnSpc>
                <a:spcPct val="150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会議実施の回数と</a:t>
            </a:r>
            <a:r>
              <a:rPr kumimoji="1" lang="ja-JP" altLang="en-US" b="1" dirty="0" smtClean="0">
                <a:solidFill>
                  <a:prstClr val="black"/>
                </a:solidFill>
                <a:latin typeface="ＭＳ Ｐゴシック" panose="020B0600070205080204" pitchFamily="50" charset="-128"/>
              </a:rPr>
              <a:t>タイミング</a:t>
            </a:r>
            <a:endParaRPr kumimoji="1" lang="en-US" altLang="ja-JP" b="1" dirty="0" smtClean="0">
              <a:solidFill>
                <a:prstClr val="black"/>
              </a:solidFill>
              <a:latin typeface="ＭＳ Ｐゴシック" panose="020B0600070205080204" pitchFamily="50" charset="-128"/>
            </a:endParaRPr>
          </a:p>
          <a:p>
            <a:pPr marL="268275" lvl="0">
              <a:lnSpc>
                <a:spcPct val="150000"/>
              </a:lnSpc>
              <a:defRPr/>
            </a:pPr>
            <a:r>
              <a:rPr kumimoji="1" lang="ja-JP" altLang="en-US" dirty="0" smtClean="0">
                <a:solidFill>
                  <a:prstClr val="black"/>
                </a:solidFill>
              </a:rPr>
              <a:t>　　原則３回。１回目は配置やゾーニングを行うタイミングで実施し、２回目で確認する。</a:t>
            </a:r>
            <a:endParaRPr kumimoji="1" lang="en-US" altLang="ja-JP" dirty="0" smtClean="0">
              <a:solidFill>
                <a:prstClr val="black"/>
              </a:solidFill>
            </a:endParaRPr>
          </a:p>
          <a:p>
            <a:pPr marL="268275" lvl="0">
              <a:lnSpc>
                <a:spcPct val="150000"/>
              </a:lnSpc>
              <a:defRPr/>
            </a:pPr>
            <a:r>
              <a:rPr kumimoji="1" lang="ja-JP" altLang="en-US" dirty="0">
                <a:solidFill>
                  <a:prstClr val="black"/>
                </a:solidFill>
              </a:rPr>
              <a:t>　</a:t>
            </a:r>
            <a:r>
              <a:rPr kumimoji="1" lang="ja-JP" altLang="en-US" dirty="0" smtClean="0">
                <a:solidFill>
                  <a:prstClr val="black"/>
                </a:solidFill>
              </a:rPr>
              <a:t>３回目は実施設計の業務開始初期に行う。</a:t>
            </a:r>
            <a:endParaRPr kumimoji="1" lang="ja-JP" altLang="en-US" b="1" dirty="0">
              <a:solidFill>
                <a:prstClr val="black"/>
              </a:solidFill>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現地確認の必要性・</a:t>
            </a:r>
            <a:r>
              <a:rPr kumimoji="1" lang="ja-JP" altLang="en-US" b="1" dirty="0" smtClean="0">
                <a:solidFill>
                  <a:prstClr val="black"/>
                </a:solidFill>
                <a:latin typeface="ＭＳ Ｐゴシック" panose="020B0600070205080204" pitchFamily="50" charset="-128"/>
              </a:rPr>
              <a:t>頻度</a:t>
            </a:r>
            <a:endParaRPr kumimoji="1" lang="en-US" altLang="ja-JP" b="1" dirty="0" smtClean="0">
              <a:solidFill>
                <a:prstClr val="black"/>
              </a:solidFill>
              <a:latin typeface="ＭＳ Ｐゴシック" panose="020B0600070205080204" pitchFamily="50" charset="-128"/>
            </a:endParaRPr>
          </a:p>
          <a:p>
            <a:pPr marL="268275" lvl="0">
              <a:lnSpc>
                <a:spcPct val="150000"/>
              </a:lnSpc>
              <a:defRPr/>
            </a:pPr>
            <a:r>
              <a:rPr kumimoji="1" lang="ja-JP" altLang="en-US" dirty="0" smtClean="0">
                <a:solidFill>
                  <a:prstClr val="black"/>
                </a:solidFill>
              </a:rPr>
              <a:t>　　写真や動画での代用は可能。１回目は必要</a:t>
            </a:r>
            <a:r>
              <a:rPr kumimoji="1" lang="ja-JP" altLang="en-US" dirty="0" smtClean="0"/>
              <a:t>に応じ現地確認。２回目以降は会議中心。</a:t>
            </a:r>
            <a:endParaRPr kumimoji="1" lang="ja-JP" altLang="en-US" b="1" dirty="0">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a:latin typeface="ＭＳ Ｐゴシック" panose="020B0600070205080204" pitchFamily="50" charset="-128"/>
              </a:rPr>
              <a:t>会議</a:t>
            </a:r>
            <a:r>
              <a:rPr kumimoji="1" lang="ja-JP" altLang="en-US" b="1" dirty="0" smtClean="0">
                <a:latin typeface="ＭＳ Ｐゴシック" panose="020B0600070205080204" pitchFamily="50" charset="-128"/>
              </a:rPr>
              <a:t>資料（のうち目標設定シートについて）</a:t>
            </a:r>
            <a:endParaRPr kumimoji="1" lang="en-US" altLang="ja-JP" b="1" dirty="0" smtClean="0">
              <a:latin typeface="ＭＳ Ｐゴシック" panose="020B0600070205080204" pitchFamily="50" charset="-128"/>
            </a:endParaRPr>
          </a:p>
          <a:p>
            <a:pPr marL="450850" lvl="0" indent="-177800">
              <a:lnSpc>
                <a:spcPct val="150000"/>
              </a:lnSpc>
              <a:defRPr/>
            </a:pPr>
            <a:r>
              <a:rPr kumimoji="1" lang="ja-JP" altLang="en-US" dirty="0" smtClean="0"/>
              <a:t>　　１回目に「目標設定シート①」による計画地の現状把握、２回目に「目標設定シート②」による景観形成指針への対応、</a:t>
            </a:r>
            <a:r>
              <a:rPr kumimoji="1" lang="ja-JP" altLang="en-US" dirty="0"/>
              <a:t>３回目に「目標設定シート</a:t>
            </a:r>
            <a:r>
              <a:rPr kumimoji="1" lang="ja-JP" altLang="en-US" dirty="0" smtClean="0"/>
              <a:t>①②」により設定した景観形成の目標への対応をそれぞれ確認。</a:t>
            </a:r>
            <a:endParaRPr kumimoji="1" lang="ja-JP" altLang="en-US" b="1" dirty="0">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a:latin typeface="ＭＳ Ｐゴシック" panose="020B0600070205080204" pitchFamily="50" charset="-128"/>
              </a:rPr>
              <a:t>会議の</a:t>
            </a:r>
            <a:r>
              <a:rPr kumimoji="1" lang="ja-JP" altLang="en-US" b="1" dirty="0" smtClean="0">
                <a:latin typeface="ＭＳ Ｐゴシック" panose="020B0600070205080204" pitchFamily="50" charset="-128"/>
              </a:rPr>
              <a:t>進め方</a:t>
            </a:r>
            <a:endParaRPr kumimoji="1" lang="en-US" altLang="ja-JP" b="1" dirty="0" smtClean="0">
              <a:latin typeface="ＭＳ Ｐゴシック" panose="020B0600070205080204" pitchFamily="50" charset="-128"/>
            </a:endParaRPr>
          </a:p>
          <a:p>
            <a:pPr marL="268275" lvl="0">
              <a:lnSpc>
                <a:spcPct val="150000"/>
              </a:lnSpc>
              <a:defRPr/>
            </a:pPr>
            <a:r>
              <a:rPr kumimoji="1" lang="ja-JP" altLang="en-US" dirty="0" smtClean="0"/>
              <a:t>　　①事業概要の説明→　②周辺環境の説明→　③計画に関するＱＡの流れ。</a:t>
            </a:r>
            <a:endParaRPr kumimoji="1" lang="ja-JP" altLang="en-US" b="1" dirty="0">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a:latin typeface="ＭＳ Ｐゴシック" panose="020B0600070205080204" pitchFamily="50" charset="-128"/>
              </a:rPr>
              <a:t>会議の所要</a:t>
            </a:r>
            <a:r>
              <a:rPr kumimoji="1" lang="ja-JP" altLang="en-US" b="1" dirty="0" smtClean="0">
                <a:latin typeface="ＭＳ Ｐゴシック" panose="020B0600070205080204" pitchFamily="50" charset="-128"/>
              </a:rPr>
              <a:t>時間</a:t>
            </a:r>
          </a:p>
          <a:p>
            <a:pPr marL="268275" lvl="0">
              <a:lnSpc>
                <a:spcPct val="150000"/>
              </a:lnSpc>
              <a:defRPr/>
            </a:pPr>
            <a:r>
              <a:rPr kumimoji="1" lang="ja-JP" altLang="en-US" dirty="0" smtClean="0">
                <a:solidFill>
                  <a:prstClr val="black"/>
                </a:solidFill>
              </a:rPr>
              <a:t>　　１案件あたり、会議全体で２０分から４０分、説明は１５分までが目安。</a:t>
            </a:r>
            <a:endParaRPr kumimoji="1" lang="ja-JP" altLang="en-US" b="1" dirty="0">
              <a:solidFill>
                <a:prstClr val="black"/>
              </a:solidFill>
              <a:latin typeface="ＭＳ Ｐゴシック" panose="020B0600070205080204" pitchFamily="50" charset="-128"/>
            </a:endParaRPr>
          </a:p>
        </p:txBody>
      </p:sp>
    </p:spTree>
    <p:extLst>
      <p:ext uri="{BB962C8B-B14F-4D97-AF65-F5344CB8AC3E}">
        <p14:creationId xmlns:p14="http://schemas.microsoft.com/office/powerpoint/2010/main" val="3827648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5</a:t>
            </a:fld>
            <a:endParaRPr kumimoji="1" lang="ja-JP" altLang="en-US" dirty="0"/>
          </a:p>
        </p:txBody>
      </p:sp>
      <p:sp>
        <p:nvSpPr>
          <p:cNvPr id="5" name="正方形/長方形 4"/>
          <p:cNvSpPr/>
          <p:nvPr/>
        </p:nvSpPr>
        <p:spPr>
          <a:xfrm>
            <a:off x="143510" y="310433"/>
            <a:ext cx="8550114" cy="553998"/>
          </a:xfrm>
          <a:prstGeom prst="rect">
            <a:avLst/>
          </a:prstGeom>
        </p:spPr>
        <p:txBody>
          <a:bodyPr wrap="square">
            <a:spAutoFit/>
          </a:bodyPr>
          <a:lstStyle/>
          <a:p>
            <a:pPr>
              <a:lnSpc>
                <a:spcPct val="150000"/>
              </a:lnSpc>
              <a:defRPr/>
            </a:pPr>
            <a:r>
              <a:rPr lang="ja-JP" altLang="en-US" sz="2000" b="1" u="sng" dirty="0" smtClean="0">
                <a:latin typeface="Meiryo UI" panose="020B0604030504040204" pitchFamily="50" charset="-128"/>
                <a:ea typeface="Meiryo UI" panose="020B0604030504040204" pitchFamily="50" charset="-128"/>
              </a:rPr>
              <a:t>景観ビジョン</a:t>
            </a:r>
            <a:r>
              <a:rPr lang="ja-JP" altLang="en-US" sz="2000" b="1" u="sng" dirty="0">
                <a:latin typeface="Meiryo UI" panose="020B0604030504040204" pitchFamily="50" charset="-128"/>
                <a:ea typeface="Meiryo UI" panose="020B0604030504040204" pitchFamily="50" charset="-128"/>
              </a:rPr>
              <a:t>推進</a:t>
            </a:r>
            <a:r>
              <a:rPr lang="ja-JP" altLang="en-US" sz="2000" b="1" u="sng" dirty="0" smtClean="0">
                <a:latin typeface="Meiryo UI" panose="020B0604030504040204" pitchFamily="50" charset="-128"/>
                <a:ea typeface="Meiryo UI" panose="020B0604030504040204" pitchFamily="50" charset="-128"/>
              </a:rPr>
              <a:t>部会のまとめ</a:t>
            </a:r>
            <a:endParaRPr lang="en-US" altLang="ja-JP" sz="2000" b="1" u="sng" dirty="0">
              <a:latin typeface="Meiryo UI" panose="020B0604030504040204" pitchFamily="50" charset="-128"/>
              <a:ea typeface="Meiryo UI" panose="020B0604030504040204" pitchFamily="50" charset="-128"/>
            </a:endParaRPr>
          </a:p>
        </p:txBody>
      </p:sp>
      <p:sp>
        <p:nvSpPr>
          <p:cNvPr id="6" name="角丸四角形 5"/>
          <p:cNvSpPr/>
          <p:nvPr/>
        </p:nvSpPr>
        <p:spPr>
          <a:xfrm>
            <a:off x="273434" y="993221"/>
            <a:ext cx="8664892" cy="5175760"/>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91994" y="1189899"/>
            <a:ext cx="8924349" cy="4662815"/>
          </a:xfrm>
          <a:prstGeom prst="rect">
            <a:avLst/>
          </a:prstGeom>
          <a:noFill/>
        </p:spPr>
        <p:txBody>
          <a:bodyPr wrap="square" rtlCol="0">
            <a:spAutoFit/>
          </a:bodyPr>
          <a:lstStyle/>
          <a:p>
            <a:pPr marL="446088" lvl="0" indent="-176213">
              <a:lnSpc>
                <a:spcPct val="150000"/>
              </a:lnSpc>
              <a:buFont typeface="Wingdings" panose="05000000000000000000" pitchFamily="2" charset="2"/>
              <a:buChar char="Ø"/>
              <a:defRPr/>
            </a:pPr>
            <a:r>
              <a:rPr kumimoji="1" lang="en-US" altLang="ja-JP" b="1" dirty="0" smtClean="0">
                <a:solidFill>
                  <a:prstClr val="black"/>
                </a:solidFill>
                <a:latin typeface="ＭＳ Ｐゴシック" panose="020B0600070205080204" pitchFamily="50" charset="-128"/>
              </a:rPr>
              <a:t>PDCA</a:t>
            </a:r>
            <a:r>
              <a:rPr kumimoji="1" lang="ja-JP" altLang="en-US" b="1" dirty="0">
                <a:solidFill>
                  <a:prstClr val="black"/>
                </a:solidFill>
                <a:latin typeface="ＭＳ Ｐゴシック" panose="020B0600070205080204" pitchFamily="50" charset="-128"/>
              </a:rPr>
              <a:t>サイクル制度の対象</a:t>
            </a:r>
            <a:r>
              <a:rPr kumimoji="1" lang="ja-JP" altLang="en-US" b="1" dirty="0" smtClean="0">
                <a:solidFill>
                  <a:prstClr val="black"/>
                </a:solidFill>
                <a:latin typeface="ＭＳ Ｐゴシック" panose="020B0600070205080204" pitchFamily="50" charset="-128"/>
              </a:rPr>
              <a:t>事業</a:t>
            </a:r>
            <a:endParaRPr kumimoji="1" lang="en-US" altLang="ja-JP" b="1" dirty="0" smtClean="0">
              <a:solidFill>
                <a:prstClr val="black"/>
              </a:solidFill>
              <a:latin typeface="ＭＳ Ｐゴシック" panose="020B0600070205080204" pitchFamily="50" charset="-128"/>
            </a:endParaRPr>
          </a:p>
          <a:p>
            <a:pPr marL="269875" lvl="0">
              <a:lnSpc>
                <a:spcPct val="150000"/>
              </a:lnSpc>
              <a:defRPr/>
            </a:pPr>
            <a:r>
              <a:rPr kumimoji="1" lang="ja-JP" altLang="en-US" dirty="0" smtClean="0">
                <a:solidFill>
                  <a:prstClr val="black"/>
                </a:solidFill>
                <a:latin typeface="ＭＳ Ｐゴシック" panose="020B0600070205080204" pitchFamily="50" charset="-128"/>
              </a:rPr>
              <a:t>　　災害</a:t>
            </a:r>
            <a:r>
              <a:rPr kumimoji="1" lang="ja-JP" altLang="en-US" dirty="0">
                <a:solidFill>
                  <a:prstClr val="black"/>
                </a:solidFill>
                <a:latin typeface="ＭＳ Ｐゴシック" panose="020B0600070205080204" pitchFamily="50" charset="-128"/>
              </a:rPr>
              <a:t>復旧</a:t>
            </a:r>
            <a:r>
              <a:rPr kumimoji="1" lang="ja-JP" altLang="en-US" dirty="0" smtClean="0">
                <a:solidFill>
                  <a:prstClr val="black"/>
                </a:solidFill>
                <a:latin typeface="ＭＳ Ｐゴシック" panose="020B0600070205080204" pitchFamily="50" charset="-128"/>
              </a:rPr>
              <a:t>事業でも、</a:t>
            </a:r>
            <a:r>
              <a:rPr kumimoji="1" lang="ja-JP" altLang="en-US" dirty="0">
                <a:solidFill>
                  <a:prstClr val="black"/>
                </a:solidFill>
                <a:latin typeface="ＭＳ Ｐゴシック" panose="020B0600070205080204" pitchFamily="50" charset="-128"/>
              </a:rPr>
              <a:t>「本設」、「復興」などに該当するものは制度対象とする</a:t>
            </a:r>
            <a:r>
              <a:rPr kumimoji="1" lang="ja-JP" altLang="en-US" dirty="0" smtClean="0">
                <a:solidFill>
                  <a:prstClr val="black"/>
                </a:solidFill>
                <a:latin typeface="ＭＳ Ｐゴシック" panose="020B0600070205080204" pitchFamily="50" charset="-128"/>
              </a:rPr>
              <a:t>。</a:t>
            </a:r>
            <a:endParaRPr kumimoji="1" lang="ja-JP" altLang="en-US" dirty="0">
              <a:solidFill>
                <a:prstClr val="black"/>
              </a:solidFill>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景観部局による景観配慮の</a:t>
            </a:r>
            <a:r>
              <a:rPr kumimoji="1" lang="ja-JP" altLang="en-US" b="1" dirty="0" smtClean="0">
                <a:solidFill>
                  <a:prstClr val="black"/>
                </a:solidFill>
                <a:latin typeface="ＭＳ Ｐゴシック" panose="020B0600070205080204" pitchFamily="50" charset="-128"/>
              </a:rPr>
              <a:t>働きかけ</a:t>
            </a:r>
            <a:endParaRPr kumimoji="1" lang="en-US" altLang="ja-JP" b="1" dirty="0" smtClean="0">
              <a:solidFill>
                <a:prstClr val="black"/>
              </a:solidFill>
              <a:latin typeface="ＭＳ Ｐゴシック" panose="020B0600070205080204" pitchFamily="50" charset="-128"/>
            </a:endParaRPr>
          </a:p>
          <a:p>
            <a:pPr marL="268275" lvl="0">
              <a:lnSpc>
                <a:spcPct val="150000"/>
              </a:lnSpc>
              <a:defRPr/>
            </a:pPr>
            <a:r>
              <a:rPr kumimoji="1" lang="ja-JP" altLang="en-US" dirty="0" smtClean="0">
                <a:solidFill>
                  <a:prstClr val="black"/>
                </a:solidFill>
                <a:latin typeface="ＭＳ Ｐゴシック" panose="020B0600070205080204" pitchFamily="50" charset="-128"/>
              </a:rPr>
              <a:t>　　大阪府</a:t>
            </a:r>
            <a:r>
              <a:rPr kumimoji="1" lang="ja-JP" altLang="en-US" dirty="0">
                <a:solidFill>
                  <a:prstClr val="black"/>
                </a:solidFill>
                <a:latin typeface="ＭＳ Ｐゴシック" panose="020B0600070205080204" pitchFamily="50" charset="-128"/>
              </a:rPr>
              <a:t>公共事業景観形成指針の周知、事前相談における</a:t>
            </a:r>
            <a:r>
              <a:rPr kumimoji="1" lang="ja-JP" altLang="en-US" dirty="0" smtClean="0">
                <a:solidFill>
                  <a:prstClr val="black"/>
                </a:solidFill>
                <a:latin typeface="ＭＳ Ｐゴシック" panose="020B0600070205080204" pitchFamily="50" charset="-128"/>
              </a:rPr>
              <a:t>対応が必要。</a:t>
            </a:r>
            <a:endParaRPr kumimoji="1" lang="ja-JP" altLang="en-US" dirty="0">
              <a:solidFill>
                <a:prstClr val="black"/>
              </a:solidFill>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景観形成の目標等の設定</a:t>
            </a:r>
            <a:r>
              <a:rPr kumimoji="1" lang="ja-JP" altLang="en-US" b="1" dirty="0" smtClean="0">
                <a:solidFill>
                  <a:prstClr val="black"/>
                </a:solidFill>
                <a:latin typeface="ＭＳ Ｐゴシック" panose="020B0600070205080204" pitchFamily="50" charset="-128"/>
              </a:rPr>
              <a:t>方法</a:t>
            </a:r>
            <a:endParaRPr kumimoji="1" lang="en-US" altLang="ja-JP" b="1" dirty="0" smtClean="0">
              <a:solidFill>
                <a:prstClr val="black"/>
              </a:solidFill>
              <a:latin typeface="ＭＳ Ｐゴシック" panose="020B0600070205080204" pitchFamily="50" charset="-128"/>
            </a:endParaRP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原則</a:t>
            </a:r>
            <a:r>
              <a:rPr kumimoji="1" lang="ja-JP" altLang="en-US" dirty="0">
                <a:solidFill>
                  <a:prstClr val="black"/>
                </a:solidFill>
                <a:latin typeface="ＭＳ Ｐゴシック" panose="020B0600070205080204" pitchFamily="50" charset="-128"/>
              </a:rPr>
              <a:t>と</a:t>
            </a:r>
            <a:r>
              <a:rPr kumimoji="1" lang="ja-JP" altLang="en-US" dirty="0" smtClean="0">
                <a:solidFill>
                  <a:prstClr val="black"/>
                </a:solidFill>
                <a:latin typeface="ＭＳ Ｐゴシック" panose="020B0600070205080204" pitchFamily="50" charset="-128"/>
              </a:rPr>
              <a:t>して段階的に目標</a:t>
            </a:r>
            <a:r>
              <a:rPr kumimoji="1" lang="ja-JP" altLang="en-US" dirty="0">
                <a:solidFill>
                  <a:prstClr val="black"/>
                </a:solidFill>
                <a:latin typeface="ＭＳ Ｐゴシック" panose="020B0600070205080204" pitchFamily="50" charset="-128"/>
              </a:rPr>
              <a:t>を設定</a:t>
            </a:r>
            <a:r>
              <a:rPr kumimoji="1" lang="ja-JP" altLang="en-US" dirty="0" smtClean="0">
                <a:solidFill>
                  <a:prstClr val="black"/>
                </a:solidFill>
                <a:latin typeface="ＭＳ Ｐゴシック" panose="020B0600070205080204" pitchFamily="50" charset="-128"/>
              </a:rPr>
              <a:t>。段階</a:t>
            </a:r>
            <a:r>
              <a:rPr kumimoji="1" lang="ja-JP" altLang="en-US" dirty="0">
                <a:solidFill>
                  <a:prstClr val="black"/>
                </a:solidFill>
                <a:latin typeface="ＭＳ Ｐゴシック" panose="020B0600070205080204" pitchFamily="50" charset="-128"/>
              </a:rPr>
              <a:t>に応じて「目標設定</a:t>
            </a:r>
            <a:r>
              <a:rPr kumimoji="1" lang="ja-JP" altLang="en-US" dirty="0" smtClean="0">
                <a:solidFill>
                  <a:prstClr val="black"/>
                </a:solidFill>
                <a:latin typeface="ＭＳ Ｐゴシック" panose="020B0600070205080204" pitchFamily="50" charset="-128"/>
              </a:rPr>
              <a:t>シート①②」を作成。</a:t>
            </a:r>
            <a:endParaRPr kumimoji="1" lang="ja-JP" altLang="en-US" dirty="0">
              <a:solidFill>
                <a:prstClr val="black"/>
              </a:solidFill>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景観アドバイザー会議の対象</a:t>
            </a:r>
            <a:r>
              <a:rPr kumimoji="1" lang="ja-JP" altLang="en-US" b="1" dirty="0" smtClean="0">
                <a:solidFill>
                  <a:prstClr val="black"/>
                </a:solidFill>
                <a:latin typeface="ＭＳ Ｐゴシック" panose="020B0600070205080204" pitchFamily="50" charset="-128"/>
              </a:rPr>
              <a:t>事業</a:t>
            </a:r>
            <a:endParaRPr kumimoji="1" lang="en-US" altLang="ja-JP" b="1" dirty="0" smtClean="0">
              <a:solidFill>
                <a:prstClr val="black"/>
              </a:solidFill>
              <a:latin typeface="ＭＳ Ｐゴシック" panose="020B0600070205080204" pitchFamily="50" charset="-128"/>
            </a:endParaRPr>
          </a:p>
          <a:p>
            <a:pPr marL="268275">
              <a:lnSpc>
                <a:spcPct val="150000"/>
              </a:lnSpc>
              <a:defRPr/>
            </a:pPr>
            <a:r>
              <a:rPr kumimoji="1" lang="ja-JP" altLang="en-US" b="1" dirty="0">
                <a:solidFill>
                  <a:prstClr val="black"/>
                </a:solidFill>
                <a:latin typeface="ＭＳ Ｐゴシック" panose="020B0600070205080204" pitchFamily="50" charset="-128"/>
              </a:rPr>
              <a:t>　</a:t>
            </a:r>
            <a:r>
              <a:rPr kumimoji="1" lang="ja-JP" altLang="en-US" dirty="0">
                <a:solidFill>
                  <a:prstClr val="black"/>
                </a:solidFill>
                <a:latin typeface="ＭＳ Ｐゴシック" panose="020B0600070205080204" pitchFamily="50" charset="-128"/>
              </a:rPr>
              <a:t>　会議の回数と受け入れ可能件数の兼ね合いを考え設定する。部分的な相談も可</a:t>
            </a:r>
            <a:r>
              <a:rPr kumimoji="1" lang="ja-JP" altLang="en-US" dirty="0" smtClean="0">
                <a:solidFill>
                  <a:prstClr val="black"/>
                </a:solidFill>
                <a:latin typeface="ＭＳ Ｐゴシック" panose="020B0600070205080204" pitchFamily="50" charset="-128"/>
              </a:rPr>
              <a:t>。</a:t>
            </a:r>
            <a:endParaRPr kumimoji="1" lang="ja-JP" altLang="en-US" dirty="0">
              <a:solidFill>
                <a:prstClr val="black"/>
              </a:solidFill>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smtClean="0">
                <a:solidFill>
                  <a:prstClr val="black"/>
                </a:solidFill>
                <a:latin typeface="ＭＳ Ｐゴシック" panose="020B0600070205080204" pitchFamily="50" charset="-128"/>
              </a:rPr>
              <a:t>景観</a:t>
            </a:r>
            <a:r>
              <a:rPr kumimoji="1" lang="ja-JP" altLang="en-US" b="1" dirty="0">
                <a:solidFill>
                  <a:prstClr val="black"/>
                </a:solidFill>
                <a:latin typeface="ＭＳ Ｐゴシック" panose="020B0600070205080204" pitchFamily="50" charset="-128"/>
              </a:rPr>
              <a:t>アドバイザー会議の開催時期及び</a:t>
            </a:r>
            <a:r>
              <a:rPr kumimoji="1" lang="ja-JP" altLang="en-US" b="1" dirty="0" smtClean="0">
                <a:solidFill>
                  <a:prstClr val="black"/>
                </a:solidFill>
                <a:latin typeface="ＭＳ Ｐゴシック" panose="020B0600070205080204" pitchFamily="50" charset="-128"/>
              </a:rPr>
              <a:t>回数</a:t>
            </a:r>
            <a:endParaRPr kumimoji="1" lang="en-US" altLang="ja-JP" b="1" dirty="0" smtClean="0">
              <a:solidFill>
                <a:prstClr val="black"/>
              </a:solidFill>
              <a:latin typeface="ＭＳ Ｐゴシック" panose="020B0600070205080204" pitchFamily="50" charset="-128"/>
            </a:endParaRPr>
          </a:p>
          <a:p>
            <a:pPr marL="268275">
              <a:lnSpc>
                <a:spcPct val="150000"/>
              </a:lnSpc>
              <a:defRPr/>
            </a:pPr>
            <a:r>
              <a:rPr kumimoji="1" lang="ja-JP" altLang="en-US" dirty="0">
                <a:solidFill>
                  <a:prstClr val="black"/>
                </a:solidFill>
                <a:latin typeface="ＭＳ Ｐゴシック" panose="020B0600070205080204" pitchFamily="50" charset="-128"/>
              </a:rPr>
              <a:t>　　「義務」とする事業は、原則、３回実施。「希望」とする事業は、原則、初期段階で１回。</a:t>
            </a: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a:t>
            </a:r>
            <a:endParaRPr kumimoji="1" lang="ja-JP" altLang="en-US" dirty="0">
              <a:solidFill>
                <a:prstClr val="black"/>
              </a:solidFill>
              <a:latin typeface="ＭＳ Ｐゴシック" panose="020B0600070205080204" pitchFamily="50" charset="-128"/>
            </a:endParaRPr>
          </a:p>
        </p:txBody>
      </p:sp>
    </p:spTree>
    <p:extLst>
      <p:ext uri="{BB962C8B-B14F-4D97-AF65-F5344CB8AC3E}">
        <p14:creationId xmlns:p14="http://schemas.microsoft.com/office/powerpoint/2010/main" val="366375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6</a:t>
            </a:fld>
            <a:endParaRPr kumimoji="1" lang="ja-JP" altLang="en-US" dirty="0"/>
          </a:p>
        </p:txBody>
      </p:sp>
      <p:sp>
        <p:nvSpPr>
          <p:cNvPr id="6" name="角丸四角形 5"/>
          <p:cNvSpPr/>
          <p:nvPr/>
        </p:nvSpPr>
        <p:spPr>
          <a:xfrm>
            <a:off x="273434" y="707731"/>
            <a:ext cx="8664892" cy="5176800"/>
          </a:xfrm>
          <a:prstGeom prst="roundRect">
            <a:avLst>
              <a:gd name="adj" fmla="val 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9115" y="1055462"/>
            <a:ext cx="8924349" cy="3831818"/>
          </a:xfrm>
          <a:prstGeom prst="rect">
            <a:avLst/>
          </a:prstGeom>
          <a:noFill/>
        </p:spPr>
        <p:txBody>
          <a:bodyPr wrap="square" rtlCol="0">
            <a:spAutoFit/>
          </a:bodyPr>
          <a:lstStyle/>
          <a:p>
            <a:pPr marL="285737" lvl="0" indent="-17462">
              <a:lnSpc>
                <a:spcPct val="150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市町村景観アドバイザー制度との関係</a:t>
            </a:r>
            <a:endParaRPr kumimoji="1" lang="en-US" altLang="ja-JP" b="1" dirty="0">
              <a:solidFill>
                <a:prstClr val="black"/>
              </a:solidFill>
              <a:latin typeface="ＭＳ Ｐゴシック" panose="020B0600070205080204" pitchFamily="50" charset="-128"/>
            </a:endParaRP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市町村</a:t>
            </a:r>
            <a:r>
              <a:rPr kumimoji="1" lang="ja-JP" altLang="en-US" dirty="0">
                <a:solidFill>
                  <a:prstClr val="black"/>
                </a:solidFill>
                <a:latin typeface="ＭＳ Ｐゴシック" panose="020B0600070205080204" pitchFamily="50" charset="-128"/>
              </a:rPr>
              <a:t>会議との兼ね合い、諮るタイミング等引き続き市町村と調整。</a:t>
            </a:r>
          </a:p>
          <a:p>
            <a:pPr marL="285737" lvl="0" indent="-17462">
              <a:lnSpc>
                <a:spcPct val="150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目標設定から工事完了までの対応</a:t>
            </a:r>
            <a:endParaRPr kumimoji="1" lang="en-US" altLang="ja-JP" b="1" dirty="0">
              <a:solidFill>
                <a:prstClr val="black"/>
              </a:solidFill>
              <a:latin typeface="ＭＳ Ｐゴシック" panose="020B0600070205080204" pitchFamily="50" charset="-128"/>
            </a:endParaRP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計画</a:t>
            </a:r>
            <a:r>
              <a:rPr kumimoji="1" lang="ja-JP" altLang="en-US" dirty="0">
                <a:solidFill>
                  <a:prstClr val="black"/>
                </a:solidFill>
                <a:latin typeface="ＭＳ Ｐゴシック" panose="020B0600070205080204" pitchFamily="50" charset="-128"/>
              </a:rPr>
              <a:t>変更が生じた場合、景観部局は相談を受け付け景観アドバイザーへ確認を行う。</a:t>
            </a:r>
          </a:p>
          <a:p>
            <a:pPr marL="449263" lvl="0" indent="-182563">
              <a:lnSpc>
                <a:spcPct val="150000"/>
              </a:lnSpc>
              <a:buFont typeface="Wingdings" panose="05000000000000000000" pitchFamily="2" charset="2"/>
              <a:buChar char="Ø"/>
              <a:defRPr/>
            </a:pPr>
            <a:r>
              <a:rPr kumimoji="1" lang="ja-JP" altLang="en-US" b="1" dirty="0" smtClean="0">
                <a:solidFill>
                  <a:prstClr val="black"/>
                </a:solidFill>
                <a:latin typeface="ＭＳ Ｐゴシック" panose="020B0600070205080204" pitchFamily="50" charset="-128"/>
              </a:rPr>
              <a:t>評価</a:t>
            </a:r>
            <a:r>
              <a:rPr kumimoji="1" lang="ja-JP" altLang="en-US" b="1" dirty="0">
                <a:solidFill>
                  <a:prstClr val="black"/>
                </a:solidFill>
                <a:latin typeface="ＭＳ Ｐゴシック" panose="020B0600070205080204" pitchFamily="50" charset="-128"/>
              </a:rPr>
              <a:t>の手法、</a:t>
            </a:r>
            <a:r>
              <a:rPr kumimoji="1" lang="ja-JP" altLang="en-US" b="1" dirty="0" smtClean="0">
                <a:solidFill>
                  <a:prstClr val="black"/>
                </a:solidFill>
                <a:latin typeface="ＭＳ Ｐゴシック" panose="020B0600070205080204" pitchFamily="50" charset="-128"/>
              </a:rPr>
              <a:t>体制</a:t>
            </a:r>
            <a:endParaRPr kumimoji="1" lang="en-US" altLang="ja-JP" b="1" dirty="0" smtClean="0">
              <a:solidFill>
                <a:prstClr val="black"/>
              </a:solidFill>
              <a:latin typeface="ＭＳ Ｐゴシック" panose="020B0600070205080204" pitchFamily="50" charset="-128"/>
            </a:endParaRPr>
          </a:p>
          <a:p>
            <a:pPr marL="268275" lvl="0">
              <a:lnSpc>
                <a:spcPct val="150000"/>
              </a:lnSpc>
              <a:defRPr/>
            </a:pPr>
            <a:r>
              <a:rPr kumimoji="1" lang="ja-JP" altLang="en-US" b="1" dirty="0">
                <a:solidFill>
                  <a:prstClr val="black"/>
                </a:solidFill>
                <a:latin typeface="ＭＳ Ｐゴシック" panose="020B0600070205080204" pitchFamily="50" charset="-128"/>
              </a:rPr>
              <a:t>　</a:t>
            </a:r>
            <a:r>
              <a:rPr kumimoji="1" lang="ja-JP" altLang="en-US" b="1" dirty="0" smtClean="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事業部局は、工事</a:t>
            </a:r>
            <a:r>
              <a:rPr kumimoji="1" lang="ja-JP" altLang="en-US" dirty="0">
                <a:solidFill>
                  <a:prstClr val="black"/>
                </a:solidFill>
                <a:latin typeface="ＭＳ Ｐゴシック" panose="020B0600070205080204" pitchFamily="50" charset="-128"/>
              </a:rPr>
              <a:t>が完了次第</a:t>
            </a:r>
            <a:r>
              <a:rPr kumimoji="1" lang="ja-JP" altLang="en-US" dirty="0" smtClean="0">
                <a:solidFill>
                  <a:prstClr val="black"/>
                </a:solidFill>
                <a:latin typeface="ＭＳ Ｐゴシック" panose="020B0600070205080204" pitchFamily="50" charset="-128"/>
              </a:rPr>
              <a:t>、目標</a:t>
            </a:r>
            <a:r>
              <a:rPr kumimoji="1" lang="ja-JP" altLang="en-US" dirty="0">
                <a:solidFill>
                  <a:prstClr val="black"/>
                </a:solidFill>
                <a:latin typeface="ＭＳ Ｐゴシック" panose="020B0600070205080204" pitchFamily="50" charset="-128"/>
              </a:rPr>
              <a:t>達成状況を自己</a:t>
            </a:r>
            <a:r>
              <a:rPr kumimoji="1" lang="ja-JP" altLang="en-US" dirty="0" smtClean="0">
                <a:solidFill>
                  <a:prstClr val="black"/>
                </a:solidFill>
                <a:latin typeface="ＭＳ Ｐゴシック" panose="020B0600070205080204" pitchFamily="50" charset="-128"/>
              </a:rPr>
              <a:t>評価し</a:t>
            </a:r>
            <a:r>
              <a:rPr kumimoji="1" lang="ja-JP" altLang="en-US" dirty="0">
                <a:solidFill>
                  <a:prstClr val="black"/>
                </a:solidFill>
                <a:latin typeface="ＭＳ Ｐゴシック" panose="020B0600070205080204" pitchFamily="50" charset="-128"/>
              </a:rPr>
              <a:t>、景観部局へ報告</a:t>
            </a:r>
            <a:r>
              <a:rPr kumimoji="1" lang="ja-JP" altLang="en-US" dirty="0" smtClean="0">
                <a:solidFill>
                  <a:prstClr val="black"/>
                </a:solidFill>
                <a:latin typeface="ＭＳ Ｐゴシック" panose="020B0600070205080204" pitchFamily="50" charset="-128"/>
              </a:rPr>
              <a:t>。</a:t>
            </a:r>
            <a:endParaRPr kumimoji="1" lang="en-US" altLang="ja-JP" dirty="0" smtClean="0">
              <a:solidFill>
                <a:prstClr val="black"/>
              </a:solidFill>
              <a:latin typeface="ＭＳ Ｐゴシック" panose="020B0600070205080204" pitchFamily="50" charset="-128"/>
            </a:endParaRP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景観</a:t>
            </a:r>
            <a:r>
              <a:rPr kumimoji="1" lang="ja-JP" altLang="en-US" dirty="0">
                <a:solidFill>
                  <a:prstClr val="black"/>
                </a:solidFill>
                <a:latin typeface="ＭＳ Ｐゴシック" panose="020B0600070205080204" pitchFamily="50" charset="-128"/>
              </a:rPr>
              <a:t>部局は景観アドバイザーに報告し、コメントを受ける</a:t>
            </a:r>
            <a:r>
              <a:rPr kumimoji="1" lang="ja-JP" altLang="en-US" dirty="0" smtClean="0">
                <a:solidFill>
                  <a:prstClr val="black"/>
                </a:solidFill>
                <a:latin typeface="ＭＳ Ｐゴシック" panose="020B0600070205080204" pitchFamily="50" charset="-128"/>
              </a:rPr>
              <a:t>。</a:t>
            </a:r>
            <a:endParaRPr kumimoji="1" lang="ja-JP" altLang="en-US" b="1" dirty="0">
              <a:solidFill>
                <a:prstClr val="black"/>
              </a:solidFill>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事例の蓄積、活用</a:t>
            </a:r>
            <a:r>
              <a:rPr kumimoji="1" lang="ja-JP" altLang="en-US" b="1" dirty="0" smtClean="0">
                <a:solidFill>
                  <a:prstClr val="black"/>
                </a:solidFill>
                <a:latin typeface="ＭＳ Ｐゴシック" panose="020B0600070205080204" pitchFamily="50" charset="-128"/>
              </a:rPr>
              <a:t>方策</a:t>
            </a:r>
            <a:endParaRPr kumimoji="1" lang="en-US" altLang="ja-JP" b="1" dirty="0" smtClean="0">
              <a:solidFill>
                <a:prstClr val="black"/>
              </a:solidFill>
              <a:latin typeface="ＭＳ Ｐゴシック" panose="020B0600070205080204" pitchFamily="50" charset="-128"/>
            </a:endParaRPr>
          </a:p>
          <a:p>
            <a:pPr marL="268275" lvl="0">
              <a:lnSpc>
                <a:spcPct val="150000"/>
              </a:lnSpc>
              <a:defRPr/>
            </a:pPr>
            <a:r>
              <a:rPr kumimoji="1" lang="ja-JP" altLang="en-US" b="1" dirty="0">
                <a:solidFill>
                  <a:prstClr val="black"/>
                </a:solidFill>
                <a:latin typeface="ＭＳ Ｐゴシック" panose="020B0600070205080204" pitchFamily="50" charset="-128"/>
              </a:rPr>
              <a:t>　</a:t>
            </a:r>
            <a:r>
              <a:rPr kumimoji="1" lang="ja-JP" altLang="en-US" b="1" dirty="0" smtClean="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事業</a:t>
            </a:r>
            <a:r>
              <a:rPr kumimoji="1" lang="ja-JP" altLang="en-US" dirty="0">
                <a:solidFill>
                  <a:prstClr val="black"/>
                </a:solidFill>
                <a:latin typeface="ＭＳ Ｐゴシック" panose="020B0600070205080204" pitchFamily="50" charset="-128"/>
              </a:rPr>
              <a:t>完了後、検討経過の概要を府ホームページ等で公表</a:t>
            </a:r>
            <a:r>
              <a:rPr kumimoji="1" lang="ja-JP" altLang="en-US" dirty="0" smtClean="0">
                <a:solidFill>
                  <a:prstClr val="black"/>
                </a:solidFill>
                <a:latin typeface="ＭＳ Ｐゴシック" panose="020B0600070205080204" pitchFamily="50" charset="-128"/>
              </a:rPr>
              <a:t>。</a:t>
            </a:r>
            <a:endParaRPr kumimoji="1" lang="ja-JP" altLang="en-US" dirty="0">
              <a:solidFill>
                <a:prstClr val="black"/>
              </a:solidFill>
              <a:latin typeface="ＭＳ Ｐゴシック" panose="020B0600070205080204" pitchFamily="50" charset="-128"/>
            </a:endParaRPr>
          </a:p>
        </p:txBody>
      </p:sp>
    </p:spTree>
    <p:extLst>
      <p:ext uri="{BB962C8B-B14F-4D97-AF65-F5344CB8AC3E}">
        <p14:creationId xmlns:p14="http://schemas.microsoft.com/office/powerpoint/2010/main" val="2887717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642901" y="2728252"/>
            <a:ext cx="7858241" cy="584775"/>
          </a:xfrm>
          <a:prstGeom prst="rect">
            <a:avLst/>
          </a:prstGeom>
          <a:noFill/>
        </p:spPr>
        <p:txBody>
          <a:bodyPr wrap="none" rtlCol="0">
            <a:spAutoFit/>
          </a:bodyPr>
          <a:lstStyle/>
          <a:p>
            <a:pPr algn="ctr"/>
            <a:r>
              <a:rPr kumimoji="1" lang="ja-JP" altLang="en-US" sz="3200" b="1" dirty="0" smtClean="0">
                <a:latin typeface="Meiryo UI" panose="020B0604030504040204" pitchFamily="50" charset="-128"/>
                <a:ea typeface="Meiryo UI" panose="020B0604030504040204" pitchFamily="50" charset="-128"/>
              </a:rPr>
              <a:t>令和元年度第２回景観審議会での主な意見</a:t>
            </a:r>
            <a:endParaRPr kumimoji="1" lang="en-US" altLang="ja-JP" sz="32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9"/>
            <a:ext cx="2057400" cy="365125"/>
          </a:xfrm>
        </p:spPr>
        <p:txBody>
          <a:bodyPr/>
          <a:lstStyle/>
          <a:p>
            <a:fld id="{8DDB306B-CB1A-4F92-AE18-14C2D5855DBA}" type="slidenum">
              <a:rPr kumimoji="1" lang="ja-JP" altLang="en-US" smtClean="0"/>
              <a:t>7</a:t>
            </a:fld>
            <a:endParaRPr kumimoji="1" lang="ja-JP" altLang="en-US"/>
          </a:p>
        </p:txBody>
      </p:sp>
    </p:spTree>
    <p:extLst>
      <p:ext uri="{BB962C8B-B14F-4D97-AF65-F5344CB8AC3E}">
        <p14:creationId xmlns:p14="http://schemas.microsoft.com/office/powerpoint/2010/main" val="2941532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88258" y="375130"/>
            <a:ext cx="2869696" cy="4001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prstClr val="black"/>
                </a:solidFill>
                <a:latin typeface="Meiryo UI" panose="020B0604030504040204" pitchFamily="50" charset="-128"/>
                <a:ea typeface="Meiryo UI" panose="020B0604030504040204" pitchFamily="50" charset="-128"/>
              </a:rPr>
              <a:t>■目標設定に関する意見</a:t>
            </a:r>
            <a:endParaRPr kumimoji="1" lang="en-US" altLang="ja-JP" sz="20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8</a:t>
            </a:fld>
            <a:endParaRPr kumimoji="1" lang="ja-JP" altLang="en-US"/>
          </a:p>
        </p:txBody>
      </p:sp>
      <p:sp>
        <p:nvSpPr>
          <p:cNvPr id="7" name="テキスト ボックス 6"/>
          <p:cNvSpPr txBox="1"/>
          <p:nvPr/>
        </p:nvSpPr>
        <p:spPr>
          <a:xfrm>
            <a:off x="9881420" y="524214"/>
            <a:ext cx="8164476" cy="6186309"/>
          </a:xfrm>
          <a:prstGeom prst="rect">
            <a:avLst/>
          </a:prstGeom>
          <a:solidFill>
            <a:schemeClr val="accent4">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285750" lvl="0" indent="-285750">
              <a:lnSpc>
                <a:spcPct val="150000"/>
              </a:lnSpc>
              <a:buFont typeface="Wingdings" panose="05000000000000000000" pitchFamily="2" charset="2"/>
              <a:buChar char="Ø"/>
              <a:defRPr/>
            </a:pPr>
            <a:r>
              <a:rPr kumimoji="1" lang="ja-JP" altLang="en-US" sz="1600" b="1" noProof="0" dirty="0" smtClean="0">
                <a:solidFill>
                  <a:prstClr val="black"/>
                </a:solidFill>
              </a:rPr>
              <a:t>様式全般について　（</a:t>
            </a:r>
            <a:r>
              <a:rPr kumimoji="1" lang="en-US" altLang="ja-JP" sz="1600" b="1" noProof="0" dirty="0" smtClean="0">
                <a:solidFill>
                  <a:prstClr val="black"/>
                </a:solidFill>
              </a:rPr>
              <a:t>※</a:t>
            </a:r>
            <a:r>
              <a:rPr kumimoji="1" lang="ja-JP" altLang="en-US" sz="1600" b="1" noProof="0" dirty="0" smtClean="0">
                <a:solidFill>
                  <a:prstClr val="black"/>
                </a:solidFill>
              </a:rPr>
              <a:t>評価シートも含む）</a:t>
            </a:r>
          </a:p>
          <a:p>
            <a:pPr marL="285750" marR="0" lvl="0" indent="-285750" algn="l" defTabSz="4572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ja-JP" altLang="en-US" sz="1600" noProof="0" dirty="0" smtClean="0">
                <a:solidFill>
                  <a:prstClr val="black"/>
                </a:solidFill>
                <a:latin typeface="Calibri" panose="020F0502020204030204"/>
                <a:ea typeface="ＭＳ Ｐゴシック" panose="020B0600070205080204" pitchFamily="50" charset="-128"/>
              </a:rPr>
              <a:t>現時点から、シートの様式を固定するのではなく、アドバイザー会議の試行を行う過程等で、適宜更新していくとよい。（川﨑委員）</a:t>
            </a:r>
            <a:endParaRPr kumimoji="1" lang="en-US" altLang="ja-JP" sz="1600" noProof="0" dirty="0" smtClean="0">
              <a:solidFill>
                <a:prstClr val="black"/>
              </a:solidFill>
              <a:latin typeface="Calibri" panose="020F0502020204030204"/>
              <a:ea typeface="ＭＳ Ｐゴシック" panose="020B0600070205080204" pitchFamily="50" charset="-128"/>
            </a:endParaRPr>
          </a:p>
          <a:p>
            <a:pPr lvl="0">
              <a:lnSpc>
                <a:spcPct val="150000"/>
              </a:lnSpc>
              <a:defRPr/>
            </a:pPr>
            <a:r>
              <a:rPr kumimoji="1" lang="ja-JP" altLang="en-US" sz="1600" b="1" dirty="0" smtClean="0">
                <a:solidFill>
                  <a:prstClr val="black"/>
                </a:solidFill>
              </a:rPr>
              <a:t>　　</a:t>
            </a:r>
            <a:r>
              <a:rPr kumimoji="1" lang="ja-JP" altLang="en-US" sz="1600" i="1" dirty="0" smtClean="0">
                <a:solidFill>
                  <a:srgbClr val="FF0000"/>
                </a:solidFill>
              </a:rPr>
              <a:t>⇒試行を行う中で、様式は適宜修正する</a:t>
            </a:r>
            <a:endParaRPr kumimoji="1" lang="en-US" altLang="ja-JP" sz="1600" i="1" dirty="0" smtClean="0">
              <a:solidFill>
                <a:srgbClr val="FF0000"/>
              </a:solidFill>
            </a:endParaRPr>
          </a:p>
          <a:p>
            <a:pPr lvl="0">
              <a:defRPr/>
            </a:pPr>
            <a:endParaRPr kumimoji="1" lang="en-US" altLang="ja-JP" sz="1600" i="1" dirty="0" smtClean="0">
              <a:solidFill>
                <a:srgbClr val="FF0000"/>
              </a:solidFill>
            </a:endParaRPr>
          </a:p>
          <a:p>
            <a:pPr marL="285750" lvl="0" indent="-285750">
              <a:lnSpc>
                <a:spcPct val="150000"/>
              </a:lnSpc>
              <a:buFont typeface="Wingdings" panose="05000000000000000000" pitchFamily="2" charset="2"/>
              <a:buChar char="Ø"/>
              <a:defRPr/>
            </a:pPr>
            <a:r>
              <a:rPr kumimoji="1" lang="ja-JP" altLang="en-US" sz="1600" b="1" dirty="0">
                <a:solidFill>
                  <a:prstClr val="black"/>
                </a:solidFill>
              </a:rPr>
              <a:t>シート</a:t>
            </a:r>
            <a:r>
              <a:rPr kumimoji="1" lang="ja-JP" altLang="en-US" sz="1600" b="1" dirty="0" smtClean="0">
                <a:solidFill>
                  <a:prstClr val="black"/>
                </a:solidFill>
              </a:rPr>
              <a:t>の作成に関すること</a:t>
            </a: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アドバイザー会議に諮らない事業の目標設定シートを景観部局が事前に確認してはどうか。（加藤（晃）会長）</a:t>
            </a:r>
            <a:endParaRPr kumimoji="1" lang="en-US" altLang="ja-JP" sz="1600" dirty="0" smtClean="0">
              <a:solidFill>
                <a:prstClr val="black"/>
              </a:solidFill>
            </a:endParaRPr>
          </a:p>
          <a:p>
            <a:pPr marL="442913" lvl="0" indent="-442913">
              <a:lnSpc>
                <a:spcPct val="150000"/>
              </a:lnSpc>
              <a:defRPr/>
            </a:pPr>
            <a:r>
              <a:rPr kumimoji="1" lang="ja-JP" altLang="en-US" sz="1600" i="1" dirty="0" smtClean="0">
                <a:solidFill>
                  <a:srgbClr val="FF0000"/>
                </a:solidFill>
              </a:rPr>
              <a:t>　　⇒アドバイザー会議に諮らない案件について、基本計画・基本設計の段階で目標設定シートを確認するのか</a:t>
            </a:r>
            <a:endParaRPr kumimoji="1" lang="en-US" altLang="ja-JP" sz="1600" i="1" dirty="0" smtClean="0">
              <a:solidFill>
                <a:srgbClr val="FF0000"/>
              </a:solidFill>
            </a:endParaRPr>
          </a:p>
          <a:p>
            <a:pPr marL="442913" lvl="0" indent="-442913">
              <a:defRPr/>
            </a:pPr>
            <a:endParaRPr kumimoji="1" lang="en-US" altLang="ja-JP" sz="1600" i="1" dirty="0" smtClean="0">
              <a:solidFill>
                <a:srgbClr val="FF0000"/>
              </a:solidFill>
            </a:endParaRPr>
          </a:p>
          <a:p>
            <a:pPr lvl="0">
              <a:lnSpc>
                <a:spcPct val="150000"/>
              </a:lnSpc>
              <a:defRPr/>
            </a:pPr>
            <a:r>
              <a:rPr kumimoji="1" lang="ja-JP" altLang="en-US" sz="1600" b="1" u="sng" dirty="0" smtClean="0">
                <a:solidFill>
                  <a:prstClr val="black"/>
                </a:solidFill>
              </a:rPr>
              <a:t>その他</a:t>
            </a:r>
            <a:endParaRPr kumimoji="1" lang="ja-JP" altLang="en-US" sz="1600" b="1" u="sng" dirty="0">
              <a:solidFill>
                <a:prstClr val="black"/>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道路環境の景観形成は、照明の色温度の影響が非常に大きい。シート２の施設別指針の道路の項目に「色温度」という言葉を入れてほしい。施設別指針の附属物の［照明施設のデザイン］という部分にも、「色温度」という言葉を入れるべき。（長町委員）</a:t>
            </a:r>
          </a:p>
          <a:p>
            <a:pPr marL="442913" marR="0" lvl="0" indent="-442913" algn="l" defTabSz="457200" rtl="0" eaLnBrk="1" fontAlgn="auto" latinLnBrk="0" hangingPunct="1">
              <a:lnSpc>
                <a:spcPct val="150000"/>
              </a:lnSpc>
              <a:spcBef>
                <a:spcPts val="0"/>
              </a:spcBef>
              <a:spcAft>
                <a:spcPts val="0"/>
              </a:spcAft>
              <a:buClrTx/>
              <a:buSzTx/>
              <a:tabLst/>
              <a:defRPr/>
            </a:pPr>
            <a:r>
              <a:rPr kumimoji="1" lang="ja-JP" altLang="en-US" sz="1600" i="1" noProof="0" dirty="0" smtClean="0">
                <a:solidFill>
                  <a:srgbClr val="FF0000"/>
                </a:solidFill>
                <a:latin typeface="Calibri" panose="020F0502020204030204"/>
                <a:ea typeface="ＭＳ Ｐゴシック" panose="020B0600070205080204" pitchFamily="50" charset="-128"/>
              </a:rPr>
              <a:t>　　⇒シート②に照明の色温度の項目追記するか</a:t>
            </a:r>
            <a:endParaRPr kumimoji="1" lang="en-US" altLang="ja-JP" sz="1600" i="1" noProof="0" dirty="0" smtClean="0">
              <a:solidFill>
                <a:srgbClr val="FF0000"/>
              </a:solidFill>
              <a:latin typeface="Calibri" panose="020F0502020204030204"/>
              <a:ea typeface="ＭＳ Ｐゴシック" panose="020B0600070205080204" pitchFamily="50" charset="-128"/>
            </a:endParaRPr>
          </a:p>
          <a:p>
            <a:pPr marL="442913" marR="0" lvl="0" indent="-442913" algn="l" defTabSz="457200" rtl="0" eaLnBrk="1" fontAlgn="auto" latinLnBrk="0" hangingPunct="1">
              <a:lnSpc>
                <a:spcPct val="150000"/>
              </a:lnSpc>
              <a:spcBef>
                <a:spcPts val="0"/>
              </a:spcBef>
              <a:spcAft>
                <a:spcPts val="0"/>
              </a:spcAft>
              <a:buClrTx/>
              <a:buSzTx/>
              <a:tabLst/>
              <a:defRPr/>
            </a:pPr>
            <a:r>
              <a:rPr kumimoji="1" lang="ja-JP" altLang="en-US" sz="1600" i="1" dirty="0">
                <a:solidFill>
                  <a:srgbClr val="FF0000"/>
                </a:solidFill>
                <a:latin typeface="Calibri" panose="020F0502020204030204"/>
                <a:ea typeface="ＭＳ Ｐゴシック" panose="020B0600070205080204" pitchFamily="50" charset="-128"/>
              </a:rPr>
              <a:t>　</a:t>
            </a:r>
            <a:r>
              <a:rPr kumimoji="1" lang="ja-JP" altLang="en-US" sz="1600" i="1" dirty="0" smtClean="0">
                <a:solidFill>
                  <a:srgbClr val="FF0000"/>
                </a:solidFill>
                <a:latin typeface="Calibri" panose="020F0502020204030204"/>
                <a:ea typeface="ＭＳ Ｐゴシック" panose="020B0600070205080204" pitchFamily="50" charset="-128"/>
              </a:rPr>
              <a:t>　⇒</a:t>
            </a:r>
            <a:r>
              <a:rPr kumimoji="1" lang="ja-JP" altLang="en-US" sz="1600" i="1" noProof="0" dirty="0" smtClean="0">
                <a:solidFill>
                  <a:srgbClr val="FF0000"/>
                </a:solidFill>
                <a:latin typeface="Calibri" panose="020F0502020204030204"/>
                <a:ea typeface="ＭＳ Ｐゴシック" panose="020B0600070205080204" pitchFamily="50" charset="-128"/>
              </a:rPr>
              <a:t>併せて、指針の見直しは必要か</a:t>
            </a:r>
            <a:endParaRPr kumimoji="1" lang="en-US" altLang="ja-JP" sz="1600" i="1" noProof="0" dirty="0" smtClean="0">
              <a:solidFill>
                <a:srgbClr val="FF0000"/>
              </a:solidFill>
              <a:latin typeface="Calibri" panose="020F0502020204030204"/>
              <a:ea typeface="ＭＳ Ｐゴシック" panose="020B0600070205080204" pitchFamily="50" charset="-128"/>
            </a:endParaRPr>
          </a:p>
        </p:txBody>
      </p:sp>
      <p:sp>
        <p:nvSpPr>
          <p:cNvPr id="5" name="角丸四角形 4"/>
          <p:cNvSpPr/>
          <p:nvPr/>
        </p:nvSpPr>
        <p:spPr>
          <a:xfrm>
            <a:off x="273434" y="806833"/>
            <a:ext cx="8664892" cy="5405707"/>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0" y="908431"/>
            <a:ext cx="8924349" cy="5078313"/>
          </a:xfrm>
          <a:prstGeom prst="rect">
            <a:avLst/>
          </a:prstGeom>
          <a:noFill/>
        </p:spPr>
        <p:txBody>
          <a:bodyPr wrap="square" rtlCol="0">
            <a:spAutoFit/>
          </a:bodyPr>
          <a:lstStyle/>
          <a:p>
            <a:pPr marL="446088" lvl="0" indent="-176213">
              <a:lnSpc>
                <a:spcPct val="150000"/>
              </a:lnSpc>
              <a:buFont typeface="Wingdings" panose="05000000000000000000" pitchFamily="2" charset="2"/>
              <a:buChar char="Ø"/>
              <a:defRPr/>
            </a:pPr>
            <a:r>
              <a:rPr kumimoji="1" lang="ja-JP" altLang="en-US" b="1" dirty="0">
                <a:solidFill>
                  <a:prstClr val="black"/>
                </a:solidFill>
              </a:rPr>
              <a:t>様式全般について　（</a:t>
            </a:r>
            <a:r>
              <a:rPr kumimoji="1" lang="en-US" altLang="ja-JP" b="1" dirty="0">
                <a:solidFill>
                  <a:prstClr val="black"/>
                </a:solidFill>
              </a:rPr>
              <a:t>※</a:t>
            </a:r>
            <a:r>
              <a:rPr kumimoji="1" lang="ja-JP" altLang="en-US" b="1" dirty="0">
                <a:solidFill>
                  <a:prstClr val="black"/>
                </a:solidFill>
              </a:rPr>
              <a:t>評価シートも含む）</a:t>
            </a:r>
            <a:endParaRPr kumimoji="1" lang="en-US" altLang="ja-JP" b="1" dirty="0" smtClean="0">
              <a:solidFill>
                <a:prstClr val="black"/>
              </a:solidFill>
              <a:latin typeface="ＭＳ Ｐゴシック" panose="020B0600070205080204" pitchFamily="50" charset="-128"/>
            </a:endParaRPr>
          </a:p>
          <a:p>
            <a:pPr marL="534988" lvl="0">
              <a:lnSpc>
                <a:spcPct val="150000"/>
              </a:lnSpc>
              <a:defRPr/>
            </a:pPr>
            <a:r>
              <a:rPr kumimoji="1" lang="ja-JP" altLang="en-US" dirty="0" smtClean="0">
                <a:solidFill>
                  <a:prstClr val="black"/>
                </a:solidFill>
              </a:rPr>
              <a:t>現時点</a:t>
            </a:r>
            <a:r>
              <a:rPr kumimoji="1" lang="ja-JP" altLang="en-US" dirty="0">
                <a:solidFill>
                  <a:prstClr val="black"/>
                </a:solidFill>
              </a:rPr>
              <a:t>から、シートの様式を固定するのではなく、アドバイザー</a:t>
            </a:r>
            <a:r>
              <a:rPr kumimoji="1" lang="ja-JP" altLang="en-US" dirty="0" smtClean="0">
                <a:solidFill>
                  <a:prstClr val="black"/>
                </a:solidFill>
              </a:rPr>
              <a:t>会議を行う中で</a:t>
            </a:r>
            <a:r>
              <a:rPr kumimoji="1" lang="ja-JP" altLang="en-US" dirty="0">
                <a:solidFill>
                  <a:prstClr val="black"/>
                </a:solidFill>
              </a:rPr>
              <a:t>、適宜更新していくとよい</a:t>
            </a:r>
            <a:r>
              <a:rPr kumimoji="1" lang="ja-JP" altLang="en-US" dirty="0" smtClean="0">
                <a:solidFill>
                  <a:prstClr val="black"/>
                </a:solidFill>
              </a:rPr>
              <a:t>。　</a:t>
            </a:r>
            <a:r>
              <a:rPr kumimoji="1" lang="ja-JP" altLang="en-US" i="1" dirty="0" smtClean="0">
                <a:solidFill>
                  <a:srgbClr val="FF0000"/>
                </a:solidFill>
              </a:rPr>
              <a:t>⇒適宜更新していく。</a:t>
            </a:r>
            <a:endParaRPr kumimoji="1" lang="en-US" altLang="ja-JP" i="1" dirty="0" smtClean="0">
              <a:solidFill>
                <a:srgbClr val="FF0000"/>
              </a:solidFill>
            </a:endParaRPr>
          </a:p>
          <a:p>
            <a:pPr marL="285737" lvl="0" indent="-17462">
              <a:lnSpc>
                <a:spcPct val="150000"/>
              </a:lnSpc>
              <a:buFont typeface="Wingdings" panose="05000000000000000000" pitchFamily="2" charset="2"/>
              <a:buChar char="Ø"/>
              <a:defRPr/>
            </a:pPr>
            <a:r>
              <a:rPr kumimoji="1" lang="ja-JP" altLang="en-US" b="1" dirty="0" smtClean="0">
                <a:solidFill>
                  <a:prstClr val="black"/>
                </a:solidFill>
                <a:latin typeface="ＭＳ Ｐゴシック" panose="020B0600070205080204" pitchFamily="50" charset="-128"/>
              </a:rPr>
              <a:t>シートの作成に関すること</a:t>
            </a:r>
            <a:endParaRPr kumimoji="1" lang="en-US" altLang="ja-JP" b="1" dirty="0" smtClean="0">
              <a:solidFill>
                <a:prstClr val="black"/>
              </a:solidFill>
              <a:latin typeface="ＭＳ Ｐゴシック" panose="020B0600070205080204" pitchFamily="50" charset="-128"/>
            </a:endParaRPr>
          </a:p>
          <a:p>
            <a:pPr marL="539750" lvl="0" indent="-273050">
              <a:lnSpc>
                <a:spcPct val="150000"/>
              </a:lnSpc>
              <a:defRPr/>
            </a:pPr>
            <a:r>
              <a:rPr kumimoji="1" lang="ja-JP" altLang="en-US" dirty="0" smtClean="0">
                <a:solidFill>
                  <a:prstClr val="black"/>
                </a:solidFill>
                <a:latin typeface="ＭＳ Ｐゴシック" panose="020B0600070205080204" pitchFamily="50" charset="-128"/>
              </a:rPr>
              <a:t>　　アドバイザー会議に諮らない事業の目標設定シートを景観部局が事前に確認してはどうか。　</a:t>
            </a:r>
            <a:r>
              <a:rPr kumimoji="1" lang="ja-JP" altLang="en-US" i="1" dirty="0" smtClean="0">
                <a:solidFill>
                  <a:srgbClr val="FF0000"/>
                </a:solidFill>
                <a:latin typeface="ＭＳ Ｐゴシック" panose="020B0600070205080204" pitchFamily="50" charset="-128"/>
              </a:rPr>
              <a:t>⇒景観部局により確認を行う。</a:t>
            </a:r>
            <a:endParaRPr kumimoji="1" lang="en-US" altLang="ja-JP" i="1" dirty="0" smtClean="0">
              <a:solidFill>
                <a:srgbClr val="FF0000"/>
              </a:solidFill>
              <a:latin typeface="ＭＳ Ｐゴシック" panose="020B0600070205080204" pitchFamily="50" charset="-128"/>
            </a:endParaRPr>
          </a:p>
          <a:p>
            <a:pPr marL="285737" lvl="0" indent="-17462">
              <a:lnSpc>
                <a:spcPct val="150000"/>
              </a:lnSpc>
              <a:buFont typeface="Wingdings" panose="05000000000000000000" pitchFamily="2" charset="2"/>
              <a:buChar char="Ø"/>
              <a:defRPr/>
            </a:pPr>
            <a:r>
              <a:rPr kumimoji="1" lang="ja-JP" altLang="en-US" b="1" dirty="0" smtClean="0">
                <a:solidFill>
                  <a:prstClr val="black"/>
                </a:solidFill>
                <a:latin typeface="ＭＳ Ｐゴシック" panose="020B0600070205080204" pitchFamily="50" charset="-128"/>
              </a:rPr>
              <a:t>その他</a:t>
            </a:r>
            <a:endParaRPr kumimoji="1" lang="en-US" altLang="ja-JP" b="1" dirty="0" smtClean="0">
              <a:solidFill>
                <a:prstClr val="black"/>
              </a:solidFill>
              <a:latin typeface="ＭＳ Ｐゴシック" panose="020B0600070205080204" pitchFamily="50" charset="-128"/>
            </a:endParaRP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a:t>
            </a:r>
            <a:r>
              <a:rPr kumimoji="1" lang="ja-JP" altLang="en-US" dirty="0">
                <a:solidFill>
                  <a:prstClr val="black"/>
                </a:solidFill>
                <a:latin typeface="ＭＳ Ｐゴシック" panose="020B0600070205080204" pitchFamily="50" charset="-128"/>
              </a:rPr>
              <a:t>道路環境の景観形成は、照明の色温度の影響が非常に大きい</a:t>
            </a:r>
            <a:r>
              <a:rPr kumimoji="1" lang="ja-JP" altLang="en-US" dirty="0" smtClean="0">
                <a:solidFill>
                  <a:prstClr val="black"/>
                </a:solidFill>
                <a:latin typeface="ＭＳ Ｐゴシック" panose="020B0600070205080204" pitchFamily="50" charset="-128"/>
              </a:rPr>
              <a:t>。</a:t>
            </a:r>
            <a:endParaRPr kumimoji="1" lang="en-US" altLang="ja-JP" dirty="0" smtClean="0">
              <a:solidFill>
                <a:prstClr val="black"/>
              </a:solidFill>
              <a:latin typeface="ＭＳ Ｐゴシック" panose="020B0600070205080204" pitchFamily="50" charset="-128"/>
            </a:endParaRP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シート</a:t>
            </a:r>
            <a:r>
              <a:rPr kumimoji="1" lang="ja-JP" altLang="en-US" dirty="0">
                <a:solidFill>
                  <a:prstClr val="black"/>
                </a:solidFill>
                <a:latin typeface="ＭＳ Ｐゴシック" panose="020B0600070205080204" pitchFamily="50" charset="-128"/>
              </a:rPr>
              <a:t>２の施設別指針の道路の項目に「色温度」という言葉を入れてほしい</a:t>
            </a:r>
            <a:r>
              <a:rPr kumimoji="1" lang="ja-JP" altLang="en-US" dirty="0" smtClean="0">
                <a:solidFill>
                  <a:prstClr val="black"/>
                </a:solidFill>
                <a:latin typeface="ＭＳ Ｐゴシック" panose="020B0600070205080204" pitchFamily="50" charset="-128"/>
              </a:rPr>
              <a:t>。</a:t>
            </a:r>
            <a:endParaRPr kumimoji="1" lang="en-US" altLang="ja-JP" dirty="0" smtClean="0">
              <a:solidFill>
                <a:prstClr val="black"/>
              </a:solidFill>
              <a:latin typeface="ＭＳ Ｐゴシック" panose="020B0600070205080204" pitchFamily="50" charset="-128"/>
            </a:endParaRP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施設</a:t>
            </a:r>
            <a:r>
              <a:rPr kumimoji="1" lang="ja-JP" altLang="en-US" dirty="0">
                <a:solidFill>
                  <a:prstClr val="black"/>
                </a:solidFill>
                <a:latin typeface="ＭＳ Ｐゴシック" panose="020B0600070205080204" pitchFamily="50" charset="-128"/>
              </a:rPr>
              <a:t>別指針の附属物の［照明施設のデザイン］という部分にも、「色温度」と</a:t>
            </a:r>
            <a:r>
              <a:rPr kumimoji="1" lang="ja-JP" altLang="en-US" dirty="0" smtClean="0">
                <a:solidFill>
                  <a:prstClr val="black"/>
                </a:solidFill>
                <a:latin typeface="ＭＳ Ｐゴシック" panose="020B0600070205080204" pitchFamily="50" charset="-128"/>
              </a:rPr>
              <a:t>いう</a:t>
            </a:r>
            <a:endParaRPr kumimoji="1" lang="en-US" altLang="ja-JP" dirty="0" smtClean="0">
              <a:solidFill>
                <a:prstClr val="black"/>
              </a:solidFill>
              <a:latin typeface="ＭＳ Ｐゴシック" panose="020B0600070205080204" pitchFamily="50" charset="-128"/>
            </a:endParaRPr>
          </a:p>
          <a:p>
            <a:pPr marL="2689225" lvl="0" indent="-251460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言葉</a:t>
            </a:r>
            <a:r>
              <a:rPr kumimoji="1" lang="ja-JP" altLang="en-US" dirty="0">
                <a:solidFill>
                  <a:prstClr val="black"/>
                </a:solidFill>
                <a:latin typeface="ＭＳ Ｐゴシック" panose="020B0600070205080204" pitchFamily="50" charset="-128"/>
              </a:rPr>
              <a:t>を入れるべき</a:t>
            </a:r>
            <a:r>
              <a:rPr kumimoji="1" lang="ja-JP" altLang="en-US" dirty="0" smtClean="0">
                <a:solidFill>
                  <a:prstClr val="black"/>
                </a:solidFill>
                <a:latin typeface="ＭＳ Ｐゴシック" panose="020B0600070205080204" pitchFamily="50" charset="-128"/>
              </a:rPr>
              <a:t>。　</a:t>
            </a:r>
            <a:r>
              <a:rPr kumimoji="1" lang="ja-JP" altLang="en-US" i="1" dirty="0">
                <a:solidFill>
                  <a:srgbClr val="FF0000"/>
                </a:solidFill>
                <a:latin typeface="ＭＳ Ｐゴシック" panose="020B0600070205080204" pitchFamily="50" charset="-128"/>
              </a:rPr>
              <a:t>⇒シート</a:t>
            </a:r>
            <a:r>
              <a:rPr kumimoji="1" lang="ja-JP" altLang="en-US" i="1" dirty="0" smtClean="0">
                <a:solidFill>
                  <a:srgbClr val="FF0000"/>
                </a:solidFill>
                <a:latin typeface="ＭＳ Ｐゴシック" panose="020B0600070205080204" pitchFamily="50" charset="-128"/>
              </a:rPr>
              <a:t>②の「照明方法」の注記を検討する。</a:t>
            </a:r>
            <a:endParaRPr kumimoji="1" lang="en-US" altLang="ja-JP" i="1" dirty="0" smtClean="0">
              <a:solidFill>
                <a:srgbClr val="FF0000"/>
              </a:solidFill>
              <a:latin typeface="ＭＳ Ｐゴシック" panose="020B0600070205080204" pitchFamily="50" charset="-128"/>
            </a:endParaRPr>
          </a:p>
          <a:p>
            <a:pPr marL="268275" lvl="0">
              <a:lnSpc>
                <a:spcPct val="150000"/>
              </a:lnSpc>
              <a:defRPr/>
            </a:pPr>
            <a:r>
              <a:rPr kumimoji="1" lang="ja-JP" altLang="en-US" dirty="0">
                <a:solidFill>
                  <a:prstClr val="black"/>
                </a:solidFill>
                <a:latin typeface="ＭＳ Ｐゴシック" panose="020B0600070205080204" pitchFamily="50" charset="-128"/>
              </a:rPr>
              <a:t>　</a:t>
            </a:r>
            <a:r>
              <a:rPr kumimoji="1" lang="ja-JP" altLang="en-US" dirty="0" smtClean="0">
                <a:solidFill>
                  <a:prstClr val="black"/>
                </a:solidFill>
                <a:latin typeface="ＭＳ Ｐゴシック" panose="020B0600070205080204" pitchFamily="50" charset="-128"/>
              </a:rPr>
              <a:t>　</a:t>
            </a:r>
            <a:endParaRPr kumimoji="1" lang="ja-JP" altLang="en-US" dirty="0">
              <a:solidFill>
                <a:prstClr val="black"/>
              </a:solidFill>
              <a:latin typeface="ＭＳ Ｐゴシック" panose="020B0600070205080204" pitchFamily="50" charset="-128"/>
            </a:endParaRPr>
          </a:p>
        </p:txBody>
      </p:sp>
    </p:spTree>
    <p:extLst>
      <p:ext uri="{BB962C8B-B14F-4D97-AF65-F5344CB8AC3E}">
        <p14:creationId xmlns:p14="http://schemas.microsoft.com/office/powerpoint/2010/main" val="1964498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88258" y="43542"/>
            <a:ext cx="3874779" cy="40011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dirty="0" smtClean="0">
                <a:solidFill>
                  <a:prstClr val="black"/>
                </a:solidFill>
                <a:latin typeface="Meiryo UI" panose="020B0604030504040204" pitchFamily="50" charset="-128"/>
                <a:ea typeface="Meiryo UI" panose="020B0604030504040204" pitchFamily="50" charset="-128"/>
              </a:rPr>
              <a:t>■事業完了後の評価に関する意見</a:t>
            </a:r>
            <a:endParaRPr kumimoji="1" lang="en-US" altLang="ja-JP" sz="20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9</a:t>
            </a:fld>
            <a:endParaRPr kumimoji="1" lang="ja-JP" altLang="en-US"/>
          </a:p>
        </p:txBody>
      </p:sp>
      <p:sp>
        <p:nvSpPr>
          <p:cNvPr id="10" name="テキスト ボックス 9"/>
          <p:cNvSpPr txBox="1"/>
          <p:nvPr/>
        </p:nvSpPr>
        <p:spPr>
          <a:xfrm>
            <a:off x="9665120" y="968749"/>
            <a:ext cx="8164476" cy="5139869"/>
          </a:xfrm>
          <a:prstGeom prst="rect">
            <a:avLst/>
          </a:prstGeom>
          <a:solidFill>
            <a:schemeClr val="accent4">
              <a:lumMod val="20000"/>
              <a:lumOff val="80000"/>
            </a:schemeClr>
          </a:solidFill>
        </p:spPr>
        <p:txBody>
          <a:bodyPr wrap="square" rtlCol="0">
            <a:spAutoFit/>
          </a:bodyPr>
          <a:lstStyle/>
          <a:p>
            <a:pPr lvl="0">
              <a:lnSpc>
                <a:spcPct val="150000"/>
              </a:lnSpc>
              <a:defRPr/>
            </a:pPr>
            <a:r>
              <a:rPr kumimoji="1" lang="ja-JP" altLang="en-US" sz="1600" b="1" u="sng" noProof="0" dirty="0" smtClean="0">
                <a:solidFill>
                  <a:prstClr val="black"/>
                </a:solidFill>
              </a:rPr>
              <a:t>様式に関する</a:t>
            </a:r>
            <a:r>
              <a:rPr kumimoji="1" lang="ja-JP" altLang="en-US" sz="1600" b="1" u="sng" dirty="0" smtClean="0">
                <a:solidFill>
                  <a:prstClr val="black"/>
                </a:solidFill>
              </a:rPr>
              <a:t>こ</a:t>
            </a:r>
            <a:r>
              <a:rPr kumimoji="1" lang="ja-JP" altLang="en-US" sz="1600" b="1" u="sng" dirty="0">
                <a:solidFill>
                  <a:prstClr val="black"/>
                </a:solidFill>
              </a:rPr>
              <a:t>と</a:t>
            </a:r>
            <a:endParaRPr kumimoji="1" lang="ja-JP" altLang="en-US" sz="1600" b="1" u="sng" noProof="0" dirty="0" smtClean="0">
              <a:solidFill>
                <a:prstClr val="black"/>
              </a:solidFill>
            </a:endParaRPr>
          </a:p>
          <a:p>
            <a:pPr marL="285750" lvl="0" indent="-285750">
              <a:lnSpc>
                <a:spcPct val="150000"/>
              </a:lnSpc>
              <a:buFont typeface="Arial" panose="020B0604020202020204" pitchFamily="34" charset="0"/>
              <a:buChar char="•"/>
              <a:defRPr/>
            </a:pPr>
            <a:r>
              <a:rPr kumimoji="1" lang="ja-JP" altLang="en-US" sz="1600" b="0" i="0"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rPr>
              <a:t>評価シートに</a:t>
            </a:r>
            <a:r>
              <a:rPr kumimoji="1" lang="ja-JP" altLang="en-US" sz="1600" dirty="0">
                <a:solidFill>
                  <a:prstClr val="black"/>
                </a:solidFill>
              </a:rPr>
              <a:t>は、「やる</a:t>
            </a:r>
            <a:r>
              <a:rPr kumimoji="1" lang="ja-JP" altLang="en-US" sz="1600" dirty="0" smtClean="0">
                <a:solidFill>
                  <a:prstClr val="black"/>
                </a:solidFill>
              </a:rPr>
              <a:t>べきであったが出来なかった</a:t>
            </a:r>
            <a:r>
              <a:rPr kumimoji="1" lang="ja-JP" altLang="en-US" sz="1600" dirty="0">
                <a:solidFill>
                  <a:prstClr val="black"/>
                </a:solidFill>
              </a:rPr>
              <a:t>こと」「何が原因で出来なかったのか</a:t>
            </a:r>
            <a:r>
              <a:rPr kumimoji="1" lang="ja-JP" altLang="en-US" sz="1600" dirty="0" smtClean="0">
                <a:solidFill>
                  <a:prstClr val="black"/>
                </a:solidFill>
              </a:rPr>
              <a:t>」を記載してはどうか。できた</a:t>
            </a:r>
            <a:r>
              <a:rPr kumimoji="1" lang="ja-JP" altLang="en-US" sz="1600" dirty="0">
                <a:solidFill>
                  <a:prstClr val="black"/>
                </a:solidFill>
              </a:rPr>
              <a:t>ことの羅列だけでなく、出来なかったこととその原因を把握することで、それらを将来的に改善していくなど、アクションに繋がる</a:t>
            </a:r>
            <a:r>
              <a:rPr kumimoji="1" lang="ja-JP" altLang="en-US" sz="1600" dirty="0" smtClean="0">
                <a:solidFill>
                  <a:prstClr val="black"/>
                </a:solidFill>
              </a:rPr>
              <a:t>。（中嶋委員）</a:t>
            </a:r>
            <a:endParaRPr kumimoji="1" lang="en-US" altLang="ja-JP" sz="1600" dirty="0" smtClean="0">
              <a:solidFill>
                <a:prstClr val="black"/>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評価シートに、部分的にでも「景観に関する基本的な考え方」や「目標」なども記載してはどうか。（加藤（精）委員）</a:t>
            </a:r>
            <a:endParaRPr kumimoji="1" lang="en-US" altLang="ja-JP" sz="1600" dirty="0" smtClean="0">
              <a:solidFill>
                <a:prstClr val="black"/>
              </a:solidFill>
            </a:endParaRPr>
          </a:p>
          <a:p>
            <a:pPr lvl="0">
              <a:lnSpc>
                <a:spcPct val="150000"/>
              </a:lnSpc>
              <a:defRPr/>
            </a:pPr>
            <a:r>
              <a:rPr kumimoji="1" lang="ja-JP" altLang="en-US" sz="1600" i="1" dirty="0" smtClean="0">
                <a:solidFill>
                  <a:srgbClr val="FF0000"/>
                </a:solidFill>
              </a:rPr>
              <a:t>　　⇒シート④を修正（修正内容については、検討が必要）</a:t>
            </a:r>
            <a:endParaRPr kumimoji="1" lang="en-US" altLang="ja-JP" sz="1600" i="1" dirty="0" smtClean="0">
              <a:solidFill>
                <a:srgbClr val="FF0000"/>
              </a:solidFill>
            </a:endParaRPr>
          </a:p>
          <a:p>
            <a:pPr lvl="0">
              <a:defRPr/>
            </a:pPr>
            <a:endParaRPr kumimoji="1" lang="en-US" altLang="ja-JP" sz="1600" i="1" dirty="0" smtClean="0">
              <a:solidFill>
                <a:srgbClr val="FF0000"/>
              </a:solidFill>
            </a:endParaRPr>
          </a:p>
          <a:p>
            <a:pPr lvl="0">
              <a:lnSpc>
                <a:spcPct val="150000"/>
              </a:lnSpc>
              <a:defRPr/>
            </a:pPr>
            <a:r>
              <a:rPr kumimoji="1" lang="ja-JP" altLang="en-US" sz="1600" b="1" u="sng" dirty="0" smtClean="0">
                <a:solidFill>
                  <a:prstClr val="black"/>
                </a:solidFill>
              </a:rPr>
              <a:t>景観アドバイザーによる評価について</a:t>
            </a:r>
          </a:p>
          <a:p>
            <a:pPr marL="285750" lvl="0" indent="-285750">
              <a:lnSpc>
                <a:spcPct val="150000"/>
              </a:lnSpc>
              <a:buFont typeface="Arial" panose="020B0604020202020204" pitchFamily="34" charset="0"/>
              <a:buChar char="•"/>
              <a:defRPr/>
            </a:pPr>
            <a:r>
              <a:rPr kumimoji="1" lang="ja-JP" altLang="en-US" sz="1600" dirty="0">
                <a:solidFill>
                  <a:prstClr val="black"/>
                </a:solidFill>
              </a:rPr>
              <a:t>（完成したものに対する）景観アドバイザーの検証は、実際に現地に赴いて実施するのか。（濱田委員）</a:t>
            </a:r>
            <a:endParaRPr kumimoji="1" lang="en-US" altLang="ja-JP" sz="1600" dirty="0">
              <a:solidFill>
                <a:prstClr val="black"/>
              </a:solidFill>
            </a:endParaRPr>
          </a:p>
          <a:p>
            <a:pPr marL="285750" lvl="0" indent="-285750">
              <a:lnSpc>
                <a:spcPct val="150000"/>
              </a:lnSpc>
              <a:buFont typeface="Arial" panose="020B0604020202020204" pitchFamily="34" charset="0"/>
              <a:buChar char="•"/>
              <a:defRPr/>
            </a:pPr>
            <a:r>
              <a:rPr kumimoji="1" lang="ja-JP" altLang="en-US" sz="1600" dirty="0">
                <a:solidFill>
                  <a:prstClr val="black"/>
                </a:solidFill>
              </a:rPr>
              <a:t>「景観アドバイザーのコメント」は、モニタリング会議等を</a:t>
            </a:r>
            <a:r>
              <a:rPr kumimoji="1" lang="ja-JP" altLang="en-US" sz="1600" dirty="0" smtClean="0">
                <a:solidFill>
                  <a:prstClr val="black"/>
                </a:solidFill>
              </a:rPr>
              <a:t>実施の上</a:t>
            </a:r>
            <a:r>
              <a:rPr kumimoji="1" lang="ja-JP" altLang="en-US" sz="1600" dirty="0">
                <a:solidFill>
                  <a:prstClr val="black"/>
                </a:solidFill>
              </a:rPr>
              <a:t>、</a:t>
            </a:r>
            <a:r>
              <a:rPr kumimoji="1" lang="ja-JP" altLang="en-US" sz="1600" dirty="0" smtClean="0">
                <a:solidFill>
                  <a:prstClr val="black"/>
                </a:solidFill>
              </a:rPr>
              <a:t>記載</a:t>
            </a:r>
            <a:r>
              <a:rPr kumimoji="1" lang="ja-JP" altLang="en-US" sz="1600" dirty="0">
                <a:solidFill>
                  <a:prstClr val="black"/>
                </a:solidFill>
              </a:rPr>
              <a:t>するのか、写真</a:t>
            </a:r>
            <a:r>
              <a:rPr kumimoji="1" lang="ja-JP" altLang="en-US" sz="1600" dirty="0" smtClean="0">
                <a:solidFill>
                  <a:prstClr val="black"/>
                </a:solidFill>
              </a:rPr>
              <a:t>などを確認の上、記載</a:t>
            </a:r>
            <a:r>
              <a:rPr kumimoji="1" lang="ja-JP" altLang="en-US" sz="1600" dirty="0">
                <a:solidFill>
                  <a:prstClr val="black"/>
                </a:solidFill>
              </a:rPr>
              <a:t>するのか。（加藤（晃）会長</a:t>
            </a:r>
            <a:r>
              <a:rPr kumimoji="1" lang="ja-JP" altLang="en-US" sz="1600" dirty="0" smtClean="0">
                <a:solidFill>
                  <a:prstClr val="black"/>
                </a:solidFill>
              </a:rPr>
              <a:t>）</a:t>
            </a:r>
            <a:endParaRPr kumimoji="1" lang="en-US" altLang="ja-JP" sz="1600" dirty="0" smtClean="0">
              <a:solidFill>
                <a:prstClr val="black"/>
              </a:solidFill>
            </a:endParaRPr>
          </a:p>
          <a:p>
            <a:pPr lvl="0">
              <a:lnSpc>
                <a:spcPct val="150000"/>
              </a:lnSpc>
              <a:defRPr/>
            </a:pPr>
            <a:r>
              <a:rPr kumimoji="1" lang="ja-JP" altLang="en-US" sz="1600" dirty="0" smtClean="0">
                <a:solidFill>
                  <a:prstClr val="black"/>
                </a:solidFill>
              </a:rPr>
              <a:t>　　</a:t>
            </a:r>
            <a:r>
              <a:rPr kumimoji="1" lang="ja-JP" altLang="en-US" sz="1600" i="1" dirty="0" smtClean="0">
                <a:solidFill>
                  <a:srgbClr val="FF0000"/>
                </a:solidFill>
              </a:rPr>
              <a:t>⇒景観アドバイザーの評価をどのように行うのか</a:t>
            </a:r>
            <a:endParaRPr kumimoji="1" lang="en-US" altLang="ja-JP" sz="1600" i="1" dirty="0" smtClean="0">
              <a:solidFill>
                <a:srgbClr val="FF0000"/>
              </a:solidFill>
            </a:endParaRPr>
          </a:p>
        </p:txBody>
      </p:sp>
      <p:sp>
        <p:nvSpPr>
          <p:cNvPr id="5" name="角丸四角形 4"/>
          <p:cNvSpPr/>
          <p:nvPr/>
        </p:nvSpPr>
        <p:spPr>
          <a:xfrm>
            <a:off x="273434" y="489759"/>
            <a:ext cx="8664892" cy="6003116"/>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0" y="489759"/>
            <a:ext cx="8924349" cy="5805885"/>
          </a:xfrm>
          <a:prstGeom prst="rect">
            <a:avLst/>
          </a:prstGeom>
          <a:noFill/>
        </p:spPr>
        <p:txBody>
          <a:bodyPr wrap="square" rtlCol="0">
            <a:spAutoFit/>
          </a:bodyPr>
          <a:lstStyle/>
          <a:p>
            <a:pPr marL="446088" lvl="0" indent="-176213">
              <a:lnSpc>
                <a:spcPts val="3000"/>
              </a:lnSpc>
              <a:buFont typeface="Wingdings" panose="05000000000000000000" pitchFamily="2" charset="2"/>
              <a:buChar char="Ø"/>
              <a:defRPr/>
            </a:pPr>
            <a:r>
              <a:rPr kumimoji="1" lang="ja-JP" altLang="en-US" b="1" dirty="0">
                <a:solidFill>
                  <a:prstClr val="black"/>
                </a:solidFill>
              </a:rPr>
              <a:t>様式</a:t>
            </a:r>
            <a:r>
              <a:rPr kumimoji="1" lang="ja-JP" altLang="en-US" b="1" dirty="0" smtClean="0">
                <a:solidFill>
                  <a:prstClr val="black"/>
                </a:solidFill>
              </a:rPr>
              <a:t>に関するこ</a:t>
            </a:r>
            <a:r>
              <a:rPr kumimoji="1" lang="ja-JP" altLang="en-US" b="1" dirty="0">
                <a:solidFill>
                  <a:prstClr val="black"/>
                </a:solidFill>
              </a:rPr>
              <a:t>と</a:t>
            </a:r>
            <a:endParaRPr kumimoji="1" lang="en-US" altLang="ja-JP" b="1" dirty="0" smtClean="0">
              <a:solidFill>
                <a:prstClr val="black"/>
              </a:solidFill>
              <a:latin typeface="ＭＳ Ｐゴシック" panose="020B0600070205080204" pitchFamily="50" charset="-128"/>
            </a:endParaRPr>
          </a:p>
          <a:p>
            <a:pPr marL="820738" lvl="0" indent="-285750">
              <a:lnSpc>
                <a:spcPts val="3000"/>
              </a:lnSpc>
              <a:buFont typeface="Arial" panose="020B0604020202020204" pitchFamily="34" charset="0"/>
              <a:buChar char="•"/>
              <a:defRPr/>
            </a:pPr>
            <a:r>
              <a:rPr kumimoji="1" lang="ja-JP" altLang="en-US" dirty="0" smtClean="0">
                <a:solidFill>
                  <a:prstClr val="black"/>
                </a:solidFill>
              </a:rPr>
              <a:t>評価</a:t>
            </a:r>
            <a:r>
              <a:rPr kumimoji="1" lang="ja-JP" altLang="en-US" dirty="0">
                <a:solidFill>
                  <a:prstClr val="black"/>
                </a:solidFill>
              </a:rPr>
              <a:t>シートには、「やるべきであったが出来なかったこと」「何が原因で出来なかったのか」を記載してはどうか。できたことの羅列だけでなく、出来なかったこととその原因を把握することで、それらを将来的に改善していくなど、アクションに繋がる</a:t>
            </a:r>
            <a:r>
              <a:rPr kumimoji="1" lang="ja-JP" altLang="en-US" dirty="0" smtClean="0">
                <a:solidFill>
                  <a:prstClr val="black"/>
                </a:solidFill>
              </a:rPr>
              <a:t>。</a:t>
            </a:r>
            <a:endParaRPr kumimoji="1" lang="en-US" altLang="ja-JP" dirty="0" smtClean="0">
              <a:solidFill>
                <a:prstClr val="black"/>
              </a:solidFill>
            </a:endParaRPr>
          </a:p>
          <a:p>
            <a:pPr marL="534988" lvl="0">
              <a:lnSpc>
                <a:spcPts val="3000"/>
              </a:lnSpc>
              <a:defRPr/>
            </a:pPr>
            <a:r>
              <a:rPr kumimoji="1" lang="ja-JP" altLang="en-US" dirty="0" smtClean="0">
                <a:solidFill>
                  <a:prstClr val="black"/>
                </a:solidFill>
              </a:rPr>
              <a:t>　　</a:t>
            </a:r>
            <a:r>
              <a:rPr kumimoji="1" lang="ja-JP" altLang="en-US" i="1" dirty="0" smtClean="0">
                <a:solidFill>
                  <a:srgbClr val="FF0000"/>
                </a:solidFill>
              </a:rPr>
              <a:t>⇒シート④（目標</a:t>
            </a:r>
            <a:r>
              <a:rPr kumimoji="1" lang="ja-JP" altLang="en-US" i="1" dirty="0">
                <a:solidFill>
                  <a:srgbClr val="FF0000"/>
                </a:solidFill>
              </a:rPr>
              <a:t>達成評価</a:t>
            </a:r>
            <a:r>
              <a:rPr kumimoji="1" lang="ja-JP" altLang="en-US" i="1" dirty="0" smtClean="0">
                <a:solidFill>
                  <a:srgbClr val="FF0000"/>
                </a:solidFill>
              </a:rPr>
              <a:t>シート）を修正。</a:t>
            </a:r>
            <a:endParaRPr kumimoji="1" lang="en-US" altLang="ja-JP" i="1" dirty="0" smtClean="0">
              <a:solidFill>
                <a:srgbClr val="FF0000"/>
              </a:solidFill>
            </a:endParaRPr>
          </a:p>
          <a:p>
            <a:pPr marL="820738" lvl="0" indent="-285750">
              <a:lnSpc>
                <a:spcPts val="3000"/>
              </a:lnSpc>
              <a:buFont typeface="Arial" panose="020B0604020202020204" pitchFamily="34" charset="0"/>
              <a:buChar char="•"/>
              <a:defRPr/>
            </a:pPr>
            <a:r>
              <a:rPr kumimoji="1" lang="ja-JP" altLang="en-US" dirty="0">
                <a:solidFill>
                  <a:prstClr val="black"/>
                </a:solidFill>
              </a:rPr>
              <a:t>評価シートに、部分的にでも「景観に関する基本的な考え方」や「目標」なども記載してはどうか</a:t>
            </a:r>
            <a:r>
              <a:rPr kumimoji="1" lang="ja-JP" altLang="en-US" dirty="0" smtClean="0">
                <a:solidFill>
                  <a:prstClr val="black"/>
                </a:solidFill>
              </a:rPr>
              <a:t>。　</a:t>
            </a:r>
            <a:r>
              <a:rPr kumimoji="1" lang="ja-JP" altLang="en-US" i="1" dirty="0">
                <a:solidFill>
                  <a:srgbClr val="FF0000"/>
                </a:solidFill>
              </a:rPr>
              <a:t>⇒シート④（目標達成評価シート）を修正</a:t>
            </a:r>
            <a:r>
              <a:rPr kumimoji="1" lang="ja-JP" altLang="en-US" i="1" dirty="0" smtClean="0">
                <a:solidFill>
                  <a:srgbClr val="FF0000"/>
                </a:solidFill>
              </a:rPr>
              <a:t>。</a:t>
            </a:r>
            <a:endParaRPr kumimoji="1" lang="en-US" altLang="ja-JP" i="1" dirty="0">
              <a:solidFill>
                <a:srgbClr val="FF0000"/>
              </a:solidFill>
            </a:endParaRPr>
          </a:p>
          <a:p>
            <a:pPr marL="285737" lvl="0" indent="-17462">
              <a:lnSpc>
                <a:spcPts val="3000"/>
              </a:lnSpc>
              <a:buFont typeface="Wingdings" panose="05000000000000000000" pitchFamily="2" charset="2"/>
              <a:buChar char="Ø"/>
              <a:defRPr/>
            </a:pPr>
            <a:r>
              <a:rPr kumimoji="1" lang="ja-JP" altLang="en-US" b="1" dirty="0" smtClean="0">
                <a:solidFill>
                  <a:prstClr val="black"/>
                </a:solidFill>
                <a:latin typeface="ＭＳ Ｐゴシック" panose="020B0600070205080204" pitchFamily="50" charset="-128"/>
              </a:rPr>
              <a:t>景観アドバイザーによる評価について</a:t>
            </a:r>
            <a:endParaRPr kumimoji="1" lang="en-US" altLang="ja-JP" dirty="0" smtClean="0">
              <a:solidFill>
                <a:prstClr val="black"/>
              </a:solidFill>
              <a:latin typeface="ＭＳ Ｐゴシック" panose="020B0600070205080204" pitchFamily="50" charset="-128"/>
            </a:endParaRPr>
          </a:p>
          <a:p>
            <a:pPr marL="812800" lvl="0" indent="-276225">
              <a:lnSpc>
                <a:spcPts val="3000"/>
              </a:lnSpc>
              <a:buFont typeface="Arial" panose="020B0604020202020204" pitchFamily="34" charset="0"/>
              <a:buChar char="•"/>
              <a:defRPr/>
            </a:pPr>
            <a:r>
              <a:rPr kumimoji="1" lang="ja-JP" altLang="en-US" dirty="0" smtClean="0">
                <a:solidFill>
                  <a:prstClr val="black"/>
                </a:solidFill>
                <a:latin typeface="ＭＳ Ｐゴシック" panose="020B0600070205080204" pitchFamily="50" charset="-128"/>
              </a:rPr>
              <a:t>（完成</a:t>
            </a:r>
            <a:r>
              <a:rPr kumimoji="1" lang="ja-JP" altLang="en-US" dirty="0">
                <a:solidFill>
                  <a:prstClr val="black"/>
                </a:solidFill>
                <a:latin typeface="ＭＳ Ｐゴシック" panose="020B0600070205080204" pitchFamily="50" charset="-128"/>
              </a:rPr>
              <a:t>したものに対する）景観アドバイザーの検証は、実際に現地に赴いて実施するのか</a:t>
            </a:r>
            <a:r>
              <a:rPr kumimoji="1" lang="ja-JP" altLang="en-US" dirty="0" smtClean="0">
                <a:solidFill>
                  <a:prstClr val="black"/>
                </a:solidFill>
                <a:latin typeface="ＭＳ Ｐゴシック" panose="020B0600070205080204" pitchFamily="50" charset="-128"/>
              </a:rPr>
              <a:t>。　</a:t>
            </a:r>
            <a:r>
              <a:rPr kumimoji="1" lang="ja-JP" altLang="en-US" i="1" dirty="0" smtClean="0">
                <a:solidFill>
                  <a:srgbClr val="FF0000"/>
                </a:solidFill>
                <a:latin typeface="ＭＳ Ｐゴシック" panose="020B0600070205080204" pitchFamily="50" charset="-128"/>
              </a:rPr>
              <a:t>⇒必要に応じて実地検証を実施。</a:t>
            </a:r>
            <a:endParaRPr kumimoji="1" lang="en-US" altLang="ja-JP" i="1" dirty="0" smtClean="0">
              <a:solidFill>
                <a:srgbClr val="FF0000"/>
              </a:solidFill>
              <a:latin typeface="ＭＳ Ｐゴシック" panose="020B0600070205080204" pitchFamily="50" charset="-128"/>
            </a:endParaRPr>
          </a:p>
          <a:p>
            <a:pPr marL="812800" lvl="0" indent="-276225">
              <a:lnSpc>
                <a:spcPts val="3000"/>
              </a:lnSpc>
              <a:buFont typeface="Arial" panose="020B0604020202020204" pitchFamily="34" charset="0"/>
              <a:buChar char="•"/>
              <a:defRPr/>
            </a:pPr>
            <a:r>
              <a:rPr kumimoji="1" lang="ja-JP" altLang="en-US" dirty="0">
                <a:solidFill>
                  <a:prstClr val="black"/>
                </a:solidFill>
                <a:latin typeface="ＭＳ Ｐゴシック" panose="020B0600070205080204" pitchFamily="50" charset="-128"/>
              </a:rPr>
              <a:t>「景観アドバイザーのコメント」は、モニタリング会議等を実施の上、記載するのか、写真などを確認の上、記載するのか</a:t>
            </a:r>
            <a:r>
              <a:rPr kumimoji="1" lang="ja-JP" altLang="en-US" dirty="0" smtClean="0">
                <a:solidFill>
                  <a:prstClr val="black"/>
                </a:solidFill>
                <a:latin typeface="ＭＳ Ｐゴシック" panose="020B0600070205080204" pitchFamily="50" charset="-128"/>
              </a:rPr>
              <a:t>。　</a:t>
            </a:r>
            <a:r>
              <a:rPr kumimoji="1" lang="ja-JP" altLang="en-US" i="1" dirty="0" smtClean="0">
                <a:solidFill>
                  <a:srgbClr val="FF0000"/>
                </a:solidFill>
                <a:latin typeface="ＭＳ Ｐゴシック" panose="020B0600070205080204" pitchFamily="50" charset="-128"/>
              </a:rPr>
              <a:t>⇒会議により意見集約し、コメント記載。</a:t>
            </a:r>
            <a:endParaRPr kumimoji="1" lang="en-US" altLang="ja-JP" i="1" dirty="0" smtClean="0">
              <a:solidFill>
                <a:srgbClr val="FF0000"/>
              </a:solidFill>
              <a:latin typeface="ＭＳ Ｐゴシック" panose="020B0600070205080204" pitchFamily="50" charset="-128"/>
            </a:endParaRPr>
          </a:p>
          <a:p>
            <a:pPr marL="285737" lvl="0" indent="-17462">
              <a:lnSpc>
                <a:spcPts val="3000"/>
              </a:lnSpc>
              <a:buFont typeface="Wingdings" panose="05000000000000000000" pitchFamily="2" charset="2"/>
              <a:buChar char="Ø"/>
              <a:defRPr/>
            </a:pPr>
            <a:r>
              <a:rPr kumimoji="1" lang="ja-JP" altLang="en-US" b="1" dirty="0">
                <a:solidFill>
                  <a:prstClr val="black"/>
                </a:solidFill>
                <a:latin typeface="ＭＳ Ｐゴシック" panose="020B0600070205080204" pitchFamily="50" charset="-128"/>
              </a:rPr>
              <a:t>事業担当による自己評価に</a:t>
            </a:r>
            <a:r>
              <a:rPr kumimoji="1" lang="ja-JP" altLang="en-US" b="1" dirty="0" smtClean="0">
                <a:solidFill>
                  <a:prstClr val="black"/>
                </a:solidFill>
                <a:latin typeface="ＭＳ Ｐゴシック" panose="020B0600070205080204" pitchFamily="50" charset="-128"/>
              </a:rPr>
              <a:t>ついて</a:t>
            </a:r>
            <a:endParaRPr kumimoji="1" lang="en-US" altLang="ja-JP" dirty="0">
              <a:solidFill>
                <a:prstClr val="black"/>
              </a:solidFill>
              <a:latin typeface="ＭＳ Ｐゴシック" panose="020B0600070205080204" pitchFamily="50" charset="-128"/>
            </a:endParaRPr>
          </a:p>
          <a:p>
            <a:pPr marL="812800" lvl="0" indent="-276225">
              <a:lnSpc>
                <a:spcPts val="3000"/>
              </a:lnSpc>
              <a:buFont typeface="Arial" panose="020B0604020202020204" pitchFamily="34" charset="0"/>
              <a:buChar char="•"/>
              <a:defRPr/>
            </a:pPr>
            <a:r>
              <a:rPr kumimoji="1" lang="ja-JP" altLang="en-US" dirty="0">
                <a:solidFill>
                  <a:prstClr val="black"/>
                </a:solidFill>
                <a:latin typeface="ＭＳ Ｐゴシック" panose="020B0600070205080204" pitchFamily="50" charset="-128"/>
              </a:rPr>
              <a:t>Ａ・Ｂ・Ｃ・Ｄの評価目安は、何度か試行錯誤していかねばならない</a:t>
            </a:r>
            <a:r>
              <a:rPr kumimoji="1" lang="ja-JP" altLang="en-US" dirty="0" smtClean="0">
                <a:solidFill>
                  <a:prstClr val="black"/>
                </a:solidFill>
                <a:latin typeface="ＭＳ Ｐゴシック" panose="020B0600070205080204" pitchFamily="50" charset="-128"/>
              </a:rPr>
              <a:t>。</a:t>
            </a:r>
            <a:endParaRPr kumimoji="1" lang="en-US" altLang="ja-JP" dirty="0" smtClean="0">
              <a:solidFill>
                <a:prstClr val="black"/>
              </a:solidFill>
              <a:latin typeface="ＭＳ Ｐゴシック" panose="020B0600070205080204" pitchFamily="50" charset="-128"/>
            </a:endParaRPr>
          </a:p>
          <a:p>
            <a:pPr marL="536575" lvl="0" indent="176213">
              <a:lnSpc>
                <a:spcPts val="3000"/>
              </a:lnSpc>
              <a:defRPr/>
            </a:pPr>
            <a:r>
              <a:rPr kumimoji="1" lang="ja-JP" altLang="en-US" dirty="0">
                <a:solidFill>
                  <a:prstClr val="black"/>
                </a:solidFill>
                <a:latin typeface="ＭＳ Ｐゴシック" panose="020B0600070205080204" pitchFamily="50" charset="-128"/>
              </a:rPr>
              <a:t>　</a:t>
            </a:r>
            <a:r>
              <a:rPr kumimoji="1" lang="ja-JP" altLang="en-US" i="1" dirty="0" smtClean="0">
                <a:solidFill>
                  <a:srgbClr val="FF0000"/>
                </a:solidFill>
                <a:latin typeface="ＭＳ Ｐゴシック" panose="020B0600070205080204" pitchFamily="50" charset="-128"/>
              </a:rPr>
              <a:t>⇒事例を積み上げ、目安を立てる。</a:t>
            </a:r>
            <a:endParaRPr kumimoji="1" lang="en-US" altLang="ja-JP" i="1" dirty="0">
              <a:solidFill>
                <a:srgbClr val="FF0000"/>
              </a:solidFill>
              <a:latin typeface="ＭＳ Ｐゴシック" panose="020B0600070205080204" pitchFamily="50" charset="-128"/>
            </a:endParaRPr>
          </a:p>
        </p:txBody>
      </p:sp>
      <p:sp>
        <p:nvSpPr>
          <p:cNvPr id="8" name="テキスト ボックス 7"/>
          <p:cNvSpPr txBox="1"/>
          <p:nvPr/>
        </p:nvSpPr>
        <p:spPr>
          <a:xfrm>
            <a:off x="9665120" y="6320554"/>
            <a:ext cx="8164476" cy="3046988"/>
          </a:xfrm>
          <a:prstGeom prst="rect">
            <a:avLst/>
          </a:prstGeom>
          <a:solidFill>
            <a:schemeClr val="accent4">
              <a:lumMod val="20000"/>
              <a:lumOff val="80000"/>
            </a:schemeClr>
          </a:solidFill>
        </p:spPr>
        <p:txBody>
          <a:bodyPr wrap="square" rtlCol="0">
            <a:spAutoFit/>
          </a:bodyPr>
          <a:lstStyle/>
          <a:p>
            <a:pPr lvl="0">
              <a:lnSpc>
                <a:spcPct val="150000"/>
              </a:lnSpc>
              <a:defRPr/>
            </a:pPr>
            <a:r>
              <a:rPr kumimoji="1" lang="ja-JP" altLang="en-US" sz="1600" b="1" dirty="0" smtClean="0">
                <a:solidFill>
                  <a:prstClr val="black"/>
                </a:solidFill>
              </a:rPr>
              <a:t>事業</a:t>
            </a:r>
            <a:r>
              <a:rPr kumimoji="1" lang="ja-JP" altLang="en-US" sz="1600" b="1" dirty="0">
                <a:solidFill>
                  <a:prstClr val="black"/>
                </a:solidFill>
              </a:rPr>
              <a:t>担当</a:t>
            </a:r>
            <a:r>
              <a:rPr kumimoji="1" lang="ja-JP" altLang="en-US" sz="1600" b="1" dirty="0" smtClean="0">
                <a:solidFill>
                  <a:prstClr val="black"/>
                </a:solidFill>
              </a:rPr>
              <a:t>による自己評価について</a:t>
            </a:r>
            <a:endParaRPr kumimoji="1" lang="ja-JP" altLang="en-US" sz="1600" b="1" dirty="0">
              <a:solidFill>
                <a:prstClr val="black"/>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Ａ・Ｂ・Ｃ・Ｄの評価目安は、何度か試行錯誤していかねばならない。（加藤（精）委員）</a:t>
            </a:r>
            <a:endParaRPr kumimoji="1" lang="en-US" altLang="ja-JP" sz="1600" dirty="0" smtClean="0">
              <a:solidFill>
                <a:prstClr val="black"/>
              </a:solidFill>
            </a:endParaRPr>
          </a:p>
          <a:p>
            <a:pPr lvl="0">
              <a:lnSpc>
                <a:spcPct val="150000"/>
              </a:lnSpc>
              <a:defRPr/>
            </a:pPr>
            <a:r>
              <a:rPr kumimoji="1" lang="ja-JP" altLang="en-US" sz="1600" dirty="0" smtClean="0">
                <a:solidFill>
                  <a:prstClr val="black"/>
                </a:solidFill>
              </a:rPr>
              <a:t>　</a:t>
            </a:r>
            <a:r>
              <a:rPr kumimoji="1" lang="ja-JP" altLang="en-US" sz="1600" i="1" dirty="0" smtClean="0">
                <a:solidFill>
                  <a:srgbClr val="FF0000"/>
                </a:solidFill>
              </a:rPr>
              <a:t>　⇒試行案件等を踏まえ、部会等でも議論が必要</a:t>
            </a:r>
            <a:endParaRPr kumimoji="1" lang="en-US" altLang="ja-JP" sz="1600" i="1" dirty="0" smtClean="0">
              <a:solidFill>
                <a:srgbClr val="FF0000"/>
              </a:solidFill>
            </a:endParaRPr>
          </a:p>
          <a:p>
            <a:pPr marL="285750" lvl="0" indent="-285750">
              <a:lnSpc>
                <a:spcPct val="150000"/>
              </a:lnSpc>
              <a:buFont typeface="Arial" panose="020B0604020202020204" pitchFamily="34" charset="0"/>
              <a:buChar char="•"/>
              <a:defRPr/>
            </a:pPr>
            <a:r>
              <a:rPr kumimoji="1" lang="ja-JP" altLang="en-US" sz="1600" dirty="0" smtClean="0">
                <a:solidFill>
                  <a:prstClr val="black"/>
                </a:solidFill>
              </a:rPr>
              <a:t>チェック</a:t>
            </a:r>
            <a:r>
              <a:rPr kumimoji="1" lang="ja-JP" altLang="en-US" sz="1600" dirty="0">
                <a:solidFill>
                  <a:prstClr val="black"/>
                </a:solidFill>
              </a:rPr>
              <a:t>の段階で工事が完了次第と書かれているが、評価を実施するのは「工事が完了次第」なのか、「事業完了次第」なのか</a:t>
            </a:r>
            <a:r>
              <a:rPr kumimoji="1" lang="ja-JP" altLang="en-US" sz="1600" dirty="0" smtClean="0">
                <a:solidFill>
                  <a:prstClr val="black"/>
                </a:solidFill>
              </a:rPr>
              <a:t>。（加藤（晃）会長）</a:t>
            </a:r>
            <a:endParaRPr kumimoji="1" lang="en-US" altLang="ja-JP" sz="1600" dirty="0" smtClean="0">
              <a:solidFill>
                <a:prstClr val="black"/>
              </a:solidFill>
            </a:endParaRPr>
          </a:p>
          <a:p>
            <a:pPr marL="442913" lvl="0" indent="-442913">
              <a:lnSpc>
                <a:spcPct val="150000"/>
              </a:lnSpc>
              <a:defRPr/>
            </a:pPr>
            <a:r>
              <a:rPr kumimoji="1" lang="ja-JP" altLang="en-US" sz="1600" dirty="0" smtClean="0">
                <a:solidFill>
                  <a:prstClr val="black"/>
                </a:solidFill>
              </a:rPr>
              <a:t>　　</a:t>
            </a:r>
            <a:r>
              <a:rPr kumimoji="1" lang="ja-JP" altLang="en-US" sz="1600" i="1" dirty="0" smtClean="0">
                <a:solidFill>
                  <a:srgbClr val="FF0000"/>
                </a:solidFill>
              </a:rPr>
              <a:t>⇒複数期にまたがる事業や、河川・道路のように、全体事業としたら非常に大きな規模で実施される事業等について、どのステージで「目標設定」・「評価」を実施するのか運用等で示す必要がある</a:t>
            </a:r>
            <a:endParaRPr kumimoji="1" lang="en-US" altLang="ja-JP" sz="1600" i="1" dirty="0" smtClean="0">
              <a:solidFill>
                <a:srgbClr val="FF0000"/>
              </a:solidFill>
            </a:endParaRPr>
          </a:p>
        </p:txBody>
      </p:sp>
    </p:spTree>
    <p:extLst>
      <p:ext uri="{BB962C8B-B14F-4D97-AF65-F5344CB8AC3E}">
        <p14:creationId xmlns:p14="http://schemas.microsoft.com/office/powerpoint/2010/main" val="715894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9608</TotalTime>
  <Words>7203</Words>
  <Application>Microsoft Office PowerPoint</Application>
  <PresentationFormat>画面に合わせる (4:3)</PresentationFormat>
  <Paragraphs>743</Paragraphs>
  <Slides>38</Slides>
  <Notes>29</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38</vt:i4>
      </vt:variant>
    </vt:vector>
  </HeadingPairs>
  <TitlesOfParts>
    <vt:vector size="52" baseType="lpstr">
      <vt:lpstr>HG丸ｺﾞｼｯｸM-PRO</vt:lpstr>
      <vt:lpstr>Meiryo UI</vt:lpstr>
      <vt:lpstr>ＭＳ Ｐゴシック</vt:lpstr>
      <vt:lpstr>ＭＳ Ｐゴシック 本文</vt:lpstr>
      <vt:lpstr>ＭＳ 明朝</vt:lpstr>
      <vt:lpstr>游ゴシック</vt:lpstr>
      <vt:lpstr>Arial</vt:lpstr>
      <vt:lpstr>Calibri</vt:lpstr>
      <vt:lpstr>Cambria</vt:lpstr>
      <vt:lpstr>Century</vt:lpstr>
      <vt:lpstr>Times New Roman</vt:lpstr>
      <vt:lpstr>Wingdings</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　考  （令和元年度第２回審議会資料より）</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　考　情　報</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711</cp:revision>
  <cp:lastPrinted>2020-07-03T01:18:24Z</cp:lastPrinted>
  <dcterms:created xsi:type="dcterms:W3CDTF">2018-12-04T04:57:03Z</dcterms:created>
  <dcterms:modified xsi:type="dcterms:W3CDTF">2020-07-27T10:39:59Z</dcterms:modified>
</cp:coreProperties>
</file>