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93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60" d="100"/>
          <a:sy n="60" d="100"/>
        </p:scale>
        <p:origin x="20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3D8B-9886-4963-9BAD-A01625EDAD45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410-A4ED-4425-9668-E4D025D4C43C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0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335-52AD-470D-AE20-5E8DAD85A54B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1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F264-BAB6-43D1-A818-E406D1CF22D1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4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FDF6-2425-4DAD-AFC1-66C8B5DBCA73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18D-302A-4584-91F4-81A9559509C2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634-D2F5-46ED-B555-8942FB29EDAC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32A-E48E-4745-B128-36CA8597C96B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7E9C-05C1-44B5-996E-2ABC90E49F6F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6D5-EEC3-475E-A218-537B8E39B9B5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B5DE-A3DE-4593-8E0F-2864B077D18C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DF7-945F-4205-89E0-DC4360F575A2}" type="datetime1">
              <a:rPr kumimoji="1" lang="ja-JP" altLang="en-US" smtClean="0"/>
              <a:t>2020/7/31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516675"/>
              </p:ext>
            </p:extLst>
          </p:nvPr>
        </p:nvGraphicFramePr>
        <p:xfrm>
          <a:off x="357801" y="713231"/>
          <a:ext cx="6144599" cy="8101584"/>
        </p:xfrm>
        <a:graphic>
          <a:graphicData uri="http://schemas.openxmlformats.org/drawingml/2006/table">
            <a:tbl>
              <a:tblPr firstRow="1" bandRow="1"/>
              <a:tblGrid>
                <a:gridCol w="962999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575733">
                  <a:extLst>
                    <a:ext uri="{9D8B030D-6E8A-4147-A177-3AD203B41FA5}">
                      <a16:colId xmlns:a16="http://schemas.microsoft.com/office/drawing/2014/main" val="341508336"/>
                    </a:ext>
                  </a:extLst>
                </a:gridCol>
                <a:gridCol w="4605867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</a:tblGrid>
              <a:tr h="675132">
                <a:tc rowSpan="6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令和２年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rowSpan="9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442714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40522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91510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81825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26812"/>
                  </a:ext>
                </a:extLst>
              </a:tr>
              <a:tr h="675132">
                <a:tc rowSpan="6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令和３年</a:t>
                      </a:r>
                      <a:endParaRPr kumimoji="1" lang="en-US" altLang="ja-JP" sz="1400" b="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2021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年）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80353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49331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71560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80885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351397"/>
                  </a:ext>
                </a:extLst>
              </a:tr>
              <a:tr h="675132"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kumimoji="1" lang="ja-JP" altLang="en-US" sz="1400" b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kumimoji="1" lang="ja-JP" altLang="en-US" sz="1400" b="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187810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0" y="-3774"/>
            <a:ext cx="6858000" cy="4769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年度大阪府景観審議会スケジュール（案）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012424" y="1444471"/>
            <a:ext cx="4354581" cy="564986"/>
          </a:xfrm>
          <a:prstGeom prst="roundRect">
            <a:avLst>
              <a:gd name="adj" fmla="val 7759"/>
            </a:avLst>
          </a:prstGeom>
          <a:solidFill>
            <a:srgbClr xmlns:mc="http://schemas.openxmlformats.org/markup-compatibility/2006" xmlns:a14="http://schemas.microsoft.com/office/drawing/2010/main" val="C0C0C0" mc:Ignorable="a14" a14:legacySpreadsheetColorIndex="22"/>
          </a:solidFill>
          <a:ln w="2857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round/>
            <a:headEnd/>
            <a:tailEnd/>
          </a:ln>
        </p:spPr>
        <p:txBody>
          <a:bodyPr wrap="square" lIns="36576" tIns="22860" rIns="36576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ja-JP" altLang="en-US" sz="1400" b="1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第１回景観審</a:t>
            </a:r>
            <a:r>
              <a:rPr lang="ja-JP" altLang="en-US" sz="14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議会（</a:t>
            </a:r>
            <a:r>
              <a:rPr lang="ja-JP" altLang="en-US" sz="1400" b="1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８</a:t>
            </a:r>
            <a:r>
              <a:rPr lang="ja-JP" altLang="en-US" sz="1400" b="1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月６日）</a:t>
            </a:r>
            <a:endParaRPr lang="ja-JP" altLang="en-US" sz="1200" b="1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pPr algn="ctr" rtl="0">
              <a:defRPr sz="1000"/>
            </a:pPr>
            <a:r>
              <a:rPr lang="ja-JP" altLang="en-US" sz="12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今年度の取組み</a:t>
            </a:r>
            <a:r>
              <a:rPr lang="ja-JP" altLang="en-US" sz="120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及び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部会員の選任</a:t>
            </a:r>
            <a:r>
              <a:rPr lang="ja-JP" altLang="en-US" sz="120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について</a:t>
            </a:r>
            <a:endParaRPr lang="ja-JP" altLang="en-US" sz="105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14" name="AutoShape 38"/>
          <p:cNvSpPr>
            <a:spLocks noChangeArrowheads="1"/>
          </p:cNvSpPr>
          <p:nvPr/>
        </p:nvSpPr>
        <p:spPr bwMode="auto">
          <a:xfrm rot="5400000">
            <a:off x="4137410" y="-759996"/>
            <a:ext cx="607848" cy="370107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300"/>
              </a:lnSpc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第１回公共事業アドバイス部会（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7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月</a:t>
            </a:r>
            <a:r>
              <a:rPr lang="en-US" altLang="ja-JP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21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日）</a:t>
            </a:r>
            <a:endParaRPr lang="en-US" altLang="ja-JP" sz="1200" b="1" i="0" u="none" strike="noStrike" baseline="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 rtl="0">
              <a:defRPr sz="1000"/>
            </a:pPr>
            <a:r>
              <a:rPr lang="ja-JP" altLang="en-US" sz="900" dirty="0">
                <a:solidFill>
                  <a:srgbClr val="000000"/>
                </a:solidFill>
                <a:latin typeface="HG丸ｺﾞｼｯｸM-PRO"/>
                <a:ea typeface="HG丸ｺﾞｼｯｸM-PRO"/>
              </a:rPr>
              <a:t>アドバイス</a:t>
            </a:r>
            <a:r>
              <a:rPr lang="ja-JP" altLang="en-US" sz="9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への対応の確認</a:t>
            </a:r>
            <a:endParaRPr lang="en-US" altLang="ja-JP" sz="900" b="0" i="0" u="none" strike="noStrike" baseline="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32" name="フリーフォーム 31"/>
          <p:cNvSpPr/>
          <p:nvPr/>
        </p:nvSpPr>
        <p:spPr bwMode="auto">
          <a:xfrm>
            <a:off x="2002899" y="2224241"/>
            <a:ext cx="2984500" cy="2309659"/>
          </a:xfrm>
          <a:custGeom>
            <a:avLst/>
            <a:gdLst>
              <a:gd name="connsiteX0" fmla="*/ 0 w 2984500"/>
              <a:gd name="connsiteY0" fmla="*/ 0 h 2309659"/>
              <a:gd name="connsiteX1" fmla="*/ 2984500 w 2984500"/>
              <a:gd name="connsiteY1" fmla="*/ 0 h 2309659"/>
              <a:gd name="connsiteX2" fmla="*/ 2984500 w 2984500"/>
              <a:gd name="connsiteY2" fmla="*/ 360000 h 2309659"/>
              <a:gd name="connsiteX3" fmla="*/ 280596 w 2984500"/>
              <a:gd name="connsiteY3" fmla="*/ 360000 h 2309659"/>
              <a:gd name="connsiteX4" fmla="*/ 280596 w 2984500"/>
              <a:gd name="connsiteY4" fmla="*/ 2126850 h 2309659"/>
              <a:gd name="connsiteX5" fmla="*/ 372001 w 2984500"/>
              <a:gd name="connsiteY5" fmla="*/ 2126850 h 2309659"/>
              <a:gd name="connsiteX6" fmla="*/ 189192 w 2984500"/>
              <a:gd name="connsiteY6" fmla="*/ 2309659 h 2309659"/>
              <a:gd name="connsiteX7" fmla="*/ 6382 w 2984500"/>
              <a:gd name="connsiteY7" fmla="*/ 2126850 h 2309659"/>
              <a:gd name="connsiteX8" fmla="*/ 97787 w 2984500"/>
              <a:gd name="connsiteY8" fmla="*/ 2126850 h 2309659"/>
              <a:gd name="connsiteX9" fmla="*/ 97787 w 2984500"/>
              <a:gd name="connsiteY9" fmla="*/ 360000 h 2309659"/>
              <a:gd name="connsiteX10" fmla="*/ 0 w 2984500"/>
              <a:gd name="connsiteY10" fmla="*/ 360000 h 2309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84500" h="2309659">
                <a:moveTo>
                  <a:pt x="0" y="0"/>
                </a:moveTo>
                <a:lnTo>
                  <a:pt x="2984500" y="0"/>
                </a:lnTo>
                <a:lnTo>
                  <a:pt x="2984500" y="360000"/>
                </a:lnTo>
                <a:lnTo>
                  <a:pt x="280596" y="360000"/>
                </a:lnTo>
                <a:lnTo>
                  <a:pt x="280596" y="2126850"/>
                </a:lnTo>
                <a:lnTo>
                  <a:pt x="372001" y="2126850"/>
                </a:lnTo>
                <a:lnTo>
                  <a:pt x="189192" y="2309659"/>
                </a:lnTo>
                <a:lnTo>
                  <a:pt x="6382" y="2126850"/>
                </a:lnTo>
                <a:lnTo>
                  <a:pt x="97787" y="2126850"/>
                </a:lnTo>
                <a:lnTo>
                  <a:pt x="97787" y="360000"/>
                </a:lnTo>
                <a:lnTo>
                  <a:pt x="0" y="360000"/>
                </a:lnTo>
                <a:close/>
              </a:path>
            </a:pathLst>
          </a:cu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 cap="flat" cmpd="sng" algn="ctr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18288" tIns="0" rIns="0" bIns="0" rtlCol="0" anchor="t" upright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第２回ビュースポット募集開始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82146" y="106540"/>
            <a:ext cx="819444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資料４</a:t>
            </a:r>
            <a:endParaRPr kumimoji="1" lang="en-US" altLang="ja-JP" sz="1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AutoShape 38"/>
          <p:cNvSpPr>
            <a:spLocks noChangeArrowheads="1"/>
          </p:cNvSpPr>
          <p:nvPr/>
        </p:nvSpPr>
        <p:spPr bwMode="auto">
          <a:xfrm rot="5400000">
            <a:off x="4137411" y="2211909"/>
            <a:ext cx="607848" cy="370107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ct val="150000"/>
              </a:lnSpc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第２回公共事業アドバイス部会</a:t>
            </a:r>
            <a:endParaRPr lang="en-US" altLang="ja-JP" sz="1200" b="1" i="0" u="none" strike="noStrike" baseline="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7" name="AutoShape 38"/>
          <p:cNvSpPr>
            <a:spLocks noChangeArrowheads="1"/>
          </p:cNvSpPr>
          <p:nvPr/>
        </p:nvSpPr>
        <p:spPr bwMode="auto">
          <a:xfrm rot="5400000">
            <a:off x="4137411" y="3023160"/>
            <a:ext cx="607848" cy="370107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ct val="150000"/>
              </a:lnSpc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第３回公共事業アドバイス部会</a:t>
            </a:r>
            <a:endParaRPr lang="en-US" altLang="ja-JP" sz="1200" b="1" i="0" u="none" strike="noStrike" baseline="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28" name="AutoShape 38"/>
          <p:cNvSpPr>
            <a:spLocks noChangeArrowheads="1"/>
          </p:cNvSpPr>
          <p:nvPr/>
        </p:nvSpPr>
        <p:spPr bwMode="auto">
          <a:xfrm rot="5400000">
            <a:off x="3546436" y="6375290"/>
            <a:ext cx="613995" cy="370107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300"/>
              </a:lnSpc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</a:t>
            </a:r>
            <a:r>
              <a:rPr lang="ja-JP" altLang="en-US" sz="1200" b="1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１</a:t>
            </a: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回景観ビジョン推進部会</a:t>
            </a:r>
            <a:endParaRPr lang="en-US" altLang="ja-JP" sz="1200" b="1" i="0" u="none" strike="noStrike" baseline="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>
              <a:defRPr sz="1000"/>
            </a:pPr>
            <a:r>
              <a:rPr lang="ja-JP" altLang="en-US" sz="9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第２回ビュースポット選定</a:t>
            </a:r>
            <a:endParaRPr lang="en-US" altLang="ja-JP" sz="9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30" name="AutoShape 38"/>
          <p:cNvSpPr>
            <a:spLocks noChangeArrowheads="1"/>
          </p:cNvSpPr>
          <p:nvPr/>
        </p:nvSpPr>
        <p:spPr bwMode="auto">
          <a:xfrm rot="5400000">
            <a:off x="3546437" y="4601031"/>
            <a:ext cx="613995" cy="370107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prstDash val="sysDash"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300"/>
              </a:lnSpc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景観ビジョン推進部会</a:t>
            </a:r>
            <a:endParaRPr lang="en-US" altLang="ja-JP" sz="1200" b="1" i="0" u="none" strike="noStrike" baseline="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  <a:p>
            <a:pPr algn="ctr">
              <a:defRPr sz="1000"/>
            </a:pPr>
            <a:r>
              <a:rPr lang="ja-JP" altLang="en-US" sz="90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第２回ビュースポット書類選定</a:t>
            </a:r>
            <a:endParaRPr lang="en-US" altLang="ja-JP" sz="900" dirty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31" name="AutoShape 38"/>
          <p:cNvSpPr>
            <a:spLocks noChangeArrowheads="1"/>
          </p:cNvSpPr>
          <p:nvPr/>
        </p:nvSpPr>
        <p:spPr bwMode="auto">
          <a:xfrm rot="5400000">
            <a:off x="4137411" y="5541630"/>
            <a:ext cx="607848" cy="3701070"/>
          </a:xfrm>
          <a:prstGeom prst="homePlate">
            <a:avLst>
              <a:gd name="adj" fmla="val 15446"/>
            </a:avLst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square" lIns="36576" tIns="144000" rIns="0" bIns="18288" anchor="t" anchorCtr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ct val="150000"/>
              </a:lnSpc>
              <a:defRPr sz="1000"/>
            </a:pPr>
            <a:r>
              <a:rPr lang="ja-JP" altLang="en-US" sz="1200" b="1" i="0" u="none" strike="noStrike" baseline="0" dirty="0" smtClean="0">
                <a:solidFill>
                  <a:srgbClr val="000000"/>
                </a:solidFill>
                <a:latin typeface="HG丸ｺﾞｼｯｸM-PRO"/>
                <a:ea typeface="HG丸ｺﾞｼｯｸM-PRO"/>
              </a:rPr>
              <a:t>第１回公共事業アドバイス部会</a:t>
            </a:r>
            <a:endParaRPr lang="en-US" altLang="ja-JP" sz="1200" b="1" i="0" u="none" strike="noStrike" baseline="0" dirty="0" smtClean="0">
              <a:solidFill>
                <a:srgbClr val="000000"/>
              </a:solidFill>
              <a:latin typeface="HG丸ｺﾞｼｯｸM-PRO"/>
              <a:ea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9586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</TotalTime>
  <Words>122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都市景観ビジョン・大阪の推進 　 　 　１　淀川の魅力ある景観づくりに向けた検討 　　　　（民間が主体的に景観づくりに取り組み、積極的に投資できる環境をつくる）   　２　公共事業における景観面でのPDCAサイクルの確立 　　　　（公共事業の実施にあたっては、地域の景観づくりの模範となるよう努める）  　　　 　３　ビュースポット（視点場）の発掘と情報発信 　　　　（景観づくりの担い手を育成し、大阪の魅力を創出し、発掘する）</dc:title>
  <cp:revision>246</cp:revision>
  <cp:lastPrinted>2020-07-29T02:11:58Z</cp:lastPrinted>
  <dcterms:created xsi:type="dcterms:W3CDTF">2018-12-04T04:57:03Z</dcterms:created>
  <dcterms:modified xsi:type="dcterms:W3CDTF">2020-07-31T02:39:05Z</dcterms:modified>
</cp:coreProperties>
</file>