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82" r:id="rId2"/>
    <p:sldId id="304" r:id="rId3"/>
    <p:sldId id="311" r:id="rId4"/>
    <p:sldId id="299" r:id="rId5"/>
    <p:sldId id="312" r:id="rId6"/>
    <p:sldId id="315" r:id="rId7"/>
    <p:sldId id="317" r:id="rId8"/>
    <p:sldId id="318" r:id="rId9"/>
    <p:sldId id="319" r:id="rId10"/>
    <p:sldId id="320" r:id="rId11"/>
    <p:sldId id="326" r:id="rId12"/>
    <p:sldId id="321" r:id="rId13"/>
    <p:sldId id="322" r:id="rId14"/>
    <p:sldId id="296" r:id="rId15"/>
    <p:sldId id="313" r:id="rId16"/>
    <p:sldId id="314" r:id="rId17"/>
    <p:sldId id="323" r:id="rId18"/>
    <p:sldId id="324" r:id="rId19"/>
    <p:sldId id="325" r:id="rId20"/>
    <p:sldId id="327" r:id="rId21"/>
    <p:sldId id="328" r:id="rId22"/>
    <p:sldId id="329" r:id="rId23"/>
    <p:sldId id="330" r:id="rId24"/>
    <p:sldId id="331" r:id="rId25"/>
    <p:sldId id="307" r:id="rId26"/>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E699"/>
    <a:srgbClr val="FF0066"/>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031" autoAdjust="0"/>
    <p:restoredTop sz="94434" autoAdjust="0"/>
  </p:normalViewPr>
  <p:slideViewPr>
    <p:cSldViewPr>
      <p:cViewPr varScale="1">
        <p:scale>
          <a:sx n="71" d="100"/>
          <a:sy n="71" d="100"/>
        </p:scale>
        <p:origin x="756" y="6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68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38" y="0"/>
            <a:ext cx="2949575" cy="496888"/>
          </a:xfrm>
          <a:prstGeom prst="rect">
            <a:avLst/>
          </a:prstGeom>
        </p:spPr>
        <p:txBody>
          <a:bodyPr vert="horz" lIns="91440" tIns="45720" rIns="91440" bIns="45720" rtlCol="0"/>
          <a:lstStyle>
            <a:lvl1pPr algn="r">
              <a:defRPr sz="1200"/>
            </a:lvl1pPr>
          </a:lstStyle>
          <a:p>
            <a:fld id="{C1D78F97-5D1B-4A42-8AC9-1B4DB28D5149}" type="datetimeFigureOut">
              <a:rPr kumimoji="1" lang="ja-JP" altLang="en-US" smtClean="0"/>
              <a:t>2021/3/5</a:t>
            </a:fld>
            <a:endParaRPr kumimoji="1" lang="ja-JP" altLang="en-US"/>
          </a:p>
        </p:txBody>
      </p:sp>
      <p:sp>
        <p:nvSpPr>
          <p:cNvPr id="4" name="スライド イメージ プレースホルダー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1038" y="4721225"/>
            <a:ext cx="5445125" cy="4471988"/>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863"/>
            <a:ext cx="2949575" cy="4968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38" y="9440863"/>
            <a:ext cx="2949575" cy="496887"/>
          </a:xfrm>
          <a:prstGeom prst="rect">
            <a:avLst/>
          </a:prstGeom>
        </p:spPr>
        <p:txBody>
          <a:bodyPr vert="horz" lIns="91440" tIns="45720" rIns="91440" bIns="45720" rtlCol="0" anchor="b"/>
          <a:lstStyle>
            <a:lvl1pPr algn="r">
              <a:defRPr sz="1200"/>
            </a:lvl1pPr>
          </a:lstStyle>
          <a:p>
            <a:fld id="{990935D4-ED70-486E-9DDB-303544693F68}" type="slidenum">
              <a:rPr kumimoji="1" lang="ja-JP" altLang="en-US" smtClean="0"/>
              <a:t>‹#›</a:t>
            </a:fld>
            <a:endParaRPr kumimoji="1" lang="ja-JP" altLang="en-US"/>
          </a:p>
        </p:txBody>
      </p:sp>
    </p:spTree>
    <p:extLst>
      <p:ext uri="{BB962C8B-B14F-4D97-AF65-F5344CB8AC3E}">
        <p14:creationId xmlns:p14="http://schemas.microsoft.com/office/powerpoint/2010/main" val="407362166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90935D4-ED70-486E-9DDB-303544693F68}" type="slidenum">
              <a:rPr kumimoji="1" lang="ja-JP" altLang="en-US" smtClean="0"/>
              <a:t>4</a:t>
            </a:fld>
            <a:endParaRPr kumimoji="1" lang="ja-JP" altLang="en-US"/>
          </a:p>
        </p:txBody>
      </p:sp>
    </p:spTree>
    <p:extLst>
      <p:ext uri="{BB962C8B-B14F-4D97-AF65-F5344CB8AC3E}">
        <p14:creationId xmlns:p14="http://schemas.microsoft.com/office/powerpoint/2010/main" val="643112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90935D4-ED70-486E-9DDB-303544693F68}" type="slidenum">
              <a:rPr kumimoji="1" lang="ja-JP" altLang="en-US" smtClean="0"/>
              <a:t>5</a:t>
            </a:fld>
            <a:endParaRPr kumimoji="1" lang="ja-JP" altLang="en-US"/>
          </a:p>
        </p:txBody>
      </p:sp>
    </p:spTree>
    <p:extLst>
      <p:ext uri="{BB962C8B-B14F-4D97-AF65-F5344CB8AC3E}">
        <p14:creationId xmlns:p14="http://schemas.microsoft.com/office/powerpoint/2010/main" val="1388712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90935D4-ED70-486E-9DDB-303544693F68}" type="slidenum">
              <a:rPr kumimoji="1" lang="ja-JP" altLang="en-US" smtClean="0"/>
              <a:t>14</a:t>
            </a:fld>
            <a:endParaRPr kumimoji="1" lang="ja-JP" altLang="en-US"/>
          </a:p>
        </p:txBody>
      </p:sp>
    </p:spTree>
    <p:extLst>
      <p:ext uri="{BB962C8B-B14F-4D97-AF65-F5344CB8AC3E}">
        <p14:creationId xmlns:p14="http://schemas.microsoft.com/office/powerpoint/2010/main" val="15213116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90935D4-ED70-486E-9DDB-303544693F68}" type="slidenum">
              <a:rPr kumimoji="1" lang="ja-JP" altLang="en-US" smtClean="0"/>
              <a:t>15</a:t>
            </a:fld>
            <a:endParaRPr kumimoji="1" lang="ja-JP" altLang="en-US"/>
          </a:p>
        </p:txBody>
      </p:sp>
    </p:spTree>
    <p:extLst>
      <p:ext uri="{BB962C8B-B14F-4D97-AF65-F5344CB8AC3E}">
        <p14:creationId xmlns:p14="http://schemas.microsoft.com/office/powerpoint/2010/main" val="9645233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90935D4-ED70-486E-9DDB-303544693F68}" type="slidenum">
              <a:rPr kumimoji="1" lang="ja-JP" altLang="en-US" smtClean="0"/>
              <a:t>16</a:t>
            </a:fld>
            <a:endParaRPr kumimoji="1" lang="ja-JP" altLang="en-US"/>
          </a:p>
        </p:txBody>
      </p:sp>
    </p:spTree>
    <p:extLst>
      <p:ext uri="{BB962C8B-B14F-4D97-AF65-F5344CB8AC3E}">
        <p14:creationId xmlns:p14="http://schemas.microsoft.com/office/powerpoint/2010/main" val="31792500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AB7D37DD-BD37-40B8-9C53-A39D04FC94B6}" type="datetime1">
              <a:rPr kumimoji="1" lang="ja-JP" altLang="en-US" smtClean="0"/>
              <a:t>2021/3/5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FAB2AA0-22F6-4977-B4AB-6397E15C0039}" type="slidenum">
              <a:rPr kumimoji="1" lang="ja-JP" altLang="en-US" smtClean="0"/>
              <a:t>‹#›</a:t>
            </a:fld>
            <a:endParaRPr kumimoji="1" lang="ja-JP" altLang="en-US"/>
          </a:p>
        </p:txBody>
      </p:sp>
    </p:spTree>
    <p:extLst>
      <p:ext uri="{BB962C8B-B14F-4D97-AF65-F5344CB8AC3E}">
        <p14:creationId xmlns:p14="http://schemas.microsoft.com/office/powerpoint/2010/main" val="22844397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5966D206-C61A-4E2A-9B11-EE6B5C345A17}" type="datetime1">
              <a:rPr kumimoji="1" lang="ja-JP" altLang="en-US" smtClean="0"/>
              <a:t>2021/3/5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FAB2AA0-22F6-4977-B4AB-6397E15C0039}" type="slidenum">
              <a:rPr kumimoji="1" lang="ja-JP" altLang="en-US" smtClean="0"/>
              <a:t>‹#›</a:t>
            </a:fld>
            <a:endParaRPr kumimoji="1" lang="ja-JP" altLang="en-US"/>
          </a:p>
        </p:txBody>
      </p:sp>
    </p:spTree>
    <p:extLst>
      <p:ext uri="{BB962C8B-B14F-4D97-AF65-F5344CB8AC3E}">
        <p14:creationId xmlns:p14="http://schemas.microsoft.com/office/powerpoint/2010/main" val="20285755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B1537E44-A863-4241-979F-E921DD054252}" type="datetime1">
              <a:rPr kumimoji="1" lang="ja-JP" altLang="en-US" smtClean="0"/>
              <a:t>2021/3/5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FAB2AA0-22F6-4977-B4AB-6397E15C0039}" type="slidenum">
              <a:rPr kumimoji="1" lang="ja-JP" altLang="en-US" smtClean="0"/>
              <a:t>‹#›</a:t>
            </a:fld>
            <a:endParaRPr kumimoji="1" lang="ja-JP" altLang="en-US"/>
          </a:p>
        </p:txBody>
      </p:sp>
    </p:spTree>
    <p:extLst>
      <p:ext uri="{BB962C8B-B14F-4D97-AF65-F5344CB8AC3E}">
        <p14:creationId xmlns:p14="http://schemas.microsoft.com/office/powerpoint/2010/main" val="979743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15995B97-BE18-479A-8040-465CBAEFCC79}" type="datetime1">
              <a:rPr kumimoji="1" lang="ja-JP" altLang="en-US" smtClean="0"/>
              <a:t>2021/3/5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FAB2AA0-22F6-4977-B4AB-6397E15C0039}" type="slidenum">
              <a:rPr kumimoji="1" lang="ja-JP" altLang="en-US" smtClean="0"/>
              <a:t>‹#›</a:t>
            </a:fld>
            <a:endParaRPr kumimoji="1" lang="ja-JP" altLang="en-US"/>
          </a:p>
        </p:txBody>
      </p:sp>
    </p:spTree>
    <p:extLst>
      <p:ext uri="{BB962C8B-B14F-4D97-AF65-F5344CB8AC3E}">
        <p14:creationId xmlns:p14="http://schemas.microsoft.com/office/powerpoint/2010/main" val="2419131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04BD6156-703E-4D53-801E-C64FCBD10507}" type="datetime1">
              <a:rPr kumimoji="1" lang="ja-JP" altLang="en-US" smtClean="0"/>
              <a:t>2021/3/5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FAB2AA0-22F6-4977-B4AB-6397E15C0039}" type="slidenum">
              <a:rPr kumimoji="1" lang="ja-JP" altLang="en-US" smtClean="0"/>
              <a:t>‹#›</a:t>
            </a:fld>
            <a:endParaRPr kumimoji="1" lang="ja-JP" altLang="en-US"/>
          </a:p>
        </p:txBody>
      </p:sp>
    </p:spTree>
    <p:extLst>
      <p:ext uri="{BB962C8B-B14F-4D97-AF65-F5344CB8AC3E}">
        <p14:creationId xmlns:p14="http://schemas.microsoft.com/office/powerpoint/2010/main" val="21425942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9CC96155-D9CB-49EC-B5D9-C158C1793C65}" type="datetime1">
              <a:rPr kumimoji="1" lang="ja-JP" altLang="en-US" smtClean="0"/>
              <a:t>2021/3/5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5FAB2AA0-22F6-4977-B4AB-6397E15C0039}" type="slidenum">
              <a:rPr kumimoji="1" lang="ja-JP" altLang="en-US" smtClean="0"/>
              <a:t>‹#›</a:t>
            </a:fld>
            <a:endParaRPr kumimoji="1" lang="ja-JP" altLang="en-US"/>
          </a:p>
        </p:txBody>
      </p:sp>
    </p:spTree>
    <p:extLst>
      <p:ext uri="{BB962C8B-B14F-4D97-AF65-F5344CB8AC3E}">
        <p14:creationId xmlns:p14="http://schemas.microsoft.com/office/powerpoint/2010/main" val="4107659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B1C9051B-F911-42C3-B9A2-61026E698ED4}" type="datetime1">
              <a:rPr kumimoji="1" lang="ja-JP" altLang="en-US" smtClean="0"/>
              <a:t>2021/3/5</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5FAB2AA0-22F6-4977-B4AB-6397E15C0039}" type="slidenum">
              <a:rPr kumimoji="1" lang="ja-JP" altLang="en-US" smtClean="0"/>
              <a:t>‹#›</a:t>
            </a:fld>
            <a:endParaRPr kumimoji="1" lang="ja-JP" altLang="en-US"/>
          </a:p>
        </p:txBody>
      </p:sp>
    </p:spTree>
    <p:extLst>
      <p:ext uri="{BB962C8B-B14F-4D97-AF65-F5344CB8AC3E}">
        <p14:creationId xmlns:p14="http://schemas.microsoft.com/office/powerpoint/2010/main" val="571273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D2D5D311-A255-48F8-B6D9-B5FE67356B87}" type="datetime1">
              <a:rPr kumimoji="1" lang="ja-JP" altLang="en-US" smtClean="0"/>
              <a:t>2021/3/5</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5FAB2AA0-22F6-4977-B4AB-6397E15C0039}" type="slidenum">
              <a:rPr kumimoji="1" lang="ja-JP" altLang="en-US" smtClean="0"/>
              <a:t>‹#›</a:t>
            </a:fld>
            <a:endParaRPr kumimoji="1" lang="ja-JP" altLang="en-US"/>
          </a:p>
        </p:txBody>
      </p:sp>
    </p:spTree>
    <p:extLst>
      <p:ext uri="{BB962C8B-B14F-4D97-AF65-F5344CB8AC3E}">
        <p14:creationId xmlns:p14="http://schemas.microsoft.com/office/powerpoint/2010/main" val="20736117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31DCD8B3-C53D-4D0A-8B34-4FC272C4CDFF}" type="datetime1">
              <a:rPr kumimoji="1" lang="ja-JP" altLang="en-US" smtClean="0"/>
              <a:t>2021/3/5</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5FAB2AA0-22F6-4977-B4AB-6397E15C0039}" type="slidenum">
              <a:rPr kumimoji="1" lang="ja-JP" altLang="en-US" smtClean="0"/>
              <a:t>‹#›</a:t>
            </a:fld>
            <a:endParaRPr kumimoji="1" lang="ja-JP" altLang="en-US"/>
          </a:p>
        </p:txBody>
      </p:sp>
    </p:spTree>
    <p:extLst>
      <p:ext uri="{BB962C8B-B14F-4D97-AF65-F5344CB8AC3E}">
        <p14:creationId xmlns:p14="http://schemas.microsoft.com/office/powerpoint/2010/main" val="456931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7DDD3212-907A-4532-8BD3-3A53D33824D0}" type="datetime1">
              <a:rPr kumimoji="1" lang="ja-JP" altLang="en-US" smtClean="0"/>
              <a:t>2021/3/5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5FAB2AA0-22F6-4977-B4AB-6397E15C0039}" type="slidenum">
              <a:rPr kumimoji="1" lang="ja-JP" altLang="en-US" smtClean="0"/>
              <a:t>‹#›</a:t>
            </a:fld>
            <a:endParaRPr kumimoji="1" lang="ja-JP" altLang="en-US"/>
          </a:p>
        </p:txBody>
      </p:sp>
    </p:spTree>
    <p:extLst>
      <p:ext uri="{BB962C8B-B14F-4D97-AF65-F5344CB8AC3E}">
        <p14:creationId xmlns:p14="http://schemas.microsoft.com/office/powerpoint/2010/main" val="18663981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DA76E6CF-93B6-4019-A42B-96097361A12C}" type="datetime1">
              <a:rPr kumimoji="1" lang="ja-JP" altLang="en-US" smtClean="0"/>
              <a:t>2021/3/5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5FAB2AA0-22F6-4977-B4AB-6397E15C0039}" type="slidenum">
              <a:rPr kumimoji="1" lang="ja-JP" altLang="en-US" smtClean="0"/>
              <a:t>‹#›</a:t>
            </a:fld>
            <a:endParaRPr kumimoji="1" lang="ja-JP" altLang="en-US"/>
          </a:p>
        </p:txBody>
      </p:sp>
    </p:spTree>
    <p:extLst>
      <p:ext uri="{BB962C8B-B14F-4D97-AF65-F5344CB8AC3E}">
        <p14:creationId xmlns:p14="http://schemas.microsoft.com/office/powerpoint/2010/main" val="19279199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C39FC0-0BE3-489D-B5C0-C3F01FA4DD8D}" type="datetime1">
              <a:rPr kumimoji="1" lang="ja-JP" altLang="en-US" smtClean="0"/>
              <a:t>2021/3/5</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AB2AA0-22F6-4977-B4AB-6397E15C0039}" type="slidenum">
              <a:rPr kumimoji="1" lang="ja-JP" altLang="en-US" smtClean="0"/>
              <a:t>‹#›</a:t>
            </a:fld>
            <a:endParaRPr kumimoji="1" lang="ja-JP" altLang="en-US"/>
          </a:p>
        </p:txBody>
      </p:sp>
    </p:spTree>
    <p:extLst>
      <p:ext uri="{BB962C8B-B14F-4D97-AF65-F5344CB8AC3E}">
        <p14:creationId xmlns:p14="http://schemas.microsoft.com/office/powerpoint/2010/main" val="1354094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41.png"/><Relationship Id="rId7" Type="http://schemas.openxmlformats.org/officeDocument/2006/relationships/image" Target="../media/image11.jpe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12.jpeg"/></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2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58.jpeg"/></Relationships>
</file>

<file path=ppt/slides/_rels/slide2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0" y="-6329"/>
            <a:ext cx="9144000" cy="63591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ja-JP" altLang="en-US" sz="2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lang="ja-JP" altLang="en-US" sz="24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ビュースポットおおさかの選定</a:t>
            </a:r>
          </a:p>
        </p:txBody>
      </p:sp>
      <p:sp>
        <p:nvSpPr>
          <p:cNvPr id="6" name="テキスト ボックス 5"/>
          <p:cNvSpPr txBox="1"/>
          <p:nvPr/>
        </p:nvSpPr>
        <p:spPr>
          <a:xfrm>
            <a:off x="7689954" y="105975"/>
            <a:ext cx="1200691" cy="400110"/>
          </a:xfrm>
          <a:prstGeom prst="rect">
            <a:avLst/>
          </a:prstGeom>
          <a:solidFill>
            <a:schemeClr val="bg1"/>
          </a:solidFill>
          <a:ln w="19050">
            <a:solidFill>
              <a:schemeClr val="tx1"/>
            </a:solidFill>
          </a:ln>
        </p:spPr>
        <p:txBody>
          <a:bodyPr wrap="square" rtlCol="0">
            <a:spAutoFit/>
          </a:bodyPr>
          <a:lstStyle/>
          <a:p>
            <a:pPr lvl="0" algn="ctr"/>
            <a:r>
              <a:rPr kumimoji="1" lang="ja-JP" altLang="en-US" sz="2000" dirty="0">
                <a:solidFill>
                  <a:prstClr val="black"/>
                </a:solidFill>
                <a:latin typeface="ＭＳ Ｐゴシック" panose="020B0600070205080204" pitchFamily="50" charset="-128"/>
              </a:rPr>
              <a:t>資料２</a:t>
            </a:r>
            <a:endParaRPr kumimoji="1" lang="en-US" altLang="ja-JP" sz="2000" dirty="0">
              <a:solidFill>
                <a:prstClr val="black"/>
              </a:solidFill>
              <a:latin typeface="ＭＳ Ｐゴシック" panose="020B0600070205080204" pitchFamily="50" charset="-128"/>
            </a:endParaRPr>
          </a:p>
        </p:txBody>
      </p:sp>
      <p:sp>
        <p:nvSpPr>
          <p:cNvPr id="13" name="テキスト ボックス 12"/>
          <p:cNvSpPr txBox="1"/>
          <p:nvPr/>
        </p:nvSpPr>
        <p:spPr>
          <a:xfrm>
            <a:off x="2063143" y="3060249"/>
            <a:ext cx="5017720" cy="584775"/>
          </a:xfrm>
          <a:prstGeom prst="rect">
            <a:avLst/>
          </a:prstGeom>
          <a:noFill/>
        </p:spPr>
        <p:txBody>
          <a:bodyPr wrap="none" rtlCol="0">
            <a:spAutoFit/>
          </a:bodyPr>
          <a:lstStyle/>
          <a:p>
            <a:pPr algn="ctr"/>
            <a:r>
              <a:rPr lang="ja-JP" altLang="en-US" sz="3200" b="1" dirty="0">
                <a:latin typeface="Meiryo UI" panose="020B0604030504040204" pitchFamily="50" charset="-128"/>
                <a:ea typeface="Meiryo UI" panose="020B0604030504040204" pitchFamily="50" charset="-128"/>
              </a:rPr>
              <a:t>ビュースポットおおさかの選定</a:t>
            </a:r>
            <a:endParaRPr kumimoji="1" lang="en-US" altLang="ja-JP" sz="3200" b="1" dirty="0">
              <a:latin typeface="Meiryo UI" panose="020B0604030504040204" pitchFamily="50" charset="-128"/>
              <a:ea typeface="Meiryo UI" panose="020B0604030504040204" pitchFamily="50" charset="-128"/>
            </a:endParaRPr>
          </a:p>
        </p:txBody>
      </p:sp>
      <p:sp>
        <p:nvSpPr>
          <p:cNvPr id="2" name="スライド番号プレースホルダー 1"/>
          <p:cNvSpPr>
            <a:spLocks noGrp="1"/>
          </p:cNvSpPr>
          <p:nvPr>
            <p:ph type="sldNum" sz="quarter" idx="12"/>
          </p:nvPr>
        </p:nvSpPr>
        <p:spPr>
          <a:xfrm>
            <a:off x="7086600" y="6492875"/>
            <a:ext cx="2057400" cy="365125"/>
          </a:xfrm>
        </p:spPr>
        <p:txBody>
          <a:bodyPr/>
          <a:lstStyle/>
          <a:p>
            <a:fld id="{8DDB306B-CB1A-4F92-AE18-14C2D5855DBA}" type="slidenum">
              <a:rPr kumimoji="1" lang="ja-JP" altLang="en-US" smtClean="0"/>
              <a:t>1</a:t>
            </a:fld>
            <a:endParaRPr kumimoji="1" lang="ja-JP" altLang="en-US"/>
          </a:p>
        </p:txBody>
      </p:sp>
    </p:spTree>
    <p:extLst>
      <p:ext uri="{BB962C8B-B14F-4D97-AF65-F5344CB8AC3E}">
        <p14:creationId xmlns:p14="http://schemas.microsoft.com/office/powerpoint/2010/main" val="9788175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表 21">
            <a:extLst>
              <a:ext uri="{FF2B5EF4-FFF2-40B4-BE49-F238E27FC236}">
                <a16:creationId xmlns:a16="http://schemas.microsoft.com/office/drawing/2014/main" id="{4A7458B5-6158-494E-B1EA-3A33C9034AA7}"/>
              </a:ext>
            </a:extLst>
          </p:cNvPr>
          <p:cNvGraphicFramePr>
            <a:graphicFrameLocks noGrp="1"/>
          </p:cNvGraphicFramePr>
          <p:nvPr>
            <p:extLst>
              <p:ext uri="{D42A27DB-BD31-4B8C-83A1-F6EECF244321}">
                <p14:modId xmlns:p14="http://schemas.microsoft.com/office/powerpoint/2010/main" val="486958083"/>
              </p:ext>
            </p:extLst>
          </p:nvPr>
        </p:nvGraphicFramePr>
        <p:xfrm>
          <a:off x="384385" y="3893322"/>
          <a:ext cx="8388000" cy="2808000"/>
        </p:xfrm>
        <a:graphic>
          <a:graphicData uri="http://schemas.openxmlformats.org/drawingml/2006/table">
            <a:tbl>
              <a:tblPr/>
              <a:tblGrid>
                <a:gridCol w="4194000">
                  <a:extLst>
                    <a:ext uri="{9D8B030D-6E8A-4147-A177-3AD203B41FA5}">
                      <a16:colId xmlns:a16="http://schemas.microsoft.com/office/drawing/2014/main" val="20001"/>
                    </a:ext>
                  </a:extLst>
                </a:gridCol>
                <a:gridCol w="4194000">
                  <a:extLst>
                    <a:ext uri="{9D8B030D-6E8A-4147-A177-3AD203B41FA5}">
                      <a16:colId xmlns:a16="http://schemas.microsoft.com/office/drawing/2014/main" val="20002"/>
                    </a:ext>
                  </a:extLst>
                </a:gridCol>
              </a:tblGrid>
              <a:tr h="288000">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　受付番号：</a:t>
                      </a:r>
                      <a:r>
                        <a:rPr lang="en-US" altLang="ja-JP" sz="1500" b="0" i="0" u="none" strike="noStrike" dirty="0">
                          <a:solidFill>
                            <a:srgbClr val="000000"/>
                          </a:solidFill>
                          <a:effectLst/>
                          <a:latin typeface="游ゴシック" panose="020B0400000000000000" pitchFamily="50" charset="-128"/>
                          <a:ea typeface="游ゴシック" panose="020B0400000000000000" pitchFamily="50" charset="-128"/>
                        </a:rPr>
                        <a:t>178</a:t>
                      </a:r>
                      <a:endParaRPr lang="zh-TW"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　受付番号：</a:t>
                      </a:r>
                      <a:r>
                        <a:rPr lang="en-US" altLang="ja-JP" sz="1500" b="0" i="0" u="none" strike="noStrike" dirty="0">
                          <a:solidFill>
                            <a:srgbClr val="000000"/>
                          </a:solidFill>
                          <a:effectLst/>
                          <a:latin typeface="游ゴシック" panose="020B0400000000000000" pitchFamily="50" charset="-128"/>
                          <a:ea typeface="游ゴシック" panose="020B0400000000000000" pitchFamily="50" charset="-128"/>
                        </a:rPr>
                        <a:t>180</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（２票）</a:t>
                      </a:r>
                      <a:endParaRPr lang="en-US" altLang="ja-JP"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10000"/>
                  </a:ext>
                </a:extLst>
              </a:tr>
              <a:tr h="2520000">
                <a:tc>
                  <a:txBody>
                    <a:bodyPr/>
                    <a:lstStyle/>
                    <a:p>
                      <a:pPr algn="ctr" fontAlgn="b"/>
                      <a:r>
                        <a:rPr lang="ja-JP" altLang="en-US" sz="1500" b="0" i="0" u="none" strike="noStrike" dirty="0">
                          <a:solidFill>
                            <a:srgbClr val="000000"/>
                          </a:solidFill>
                          <a:effectLst/>
                          <a:latin typeface="游ゴシック" panose="020B0400000000000000" pitchFamily="50" charset="-128"/>
                          <a:ea typeface="+mn-ea"/>
                        </a:rPr>
                        <a:t> </a:t>
                      </a:r>
                      <a:endPar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7650107"/>
                  </a:ext>
                </a:extLst>
              </a:tr>
            </a:tbl>
          </a:graphicData>
        </a:graphic>
      </p:graphicFrame>
      <p:graphicFrame>
        <p:nvGraphicFramePr>
          <p:cNvPr id="37" name="表 36">
            <a:extLst>
              <a:ext uri="{FF2B5EF4-FFF2-40B4-BE49-F238E27FC236}">
                <a16:creationId xmlns:a16="http://schemas.microsoft.com/office/drawing/2014/main" id="{0188961F-E52B-4E5B-A517-D3C93006BC9C}"/>
              </a:ext>
            </a:extLst>
          </p:cNvPr>
          <p:cNvGraphicFramePr>
            <a:graphicFrameLocks noGrp="1"/>
          </p:cNvGraphicFramePr>
          <p:nvPr>
            <p:extLst>
              <p:ext uri="{D42A27DB-BD31-4B8C-83A1-F6EECF244321}">
                <p14:modId xmlns:p14="http://schemas.microsoft.com/office/powerpoint/2010/main" val="2912159248"/>
              </p:ext>
            </p:extLst>
          </p:nvPr>
        </p:nvGraphicFramePr>
        <p:xfrm>
          <a:off x="384385" y="548992"/>
          <a:ext cx="8388000" cy="2808000"/>
        </p:xfrm>
        <a:graphic>
          <a:graphicData uri="http://schemas.openxmlformats.org/drawingml/2006/table">
            <a:tbl>
              <a:tblPr/>
              <a:tblGrid>
                <a:gridCol w="4194000">
                  <a:extLst>
                    <a:ext uri="{9D8B030D-6E8A-4147-A177-3AD203B41FA5}">
                      <a16:colId xmlns:a16="http://schemas.microsoft.com/office/drawing/2014/main" val="20001"/>
                    </a:ext>
                  </a:extLst>
                </a:gridCol>
                <a:gridCol w="4194000">
                  <a:extLst>
                    <a:ext uri="{9D8B030D-6E8A-4147-A177-3AD203B41FA5}">
                      <a16:colId xmlns:a16="http://schemas.microsoft.com/office/drawing/2014/main" val="20002"/>
                    </a:ext>
                  </a:extLst>
                </a:gridCol>
              </a:tblGrid>
              <a:tr h="288000">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　受付番号：</a:t>
                      </a:r>
                      <a:r>
                        <a:rPr lang="en-US" altLang="ja-JP" sz="1500" b="0" i="0" u="none" strike="noStrike" dirty="0">
                          <a:solidFill>
                            <a:srgbClr val="000000"/>
                          </a:solidFill>
                          <a:effectLst/>
                          <a:latin typeface="游ゴシック" panose="020B0400000000000000" pitchFamily="50" charset="-128"/>
                          <a:ea typeface="游ゴシック" panose="020B0400000000000000" pitchFamily="50" charset="-128"/>
                        </a:rPr>
                        <a:t>63</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（２票）</a:t>
                      </a:r>
                      <a:endParaRPr lang="zh-TW"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　受付番号：</a:t>
                      </a:r>
                      <a:r>
                        <a:rPr lang="en-US" altLang="ja-JP" sz="1500" b="0" i="0" u="none" strike="noStrike" dirty="0">
                          <a:solidFill>
                            <a:srgbClr val="000000"/>
                          </a:solidFill>
                          <a:effectLst/>
                          <a:latin typeface="游ゴシック" panose="020B0400000000000000" pitchFamily="50" charset="-128"/>
                          <a:ea typeface="游ゴシック" panose="020B0400000000000000" pitchFamily="50" charset="-128"/>
                        </a:rPr>
                        <a:t>236</a:t>
                      </a: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10000"/>
                  </a:ext>
                </a:extLst>
              </a:tr>
              <a:tr h="2520000">
                <a:tc>
                  <a:txBody>
                    <a:bodyPr/>
                    <a:lstStyle/>
                    <a:p>
                      <a:pPr algn="ctr" fontAlgn="b"/>
                      <a:r>
                        <a:rPr lang="ja-JP" altLang="en-US" sz="1500" b="0" i="0" u="none" strike="noStrike" dirty="0">
                          <a:solidFill>
                            <a:srgbClr val="000000"/>
                          </a:solidFill>
                          <a:effectLst/>
                          <a:latin typeface="游ゴシック" panose="020B0400000000000000" pitchFamily="50" charset="-128"/>
                          <a:ea typeface="+mn-ea"/>
                        </a:rPr>
                        <a:t> </a:t>
                      </a:r>
                      <a:endPar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7650107"/>
                  </a:ext>
                </a:extLst>
              </a:tr>
            </a:tbl>
          </a:graphicData>
        </a:graphic>
      </p:graphicFrame>
      <p:pic>
        <p:nvPicPr>
          <p:cNvPr id="11" name="図 2">
            <a:extLst>
              <a:ext uri="{FF2B5EF4-FFF2-40B4-BE49-F238E27FC236}">
                <a16:creationId xmlns:a16="http://schemas.microsoft.com/office/drawing/2014/main" id="{3860AC25-1D88-4FB4-9A20-E9DA0BDFE5D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71459" y="898205"/>
            <a:ext cx="3578522" cy="2385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スライド番号プレースホルダー 1"/>
          <p:cNvSpPr>
            <a:spLocks noGrp="1"/>
          </p:cNvSpPr>
          <p:nvPr>
            <p:ph type="sldNum" sz="quarter" idx="12"/>
          </p:nvPr>
        </p:nvSpPr>
        <p:spPr>
          <a:xfrm>
            <a:off x="7086600" y="6492875"/>
            <a:ext cx="2057400" cy="365125"/>
          </a:xfrm>
        </p:spPr>
        <p:txBody>
          <a:bodyPr/>
          <a:lstStyle/>
          <a:p>
            <a:fld id="{8DDB306B-CB1A-4F92-AE18-14C2D5855DBA}" type="slidenum">
              <a:rPr kumimoji="1" lang="ja-JP" altLang="en-US" smtClean="0"/>
              <a:t>10</a:t>
            </a:fld>
            <a:endParaRPr kumimoji="1" lang="ja-JP" altLang="en-US" dirty="0"/>
          </a:p>
        </p:txBody>
      </p:sp>
      <p:pic>
        <p:nvPicPr>
          <p:cNvPr id="10" name="図 1">
            <a:extLst>
              <a:ext uri="{FF2B5EF4-FFF2-40B4-BE49-F238E27FC236}">
                <a16:creationId xmlns:a16="http://schemas.microsoft.com/office/drawing/2014/main" id="{4CD0C2DD-F4A5-4734-BF84-16041DAE1B0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6595" y="1053048"/>
            <a:ext cx="4076298" cy="2030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図 2">
            <a:extLst>
              <a:ext uri="{FF2B5EF4-FFF2-40B4-BE49-F238E27FC236}">
                <a16:creationId xmlns:a16="http://schemas.microsoft.com/office/drawing/2014/main" id="{5EA117B5-B4B4-4FAB-9959-2F9F6280284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41298" y="4290896"/>
            <a:ext cx="3093128" cy="231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図 12">
            <a:extLst>
              <a:ext uri="{FF2B5EF4-FFF2-40B4-BE49-F238E27FC236}">
                <a16:creationId xmlns:a16="http://schemas.microsoft.com/office/drawing/2014/main" id="{D9EC61A1-372F-475C-B7CF-0438B4ED08C4}"/>
              </a:ext>
            </a:extLst>
          </p:cNvPr>
          <p:cNvPicPr>
            <a:picLocks noChangeAspect="1"/>
          </p:cNvPicPr>
          <p:nvPr/>
        </p:nvPicPr>
        <p:blipFill>
          <a:blip r:embed="rId5"/>
          <a:stretch>
            <a:fillRect/>
          </a:stretch>
        </p:blipFill>
        <p:spPr>
          <a:xfrm>
            <a:off x="936572" y="4277177"/>
            <a:ext cx="3096344" cy="2319513"/>
          </a:xfrm>
          <a:prstGeom prst="rect">
            <a:avLst/>
          </a:prstGeom>
        </p:spPr>
      </p:pic>
      <p:sp>
        <p:nvSpPr>
          <p:cNvPr id="23" name="正方形/長方形 22">
            <a:extLst>
              <a:ext uri="{FF2B5EF4-FFF2-40B4-BE49-F238E27FC236}">
                <a16:creationId xmlns:a16="http://schemas.microsoft.com/office/drawing/2014/main" id="{197A0E8C-6B4B-4DEE-803D-3E0D0194A45C}"/>
              </a:ext>
            </a:extLst>
          </p:cNvPr>
          <p:cNvSpPr/>
          <p:nvPr/>
        </p:nvSpPr>
        <p:spPr>
          <a:xfrm>
            <a:off x="539552" y="3429000"/>
            <a:ext cx="7869560" cy="460382"/>
          </a:xfrm>
          <a:prstGeom prst="rect">
            <a:avLst/>
          </a:prstGeom>
        </p:spPr>
        <p:txBody>
          <a:bodyPr wrap="square">
            <a:spAutoFit/>
          </a:bodyPr>
          <a:lstStyle/>
          <a:p>
            <a:pPr marL="285750" indent="-285750">
              <a:lnSpc>
                <a:spcPct val="150000"/>
              </a:lnSpc>
              <a:buFont typeface="Wingdings" panose="05000000000000000000" pitchFamily="2" charset="2"/>
              <a:buChar char="Ø"/>
            </a:pPr>
            <a:r>
              <a:rPr lang="ja-JP" altLang="en-US" dirty="0"/>
              <a:t>御領神社</a:t>
            </a:r>
            <a:endParaRPr lang="en-US" altLang="ja-JP" dirty="0"/>
          </a:p>
        </p:txBody>
      </p:sp>
      <p:sp>
        <p:nvSpPr>
          <p:cNvPr id="30" name="正方形/長方形 29">
            <a:extLst>
              <a:ext uri="{FF2B5EF4-FFF2-40B4-BE49-F238E27FC236}">
                <a16:creationId xmlns:a16="http://schemas.microsoft.com/office/drawing/2014/main" id="{4E3144CB-303B-4E1B-A756-1F572DC8F807}"/>
              </a:ext>
            </a:extLst>
          </p:cNvPr>
          <p:cNvSpPr/>
          <p:nvPr/>
        </p:nvSpPr>
        <p:spPr>
          <a:xfrm>
            <a:off x="323528" y="88298"/>
            <a:ext cx="7869560" cy="460382"/>
          </a:xfrm>
          <a:prstGeom prst="rect">
            <a:avLst/>
          </a:prstGeom>
        </p:spPr>
        <p:txBody>
          <a:bodyPr wrap="square">
            <a:spAutoFit/>
          </a:bodyPr>
          <a:lstStyle/>
          <a:p>
            <a:pPr marL="285750" indent="-285750">
              <a:lnSpc>
                <a:spcPct val="150000"/>
              </a:lnSpc>
              <a:buFont typeface="Wingdings" panose="05000000000000000000" pitchFamily="2" charset="2"/>
              <a:buChar char="Ø"/>
            </a:pPr>
            <a:r>
              <a:rPr lang="ja-JP" altLang="en-US" dirty="0"/>
              <a:t>交野山山頂</a:t>
            </a:r>
            <a:endParaRPr lang="en-US" altLang="ja-JP" dirty="0"/>
          </a:p>
        </p:txBody>
      </p:sp>
    </p:spTree>
    <p:extLst>
      <p:ext uri="{BB962C8B-B14F-4D97-AF65-F5344CB8AC3E}">
        <p14:creationId xmlns:p14="http://schemas.microsoft.com/office/powerpoint/2010/main" val="2173062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 name="表 36">
            <a:extLst>
              <a:ext uri="{FF2B5EF4-FFF2-40B4-BE49-F238E27FC236}">
                <a16:creationId xmlns:a16="http://schemas.microsoft.com/office/drawing/2014/main" id="{0188961F-E52B-4E5B-A517-D3C93006BC9C}"/>
              </a:ext>
            </a:extLst>
          </p:cNvPr>
          <p:cNvGraphicFramePr>
            <a:graphicFrameLocks noGrp="1"/>
          </p:cNvGraphicFramePr>
          <p:nvPr>
            <p:extLst>
              <p:ext uri="{D42A27DB-BD31-4B8C-83A1-F6EECF244321}">
                <p14:modId xmlns:p14="http://schemas.microsoft.com/office/powerpoint/2010/main" val="3765284649"/>
              </p:ext>
            </p:extLst>
          </p:nvPr>
        </p:nvGraphicFramePr>
        <p:xfrm>
          <a:off x="384385" y="620688"/>
          <a:ext cx="8388000" cy="5976000"/>
        </p:xfrm>
        <a:graphic>
          <a:graphicData uri="http://schemas.openxmlformats.org/drawingml/2006/table">
            <a:tbl>
              <a:tblPr/>
              <a:tblGrid>
                <a:gridCol w="4194000">
                  <a:extLst>
                    <a:ext uri="{9D8B030D-6E8A-4147-A177-3AD203B41FA5}">
                      <a16:colId xmlns:a16="http://schemas.microsoft.com/office/drawing/2014/main" val="20001"/>
                    </a:ext>
                  </a:extLst>
                </a:gridCol>
                <a:gridCol w="4194000">
                  <a:extLst>
                    <a:ext uri="{9D8B030D-6E8A-4147-A177-3AD203B41FA5}">
                      <a16:colId xmlns:a16="http://schemas.microsoft.com/office/drawing/2014/main" val="20002"/>
                    </a:ext>
                  </a:extLst>
                </a:gridCol>
              </a:tblGrid>
              <a:tr h="288000">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　受付番号：</a:t>
                      </a:r>
                      <a:r>
                        <a:rPr lang="en-US" altLang="ja-JP" sz="1500" b="0" i="0" u="none" strike="noStrike" dirty="0">
                          <a:solidFill>
                            <a:srgbClr val="000000"/>
                          </a:solidFill>
                          <a:effectLst/>
                          <a:latin typeface="游ゴシック" panose="020B0400000000000000" pitchFamily="50" charset="-128"/>
                          <a:ea typeface="游ゴシック" panose="020B0400000000000000" pitchFamily="50" charset="-128"/>
                        </a:rPr>
                        <a:t>16</a:t>
                      </a:r>
                      <a:endParaRPr lang="zh-TW"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　受付番号：</a:t>
                      </a:r>
                      <a:r>
                        <a:rPr lang="en-US" altLang="ja-JP" sz="1500" b="0" i="0" u="none" strike="noStrike" dirty="0">
                          <a:solidFill>
                            <a:srgbClr val="000000"/>
                          </a:solidFill>
                          <a:effectLst/>
                          <a:latin typeface="游ゴシック" panose="020B0400000000000000" pitchFamily="50" charset="-128"/>
                          <a:ea typeface="游ゴシック" panose="020B0400000000000000" pitchFamily="50" charset="-128"/>
                        </a:rPr>
                        <a:t>29</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（１票）</a:t>
                      </a:r>
                      <a:endParaRPr lang="en-US" altLang="ja-JP"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10000"/>
                  </a:ext>
                </a:extLst>
              </a:tr>
              <a:tr h="2592000">
                <a:tc>
                  <a:txBody>
                    <a:bodyPr/>
                    <a:lstStyle/>
                    <a:p>
                      <a:pPr algn="ctr" fontAlgn="b"/>
                      <a:r>
                        <a:rPr lang="ja-JP" altLang="en-US" sz="1500" b="0" i="0" u="none" strike="noStrike" dirty="0">
                          <a:solidFill>
                            <a:srgbClr val="000000"/>
                          </a:solidFill>
                          <a:effectLst/>
                          <a:latin typeface="游ゴシック" panose="020B0400000000000000" pitchFamily="50" charset="-128"/>
                          <a:ea typeface="+mn-ea"/>
                        </a:rPr>
                        <a:t> </a:t>
                      </a:r>
                      <a:endPar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7650107"/>
                  </a:ext>
                </a:extLst>
              </a:tr>
              <a:tr h="288000">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　受付番号：</a:t>
                      </a:r>
                      <a:r>
                        <a:rPr lang="en-US" altLang="ja-JP" sz="1500" b="0" i="0" u="none" strike="noStrike" dirty="0">
                          <a:solidFill>
                            <a:srgbClr val="000000"/>
                          </a:solidFill>
                          <a:effectLst/>
                          <a:latin typeface="游ゴシック" panose="020B0400000000000000" pitchFamily="50" charset="-128"/>
                          <a:ea typeface="游ゴシック" panose="020B0400000000000000" pitchFamily="50" charset="-128"/>
                        </a:rPr>
                        <a:t>42</a:t>
                      </a:r>
                      <a:endParaRPr lang="zh-TW"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l" fontAlgn="ctr"/>
                      <a:endParaRPr lang="zh-TW"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792" marR="8792" marT="8813" marB="0" anchor="ctr">
                    <a:lnL w="6350" cap="flat" cmpd="sng" algn="ctr">
                      <a:solidFill>
                        <a:srgbClr val="000000"/>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noFill/>
                      <a:prstDash val="solid"/>
                      <a:round/>
                      <a:headEnd type="none" w="med" len="med"/>
                      <a:tailEnd type="none" w="med" len="med"/>
                    </a:lnB>
                    <a:noFill/>
                  </a:tcPr>
                </a:tc>
                <a:extLst>
                  <a:ext uri="{0D108BD9-81ED-4DB2-BD59-A6C34878D82A}">
                    <a16:rowId xmlns:a16="http://schemas.microsoft.com/office/drawing/2014/main" val="10001"/>
                  </a:ext>
                </a:extLst>
              </a:tr>
              <a:tr h="2808000">
                <a:tc>
                  <a:txBody>
                    <a:bodyPr/>
                    <a:lstStyle/>
                    <a:p>
                      <a:pPr algn="ctr" fontAlgn="b"/>
                      <a:endPar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792" marR="8792" marT="8813" marB="0" anchor="ctr">
                    <a:lnL w="6350" cap="flat" cmpd="sng" algn="ctr">
                      <a:solidFill>
                        <a:srgbClr val="000000"/>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extLst>
                  <a:ext uri="{0D108BD9-81ED-4DB2-BD59-A6C34878D82A}">
                    <a16:rowId xmlns:a16="http://schemas.microsoft.com/office/drawing/2014/main" val="3452791585"/>
                  </a:ext>
                </a:extLst>
              </a:tr>
            </a:tbl>
          </a:graphicData>
        </a:graphic>
      </p:graphicFrame>
      <p:sp>
        <p:nvSpPr>
          <p:cNvPr id="2" name="スライド番号プレースホルダー 1"/>
          <p:cNvSpPr>
            <a:spLocks noGrp="1"/>
          </p:cNvSpPr>
          <p:nvPr>
            <p:ph type="sldNum" sz="quarter" idx="12"/>
          </p:nvPr>
        </p:nvSpPr>
        <p:spPr>
          <a:xfrm>
            <a:off x="7086600" y="6492875"/>
            <a:ext cx="2057400" cy="365125"/>
          </a:xfrm>
        </p:spPr>
        <p:txBody>
          <a:bodyPr/>
          <a:lstStyle/>
          <a:p>
            <a:fld id="{8DDB306B-CB1A-4F92-AE18-14C2D5855DBA}" type="slidenum">
              <a:rPr kumimoji="1" lang="ja-JP" altLang="en-US" smtClean="0"/>
              <a:t>11</a:t>
            </a:fld>
            <a:endParaRPr kumimoji="1" lang="ja-JP" altLang="en-US" dirty="0"/>
          </a:p>
        </p:txBody>
      </p:sp>
      <p:sp>
        <p:nvSpPr>
          <p:cNvPr id="4" name="正方形/長方形 3"/>
          <p:cNvSpPr/>
          <p:nvPr/>
        </p:nvSpPr>
        <p:spPr>
          <a:xfrm>
            <a:off x="323528" y="88298"/>
            <a:ext cx="7869560" cy="460382"/>
          </a:xfrm>
          <a:prstGeom prst="rect">
            <a:avLst/>
          </a:prstGeom>
        </p:spPr>
        <p:txBody>
          <a:bodyPr wrap="square">
            <a:spAutoFit/>
          </a:bodyPr>
          <a:lstStyle/>
          <a:p>
            <a:pPr marL="285750" indent="-285750">
              <a:lnSpc>
                <a:spcPct val="150000"/>
              </a:lnSpc>
              <a:buFont typeface="Wingdings" panose="05000000000000000000" pitchFamily="2" charset="2"/>
              <a:buChar char="Ø"/>
            </a:pPr>
            <a:r>
              <a:rPr lang="ja-JP" altLang="en-US" dirty="0"/>
              <a:t>花園中央公園</a:t>
            </a:r>
            <a:endParaRPr lang="en-US" altLang="ja-JP" dirty="0"/>
          </a:p>
        </p:txBody>
      </p:sp>
      <p:sp>
        <p:nvSpPr>
          <p:cNvPr id="9" name="テキスト ボックス 8">
            <a:extLst>
              <a:ext uri="{FF2B5EF4-FFF2-40B4-BE49-F238E27FC236}">
                <a16:creationId xmlns:a16="http://schemas.microsoft.com/office/drawing/2014/main" id="{DDB27DC4-3278-4BA1-85C6-B61878B91A9C}"/>
              </a:ext>
            </a:extLst>
          </p:cNvPr>
          <p:cNvSpPr txBox="1"/>
          <p:nvPr/>
        </p:nvSpPr>
        <p:spPr>
          <a:xfrm>
            <a:off x="9684568" y="1844824"/>
            <a:ext cx="3984361" cy="1754326"/>
          </a:xfrm>
          <a:prstGeom prst="rect">
            <a:avLst/>
          </a:prstGeom>
          <a:noFill/>
        </p:spPr>
        <p:txBody>
          <a:bodyPr wrap="square" rtlCol="0">
            <a:spAutoFit/>
          </a:bodyPr>
          <a:lstStyle/>
          <a:p>
            <a:r>
              <a:rPr kumimoji="1" lang="en-US" altLang="ja-JP" dirty="0"/>
              <a:t>【</a:t>
            </a:r>
            <a:r>
              <a:rPr kumimoji="1" lang="ja-JP" altLang="en-US" dirty="0"/>
              <a:t>事前審査コメント</a:t>
            </a:r>
            <a:r>
              <a:rPr kumimoji="1" lang="en-US" altLang="ja-JP" dirty="0"/>
              <a:t>】</a:t>
            </a:r>
            <a:r>
              <a:rPr kumimoji="1" lang="ja-JP" altLang="en-US" dirty="0"/>
              <a:t>パノラマで楽しむ景観という位置付けで良いのでは（個別スポットへの投票無し）</a:t>
            </a:r>
            <a:br>
              <a:rPr kumimoji="1" lang="ja-JP" altLang="en-US" dirty="0"/>
            </a:br>
            <a:r>
              <a:rPr kumimoji="1" lang="ja-JP" altLang="en-US" dirty="0"/>
              <a:t>⇒グループの得票数には含むが、個別スポットへの得票数には含まない</a:t>
            </a:r>
          </a:p>
          <a:p>
            <a:endParaRPr kumimoji="1" lang="ja-JP" altLang="en-US" dirty="0"/>
          </a:p>
        </p:txBody>
      </p:sp>
      <p:pic>
        <p:nvPicPr>
          <p:cNvPr id="10" name="図 1">
            <a:extLst>
              <a:ext uri="{FF2B5EF4-FFF2-40B4-BE49-F238E27FC236}">
                <a16:creationId xmlns:a16="http://schemas.microsoft.com/office/drawing/2014/main" id="{E406E1C6-E049-4A35-BE3A-376EB487F54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81767" y="969124"/>
            <a:ext cx="3314249" cy="248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図 10">
            <a:extLst>
              <a:ext uri="{FF2B5EF4-FFF2-40B4-BE49-F238E27FC236}">
                <a16:creationId xmlns:a16="http://schemas.microsoft.com/office/drawing/2014/main" id="{E1B0B7A4-401C-45A3-B4F0-126A048CC78A}"/>
              </a:ext>
            </a:extLst>
          </p:cNvPr>
          <p:cNvPicPr>
            <a:picLocks noChangeAspect="1"/>
          </p:cNvPicPr>
          <p:nvPr/>
        </p:nvPicPr>
        <p:blipFill>
          <a:blip r:embed="rId3"/>
          <a:stretch>
            <a:fillRect/>
          </a:stretch>
        </p:blipFill>
        <p:spPr>
          <a:xfrm>
            <a:off x="539552" y="3898070"/>
            <a:ext cx="3893836" cy="2594805"/>
          </a:xfrm>
          <a:prstGeom prst="rect">
            <a:avLst/>
          </a:prstGeom>
        </p:spPr>
      </p:pic>
      <p:pic>
        <p:nvPicPr>
          <p:cNvPr id="12" name="図 2">
            <a:extLst>
              <a:ext uri="{FF2B5EF4-FFF2-40B4-BE49-F238E27FC236}">
                <a16:creationId xmlns:a16="http://schemas.microsoft.com/office/drawing/2014/main" id="{BECBD161-60C6-478D-BE30-ED406A4F0D1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7584" y="969111"/>
            <a:ext cx="3312368" cy="248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72073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 name="表 36">
            <a:extLst>
              <a:ext uri="{FF2B5EF4-FFF2-40B4-BE49-F238E27FC236}">
                <a16:creationId xmlns:a16="http://schemas.microsoft.com/office/drawing/2014/main" id="{0188961F-E52B-4E5B-A517-D3C93006BC9C}"/>
              </a:ext>
            </a:extLst>
          </p:cNvPr>
          <p:cNvGraphicFramePr>
            <a:graphicFrameLocks noGrp="1"/>
          </p:cNvGraphicFramePr>
          <p:nvPr>
            <p:extLst>
              <p:ext uri="{D42A27DB-BD31-4B8C-83A1-F6EECF244321}">
                <p14:modId xmlns:p14="http://schemas.microsoft.com/office/powerpoint/2010/main" val="4157683077"/>
              </p:ext>
            </p:extLst>
          </p:nvPr>
        </p:nvGraphicFramePr>
        <p:xfrm>
          <a:off x="384385" y="620688"/>
          <a:ext cx="8388000" cy="5976000"/>
        </p:xfrm>
        <a:graphic>
          <a:graphicData uri="http://schemas.openxmlformats.org/drawingml/2006/table">
            <a:tbl>
              <a:tblPr/>
              <a:tblGrid>
                <a:gridCol w="4194000">
                  <a:extLst>
                    <a:ext uri="{9D8B030D-6E8A-4147-A177-3AD203B41FA5}">
                      <a16:colId xmlns:a16="http://schemas.microsoft.com/office/drawing/2014/main" val="20001"/>
                    </a:ext>
                  </a:extLst>
                </a:gridCol>
                <a:gridCol w="4194000">
                  <a:extLst>
                    <a:ext uri="{9D8B030D-6E8A-4147-A177-3AD203B41FA5}">
                      <a16:colId xmlns:a16="http://schemas.microsoft.com/office/drawing/2014/main" val="20002"/>
                    </a:ext>
                  </a:extLst>
                </a:gridCol>
              </a:tblGrid>
              <a:tr h="288000">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　受付番号：</a:t>
                      </a:r>
                      <a:r>
                        <a:rPr lang="en-US" altLang="ja-JP" sz="1500" b="0" i="0" u="none" strike="noStrike" dirty="0">
                          <a:solidFill>
                            <a:srgbClr val="000000"/>
                          </a:solidFill>
                          <a:effectLst/>
                          <a:latin typeface="游ゴシック" panose="020B0400000000000000" pitchFamily="50" charset="-128"/>
                          <a:ea typeface="游ゴシック" panose="020B0400000000000000" pitchFamily="50" charset="-128"/>
                        </a:rPr>
                        <a:t>106</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（１票）</a:t>
                      </a:r>
                      <a:endParaRPr lang="zh-TW"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　受付番号：</a:t>
                      </a:r>
                      <a:r>
                        <a:rPr lang="en-US" altLang="ja-JP" sz="1500" b="0" i="0" u="none" strike="noStrike" dirty="0">
                          <a:solidFill>
                            <a:srgbClr val="000000"/>
                          </a:solidFill>
                          <a:effectLst/>
                          <a:latin typeface="游ゴシック" panose="020B0400000000000000" pitchFamily="50" charset="-128"/>
                          <a:ea typeface="游ゴシック" panose="020B0400000000000000" pitchFamily="50" charset="-128"/>
                        </a:rPr>
                        <a:t>125</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（１票）</a:t>
                      </a:r>
                      <a:endParaRPr lang="en-US" altLang="ja-JP"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10000"/>
                  </a:ext>
                </a:extLst>
              </a:tr>
              <a:tr h="2592000">
                <a:tc>
                  <a:txBody>
                    <a:bodyPr/>
                    <a:lstStyle/>
                    <a:p>
                      <a:pPr algn="ctr" fontAlgn="b"/>
                      <a:r>
                        <a:rPr lang="ja-JP" altLang="en-US" sz="1500" b="0" i="0" u="none" strike="noStrike" dirty="0">
                          <a:solidFill>
                            <a:srgbClr val="000000"/>
                          </a:solidFill>
                          <a:effectLst/>
                          <a:latin typeface="游ゴシック" panose="020B0400000000000000" pitchFamily="50" charset="-128"/>
                          <a:ea typeface="+mn-ea"/>
                        </a:rPr>
                        <a:t> </a:t>
                      </a:r>
                      <a:endPar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7650107"/>
                  </a:ext>
                </a:extLst>
              </a:tr>
              <a:tr h="288000">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　受付番号：</a:t>
                      </a:r>
                      <a:r>
                        <a:rPr lang="en-US" altLang="ja-JP" sz="1500" b="0" i="0" u="none" strike="noStrike" dirty="0">
                          <a:solidFill>
                            <a:srgbClr val="000000"/>
                          </a:solidFill>
                          <a:effectLst/>
                          <a:latin typeface="游ゴシック" panose="020B0400000000000000" pitchFamily="50" charset="-128"/>
                          <a:ea typeface="游ゴシック" panose="020B0400000000000000" pitchFamily="50" charset="-128"/>
                        </a:rPr>
                        <a:t>146</a:t>
                      </a:r>
                      <a:endParaRPr lang="zh-TW"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　受付番号：</a:t>
                      </a:r>
                      <a:r>
                        <a:rPr lang="en-US" altLang="ja-JP" sz="1500" b="0" i="0" u="none" strike="noStrike" dirty="0">
                          <a:solidFill>
                            <a:srgbClr val="000000"/>
                          </a:solidFill>
                          <a:effectLst/>
                          <a:latin typeface="游ゴシック" panose="020B0400000000000000" pitchFamily="50" charset="-128"/>
                          <a:ea typeface="游ゴシック" panose="020B0400000000000000" pitchFamily="50" charset="-128"/>
                        </a:rPr>
                        <a:t>147</a:t>
                      </a:r>
                      <a:endParaRPr lang="zh-TW"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792" marR="8792" marT="8813" marB="0" anchor="ctr">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E699"/>
                    </a:solidFill>
                  </a:tcPr>
                </a:tc>
                <a:extLst>
                  <a:ext uri="{0D108BD9-81ED-4DB2-BD59-A6C34878D82A}">
                    <a16:rowId xmlns:a16="http://schemas.microsoft.com/office/drawing/2014/main" val="10001"/>
                  </a:ext>
                </a:extLst>
              </a:tr>
              <a:tr h="2808000">
                <a:tc>
                  <a:txBody>
                    <a:bodyPr/>
                    <a:lstStyle/>
                    <a:p>
                      <a:pPr algn="ctr" fontAlgn="b"/>
                      <a:endPar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52791585"/>
                  </a:ext>
                </a:extLst>
              </a:tr>
            </a:tbl>
          </a:graphicData>
        </a:graphic>
      </p:graphicFrame>
      <p:sp>
        <p:nvSpPr>
          <p:cNvPr id="2" name="スライド番号プレースホルダー 1"/>
          <p:cNvSpPr>
            <a:spLocks noGrp="1"/>
          </p:cNvSpPr>
          <p:nvPr>
            <p:ph type="sldNum" sz="quarter" idx="12"/>
          </p:nvPr>
        </p:nvSpPr>
        <p:spPr>
          <a:xfrm>
            <a:off x="7086600" y="6492875"/>
            <a:ext cx="2057400" cy="365125"/>
          </a:xfrm>
        </p:spPr>
        <p:txBody>
          <a:bodyPr/>
          <a:lstStyle/>
          <a:p>
            <a:fld id="{8DDB306B-CB1A-4F92-AE18-14C2D5855DBA}" type="slidenum">
              <a:rPr kumimoji="1" lang="ja-JP" altLang="en-US" smtClean="0"/>
              <a:t>12</a:t>
            </a:fld>
            <a:endParaRPr kumimoji="1" lang="ja-JP" altLang="en-US" dirty="0"/>
          </a:p>
        </p:txBody>
      </p:sp>
      <p:sp>
        <p:nvSpPr>
          <p:cNvPr id="4" name="正方形/長方形 3"/>
          <p:cNvSpPr/>
          <p:nvPr/>
        </p:nvSpPr>
        <p:spPr>
          <a:xfrm>
            <a:off x="323528" y="88298"/>
            <a:ext cx="7869560" cy="460382"/>
          </a:xfrm>
          <a:prstGeom prst="rect">
            <a:avLst/>
          </a:prstGeom>
        </p:spPr>
        <p:txBody>
          <a:bodyPr wrap="square">
            <a:spAutoFit/>
          </a:bodyPr>
          <a:lstStyle/>
          <a:p>
            <a:pPr marL="285750" indent="-285750">
              <a:lnSpc>
                <a:spcPct val="150000"/>
              </a:lnSpc>
              <a:buFont typeface="Wingdings" panose="05000000000000000000" pitchFamily="2" charset="2"/>
              <a:buChar char="Ø"/>
            </a:pPr>
            <a:r>
              <a:rPr lang="ja-JP" altLang="en-US" dirty="0"/>
              <a:t>旧堺燈台</a:t>
            </a:r>
            <a:endParaRPr lang="en-US" altLang="ja-JP" dirty="0"/>
          </a:p>
        </p:txBody>
      </p:sp>
      <p:pic>
        <p:nvPicPr>
          <p:cNvPr id="15" name="図 1">
            <a:extLst>
              <a:ext uri="{FF2B5EF4-FFF2-40B4-BE49-F238E27FC236}">
                <a16:creationId xmlns:a16="http://schemas.microsoft.com/office/drawing/2014/main" id="{DE45D6B0-B2B7-4942-B217-E66A00A3AF9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2052" y="984757"/>
            <a:ext cx="3634766" cy="2422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図 2">
            <a:extLst>
              <a:ext uri="{FF2B5EF4-FFF2-40B4-BE49-F238E27FC236}">
                <a16:creationId xmlns:a16="http://schemas.microsoft.com/office/drawing/2014/main" id="{EB879C16-296A-4303-B142-2C75ED38896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6895" y="995515"/>
            <a:ext cx="3231678" cy="2422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図 1">
            <a:extLst>
              <a:ext uri="{FF2B5EF4-FFF2-40B4-BE49-F238E27FC236}">
                <a16:creationId xmlns:a16="http://schemas.microsoft.com/office/drawing/2014/main" id="{7F5EFA5E-501D-4FED-B0A5-0F1B599AD8A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7723" y="3933056"/>
            <a:ext cx="3304504" cy="247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図 2">
            <a:extLst>
              <a:ext uri="{FF2B5EF4-FFF2-40B4-BE49-F238E27FC236}">
                <a16:creationId xmlns:a16="http://schemas.microsoft.com/office/drawing/2014/main" id="{877089EE-EE3B-4127-8824-50EB66E13D1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07572" y="3868593"/>
            <a:ext cx="1991810" cy="2656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89927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 name="表 36">
            <a:extLst>
              <a:ext uri="{FF2B5EF4-FFF2-40B4-BE49-F238E27FC236}">
                <a16:creationId xmlns:a16="http://schemas.microsoft.com/office/drawing/2014/main" id="{0188961F-E52B-4E5B-A517-D3C93006BC9C}"/>
              </a:ext>
            </a:extLst>
          </p:cNvPr>
          <p:cNvGraphicFramePr>
            <a:graphicFrameLocks noGrp="1"/>
          </p:cNvGraphicFramePr>
          <p:nvPr>
            <p:extLst>
              <p:ext uri="{D42A27DB-BD31-4B8C-83A1-F6EECF244321}">
                <p14:modId xmlns:p14="http://schemas.microsoft.com/office/powerpoint/2010/main" val="3974212183"/>
              </p:ext>
            </p:extLst>
          </p:nvPr>
        </p:nvGraphicFramePr>
        <p:xfrm>
          <a:off x="384385" y="620688"/>
          <a:ext cx="8424000" cy="6048000"/>
        </p:xfrm>
        <a:graphic>
          <a:graphicData uri="http://schemas.openxmlformats.org/drawingml/2006/table">
            <a:tbl>
              <a:tblPr/>
              <a:tblGrid>
                <a:gridCol w="2808000">
                  <a:extLst>
                    <a:ext uri="{9D8B030D-6E8A-4147-A177-3AD203B41FA5}">
                      <a16:colId xmlns:a16="http://schemas.microsoft.com/office/drawing/2014/main" val="20001"/>
                    </a:ext>
                  </a:extLst>
                </a:gridCol>
                <a:gridCol w="1404000">
                  <a:extLst>
                    <a:ext uri="{9D8B030D-6E8A-4147-A177-3AD203B41FA5}">
                      <a16:colId xmlns:a16="http://schemas.microsoft.com/office/drawing/2014/main" val="20002"/>
                    </a:ext>
                  </a:extLst>
                </a:gridCol>
                <a:gridCol w="1404000">
                  <a:extLst>
                    <a:ext uri="{9D8B030D-6E8A-4147-A177-3AD203B41FA5}">
                      <a16:colId xmlns:a16="http://schemas.microsoft.com/office/drawing/2014/main" val="4203678328"/>
                    </a:ext>
                  </a:extLst>
                </a:gridCol>
                <a:gridCol w="2808000">
                  <a:extLst>
                    <a:ext uri="{9D8B030D-6E8A-4147-A177-3AD203B41FA5}">
                      <a16:colId xmlns:a16="http://schemas.microsoft.com/office/drawing/2014/main" val="1672307113"/>
                    </a:ext>
                  </a:extLst>
                </a:gridCol>
              </a:tblGrid>
              <a:tr h="288000">
                <a:tc gridSpan="2">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　受付番号：</a:t>
                      </a:r>
                      <a:r>
                        <a:rPr lang="en-US" altLang="ja-JP" sz="1500" b="0" i="0" u="none" strike="noStrike" dirty="0">
                          <a:solidFill>
                            <a:srgbClr val="000000"/>
                          </a:solidFill>
                          <a:effectLst/>
                          <a:latin typeface="游ゴシック" panose="020B0400000000000000" pitchFamily="50" charset="-128"/>
                          <a:ea typeface="游ゴシック" panose="020B0400000000000000" pitchFamily="50" charset="-128"/>
                        </a:rPr>
                        <a:t>5</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（２票）</a:t>
                      </a:r>
                      <a:endParaRPr lang="en-US" altLang="ja-JP"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hMerge="1">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　受付番号：</a:t>
                      </a:r>
                      <a:r>
                        <a:rPr lang="en-US" altLang="ja-JP" sz="1500" b="0" i="0" u="none" strike="noStrike" dirty="0">
                          <a:solidFill>
                            <a:srgbClr val="000000"/>
                          </a:solidFill>
                          <a:effectLst/>
                          <a:latin typeface="游ゴシック" panose="020B0400000000000000" pitchFamily="50" charset="-128"/>
                          <a:ea typeface="游ゴシック" panose="020B0400000000000000" pitchFamily="50" charset="-128"/>
                        </a:rPr>
                        <a:t>132</a:t>
                      </a: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gridSpan="2">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　受付番号：</a:t>
                      </a:r>
                      <a:r>
                        <a:rPr lang="en-US" altLang="ja-JP" sz="1500" b="0" i="0" u="none" strike="noStrike" dirty="0">
                          <a:solidFill>
                            <a:srgbClr val="000000"/>
                          </a:solidFill>
                          <a:effectLst/>
                          <a:latin typeface="游ゴシック" panose="020B0400000000000000" pitchFamily="50" charset="-128"/>
                          <a:ea typeface="游ゴシック" panose="020B0400000000000000" pitchFamily="50" charset="-128"/>
                        </a:rPr>
                        <a:t>132</a:t>
                      </a: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hMerge="1">
                  <a:txBody>
                    <a:bodyPr/>
                    <a:lstStyle/>
                    <a:p>
                      <a:pPr algn="l" fontAlgn="ctr"/>
                      <a:endParaRPr lang="en-US" altLang="ja-JP"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10000"/>
                  </a:ext>
                </a:extLst>
              </a:tr>
              <a:tr h="2664000">
                <a:tc gridSpan="2">
                  <a:txBody>
                    <a:bodyPr/>
                    <a:lstStyle/>
                    <a:p>
                      <a:pPr algn="ctr" fontAlgn="b"/>
                      <a:r>
                        <a:rPr lang="ja-JP" altLang="en-US" sz="1500" b="0" i="0" u="none" strike="noStrike" dirty="0">
                          <a:solidFill>
                            <a:srgbClr val="000000"/>
                          </a:solidFill>
                          <a:effectLst/>
                          <a:latin typeface="游ゴシック" panose="020B0400000000000000" pitchFamily="50" charset="-128"/>
                          <a:ea typeface="+mn-ea"/>
                        </a:rPr>
                        <a:t> </a:t>
                      </a:r>
                      <a:endPar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endPar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7650107"/>
                  </a:ext>
                </a:extLst>
              </a:tr>
              <a:tr h="288000">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　受付番号：</a:t>
                      </a:r>
                      <a:r>
                        <a:rPr lang="en-US" altLang="ja-JP" sz="1500" b="0" i="0" u="none" strike="noStrike" dirty="0">
                          <a:solidFill>
                            <a:srgbClr val="000000"/>
                          </a:solidFill>
                          <a:effectLst/>
                          <a:latin typeface="游ゴシック" panose="020B0400000000000000" pitchFamily="50" charset="-128"/>
                          <a:ea typeface="游ゴシック" panose="020B0400000000000000" pitchFamily="50" charset="-128"/>
                        </a:rPr>
                        <a:t>133</a:t>
                      </a:r>
                      <a:endParaRPr lang="zh-TW"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gridSpan="2">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　受付番号：</a:t>
                      </a:r>
                      <a:r>
                        <a:rPr lang="en-US" altLang="ja-JP" sz="1500" b="0" i="0" u="none" strike="noStrike" dirty="0">
                          <a:solidFill>
                            <a:srgbClr val="000000"/>
                          </a:solidFill>
                          <a:effectLst/>
                          <a:latin typeface="游ゴシック" panose="020B0400000000000000" pitchFamily="50" charset="-128"/>
                          <a:ea typeface="游ゴシック" panose="020B0400000000000000" pitchFamily="50" charset="-128"/>
                        </a:rPr>
                        <a:t>134</a:t>
                      </a:r>
                      <a:endParaRPr lang="zh-TW"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E699"/>
                    </a:solidFill>
                  </a:tcPr>
                </a:tc>
                <a:tc hMerge="1">
                  <a:txBody>
                    <a:bodyPr/>
                    <a:lstStyle/>
                    <a:p>
                      <a:pPr algn="l" fontAlgn="ctr"/>
                      <a:endParaRPr lang="zh-TW"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noFill/>
                      <a:prstDash val="solid"/>
                      <a:round/>
                      <a:headEnd type="none" w="med" len="med"/>
                      <a:tailEnd type="none" w="med" len="med"/>
                    </a:lnB>
                    <a:solidFill>
                      <a:srgbClr val="FFE699"/>
                    </a:solidFill>
                  </a:tcPr>
                </a:tc>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　受付番号：</a:t>
                      </a:r>
                      <a:r>
                        <a:rPr lang="en-US" altLang="ja-JP" sz="1500" b="0" i="0" u="none" strike="noStrike" dirty="0">
                          <a:solidFill>
                            <a:srgbClr val="000000"/>
                          </a:solidFill>
                          <a:effectLst/>
                          <a:latin typeface="游ゴシック" panose="020B0400000000000000" pitchFamily="50" charset="-128"/>
                          <a:ea typeface="游ゴシック" panose="020B0400000000000000" pitchFamily="50" charset="-128"/>
                        </a:rPr>
                        <a:t>135</a:t>
                      </a:r>
                      <a:endParaRPr lang="zh-TW"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792" marR="8792" marT="8813" marB="0" anchor="ctr">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E699"/>
                    </a:solidFill>
                  </a:tcPr>
                </a:tc>
                <a:extLst>
                  <a:ext uri="{0D108BD9-81ED-4DB2-BD59-A6C34878D82A}">
                    <a16:rowId xmlns:a16="http://schemas.microsoft.com/office/drawing/2014/main" val="10001"/>
                  </a:ext>
                </a:extLst>
              </a:tr>
              <a:tr h="2808000">
                <a:tc>
                  <a:txBody>
                    <a:bodyPr/>
                    <a:lstStyle/>
                    <a:p>
                      <a:pPr algn="ctr" fontAlgn="b"/>
                      <a:endPar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endPar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52791585"/>
                  </a:ext>
                </a:extLst>
              </a:tr>
            </a:tbl>
          </a:graphicData>
        </a:graphic>
      </p:graphicFrame>
      <p:sp>
        <p:nvSpPr>
          <p:cNvPr id="2" name="スライド番号プレースホルダー 1"/>
          <p:cNvSpPr>
            <a:spLocks noGrp="1"/>
          </p:cNvSpPr>
          <p:nvPr>
            <p:ph type="sldNum" sz="quarter" idx="12"/>
          </p:nvPr>
        </p:nvSpPr>
        <p:spPr>
          <a:xfrm>
            <a:off x="7086600" y="6492875"/>
            <a:ext cx="2057400" cy="365125"/>
          </a:xfrm>
        </p:spPr>
        <p:txBody>
          <a:bodyPr/>
          <a:lstStyle/>
          <a:p>
            <a:fld id="{8DDB306B-CB1A-4F92-AE18-14C2D5855DBA}" type="slidenum">
              <a:rPr kumimoji="1" lang="ja-JP" altLang="en-US" smtClean="0"/>
              <a:t>13</a:t>
            </a:fld>
            <a:endParaRPr kumimoji="1" lang="ja-JP" altLang="en-US" dirty="0"/>
          </a:p>
        </p:txBody>
      </p:sp>
      <p:sp>
        <p:nvSpPr>
          <p:cNvPr id="4" name="正方形/長方形 3"/>
          <p:cNvSpPr/>
          <p:nvPr/>
        </p:nvSpPr>
        <p:spPr>
          <a:xfrm>
            <a:off x="323528" y="88298"/>
            <a:ext cx="7869560" cy="460382"/>
          </a:xfrm>
          <a:prstGeom prst="rect">
            <a:avLst/>
          </a:prstGeom>
        </p:spPr>
        <p:txBody>
          <a:bodyPr wrap="square">
            <a:spAutoFit/>
          </a:bodyPr>
          <a:lstStyle/>
          <a:p>
            <a:pPr marL="285750" indent="-285750">
              <a:lnSpc>
                <a:spcPct val="150000"/>
              </a:lnSpc>
              <a:buFont typeface="Wingdings" panose="05000000000000000000" pitchFamily="2" charset="2"/>
              <a:buChar char="Ø"/>
            </a:pPr>
            <a:r>
              <a:rPr lang="ja-JP" altLang="en-US" dirty="0"/>
              <a:t>熊取町煉瓦館</a:t>
            </a:r>
            <a:endParaRPr lang="en-US" altLang="ja-JP" dirty="0"/>
          </a:p>
        </p:txBody>
      </p:sp>
      <p:pic>
        <p:nvPicPr>
          <p:cNvPr id="11" name="図 1">
            <a:extLst>
              <a:ext uri="{FF2B5EF4-FFF2-40B4-BE49-F238E27FC236}">
                <a16:creationId xmlns:a16="http://schemas.microsoft.com/office/drawing/2014/main" id="{9B4C04F0-9C81-4E37-A3F1-7BD09C6B244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1036405"/>
            <a:ext cx="3240360" cy="244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図 1">
            <a:extLst>
              <a:ext uri="{FF2B5EF4-FFF2-40B4-BE49-F238E27FC236}">
                <a16:creationId xmlns:a16="http://schemas.microsoft.com/office/drawing/2014/main" id="{0ADC371C-70C1-4991-8187-E9FE8148AA5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26035" y="939214"/>
            <a:ext cx="2602349" cy="2601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図 2">
            <a:extLst>
              <a:ext uri="{FF2B5EF4-FFF2-40B4-BE49-F238E27FC236}">
                <a16:creationId xmlns:a16="http://schemas.microsoft.com/office/drawing/2014/main" id="{89F15743-0E1A-40E5-9652-EDE3CD936A2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5004" y="3983096"/>
            <a:ext cx="2635086" cy="2635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図 1">
            <a:extLst>
              <a:ext uri="{FF2B5EF4-FFF2-40B4-BE49-F238E27FC236}">
                <a16:creationId xmlns:a16="http://schemas.microsoft.com/office/drawing/2014/main" id="{D9D417F7-7496-4387-BA79-48FE00B808A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845" y="3983096"/>
            <a:ext cx="2605325" cy="2604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図 2">
            <a:extLst>
              <a:ext uri="{FF2B5EF4-FFF2-40B4-BE49-F238E27FC236}">
                <a16:creationId xmlns:a16="http://schemas.microsoft.com/office/drawing/2014/main" id="{FAE68022-1B20-4223-B825-125806841D2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09334" y="3972790"/>
            <a:ext cx="2591936" cy="2591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10169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a:xfrm>
            <a:off x="7046912" y="6612759"/>
            <a:ext cx="2133600" cy="365125"/>
          </a:xfrm>
        </p:spPr>
        <p:txBody>
          <a:bodyPr/>
          <a:lstStyle/>
          <a:p>
            <a:fld id="{5FAB2AA0-22F6-4977-B4AB-6397E15C0039}" type="slidenum">
              <a:rPr kumimoji="1" lang="ja-JP" altLang="en-US" smtClean="0"/>
              <a:t>14</a:t>
            </a:fld>
            <a:endParaRPr kumimoji="1" lang="ja-JP" altLang="en-US" dirty="0"/>
          </a:p>
        </p:txBody>
      </p:sp>
      <p:sp>
        <p:nvSpPr>
          <p:cNvPr id="9" name="テキスト ボックス 8"/>
          <p:cNvSpPr txBox="1"/>
          <p:nvPr/>
        </p:nvSpPr>
        <p:spPr>
          <a:xfrm>
            <a:off x="-108520" y="116632"/>
            <a:ext cx="6768752" cy="400110"/>
          </a:xfrm>
          <a:prstGeom prst="rect">
            <a:avLst/>
          </a:prstGeom>
          <a:noFill/>
        </p:spPr>
        <p:txBody>
          <a:bodyPr wrap="square" rtlCol="0">
            <a:spAutoFit/>
          </a:bodyPr>
          <a:lstStyle/>
          <a:p>
            <a:pPr lvl="0">
              <a:defRPr/>
            </a:pPr>
            <a:r>
              <a:rPr kumimoji="1" lang="ja-JP" altLang="en-US" sz="1800" b="1" i="0" u="none" strike="noStrike" kern="1200" cap="none" spc="0" normalizeH="0" baseline="0" noProof="0" dirty="0">
                <a:ln>
                  <a:noFill/>
                </a:ln>
                <a:effectLst/>
                <a:uLnTx/>
                <a:uFillTx/>
                <a:latin typeface="Calibri"/>
                <a:ea typeface="ＭＳ Ｐゴシック" panose="020B0600070205080204" pitchFamily="50" charset="-128"/>
                <a:cs typeface="+mn-cs"/>
              </a:rPr>
              <a:t>　</a:t>
            </a:r>
            <a:r>
              <a:rPr lang="ja-JP" altLang="en-US" sz="2000" b="1" u="sng" dirty="0"/>
              <a:t>ビュースポットおおさか事前審査の集計結果</a:t>
            </a:r>
            <a:r>
              <a:rPr lang="ja-JP" altLang="en-US" sz="1600" dirty="0"/>
              <a:t>　　</a:t>
            </a:r>
            <a:r>
              <a:rPr lang="en-US" altLang="ja-JP" sz="1600" dirty="0"/>
              <a:t>※</a:t>
            </a:r>
            <a:r>
              <a:rPr lang="ja-JP" altLang="en-US" sz="1600" dirty="0"/>
              <a:t>投票順位順</a:t>
            </a:r>
            <a:endParaRPr kumimoji="1" lang="ja-JP" altLang="en-US" sz="2000" i="0" strike="noStrike" kern="1200" cap="none" spc="0" normalizeH="0" baseline="0" noProof="0" dirty="0">
              <a:ln>
                <a:noFill/>
              </a:ln>
              <a:effectLst/>
              <a:uLnTx/>
              <a:uFillTx/>
              <a:latin typeface="Calibri"/>
              <a:ea typeface="ＭＳ Ｐゴシック" panose="020B0600070205080204" pitchFamily="50" charset="-128"/>
            </a:endParaRPr>
          </a:p>
        </p:txBody>
      </p:sp>
      <p:sp>
        <p:nvSpPr>
          <p:cNvPr id="10" name="正方形/長方形 9"/>
          <p:cNvSpPr/>
          <p:nvPr/>
        </p:nvSpPr>
        <p:spPr>
          <a:xfrm>
            <a:off x="7137226" y="478785"/>
            <a:ext cx="1657884" cy="464331"/>
          </a:xfrm>
          <a:prstGeom prst="rect">
            <a:avLst/>
          </a:prstGeom>
        </p:spPr>
        <p:txBody>
          <a:bodyPr wrap="square" lIns="144000" tIns="108000" rIns="144000" bIns="108000">
            <a:spAutoFit/>
          </a:bodyPr>
          <a:lstStyle/>
          <a:p>
            <a:pPr lvl="0" algn="r">
              <a:defRPr/>
            </a:pPr>
            <a:r>
              <a:rPr lang="ja-JP" altLang="en-US" sz="1600" noProof="0" dirty="0">
                <a:solidFill>
                  <a:prstClr val="black"/>
                </a:solidFill>
                <a:latin typeface="ＭＳ Ｐゴシック" panose="020B0600070205080204" pitchFamily="50" charset="-128"/>
              </a:rPr>
              <a:t>得票順　１</a:t>
            </a:r>
            <a:r>
              <a:rPr lang="ja-JP" altLang="en-US" sz="1600" dirty="0">
                <a:solidFill>
                  <a:prstClr val="black"/>
                </a:solidFill>
                <a:latin typeface="ＭＳ Ｐゴシック" panose="020B0600070205080204" pitchFamily="50" charset="-128"/>
              </a:rPr>
              <a:t>／３</a:t>
            </a:r>
            <a:endParaRPr lang="en-US" altLang="ja-JP" sz="1600" noProof="0" dirty="0">
              <a:solidFill>
                <a:prstClr val="black"/>
              </a:solidFill>
              <a:latin typeface="ＭＳ Ｐゴシック" panose="020B0600070205080204" pitchFamily="50" charset="-128"/>
            </a:endParaRPr>
          </a:p>
        </p:txBody>
      </p:sp>
      <p:sp>
        <p:nvSpPr>
          <p:cNvPr id="11" name="正方形/長方形 10"/>
          <p:cNvSpPr/>
          <p:nvPr/>
        </p:nvSpPr>
        <p:spPr>
          <a:xfrm>
            <a:off x="123002" y="478785"/>
            <a:ext cx="6537230" cy="464331"/>
          </a:xfrm>
          <a:prstGeom prst="rect">
            <a:avLst/>
          </a:prstGeom>
        </p:spPr>
        <p:txBody>
          <a:bodyPr wrap="square" lIns="144000" tIns="108000" rIns="144000" bIns="108000">
            <a:spAutoFit/>
          </a:bodyPr>
          <a:lstStyle/>
          <a:p>
            <a:pPr lvl="0">
              <a:defRPr/>
            </a:pPr>
            <a:r>
              <a:rPr lang="ja-JP" altLang="en-US" sz="1600" dirty="0">
                <a:solidFill>
                  <a:prstClr val="black"/>
                </a:solidFill>
                <a:latin typeface="ＭＳ Ｐゴシック" panose="020B0600070205080204" pitchFamily="50" charset="-128"/>
              </a:rPr>
              <a:t>②</a:t>
            </a:r>
            <a:r>
              <a:rPr lang="ja-JP" altLang="en-US" sz="1600" noProof="0" dirty="0">
                <a:solidFill>
                  <a:prstClr val="black"/>
                </a:solidFill>
                <a:latin typeface="ＭＳ Ｐゴシック" panose="020B0600070205080204" pitchFamily="50" charset="-128"/>
              </a:rPr>
              <a:t> １票のみ投票があったビュースポット ： ３４件</a:t>
            </a:r>
            <a:r>
              <a:rPr lang="zh-TW" altLang="en-US" sz="1600" noProof="0" dirty="0">
                <a:solidFill>
                  <a:prstClr val="black"/>
                </a:solidFill>
                <a:latin typeface="ＭＳ Ｐゴシック" panose="020B0600070205080204" pitchFamily="50" charset="-128"/>
              </a:rPr>
              <a:t>　</a:t>
            </a:r>
            <a:endParaRPr lang="en-US" altLang="ja-JP" sz="1600" noProof="0" dirty="0">
              <a:solidFill>
                <a:prstClr val="black"/>
              </a:solidFill>
              <a:latin typeface="ＭＳ Ｐゴシック" panose="020B0600070205080204" pitchFamily="50" charset="-128"/>
            </a:endParaRPr>
          </a:p>
        </p:txBody>
      </p:sp>
      <p:graphicFrame>
        <p:nvGraphicFramePr>
          <p:cNvPr id="2" name="表 1">
            <a:extLst>
              <a:ext uri="{FF2B5EF4-FFF2-40B4-BE49-F238E27FC236}">
                <a16:creationId xmlns:a16="http://schemas.microsoft.com/office/drawing/2014/main" id="{BAEE8C75-3BF3-40F7-98EE-A2EADD0E9334}"/>
              </a:ext>
            </a:extLst>
          </p:cNvPr>
          <p:cNvGraphicFramePr>
            <a:graphicFrameLocks noGrp="1"/>
          </p:cNvGraphicFramePr>
          <p:nvPr>
            <p:extLst>
              <p:ext uri="{D42A27DB-BD31-4B8C-83A1-F6EECF244321}">
                <p14:modId xmlns:p14="http://schemas.microsoft.com/office/powerpoint/2010/main" val="3838156035"/>
              </p:ext>
            </p:extLst>
          </p:nvPr>
        </p:nvGraphicFramePr>
        <p:xfrm>
          <a:off x="112570" y="878895"/>
          <a:ext cx="8629200" cy="4722960"/>
        </p:xfrm>
        <a:graphic>
          <a:graphicData uri="http://schemas.openxmlformats.org/drawingml/2006/table">
            <a:tbl>
              <a:tblPr/>
              <a:tblGrid>
                <a:gridCol w="405455">
                  <a:extLst>
                    <a:ext uri="{9D8B030D-6E8A-4147-A177-3AD203B41FA5}">
                      <a16:colId xmlns:a16="http://schemas.microsoft.com/office/drawing/2014/main" val="3966656857"/>
                    </a:ext>
                  </a:extLst>
                </a:gridCol>
                <a:gridCol w="556747">
                  <a:extLst>
                    <a:ext uri="{9D8B030D-6E8A-4147-A177-3AD203B41FA5}">
                      <a16:colId xmlns:a16="http://schemas.microsoft.com/office/drawing/2014/main" val="4054901673"/>
                    </a:ext>
                  </a:extLst>
                </a:gridCol>
                <a:gridCol w="298245">
                  <a:extLst>
                    <a:ext uri="{9D8B030D-6E8A-4147-A177-3AD203B41FA5}">
                      <a16:colId xmlns:a16="http://schemas.microsoft.com/office/drawing/2014/main" val="423695164"/>
                    </a:ext>
                  </a:extLst>
                </a:gridCol>
                <a:gridCol w="556747">
                  <a:extLst>
                    <a:ext uri="{9D8B030D-6E8A-4147-A177-3AD203B41FA5}">
                      <a16:colId xmlns:a16="http://schemas.microsoft.com/office/drawing/2014/main" val="1239829110"/>
                    </a:ext>
                  </a:extLst>
                </a:gridCol>
                <a:gridCol w="1917327">
                  <a:extLst>
                    <a:ext uri="{9D8B030D-6E8A-4147-A177-3AD203B41FA5}">
                      <a16:colId xmlns:a16="http://schemas.microsoft.com/office/drawing/2014/main" val="4005133993"/>
                    </a:ext>
                  </a:extLst>
                </a:gridCol>
                <a:gridCol w="1917327">
                  <a:extLst>
                    <a:ext uri="{9D8B030D-6E8A-4147-A177-3AD203B41FA5}">
                      <a16:colId xmlns:a16="http://schemas.microsoft.com/office/drawing/2014/main" val="216450437"/>
                    </a:ext>
                  </a:extLst>
                </a:gridCol>
                <a:gridCol w="778269">
                  <a:extLst>
                    <a:ext uri="{9D8B030D-6E8A-4147-A177-3AD203B41FA5}">
                      <a16:colId xmlns:a16="http://schemas.microsoft.com/office/drawing/2014/main" val="2775580740"/>
                    </a:ext>
                  </a:extLst>
                </a:gridCol>
                <a:gridCol w="2199083">
                  <a:extLst>
                    <a:ext uri="{9D8B030D-6E8A-4147-A177-3AD203B41FA5}">
                      <a16:colId xmlns:a16="http://schemas.microsoft.com/office/drawing/2014/main" val="631461472"/>
                    </a:ext>
                  </a:extLst>
                </a:gridCol>
              </a:tblGrid>
              <a:tr h="255600">
                <a:tc>
                  <a:txBody>
                    <a:bodyPr/>
                    <a:lstStyle/>
                    <a:p>
                      <a:pPr algn="l" fontAlgn="ct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a:noFill/>
                    </a:lnL>
                    <a:lnR w="6350" cap="flat" cmpd="sng" algn="ctr">
                      <a:solidFill>
                        <a:srgbClr val="000000"/>
                      </a:solidFill>
                      <a:prstDash val="solid"/>
                      <a:round/>
                      <a:headEnd type="none" w="med" len="med"/>
                      <a:tailEnd type="none" w="med" len="med"/>
                    </a:lnR>
                    <a:lnT>
                      <a:noFill/>
                    </a:lnT>
                    <a:lnB>
                      <a:noFill/>
                    </a:lnB>
                  </a:tcPr>
                </a:tc>
                <a:tc rowSpan="2" gridSpan="2">
                  <a:txBody>
                    <a:bodyPr/>
                    <a:lstStyle/>
                    <a:p>
                      <a:pPr algn="ctr"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得票数</a:t>
                      </a:r>
                    </a:p>
                  </a:txBody>
                  <a:tcPr marL="95005" marR="95005" marT="47502" marB="4750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solidFill>
                      <a:srgbClr val="C6E0B4"/>
                    </a:solidFill>
                  </a:tcPr>
                </a:tc>
                <a:tc rowSpan="2" hMerge="1">
                  <a:txBody>
                    <a:bodyPr/>
                    <a:lstStyle/>
                    <a:p>
                      <a:endParaRPr kumimoji="1" lang="ja-JP" altLang="en-US"/>
                    </a:p>
                  </a:txBody>
                  <a:tcPr/>
                </a:tc>
                <a:tc rowSpan="2">
                  <a:txBody>
                    <a:bodyPr/>
                    <a:lstStyle/>
                    <a:p>
                      <a:pPr algn="ctr"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受付</a:t>
                      </a:r>
                      <a:b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番号</a:t>
                      </a:r>
                    </a:p>
                  </a:txBody>
                  <a:tcPr marL="95005" marR="95005" marT="47502" marB="4750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solidFill>
                      <a:srgbClr val="C6E0B4"/>
                    </a:solidFill>
                  </a:tcPr>
                </a:tc>
                <a:tc rowSpan="2">
                  <a:txBody>
                    <a:bodyPr/>
                    <a:lstStyle/>
                    <a:p>
                      <a:pPr algn="ctr" fontAlgn="ctr"/>
                      <a:r>
                        <a:rPr lang="zh-TW"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景観（視対象）</a:t>
                      </a:r>
                    </a:p>
                  </a:txBody>
                  <a:tcPr marL="95005" marR="95005" marT="47502" marB="4750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solidFill>
                      <a:srgbClr val="C6E0B4"/>
                    </a:solidFill>
                  </a:tcPr>
                </a:tc>
                <a:tc rowSpan="2">
                  <a:txBody>
                    <a:bodyPr/>
                    <a:lstStyle/>
                    <a:p>
                      <a:pPr algn="ctr"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ビュースポット（視点場）</a:t>
                      </a:r>
                    </a:p>
                  </a:txBody>
                  <a:tcPr marL="95005" marR="95005" marT="47502" marB="4750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solidFill>
                      <a:srgbClr val="C6E0B4"/>
                    </a:solidFill>
                  </a:tcPr>
                </a:tc>
                <a:tc rowSpan="2">
                  <a:txBody>
                    <a:bodyPr/>
                    <a:lstStyle/>
                    <a:p>
                      <a:pPr algn="ctr"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視点場の所在</a:t>
                      </a:r>
                    </a:p>
                  </a:txBody>
                  <a:tcPr marL="95005" marR="95005" marT="47502" marB="4750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solidFill>
                      <a:srgbClr val="C6E0B4"/>
                    </a:solidFill>
                  </a:tcPr>
                </a:tc>
                <a:tc rowSpan="2">
                  <a:txBody>
                    <a:bodyPr/>
                    <a:lstStyle/>
                    <a:p>
                      <a:pPr algn="ctr"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備考</a:t>
                      </a:r>
                    </a:p>
                  </a:txBody>
                  <a:tcPr marL="95005" marR="95005" marT="47502" marB="4750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solidFill>
                      <a:srgbClr val="C6E0B4"/>
                    </a:solidFill>
                  </a:tcPr>
                </a:tc>
                <a:extLst>
                  <a:ext uri="{0D108BD9-81ED-4DB2-BD59-A6C34878D82A}">
                    <a16:rowId xmlns:a16="http://schemas.microsoft.com/office/drawing/2014/main" val="1258099645"/>
                  </a:ext>
                </a:extLst>
              </a:tr>
              <a:tr h="208800">
                <a:tc>
                  <a:txBody>
                    <a:bodyPr/>
                    <a:lstStyle/>
                    <a:p>
                      <a:pPr algn="l" fontAlgn="ct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a:noFill/>
                    </a:lnL>
                    <a:lnR w="6350" cap="flat" cmpd="sng" algn="ctr">
                      <a:solidFill>
                        <a:srgbClr val="000000"/>
                      </a:solidFill>
                      <a:prstDash val="solid"/>
                      <a:round/>
                      <a:headEnd type="none" w="med" len="med"/>
                      <a:tailEnd type="none" w="med" len="med"/>
                    </a:lnR>
                    <a:lnT>
                      <a:noFill/>
                    </a:lnT>
                    <a:lnB>
                      <a:noFill/>
                    </a:lnB>
                  </a:tcPr>
                </a:tc>
                <a:tc gridSpan="2"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732195252"/>
                  </a:ext>
                </a:extLst>
              </a:tr>
              <a:tr h="309182">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a:noFill/>
                    </a:lnL>
                    <a:lnR w="19050" cap="flat" cmpd="sng" algn="ctr">
                      <a:solidFill>
                        <a:srgbClr val="FF0000"/>
                      </a:solidFill>
                      <a:prstDash val="solid"/>
                      <a:round/>
                      <a:headEnd type="none" w="med" len="med"/>
                      <a:tailEnd type="none" w="med" len="med"/>
                    </a:lnR>
                    <a:lnT>
                      <a:noFill/>
                    </a:lnT>
                    <a:lnB>
                      <a:noFill/>
                    </a:lnB>
                  </a:tcPr>
                </a:tc>
                <a:tc rowSpan="2">
                  <a:txBody>
                    <a:bodyPr/>
                    <a:lstStyle/>
                    <a:p>
                      <a:pPr algn="ctr" fontAlgn="ct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1</a:t>
                      </a:r>
                    </a:p>
                  </a:txBody>
                  <a:tcPr marL="95005" marR="95005" marT="47502" marB="47502" anchor="ctr">
                    <a:lnL w="190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solidFill>
                      <a:srgbClr val="FFFF99"/>
                    </a:solidFill>
                  </a:tcPr>
                </a:tc>
                <a:tc>
                  <a:txBody>
                    <a:bodyPr/>
                    <a:lstStyle/>
                    <a:p>
                      <a:pPr algn="ctr"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77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大阪の賑やかな街</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空中庭園展望台</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大阪市北区</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0" marR="0" marT="0"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91069390"/>
                  </a:ext>
                </a:extLst>
              </a:tr>
              <a:tr h="309182">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a:noFill/>
                    </a:lnL>
                    <a:lnR w="19050" cap="flat" cmpd="sng" algn="ctr">
                      <a:solidFill>
                        <a:srgbClr val="FF0000"/>
                      </a:solidFill>
                      <a:prstDash val="solid"/>
                      <a:round/>
                      <a:headEnd type="none" w="med" len="med"/>
                      <a:tailEnd type="none" w="med" len="med"/>
                    </a:lnR>
                    <a:lnT>
                      <a:noFill/>
                    </a:lnT>
                    <a:lnB>
                      <a:noFill/>
                    </a:lnB>
                  </a:tcPr>
                </a:tc>
                <a:tc vMerge="1">
                  <a:txBody>
                    <a:bodyPr/>
                    <a:lstStyle/>
                    <a:p>
                      <a:endParaRPr kumimoji="1" lang="ja-JP" altLang="en-US"/>
                    </a:p>
                  </a:txBody>
                  <a:tcPr/>
                </a:tc>
                <a:tc>
                  <a:txBody>
                    <a:bodyPr/>
                    <a:lstStyle/>
                    <a:p>
                      <a:pPr algn="ctr" fontAlgn="ct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solidFill>
                      <a:srgbClr val="FFFF99"/>
                    </a:solidFill>
                  </a:tcPr>
                </a:tc>
                <a:tc>
                  <a:txBody>
                    <a:bodyPr/>
                    <a:lstStyle/>
                    <a:p>
                      <a:pPr algn="ctr" fontAlgn="ct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249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「大阪都心の高層建築群」</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梅田スカイビル「空中庭園」南デッキ</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大阪市北区</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0" marR="0" marT="0"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3126324467"/>
                  </a:ext>
                </a:extLst>
              </a:tr>
              <a:tr h="377729">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a:noFill/>
                    </a:lnL>
                    <a:lnR w="6350" cap="flat" cmpd="sng" algn="ctr">
                      <a:solidFill>
                        <a:srgbClr val="000000"/>
                      </a:solidFill>
                      <a:prstDash val="solid"/>
                      <a:round/>
                      <a:headEnd type="none" w="med" len="med"/>
                      <a:tailEnd type="none" w="med" len="med"/>
                    </a:lnR>
                    <a:lnT>
                      <a:noFill/>
                    </a:lnT>
                    <a:lnB>
                      <a:noFill/>
                    </a:lnB>
                  </a:tcPr>
                </a:tc>
                <a:tc gridSpan="2">
                  <a:txBody>
                    <a:bodyPr/>
                    <a:lstStyle/>
                    <a:p>
                      <a:pPr algn="ctr" fontAlgn="ct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1</a:t>
                      </a:r>
                    </a:p>
                  </a:txBody>
                  <a:tcPr marL="95005" marR="95005" marT="47502" marB="4750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hMerge="1">
                  <a:txBody>
                    <a:bodyPr/>
                    <a:lstStyle/>
                    <a:p>
                      <a:endParaRPr kumimoji="1" lang="ja-JP" altLang="en-US"/>
                    </a:p>
                  </a:txBody>
                  <a:tcPr/>
                </a:tc>
                <a:tc>
                  <a:txBody>
                    <a:bodyPr/>
                    <a:lstStyle/>
                    <a:p>
                      <a:pPr algn="ctr" fontAlgn="ct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259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太陽の塔</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万博記念公園（中央口）</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吹田市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　■近隣スポット（</a:t>
                      </a: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206</a:t>
                      </a: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58</a:t>
                      </a: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85883407"/>
                  </a:ext>
                </a:extLst>
              </a:tr>
              <a:tr h="377729">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a:noFill/>
                    </a:lnL>
                    <a:lnR w="6350" cap="flat" cmpd="sng" algn="ctr">
                      <a:solidFill>
                        <a:srgbClr val="000000"/>
                      </a:solidFill>
                      <a:prstDash val="solid"/>
                      <a:round/>
                      <a:headEnd type="none" w="med" len="med"/>
                      <a:tailEnd type="none" w="med" len="med"/>
                    </a:lnR>
                    <a:lnT>
                      <a:noFill/>
                    </a:lnT>
                    <a:lnB>
                      <a:noFill/>
                    </a:lnB>
                  </a:tcPr>
                </a:tc>
                <a:tc gridSpan="2">
                  <a:txBody>
                    <a:bodyPr/>
                    <a:lstStyle/>
                    <a:p>
                      <a:pPr algn="ctr" fontAlgn="ct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1</a:t>
                      </a:r>
                    </a:p>
                  </a:txBody>
                  <a:tcPr marL="95005" marR="95005" marT="47502" marB="4750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hMerge="1">
                  <a:txBody>
                    <a:bodyPr/>
                    <a:lstStyle/>
                    <a:p>
                      <a:endParaRPr kumimoji="1" lang="ja-JP" altLang="en-US"/>
                    </a:p>
                  </a:txBody>
                  <a:tcPr/>
                </a:tc>
                <a:tc>
                  <a:txBody>
                    <a:bodyPr/>
                    <a:lstStyle/>
                    <a:p>
                      <a:pPr algn="ctr" fontAlgn="ct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105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世界遺産やハルカス</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堺市役所展望ロビー</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堺市堺区</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88858360"/>
                  </a:ext>
                </a:extLst>
              </a:tr>
              <a:tr h="377729">
                <a:tc>
                  <a:txBody>
                    <a:bodyPr/>
                    <a:lstStyle/>
                    <a:p>
                      <a:pPr algn="ctr" fontAlgn="b"/>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１位</a:t>
                      </a:r>
                    </a:p>
                  </a:txBody>
                  <a:tcPr marL="0" marR="0" marT="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gridSpan="2">
                  <a:txBody>
                    <a:bodyPr/>
                    <a:lstStyle/>
                    <a:p>
                      <a:pPr algn="ctr" fontAlgn="ct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1</a:t>
                      </a:r>
                    </a:p>
                  </a:txBody>
                  <a:tcPr marL="95005" marR="95005" marT="47502" marB="4750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hMerge="1">
                  <a:txBody>
                    <a:bodyPr/>
                    <a:lstStyle/>
                    <a:p>
                      <a:endParaRPr kumimoji="1" lang="ja-JP" altLang="en-US"/>
                    </a:p>
                  </a:txBody>
                  <a:tcPr/>
                </a:tc>
                <a:tc>
                  <a:txBody>
                    <a:bodyPr/>
                    <a:lstStyle/>
                    <a:p>
                      <a:pPr algn="ctr" fontAlgn="ct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213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和泉葛城山のブナ林から山頂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登山道</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岸和田市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96373023"/>
                  </a:ext>
                </a:extLst>
              </a:tr>
              <a:tr h="377729">
                <a:tc>
                  <a:txBody>
                    <a:bodyPr/>
                    <a:lstStyle/>
                    <a:p>
                      <a:pPr algn="ctr" fontAlgn="b"/>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２位</a:t>
                      </a: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1</a:t>
                      </a:r>
                    </a:p>
                  </a:txBody>
                  <a:tcPr marL="95005" marR="95005" marT="47502" marB="4750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hMerge="1">
                  <a:txBody>
                    <a:bodyPr/>
                    <a:lstStyle/>
                    <a:p>
                      <a:endParaRPr kumimoji="1" lang="ja-JP" altLang="en-US"/>
                    </a:p>
                  </a:txBody>
                  <a:tcPr/>
                </a:tc>
                <a:tc>
                  <a:txBody>
                    <a:bodyPr/>
                    <a:lstStyle/>
                    <a:p>
                      <a:pPr algn="ctr" fontAlgn="ct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111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船形の巨岩「天磐船」</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磐船神社</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交野市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　■近隣スポット（</a:t>
                      </a: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38</a:t>
                      </a: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196</a:t>
                      </a: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239</a:t>
                      </a: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242</a:t>
                      </a: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14062607"/>
                  </a:ext>
                </a:extLst>
              </a:tr>
              <a:tr h="377729">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gridSpan="2">
                  <a:txBody>
                    <a:bodyPr/>
                    <a:lstStyle/>
                    <a:p>
                      <a:pPr algn="ctr" fontAlgn="ct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1</a:t>
                      </a:r>
                    </a:p>
                  </a:txBody>
                  <a:tcPr marL="95005" marR="95005" marT="47502" marB="4750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solidFill>
                      <a:srgbClr val="FFFF99"/>
                    </a:solidFill>
                  </a:tcPr>
                </a:tc>
                <a:tc hMerge="1">
                  <a:txBody>
                    <a:bodyPr/>
                    <a:lstStyle/>
                    <a:p>
                      <a:endParaRPr kumimoji="1" lang="ja-JP" altLang="en-US"/>
                    </a:p>
                  </a:txBody>
                  <a:tcPr/>
                </a:tc>
                <a:tc>
                  <a:txBody>
                    <a:bodyPr/>
                    <a:lstStyle/>
                    <a:p>
                      <a:pPr algn="ctr" fontAlgn="ct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110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日本一美しい古墳</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ニサンザイ古墳</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堺市南区</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505810070"/>
                  </a:ext>
                </a:extLst>
              </a:tr>
              <a:tr h="309182">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a:noFill/>
                    </a:lnL>
                    <a:lnR w="19050" cap="flat" cmpd="sng" algn="ctr">
                      <a:solidFill>
                        <a:srgbClr val="FF0000"/>
                      </a:solidFill>
                      <a:prstDash val="solid"/>
                      <a:round/>
                      <a:headEnd type="none" w="med" len="med"/>
                      <a:tailEnd type="none" w="med" len="med"/>
                    </a:lnR>
                    <a:lnT>
                      <a:noFill/>
                    </a:lnT>
                    <a:lnB>
                      <a:noFill/>
                    </a:lnB>
                  </a:tcPr>
                </a:tc>
                <a:tc rowSpan="2">
                  <a:txBody>
                    <a:bodyPr/>
                    <a:lstStyle/>
                    <a:p>
                      <a:pPr algn="ctr" fontAlgn="ct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1</a:t>
                      </a:r>
                    </a:p>
                  </a:txBody>
                  <a:tcPr marL="95005" marR="95005" marT="47502" marB="47502" anchor="ctr">
                    <a:lnL w="190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solidFill>
                      <a:srgbClr val="FFFF99"/>
                    </a:solidFill>
                  </a:tcPr>
                </a:tc>
                <a:tc>
                  <a:txBody>
                    <a:bodyPr/>
                    <a:lstStyle/>
                    <a:p>
                      <a:pPr algn="ctr" fontAlgn="ct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113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田尻漁港マリーナと田尻スカイブリッジ</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田尻漁港マリーナ</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田尻町</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0" marR="0" marT="0"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76701309"/>
                  </a:ext>
                </a:extLst>
              </a:tr>
              <a:tr h="309182">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a:noFill/>
                    </a:lnL>
                    <a:lnR w="19050" cap="flat" cmpd="sng" algn="ctr">
                      <a:solidFill>
                        <a:srgbClr val="FF0000"/>
                      </a:solidFill>
                      <a:prstDash val="solid"/>
                      <a:round/>
                      <a:headEnd type="none" w="med" len="med"/>
                      <a:tailEnd type="none" w="med" len="med"/>
                    </a:lnR>
                    <a:lnT>
                      <a:noFill/>
                    </a:lnT>
                    <a:lnB>
                      <a:noFill/>
                    </a:lnB>
                  </a:tcPr>
                </a:tc>
                <a:tc vMerge="1">
                  <a:txBody>
                    <a:bodyPr/>
                    <a:lstStyle/>
                    <a:p>
                      <a:endParaRPr kumimoji="1" lang="ja-JP" altLang="en-US"/>
                    </a:p>
                  </a:txBody>
                  <a:tcPr/>
                </a:tc>
                <a:tc>
                  <a:txBody>
                    <a:bodyPr/>
                    <a:lstStyle/>
                    <a:p>
                      <a:pPr algn="ctr"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228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大阪湾に沈む夕日</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田尻漁港　田尻海洋交流センター</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田尻町</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0" marR="0" marT="0"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956512361"/>
                  </a:ext>
                </a:extLst>
              </a:tr>
              <a:tr h="377729">
                <a:tc>
                  <a:txBody>
                    <a:bodyPr/>
                    <a:lstStyle/>
                    <a:p>
                      <a:pPr algn="ctr" fontAlgn="b"/>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３位</a:t>
                      </a:r>
                    </a:p>
                  </a:txBody>
                  <a:tcPr marL="0" marR="0" marT="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gridSpan="2">
                  <a:txBody>
                    <a:bodyPr/>
                    <a:lstStyle/>
                    <a:p>
                      <a:pPr algn="ctr" fontAlgn="ct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1</a:t>
                      </a:r>
                    </a:p>
                  </a:txBody>
                  <a:tcPr marL="95005" marR="95005" marT="47502" marB="4750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hMerge="1">
                  <a:txBody>
                    <a:bodyPr/>
                    <a:lstStyle/>
                    <a:p>
                      <a:endParaRPr kumimoji="1" lang="ja-JP" altLang="en-US"/>
                    </a:p>
                  </a:txBody>
                  <a:tcPr/>
                </a:tc>
                <a:tc>
                  <a:txBody>
                    <a:bodyPr/>
                    <a:lstStyle/>
                    <a:p>
                      <a:pPr algn="ctr" fontAlgn="ct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216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歴史的な街なみ</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葛井寺 表門通り</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藤井寺市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82276059"/>
                  </a:ext>
                </a:extLst>
              </a:tr>
              <a:tr h="377729">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gridSpan="2">
                  <a:txBody>
                    <a:bodyPr/>
                    <a:lstStyle/>
                    <a:p>
                      <a:pPr algn="ctr" fontAlgn="ct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1</a:t>
                      </a:r>
                    </a:p>
                  </a:txBody>
                  <a:tcPr marL="95005" marR="95005" marT="47502" marB="4750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hMerge="1">
                  <a:txBody>
                    <a:bodyPr/>
                    <a:lstStyle/>
                    <a:p>
                      <a:endParaRPr kumimoji="1" lang="ja-JP" altLang="en-US"/>
                    </a:p>
                  </a:txBody>
                  <a:tcPr/>
                </a:tc>
                <a:tc>
                  <a:txBody>
                    <a:bodyPr/>
                    <a:lstStyle/>
                    <a:p>
                      <a:pPr algn="ctr" fontAlgn="ct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36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桜並木と春の花々</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芥川の城西橋から芥川大橋の間を並行して流れる新川土手</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高槻市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1595694"/>
                  </a:ext>
                </a:extLst>
              </a:tr>
              <a:tr h="377729">
                <a:tc>
                  <a:txBody>
                    <a:bodyPr/>
                    <a:lstStyle/>
                    <a:p>
                      <a:pPr algn="ctr" fontAlgn="b"/>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４位</a:t>
                      </a:r>
                    </a:p>
                  </a:txBody>
                  <a:tcPr marL="0" marR="0" marT="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gridSpan="2">
                  <a:txBody>
                    <a:bodyPr/>
                    <a:lstStyle/>
                    <a:p>
                      <a:pPr algn="ctr" fontAlgn="ct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1</a:t>
                      </a:r>
                    </a:p>
                  </a:txBody>
                  <a:tcPr marL="95005" marR="95005" marT="47502" marB="4750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hMerge="1">
                  <a:txBody>
                    <a:bodyPr/>
                    <a:lstStyle/>
                    <a:p>
                      <a:endParaRPr kumimoji="1" lang="ja-JP" altLang="en-US"/>
                    </a:p>
                  </a:txBody>
                  <a:tcPr/>
                </a:tc>
                <a:tc>
                  <a:txBody>
                    <a:bodyPr/>
                    <a:lstStyle/>
                    <a:p>
                      <a:pPr algn="ctr" fontAlgn="ct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84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古代と現代が共存する大阪平野</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鉢伏山西峰古墳</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羽曳野市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0200193"/>
                  </a:ext>
                </a:extLst>
              </a:tr>
            </a:tbl>
          </a:graphicData>
        </a:graphic>
      </p:graphicFrame>
    </p:spTree>
    <p:extLst>
      <p:ext uri="{BB962C8B-B14F-4D97-AF65-F5344CB8AC3E}">
        <p14:creationId xmlns:p14="http://schemas.microsoft.com/office/powerpoint/2010/main" val="6114657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a:xfrm>
            <a:off x="7046912" y="6612759"/>
            <a:ext cx="2133600" cy="365125"/>
          </a:xfrm>
        </p:spPr>
        <p:txBody>
          <a:bodyPr/>
          <a:lstStyle/>
          <a:p>
            <a:fld id="{5FAB2AA0-22F6-4977-B4AB-6397E15C0039}" type="slidenum">
              <a:rPr kumimoji="1" lang="ja-JP" altLang="en-US" smtClean="0"/>
              <a:t>15</a:t>
            </a:fld>
            <a:endParaRPr kumimoji="1" lang="ja-JP" altLang="en-US" dirty="0"/>
          </a:p>
        </p:txBody>
      </p:sp>
      <p:sp>
        <p:nvSpPr>
          <p:cNvPr id="10" name="正方形/長方形 9"/>
          <p:cNvSpPr/>
          <p:nvPr/>
        </p:nvSpPr>
        <p:spPr>
          <a:xfrm>
            <a:off x="7137226" y="478785"/>
            <a:ext cx="1657884" cy="464331"/>
          </a:xfrm>
          <a:prstGeom prst="rect">
            <a:avLst/>
          </a:prstGeom>
        </p:spPr>
        <p:txBody>
          <a:bodyPr wrap="square" lIns="144000" tIns="108000" rIns="144000" bIns="108000">
            <a:spAutoFit/>
          </a:bodyPr>
          <a:lstStyle/>
          <a:p>
            <a:pPr lvl="0" algn="r">
              <a:defRPr/>
            </a:pPr>
            <a:r>
              <a:rPr lang="ja-JP" altLang="en-US" sz="1600" noProof="0" dirty="0">
                <a:solidFill>
                  <a:prstClr val="black"/>
                </a:solidFill>
                <a:latin typeface="ＭＳ Ｐゴシック" panose="020B0600070205080204" pitchFamily="50" charset="-128"/>
              </a:rPr>
              <a:t>得票順　２</a:t>
            </a:r>
            <a:r>
              <a:rPr lang="ja-JP" altLang="en-US" sz="1600" dirty="0">
                <a:solidFill>
                  <a:prstClr val="black"/>
                </a:solidFill>
                <a:latin typeface="ＭＳ Ｐゴシック" panose="020B0600070205080204" pitchFamily="50" charset="-128"/>
              </a:rPr>
              <a:t>／３</a:t>
            </a:r>
            <a:endParaRPr lang="en-US" altLang="ja-JP" sz="1600" noProof="0" dirty="0">
              <a:solidFill>
                <a:prstClr val="black"/>
              </a:solidFill>
              <a:latin typeface="ＭＳ Ｐゴシック" panose="020B0600070205080204" pitchFamily="50" charset="-128"/>
            </a:endParaRPr>
          </a:p>
        </p:txBody>
      </p:sp>
      <p:sp>
        <p:nvSpPr>
          <p:cNvPr id="11" name="正方形/長方形 10"/>
          <p:cNvSpPr/>
          <p:nvPr/>
        </p:nvSpPr>
        <p:spPr>
          <a:xfrm>
            <a:off x="123002" y="478785"/>
            <a:ext cx="4737029" cy="464331"/>
          </a:xfrm>
          <a:prstGeom prst="rect">
            <a:avLst/>
          </a:prstGeom>
        </p:spPr>
        <p:txBody>
          <a:bodyPr wrap="square" lIns="144000" tIns="108000" rIns="144000" bIns="108000">
            <a:spAutoFit/>
          </a:bodyPr>
          <a:lstStyle/>
          <a:p>
            <a:pPr lvl="0">
              <a:defRPr/>
            </a:pPr>
            <a:r>
              <a:rPr lang="ja-JP" altLang="en-US" sz="1600" dirty="0">
                <a:solidFill>
                  <a:prstClr val="black"/>
                </a:solidFill>
                <a:latin typeface="ＭＳ Ｐゴシック" panose="020B0600070205080204" pitchFamily="50" charset="-128"/>
              </a:rPr>
              <a:t>②</a:t>
            </a:r>
            <a:r>
              <a:rPr lang="ja-JP" altLang="en-US" sz="1600" noProof="0" dirty="0">
                <a:solidFill>
                  <a:prstClr val="black"/>
                </a:solidFill>
                <a:latin typeface="ＭＳ Ｐゴシック" panose="020B0600070205080204" pitchFamily="50" charset="-128"/>
              </a:rPr>
              <a:t> １票のみ投票があったビュースポット ： ３４件</a:t>
            </a:r>
            <a:endParaRPr lang="en-US" altLang="ja-JP" sz="1600" noProof="0" dirty="0">
              <a:solidFill>
                <a:prstClr val="black"/>
              </a:solidFill>
              <a:latin typeface="ＭＳ Ｐゴシック" panose="020B0600070205080204" pitchFamily="50" charset="-128"/>
            </a:endParaRPr>
          </a:p>
        </p:txBody>
      </p:sp>
      <p:graphicFrame>
        <p:nvGraphicFramePr>
          <p:cNvPr id="7" name="表 6">
            <a:extLst>
              <a:ext uri="{FF2B5EF4-FFF2-40B4-BE49-F238E27FC236}">
                <a16:creationId xmlns:a16="http://schemas.microsoft.com/office/drawing/2014/main" id="{D075B627-1C85-45A0-AD27-EB45BECC4A31}"/>
              </a:ext>
            </a:extLst>
          </p:cNvPr>
          <p:cNvGraphicFramePr>
            <a:graphicFrameLocks noGrp="1"/>
          </p:cNvGraphicFramePr>
          <p:nvPr>
            <p:extLst>
              <p:ext uri="{D42A27DB-BD31-4B8C-83A1-F6EECF244321}">
                <p14:modId xmlns:p14="http://schemas.microsoft.com/office/powerpoint/2010/main" val="2406210715"/>
              </p:ext>
            </p:extLst>
          </p:nvPr>
        </p:nvGraphicFramePr>
        <p:xfrm>
          <a:off x="112570" y="878895"/>
          <a:ext cx="8629200" cy="5752606"/>
        </p:xfrm>
        <a:graphic>
          <a:graphicData uri="http://schemas.openxmlformats.org/drawingml/2006/table">
            <a:tbl>
              <a:tblPr/>
              <a:tblGrid>
                <a:gridCol w="405455">
                  <a:extLst>
                    <a:ext uri="{9D8B030D-6E8A-4147-A177-3AD203B41FA5}">
                      <a16:colId xmlns:a16="http://schemas.microsoft.com/office/drawing/2014/main" val="3966656857"/>
                    </a:ext>
                  </a:extLst>
                </a:gridCol>
                <a:gridCol w="854992">
                  <a:extLst>
                    <a:ext uri="{9D8B030D-6E8A-4147-A177-3AD203B41FA5}">
                      <a16:colId xmlns:a16="http://schemas.microsoft.com/office/drawing/2014/main" val="4054901673"/>
                    </a:ext>
                  </a:extLst>
                </a:gridCol>
                <a:gridCol w="556747">
                  <a:extLst>
                    <a:ext uri="{9D8B030D-6E8A-4147-A177-3AD203B41FA5}">
                      <a16:colId xmlns:a16="http://schemas.microsoft.com/office/drawing/2014/main" val="1239829110"/>
                    </a:ext>
                  </a:extLst>
                </a:gridCol>
                <a:gridCol w="1917327">
                  <a:extLst>
                    <a:ext uri="{9D8B030D-6E8A-4147-A177-3AD203B41FA5}">
                      <a16:colId xmlns:a16="http://schemas.microsoft.com/office/drawing/2014/main" val="4005133993"/>
                    </a:ext>
                  </a:extLst>
                </a:gridCol>
                <a:gridCol w="1917327">
                  <a:extLst>
                    <a:ext uri="{9D8B030D-6E8A-4147-A177-3AD203B41FA5}">
                      <a16:colId xmlns:a16="http://schemas.microsoft.com/office/drawing/2014/main" val="216450437"/>
                    </a:ext>
                  </a:extLst>
                </a:gridCol>
                <a:gridCol w="778269">
                  <a:extLst>
                    <a:ext uri="{9D8B030D-6E8A-4147-A177-3AD203B41FA5}">
                      <a16:colId xmlns:a16="http://schemas.microsoft.com/office/drawing/2014/main" val="2775580740"/>
                    </a:ext>
                  </a:extLst>
                </a:gridCol>
                <a:gridCol w="2199083">
                  <a:extLst>
                    <a:ext uri="{9D8B030D-6E8A-4147-A177-3AD203B41FA5}">
                      <a16:colId xmlns:a16="http://schemas.microsoft.com/office/drawing/2014/main" val="631461472"/>
                    </a:ext>
                  </a:extLst>
                </a:gridCol>
              </a:tblGrid>
              <a:tr h="255600">
                <a:tc>
                  <a:txBody>
                    <a:bodyPr/>
                    <a:lstStyle/>
                    <a:p>
                      <a:pPr algn="l" fontAlgn="ct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a:noFill/>
                    </a:lnL>
                    <a:lnR w="6350" cap="flat" cmpd="sng" algn="ctr">
                      <a:solidFill>
                        <a:srgbClr val="000000"/>
                      </a:solidFill>
                      <a:prstDash val="solid"/>
                      <a:round/>
                      <a:headEnd type="none" w="med" len="med"/>
                      <a:tailEnd type="none" w="med" len="med"/>
                    </a:lnR>
                    <a:lnT>
                      <a:noFill/>
                    </a:lnT>
                    <a:lnB>
                      <a:noFill/>
                    </a:lnB>
                  </a:tcPr>
                </a:tc>
                <a:tc rowSpan="2">
                  <a:txBody>
                    <a:bodyPr/>
                    <a:lstStyle/>
                    <a:p>
                      <a:pPr algn="ctr"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得票数</a:t>
                      </a:r>
                    </a:p>
                  </a:txBody>
                  <a:tcPr marL="95005" marR="95005" marT="47502" marB="4750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6E0B4"/>
                    </a:solidFill>
                  </a:tcPr>
                </a:tc>
                <a:tc rowSpan="2">
                  <a:txBody>
                    <a:bodyPr/>
                    <a:lstStyle/>
                    <a:p>
                      <a:pPr algn="ctr"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受付</a:t>
                      </a:r>
                      <a:b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番号</a:t>
                      </a:r>
                    </a:p>
                  </a:txBody>
                  <a:tcPr marL="95005" marR="95005" marT="47502" marB="4750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6E0B4"/>
                    </a:solidFill>
                  </a:tcPr>
                </a:tc>
                <a:tc rowSpan="2">
                  <a:txBody>
                    <a:bodyPr/>
                    <a:lstStyle/>
                    <a:p>
                      <a:pPr algn="ctr" fontAlgn="ctr"/>
                      <a:r>
                        <a:rPr lang="zh-TW"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景観（視対象）</a:t>
                      </a:r>
                    </a:p>
                  </a:txBody>
                  <a:tcPr marL="95005" marR="95005" marT="47502" marB="4750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6E0B4"/>
                    </a:solidFill>
                  </a:tcPr>
                </a:tc>
                <a:tc rowSpan="2">
                  <a:txBody>
                    <a:bodyPr/>
                    <a:lstStyle/>
                    <a:p>
                      <a:pPr algn="ctr"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ビュースポット（視点場）</a:t>
                      </a:r>
                    </a:p>
                  </a:txBody>
                  <a:tcPr marL="95005" marR="95005" marT="47502" marB="4750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6E0B4"/>
                    </a:solidFill>
                  </a:tcPr>
                </a:tc>
                <a:tc rowSpan="2">
                  <a:txBody>
                    <a:bodyPr/>
                    <a:lstStyle/>
                    <a:p>
                      <a:pPr algn="ctr"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視点場の所在</a:t>
                      </a:r>
                    </a:p>
                  </a:txBody>
                  <a:tcPr marL="95005" marR="95005" marT="47502" marB="4750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6E0B4"/>
                    </a:solidFill>
                  </a:tcPr>
                </a:tc>
                <a:tc rowSpan="2">
                  <a:txBody>
                    <a:bodyPr/>
                    <a:lstStyle/>
                    <a:p>
                      <a:pPr algn="ctr"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備考</a:t>
                      </a:r>
                    </a:p>
                  </a:txBody>
                  <a:tcPr marL="95005" marR="95005" marT="47502" marB="4750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6E0B4"/>
                    </a:solidFill>
                  </a:tcPr>
                </a:tc>
                <a:extLst>
                  <a:ext uri="{0D108BD9-81ED-4DB2-BD59-A6C34878D82A}">
                    <a16:rowId xmlns:a16="http://schemas.microsoft.com/office/drawing/2014/main" val="1258099645"/>
                  </a:ext>
                </a:extLst>
              </a:tr>
              <a:tr h="208800">
                <a:tc>
                  <a:txBody>
                    <a:bodyPr/>
                    <a:lstStyle/>
                    <a:p>
                      <a:pPr algn="l" fontAlgn="ct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a:noFill/>
                    </a:lnL>
                    <a:lnR w="6350" cap="flat" cmpd="sng" algn="ctr">
                      <a:solidFill>
                        <a:srgbClr val="000000"/>
                      </a:solidFill>
                      <a:prstDash val="solid"/>
                      <a:round/>
                      <a:headEnd type="none" w="med" len="med"/>
                      <a:tailEnd type="none" w="med" len="med"/>
                    </a:lnR>
                    <a:lnT>
                      <a:noFill/>
                    </a:lnT>
                    <a:lnB>
                      <a:noFill/>
                    </a:lnB>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732195252"/>
                  </a:ext>
                </a:extLst>
              </a:tr>
              <a:tr h="377729">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a:noFill/>
                    </a:lnL>
                    <a:lnR w="6350" cap="flat" cmpd="sng" algn="ctr">
                      <a:solidFill>
                        <a:srgbClr val="000000"/>
                      </a:solidFill>
                      <a:prstDash val="solid"/>
                      <a:round/>
                      <a:headEnd type="none" w="med" len="med"/>
                      <a:tailEnd type="none" w="med" len="med"/>
                    </a:lnR>
                    <a:lnT w="6350" cap="flat" cmpd="sng" algn="ctr">
                      <a:noFill/>
                      <a:prstDash val="solid"/>
                      <a:round/>
                      <a:headEnd type="none" w="med" len="med"/>
                      <a:tailEnd type="none" w="med" len="med"/>
                    </a:lnT>
                    <a:lnB>
                      <a:noFill/>
                    </a:lnB>
                  </a:tcPr>
                </a:tc>
                <a:tc>
                  <a:txBody>
                    <a:bodyPr/>
                    <a:lstStyle/>
                    <a:p>
                      <a:pPr algn="ctr" fontAlgn="ct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1</a:t>
                      </a:r>
                    </a:p>
                  </a:txBody>
                  <a:tcPr marL="95005" marR="95005" marT="47502" marB="4750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大阪平野</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なるかわ園地のぼくらの広場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東大阪市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　■近隣スポット（</a:t>
                      </a: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215</a:t>
                      </a: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67186916"/>
                  </a:ext>
                </a:extLst>
              </a:tr>
              <a:tr h="377729">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1</a:t>
                      </a:r>
                    </a:p>
                  </a:txBody>
                  <a:tcPr marL="95005" marR="95005" marT="47502" marB="4750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215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大阪平野</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らくらく登山道の見晴らし広場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東大阪市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　■近隣スポット（</a:t>
                      </a: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17</a:t>
                      </a: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91567560"/>
                  </a:ext>
                </a:extLst>
              </a:tr>
              <a:tr h="377729">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1</a:t>
                      </a:r>
                    </a:p>
                  </a:txBody>
                  <a:tcPr marL="95005" marR="95005" marT="47502" marB="4750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143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龍女神像</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堺旧港</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堺市堺区</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　■近隣スポット（</a:t>
                      </a: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106</a:t>
                      </a: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125</a:t>
                      </a: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146</a:t>
                      </a: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147</a:t>
                      </a: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5137048"/>
                  </a:ext>
                </a:extLst>
              </a:tr>
              <a:tr h="377729">
                <a:tc>
                  <a:txBody>
                    <a:bodyPr/>
                    <a:lstStyle/>
                    <a:p>
                      <a:pPr algn="ctr" fontAlgn="b"/>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５位</a:t>
                      </a:r>
                    </a:p>
                  </a:txBody>
                  <a:tcPr marL="0" marR="0" marT="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1</a:t>
                      </a:r>
                    </a:p>
                  </a:txBody>
                  <a:tcPr marL="95005" marR="95005" marT="47502" marB="4750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28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金堂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天野山金剛寺境内</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河内長野市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01839373"/>
                  </a:ext>
                </a:extLst>
              </a:tr>
              <a:tr h="377729">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1</a:t>
                      </a:r>
                    </a:p>
                  </a:txBody>
                  <a:tcPr marL="95005" marR="95005" marT="47502" marB="4750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246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四天王寺伽藍</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山門前</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大阪市天王寺区</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36841079"/>
                  </a:ext>
                </a:extLst>
              </a:tr>
              <a:tr h="377729">
                <a:tc>
                  <a:txBody>
                    <a:bodyPr/>
                    <a:lstStyle/>
                    <a:p>
                      <a:pPr algn="ctr" fontAlgn="b"/>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６位</a:t>
                      </a:r>
                    </a:p>
                  </a:txBody>
                  <a:tcPr marL="0" marR="0" marT="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1</a:t>
                      </a:r>
                    </a:p>
                  </a:txBody>
                  <a:tcPr marL="95005" marR="95005" marT="47502" marB="4750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225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岸和田紀州街道のまちなみ</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岸和田本町紀州街道</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岸和田市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18021579"/>
                  </a:ext>
                </a:extLst>
              </a:tr>
              <a:tr h="377729">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1</a:t>
                      </a:r>
                    </a:p>
                  </a:txBody>
                  <a:tcPr marL="95005" marR="95005" marT="47502" marB="4750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175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桜のトンネル</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箕面さくら並木通り</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箕面市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41983672"/>
                  </a:ext>
                </a:extLst>
              </a:tr>
              <a:tr h="377729">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1</a:t>
                      </a:r>
                    </a:p>
                  </a:txBody>
                  <a:tcPr marL="95005" marR="95005" marT="47502" marB="4750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140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紅葉のライトアップ</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大仙公園日本庭園</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堺市堺区</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970817"/>
                  </a:ext>
                </a:extLst>
              </a:tr>
              <a:tr h="377729">
                <a:tc>
                  <a:txBody>
                    <a:bodyPr/>
                    <a:lstStyle/>
                    <a:p>
                      <a:pPr algn="ctr" fontAlgn="b"/>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７位</a:t>
                      </a:r>
                    </a:p>
                  </a:txBody>
                  <a:tcPr marL="0" marR="0" marT="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1</a:t>
                      </a:r>
                    </a:p>
                  </a:txBody>
                  <a:tcPr marL="95005" marR="95005" marT="47502" marB="4750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184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取水塔と夕日</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狭山池公園遊歩道</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大阪狭山市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59941978"/>
                  </a:ext>
                </a:extLst>
              </a:tr>
              <a:tr h="377729">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1</a:t>
                      </a:r>
                    </a:p>
                  </a:txBody>
                  <a:tcPr marL="95005" marR="95005" marT="47502" marB="4750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93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御堂筋イルミネーション</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大阪市中央区南久宝寺町</a:t>
                      </a:r>
                      <a:r>
                        <a:rPr lang="en-US" altLang="zh-CN" sz="1000" b="0" i="0" u="none" strike="noStrike">
                          <a:solidFill>
                            <a:srgbClr val="000000"/>
                          </a:solidFill>
                          <a:effectLst/>
                          <a:latin typeface="ＭＳ Ｐゴシック" panose="020B0600070205080204" pitchFamily="50" charset="-128"/>
                          <a:ea typeface="ＭＳ Ｐゴシック" panose="020B0600070205080204" pitchFamily="50" charset="-128"/>
                        </a:rPr>
                        <a:t>3</a:t>
                      </a:r>
                      <a:r>
                        <a:rPr lang="zh-CN"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丁目交差点</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大阪市中央区</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86317899"/>
                  </a:ext>
                </a:extLst>
              </a:tr>
              <a:tr h="377729">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1</a:t>
                      </a:r>
                    </a:p>
                  </a:txBody>
                  <a:tcPr marL="95005" marR="95005" marT="47502" marB="4750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32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ケヤキの木</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能勢町 野間</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能勢町</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2269919"/>
                  </a:ext>
                </a:extLst>
              </a:tr>
              <a:tr h="377729">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1</a:t>
                      </a:r>
                    </a:p>
                  </a:txBody>
                  <a:tcPr marL="95005" marR="95005" marT="47502" marB="4750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58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太陽の塔</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大阪モノレール（駅・軌道上）</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吹田市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　■近隣スポット（</a:t>
                      </a: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206</a:t>
                      </a: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259</a:t>
                      </a: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46803536"/>
                  </a:ext>
                </a:extLst>
              </a:tr>
              <a:tr h="377729">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1</a:t>
                      </a:r>
                    </a:p>
                  </a:txBody>
                  <a:tcPr marL="95005" marR="95005" marT="47502" marB="4750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241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けやきの並木道</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けやき通り（枚方市）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枚方市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53814636"/>
                  </a:ext>
                </a:extLst>
              </a:tr>
              <a:tr h="377729">
                <a:tc>
                  <a:txBody>
                    <a:bodyPr/>
                    <a:lstStyle/>
                    <a:p>
                      <a:pPr algn="ctr" fontAlgn="b"/>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８位</a:t>
                      </a:r>
                    </a:p>
                  </a:txBody>
                  <a:tcPr marL="0" marR="0" marT="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1</a:t>
                      </a:r>
                    </a:p>
                  </a:txBody>
                  <a:tcPr marL="95005" marR="95005" marT="47502" marB="4750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61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タルイサザンビーチの夕日</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泉南ロングパークメモリーズツリー展望台</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泉南市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9848683"/>
                  </a:ext>
                </a:extLst>
              </a:tr>
            </a:tbl>
          </a:graphicData>
        </a:graphic>
      </p:graphicFrame>
      <p:sp>
        <p:nvSpPr>
          <p:cNvPr id="12" name="テキスト ボックス 11">
            <a:extLst>
              <a:ext uri="{FF2B5EF4-FFF2-40B4-BE49-F238E27FC236}">
                <a16:creationId xmlns:a16="http://schemas.microsoft.com/office/drawing/2014/main" id="{B8DDA66C-02C0-473E-BB1D-909C75B62BEA}"/>
              </a:ext>
            </a:extLst>
          </p:cNvPr>
          <p:cNvSpPr txBox="1"/>
          <p:nvPr/>
        </p:nvSpPr>
        <p:spPr>
          <a:xfrm>
            <a:off x="-108520" y="116632"/>
            <a:ext cx="6768752" cy="400110"/>
          </a:xfrm>
          <a:prstGeom prst="rect">
            <a:avLst/>
          </a:prstGeom>
          <a:noFill/>
        </p:spPr>
        <p:txBody>
          <a:bodyPr wrap="square" rtlCol="0">
            <a:spAutoFit/>
          </a:bodyPr>
          <a:lstStyle/>
          <a:p>
            <a:pPr lvl="0">
              <a:defRPr/>
            </a:pPr>
            <a:r>
              <a:rPr kumimoji="1" lang="ja-JP" altLang="en-US" sz="1800" b="1" i="0" u="none" strike="noStrike" kern="1200" cap="none" spc="0" normalizeH="0" baseline="0" noProof="0" dirty="0">
                <a:ln>
                  <a:noFill/>
                </a:ln>
                <a:effectLst/>
                <a:uLnTx/>
                <a:uFillTx/>
                <a:latin typeface="Calibri"/>
                <a:ea typeface="ＭＳ Ｐゴシック" panose="020B0600070205080204" pitchFamily="50" charset="-128"/>
                <a:cs typeface="+mn-cs"/>
              </a:rPr>
              <a:t>　</a:t>
            </a:r>
            <a:r>
              <a:rPr lang="ja-JP" altLang="en-US" sz="2000" b="1" u="sng" dirty="0"/>
              <a:t>ビュースポットおおさか事前審査の集計結果</a:t>
            </a:r>
            <a:r>
              <a:rPr lang="ja-JP" altLang="en-US" sz="1600" dirty="0"/>
              <a:t>　　</a:t>
            </a:r>
            <a:r>
              <a:rPr lang="en-US" altLang="ja-JP" sz="1600" dirty="0"/>
              <a:t>※</a:t>
            </a:r>
            <a:r>
              <a:rPr lang="ja-JP" altLang="en-US" sz="1600" dirty="0"/>
              <a:t>投票順位順</a:t>
            </a:r>
            <a:endParaRPr kumimoji="1" lang="ja-JP" altLang="en-US" sz="2000" i="0" strike="noStrike" kern="1200" cap="none" spc="0" normalizeH="0" baseline="0" noProof="0" dirty="0">
              <a:ln>
                <a:noFill/>
              </a:ln>
              <a:effectLst/>
              <a:uLnTx/>
              <a:uFillTx/>
              <a:latin typeface="Calibri"/>
              <a:ea typeface="ＭＳ Ｐゴシック" panose="020B0600070205080204" pitchFamily="50" charset="-128"/>
            </a:endParaRPr>
          </a:p>
        </p:txBody>
      </p:sp>
    </p:spTree>
    <p:extLst>
      <p:ext uri="{BB962C8B-B14F-4D97-AF65-F5344CB8AC3E}">
        <p14:creationId xmlns:p14="http://schemas.microsoft.com/office/powerpoint/2010/main" val="15527944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a:xfrm>
            <a:off x="7046912" y="6612759"/>
            <a:ext cx="2133600" cy="365125"/>
          </a:xfrm>
        </p:spPr>
        <p:txBody>
          <a:bodyPr/>
          <a:lstStyle/>
          <a:p>
            <a:fld id="{5FAB2AA0-22F6-4977-B4AB-6397E15C0039}" type="slidenum">
              <a:rPr kumimoji="1" lang="ja-JP" altLang="en-US" smtClean="0"/>
              <a:t>16</a:t>
            </a:fld>
            <a:endParaRPr kumimoji="1" lang="ja-JP" altLang="en-US" dirty="0"/>
          </a:p>
        </p:txBody>
      </p:sp>
      <p:sp>
        <p:nvSpPr>
          <p:cNvPr id="10" name="正方形/長方形 9"/>
          <p:cNvSpPr/>
          <p:nvPr/>
        </p:nvSpPr>
        <p:spPr>
          <a:xfrm>
            <a:off x="7137226" y="478785"/>
            <a:ext cx="1657884" cy="464331"/>
          </a:xfrm>
          <a:prstGeom prst="rect">
            <a:avLst/>
          </a:prstGeom>
        </p:spPr>
        <p:txBody>
          <a:bodyPr wrap="square" lIns="144000" tIns="108000" rIns="144000" bIns="108000">
            <a:spAutoFit/>
          </a:bodyPr>
          <a:lstStyle/>
          <a:p>
            <a:pPr lvl="0" algn="r">
              <a:defRPr/>
            </a:pPr>
            <a:r>
              <a:rPr lang="ja-JP" altLang="en-US" sz="1600" noProof="0" dirty="0">
                <a:solidFill>
                  <a:prstClr val="black"/>
                </a:solidFill>
                <a:latin typeface="ＭＳ Ｐゴシック" panose="020B0600070205080204" pitchFamily="50" charset="-128"/>
              </a:rPr>
              <a:t>得票順　</a:t>
            </a:r>
            <a:r>
              <a:rPr lang="ja-JP" altLang="en-US" sz="1600" dirty="0">
                <a:solidFill>
                  <a:prstClr val="black"/>
                </a:solidFill>
                <a:latin typeface="ＭＳ Ｐゴシック" panose="020B0600070205080204" pitchFamily="50" charset="-128"/>
              </a:rPr>
              <a:t>３／３</a:t>
            </a:r>
            <a:endParaRPr lang="en-US" altLang="ja-JP" sz="1600" noProof="0" dirty="0">
              <a:solidFill>
                <a:prstClr val="black"/>
              </a:solidFill>
              <a:latin typeface="ＭＳ Ｐゴシック" panose="020B0600070205080204" pitchFamily="50" charset="-128"/>
            </a:endParaRPr>
          </a:p>
        </p:txBody>
      </p:sp>
      <p:sp>
        <p:nvSpPr>
          <p:cNvPr id="11" name="正方形/長方形 10"/>
          <p:cNvSpPr/>
          <p:nvPr/>
        </p:nvSpPr>
        <p:spPr>
          <a:xfrm>
            <a:off x="123002" y="478785"/>
            <a:ext cx="4737029" cy="464331"/>
          </a:xfrm>
          <a:prstGeom prst="rect">
            <a:avLst/>
          </a:prstGeom>
        </p:spPr>
        <p:txBody>
          <a:bodyPr wrap="square" lIns="144000" tIns="108000" rIns="144000" bIns="108000">
            <a:spAutoFit/>
          </a:bodyPr>
          <a:lstStyle/>
          <a:p>
            <a:pPr lvl="0">
              <a:defRPr/>
            </a:pPr>
            <a:r>
              <a:rPr lang="ja-JP" altLang="en-US" sz="1600" dirty="0">
                <a:solidFill>
                  <a:prstClr val="black"/>
                </a:solidFill>
                <a:latin typeface="ＭＳ Ｐゴシック" panose="020B0600070205080204" pitchFamily="50" charset="-128"/>
              </a:rPr>
              <a:t>②</a:t>
            </a:r>
            <a:r>
              <a:rPr lang="ja-JP" altLang="en-US" sz="1600" noProof="0" dirty="0">
                <a:solidFill>
                  <a:prstClr val="black"/>
                </a:solidFill>
                <a:latin typeface="ＭＳ Ｐゴシック" panose="020B0600070205080204" pitchFamily="50" charset="-128"/>
              </a:rPr>
              <a:t> １票のみ投票があったビュースポット ： ３４件</a:t>
            </a:r>
            <a:endParaRPr lang="en-US" altLang="ja-JP" sz="1600" noProof="0" dirty="0">
              <a:solidFill>
                <a:prstClr val="black"/>
              </a:solidFill>
              <a:latin typeface="ＭＳ Ｐゴシック" panose="020B0600070205080204" pitchFamily="50" charset="-128"/>
            </a:endParaRPr>
          </a:p>
        </p:txBody>
      </p:sp>
      <p:graphicFrame>
        <p:nvGraphicFramePr>
          <p:cNvPr id="7" name="表 6">
            <a:extLst>
              <a:ext uri="{FF2B5EF4-FFF2-40B4-BE49-F238E27FC236}">
                <a16:creationId xmlns:a16="http://schemas.microsoft.com/office/drawing/2014/main" id="{B1E8617E-35C7-4AF7-8F98-32C881DC1ED0}"/>
              </a:ext>
            </a:extLst>
          </p:cNvPr>
          <p:cNvGraphicFramePr>
            <a:graphicFrameLocks noGrp="1"/>
          </p:cNvGraphicFramePr>
          <p:nvPr>
            <p:extLst>
              <p:ext uri="{D42A27DB-BD31-4B8C-83A1-F6EECF244321}">
                <p14:modId xmlns:p14="http://schemas.microsoft.com/office/powerpoint/2010/main" val="3850300277"/>
              </p:ext>
            </p:extLst>
          </p:nvPr>
        </p:nvGraphicFramePr>
        <p:xfrm>
          <a:off x="112570" y="878895"/>
          <a:ext cx="8629200" cy="5341324"/>
        </p:xfrm>
        <a:graphic>
          <a:graphicData uri="http://schemas.openxmlformats.org/drawingml/2006/table">
            <a:tbl>
              <a:tblPr/>
              <a:tblGrid>
                <a:gridCol w="405455">
                  <a:extLst>
                    <a:ext uri="{9D8B030D-6E8A-4147-A177-3AD203B41FA5}">
                      <a16:colId xmlns:a16="http://schemas.microsoft.com/office/drawing/2014/main" val="3966656857"/>
                    </a:ext>
                  </a:extLst>
                </a:gridCol>
                <a:gridCol w="556747">
                  <a:extLst>
                    <a:ext uri="{9D8B030D-6E8A-4147-A177-3AD203B41FA5}">
                      <a16:colId xmlns:a16="http://schemas.microsoft.com/office/drawing/2014/main" val="4054901673"/>
                    </a:ext>
                  </a:extLst>
                </a:gridCol>
                <a:gridCol w="298245">
                  <a:extLst>
                    <a:ext uri="{9D8B030D-6E8A-4147-A177-3AD203B41FA5}">
                      <a16:colId xmlns:a16="http://schemas.microsoft.com/office/drawing/2014/main" val="423695164"/>
                    </a:ext>
                  </a:extLst>
                </a:gridCol>
                <a:gridCol w="556747">
                  <a:extLst>
                    <a:ext uri="{9D8B030D-6E8A-4147-A177-3AD203B41FA5}">
                      <a16:colId xmlns:a16="http://schemas.microsoft.com/office/drawing/2014/main" val="1239829110"/>
                    </a:ext>
                  </a:extLst>
                </a:gridCol>
                <a:gridCol w="1917327">
                  <a:extLst>
                    <a:ext uri="{9D8B030D-6E8A-4147-A177-3AD203B41FA5}">
                      <a16:colId xmlns:a16="http://schemas.microsoft.com/office/drawing/2014/main" val="4005133993"/>
                    </a:ext>
                  </a:extLst>
                </a:gridCol>
                <a:gridCol w="1917327">
                  <a:extLst>
                    <a:ext uri="{9D8B030D-6E8A-4147-A177-3AD203B41FA5}">
                      <a16:colId xmlns:a16="http://schemas.microsoft.com/office/drawing/2014/main" val="216450437"/>
                    </a:ext>
                  </a:extLst>
                </a:gridCol>
                <a:gridCol w="778269">
                  <a:extLst>
                    <a:ext uri="{9D8B030D-6E8A-4147-A177-3AD203B41FA5}">
                      <a16:colId xmlns:a16="http://schemas.microsoft.com/office/drawing/2014/main" val="2775580740"/>
                    </a:ext>
                  </a:extLst>
                </a:gridCol>
                <a:gridCol w="2199083">
                  <a:extLst>
                    <a:ext uri="{9D8B030D-6E8A-4147-A177-3AD203B41FA5}">
                      <a16:colId xmlns:a16="http://schemas.microsoft.com/office/drawing/2014/main" val="631461472"/>
                    </a:ext>
                  </a:extLst>
                </a:gridCol>
              </a:tblGrid>
              <a:tr h="255600">
                <a:tc>
                  <a:txBody>
                    <a:bodyPr/>
                    <a:lstStyle/>
                    <a:p>
                      <a:pPr algn="l" fontAlgn="ct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a:noFill/>
                    </a:lnL>
                    <a:lnR w="6350" cap="flat" cmpd="sng" algn="ctr">
                      <a:solidFill>
                        <a:srgbClr val="000000"/>
                      </a:solidFill>
                      <a:prstDash val="solid"/>
                      <a:round/>
                      <a:headEnd type="none" w="med" len="med"/>
                      <a:tailEnd type="none" w="med" len="med"/>
                    </a:lnR>
                    <a:lnT>
                      <a:noFill/>
                    </a:lnT>
                    <a:lnB>
                      <a:noFill/>
                    </a:lnB>
                  </a:tcPr>
                </a:tc>
                <a:tc rowSpan="2" gridSpan="2">
                  <a:txBody>
                    <a:bodyPr/>
                    <a:lstStyle/>
                    <a:p>
                      <a:pPr algn="ctr"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得票数</a:t>
                      </a:r>
                    </a:p>
                  </a:txBody>
                  <a:tcPr marL="95005" marR="95005" marT="47502" marB="4750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6E0B4"/>
                    </a:solidFill>
                  </a:tcPr>
                </a:tc>
                <a:tc rowSpan="2" hMerge="1">
                  <a:txBody>
                    <a:bodyPr/>
                    <a:lstStyle/>
                    <a:p>
                      <a:endParaRPr kumimoji="1" lang="ja-JP" altLang="en-US"/>
                    </a:p>
                  </a:txBody>
                  <a:tcPr/>
                </a:tc>
                <a:tc rowSpan="2">
                  <a:txBody>
                    <a:bodyPr/>
                    <a:lstStyle/>
                    <a:p>
                      <a:pPr algn="ctr"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受付</a:t>
                      </a:r>
                      <a:b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番号</a:t>
                      </a:r>
                    </a:p>
                  </a:txBody>
                  <a:tcPr marL="95005" marR="95005" marT="47502" marB="4750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6E0B4"/>
                    </a:solidFill>
                  </a:tcPr>
                </a:tc>
                <a:tc rowSpan="2">
                  <a:txBody>
                    <a:bodyPr/>
                    <a:lstStyle/>
                    <a:p>
                      <a:pPr algn="ctr" fontAlgn="ctr"/>
                      <a:r>
                        <a:rPr lang="zh-TW"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景観（視対象）</a:t>
                      </a:r>
                    </a:p>
                  </a:txBody>
                  <a:tcPr marL="95005" marR="95005" marT="47502" marB="4750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6E0B4"/>
                    </a:solidFill>
                  </a:tcPr>
                </a:tc>
                <a:tc rowSpan="2">
                  <a:txBody>
                    <a:bodyPr/>
                    <a:lstStyle/>
                    <a:p>
                      <a:pPr algn="ctr"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ビュースポット（視点場）</a:t>
                      </a:r>
                    </a:p>
                  </a:txBody>
                  <a:tcPr marL="95005" marR="95005" marT="47502" marB="4750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6E0B4"/>
                    </a:solidFill>
                  </a:tcPr>
                </a:tc>
                <a:tc rowSpan="2">
                  <a:txBody>
                    <a:bodyPr/>
                    <a:lstStyle/>
                    <a:p>
                      <a:pPr algn="ctr"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視点場の所在</a:t>
                      </a:r>
                    </a:p>
                  </a:txBody>
                  <a:tcPr marL="95005" marR="95005" marT="47502" marB="4750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6E0B4"/>
                    </a:solidFill>
                  </a:tcPr>
                </a:tc>
                <a:tc rowSpan="2">
                  <a:txBody>
                    <a:bodyPr/>
                    <a:lstStyle/>
                    <a:p>
                      <a:pPr algn="ctr"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備考</a:t>
                      </a:r>
                    </a:p>
                  </a:txBody>
                  <a:tcPr marL="95005" marR="95005" marT="47502" marB="4750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6E0B4"/>
                    </a:solidFill>
                  </a:tcPr>
                </a:tc>
                <a:extLst>
                  <a:ext uri="{0D108BD9-81ED-4DB2-BD59-A6C34878D82A}">
                    <a16:rowId xmlns:a16="http://schemas.microsoft.com/office/drawing/2014/main" val="1258099645"/>
                  </a:ext>
                </a:extLst>
              </a:tr>
              <a:tr h="208800">
                <a:tc>
                  <a:txBody>
                    <a:bodyPr/>
                    <a:lstStyle/>
                    <a:p>
                      <a:pPr algn="l" fontAlgn="ct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a:noFill/>
                    </a:lnL>
                    <a:lnR w="6350" cap="flat" cmpd="sng" algn="ctr">
                      <a:solidFill>
                        <a:srgbClr val="000000"/>
                      </a:solidFill>
                      <a:prstDash val="solid"/>
                      <a:round/>
                      <a:headEnd type="none" w="med" len="med"/>
                      <a:tailEnd type="none" w="med" len="med"/>
                    </a:lnR>
                    <a:lnT>
                      <a:noFill/>
                    </a:lnT>
                    <a:lnB>
                      <a:noFill/>
                    </a:lnB>
                  </a:tcPr>
                </a:tc>
                <a:tc gridSpan="2"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732195252"/>
                  </a:ext>
                </a:extLst>
              </a:tr>
              <a:tr h="377729">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a:noFill/>
                    </a:lnL>
                    <a:lnR w="6350" cap="flat" cmpd="sng" algn="ctr">
                      <a:solidFill>
                        <a:srgbClr val="000000"/>
                      </a:solidFill>
                      <a:prstDash val="solid"/>
                      <a:round/>
                      <a:headEnd type="none" w="med" len="med"/>
                      <a:tailEnd type="none" w="med" len="med"/>
                    </a:lnR>
                    <a:lnT w="6350" cap="flat" cmpd="sng" algn="ctr">
                      <a:noFill/>
                      <a:prstDash val="solid"/>
                      <a:round/>
                      <a:headEnd type="none" w="med" len="med"/>
                      <a:tailEnd type="none" w="med" len="med"/>
                    </a:lnT>
                    <a:lnB>
                      <a:noFill/>
                    </a:lnB>
                  </a:tcPr>
                </a:tc>
                <a:tc gridSpan="2">
                  <a:txBody>
                    <a:bodyPr/>
                    <a:lstStyle/>
                    <a:p>
                      <a:pPr algn="ctr" fontAlgn="ct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1</a:t>
                      </a:r>
                    </a:p>
                  </a:txBody>
                  <a:tcPr marL="95005" marR="95005" marT="47502" marB="4750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hMerge="1">
                  <a:txBody>
                    <a:bodyPr/>
                    <a:lstStyle/>
                    <a:p>
                      <a:endParaRPr kumimoji="1" lang="ja-JP" altLang="en-US"/>
                    </a:p>
                  </a:txBody>
                  <a:tcPr/>
                </a:tc>
                <a:tc>
                  <a:txBody>
                    <a:bodyPr/>
                    <a:lstStyle/>
                    <a:p>
                      <a:pPr algn="ctr" fontAlgn="ct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137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大阪港天保山の夜景</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コスモスクエア駅東側波止場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大阪市住之江区</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53049461"/>
                  </a:ext>
                </a:extLst>
              </a:tr>
              <a:tr h="377729">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a:noFill/>
                    </a:lnL>
                    <a:lnR w="6350" cap="flat" cmpd="sng" algn="ctr">
                      <a:solidFill>
                        <a:srgbClr val="000000"/>
                      </a:solidFill>
                      <a:prstDash val="solid"/>
                      <a:round/>
                      <a:headEnd type="none" w="med" len="med"/>
                      <a:tailEnd type="none" w="med" len="med"/>
                    </a:lnR>
                    <a:lnT>
                      <a:noFill/>
                    </a:lnT>
                    <a:lnB>
                      <a:noFill/>
                    </a:lnB>
                  </a:tcPr>
                </a:tc>
                <a:tc gridSpan="2">
                  <a:txBody>
                    <a:bodyPr/>
                    <a:lstStyle/>
                    <a:p>
                      <a:pPr algn="ctr" fontAlgn="ct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1</a:t>
                      </a:r>
                    </a:p>
                  </a:txBody>
                  <a:tcPr marL="95005" marR="95005" marT="47502" marB="4750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hMerge="1">
                  <a:txBody>
                    <a:bodyPr/>
                    <a:lstStyle/>
                    <a:p>
                      <a:endParaRPr kumimoji="1" lang="ja-JP" altLang="en-US"/>
                    </a:p>
                  </a:txBody>
                  <a:tcPr/>
                </a:tc>
                <a:tc>
                  <a:txBody>
                    <a:bodyPr/>
                    <a:lstStyle/>
                    <a:p>
                      <a:pPr algn="ctr" fontAlgn="ct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35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大阪国際空港（伊丹空港）</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千里川の土手</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豊中市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39639624"/>
                  </a:ext>
                </a:extLst>
              </a:tr>
              <a:tr h="377729">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a:noFill/>
                    </a:lnL>
                    <a:lnR w="6350" cap="flat" cmpd="sng" algn="ctr">
                      <a:solidFill>
                        <a:srgbClr val="000000"/>
                      </a:solidFill>
                      <a:prstDash val="solid"/>
                      <a:round/>
                      <a:headEnd type="none" w="med" len="med"/>
                      <a:tailEnd type="none" w="med" len="med"/>
                    </a:lnR>
                    <a:lnT>
                      <a:noFill/>
                    </a:lnT>
                    <a:lnB>
                      <a:noFill/>
                    </a:lnB>
                  </a:tcPr>
                </a:tc>
                <a:tc gridSpan="2">
                  <a:txBody>
                    <a:bodyPr/>
                    <a:lstStyle/>
                    <a:p>
                      <a:pPr algn="ctr" fontAlgn="ct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1</a:t>
                      </a:r>
                    </a:p>
                  </a:txBody>
                  <a:tcPr marL="95005" marR="95005" marT="47502" marB="4750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hMerge="1">
                  <a:txBody>
                    <a:bodyPr/>
                    <a:lstStyle/>
                    <a:p>
                      <a:endParaRPr kumimoji="1" lang="ja-JP" altLang="en-US"/>
                    </a:p>
                  </a:txBody>
                  <a:tcPr/>
                </a:tc>
                <a:tc>
                  <a:txBody>
                    <a:bodyPr/>
                    <a:lstStyle/>
                    <a:p>
                      <a:pPr algn="ctr" fontAlgn="ct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257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紅葉</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三色彩道</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吹田市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3819078"/>
                  </a:ext>
                </a:extLst>
              </a:tr>
              <a:tr h="377729">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a:noFill/>
                    </a:lnL>
                    <a:lnR w="6350" cap="flat" cmpd="sng" algn="ctr">
                      <a:solidFill>
                        <a:srgbClr val="000000"/>
                      </a:solidFill>
                      <a:prstDash val="solid"/>
                      <a:round/>
                      <a:headEnd type="none" w="med" len="med"/>
                      <a:tailEnd type="none" w="med" len="med"/>
                    </a:lnR>
                    <a:lnT>
                      <a:noFill/>
                    </a:lnT>
                    <a:lnB>
                      <a:noFill/>
                    </a:lnB>
                  </a:tcPr>
                </a:tc>
                <a:tc gridSpan="2">
                  <a:txBody>
                    <a:bodyPr/>
                    <a:lstStyle/>
                    <a:p>
                      <a:pPr algn="ctr" fontAlgn="ct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1</a:t>
                      </a:r>
                    </a:p>
                  </a:txBody>
                  <a:tcPr marL="95005" marR="95005" marT="47502" marB="4750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hMerge="1">
                  <a:txBody>
                    <a:bodyPr/>
                    <a:lstStyle/>
                    <a:p>
                      <a:endParaRPr kumimoji="1" lang="ja-JP" altLang="en-US"/>
                    </a:p>
                  </a:txBody>
                  <a:tcPr/>
                </a:tc>
                <a:tc>
                  <a:txBody>
                    <a:bodyPr/>
                    <a:lstStyle/>
                    <a:p>
                      <a:pPr algn="ctr" fontAlgn="ct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188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約</a:t>
                      </a: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200</a:t>
                      </a: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本もの桜並木</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打上川治水緑地</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寝屋川市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5962615"/>
                  </a:ext>
                </a:extLst>
              </a:tr>
              <a:tr h="377729">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a:noFill/>
                    </a:lnL>
                    <a:lnR w="6350" cap="flat" cmpd="sng" algn="ctr">
                      <a:solidFill>
                        <a:srgbClr val="000000"/>
                      </a:solidFill>
                      <a:prstDash val="solid"/>
                      <a:round/>
                      <a:headEnd type="none" w="med" len="med"/>
                      <a:tailEnd type="none" w="med" len="med"/>
                    </a:lnR>
                    <a:lnT>
                      <a:noFill/>
                    </a:lnT>
                    <a:lnB>
                      <a:noFill/>
                    </a:lnB>
                  </a:tcPr>
                </a:tc>
                <a:tc gridSpan="2">
                  <a:txBody>
                    <a:bodyPr/>
                    <a:lstStyle/>
                    <a:p>
                      <a:pPr algn="ctr" fontAlgn="ct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1</a:t>
                      </a:r>
                    </a:p>
                  </a:txBody>
                  <a:tcPr marL="95005" marR="95005" marT="47502" marB="4750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hMerge="1">
                  <a:txBody>
                    <a:bodyPr/>
                    <a:lstStyle/>
                    <a:p>
                      <a:endParaRPr kumimoji="1" lang="ja-JP" altLang="en-US"/>
                    </a:p>
                  </a:txBody>
                  <a:tcPr/>
                </a:tc>
                <a:tc>
                  <a:txBody>
                    <a:bodyPr/>
                    <a:lstStyle/>
                    <a:p>
                      <a:pPr algn="ctr" fontAlgn="ct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43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「HANAZONO」</a:t>
                      </a: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と生駒山</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花園ラグビー場メインスタンド</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東大阪市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　■近隣スポット（</a:t>
                      </a: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16</a:t>
                      </a: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29</a:t>
                      </a: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42</a:t>
                      </a: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21366913"/>
                  </a:ext>
                </a:extLst>
              </a:tr>
              <a:tr h="377729">
                <a:tc>
                  <a:txBody>
                    <a:bodyPr/>
                    <a:lstStyle/>
                    <a:p>
                      <a:pPr algn="ctr" fontAlgn="b"/>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９位</a:t>
                      </a:r>
                    </a:p>
                  </a:txBody>
                  <a:tcPr marL="0" marR="0" marT="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gridSpan="2">
                  <a:txBody>
                    <a:bodyPr/>
                    <a:lstStyle/>
                    <a:p>
                      <a:pPr algn="ctr" fontAlgn="ct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1</a:t>
                      </a:r>
                    </a:p>
                  </a:txBody>
                  <a:tcPr marL="95005" marR="95005" marT="47502" marB="4750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solidFill>
                      <a:srgbClr val="FFFF99"/>
                    </a:solidFill>
                  </a:tcPr>
                </a:tc>
                <a:tc hMerge="1">
                  <a:txBody>
                    <a:bodyPr/>
                    <a:lstStyle/>
                    <a:p>
                      <a:endParaRPr kumimoji="1" lang="ja-JP" altLang="en-US"/>
                    </a:p>
                  </a:txBody>
                  <a:tcPr/>
                </a:tc>
                <a:tc>
                  <a:txBody>
                    <a:bodyPr/>
                    <a:lstStyle/>
                    <a:p>
                      <a:pPr algn="ctr" fontAlgn="ct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67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泉北高速鉄道と泉北</a:t>
                      </a: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1</a:t>
                      </a: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号線</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堺市南区泉ヶ丘松城橋</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堺市南区</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38308374"/>
                  </a:ext>
                </a:extLst>
              </a:tr>
              <a:tr h="309182">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a:noFill/>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rowSpan="2">
                  <a:txBody>
                    <a:bodyPr/>
                    <a:lstStyle/>
                    <a:p>
                      <a:pPr algn="ctr" fontAlgn="ct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1</a:t>
                      </a:r>
                    </a:p>
                  </a:txBody>
                  <a:tcPr marL="95005" marR="95005" marT="47502" marB="47502" anchor="ctr">
                    <a:lnL w="190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solidFill>
                      <a:srgbClr val="FFFF99"/>
                    </a:solidFill>
                  </a:tcPr>
                </a:tc>
                <a:tc>
                  <a:txBody>
                    <a:bodyPr/>
                    <a:lstStyle/>
                    <a:p>
                      <a:pPr algn="ctr"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34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T-SITE</a:t>
                      </a: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とひらかたサンプラザ１号館</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枚方市駅前歩道橋</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枚方市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0" marR="0" marT="0"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1899221"/>
                  </a:ext>
                </a:extLst>
              </a:tr>
              <a:tr h="309182">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a:noFill/>
                    </a:lnL>
                    <a:lnR w="19050" cap="flat" cmpd="sng" algn="ctr">
                      <a:solidFill>
                        <a:srgbClr val="FF0000"/>
                      </a:solidFill>
                      <a:prstDash val="solid"/>
                      <a:round/>
                      <a:headEnd type="none" w="med" len="med"/>
                      <a:tailEnd type="none" w="med" len="med"/>
                    </a:lnR>
                    <a:lnT>
                      <a:noFill/>
                    </a:lnT>
                    <a:lnB>
                      <a:noFill/>
                    </a:lnB>
                  </a:tcPr>
                </a:tc>
                <a:tc vMerge="1">
                  <a:txBody>
                    <a:bodyPr/>
                    <a:lstStyle/>
                    <a:p>
                      <a:endParaRPr kumimoji="1" lang="ja-JP" altLang="en-US"/>
                    </a:p>
                  </a:txBody>
                  <a:tcPr/>
                </a:tc>
                <a:tc>
                  <a:txBody>
                    <a:bodyPr/>
                    <a:lstStyle/>
                    <a:p>
                      <a:pPr algn="ctr" fontAlgn="ct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solidFill>
                      <a:srgbClr val="FFFF99"/>
                    </a:solidFill>
                  </a:tcPr>
                </a:tc>
                <a:tc>
                  <a:txBody>
                    <a:bodyPr/>
                    <a:lstStyle/>
                    <a:p>
                      <a:pPr algn="ctr" fontAlgn="ct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88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枚方</a:t>
                      </a:r>
                      <a:r>
                        <a:rPr 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T-SITE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駅から市役所に向かう歩道橋</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枚方市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0" marR="0" marT="0"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2205149634"/>
                  </a:ext>
                </a:extLst>
              </a:tr>
              <a:tr h="309182">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a:noFill/>
                    </a:lnL>
                    <a:lnR w="19050" cap="flat" cmpd="sng" algn="ctr">
                      <a:solidFill>
                        <a:srgbClr val="FF0000"/>
                      </a:solidFill>
                      <a:prstDash val="solid"/>
                      <a:round/>
                      <a:headEnd type="none" w="med" len="med"/>
                      <a:tailEnd type="none" w="med" len="med"/>
                    </a:lnR>
                    <a:lnT>
                      <a:noFill/>
                    </a:lnT>
                    <a:lnB>
                      <a:noFill/>
                    </a:lnB>
                  </a:tcPr>
                </a:tc>
                <a:tc rowSpan="4">
                  <a:txBody>
                    <a:bodyPr/>
                    <a:lstStyle/>
                    <a:p>
                      <a:pPr algn="ctr" fontAlgn="ct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1</a:t>
                      </a:r>
                    </a:p>
                  </a:txBody>
                  <a:tcPr marL="95005" marR="95005" marT="47502" marB="47502" anchor="ctr">
                    <a:lnL w="190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solidFill>
                      <a:srgbClr val="FFFF99"/>
                    </a:solidFill>
                  </a:tcPr>
                </a:tc>
                <a:tc>
                  <a:txBody>
                    <a:bodyPr/>
                    <a:lstStyle/>
                    <a:p>
                      <a:pPr algn="ctr"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大阪の夜景</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飯盛山の山頂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大東市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0" marR="0" marT="0"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07378577"/>
                  </a:ext>
                </a:extLst>
              </a:tr>
              <a:tr h="309182">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a:noFill/>
                    </a:lnL>
                    <a:lnR w="19050" cap="flat" cmpd="sng" algn="ctr">
                      <a:solidFill>
                        <a:srgbClr val="FF0000"/>
                      </a:solidFill>
                      <a:prstDash val="solid"/>
                      <a:round/>
                      <a:headEnd type="none" w="med" len="med"/>
                      <a:tailEnd type="none" w="med" len="med"/>
                    </a:lnR>
                    <a:lnT>
                      <a:noFill/>
                    </a:lnT>
                    <a:lnB>
                      <a:noFill/>
                    </a:lnB>
                  </a:tcPr>
                </a:tc>
                <a:tc vMerge="1">
                  <a:txBody>
                    <a:bodyPr/>
                    <a:lstStyle/>
                    <a:p>
                      <a:endParaRPr kumimoji="1" lang="ja-JP" altLang="en-US"/>
                    </a:p>
                  </a:txBody>
                  <a:tcPr/>
                </a:tc>
                <a:tc>
                  <a:txBody>
                    <a:bodyPr/>
                    <a:lstStyle/>
                    <a:p>
                      <a:pPr algn="ctr"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155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大阪の街並み</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飯盛山ハイキングコース</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大東市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0" marR="0" marT="0"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60947012"/>
                  </a:ext>
                </a:extLst>
              </a:tr>
              <a:tr h="309182">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a:noFill/>
                    </a:lnL>
                    <a:lnR w="19050" cap="flat" cmpd="sng" algn="ctr">
                      <a:solidFill>
                        <a:srgbClr val="FF0000"/>
                      </a:solidFill>
                      <a:prstDash val="solid"/>
                      <a:round/>
                      <a:headEnd type="none" w="med" len="med"/>
                      <a:tailEnd type="none" w="med" len="med"/>
                    </a:lnR>
                    <a:lnT>
                      <a:noFill/>
                    </a:lnT>
                    <a:lnB>
                      <a:noFill/>
                    </a:lnB>
                  </a:tcPr>
                </a:tc>
                <a:tc vMerge="1">
                  <a:txBody>
                    <a:bodyPr/>
                    <a:lstStyle/>
                    <a:p>
                      <a:endParaRPr kumimoji="1" lang="ja-JP" altLang="en-US"/>
                    </a:p>
                  </a:txBody>
                  <a:tcPr/>
                </a:tc>
                <a:tc>
                  <a:txBody>
                    <a:bodyPr/>
                    <a:lstStyle/>
                    <a:p>
                      <a:pPr algn="ctr"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167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大阪平野</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飯盛山山頂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大東市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0" marR="0" marT="0"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00544387"/>
                  </a:ext>
                </a:extLst>
              </a:tr>
              <a:tr h="309182">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a:noFill/>
                    </a:lnL>
                    <a:lnR w="19050" cap="flat" cmpd="sng" algn="ctr">
                      <a:solidFill>
                        <a:srgbClr val="FF0000"/>
                      </a:solidFill>
                      <a:prstDash val="solid"/>
                      <a:round/>
                      <a:headEnd type="none" w="med" len="med"/>
                      <a:tailEnd type="none" w="med" len="med"/>
                    </a:lnR>
                    <a:lnT>
                      <a:noFill/>
                    </a:lnT>
                    <a:lnB>
                      <a:noFill/>
                    </a:lnB>
                  </a:tcPr>
                </a:tc>
                <a:tc vMerge="1">
                  <a:txBody>
                    <a:bodyPr/>
                    <a:lstStyle/>
                    <a:p>
                      <a:endParaRPr kumimoji="1" lang="ja-JP" altLang="en-US"/>
                    </a:p>
                  </a:txBody>
                  <a:tcPr/>
                </a:tc>
                <a:tc>
                  <a:txBody>
                    <a:bodyPr/>
                    <a:lstStyle/>
                    <a:p>
                      <a:pPr algn="ctr" fontAlgn="ct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solidFill>
                      <a:srgbClr val="FFFF99"/>
                    </a:solidFill>
                  </a:tcPr>
                </a:tc>
                <a:tc>
                  <a:txBody>
                    <a:bodyPr/>
                    <a:lstStyle/>
                    <a:p>
                      <a:pPr algn="ctr" fontAlgn="ct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193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大阪府内</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飯盛山山頂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大東市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0" marR="0" marT="0"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269593251"/>
                  </a:ext>
                </a:extLst>
              </a:tr>
              <a:tr h="377729">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a:noFill/>
                    </a:lnL>
                    <a:lnR w="6350" cap="flat" cmpd="sng" algn="ctr">
                      <a:solidFill>
                        <a:srgbClr val="000000"/>
                      </a:solidFill>
                      <a:prstDash val="solid"/>
                      <a:round/>
                      <a:headEnd type="none" w="med" len="med"/>
                      <a:tailEnd type="none" w="med" len="med"/>
                    </a:lnR>
                    <a:lnT>
                      <a:noFill/>
                    </a:lnT>
                    <a:lnB>
                      <a:noFill/>
                    </a:lnB>
                  </a:tcPr>
                </a:tc>
                <a:tc gridSpan="2">
                  <a:txBody>
                    <a:bodyPr/>
                    <a:lstStyle/>
                    <a:p>
                      <a:pPr algn="ctr" fontAlgn="ct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1</a:t>
                      </a:r>
                    </a:p>
                  </a:txBody>
                  <a:tcPr marL="95005" marR="95005" marT="47502" marB="4750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hMerge="1">
                  <a:txBody>
                    <a:bodyPr/>
                    <a:lstStyle/>
                    <a:p>
                      <a:endParaRPr kumimoji="1" lang="ja-JP" altLang="en-US"/>
                    </a:p>
                  </a:txBody>
                  <a:tcPr/>
                </a:tc>
                <a:tc>
                  <a:txBody>
                    <a:bodyPr/>
                    <a:lstStyle/>
                    <a:p>
                      <a:pPr algn="ctr" fontAlgn="ct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八尾しおんじやま古墳</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公園内にある遊歩道</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八尾市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52874334"/>
                  </a:ext>
                </a:extLst>
              </a:tr>
              <a:tr h="377729">
                <a:tc>
                  <a:txBody>
                    <a:bodyPr/>
                    <a:lstStyle/>
                    <a:p>
                      <a:pPr algn="ctr" fontAlgn="b"/>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10</a:t>
                      </a: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位</a:t>
                      </a:r>
                    </a:p>
                  </a:txBody>
                  <a:tcPr marL="0" marR="0" marT="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gridSpan="2">
                  <a:txBody>
                    <a:bodyPr/>
                    <a:lstStyle/>
                    <a:p>
                      <a:pPr algn="ctr" fontAlgn="ct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1</a:t>
                      </a:r>
                    </a:p>
                  </a:txBody>
                  <a:tcPr marL="95005" marR="95005" marT="47502" marB="4750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hMerge="1">
                  <a:txBody>
                    <a:bodyPr/>
                    <a:lstStyle/>
                    <a:p>
                      <a:endParaRPr kumimoji="1" lang="ja-JP" altLang="en-US"/>
                    </a:p>
                  </a:txBody>
                  <a:tcPr/>
                </a:tc>
                <a:tc>
                  <a:txBody>
                    <a:bodyPr/>
                    <a:lstStyle/>
                    <a:p>
                      <a:pPr algn="ctr" fontAlgn="ct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141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佐野町場の町並み</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元町・丸いポスト前</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泉佐野市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69333570"/>
                  </a:ext>
                </a:extLst>
              </a:tr>
            </a:tbl>
          </a:graphicData>
        </a:graphic>
      </p:graphicFrame>
      <p:sp>
        <p:nvSpPr>
          <p:cNvPr id="12" name="テキスト ボックス 11">
            <a:extLst>
              <a:ext uri="{FF2B5EF4-FFF2-40B4-BE49-F238E27FC236}">
                <a16:creationId xmlns:a16="http://schemas.microsoft.com/office/drawing/2014/main" id="{59C10503-1D57-4BFA-B093-3E7B0D67CFDB}"/>
              </a:ext>
            </a:extLst>
          </p:cNvPr>
          <p:cNvSpPr txBox="1"/>
          <p:nvPr/>
        </p:nvSpPr>
        <p:spPr>
          <a:xfrm>
            <a:off x="-108520" y="116632"/>
            <a:ext cx="6768752" cy="400110"/>
          </a:xfrm>
          <a:prstGeom prst="rect">
            <a:avLst/>
          </a:prstGeom>
          <a:noFill/>
        </p:spPr>
        <p:txBody>
          <a:bodyPr wrap="square" rtlCol="0">
            <a:spAutoFit/>
          </a:bodyPr>
          <a:lstStyle/>
          <a:p>
            <a:pPr lvl="0">
              <a:defRPr/>
            </a:pPr>
            <a:r>
              <a:rPr kumimoji="1" lang="ja-JP" altLang="en-US" sz="1800" b="1" i="0" u="none" strike="noStrike" kern="1200" cap="none" spc="0" normalizeH="0" baseline="0" noProof="0" dirty="0">
                <a:ln>
                  <a:noFill/>
                </a:ln>
                <a:effectLst/>
                <a:uLnTx/>
                <a:uFillTx/>
                <a:latin typeface="Calibri"/>
                <a:ea typeface="ＭＳ Ｐゴシック" panose="020B0600070205080204" pitchFamily="50" charset="-128"/>
                <a:cs typeface="+mn-cs"/>
              </a:rPr>
              <a:t>　</a:t>
            </a:r>
            <a:r>
              <a:rPr lang="ja-JP" altLang="en-US" sz="2000" b="1" u="sng" dirty="0"/>
              <a:t>ビュースポットおおさか事前審査の集計結果</a:t>
            </a:r>
            <a:r>
              <a:rPr lang="ja-JP" altLang="en-US" sz="1600" dirty="0"/>
              <a:t>　　</a:t>
            </a:r>
            <a:r>
              <a:rPr lang="en-US" altLang="ja-JP" sz="1600" dirty="0"/>
              <a:t>※</a:t>
            </a:r>
            <a:r>
              <a:rPr lang="ja-JP" altLang="en-US" sz="1600" dirty="0"/>
              <a:t>投票順位順</a:t>
            </a:r>
            <a:endParaRPr kumimoji="1" lang="ja-JP" altLang="en-US" sz="2000" i="0" strike="noStrike" kern="1200" cap="none" spc="0" normalizeH="0" baseline="0" noProof="0" dirty="0">
              <a:ln>
                <a:noFill/>
              </a:ln>
              <a:effectLst/>
              <a:uLnTx/>
              <a:uFillTx/>
              <a:latin typeface="Calibri"/>
              <a:ea typeface="ＭＳ Ｐゴシック" panose="020B0600070205080204" pitchFamily="50" charset="-128"/>
            </a:endParaRPr>
          </a:p>
        </p:txBody>
      </p:sp>
    </p:spTree>
    <p:extLst>
      <p:ext uri="{BB962C8B-B14F-4D97-AF65-F5344CB8AC3E}">
        <p14:creationId xmlns:p14="http://schemas.microsoft.com/office/powerpoint/2010/main" val="17480086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6D1F35B9-6F7A-43D2-87F1-AD46794A6F6A}"/>
              </a:ext>
            </a:extLst>
          </p:cNvPr>
          <p:cNvPicPr>
            <a:picLocks noChangeAspect="1"/>
          </p:cNvPicPr>
          <p:nvPr/>
        </p:nvPicPr>
        <p:blipFill rotWithShape="1">
          <a:blip r:embed="rId2"/>
          <a:srcRect l="3376" t="679" r="18524" b="16513"/>
          <a:stretch/>
        </p:blipFill>
        <p:spPr>
          <a:xfrm>
            <a:off x="985093" y="895923"/>
            <a:ext cx="7145098" cy="5125365"/>
          </a:xfrm>
          <a:prstGeom prst="rect">
            <a:avLst/>
          </a:prstGeom>
        </p:spPr>
      </p:pic>
      <p:sp>
        <p:nvSpPr>
          <p:cNvPr id="2" name="スライド番号プレースホルダー 1"/>
          <p:cNvSpPr>
            <a:spLocks noGrp="1"/>
          </p:cNvSpPr>
          <p:nvPr>
            <p:ph type="sldNum" sz="quarter" idx="12"/>
          </p:nvPr>
        </p:nvSpPr>
        <p:spPr>
          <a:xfrm>
            <a:off x="7086600" y="6492875"/>
            <a:ext cx="2057400" cy="365125"/>
          </a:xfrm>
        </p:spPr>
        <p:txBody>
          <a:bodyPr/>
          <a:lstStyle/>
          <a:p>
            <a:fld id="{8DDB306B-CB1A-4F92-AE18-14C2D5855DBA}" type="slidenum">
              <a:rPr kumimoji="1" lang="ja-JP" altLang="en-US" smtClean="0"/>
              <a:t>17</a:t>
            </a:fld>
            <a:endParaRPr kumimoji="1" lang="ja-JP" altLang="en-US"/>
          </a:p>
        </p:txBody>
      </p:sp>
      <p:sp>
        <p:nvSpPr>
          <p:cNvPr id="5" name="タイトル 1"/>
          <p:cNvSpPr>
            <a:spLocks noGrp="1"/>
          </p:cNvSpPr>
          <p:nvPr>
            <p:ph type="title"/>
          </p:nvPr>
        </p:nvSpPr>
        <p:spPr>
          <a:xfrm>
            <a:off x="179512" y="44624"/>
            <a:ext cx="8229600" cy="562074"/>
          </a:xfrm>
        </p:spPr>
        <p:txBody>
          <a:bodyPr>
            <a:normAutofit/>
          </a:bodyPr>
          <a:lstStyle/>
          <a:p>
            <a:pPr algn="l"/>
            <a:r>
              <a:rPr lang="en-US" altLang="ja-JP" sz="2000" b="1" u="sng" dirty="0">
                <a:solidFill>
                  <a:prstClr val="black"/>
                </a:solidFill>
                <a:latin typeface="ＭＳ Ｐゴシック" panose="020B0600070205080204" pitchFamily="50" charset="-128"/>
              </a:rPr>
              <a:t>【</a:t>
            </a:r>
            <a:r>
              <a:rPr lang="ja-JP" altLang="en-US" sz="2000" b="1" u="sng" dirty="0">
                <a:solidFill>
                  <a:prstClr val="black"/>
                </a:solidFill>
                <a:latin typeface="ＭＳ Ｐゴシック" panose="020B0600070205080204" pitchFamily="50" charset="-128"/>
              </a:rPr>
              <a:t>論点１</a:t>
            </a:r>
            <a:r>
              <a:rPr lang="en-US" altLang="ja-JP" sz="2000" b="1" u="sng" dirty="0">
                <a:solidFill>
                  <a:prstClr val="black"/>
                </a:solidFill>
                <a:latin typeface="ＭＳ Ｐゴシック" panose="020B0600070205080204" pitchFamily="50" charset="-128"/>
              </a:rPr>
              <a:t>】</a:t>
            </a:r>
            <a:r>
              <a:rPr lang="ja-JP" altLang="en-US" sz="2000" b="1" u="sng" dirty="0">
                <a:solidFill>
                  <a:prstClr val="black"/>
                </a:solidFill>
                <a:latin typeface="ＭＳ Ｐゴシック" panose="020B0600070205080204" pitchFamily="50" charset="-128"/>
              </a:rPr>
              <a:t>　近い位置関係にあるビュースポット</a:t>
            </a:r>
            <a:endParaRPr kumimoji="1" lang="ja-JP" altLang="en-US" u="sng" dirty="0"/>
          </a:p>
        </p:txBody>
      </p:sp>
      <p:sp>
        <p:nvSpPr>
          <p:cNvPr id="4" name="正方形/長方形 3"/>
          <p:cNvSpPr/>
          <p:nvPr/>
        </p:nvSpPr>
        <p:spPr>
          <a:xfrm>
            <a:off x="323528" y="476672"/>
            <a:ext cx="7869560" cy="460382"/>
          </a:xfrm>
          <a:prstGeom prst="rect">
            <a:avLst/>
          </a:prstGeom>
        </p:spPr>
        <p:txBody>
          <a:bodyPr wrap="square">
            <a:spAutoFit/>
          </a:bodyPr>
          <a:lstStyle/>
          <a:p>
            <a:pPr marL="285750" indent="-285750">
              <a:lnSpc>
                <a:spcPct val="150000"/>
              </a:lnSpc>
              <a:buFont typeface="Wingdings" panose="05000000000000000000" pitchFamily="2" charset="2"/>
              <a:buChar char="Ø"/>
            </a:pPr>
            <a:r>
              <a:rPr lang="ja-JP" altLang="en-US" dirty="0"/>
              <a:t>万博記念公園駅周辺</a:t>
            </a:r>
            <a:endParaRPr lang="en-US" altLang="ja-JP" dirty="0"/>
          </a:p>
        </p:txBody>
      </p:sp>
      <p:sp>
        <p:nvSpPr>
          <p:cNvPr id="26" name="楕円 25">
            <a:extLst>
              <a:ext uri="{FF2B5EF4-FFF2-40B4-BE49-F238E27FC236}">
                <a16:creationId xmlns:a16="http://schemas.microsoft.com/office/drawing/2014/main" id="{B33C7901-D874-46CC-A71D-B285D710A0DB}"/>
              </a:ext>
            </a:extLst>
          </p:cNvPr>
          <p:cNvSpPr/>
          <p:nvPr/>
        </p:nvSpPr>
        <p:spPr>
          <a:xfrm>
            <a:off x="1904301" y="6190470"/>
            <a:ext cx="108000" cy="108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9" name="正方形/長方形 48">
            <a:extLst>
              <a:ext uri="{FF2B5EF4-FFF2-40B4-BE49-F238E27FC236}">
                <a16:creationId xmlns:a16="http://schemas.microsoft.com/office/drawing/2014/main" id="{F3FD8B86-5DAA-4AAF-BED6-1FBFDC1E547E}"/>
              </a:ext>
            </a:extLst>
          </p:cNvPr>
          <p:cNvSpPr/>
          <p:nvPr/>
        </p:nvSpPr>
        <p:spPr>
          <a:xfrm>
            <a:off x="2121716" y="6021288"/>
            <a:ext cx="6122692" cy="701795"/>
          </a:xfrm>
          <a:prstGeom prst="rect">
            <a:avLst/>
          </a:prstGeom>
        </p:spPr>
        <p:txBody>
          <a:bodyPr wrap="square">
            <a:spAutoFit/>
          </a:bodyPr>
          <a:lstStyle/>
          <a:p>
            <a:pPr>
              <a:lnSpc>
                <a:spcPct val="150000"/>
              </a:lnSpc>
            </a:pPr>
            <a:r>
              <a:rPr lang="ja-JP" altLang="en-US" sz="1400" dirty="0"/>
              <a:t>： ビュースポットの位置</a:t>
            </a:r>
            <a:endParaRPr lang="en-US" altLang="ja-JP" sz="1400" dirty="0"/>
          </a:p>
          <a:p>
            <a:pPr>
              <a:lnSpc>
                <a:spcPct val="150000"/>
              </a:lnSpc>
            </a:pPr>
            <a:r>
              <a:rPr lang="ja-JP" altLang="en-US" sz="1400" dirty="0"/>
              <a:t>： 事前審査において複数の投票があったスポット</a:t>
            </a:r>
            <a:endParaRPr lang="en-US" altLang="ja-JP" sz="1400" dirty="0"/>
          </a:p>
        </p:txBody>
      </p:sp>
      <p:sp>
        <p:nvSpPr>
          <p:cNvPr id="54" name="正方形/長方形 53">
            <a:extLst>
              <a:ext uri="{FF2B5EF4-FFF2-40B4-BE49-F238E27FC236}">
                <a16:creationId xmlns:a16="http://schemas.microsoft.com/office/drawing/2014/main" id="{414A8F09-20CA-49F5-BFBE-38D5ABB69EEF}"/>
              </a:ext>
            </a:extLst>
          </p:cNvPr>
          <p:cNvSpPr/>
          <p:nvPr/>
        </p:nvSpPr>
        <p:spPr>
          <a:xfrm>
            <a:off x="1772117" y="6496684"/>
            <a:ext cx="360000" cy="180000"/>
          </a:xfrm>
          <a:prstGeom prst="rect">
            <a:avLst/>
          </a:prstGeom>
          <a:solidFill>
            <a:srgbClr val="FFE699"/>
          </a:solidFill>
          <a:ln w="38100">
            <a:solidFill>
              <a:srgbClr val="0000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正方形/長方形 44">
            <a:extLst>
              <a:ext uri="{FF2B5EF4-FFF2-40B4-BE49-F238E27FC236}">
                <a16:creationId xmlns:a16="http://schemas.microsoft.com/office/drawing/2014/main" id="{0455F645-7CF4-43C7-8632-44DF87100314}"/>
              </a:ext>
            </a:extLst>
          </p:cNvPr>
          <p:cNvSpPr/>
          <p:nvPr/>
        </p:nvSpPr>
        <p:spPr>
          <a:xfrm>
            <a:off x="6819256" y="6129300"/>
            <a:ext cx="1589856" cy="317266"/>
          </a:xfrm>
          <a:prstGeom prst="rect">
            <a:avLst/>
          </a:prstGeom>
        </p:spPr>
        <p:txBody>
          <a:bodyPr wrap="square">
            <a:spAutoFit/>
          </a:bodyPr>
          <a:lstStyle/>
          <a:p>
            <a:pPr>
              <a:lnSpc>
                <a:spcPct val="150000"/>
              </a:lnSpc>
            </a:pPr>
            <a:r>
              <a:rPr lang="ja-JP" altLang="en-US" sz="1100" dirty="0"/>
              <a:t>（引用：</a:t>
            </a:r>
            <a:r>
              <a:rPr lang="en-US" altLang="ja-JP" sz="1100" dirty="0"/>
              <a:t>Google</a:t>
            </a:r>
            <a:r>
              <a:rPr lang="ja-JP" altLang="en-US" sz="1100" dirty="0"/>
              <a:t>マップ）</a:t>
            </a:r>
            <a:endParaRPr lang="en-US" altLang="ja-JP" sz="1100" dirty="0"/>
          </a:p>
        </p:txBody>
      </p:sp>
      <p:sp>
        <p:nvSpPr>
          <p:cNvPr id="46" name="楕円 45">
            <a:extLst>
              <a:ext uri="{FF2B5EF4-FFF2-40B4-BE49-F238E27FC236}">
                <a16:creationId xmlns:a16="http://schemas.microsoft.com/office/drawing/2014/main" id="{1483A94B-58A4-41B7-97D2-B4E9E6F24493}"/>
              </a:ext>
            </a:extLst>
          </p:cNvPr>
          <p:cNvSpPr/>
          <p:nvPr/>
        </p:nvSpPr>
        <p:spPr>
          <a:xfrm>
            <a:off x="3896524" y="1802552"/>
            <a:ext cx="109126" cy="108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楕円 46">
            <a:extLst>
              <a:ext uri="{FF2B5EF4-FFF2-40B4-BE49-F238E27FC236}">
                <a16:creationId xmlns:a16="http://schemas.microsoft.com/office/drawing/2014/main" id="{A554AA46-318A-45D4-B862-8D95AD21BB85}"/>
              </a:ext>
            </a:extLst>
          </p:cNvPr>
          <p:cNvSpPr/>
          <p:nvPr/>
        </p:nvSpPr>
        <p:spPr>
          <a:xfrm>
            <a:off x="4335470" y="3789040"/>
            <a:ext cx="109126" cy="108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1" name="図 50">
            <a:extLst>
              <a:ext uri="{FF2B5EF4-FFF2-40B4-BE49-F238E27FC236}">
                <a16:creationId xmlns:a16="http://schemas.microsoft.com/office/drawing/2014/main" id="{5B5F0BC9-0EA7-4B8B-A736-ECED40BB6223}"/>
              </a:ext>
            </a:extLst>
          </p:cNvPr>
          <p:cNvPicPr>
            <a:picLocks noChangeAspect="1"/>
          </p:cNvPicPr>
          <p:nvPr/>
        </p:nvPicPr>
        <p:blipFill rotWithShape="1">
          <a:blip r:embed="rId2"/>
          <a:srcRect l="92294" t="98915" r="-164" b="-78"/>
          <a:stretch/>
        </p:blipFill>
        <p:spPr>
          <a:xfrm>
            <a:off x="7380312" y="6093296"/>
            <a:ext cx="720080" cy="72008"/>
          </a:xfrm>
          <a:prstGeom prst="rect">
            <a:avLst/>
          </a:prstGeom>
        </p:spPr>
      </p:pic>
      <p:sp>
        <p:nvSpPr>
          <p:cNvPr id="53" name="楕円 52">
            <a:extLst>
              <a:ext uri="{FF2B5EF4-FFF2-40B4-BE49-F238E27FC236}">
                <a16:creationId xmlns:a16="http://schemas.microsoft.com/office/drawing/2014/main" id="{7A0819A9-F13E-4E8B-8DAA-4394B035A0F6}"/>
              </a:ext>
            </a:extLst>
          </p:cNvPr>
          <p:cNvSpPr/>
          <p:nvPr/>
        </p:nvSpPr>
        <p:spPr>
          <a:xfrm>
            <a:off x="3275856" y="3284984"/>
            <a:ext cx="109126" cy="108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4" name="直線コネクタ 63">
            <a:extLst>
              <a:ext uri="{FF2B5EF4-FFF2-40B4-BE49-F238E27FC236}">
                <a16:creationId xmlns:a16="http://schemas.microsoft.com/office/drawing/2014/main" id="{B8C7EBBD-B598-4B72-AD05-274F10533D20}"/>
              </a:ext>
            </a:extLst>
          </p:cNvPr>
          <p:cNvCxnSpPr>
            <a:cxnSpLocks/>
          </p:cNvCxnSpPr>
          <p:nvPr/>
        </p:nvCxnSpPr>
        <p:spPr>
          <a:xfrm flipV="1">
            <a:off x="2830618" y="3334354"/>
            <a:ext cx="500366" cy="10230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63" name="図 3">
            <a:extLst>
              <a:ext uri="{FF2B5EF4-FFF2-40B4-BE49-F238E27FC236}">
                <a16:creationId xmlns:a16="http://schemas.microsoft.com/office/drawing/2014/main" id="{F67674B5-3732-406E-8F69-AF28E4E57E1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74036" y="4100458"/>
            <a:ext cx="1349152" cy="18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6" name="直線コネクタ 65">
            <a:extLst>
              <a:ext uri="{FF2B5EF4-FFF2-40B4-BE49-F238E27FC236}">
                <a16:creationId xmlns:a16="http://schemas.microsoft.com/office/drawing/2014/main" id="{A4EEBF42-025C-4D13-9CFB-BCB766C9846C}"/>
              </a:ext>
            </a:extLst>
          </p:cNvPr>
          <p:cNvCxnSpPr>
            <a:cxnSpLocks/>
          </p:cNvCxnSpPr>
          <p:nvPr/>
        </p:nvCxnSpPr>
        <p:spPr>
          <a:xfrm flipV="1">
            <a:off x="3993857" y="3848632"/>
            <a:ext cx="392879" cy="8616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9" name="図 2">
            <a:extLst>
              <a:ext uri="{FF2B5EF4-FFF2-40B4-BE49-F238E27FC236}">
                <a16:creationId xmlns:a16="http://schemas.microsoft.com/office/drawing/2014/main" id="{1673B988-AACC-450E-9F10-F33B76AE49A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17006" y="4357374"/>
            <a:ext cx="2057401" cy="1543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7" name="直線コネクタ 66">
            <a:extLst>
              <a:ext uri="{FF2B5EF4-FFF2-40B4-BE49-F238E27FC236}">
                <a16:creationId xmlns:a16="http://schemas.microsoft.com/office/drawing/2014/main" id="{67A34A6D-1272-4C84-B283-00695EE7B607}"/>
              </a:ext>
            </a:extLst>
          </p:cNvPr>
          <p:cNvCxnSpPr>
            <a:cxnSpLocks/>
          </p:cNvCxnSpPr>
          <p:nvPr/>
        </p:nvCxnSpPr>
        <p:spPr>
          <a:xfrm flipH="1">
            <a:off x="3955643" y="1412776"/>
            <a:ext cx="1264429" cy="4437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61" name="図 1">
            <a:extLst>
              <a:ext uri="{FF2B5EF4-FFF2-40B4-BE49-F238E27FC236}">
                <a16:creationId xmlns:a16="http://schemas.microsoft.com/office/drawing/2014/main" id="{9C1C42DE-8BF7-4A60-88FC-93D78CAB132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67221" y="906184"/>
            <a:ext cx="1201750" cy="1801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 name="テキスト ボックス 67">
            <a:extLst>
              <a:ext uri="{FF2B5EF4-FFF2-40B4-BE49-F238E27FC236}">
                <a16:creationId xmlns:a16="http://schemas.microsoft.com/office/drawing/2014/main" id="{5461C532-FC18-4873-A61C-33676C5AFC8C}"/>
              </a:ext>
            </a:extLst>
          </p:cNvPr>
          <p:cNvSpPr txBox="1"/>
          <p:nvPr/>
        </p:nvSpPr>
        <p:spPr>
          <a:xfrm>
            <a:off x="1828492" y="3801224"/>
            <a:ext cx="568094" cy="369332"/>
          </a:xfrm>
          <a:prstGeom prst="rect">
            <a:avLst/>
          </a:prstGeom>
          <a:noFill/>
        </p:spPr>
        <p:txBody>
          <a:bodyPr wrap="square" rtlCol="0">
            <a:spAutoFit/>
          </a:bodyPr>
          <a:lstStyle/>
          <a:p>
            <a:r>
              <a:rPr lang="en-US" altLang="ja-JP" dirty="0"/>
              <a:t>58</a:t>
            </a:r>
            <a:endParaRPr kumimoji="1" lang="ja-JP" altLang="en-US" dirty="0"/>
          </a:p>
        </p:txBody>
      </p:sp>
      <p:sp>
        <p:nvSpPr>
          <p:cNvPr id="69" name="テキスト ボックス 68">
            <a:extLst>
              <a:ext uri="{FF2B5EF4-FFF2-40B4-BE49-F238E27FC236}">
                <a16:creationId xmlns:a16="http://schemas.microsoft.com/office/drawing/2014/main" id="{7991F4C8-B6CD-47B6-93BB-2A2023813DFA}"/>
              </a:ext>
            </a:extLst>
          </p:cNvPr>
          <p:cNvSpPr txBox="1"/>
          <p:nvPr/>
        </p:nvSpPr>
        <p:spPr>
          <a:xfrm>
            <a:off x="3491880" y="4066295"/>
            <a:ext cx="568094" cy="369332"/>
          </a:xfrm>
          <a:prstGeom prst="rect">
            <a:avLst/>
          </a:prstGeom>
          <a:noFill/>
        </p:spPr>
        <p:txBody>
          <a:bodyPr wrap="square" rtlCol="0">
            <a:spAutoFit/>
          </a:bodyPr>
          <a:lstStyle/>
          <a:p>
            <a:r>
              <a:rPr kumimoji="1" lang="en-US" altLang="ja-JP" dirty="0"/>
              <a:t>206</a:t>
            </a:r>
            <a:endParaRPr kumimoji="1" lang="ja-JP" altLang="en-US" dirty="0"/>
          </a:p>
        </p:txBody>
      </p:sp>
      <p:sp>
        <p:nvSpPr>
          <p:cNvPr id="70" name="テキスト ボックス 69">
            <a:extLst>
              <a:ext uri="{FF2B5EF4-FFF2-40B4-BE49-F238E27FC236}">
                <a16:creationId xmlns:a16="http://schemas.microsoft.com/office/drawing/2014/main" id="{4F1A6461-7A2D-4CDD-B966-D2E5356AC5D7}"/>
              </a:ext>
            </a:extLst>
          </p:cNvPr>
          <p:cNvSpPr txBox="1"/>
          <p:nvPr/>
        </p:nvSpPr>
        <p:spPr>
          <a:xfrm>
            <a:off x="4899015" y="620688"/>
            <a:ext cx="568094" cy="369332"/>
          </a:xfrm>
          <a:prstGeom prst="rect">
            <a:avLst/>
          </a:prstGeom>
          <a:noFill/>
        </p:spPr>
        <p:txBody>
          <a:bodyPr wrap="square" rtlCol="0">
            <a:spAutoFit/>
          </a:bodyPr>
          <a:lstStyle/>
          <a:p>
            <a:r>
              <a:rPr kumimoji="1" lang="en-US" altLang="ja-JP" dirty="0"/>
              <a:t>259</a:t>
            </a:r>
            <a:endParaRPr kumimoji="1" lang="ja-JP" altLang="en-US" dirty="0"/>
          </a:p>
        </p:txBody>
      </p:sp>
      <p:sp>
        <p:nvSpPr>
          <p:cNvPr id="72" name="吹き出し: 四角形 71">
            <a:extLst>
              <a:ext uri="{FF2B5EF4-FFF2-40B4-BE49-F238E27FC236}">
                <a16:creationId xmlns:a16="http://schemas.microsoft.com/office/drawing/2014/main" id="{0E00983D-86D4-460A-A165-DAD93350D068}"/>
              </a:ext>
            </a:extLst>
          </p:cNvPr>
          <p:cNvSpPr/>
          <p:nvPr/>
        </p:nvSpPr>
        <p:spPr>
          <a:xfrm>
            <a:off x="4751709" y="3880029"/>
            <a:ext cx="2016224" cy="369333"/>
          </a:xfrm>
          <a:prstGeom prst="wedgeRectCallout">
            <a:avLst>
              <a:gd name="adj1" fmla="val -64657"/>
              <a:gd name="adj2" fmla="val -53610"/>
            </a:avLst>
          </a:prstGeom>
          <a:solidFill>
            <a:srgbClr val="FFE699"/>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事前審査：３票</a:t>
            </a:r>
          </a:p>
        </p:txBody>
      </p:sp>
      <p:sp>
        <p:nvSpPr>
          <p:cNvPr id="74" name="吹き出し: 四角形 73">
            <a:extLst>
              <a:ext uri="{FF2B5EF4-FFF2-40B4-BE49-F238E27FC236}">
                <a16:creationId xmlns:a16="http://schemas.microsoft.com/office/drawing/2014/main" id="{EA93147F-0FD3-4575-9411-B00395FEF36B}"/>
              </a:ext>
            </a:extLst>
          </p:cNvPr>
          <p:cNvSpPr/>
          <p:nvPr/>
        </p:nvSpPr>
        <p:spPr>
          <a:xfrm>
            <a:off x="1619672" y="1174975"/>
            <a:ext cx="2391210" cy="369333"/>
          </a:xfrm>
          <a:prstGeom prst="wedgeRectCallout">
            <a:avLst>
              <a:gd name="adj1" fmla="val 45734"/>
              <a:gd name="adj2" fmla="val 127357"/>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事前審査：１票（１位）</a:t>
            </a:r>
          </a:p>
        </p:txBody>
      </p:sp>
      <p:sp>
        <p:nvSpPr>
          <p:cNvPr id="75" name="吹き出し: 四角形 74">
            <a:extLst>
              <a:ext uri="{FF2B5EF4-FFF2-40B4-BE49-F238E27FC236}">
                <a16:creationId xmlns:a16="http://schemas.microsoft.com/office/drawing/2014/main" id="{E6BB0427-F9BA-45D9-BA9B-C0AADCDCB983}"/>
              </a:ext>
            </a:extLst>
          </p:cNvPr>
          <p:cNvSpPr/>
          <p:nvPr/>
        </p:nvSpPr>
        <p:spPr>
          <a:xfrm>
            <a:off x="985093" y="2664590"/>
            <a:ext cx="2391210" cy="369333"/>
          </a:xfrm>
          <a:prstGeom prst="wedgeRectCallout">
            <a:avLst>
              <a:gd name="adj1" fmla="val 45734"/>
              <a:gd name="adj2" fmla="val 127357"/>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事前審査：１票（８位）</a:t>
            </a:r>
          </a:p>
        </p:txBody>
      </p:sp>
    </p:spTree>
    <p:extLst>
      <p:ext uri="{BB962C8B-B14F-4D97-AF65-F5344CB8AC3E}">
        <p14:creationId xmlns:p14="http://schemas.microsoft.com/office/powerpoint/2010/main" val="36926101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グループ化 10">
            <a:extLst>
              <a:ext uri="{FF2B5EF4-FFF2-40B4-BE49-F238E27FC236}">
                <a16:creationId xmlns:a16="http://schemas.microsoft.com/office/drawing/2014/main" id="{CB283695-933A-466A-A178-0CFC6F9AEFC2}"/>
              </a:ext>
            </a:extLst>
          </p:cNvPr>
          <p:cNvGrpSpPr/>
          <p:nvPr/>
        </p:nvGrpSpPr>
        <p:grpSpPr>
          <a:xfrm>
            <a:off x="1396862" y="596214"/>
            <a:ext cx="7314648" cy="5208358"/>
            <a:chOff x="827584" y="88298"/>
            <a:chExt cx="7314648" cy="5208358"/>
          </a:xfrm>
        </p:grpSpPr>
        <p:pic>
          <p:nvPicPr>
            <p:cNvPr id="6" name="図 5">
              <a:extLst>
                <a:ext uri="{FF2B5EF4-FFF2-40B4-BE49-F238E27FC236}">
                  <a16:creationId xmlns:a16="http://schemas.microsoft.com/office/drawing/2014/main" id="{16CD0226-1410-472B-853B-DC74727068CD}"/>
                </a:ext>
              </a:extLst>
            </p:cNvPr>
            <p:cNvPicPr>
              <a:picLocks noChangeAspect="1"/>
            </p:cNvPicPr>
            <p:nvPr/>
          </p:nvPicPr>
          <p:blipFill rotWithShape="1">
            <a:blip r:embed="rId2"/>
            <a:srcRect l="3237" t="3523" r="8021" b="14605"/>
            <a:stretch/>
          </p:blipFill>
          <p:spPr>
            <a:xfrm>
              <a:off x="827584" y="723166"/>
              <a:ext cx="7314648" cy="4573490"/>
            </a:xfrm>
            <a:prstGeom prst="rect">
              <a:avLst/>
            </a:prstGeom>
          </p:spPr>
        </p:pic>
        <p:pic>
          <p:nvPicPr>
            <p:cNvPr id="9" name="図 8">
              <a:extLst>
                <a:ext uri="{FF2B5EF4-FFF2-40B4-BE49-F238E27FC236}">
                  <a16:creationId xmlns:a16="http://schemas.microsoft.com/office/drawing/2014/main" id="{2C98A147-269F-47E6-B370-5D3B82F05C2F}"/>
                </a:ext>
              </a:extLst>
            </p:cNvPr>
            <p:cNvPicPr>
              <a:picLocks noChangeAspect="1"/>
            </p:cNvPicPr>
            <p:nvPr/>
          </p:nvPicPr>
          <p:blipFill rotWithShape="1">
            <a:blip r:embed="rId3"/>
            <a:srcRect l="5788" t="25031" r="7208" b="3359"/>
            <a:stretch/>
          </p:blipFill>
          <p:spPr>
            <a:xfrm>
              <a:off x="827584" y="88298"/>
              <a:ext cx="7314648" cy="2188574"/>
            </a:xfrm>
            <a:prstGeom prst="rect">
              <a:avLst/>
            </a:prstGeom>
          </p:spPr>
        </p:pic>
      </p:grpSp>
      <p:sp>
        <p:nvSpPr>
          <p:cNvPr id="64" name="四角形: 角を丸くする 63">
            <a:extLst>
              <a:ext uri="{FF2B5EF4-FFF2-40B4-BE49-F238E27FC236}">
                <a16:creationId xmlns:a16="http://schemas.microsoft.com/office/drawing/2014/main" id="{67D1F44A-F164-47C6-A671-216CAB1D23DD}"/>
              </a:ext>
            </a:extLst>
          </p:cNvPr>
          <p:cNvSpPr/>
          <p:nvPr/>
        </p:nvSpPr>
        <p:spPr>
          <a:xfrm>
            <a:off x="2514141" y="4020718"/>
            <a:ext cx="308195" cy="297543"/>
          </a:xfrm>
          <a:prstGeom prst="roundRect">
            <a:avLst/>
          </a:prstGeom>
          <a:noFill/>
          <a:ln w="38100">
            <a:solidFill>
              <a:srgbClr val="0000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p:cNvSpPr>
            <a:spLocks noGrp="1"/>
          </p:cNvSpPr>
          <p:nvPr>
            <p:ph type="sldNum" sz="quarter" idx="12"/>
          </p:nvPr>
        </p:nvSpPr>
        <p:spPr>
          <a:xfrm>
            <a:off x="7086600" y="6492875"/>
            <a:ext cx="2057400" cy="365125"/>
          </a:xfrm>
        </p:spPr>
        <p:txBody>
          <a:bodyPr/>
          <a:lstStyle/>
          <a:p>
            <a:fld id="{8DDB306B-CB1A-4F92-AE18-14C2D5855DBA}" type="slidenum">
              <a:rPr kumimoji="1" lang="ja-JP" altLang="en-US" smtClean="0"/>
              <a:t>18</a:t>
            </a:fld>
            <a:endParaRPr kumimoji="1" lang="ja-JP" altLang="en-US" dirty="0"/>
          </a:p>
        </p:txBody>
      </p:sp>
      <p:sp>
        <p:nvSpPr>
          <p:cNvPr id="4" name="正方形/長方形 3"/>
          <p:cNvSpPr/>
          <p:nvPr/>
        </p:nvSpPr>
        <p:spPr>
          <a:xfrm>
            <a:off x="323528" y="88298"/>
            <a:ext cx="7869560" cy="460382"/>
          </a:xfrm>
          <a:prstGeom prst="rect">
            <a:avLst/>
          </a:prstGeom>
        </p:spPr>
        <p:txBody>
          <a:bodyPr wrap="square">
            <a:spAutoFit/>
          </a:bodyPr>
          <a:lstStyle/>
          <a:p>
            <a:pPr marL="285750" indent="-285750">
              <a:lnSpc>
                <a:spcPct val="150000"/>
              </a:lnSpc>
              <a:buFont typeface="Wingdings" panose="05000000000000000000" pitchFamily="2" charset="2"/>
              <a:buChar char="Ø"/>
            </a:pPr>
            <a:r>
              <a:rPr lang="ja-JP" altLang="en-US" dirty="0"/>
              <a:t>府民の森　ほしだ園地周辺</a:t>
            </a:r>
            <a:endParaRPr lang="en-US" altLang="ja-JP" dirty="0"/>
          </a:p>
        </p:txBody>
      </p:sp>
      <p:sp>
        <p:nvSpPr>
          <p:cNvPr id="85" name="正方形/長方形 84">
            <a:extLst>
              <a:ext uri="{FF2B5EF4-FFF2-40B4-BE49-F238E27FC236}">
                <a16:creationId xmlns:a16="http://schemas.microsoft.com/office/drawing/2014/main" id="{DD53C034-4A62-401D-80E2-80916DE840E8}"/>
              </a:ext>
            </a:extLst>
          </p:cNvPr>
          <p:cNvSpPr/>
          <p:nvPr/>
        </p:nvSpPr>
        <p:spPr>
          <a:xfrm>
            <a:off x="7374632" y="5817568"/>
            <a:ext cx="1589856" cy="317266"/>
          </a:xfrm>
          <a:prstGeom prst="rect">
            <a:avLst/>
          </a:prstGeom>
        </p:spPr>
        <p:txBody>
          <a:bodyPr wrap="square">
            <a:spAutoFit/>
          </a:bodyPr>
          <a:lstStyle/>
          <a:p>
            <a:pPr>
              <a:lnSpc>
                <a:spcPct val="150000"/>
              </a:lnSpc>
            </a:pPr>
            <a:r>
              <a:rPr lang="ja-JP" altLang="en-US" sz="1100" dirty="0"/>
              <a:t>（引用：</a:t>
            </a:r>
            <a:r>
              <a:rPr lang="en-US" altLang="ja-JP" sz="1100" dirty="0"/>
              <a:t>Google</a:t>
            </a:r>
            <a:r>
              <a:rPr lang="ja-JP" altLang="en-US" sz="1100" dirty="0"/>
              <a:t>マップ）</a:t>
            </a:r>
            <a:endParaRPr lang="en-US" altLang="ja-JP" sz="1100" dirty="0"/>
          </a:p>
        </p:txBody>
      </p:sp>
      <p:pic>
        <p:nvPicPr>
          <p:cNvPr id="34" name="図 33">
            <a:extLst>
              <a:ext uri="{FF2B5EF4-FFF2-40B4-BE49-F238E27FC236}">
                <a16:creationId xmlns:a16="http://schemas.microsoft.com/office/drawing/2014/main" id="{191202FD-7409-4E5C-AC8C-42FE5C999D1C}"/>
              </a:ext>
            </a:extLst>
          </p:cNvPr>
          <p:cNvPicPr>
            <a:picLocks noChangeAspect="1"/>
          </p:cNvPicPr>
          <p:nvPr/>
        </p:nvPicPr>
        <p:blipFill rotWithShape="1">
          <a:blip r:embed="rId2"/>
          <a:srcRect l="88426" t="98677" r="675" b="505"/>
          <a:stretch/>
        </p:blipFill>
        <p:spPr>
          <a:xfrm>
            <a:off x="7676256" y="5826046"/>
            <a:ext cx="898297" cy="45719"/>
          </a:xfrm>
          <a:prstGeom prst="rect">
            <a:avLst/>
          </a:prstGeom>
        </p:spPr>
      </p:pic>
      <p:sp>
        <p:nvSpPr>
          <p:cNvPr id="23" name="楕円 22">
            <a:extLst>
              <a:ext uri="{FF2B5EF4-FFF2-40B4-BE49-F238E27FC236}">
                <a16:creationId xmlns:a16="http://schemas.microsoft.com/office/drawing/2014/main" id="{0CAAA476-2DE3-47FF-8D23-68C89709640D}"/>
              </a:ext>
            </a:extLst>
          </p:cNvPr>
          <p:cNvSpPr/>
          <p:nvPr/>
        </p:nvSpPr>
        <p:spPr>
          <a:xfrm>
            <a:off x="7230616" y="5289508"/>
            <a:ext cx="109126" cy="108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楕円 34">
            <a:extLst>
              <a:ext uri="{FF2B5EF4-FFF2-40B4-BE49-F238E27FC236}">
                <a16:creationId xmlns:a16="http://schemas.microsoft.com/office/drawing/2014/main" id="{52BA93FC-6A0B-43A7-89A7-D32C8D7C17DC}"/>
              </a:ext>
            </a:extLst>
          </p:cNvPr>
          <p:cNvSpPr/>
          <p:nvPr/>
        </p:nvSpPr>
        <p:spPr>
          <a:xfrm>
            <a:off x="2627966" y="4120345"/>
            <a:ext cx="109126" cy="108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楕円 35">
            <a:extLst>
              <a:ext uri="{FF2B5EF4-FFF2-40B4-BE49-F238E27FC236}">
                <a16:creationId xmlns:a16="http://schemas.microsoft.com/office/drawing/2014/main" id="{7C82D800-FD02-4ECD-A38B-2E9F75B0D9DE}"/>
              </a:ext>
            </a:extLst>
          </p:cNvPr>
          <p:cNvSpPr/>
          <p:nvPr/>
        </p:nvSpPr>
        <p:spPr>
          <a:xfrm>
            <a:off x="3009477" y="923834"/>
            <a:ext cx="109126" cy="108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2" name="直線コネクタ 81">
            <a:extLst>
              <a:ext uri="{FF2B5EF4-FFF2-40B4-BE49-F238E27FC236}">
                <a16:creationId xmlns:a16="http://schemas.microsoft.com/office/drawing/2014/main" id="{448EF5E8-5A4A-4337-85C0-893C0B959AB9}"/>
              </a:ext>
            </a:extLst>
          </p:cNvPr>
          <p:cNvCxnSpPr>
            <a:cxnSpLocks/>
          </p:cNvCxnSpPr>
          <p:nvPr/>
        </p:nvCxnSpPr>
        <p:spPr>
          <a:xfrm flipH="1" flipV="1">
            <a:off x="3065940" y="983454"/>
            <a:ext cx="1212348" cy="2650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66" name="図 2">
            <a:extLst>
              <a:ext uri="{FF2B5EF4-FFF2-40B4-BE49-F238E27FC236}">
                <a16:creationId xmlns:a16="http://schemas.microsoft.com/office/drawing/2014/main" id="{0ED7ABE8-5E80-4EDF-B18E-5401A2D9B84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0554" y="765396"/>
            <a:ext cx="1819603" cy="1364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 name="テキスト ボックス 67">
            <a:extLst>
              <a:ext uri="{FF2B5EF4-FFF2-40B4-BE49-F238E27FC236}">
                <a16:creationId xmlns:a16="http://schemas.microsoft.com/office/drawing/2014/main" id="{C4014004-ACDF-475F-805B-0D0239B0F10D}"/>
              </a:ext>
            </a:extLst>
          </p:cNvPr>
          <p:cNvSpPr txBox="1"/>
          <p:nvPr/>
        </p:nvSpPr>
        <p:spPr>
          <a:xfrm>
            <a:off x="3860023" y="460199"/>
            <a:ext cx="546777" cy="369332"/>
          </a:xfrm>
          <a:prstGeom prst="rect">
            <a:avLst/>
          </a:prstGeom>
          <a:noFill/>
        </p:spPr>
        <p:txBody>
          <a:bodyPr wrap="square" rtlCol="0">
            <a:spAutoFit/>
          </a:bodyPr>
          <a:lstStyle/>
          <a:p>
            <a:r>
              <a:rPr lang="en-US" altLang="ja-JP" dirty="0"/>
              <a:t>242</a:t>
            </a:r>
            <a:endParaRPr kumimoji="1" lang="ja-JP" altLang="en-US" dirty="0"/>
          </a:p>
        </p:txBody>
      </p:sp>
      <p:cxnSp>
        <p:nvCxnSpPr>
          <p:cNvPr id="51" name="直線コネクタ 50">
            <a:extLst>
              <a:ext uri="{FF2B5EF4-FFF2-40B4-BE49-F238E27FC236}">
                <a16:creationId xmlns:a16="http://schemas.microsoft.com/office/drawing/2014/main" id="{42334ED3-AE21-427C-834F-DE241E689D6B}"/>
              </a:ext>
            </a:extLst>
          </p:cNvPr>
          <p:cNvCxnSpPr>
            <a:cxnSpLocks/>
          </p:cNvCxnSpPr>
          <p:nvPr/>
        </p:nvCxnSpPr>
        <p:spPr>
          <a:xfrm>
            <a:off x="2012301" y="2564904"/>
            <a:ext cx="675194" cy="16163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BE54E957-B9FA-4E7E-A8C1-55915F8E6C39}"/>
              </a:ext>
            </a:extLst>
          </p:cNvPr>
          <p:cNvCxnSpPr>
            <a:cxnSpLocks/>
          </p:cNvCxnSpPr>
          <p:nvPr/>
        </p:nvCxnSpPr>
        <p:spPr>
          <a:xfrm>
            <a:off x="1550645" y="3338261"/>
            <a:ext cx="1140007" cy="8489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07C52445-331A-481F-AAD8-26E1B0ECED36}"/>
              </a:ext>
            </a:extLst>
          </p:cNvPr>
          <p:cNvCxnSpPr>
            <a:cxnSpLocks/>
          </p:cNvCxnSpPr>
          <p:nvPr/>
        </p:nvCxnSpPr>
        <p:spPr>
          <a:xfrm flipV="1">
            <a:off x="1958693" y="4182486"/>
            <a:ext cx="729840" cy="9747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テキスト ボックス 29">
            <a:extLst>
              <a:ext uri="{FF2B5EF4-FFF2-40B4-BE49-F238E27FC236}">
                <a16:creationId xmlns:a16="http://schemas.microsoft.com/office/drawing/2014/main" id="{BE39F356-981D-49D7-A1D2-8B4504055F11}"/>
              </a:ext>
            </a:extLst>
          </p:cNvPr>
          <p:cNvSpPr txBox="1"/>
          <p:nvPr/>
        </p:nvSpPr>
        <p:spPr>
          <a:xfrm>
            <a:off x="124172" y="1148649"/>
            <a:ext cx="546777" cy="369332"/>
          </a:xfrm>
          <a:prstGeom prst="rect">
            <a:avLst/>
          </a:prstGeom>
          <a:noFill/>
        </p:spPr>
        <p:txBody>
          <a:bodyPr wrap="square" rtlCol="0">
            <a:spAutoFit/>
          </a:bodyPr>
          <a:lstStyle/>
          <a:p>
            <a:r>
              <a:rPr kumimoji="1" lang="en-US" altLang="ja-JP" dirty="0"/>
              <a:t>38</a:t>
            </a:r>
            <a:endParaRPr kumimoji="1" lang="ja-JP" altLang="en-US" dirty="0"/>
          </a:p>
        </p:txBody>
      </p:sp>
      <p:sp>
        <p:nvSpPr>
          <p:cNvPr id="59" name="テキスト ボックス 58">
            <a:extLst>
              <a:ext uri="{FF2B5EF4-FFF2-40B4-BE49-F238E27FC236}">
                <a16:creationId xmlns:a16="http://schemas.microsoft.com/office/drawing/2014/main" id="{31166A7C-77F9-451C-82EE-8FA850A0A2B4}"/>
              </a:ext>
            </a:extLst>
          </p:cNvPr>
          <p:cNvSpPr txBox="1"/>
          <p:nvPr/>
        </p:nvSpPr>
        <p:spPr>
          <a:xfrm>
            <a:off x="124172" y="2649746"/>
            <a:ext cx="546777" cy="369332"/>
          </a:xfrm>
          <a:prstGeom prst="rect">
            <a:avLst/>
          </a:prstGeom>
          <a:noFill/>
        </p:spPr>
        <p:txBody>
          <a:bodyPr wrap="square" rtlCol="0">
            <a:spAutoFit/>
          </a:bodyPr>
          <a:lstStyle/>
          <a:p>
            <a:r>
              <a:rPr lang="en-US" altLang="ja-JP" dirty="0"/>
              <a:t>196</a:t>
            </a:r>
            <a:endParaRPr kumimoji="1" lang="ja-JP" altLang="en-US" dirty="0"/>
          </a:p>
        </p:txBody>
      </p:sp>
      <p:sp>
        <p:nvSpPr>
          <p:cNvPr id="63" name="テキスト ボックス 62">
            <a:extLst>
              <a:ext uri="{FF2B5EF4-FFF2-40B4-BE49-F238E27FC236}">
                <a16:creationId xmlns:a16="http://schemas.microsoft.com/office/drawing/2014/main" id="{7F8F4E87-364D-484A-B75A-5C7D26D80E8B}"/>
              </a:ext>
            </a:extLst>
          </p:cNvPr>
          <p:cNvSpPr txBox="1"/>
          <p:nvPr/>
        </p:nvSpPr>
        <p:spPr>
          <a:xfrm>
            <a:off x="124172" y="4362080"/>
            <a:ext cx="546777" cy="369332"/>
          </a:xfrm>
          <a:prstGeom prst="rect">
            <a:avLst/>
          </a:prstGeom>
          <a:noFill/>
        </p:spPr>
        <p:txBody>
          <a:bodyPr wrap="square" rtlCol="0">
            <a:spAutoFit/>
          </a:bodyPr>
          <a:lstStyle/>
          <a:p>
            <a:r>
              <a:rPr kumimoji="1" lang="en-US" altLang="ja-JP" dirty="0"/>
              <a:t>239</a:t>
            </a:r>
            <a:endParaRPr kumimoji="1" lang="ja-JP" altLang="en-US" dirty="0"/>
          </a:p>
        </p:txBody>
      </p:sp>
      <p:pic>
        <p:nvPicPr>
          <p:cNvPr id="41" name="図 2">
            <a:extLst>
              <a:ext uri="{FF2B5EF4-FFF2-40B4-BE49-F238E27FC236}">
                <a16:creationId xmlns:a16="http://schemas.microsoft.com/office/drawing/2014/main" id="{44598C17-D16A-4C0A-8BEC-FF7355D115C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2552" y="1431333"/>
            <a:ext cx="1811136" cy="1207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図 2">
            <a:extLst>
              <a:ext uri="{FF2B5EF4-FFF2-40B4-BE49-F238E27FC236}">
                <a16:creationId xmlns:a16="http://schemas.microsoft.com/office/drawing/2014/main" id="{0A3F1177-4029-48D7-AC0D-87512DBE331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2552" y="2969817"/>
            <a:ext cx="1819603" cy="136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図 1">
            <a:extLst>
              <a:ext uri="{FF2B5EF4-FFF2-40B4-BE49-F238E27FC236}">
                <a16:creationId xmlns:a16="http://schemas.microsoft.com/office/drawing/2014/main" id="{C60B9078-36ED-4F97-AE5E-B1E489F516C5}"/>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4842" y="4664964"/>
            <a:ext cx="1926475" cy="1284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 name="吹き出し: 四角形 76">
            <a:extLst>
              <a:ext uri="{FF2B5EF4-FFF2-40B4-BE49-F238E27FC236}">
                <a16:creationId xmlns:a16="http://schemas.microsoft.com/office/drawing/2014/main" id="{FBFF2266-0747-49D9-8C3E-1A2AF31E5FD6}"/>
              </a:ext>
            </a:extLst>
          </p:cNvPr>
          <p:cNvSpPr/>
          <p:nvPr/>
        </p:nvSpPr>
        <p:spPr>
          <a:xfrm>
            <a:off x="2465171" y="4710287"/>
            <a:ext cx="2016224" cy="369333"/>
          </a:xfrm>
          <a:prstGeom prst="wedgeRectCallout">
            <a:avLst>
              <a:gd name="adj1" fmla="val -38655"/>
              <a:gd name="adj2" fmla="val -185653"/>
            </a:avLst>
          </a:prstGeom>
          <a:solidFill>
            <a:srgbClr val="FFE699"/>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事前審査：３票</a:t>
            </a:r>
          </a:p>
        </p:txBody>
      </p:sp>
      <p:sp>
        <p:nvSpPr>
          <p:cNvPr id="49" name="吹き出し: 四角形 48">
            <a:extLst>
              <a:ext uri="{FF2B5EF4-FFF2-40B4-BE49-F238E27FC236}">
                <a16:creationId xmlns:a16="http://schemas.microsoft.com/office/drawing/2014/main" id="{6EEB858A-84AD-4672-BB3D-A958A14CF9DD}"/>
              </a:ext>
            </a:extLst>
          </p:cNvPr>
          <p:cNvSpPr/>
          <p:nvPr/>
        </p:nvSpPr>
        <p:spPr>
          <a:xfrm>
            <a:off x="663854" y="650479"/>
            <a:ext cx="2016224" cy="369333"/>
          </a:xfrm>
          <a:prstGeom prst="wedgeRectCallout">
            <a:avLst>
              <a:gd name="adj1" fmla="val 67771"/>
              <a:gd name="adj2" fmla="val 38821"/>
            </a:avLst>
          </a:prstGeom>
          <a:solidFill>
            <a:srgbClr val="FFE699"/>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事前審査：２票</a:t>
            </a:r>
          </a:p>
        </p:txBody>
      </p:sp>
      <p:sp>
        <p:nvSpPr>
          <p:cNvPr id="50" name="吹き出し: 四角形 49">
            <a:extLst>
              <a:ext uri="{FF2B5EF4-FFF2-40B4-BE49-F238E27FC236}">
                <a16:creationId xmlns:a16="http://schemas.microsoft.com/office/drawing/2014/main" id="{57C4B7F5-F048-404B-9170-D39AB3E06661}"/>
              </a:ext>
            </a:extLst>
          </p:cNvPr>
          <p:cNvSpPr/>
          <p:nvPr/>
        </p:nvSpPr>
        <p:spPr>
          <a:xfrm>
            <a:off x="4441644" y="5381498"/>
            <a:ext cx="2470696" cy="369333"/>
          </a:xfrm>
          <a:prstGeom prst="wedgeRectCallout">
            <a:avLst>
              <a:gd name="adj1" fmla="val 64218"/>
              <a:gd name="adj2" fmla="val -56255"/>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事前審査：１票（２位）</a:t>
            </a:r>
          </a:p>
        </p:txBody>
      </p:sp>
      <p:cxnSp>
        <p:nvCxnSpPr>
          <p:cNvPr id="54" name="直線コネクタ 53">
            <a:extLst>
              <a:ext uri="{FF2B5EF4-FFF2-40B4-BE49-F238E27FC236}">
                <a16:creationId xmlns:a16="http://schemas.microsoft.com/office/drawing/2014/main" id="{47FF6D5D-3A44-47C8-A020-563EED549A48}"/>
              </a:ext>
            </a:extLst>
          </p:cNvPr>
          <p:cNvCxnSpPr>
            <a:cxnSpLocks/>
          </p:cNvCxnSpPr>
          <p:nvPr/>
        </p:nvCxnSpPr>
        <p:spPr>
          <a:xfrm flipH="1">
            <a:off x="7291021" y="4594134"/>
            <a:ext cx="515579" cy="7450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2" name="図 2">
            <a:extLst>
              <a:ext uri="{FF2B5EF4-FFF2-40B4-BE49-F238E27FC236}">
                <a16:creationId xmlns:a16="http://schemas.microsoft.com/office/drawing/2014/main" id="{61B641C5-2A2E-4212-9C09-E1DA87FF6353}"/>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78472" y="3496466"/>
            <a:ext cx="1727939" cy="1373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楕円 57">
            <a:extLst>
              <a:ext uri="{FF2B5EF4-FFF2-40B4-BE49-F238E27FC236}">
                <a16:creationId xmlns:a16="http://schemas.microsoft.com/office/drawing/2014/main" id="{AB71808C-0567-4CCE-AC4C-C7D991C1D82A}"/>
              </a:ext>
            </a:extLst>
          </p:cNvPr>
          <p:cNvSpPr/>
          <p:nvPr/>
        </p:nvSpPr>
        <p:spPr>
          <a:xfrm>
            <a:off x="1895872" y="6053961"/>
            <a:ext cx="108000" cy="108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0" name="正方形/長方形 59">
            <a:extLst>
              <a:ext uri="{FF2B5EF4-FFF2-40B4-BE49-F238E27FC236}">
                <a16:creationId xmlns:a16="http://schemas.microsoft.com/office/drawing/2014/main" id="{C834880A-2F29-4E4F-83D1-770AD94335DA}"/>
              </a:ext>
            </a:extLst>
          </p:cNvPr>
          <p:cNvSpPr/>
          <p:nvPr/>
        </p:nvSpPr>
        <p:spPr>
          <a:xfrm>
            <a:off x="2121716" y="5934762"/>
            <a:ext cx="6122692" cy="806311"/>
          </a:xfrm>
          <a:prstGeom prst="rect">
            <a:avLst/>
          </a:prstGeom>
        </p:spPr>
        <p:txBody>
          <a:bodyPr wrap="square">
            <a:spAutoFit/>
          </a:bodyPr>
          <a:lstStyle/>
          <a:p>
            <a:pPr>
              <a:lnSpc>
                <a:spcPts val="1900"/>
              </a:lnSpc>
            </a:pPr>
            <a:r>
              <a:rPr lang="ja-JP" altLang="en-US" sz="1400" dirty="0"/>
              <a:t>： ビュースポットの位置</a:t>
            </a:r>
            <a:endParaRPr lang="en-US" altLang="ja-JP" sz="1400" dirty="0"/>
          </a:p>
          <a:p>
            <a:pPr>
              <a:lnSpc>
                <a:spcPts val="1900"/>
              </a:lnSpc>
            </a:pPr>
            <a:r>
              <a:rPr lang="ja-JP" altLang="en-US" sz="1400" dirty="0"/>
              <a:t>： 事務局整理によるグルーピング</a:t>
            </a:r>
            <a:endParaRPr lang="en-US" altLang="ja-JP" sz="1400" dirty="0"/>
          </a:p>
          <a:p>
            <a:pPr>
              <a:lnSpc>
                <a:spcPts val="1900"/>
              </a:lnSpc>
            </a:pPr>
            <a:r>
              <a:rPr lang="ja-JP" altLang="en-US" sz="1400" dirty="0"/>
              <a:t>： 事前審査において複数の投票があったスポット</a:t>
            </a:r>
            <a:endParaRPr lang="en-US" altLang="ja-JP" sz="1400" dirty="0"/>
          </a:p>
        </p:txBody>
      </p:sp>
      <p:sp>
        <p:nvSpPr>
          <p:cNvPr id="65" name="正方形/長方形 64">
            <a:extLst>
              <a:ext uri="{FF2B5EF4-FFF2-40B4-BE49-F238E27FC236}">
                <a16:creationId xmlns:a16="http://schemas.microsoft.com/office/drawing/2014/main" id="{8C9E2473-B4DA-496B-B427-CECC88D3EEAD}"/>
              </a:ext>
            </a:extLst>
          </p:cNvPr>
          <p:cNvSpPr/>
          <p:nvPr/>
        </p:nvSpPr>
        <p:spPr>
          <a:xfrm>
            <a:off x="1763688" y="6537086"/>
            <a:ext cx="360000" cy="144000"/>
          </a:xfrm>
          <a:prstGeom prst="rect">
            <a:avLst/>
          </a:prstGeom>
          <a:solidFill>
            <a:srgbClr val="FFE699"/>
          </a:solidFill>
          <a:ln w="38100">
            <a:solidFill>
              <a:srgbClr val="0000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四角形: 角を丸くする 70">
            <a:extLst>
              <a:ext uri="{FF2B5EF4-FFF2-40B4-BE49-F238E27FC236}">
                <a16:creationId xmlns:a16="http://schemas.microsoft.com/office/drawing/2014/main" id="{7D903C36-7E2D-4358-ACEA-DDA9DDDA7F16}"/>
              </a:ext>
            </a:extLst>
          </p:cNvPr>
          <p:cNvSpPr/>
          <p:nvPr/>
        </p:nvSpPr>
        <p:spPr>
          <a:xfrm>
            <a:off x="1763953" y="6294304"/>
            <a:ext cx="360000" cy="144000"/>
          </a:xfrm>
          <a:prstGeom prst="roundRect">
            <a:avLst/>
          </a:prstGeom>
          <a:noFill/>
          <a:ln w="38100">
            <a:solidFill>
              <a:srgbClr val="0000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テキスト ボックス 73">
            <a:extLst>
              <a:ext uri="{FF2B5EF4-FFF2-40B4-BE49-F238E27FC236}">
                <a16:creationId xmlns:a16="http://schemas.microsoft.com/office/drawing/2014/main" id="{FA61387E-EFD6-4857-86D7-454D18F92E9B}"/>
              </a:ext>
            </a:extLst>
          </p:cNvPr>
          <p:cNvSpPr txBox="1"/>
          <p:nvPr/>
        </p:nvSpPr>
        <p:spPr>
          <a:xfrm>
            <a:off x="7200361" y="3193539"/>
            <a:ext cx="546777" cy="369332"/>
          </a:xfrm>
          <a:prstGeom prst="rect">
            <a:avLst/>
          </a:prstGeom>
          <a:noFill/>
        </p:spPr>
        <p:txBody>
          <a:bodyPr wrap="square" rtlCol="0">
            <a:spAutoFit/>
          </a:bodyPr>
          <a:lstStyle/>
          <a:p>
            <a:r>
              <a:rPr kumimoji="1" lang="en-US" altLang="ja-JP" dirty="0"/>
              <a:t>111</a:t>
            </a:r>
            <a:endParaRPr kumimoji="1" lang="ja-JP" altLang="en-US" dirty="0"/>
          </a:p>
        </p:txBody>
      </p:sp>
    </p:spTree>
    <p:extLst>
      <p:ext uri="{BB962C8B-B14F-4D97-AF65-F5344CB8AC3E}">
        <p14:creationId xmlns:p14="http://schemas.microsoft.com/office/powerpoint/2010/main" val="1114612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7086600" y="6492875"/>
            <a:ext cx="2057400" cy="365125"/>
          </a:xfrm>
        </p:spPr>
        <p:txBody>
          <a:bodyPr/>
          <a:lstStyle/>
          <a:p>
            <a:fld id="{8DDB306B-CB1A-4F92-AE18-14C2D5855DBA}" type="slidenum">
              <a:rPr kumimoji="1" lang="ja-JP" altLang="en-US" smtClean="0"/>
              <a:t>19</a:t>
            </a:fld>
            <a:endParaRPr kumimoji="1" lang="ja-JP" altLang="en-US" dirty="0"/>
          </a:p>
        </p:txBody>
      </p:sp>
      <p:sp>
        <p:nvSpPr>
          <p:cNvPr id="4" name="正方形/長方形 3"/>
          <p:cNvSpPr/>
          <p:nvPr/>
        </p:nvSpPr>
        <p:spPr>
          <a:xfrm>
            <a:off x="323528" y="88298"/>
            <a:ext cx="7869560" cy="460382"/>
          </a:xfrm>
          <a:prstGeom prst="rect">
            <a:avLst/>
          </a:prstGeom>
        </p:spPr>
        <p:txBody>
          <a:bodyPr wrap="square">
            <a:spAutoFit/>
          </a:bodyPr>
          <a:lstStyle/>
          <a:p>
            <a:pPr marL="285750" indent="-285750">
              <a:lnSpc>
                <a:spcPct val="150000"/>
              </a:lnSpc>
              <a:buFont typeface="Wingdings" panose="05000000000000000000" pitchFamily="2" charset="2"/>
              <a:buChar char="Ø"/>
            </a:pPr>
            <a:r>
              <a:rPr lang="ja-JP" altLang="en-US" dirty="0"/>
              <a:t>府民の森　なるかわ園地</a:t>
            </a:r>
            <a:endParaRPr lang="en-US" altLang="ja-JP" dirty="0"/>
          </a:p>
        </p:txBody>
      </p:sp>
      <p:sp>
        <p:nvSpPr>
          <p:cNvPr id="85" name="正方形/長方形 84">
            <a:extLst>
              <a:ext uri="{FF2B5EF4-FFF2-40B4-BE49-F238E27FC236}">
                <a16:creationId xmlns:a16="http://schemas.microsoft.com/office/drawing/2014/main" id="{DD53C034-4A62-401D-80E2-80916DE840E8}"/>
              </a:ext>
            </a:extLst>
          </p:cNvPr>
          <p:cNvSpPr/>
          <p:nvPr/>
        </p:nvSpPr>
        <p:spPr>
          <a:xfrm>
            <a:off x="6948264" y="6064062"/>
            <a:ext cx="1589856" cy="317266"/>
          </a:xfrm>
          <a:prstGeom prst="rect">
            <a:avLst/>
          </a:prstGeom>
        </p:spPr>
        <p:txBody>
          <a:bodyPr wrap="square">
            <a:spAutoFit/>
          </a:bodyPr>
          <a:lstStyle/>
          <a:p>
            <a:pPr>
              <a:lnSpc>
                <a:spcPct val="150000"/>
              </a:lnSpc>
            </a:pPr>
            <a:r>
              <a:rPr lang="ja-JP" altLang="en-US" sz="1100" dirty="0"/>
              <a:t>（引用：</a:t>
            </a:r>
            <a:r>
              <a:rPr lang="en-US" altLang="ja-JP" sz="1100" dirty="0"/>
              <a:t>Google</a:t>
            </a:r>
            <a:r>
              <a:rPr lang="ja-JP" altLang="en-US" sz="1100" dirty="0"/>
              <a:t>マップ）</a:t>
            </a:r>
            <a:endParaRPr lang="en-US" altLang="ja-JP" sz="1100" dirty="0"/>
          </a:p>
        </p:txBody>
      </p:sp>
      <p:pic>
        <p:nvPicPr>
          <p:cNvPr id="8" name="図 7">
            <a:extLst>
              <a:ext uri="{FF2B5EF4-FFF2-40B4-BE49-F238E27FC236}">
                <a16:creationId xmlns:a16="http://schemas.microsoft.com/office/drawing/2014/main" id="{833F47C6-69A8-4265-9DD5-02EB4BA68AEA}"/>
              </a:ext>
            </a:extLst>
          </p:cNvPr>
          <p:cNvPicPr>
            <a:picLocks noChangeAspect="1"/>
          </p:cNvPicPr>
          <p:nvPr/>
        </p:nvPicPr>
        <p:blipFill rotWithShape="1">
          <a:blip r:embed="rId2"/>
          <a:srcRect l="6815" r="8334" b="7926"/>
          <a:stretch/>
        </p:blipFill>
        <p:spPr>
          <a:xfrm>
            <a:off x="971600" y="556717"/>
            <a:ext cx="7314648" cy="5358059"/>
          </a:xfrm>
          <a:prstGeom prst="rect">
            <a:avLst/>
          </a:prstGeom>
        </p:spPr>
      </p:pic>
      <p:pic>
        <p:nvPicPr>
          <p:cNvPr id="39" name="図 38">
            <a:extLst>
              <a:ext uri="{FF2B5EF4-FFF2-40B4-BE49-F238E27FC236}">
                <a16:creationId xmlns:a16="http://schemas.microsoft.com/office/drawing/2014/main" id="{2F261431-F027-456C-BC4B-07C904C039BF}"/>
              </a:ext>
            </a:extLst>
          </p:cNvPr>
          <p:cNvPicPr>
            <a:picLocks noChangeAspect="1"/>
          </p:cNvPicPr>
          <p:nvPr/>
        </p:nvPicPr>
        <p:blipFill rotWithShape="1">
          <a:blip r:embed="rId2"/>
          <a:srcRect l="91267" t="98754" r="380" b="-69"/>
          <a:stretch/>
        </p:blipFill>
        <p:spPr>
          <a:xfrm>
            <a:off x="7546412" y="5970014"/>
            <a:ext cx="720080" cy="76550"/>
          </a:xfrm>
          <a:prstGeom prst="rect">
            <a:avLst/>
          </a:prstGeom>
        </p:spPr>
      </p:pic>
      <p:sp>
        <p:nvSpPr>
          <p:cNvPr id="40" name="楕円 39">
            <a:extLst>
              <a:ext uri="{FF2B5EF4-FFF2-40B4-BE49-F238E27FC236}">
                <a16:creationId xmlns:a16="http://schemas.microsoft.com/office/drawing/2014/main" id="{D71FD8B6-45ED-4841-A3A1-27149AE29664}"/>
              </a:ext>
            </a:extLst>
          </p:cNvPr>
          <p:cNvSpPr/>
          <p:nvPr/>
        </p:nvSpPr>
        <p:spPr>
          <a:xfrm>
            <a:off x="2195736" y="2291020"/>
            <a:ext cx="109126" cy="108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3" name="直線コネクタ 42">
            <a:extLst>
              <a:ext uri="{FF2B5EF4-FFF2-40B4-BE49-F238E27FC236}">
                <a16:creationId xmlns:a16="http://schemas.microsoft.com/office/drawing/2014/main" id="{C08402A8-4F16-42AC-806C-49F04171545A}"/>
              </a:ext>
            </a:extLst>
          </p:cNvPr>
          <p:cNvCxnSpPr>
            <a:cxnSpLocks/>
          </p:cNvCxnSpPr>
          <p:nvPr/>
        </p:nvCxnSpPr>
        <p:spPr>
          <a:xfrm flipV="1">
            <a:off x="1562758" y="2348880"/>
            <a:ext cx="692690" cy="10801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楕円 43">
            <a:extLst>
              <a:ext uri="{FF2B5EF4-FFF2-40B4-BE49-F238E27FC236}">
                <a16:creationId xmlns:a16="http://schemas.microsoft.com/office/drawing/2014/main" id="{202589E0-7B39-4D6A-B420-B903A4ED1D59}"/>
              </a:ext>
            </a:extLst>
          </p:cNvPr>
          <p:cNvSpPr/>
          <p:nvPr/>
        </p:nvSpPr>
        <p:spPr>
          <a:xfrm>
            <a:off x="7032740" y="3861048"/>
            <a:ext cx="109126" cy="108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7" name="図 1">
            <a:extLst>
              <a:ext uri="{FF2B5EF4-FFF2-40B4-BE49-F238E27FC236}">
                <a16:creationId xmlns:a16="http://schemas.microsoft.com/office/drawing/2014/main" id="{F13C9412-C313-4453-9386-CECBF9456CB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3738" y="2939988"/>
            <a:ext cx="2120710" cy="1537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8" name="直線コネクタ 47">
            <a:extLst>
              <a:ext uri="{FF2B5EF4-FFF2-40B4-BE49-F238E27FC236}">
                <a16:creationId xmlns:a16="http://schemas.microsoft.com/office/drawing/2014/main" id="{D581EE8A-B643-4FAE-95C6-7B469329816E}"/>
              </a:ext>
            </a:extLst>
          </p:cNvPr>
          <p:cNvCxnSpPr>
            <a:cxnSpLocks/>
          </p:cNvCxnSpPr>
          <p:nvPr/>
        </p:nvCxnSpPr>
        <p:spPr>
          <a:xfrm flipV="1">
            <a:off x="7082796" y="2827753"/>
            <a:ext cx="692690" cy="10801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6" name="図 1">
            <a:extLst>
              <a:ext uri="{FF2B5EF4-FFF2-40B4-BE49-F238E27FC236}">
                <a16:creationId xmlns:a16="http://schemas.microsoft.com/office/drawing/2014/main" id="{DCAD0FF3-9661-44F7-9E88-BB4AB778940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03156" y="1499017"/>
            <a:ext cx="1839757" cy="1839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テキスト ボックス 54">
            <a:extLst>
              <a:ext uri="{FF2B5EF4-FFF2-40B4-BE49-F238E27FC236}">
                <a16:creationId xmlns:a16="http://schemas.microsoft.com/office/drawing/2014/main" id="{A55315F2-BF27-4BB1-BD33-52BD9F50CA13}"/>
              </a:ext>
            </a:extLst>
          </p:cNvPr>
          <p:cNvSpPr txBox="1"/>
          <p:nvPr/>
        </p:nvSpPr>
        <p:spPr>
          <a:xfrm>
            <a:off x="7020272" y="1200344"/>
            <a:ext cx="546777" cy="369332"/>
          </a:xfrm>
          <a:prstGeom prst="rect">
            <a:avLst/>
          </a:prstGeom>
          <a:noFill/>
        </p:spPr>
        <p:txBody>
          <a:bodyPr wrap="square" rtlCol="0">
            <a:spAutoFit/>
          </a:bodyPr>
          <a:lstStyle/>
          <a:p>
            <a:r>
              <a:rPr lang="en-US" altLang="ja-JP" dirty="0"/>
              <a:t>17</a:t>
            </a:r>
            <a:endParaRPr kumimoji="1" lang="ja-JP" altLang="en-US" dirty="0"/>
          </a:p>
        </p:txBody>
      </p:sp>
      <p:sp>
        <p:nvSpPr>
          <p:cNvPr id="56" name="テキスト ボックス 55">
            <a:extLst>
              <a:ext uri="{FF2B5EF4-FFF2-40B4-BE49-F238E27FC236}">
                <a16:creationId xmlns:a16="http://schemas.microsoft.com/office/drawing/2014/main" id="{4307388F-94A3-4018-B7EB-DA48B73B7832}"/>
              </a:ext>
            </a:extLst>
          </p:cNvPr>
          <p:cNvSpPr txBox="1"/>
          <p:nvPr/>
        </p:nvSpPr>
        <p:spPr>
          <a:xfrm>
            <a:off x="499142" y="2624076"/>
            <a:ext cx="546777" cy="369332"/>
          </a:xfrm>
          <a:prstGeom prst="rect">
            <a:avLst/>
          </a:prstGeom>
          <a:noFill/>
        </p:spPr>
        <p:txBody>
          <a:bodyPr wrap="square" rtlCol="0">
            <a:spAutoFit/>
          </a:bodyPr>
          <a:lstStyle/>
          <a:p>
            <a:r>
              <a:rPr lang="en-US" altLang="ja-JP" dirty="0"/>
              <a:t>215</a:t>
            </a:r>
            <a:endParaRPr kumimoji="1" lang="ja-JP" altLang="en-US" dirty="0"/>
          </a:p>
        </p:txBody>
      </p:sp>
      <p:sp>
        <p:nvSpPr>
          <p:cNvPr id="57" name="吹き出し: 四角形 56">
            <a:extLst>
              <a:ext uri="{FF2B5EF4-FFF2-40B4-BE49-F238E27FC236}">
                <a16:creationId xmlns:a16="http://schemas.microsoft.com/office/drawing/2014/main" id="{793C3891-DFF1-4FAF-8CEE-0D1714D1E7C3}"/>
              </a:ext>
            </a:extLst>
          </p:cNvPr>
          <p:cNvSpPr/>
          <p:nvPr/>
        </p:nvSpPr>
        <p:spPr>
          <a:xfrm>
            <a:off x="5771389" y="4630016"/>
            <a:ext cx="2470696" cy="369333"/>
          </a:xfrm>
          <a:prstGeom prst="wedgeRectCallout">
            <a:avLst>
              <a:gd name="adj1" fmla="val 3699"/>
              <a:gd name="adj2" fmla="val -235831"/>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事前審査：１票（５位）</a:t>
            </a:r>
          </a:p>
        </p:txBody>
      </p:sp>
      <p:sp>
        <p:nvSpPr>
          <p:cNvPr id="62" name="吹き出し: 四角形 61">
            <a:extLst>
              <a:ext uri="{FF2B5EF4-FFF2-40B4-BE49-F238E27FC236}">
                <a16:creationId xmlns:a16="http://schemas.microsoft.com/office/drawing/2014/main" id="{910BA735-CDF3-42BE-9B93-EDE35C50D7A2}"/>
              </a:ext>
            </a:extLst>
          </p:cNvPr>
          <p:cNvSpPr/>
          <p:nvPr/>
        </p:nvSpPr>
        <p:spPr>
          <a:xfrm>
            <a:off x="438531" y="1466537"/>
            <a:ext cx="2470696" cy="369333"/>
          </a:xfrm>
          <a:prstGeom prst="wedgeRectCallout">
            <a:avLst>
              <a:gd name="adj1" fmla="val 23373"/>
              <a:gd name="adj2" fmla="val 179636"/>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事前審査：１票（５位）</a:t>
            </a:r>
          </a:p>
        </p:txBody>
      </p:sp>
      <p:sp>
        <p:nvSpPr>
          <p:cNvPr id="67" name="楕円 66">
            <a:extLst>
              <a:ext uri="{FF2B5EF4-FFF2-40B4-BE49-F238E27FC236}">
                <a16:creationId xmlns:a16="http://schemas.microsoft.com/office/drawing/2014/main" id="{AFD8420A-2EE3-4B04-AB70-EF09AA77F7CA}"/>
              </a:ext>
            </a:extLst>
          </p:cNvPr>
          <p:cNvSpPr/>
          <p:nvPr/>
        </p:nvSpPr>
        <p:spPr>
          <a:xfrm>
            <a:off x="1904301" y="6190471"/>
            <a:ext cx="100578" cy="11776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9" name="正方形/長方形 68">
            <a:extLst>
              <a:ext uri="{FF2B5EF4-FFF2-40B4-BE49-F238E27FC236}">
                <a16:creationId xmlns:a16="http://schemas.microsoft.com/office/drawing/2014/main" id="{D2D731C9-5C5F-4BA2-A625-E4CBC9C8F81A}"/>
              </a:ext>
            </a:extLst>
          </p:cNvPr>
          <p:cNvSpPr/>
          <p:nvPr/>
        </p:nvSpPr>
        <p:spPr>
          <a:xfrm>
            <a:off x="2121716" y="6021288"/>
            <a:ext cx="6122692" cy="378630"/>
          </a:xfrm>
          <a:prstGeom prst="rect">
            <a:avLst/>
          </a:prstGeom>
        </p:spPr>
        <p:txBody>
          <a:bodyPr wrap="square">
            <a:spAutoFit/>
          </a:bodyPr>
          <a:lstStyle/>
          <a:p>
            <a:pPr>
              <a:lnSpc>
                <a:spcPct val="150000"/>
              </a:lnSpc>
            </a:pPr>
            <a:r>
              <a:rPr lang="ja-JP" altLang="en-US" sz="1400" dirty="0"/>
              <a:t>： ビュースポットの位置</a:t>
            </a:r>
            <a:endParaRPr lang="en-US" altLang="ja-JP" sz="1400" dirty="0"/>
          </a:p>
        </p:txBody>
      </p:sp>
    </p:spTree>
    <p:extLst>
      <p:ext uri="{BB962C8B-B14F-4D97-AF65-F5344CB8AC3E}">
        <p14:creationId xmlns:p14="http://schemas.microsoft.com/office/powerpoint/2010/main" val="2685508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7086600" y="6492875"/>
            <a:ext cx="2057400" cy="365125"/>
          </a:xfrm>
        </p:spPr>
        <p:txBody>
          <a:bodyPr/>
          <a:lstStyle/>
          <a:p>
            <a:fld id="{8DDB306B-CB1A-4F92-AE18-14C2D5855DBA}" type="slidenum">
              <a:rPr kumimoji="1" lang="ja-JP" altLang="en-US" smtClean="0"/>
              <a:t>2</a:t>
            </a:fld>
            <a:endParaRPr kumimoji="1" lang="ja-JP" altLang="en-US"/>
          </a:p>
        </p:txBody>
      </p:sp>
      <p:sp>
        <p:nvSpPr>
          <p:cNvPr id="5" name="タイトル 1"/>
          <p:cNvSpPr>
            <a:spLocks noGrp="1"/>
          </p:cNvSpPr>
          <p:nvPr>
            <p:ph type="title"/>
          </p:nvPr>
        </p:nvSpPr>
        <p:spPr>
          <a:xfrm>
            <a:off x="179512" y="179523"/>
            <a:ext cx="8229600" cy="562074"/>
          </a:xfrm>
        </p:spPr>
        <p:txBody>
          <a:bodyPr>
            <a:normAutofit/>
          </a:bodyPr>
          <a:lstStyle/>
          <a:p>
            <a:pPr algn="l"/>
            <a:r>
              <a:rPr lang="ja-JP" altLang="en-US" sz="2000" b="1" u="sng" dirty="0">
                <a:solidFill>
                  <a:prstClr val="black"/>
                </a:solidFill>
                <a:latin typeface="ＭＳ Ｐゴシック" panose="020B0600070205080204" pitchFamily="50" charset="-128"/>
              </a:rPr>
              <a:t>第１回景観審議会での主な意見　（情報発信に関すること）</a:t>
            </a:r>
            <a:endParaRPr kumimoji="1" lang="ja-JP" altLang="en-US" u="sng" dirty="0"/>
          </a:p>
        </p:txBody>
      </p:sp>
      <p:sp>
        <p:nvSpPr>
          <p:cNvPr id="4" name="正方形/長方形 3"/>
          <p:cNvSpPr/>
          <p:nvPr/>
        </p:nvSpPr>
        <p:spPr>
          <a:xfrm>
            <a:off x="539552" y="710401"/>
            <a:ext cx="7869560" cy="5078313"/>
          </a:xfrm>
          <a:prstGeom prst="rect">
            <a:avLst/>
          </a:prstGeom>
        </p:spPr>
        <p:txBody>
          <a:bodyPr wrap="square">
            <a:spAutoFit/>
          </a:bodyPr>
          <a:lstStyle/>
          <a:p>
            <a:pPr marL="285750" indent="-285750">
              <a:lnSpc>
                <a:spcPct val="150000"/>
              </a:lnSpc>
              <a:buFont typeface="Wingdings" panose="05000000000000000000" pitchFamily="2" charset="2"/>
              <a:buChar char="Ø"/>
            </a:pPr>
            <a:r>
              <a:rPr lang="ja-JP" altLang="en-US" dirty="0"/>
              <a:t>大阪商工会議所で実施されているグレーターミナミの取り組みを始め、観光で売り出したいと考えている箇所との連携により、相乗効果を作っていくことができるのではないか。</a:t>
            </a:r>
            <a:endParaRPr lang="en-US" altLang="ja-JP" dirty="0"/>
          </a:p>
          <a:p>
            <a:pPr marL="285750" indent="-285750">
              <a:lnSpc>
                <a:spcPct val="150000"/>
              </a:lnSpc>
              <a:buFont typeface="Wingdings" panose="05000000000000000000" pitchFamily="2" charset="2"/>
              <a:buChar char="Ø"/>
            </a:pPr>
            <a:r>
              <a:rPr lang="ja-JP" altLang="en-US" dirty="0"/>
              <a:t>関係団体の機関紙への掲載や会員への周知を行ってはどうか。</a:t>
            </a:r>
            <a:endParaRPr lang="en-US" altLang="ja-JP" dirty="0"/>
          </a:p>
          <a:p>
            <a:pPr marL="285750" indent="-285750">
              <a:lnSpc>
                <a:spcPct val="150000"/>
              </a:lnSpc>
              <a:buFont typeface="Wingdings" panose="05000000000000000000" pitchFamily="2" charset="2"/>
              <a:buChar char="Ø"/>
            </a:pPr>
            <a:r>
              <a:rPr lang="ja-JP" altLang="en-US" dirty="0"/>
              <a:t>建築・土木・造園等、専門家の卵である大学生への周知を行ってはどうか。</a:t>
            </a:r>
            <a:endParaRPr lang="en-US" altLang="ja-JP" dirty="0"/>
          </a:p>
          <a:p>
            <a:pPr marL="285750" indent="-285750">
              <a:lnSpc>
                <a:spcPct val="150000"/>
              </a:lnSpc>
              <a:buFont typeface="Wingdings" panose="05000000000000000000" pitchFamily="2" charset="2"/>
              <a:buChar char="Ø"/>
            </a:pPr>
            <a:r>
              <a:rPr lang="ja-JP" altLang="en-US" dirty="0"/>
              <a:t>将来に向けて若い世代にも、景観への啓発を行っていくために、若い世代がアクセスしやすい手法を検討してはどうか。</a:t>
            </a:r>
            <a:endParaRPr lang="en-US" altLang="ja-JP" dirty="0"/>
          </a:p>
          <a:p>
            <a:pPr marL="285750" indent="-285750">
              <a:lnSpc>
                <a:spcPct val="150000"/>
              </a:lnSpc>
              <a:buFont typeface="Wingdings" panose="05000000000000000000" pitchFamily="2" charset="2"/>
              <a:buChar char="Ø"/>
            </a:pPr>
            <a:r>
              <a:rPr lang="ja-JP" altLang="en-US" dirty="0"/>
              <a:t>選定済みのスポットが増えてきた後は、「歴史を感じるビュースポット」や「都市的なビュースポット」等、様々な切り口でまとめることで別の興味が湧いてくるのではないか。</a:t>
            </a:r>
            <a:endParaRPr lang="en-US" altLang="ja-JP" dirty="0"/>
          </a:p>
          <a:p>
            <a:pPr marL="285750" indent="-285750">
              <a:lnSpc>
                <a:spcPct val="150000"/>
              </a:lnSpc>
              <a:buFont typeface="Wingdings" panose="05000000000000000000" pitchFamily="2" charset="2"/>
              <a:buChar char="Ø"/>
            </a:pPr>
            <a:r>
              <a:rPr lang="ja-JP" altLang="en-US" dirty="0"/>
              <a:t>視点場の情報として、「座れるのか・座れないのか」、「コーヒーが飲めるのか・飲めないのか」等、一つ踏み込んだ情報を発信してはどうか。</a:t>
            </a:r>
            <a:endParaRPr lang="en-US" altLang="ja-JP" dirty="0"/>
          </a:p>
        </p:txBody>
      </p:sp>
    </p:spTree>
    <p:extLst>
      <p:ext uri="{BB962C8B-B14F-4D97-AF65-F5344CB8AC3E}">
        <p14:creationId xmlns:p14="http://schemas.microsoft.com/office/powerpoint/2010/main" val="34691333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5A334E72-1BBC-433D-B4A0-718C7C8FBD4D}"/>
              </a:ext>
            </a:extLst>
          </p:cNvPr>
          <p:cNvPicPr>
            <a:picLocks noChangeAspect="1"/>
          </p:cNvPicPr>
          <p:nvPr/>
        </p:nvPicPr>
        <p:blipFill rotWithShape="1">
          <a:blip r:embed="rId2"/>
          <a:srcRect t="2" r="24481" b="13022"/>
          <a:stretch/>
        </p:blipFill>
        <p:spPr>
          <a:xfrm>
            <a:off x="851920" y="592196"/>
            <a:ext cx="7492836" cy="5243784"/>
          </a:xfrm>
          <a:prstGeom prst="rect">
            <a:avLst/>
          </a:prstGeom>
        </p:spPr>
      </p:pic>
      <p:sp>
        <p:nvSpPr>
          <p:cNvPr id="64" name="四角形: 角を丸くする 63">
            <a:extLst>
              <a:ext uri="{FF2B5EF4-FFF2-40B4-BE49-F238E27FC236}">
                <a16:creationId xmlns:a16="http://schemas.microsoft.com/office/drawing/2014/main" id="{67D1F44A-F164-47C6-A671-216CAB1D23DD}"/>
              </a:ext>
            </a:extLst>
          </p:cNvPr>
          <p:cNvSpPr/>
          <p:nvPr/>
        </p:nvSpPr>
        <p:spPr>
          <a:xfrm>
            <a:off x="2533397" y="2931239"/>
            <a:ext cx="308195" cy="297543"/>
          </a:xfrm>
          <a:prstGeom prst="roundRect">
            <a:avLst/>
          </a:prstGeom>
          <a:noFill/>
          <a:ln w="38100">
            <a:solidFill>
              <a:srgbClr val="0000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p:cNvSpPr>
            <a:spLocks noGrp="1"/>
          </p:cNvSpPr>
          <p:nvPr>
            <p:ph type="sldNum" sz="quarter" idx="12"/>
          </p:nvPr>
        </p:nvSpPr>
        <p:spPr>
          <a:xfrm>
            <a:off x="7086600" y="6492875"/>
            <a:ext cx="2057400" cy="365125"/>
          </a:xfrm>
        </p:spPr>
        <p:txBody>
          <a:bodyPr/>
          <a:lstStyle/>
          <a:p>
            <a:fld id="{8DDB306B-CB1A-4F92-AE18-14C2D5855DBA}" type="slidenum">
              <a:rPr kumimoji="1" lang="ja-JP" altLang="en-US" smtClean="0"/>
              <a:t>20</a:t>
            </a:fld>
            <a:endParaRPr kumimoji="1" lang="ja-JP" altLang="en-US" dirty="0"/>
          </a:p>
        </p:txBody>
      </p:sp>
      <p:sp>
        <p:nvSpPr>
          <p:cNvPr id="4" name="正方形/長方形 3"/>
          <p:cNvSpPr/>
          <p:nvPr/>
        </p:nvSpPr>
        <p:spPr>
          <a:xfrm>
            <a:off x="323528" y="88298"/>
            <a:ext cx="7869560" cy="460382"/>
          </a:xfrm>
          <a:prstGeom prst="rect">
            <a:avLst/>
          </a:prstGeom>
        </p:spPr>
        <p:txBody>
          <a:bodyPr wrap="square">
            <a:spAutoFit/>
          </a:bodyPr>
          <a:lstStyle/>
          <a:p>
            <a:pPr marL="285750" indent="-285750">
              <a:lnSpc>
                <a:spcPct val="150000"/>
              </a:lnSpc>
              <a:buFont typeface="Wingdings" panose="05000000000000000000" pitchFamily="2" charset="2"/>
              <a:buChar char="Ø"/>
            </a:pPr>
            <a:r>
              <a:rPr lang="ja-JP" altLang="en-US" dirty="0"/>
              <a:t>堺港周辺</a:t>
            </a:r>
            <a:endParaRPr lang="en-US" altLang="ja-JP" dirty="0"/>
          </a:p>
        </p:txBody>
      </p:sp>
      <p:sp>
        <p:nvSpPr>
          <p:cNvPr id="85" name="正方形/長方形 84">
            <a:extLst>
              <a:ext uri="{FF2B5EF4-FFF2-40B4-BE49-F238E27FC236}">
                <a16:creationId xmlns:a16="http://schemas.microsoft.com/office/drawing/2014/main" id="{DD53C034-4A62-401D-80E2-80916DE840E8}"/>
              </a:ext>
            </a:extLst>
          </p:cNvPr>
          <p:cNvSpPr/>
          <p:nvPr/>
        </p:nvSpPr>
        <p:spPr>
          <a:xfrm>
            <a:off x="7030538" y="5934762"/>
            <a:ext cx="1589856" cy="317266"/>
          </a:xfrm>
          <a:prstGeom prst="rect">
            <a:avLst/>
          </a:prstGeom>
        </p:spPr>
        <p:txBody>
          <a:bodyPr wrap="square">
            <a:spAutoFit/>
          </a:bodyPr>
          <a:lstStyle/>
          <a:p>
            <a:pPr>
              <a:lnSpc>
                <a:spcPct val="150000"/>
              </a:lnSpc>
            </a:pPr>
            <a:r>
              <a:rPr lang="ja-JP" altLang="en-US" sz="1100" dirty="0"/>
              <a:t>（引用：</a:t>
            </a:r>
            <a:r>
              <a:rPr lang="en-US" altLang="ja-JP" sz="1100" dirty="0"/>
              <a:t>Google</a:t>
            </a:r>
            <a:r>
              <a:rPr lang="ja-JP" altLang="en-US" sz="1100" dirty="0"/>
              <a:t>マップ）</a:t>
            </a:r>
            <a:endParaRPr lang="en-US" altLang="ja-JP" sz="1100" dirty="0"/>
          </a:p>
        </p:txBody>
      </p:sp>
      <p:sp>
        <p:nvSpPr>
          <p:cNvPr id="23" name="楕円 22">
            <a:extLst>
              <a:ext uri="{FF2B5EF4-FFF2-40B4-BE49-F238E27FC236}">
                <a16:creationId xmlns:a16="http://schemas.microsoft.com/office/drawing/2014/main" id="{0CAAA476-2DE3-47FF-8D23-68C89709640D}"/>
              </a:ext>
            </a:extLst>
          </p:cNvPr>
          <p:cNvSpPr/>
          <p:nvPr/>
        </p:nvSpPr>
        <p:spPr>
          <a:xfrm>
            <a:off x="7374755" y="2079095"/>
            <a:ext cx="109126" cy="108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楕円 34">
            <a:extLst>
              <a:ext uri="{FF2B5EF4-FFF2-40B4-BE49-F238E27FC236}">
                <a16:creationId xmlns:a16="http://schemas.microsoft.com/office/drawing/2014/main" id="{52BA93FC-6A0B-43A7-89A7-D32C8D7C17DC}"/>
              </a:ext>
            </a:extLst>
          </p:cNvPr>
          <p:cNvSpPr/>
          <p:nvPr/>
        </p:nvSpPr>
        <p:spPr>
          <a:xfrm>
            <a:off x="2639282" y="3016887"/>
            <a:ext cx="109126" cy="108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テキスト ボックス 67">
            <a:extLst>
              <a:ext uri="{FF2B5EF4-FFF2-40B4-BE49-F238E27FC236}">
                <a16:creationId xmlns:a16="http://schemas.microsoft.com/office/drawing/2014/main" id="{C4014004-ACDF-475F-805B-0D0239B0F10D}"/>
              </a:ext>
            </a:extLst>
          </p:cNvPr>
          <p:cNvSpPr txBox="1"/>
          <p:nvPr/>
        </p:nvSpPr>
        <p:spPr>
          <a:xfrm>
            <a:off x="6957523" y="2823251"/>
            <a:ext cx="546777" cy="369332"/>
          </a:xfrm>
          <a:prstGeom prst="rect">
            <a:avLst/>
          </a:prstGeom>
          <a:noFill/>
        </p:spPr>
        <p:txBody>
          <a:bodyPr wrap="square" rtlCol="0">
            <a:spAutoFit/>
          </a:bodyPr>
          <a:lstStyle/>
          <a:p>
            <a:r>
              <a:rPr kumimoji="1" lang="en-US" altLang="ja-JP" dirty="0"/>
              <a:t>143</a:t>
            </a:r>
            <a:endParaRPr kumimoji="1" lang="ja-JP" altLang="en-US" dirty="0"/>
          </a:p>
        </p:txBody>
      </p:sp>
      <p:cxnSp>
        <p:nvCxnSpPr>
          <p:cNvPr id="51" name="直線コネクタ 50">
            <a:extLst>
              <a:ext uri="{FF2B5EF4-FFF2-40B4-BE49-F238E27FC236}">
                <a16:creationId xmlns:a16="http://schemas.microsoft.com/office/drawing/2014/main" id="{42334ED3-AE21-427C-834F-DE241E689D6B}"/>
              </a:ext>
            </a:extLst>
          </p:cNvPr>
          <p:cNvCxnSpPr>
            <a:cxnSpLocks/>
          </p:cNvCxnSpPr>
          <p:nvPr/>
        </p:nvCxnSpPr>
        <p:spPr>
          <a:xfrm flipH="1">
            <a:off x="2695383" y="1484188"/>
            <a:ext cx="237742" cy="15879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BE54E957-B9FA-4E7E-A8C1-55915F8E6C39}"/>
              </a:ext>
            </a:extLst>
          </p:cNvPr>
          <p:cNvCxnSpPr>
            <a:cxnSpLocks/>
          </p:cNvCxnSpPr>
          <p:nvPr/>
        </p:nvCxnSpPr>
        <p:spPr>
          <a:xfrm>
            <a:off x="2015405" y="1695426"/>
            <a:ext cx="683861" cy="13803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07C52445-331A-481F-AAD8-26E1B0ECED36}"/>
              </a:ext>
            </a:extLst>
          </p:cNvPr>
          <p:cNvCxnSpPr>
            <a:cxnSpLocks/>
          </p:cNvCxnSpPr>
          <p:nvPr/>
        </p:nvCxnSpPr>
        <p:spPr>
          <a:xfrm flipV="1">
            <a:off x="1781546" y="3070984"/>
            <a:ext cx="915601" cy="3561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7" name="吹き出し: 四角形 76">
            <a:extLst>
              <a:ext uri="{FF2B5EF4-FFF2-40B4-BE49-F238E27FC236}">
                <a16:creationId xmlns:a16="http://schemas.microsoft.com/office/drawing/2014/main" id="{FBFF2266-0747-49D9-8C3E-1A2AF31E5FD6}"/>
              </a:ext>
            </a:extLst>
          </p:cNvPr>
          <p:cNvSpPr/>
          <p:nvPr/>
        </p:nvSpPr>
        <p:spPr>
          <a:xfrm>
            <a:off x="2535433" y="3683155"/>
            <a:ext cx="2016224" cy="369333"/>
          </a:xfrm>
          <a:prstGeom prst="wedgeRectCallout">
            <a:avLst>
              <a:gd name="adj1" fmla="val -38655"/>
              <a:gd name="adj2" fmla="val -185653"/>
            </a:avLst>
          </a:prstGeom>
          <a:solidFill>
            <a:srgbClr val="FFE699"/>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事前審査：</a:t>
            </a:r>
            <a:r>
              <a:rPr lang="ja-JP" altLang="en-US" dirty="0">
                <a:solidFill>
                  <a:schemeClr val="tx1"/>
                </a:solidFill>
              </a:rPr>
              <a:t>２</a:t>
            </a:r>
            <a:r>
              <a:rPr kumimoji="1" lang="ja-JP" altLang="en-US" dirty="0">
                <a:solidFill>
                  <a:schemeClr val="tx1"/>
                </a:solidFill>
              </a:rPr>
              <a:t>票</a:t>
            </a:r>
          </a:p>
        </p:txBody>
      </p:sp>
      <p:sp>
        <p:nvSpPr>
          <p:cNvPr id="50" name="吹き出し: 四角形 49">
            <a:extLst>
              <a:ext uri="{FF2B5EF4-FFF2-40B4-BE49-F238E27FC236}">
                <a16:creationId xmlns:a16="http://schemas.microsoft.com/office/drawing/2014/main" id="{57C4B7F5-F048-404B-9170-D39AB3E06661}"/>
              </a:ext>
            </a:extLst>
          </p:cNvPr>
          <p:cNvSpPr/>
          <p:nvPr/>
        </p:nvSpPr>
        <p:spPr>
          <a:xfrm>
            <a:off x="6043525" y="1168401"/>
            <a:ext cx="2470696" cy="369333"/>
          </a:xfrm>
          <a:prstGeom prst="wedgeRectCallout">
            <a:avLst>
              <a:gd name="adj1" fmla="val 6236"/>
              <a:gd name="adj2" fmla="val 203705"/>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事前審査：１票（５位）</a:t>
            </a:r>
          </a:p>
        </p:txBody>
      </p:sp>
      <p:cxnSp>
        <p:nvCxnSpPr>
          <p:cNvPr id="54" name="直線コネクタ 53">
            <a:extLst>
              <a:ext uri="{FF2B5EF4-FFF2-40B4-BE49-F238E27FC236}">
                <a16:creationId xmlns:a16="http://schemas.microsoft.com/office/drawing/2014/main" id="{47FF6D5D-3A44-47C8-A020-563EED549A48}"/>
              </a:ext>
            </a:extLst>
          </p:cNvPr>
          <p:cNvCxnSpPr>
            <a:cxnSpLocks/>
          </p:cNvCxnSpPr>
          <p:nvPr/>
        </p:nvCxnSpPr>
        <p:spPr>
          <a:xfrm>
            <a:off x="7431285" y="2133095"/>
            <a:ext cx="320164" cy="12940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楕円 57">
            <a:extLst>
              <a:ext uri="{FF2B5EF4-FFF2-40B4-BE49-F238E27FC236}">
                <a16:creationId xmlns:a16="http://schemas.microsoft.com/office/drawing/2014/main" id="{AB71808C-0567-4CCE-AC4C-C7D991C1D82A}"/>
              </a:ext>
            </a:extLst>
          </p:cNvPr>
          <p:cNvSpPr/>
          <p:nvPr/>
        </p:nvSpPr>
        <p:spPr>
          <a:xfrm>
            <a:off x="1895872" y="6053961"/>
            <a:ext cx="108000" cy="108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0" name="正方形/長方形 59">
            <a:extLst>
              <a:ext uri="{FF2B5EF4-FFF2-40B4-BE49-F238E27FC236}">
                <a16:creationId xmlns:a16="http://schemas.microsoft.com/office/drawing/2014/main" id="{C834880A-2F29-4E4F-83D1-770AD94335DA}"/>
              </a:ext>
            </a:extLst>
          </p:cNvPr>
          <p:cNvSpPr/>
          <p:nvPr/>
        </p:nvSpPr>
        <p:spPr>
          <a:xfrm>
            <a:off x="2121716" y="5934762"/>
            <a:ext cx="6122692" cy="806311"/>
          </a:xfrm>
          <a:prstGeom prst="rect">
            <a:avLst/>
          </a:prstGeom>
        </p:spPr>
        <p:txBody>
          <a:bodyPr wrap="square">
            <a:spAutoFit/>
          </a:bodyPr>
          <a:lstStyle/>
          <a:p>
            <a:pPr>
              <a:lnSpc>
                <a:spcPts val="1900"/>
              </a:lnSpc>
            </a:pPr>
            <a:r>
              <a:rPr lang="ja-JP" altLang="en-US" sz="1400" dirty="0"/>
              <a:t>： ビュースポットの位置</a:t>
            </a:r>
            <a:endParaRPr lang="en-US" altLang="ja-JP" sz="1400" dirty="0"/>
          </a:p>
          <a:p>
            <a:pPr>
              <a:lnSpc>
                <a:spcPts val="1900"/>
              </a:lnSpc>
            </a:pPr>
            <a:r>
              <a:rPr lang="ja-JP" altLang="en-US" sz="1400" dirty="0"/>
              <a:t>： 事務局整理によるグルーピング</a:t>
            </a:r>
            <a:endParaRPr lang="en-US" altLang="ja-JP" sz="1400" dirty="0"/>
          </a:p>
          <a:p>
            <a:pPr>
              <a:lnSpc>
                <a:spcPts val="1900"/>
              </a:lnSpc>
            </a:pPr>
            <a:r>
              <a:rPr lang="ja-JP" altLang="en-US" sz="1400" dirty="0"/>
              <a:t>： 事前審査において複数の投票があったスポット</a:t>
            </a:r>
            <a:endParaRPr lang="en-US" altLang="ja-JP" sz="1400" dirty="0"/>
          </a:p>
        </p:txBody>
      </p:sp>
      <p:sp>
        <p:nvSpPr>
          <p:cNvPr id="65" name="正方形/長方形 64">
            <a:extLst>
              <a:ext uri="{FF2B5EF4-FFF2-40B4-BE49-F238E27FC236}">
                <a16:creationId xmlns:a16="http://schemas.microsoft.com/office/drawing/2014/main" id="{8C9E2473-B4DA-496B-B427-CECC88D3EEAD}"/>
              </a:ext>
            </a:extLst>
          </p:cNvPr>
          <p:cNvSpPr/>
          <p:nvPr/>
        </p:nvSpPr>
        <p:spPr>
          <a:xfrm>
            <a:off x="1763688" y="6537086"/>
            <a:ext cx="360000" cy="144000"/>
          </a:xfrm>
          <a:prstGeom prst="rect">
            <a:avLst/>
          </a:prstGeom>
          <a:solidFill>
            <a:srgbClr val="FFE699"/>
          </a:solidFill>
          <a:ln w="38100">
            <a:solidFill>
              <a:srgbClr val="0000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四角形: 角を丸くする 70">
            <a:extLst>
              <a:ext uri="{FF2B5EF4-FFF2-40B4-BE49-F238E27FC236}">
                <a16:creationId xmlns:a16="http://schemas.microsoft.com/office/drawing/2014/main" id="{7D903C36-7E2D-4358-ACEA-DDA9DDDA7F16}"/>
              </a:ext>
            </a:extLst>
          </p:cNvPr>
          <p:cNvSpPr/>
          <p:nvPr/>
        </p:nvSpPr>
        <p:spPr>
          <a:xfrm>
            <a:off x="1763953" y="6294304"/>
            <a:ext cx="360000" cy="144000"/>
          </a:xfrm>
          <a:prstGeom prst="roundRect">
            <a:avLst/>
          </a:prstGeom>
          <a:noFill/>
          <a:ln w="38100">
            <a:solidFill>
              <a:srgbClr val="0000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テキスト ボックス 73">
            <a:extLst>
              <a:ext uri="{FF2B5EF4-FFF2-40B4-BE49-F238E27FC236}">
                <a16:creationId xmlns:a16="http://schemas.microsoft.com/office/drawing/2014/main" id="{FA61387E-EFD6-4857-86D7-454D18F92E9B}"/>
              </a:ext>
            </a:extLst>
          </p:cNvPr>
          <p:cNvSpPr txBox="1"/>
          <p:nvPr/>
        </p:nvSpPr>
        <p:spPr>
          <a:xfrm>
            <a:off x="486606" y="511587"/>
            <a:ext cx="546777" cy="369332"/>
          </a:xfrm>
          <a:prstGeom prst="rect">
            <a:avLst/>
          </a:prstGeom>
          <a:noFill/>
        </p:spPr>
        <p:txBody>
          <a:bodyPr wrap="square" rtlCol="0">
            <a:spAutoFit/>
          </a:bodyPr>
          <a:lstStyle/>
          <a:p>
            <a:r>
              <a:rPr kumimoji="1" lang="en-US" altLang="ja-JP" dirty="0"/>
              <a:t>125</a:t>
            </a:r>
            <a:endParaRPr kumimoji="1" lang="ja-JP" altLang="en-US" dirty="0"/>
          </a:p>
        </p:txBody>
      </p:sp>
      <p:pic>
        <p:nvPicPr>
          <p:cNvPr id="37" name="図 36">
            <a:extLst>
              <a:ext uri="{FF2B5EF4-FFF2-40B4-BE49-F238E27FC236}">
                <a16:creationId xmlns:a16="http://schemas.microsoft.com/office/drawing/2014/main" id="{F06861A6-EDA3-4C46-8738-591C69128E6E}"/>
              </a:ext>
            </a:extLst>
          </p:cNvPr>
          <p:cNvPicPr>
            <a:picLocks noChangeAspect="1"/>
          </p:cNvPicPr>
          <p:nvPr/>
        </p:nvPicPr>
        <p:blipFill rotWithShape="1">
          <a:blip r:embed="rId2"/>
          <a:srcRect l="89974" t="98473" r="-134" b="136"/>
          <a:stretch/>
        </p:blipFill>
        <p:spPr>
          <a:xfrm>
            <a:off x="7339742" y="5916589"/>
            <a:ext cx="1008112" cy="83833"/>
          </a:xfrm>
          <a:prstGeom prst="rect">
            <a:avLst/>
          </a:prstGeom>
        </p:spPr>
      </p:pic>
      <p:pic>
        <p:nvPicPr>
          <p:cNvPr id="38" name="図 37">
            <a:extLst>
              <a:ext uri="{FF2B5EF4-FFF2-40B4-BE49-F238E27FC236}">
                <a16:creationId xmlns:a16="http://schemas.microsoft.com/office/drawing/2014/main" id="{B8F9B412-1115-438E-A1E1-86C2202275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0538" y="3128708"/>
            <a:ext cx="1869606" cy="1277624"/>
          </a:xfrm>
          <a:prstGeom prst="rect">
            <a:avLst/>
          </a:prstGeom>
        </p:spPr>
      </p:pic>
      <p:pic>
        <p:nvPicPr>
          <p:cNvPr id="40" name="図 1">
            <a:extLst>
              <a:ext uri="{FF2B5EF4-FFF2-40B4-BE49-F238E27FC236}">
                <a16:creationId xmlns:a16="http://schemas.microsoft.com/office/drawing/2014/main" id="{7603368A-F4A4-456D-A62E-A18446A2219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03634" y="808391"/>
            <a:ext cx="1926834" cy="1284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図 2">
            <a:extLst>
              <a:ext uri="{FF2B5EF4-FFF2-40B4-BE49-F238E27FC236}">
                <a16:creationId xmlns:a16="http://schemas.microsoft.com/office/drawing/2014/main" id="{16CE989F-FC3C-425C-9B5D-7547B4589CC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2773" y="808391"/>
            <a:ext cx="1713064" cy="1284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図 1">
            <a:extLst>
              <a:ext uri="{FF2B5EF4-FFF2-40B4-BE49-F238E27FC236}">
                <a16:creationId xmlns:a16="http://schemas.microsoft.com/office/drawing/2014/main" id="{8E4D6FD7-E7CF-4873-B85E-0CD43D31BBF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4352" y="2448694"/>
            <a:ext cx="1713067" cy="12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5" name="直線コネクタ 54">
            <a:extLst>
              <a:ext uri="{FF2B5EF4-FFF2-40B4-BE49-F238E27FC236}">
                <a16:creationId xmlns:a16="http://schemas.microsoft.com/office/drawing/2014/main" id="{5489FD0F-0103-459A-87E0-908BA01BE1DD}"/>
              </a:ext>
            </a:extLst>
          </p:cNvPr>
          <p:cNvCxnSpPr>
            <a:cxnSpLocks/>
          </p:cNvCxnSpPr>
          <p:nvPr/>
        </p:nvCxnSpPr>
        <p:spPr>
          <a:xfrm flipV="1">
            <a:off x="1589196" y="3073270"/>
            <a:ext cx="1104853" cy="20256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6" name="図 2">
            <a:extLst>
              <a:ext uri="{FF2B5EF4-FFF2-40B4-BE49-F238E27FC236}">
                <a16:creationId xmlns:a16="http://schemas.microsoft.com/office/drawing/2014/main" id="{3D7DB5B1-D443-4FF2-B0EC-FA20BBEFE5B7}"/>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9510" y="4106057"/>
            <a:ext cx="1133845" cy="1512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 name="テキスト ボックス 61">
            <a:extLst>
              <a:ext uri="{FF2B5EF4-FFF2-40B4-BE49-F238E27FC236}">
                <a16:creationId xmlns:a16="http://schemas.microsoft.com/office/drawing/2014/main" id="{18D6BD4A-3317-4A09-BB06-8F974BF1EEE4}"/>
              </a:ext>
            </a:extLst>
          </p:cNvPr>
          <p:cNvSpPr txBox="1"/>
          <p:nvPr/>
        </p:nvSpPr>
        <p:spPr>
          <a:xfrm>
            <a:off x="2430104" y="511587"/>
            <a:ext cx="546777" cy="369332"/>
          </a:xfrm>
          <a:prstGeom prst="rect">
            <a:avLst/>
          </a:prstGeom>
          <a:noFill/>
        </p:spPr>
        <p:txBody>
          <a:bodyPr wrap="square" rtlCol="0">
            <a:spAutoFit/>
          </a:bodyPr>
          <a:lstStyle/>
          <a:p>
            <a:r>
              <a:rPr kumimoji="1" lang="en-US" altLang="ja-JP" dirty="0"/>
              <a:t>106</a:t>
            </a:r>
            <a:endParaRPr kumimoji="1" lang="ja-JP" altLang="en-US" dirty="0"/>
          </a:p>
        </p:txBody>
      </p:sp>
      <p:sp>
        <p:nvSpPr>
          <p:cNvPr id="67" name="テキスト ボックス 66">
            <a:extLst>
              <a:ext uri="{FF2B5EF4-FFF2-40B4-BE49-F238E27FC236}">
                <a16:creationId xmlns:a16="http://schemas.microsoft.com/office/drawing/2014/main" id="{206B0DF6-4DEF-4EBF-BA92-E257A6FE09E9}"/>
              </a:ext>
            </a:extLst>
          </p:cNvPr>
          <p:cNvSpPr txBox="1"/>
          <p:nvPr/>
        </p:nvSpPr>
        <p:spPr>
          <a:xfrm>
            <a:off x="486606" y="2149803"/>
            <a:ext cx="546777" cy="369332"/>
          </a:xfrm>
          <a:prstGeom prst="rect">
            <a:avLst/>
          </a:prstGeom>
          <a:noFill/>
        </p:spPr>
        <p:txBody>
          <a:bodyPr wrap="square" rtlCol="0">
            <a:spAutoFit/>
          </a:bodyPr>
          <a:lstStyle/>
          <a:p>
            <a:r>
              <a:rPr kumimoji="1" lang="en-US" altLang="ja-JP" dirty="0"/>
              <a:t>146</a:t>
            </a:r>
            <a:endParaRPr kumimoji="1" lang="ja-JP" altLang="en-US" dirty="0"/>
          </a:p>
        </p:txBody>
      </p:sp>
      <p:sp>
        <p:nvSpPr>
          <p:cNvPr id="69" name="テキスト ボックス 68">
            <a:extLst>
              <a:ext uri="{FF2B5EF4-FFF2-40B4-BE49-F238E27FC236}">
                <a16:creationId xmlns:a16="http://schemas.microsoft.com/office/drawing/2014/main" id="{3A421279-2402-4F10-A5C4-2F5F94FA3AFD}"/>
              </a:ext>
            </a:extLst>
          </p:cNvPr>
          <p:cNvSpPr txBox="1"/>
          <p:nvPr/>
        </p:nvSpPr>
        <p:spPr>
          <a:xfrm>
            <a:off x="486606" y="3796367"/>
            <a:ext cx="546777" cy="369332"/>
          </a:xfrm>
          <a:prstGeom prst="rect">
            <a:avLst/>
          </a:prstGeom>
          <a:noFill/>
        </p:spPr>
        <p:txBody>
          <a:bodyPr wrap="square" rtlCol="0">
            <a:spAutoFit/>
          </a:bodyPr>
          <a:lstStyle/>
          <a:p>
            <a:r>
              <a:rPr kumimoji="1" lang="en-US" altLang="ja-JP" dirty="0"/>
              <a:t>147</a:t>
            </a:r>
            <a:endParaRPr kumimoji="1" lang="ja-JP" altLang="en-US" dirty="0"/>
          </a:p>
        </p:txBody>
      </p:sp>
    </p:spTree>
    <p:extLst>
      <p:ext uri="{BB962C8B-B14F-4D97-AF65-F5344CB8AC3E}">
        <p14:creationId xmlns:p14="http://schemas.microsoft.com/office/powerpoint/2010/main" val="19387584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705D10C9-9A4B-4763-8AA7-6789204D8EA0}"/>
              </a:ext>
            </a:extLst>
          </p:cNvPr>
          <p:cNvPicPr>
            <a:picLocks noChangeAspect="1"/>
          </p:cNvPicPr>
          <p:nvPr/>
        </p:nvPicPr>
        <p:blipFill rotWithShape="1">
          <a:blip r:embed="rId2"/>
          <a:srcRect t="6639" r="27800" b="14299"/>
          <a:stretch/>
        </p:blipFill>
        <p:spPr>
          <a:xfrm>
            <a:off x="1279901" y="679200"/>
            <a:ext cx="6601963" cy="5011799"/>
          </a:xfrm>
          <a:prstGeom prst="rect">
            <a:avLst/>
          </a:prstGeom>
        </p:spPr>
      </p:pic>
      <p:sp>
        <p:nvSpPr>
          <p:cNvPr id="12" name="フリーフォーム: 図形 11">
            <a:extLst>
              <a:ext uri="{FF2B5EF4-FFF2-40B4-BE49-F238E27FC236}">
                <a16:creationId xmlns:a16="http://schemas.microsoft.com/office/drawing/2014/main" id="{F5B76ECC-0C29-4FB0-A8E6-1CBC5ACB5659}"/>
              </a:ext>
            </a:extLst>
          </p:cNvPr>
          <p:cNvSpPr/>
          <p:nvPr/>
        </p:nvSpPr>
        <p:spPr>
          <a:xfrm>
            <a:off x="3562292" y="4077146"/>
            <a:ext cx="1119293" cy="816612"/>
          </a:xfrm>
          <a:custGeom>
            <a:avLst/>
            <a:gdLst>
              <a:gd name="connsiteX0" fmla="*/ 533458 w 1119293"/>
              <a:gd name="connsiteY0" fmla="*/ 298577 h 816612"/>
              <a:gd name="connsiteX1" fmla="*/ 428683 w 1119293"/>
              <a:gd name="connsiteY1" fmla="*/ 41402 h 816612"/>
              <a:gd name="connsiteX2" fmla="*/ 142933 w 1119293"/>
              <a:gd name="connsiteY2" fmla="*/ 22352 h 816612"/>
              <a:gd name="connsiteX3" fmla="*/ 58 w 1119293"/>
              <a:gd name="connsiteY3" fmla="*/ 260477 h 816612"/>
              <a:gd name="connsiteX4" fmla="*/ 133408 w 1119293"/>
              <a:gd name="connsiteY4" fmla="*/ 612902 h 816612"/>
              <a:gd name="connsiteX5" fmla="*/ 628708 w 1119293"/>
              <a:gd name="connsiteY5" fmla="*/ 812927 h 816612"/>
              <a:gd name="connsiteX6" fmla="*/ 1009708 w 1119293"/>
              <a:gd name="connsiteY6" fmla="*/ 727202 h 816612"/>
              <a:gd name="connsiteX7" fmla="*/ 1114483 w 1119293"/>
              <a:gd name="connsiteY7" fmla="*/ 536702 h 816612"/>
              <a:gd name="connsiteX8" fmla="*/ 1076383 w 1119293"/>
              <a:gd name="connsiteY8" fmla="*/ 327152 h 816612"/>
              <a:gd name="connsiteX9" fmla="*/ 857308 w 1119293"/>
              <a:gd name="connsiteY9" fmla="*/ 241427 h 816612"/>
              <a:gd name="connsiteX10" fmla="*/ 619183 w 1119293"/>
              <a:gd name="connsiteY10" fmla="*/ 412877 h 816612"/>
              <a:gd name="connsiteX11" fmla="*/ 533458 w 1119293"/>
              <a:gd name="connsiteY11" fmla="*/ 298577 h 816612"/>
              <a:gd name="connsiteX0" fmla="*/ 504883 w 1119293"/>
              <a:gd name="connsiteY0" fmla="*/ 298577 h 816612"/>
              <a:gd name="connsiteX1" fmla="*/ 428683 w 1119293"/>
              <a:gd name="connsiteY1" fmla="*/ 41402 h 816612"/>
              <a:gd name="connsiteX2" fmla="*/ 142933 w 1119293"/>
              <a:gd name="connsiteY2" fmla="*/ 22352 h 816612"/>
              <a:gd name="connsiteX3" fmla="*/ 58 w 1119293"/>
              <a:gd name="connsiteY3" fmla="*/ 260477 h 816612"/>
              <a:gd name="connsiteX4" fmla="*/ 133408 w 1119293"/>
              <a:gd name="connsiteY4" fmla="*/ 612902 h 816612"/>
              <a:gd name="connsiteX5" fmla="*/ 628708 w 1119293"/>
              <a:gd name="connsiteY5" fmla="*/ 812927 h 816612"/>
              <a:gd name="connsiteX6" fmla="*/ 1009708 w 1119293"/>
              <a:gd name="connsiteY6" fmla="*/ 727202 h 816612"/>
              <a:gd name="connsiteX7" fmla="*/ 1114483 w 1119293"/>
              <a:gd name="connsiteY7" fmla="*/ 536702 h 816612"/>
              <a:gd name="connsiteX8" fmla="*/ 1076383 w 1119293"/>
              <a:gd name="connsiteY8" fmla="*/ 327152 h 816612"/>
              <a:gd name="connsiteX9" fmla="*/ 857308 w 1119293"/>
              <a:gd name="connsiteY9" fmla="*/ 241427 h 816612"/>
              <a:gd name="connsiteX10" fmla="*/ 619183 w 1119293"/>
              <a:gd name="connsiteY10" fmla="*/ 412877 h 816612"/>
              <a:gd name="connsiteX11" fmla="*/ 504883 w 1119293"/>
              <a:gd name="connsiteY11" fmla="*/ 298577 h 816612"/>
              <a:gd name="connsiteX0" fmla="*/ 504883 w 1119293"/>
              <a:gd name="connsiteY0" fmla="*/ 298577 h 816612"/>
              <a:gd name="connsiteX1" fmla="*/ 428683 w 1119293"/>
              <a:gd name="connsiteY1" fmla="*/ 41402 h 816612"/>
              <a:gd name="connsiteX2" fmla="*/ 142933 w 1119293"/>
              <a:gd name="connsiteY2" fmla="*/ 22352 h 816612"/>
              <a:gd name="connsiteX3" fmla="*/ 58 w 1119293"/>
              <a:gd name="connsiteY3" fmla="*/ 260477 h 816612"/>
              <a:gd name="connsiteX4" fmla="*/ 133408 w 1119293"/>
              <a:gd name="connsiteY4" fmla="*/ 612902 h 816612"/>
              <a:gd name="connsiteX5" fmla="*/ 628708 w 1119293"/>
              <a:gd name="connsiteY5" fmla="*/ 812927 h 816612"/>
              <a:gd name="connsiteX6" fmla="*/ 1009708 w 1119293"/>
              <a:gd name="connsiteY6" fmla="*/ 727202 h 816612"/>
              <a:gd name="connsiteX7" fmla="*/ 1114483 w 1119293"/>
              <a:gd name="connsiteY7" fmla="*/ 536702 h 816612"/>
              <a:gd name="connsiteX8" fmla="*/ 1076383 w 1119293"/>
              <a:gd name="connsiteY8" fmla="*/ 327152 h 816612"/>
              <a:gd name="connsiteX9" fmla="*/ 857308 w 1119293"/>
              <a:gd name="connsiteY9" fmla="*/ 241427 h 816612"/>
              <a:gd name="connsiteX10" fmla="*/ 647758 w 1119293"/>
              <a:gd name="connsiteY10" fmla="*/ 374777 h 816612"/>
              <a:gd name="connsiteX11" fmla="*/ 504883 w 1119293"/>
              <a:gd name="connsiteY11" fmla="*/ 298577 h 816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9293" h="816612">
                <a:moveTo>
                  <a:pt x="504883" y="298577"/>
                </a:moveTo>
                <a:cubicBezTo>
                  <a:pt x="468371" y="243015"/>
                  <a:pt x="489008" y="87439"/>
                  <a:pt x="428683" y="41402"/>
                </a:cubicBezTo>
                <a:cubicBezTo>
                  <a:pt x="368358" y="-4635"/>
                  <a:pt x="214371" y="-14161"/>
                  <a:pt x="142933" y="22352"/>
                </a:cubicBezTo>
                <a:cubicBezTo>
                  <a:pt x="71495" y="58865"/>
                  <a:pt x="1645" y="162052"/>
                  <a:pt x="58" y="260477"/>
                </a:cubicBezTo>
                <a:cubicBezTo>
                  <a:pt x="-1530" y="358902"/>
                  <a:pt x="28633" y="520827"/>
                  <a:pt x="133408" y="612902"/>
                </a:cubicBezTo>
                <a:cubicBezTo>
                  <a:pt x="238183" y="704977"/>
                  <a:pt x="482658" y="793877"/>
                  <a:pt x="628708" y="812927"/>
                </a:cubicBezTo>
                <a:cubicBezTo>
                  <a:pt x="774758" y="831977"/>
                  <a:pt x="928746" y="773239"/>
                  <a:pt x="1009708" y="727202"/>
                </a:cubicBezTo>
                <a:cubicBezTo>
                  <a:pt x="1090670" y="681165"/>
                  <a:pt x="1103371" y="603377"/>
                  <a:pt x="1114483" y="536702"/>
                </a:cubicBezTo>
                <a:cubicBezTo>
                  <a:pt x="1125596" y="470027"/>
                  <a:pt x="1119246" y="376365"/>
                  <a:pt x="1076383" y="327152"/>
                </a:cubicBezTo>
                <a:cubicBezTo>
                  <a:pt x="1033521" y="277939"/>
                  <a:pt x="933508" y="227139"/>
                  <a:pt x="857308" y="241427"/>
                </a:cubicBezTo>
                <a:cubicBezTo>
                  <a:pt x="781108" y="255714"/>
                  <a:pt x="706496" y="365252"/>
                  <a:pt x="647758" y="374777"/>
                </a:cubicBezTo>
                <a:cubicBezTo>
                  <a:pt x="589021" y="384302"/>
                  <a:pt x="541396" y="354140"/>
                  <a:pt x="504883" y="298577"/>
                </a:cubicBezTo>
                <a:close/>
              </a:path>
            </a:pathLst>
          </a:custGeom>
          <a:noFill/>
          <a:ln w="38100">
            <a:solidFill>
              <a:srgbClr val="0000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p:cNvSpPr>
            <a:spLocks noGrp="1"/>
          </p:cNvSpPr>
          <p:nvPr>
            <p:ph type="sldNum" sz="quarter" idx="12"/>
          </p:nvPr>
        </p:nvSpPr>
        <p:spPr>
          <a:xfrm>
            <a:off x="7086600" y="6492875"/>
            <a:ext cx="2057400" cy="365125"/>
          </a:xfrm>
        </p:spPr>
        <p:txBody>
          <a:bodyPr/>
          <a:lstStyle/>
          <a:p>
            <a:fld id="{8DDB306B-CB1A-4F92-AE18-14C2D5855DBA}" type="slidenum">
              <a:rPr kumimoji="1" lang="ja-JP" altLang="en-US" smtClean="0"/>
              <a:t>21</a:t>
            </a:fld>
            <a:endParaRPr kumimoji="1" lang="ja-JP" altLang="en-US" dirty="0"/>
          </a:p>
        </p:txBody>
      </p:sp>
      <p:sp>
        <p:nvSpPr>
          <p:cNvPr id="4" name="正方形/長方形 3"/>
          <p:cNvSpPr/>
          <p:nvPr/>
        </p:nvSpPr>
        <p:spPr>
          <a:xfrm>
            <a:off x="323528" y="88298"/>
            <a:ext cx="7869560" cy="460382"/>
          </a:xfrm>
          <a:prstGeom prst="rect">
            <a:avLst/>
          </a:prstGeom>
        </p:spPr>
        <p:txBody>
          <a:bodyPr wrap="square">
            <a:spAutoFit/>
          </a:bodyPr>
          <a:lstStyle/>
          <a:p>
            <a:pPr marL="285750" indent="-285750">
              <a:lnSpc>
                <a:spcPct val="150000"/>
              </a:lnSpc>
              <a:buFont typeface="Wingdings" panose="05000000000000000000" pitchFamily="2" charset="2"/>
              <a:buChar char="Ø"/>
            </a:pPr>
            <a:r>
              <a:rPr lang="ja-JP" altLang="en-US" dirty="0"/>
              <a:t>花園中央公園</a:t>
            </a:r>
            <a:endParaRPr lang="en-US" altLang="ja-JP" dirty="0"/>
          </a:p>
        </p:txBody>
      </p:sp>
      <p:sp>
        <p:nvSpPr>
          <p:cNvPr id="85" name="正方形/長方形 84">
            <a:extLst>
              <a:ext uri="{FF2B5EF4-FFF2-40B4-BE49-F238E27FC236}">
                <a16:creationId xmlns:a16="http://schemas.microsoft.com/office/drawing/2014/main" id="{DD53C034-4A62-401D-80E2-80916DE840E8}"/>
              </a:ext>
            </a:extLst>
          </p:cNvPr>
          <p:cNvSpPr/>
          <p:nvPr/>
        </p:nvSpPr>
        <p:spPr>
          <a:xfrm>
            <a:off x="6542077" y="5704022"/>
            <a:ext cx="1589856" cy="317266"/>
          </a:xfrm>
          <a:prstGeom prst="rect">
            <a:avLst/>
          </a:prstGeom>
        </p:spPr>
        <p:txBody>
          <a:bodyPr wrap="square">
            <a:spAutoFit/>
          </a:bodyPr>
          <a:lstStyle/>
          <a:p>
            <a:pPr>
              <a:lnSpc>
                <a:spcPct val="150000"/>
              </a:lnSpc>
            </a:pPr>
            <a:r>
              <a:rPr lang="ja-JP" altLang="en-US" sz="1100" dirty="0"/>
              <a:t>（引用：</a:t>
            </a:r>
            <a:r>
              <a:rPr lang="en-US" altLang="ja-JP" sz="1100" dirty="0"/>
              <a:t>Google</a:t>
            </a:r>
            <a:r>
              <a:rPr lang="ja-JP" altLang="en-US" sz="1100" dirty="0"/>
              <a:t>マップ）</a:t>
            </a:r>
            <a:endParaRPr lang="en-US" altLang="ja-JP" sz="1100" dirty="0"/>
          </a:p>
        </p:txBody>
      </p:sp>
      <p:sp>
        <p:nvSpPr>
          <p:cNvPr id="77" name="吹き出し: 四角形 76">
            <a:extLst>
              <a:ext uri="{FF2B5EF4-FFF2-40B4-BE49-F238E27FC236}">
                <a16:creationId xmlns:a16="http://schemas.microsoft.com/office/drawing/2014/main" id="{FBFF2266-0747-49D9-8C3E-1A2AF31E5FD6}"/>
              </a:ext>
            </a:extLst>
          </p:cNvPr>
          <p:cNvSpPr/>
          <p:nvPr/>
        </p:nvSpPr>
        <p:spPr>
          <a:xfrm>
            <a:off x="3572170" y="5448386"/>
            <a:ext cx="2016224" cy="369333"/>
          </a:xfrm>
          <a:prstGeom prst="wedgeRectCallout">
            <a:avLst>
              <a:gd name="adj1" fmla="val -29207"/>
              <a:gd name="adj2" fmla="val -252707"/>
            </a:avLst>
          </a:prstGeom>
          <a:solidFill>
            <a:srgbClr val="FFE699"/>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事前審査：</a:t>
            </a:r>
            <a:r>
              <a:rPr lang="ja-JP" altLang="en-US" dirty="0">
                <a:solidFill>
                  <a:schemeClr val="tx1"/>
                </a:solidFill>
              </a:rPr>
              <a:t>２</a:t>
            </a:r>
            <a:r>
              <a:rPr kumimoji="1" lang="ja-JP" altLang="en-US" dirty="0">
                <a:solidFill>
                  <a:schemeClr val="tx1"/>
                </a:solidFill>
              </a:rPr>
              <a:t>票</a:t>
            </a:r>
          </a:p>
        </p:txBody>
      </p:sp>
      <p:sp>
        <p:nvSpPr>
          <p:cNvPr id="58" name="楕円 57">
            <a:extLst>
              <a:ext uri="{FF2B5EF4-FFF2-40B4-BE49-F238E27FC236}">
                <a16:creationId xmlns:a16="http://schemas.microsoft.com/office/drawing/2014/main" id="{AB71808C-0567-4CCE-AC4C-C7D991C1D82A}"/>
              </a:ext>
            </a:extLst>
          </p:cNvPr>
          <p:cNvSpPr/>
          <p:nvPr/>
        </p:nvSpPr>
        <p:spPr>
          <a:xfrm>
            <a:off x="1895872" y="6053961"/>
            <a:ext cx="108000" cy="108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0" name="正方形/長方形 59">
            <a:extLst>
              <a:ext uri="{FF2B5EF4-FFF2-40B4-BE49-F238E27FC236}">
                <a16:creationId xmlns:a16="http://schemas.microsoft.com/office/drawing/2014/main" id="{C834880A-2F29-4E4F-83D1-770AD94335DA}"/>
              </a:ext>
            </a:extLst>
          </p:cNvPr>
          <p:cNvSpPr/>
          <p:nvPr/>
        </p:nvSpPr>
        <p:spPr>
          <a:xfrm>
            <a:off x="2121716" y="5934762"/>
            <a:ext cx="6122692" cy="806311"/>
          </a:xfrm>
          <a:prstGeom prst="rect">
            <a:avLst/>
          </a:prstGeom>
        </p:spPr>
        <p:txBody>
          <a:bodyPr wrap="square">
            <a:spAutoFit/>
          </a:bodyPr>
          <a:lstStyle/>
          <a:p>
            <a:pPr>
              <a:lnSpc>
                <a:spcPts val="1900"/>
              </a:lnSpc>
            </a:pPr>
            <a:r>
              <a:rPr lang="ja-JP" altLang="en-US" sz="1400" dirty="0"/>
              <a:t>： ビュースポットの位置</a:t>
            </a:r>
            <a:endParaRPr lang="en-US" altLang="ja-JP" sz="1400" dirty="0"/>
          </a:p>
          <a:p>
            <a:pPr>
              <a:lnSpc>
                <a:spcPts val="1900"/>
              </a:lnSpc>
            </a:pPr>
            <a:r>
              <a:rPr lang="ja-JP" altLang="en-US" sz="1400" dirty="0"/>
              <a:t>： 事務局整理によるグルーピング</a:t>
            </a:r>
            <a:endParaRPr lang="en-US" altLang="ja-JP" sz="1400" dirty="0"/>
          </a:p>
          <a:p>
            <a:pPr>
              <a:lnSpc>
                <a:spcPts val="1900"/>
              </a:lnSpc>
            </a:pPr>
            <a:r>
              <a:rPr lang="ja-JP" altLang="en-US" sz="1400" dirty="0"/>
              <a:t>： 事前審査において複数の投票があったスポット</a:t>
            </a:r>
            <a:endParaRPr lang="en-US" altLang="ja-JP" sz="1400" dirty="0"/>
          </a:p>
        </p:txBody>
      </p:sp>
      <p:sp>
        <p:nvSpPr>
          <p:cNvPr id="65" name="正方形/長方形 64">
            <a:extLst>
              <a:ext uri="{FF2B5EF4-FFF2-40B4-BE49-F238E27FC236}">
                <a16:creationId xmlns:a16="http://schemas.microsoft.com/office/drawing/2014/main" id="{8C9E2473-B4DA-496B-B427-CECC88D3EEAD}"/>
              </a:ext>
            </a:extLst>
          </p:cNvPr>
          <p:cNvSpPr/>
          <p:nvPr/>
        </p:nvSpPr>
        <p:spPr>
          <a:xfrm>
            <a:off x="1763688" y="6537086"/>
            <a:ext cx="360000" cy="144000"/>
          </a:xfrm>
          <a:prstGeom prst="rect">
            <a:avLst/>
          </a:prstGeom>
          <a:solidFill>
            <a:srgbClr val="FFE699"/>
          </a:solidFill>
          <a:ln w="38100">
            <a:solidFill>
              <a:srgbClr val="0000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四角形: 角を丸くする 70">
            <a:extLst>
              <a:ext uri="{FF2B5EF4-FFF2-40B4-BE49-F238E27FC236}">
                <a16:creationId xmlns:a16="http://schemas.microsoft.com/office/drawing/2014/main" id="{7D903C36-7E2D-4358-ACEA-DDA9DDDA7F16}"/>
              </a:ext>
            </a:extLst>
          </p:cNvPr>
          <p:cNvSpPr/>
          <p:nvPr/>
        </p:nvSpPr>
        <p:spPr>
          <a:xfrm>
            <a:off x="1763953" y="6294304"/>
            <a:ext cx="360000" cy="144000"/>
          </a:xfrm>
          <a:prstGeom prst="roundRect">
            <a:avLst/>
          </a:prstGeom>
          <a:noFill/>
          <a:ln w="38100">
            <a:solidFill>
              <a:srgbClr val="0000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テキスト ボックス 73">
            <a:extLst>
              <a:ext uri="{FF2B5EF4-FFF2-40B4-BE49-F238E27FC236}">
                <a16:creationId xmlns:a16="http://schemas.microsoft.com/office/drawing/2014/main" id="{FA61387E-EFD6-4857-86D7-454D18F92E9B}"/>
              </a:ext>
            </a:extLst>
          </p:cNvPr>
          <p:cNvSpPr txBox="1"/>
          <p:nvPr/>
        </p:nvSpPr>
        <p:spPr>
          <a:xfrm>
            <a:off x="1297732" y="939178"/>
            <a:ext cx="546777" cy="369332"/>
          </a:xfrm>
          <a:prstGeom prst="rect">
            <a:avLst/>
          </a:prstGeom>
          <a:noFill/>
        </p:spPr>
        <p:txBody>
          <a:bodyPr wrap="square" rtlCol="0">
            <a:spAutoFit/>
          </a:bodyPr>
          <a:lstStyle/>
          <a:p>
            <a:r>
              <a:rPr lang="en-US" altLang="ja-JP" dirty="0"/>
              <a:t>43</a:t>
            </a:r>
            <a:endParaRPr kumimoji="1" lang="ja-JP" altLang="en-US" dirty="0"/>
          </a:p>
        </p:txBody>
      </p:sp>
      <p:pic>
        <p:nvPicPr>
          <p:cNvPr id="49" name="図 48">
            <a:extLst>
              <a:ext uri="{FF2B5EF4-FFF2-40B4-BE49-F238E27FC236}">
                <a16:creationId xmlns:a16="http://schemas.microsoft.com/office/drawing/2014/main" id="{56917883-7A60-4CA4-8E6E-58E6E1061754}"/>
              </a:ext>
            </a:extLst>
          </p:cNvPr>
          <p:cNvPicPr>
            <a:picLocks noChangeAspect="1"/>
          </p:cNvPicPr>
          <p:nvPr/>
        </p:nvPicPr>
        <p:blipFill>
          <a:blip r:embed="rId3"/>
          <a:stretch>
            <a:fillRect/>
          </a:stretch>
        </p:blipFill>
        <p:spPr>
          <a:xfrm>
            <a:off x="1368090" y="4322179"/>
            <a:ext cx="1926835" cy="1284020"/>
          </a:xfrm>
          <a:prstGeom prst="rect">
            <a:avLst/>
          </a:prstGeom>
        </p:spPr>
      </p:pic>
      <p:sp>
        <p:nvSpPr>
          <p:cNvPr id="53" name="楕円 52">
            <a:extLst>
              <a:ext uri="{FF2B5EF4-FFF2-40B4-BE49-F238E27FC236}">
                <a16:creationId xmlns:a16="http://schemas.microsoft.com/office/drawing/2014/main" id="{7C6AB507-13AB-45A8-884B-7F7CC98E679B}"/>
              </a:ext>
            </a:extLst>
          </p:cNvPr>
          <p:cNvSpPr/>
          <p:nvPr/>
        </p:nvSpPr>
        <p:spPr>
          <a:xfrm>
            <a:off x="4191442" y="4582728"/>
            <a:ext cx="109126" cy="108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楕円 55">
            <a:extLst>
              <a:ext uri="{FF2B5EF4-FFF2-40B4-BE49-F238E27FC236}">
                <a16:creationId xmlns:a16="http://schemas.microsoft.com/office/drawing/2014/main" id="{6C8ADDF0-B063-4D10-9907-A6C872CDF3C6}"/>
              </a:ext>
            </a:extLst>
          </p:cNvPr>
          <p:cNvSpPr/>
          <p:nvPr/>
        </p:nvSpPr>
        <p:spPr>
          <a:xfrm>
            <a:off x="4356422" y="4531359"/>
            <a:ext cx="109126" cy="108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楕円 56">
            <a:extLst>
              <a:ext uri="{FF2B5EF4-FFF2-40B4-BE49-F238E27FC236}">
                <a16:creationId xmlns:a16="http://schemas.microsoft.com/office/drawing/2014/main" id="{C28CB6D5-8C5D-4B67-8E3A-F1ADD81FED7C}"/>
              </a:ext>
            </a:extLst>
          </p:cNvPr>
          <p:cNvSpPr/>
          <p:nvPr/>
        </p:nvSpPr>
        <p:spPr>
          <a:xfrm>
            <a:off x="3783745" y="4229831"/>
            <a:ext cx="109126" cy="108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楕円 58">
            <a:extLst>
              <a:ext uri="{FF2B5EF4-FFF2-40B4-BE49-F238E27FC236}">
                <a16:creationId xmlns:a16="http://schemas.microsoft.com/office/drawing/2014/main" id="{E0C049FB-3822-41C4-A607-7CC04D3CE66B}"/>
              </a:ext>
            </a:extLst>
          </p:cNvPr>
          <p:cNvSpPr/>
          <p:nvPr/>
        </p:nvSpPr>
        <p:spPr>
          <a:xfrm>
            <a:off x="3112316" y="3671405"/>
            <a:ext cx="109126" cy="108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1" name="直線コネクタ 60">
            <a:extLst>
              <a:ext uri="{FF2B5EF4-FFF2-40B4-BE49-F238E27FC236}">
                <a16:creationId xmlns:a16="http://schemas.microsoft.com/office/drawing/2014/main" id="{2B3C325A-52DB-4594-800C-D1D404195B75}"/>
              </a:ext>
            </a:extLst>
          </p:cNvPr>
          <p:cNvCxnSpPr>
            <a:cxnSpLocks/>
          </p:cNvCxnSpPr>
          <p:nvPr/>
        </p:nvCxnSpPr>
        <p:spPr>
          <a:xfrm flipV="1">
            <a:off x="3195433" y="4288792"/>
            <a:ext cx="645368" cy="4566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直線コネクタ 62">
            <a:extLst>
              <a:ext uri="{FF2B5EF4-FFF2-40B4-BE49-F238E27FC236}">
                <a16:creationId xmlns:a16="http://schemas.microsoft.com/office/drawing/2014/main" id="{9BC1E134-43D6-465C-8D5F-71D3A6ABCE51}"/>
              </a:ext>
            </a:extLst>
          </p:cNvPr>
          <p:cNvCxnSpPr>
            <a:cxnSpLocks/>
          </p:cNvCxnSpPr>
          <p:nvPr/>
        </p:nvCxnSpPr>
        <p:spPr>
          <a:xfrm flipV="1">
            <a:off x="4407241" y="3653951"/>
            <a:ext cx="2615081" cy="9343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直線コネクタ 65">
            <a:extLst>
              <a:ext uri="{FF2B5EF4-FFF2-40B4-BE49-F238E27FC236}">
                <a16:creationId xmlns:a16="http://schemas.microsoft.com/office/drawing/2014/main" id="{C54EB8BA-97EE-49DB-B3C1-A58222D2658A}"/>
              </a:ext>
            </a:extLst>
          </p:cNvPr>
          <p:cNvCxnSpPr>
            <a:cxnSpLocks/>
          </p:cNvCxnSpPr>
          <p:nvPr/>
        </p:nvCxnSpPr>
        <p:spPr>
          <a:xfrm flipV="1">
            <a:off x="4248015" y="2243170"/>
            <a:ext cx="2500776" cy="23971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8" name="図 1">
            <a:extLst>
              <a:ext uri="{FF2B5EF4-FFF2-40B4-BE49-F238E27FC236}">
                <a16:creationId xmlns:a16="http://schemas.microsoft.com/office/drawing/2014/main" id="{AB6CCB19-EC20-4442-88F8-3AB45E51A89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66451" y="4166159"/>
            <a:ext cx="1883132" cy="1409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図 2">
            <a:extLst>
              <a:ext uri="{FF2B5EF4-FFF2-40B4-BE49-F238E27FC236}">
                <a16:creationId xmlns:a16="http://schemas.microsoft.com/office/drawing/2014/main" id="{5F20D5B5-4266-4ECE-A9BF-E64DEAFF03E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24752" y="1811604"/>
            <a:ext cx="1882062" cy="1409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図 69">
            <a:extLst>
              <a:ext uri="{FF2B5EF4-FFF2-40B4-BE49-F238E27FC236}">
                <a16:creationId xmlns:a16="http://schemas.microsoft.com/office/drawing/2014/main" id="{69AB9298-C489-4D8B-BA47-A722E7FC0AEC}"/>
              </a:ext>
            </a:extLst>
          </p:cNvPr>
          <p:cNvPicPr>
            <a:picLocks noChangeAspect="1"/>
          </p:cNvPicPr>
          <p:nvPr/>
        </p:nvPicPr>
        <p:blipFill rotWithShape="1">
          <a:blip r:embed="rId2"/>
          <a:srcRect l="89299" t="99001" r="-42" b="-137"/>
          <a:stretch/>
        </p:blipFill>
        <p:spPr>
          <a:xfrm>
            <a:off x="6899483" y="5705668"/>
            <a:ext cx="982381" cy="72008"/>
          </a:xfrm>
          <a:prstGeom prst="rect">
            <a:avLst/>
          </a:prstGeom>
        </p:spPr>
      </p:pic>
      <p:cxnSp>
        <p:nvCxnSpPr>
          <p:cNvPr id="42" name="直線コネクタ 41">
            <a:extLst>
              <a:ext uri="{FF2B5EF4-FFF2-40B4-BE49-F238E27FC236}">
                <a16:creationId xmlns:a16="http://schemas.microsoft.com/office/drawing/2014/main" id="{BE54E957-B9FA-4E7E-A8C1-55915F8E6C39}"/>
              </a:ext>
            </a:extLst>
          </p:cNvPr>
          <p:cNvCxnSpPr>
            <a:cxnSpLocks/>
          </p:cNvCxnSpPr>
          <p:nvPr/>
        </p:nvCxnSpPr>
        <p:spPr>
          <a:xfrm>
            <a:off x="2198958" y="1898754"/>
            <a:ext cx="967435" cy="18265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7" name="図 1">
            <a:extLst>
              <a:ext uri="{FF2B5EF4-FFF2-40B4-BE49-F238E27FC236}">
                <a16:creationId xmlns:a16="http://schemas.microsoft.com/office/drawing/2014/main" id="{2E869329-21BB-4E7B-AA3E-C313FE7554D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68091" y="1251144"/>
            <a:ext cx="1926835" cy="1284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 name="テキスト ボックス 71">
            <a:extLst>
              <a:ext uri="{FF2B5EF4-FFF2-40B4-BE49-F238E27FC236}">
                <a16:creationId xmlns:a16="http://schemas.microsoft.com/office/drawing/2014/main" id="{9A985F3B-ECCB-46D1-A24C-9378B0942F40}"/>
              </a:ext>
            </a:extLst>
          </p:cNvPr>
          <p:cNvSpPr txBox="1"/>
          <p:nvPr/>
        </p:nvSpPr>
        <p:spPr>
          <a:xfrm>
            <a:off x="1297732" y="4037348"/>
            <a:ext cx="546777" cy="369332"/>
          </a:xfrm>
          <a:prstGeom prst="rect">
            <a:avLst/>
          </a:prstGeom>
          <a:noFill/>
        </p:spPr>
        <p:txBody>
          <a:bodyPr wrap="square" rtlCol="0">
            <a:spAutoFit/>
          </a:bodyPr>
          <a:lstStyle/>
          <a:p>
            <a:r>
              <a:rPr kumimoji="1" lang="en-US" altLang="ja-JP" dirty="0"/>
              <a:t>42</a:t>
            </a:r>
          </a:p>
        </p:txBody>
      </p:sp>
      <p:sp>
        <p:nvSpPr>
          <p:cNvPr id="73" name="テキスト ボックス 72">
            <a:extLst>
              <a:ext uri="{FF2B5EF4-FFF2-40B4-BE49-F238E27FC236}">
                <a16:creationId xmlns:a16="http://schemas.microsoft.com/office/drawing/2014/main" id="{34A94F56-6E7C-46E2-AABA-EE4FCD5DC855}"/>
              </a:ext>
            </a:extLst>
          </p:cNvPr>
          <p:cNvSpPr txBox="1"/>
          <p:nvPr/>
        </p:nvSpPr>
        <p:spPr>
          <a:xfrm>
            <a:off x="5857330" y="3203457"/>
            <a:ext cx="546777" cy="369332"/>
          </a:xfrm>
          <a:prstGeom prst="rect">
            <a:avLst/>
          </a:prstGeom>
          <a:noFill/>
        </p:spPr>
        <p:txBody>
          <a:bodyPr wrap="square" rtlCol="0">
            <a:spAutoFit/>
          </a:bodyPr>
          <a:lstStyle/>
          <a:p>
            <a:r>
              <a:rPr lang="en-US" altLang="ja-JP" dirty="0"/>
              <a:t>29</a:t>
            </a:r>
            <a:endParaRPr kumimoji="1" lang="en-US" altLang="ja-JP" dirty="0"/>
          </a:p>
        </p:txBody>
      </p:sp>
      <p:sp>
        <p:nvSpPr>
          <p:cNvPr id="75" name="テキスト ボックス 74">
            <a:extLst>
              <a:ext uri="{FF2B5EF4-FFF2-40B4-BE49-F238E27FC236}">
                <a16:creationId xmlns:a16="http://schemas.microsoft.com/office/drawing/2014/main" id="{71A4E316-4C15-4B91-8C49-BBB0EA0A42EB}"/>
              </a:ext>
            </a:extLst>
          </p:cNvPr>
          <p:cNvSpPr txBox="1"/>
          <p:nvPr/>
        </p:nvSpPr>
        <p:spPr>
          <a:xfrm>
            <a:off x="5857330" y="1514583"/>
            <a:ext cx="546777" cy="369332"/>
          </a:xfrm>
          <a:prstGeom prst="rect">
            <a:avLst/>
          </a:prstGeom>
          <a:noFill/>
        </p:spPr>
        <p:txBody>
          <a:bodyPr wrap="square" rtlCol="0">
            <a:spAutoFit/>
          </a:bodyPr>
          <a:lstStyle/>
          <a:p>
            <a:r>
              <a:rPr kumimoji="1" lang="en-US" altLang="ja-JP" dirty="0"/>
              <a:t>16</a:t>
            </a:r>
          </a:p>
        </p:txBody>
      </p:sp>
      <p:sp>
        <p:nvSpPr>
          <p:cNvPr id="76" name="吹き出し: 四角形 75">
            <a:extLst>
              <a:ext uri="{FF2B5EF4-FFF2-40B4-BE49-F238E27FC236}">
                <a16:creationId xmlns:a16="http://schemas.microsoft.com/office/drawing/2014/main" id="{97122DFB-B8BC-42A8-82D5-0C4362114C77}"/>
              </a:ext>
            </a:extLst>
          </p:cNvPr>
          <p:cNvSpPr/>
          <p:nvPr/>
        </p:nvSpPr>
        <p:spPr>
          <a:xfrm>
            <a:off x="3036645" y="2667518"/>
            <a:ext cx="2470696" cy="369333"/>
          </a:xfrm>
          <a:prstGeom prst="wedgeRectCallout">
            <a:avLst>
              <a:gd name="adj1" fmla="val -44267"/>
              <a:gd name="adj2" fmla="val 226916"/>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事前審査：１票（９位）</a:t>
            </a:r>
          </a:p>
        </p:txBody>
      </p:sp>
    </p:spTree>
    <p:extLst>
      <p:ext uri="{BB962C8B-B14F-4D97-AF65-F5344CB8AC3E}">
        <p14:creationId xmlns:p14="http://schemas.microsoft.com/office/powerpoint/2010/main" val="20976211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7086600" y="6492875"/>
            <a:ext cx="2057400" cy="365125"/>
          </a:xfrm>
        </p:spPr>
        <p:txBody>
          <a:bodyPr/>
          <a:lstStyle/>
          <a:p>
            <a:fld id="{8DDB306B-CB1A-4F92-AE18-14C2D5855DBA}" type="slidenum">
              <a:rPr kumimoji="1" lang="ja-JP" altLang="en-US" smtClean="0"/>
              <a:t>22</a:t>
            </a:fld>
            <a:endParaRPr kumimoji="1" lang="ja-JP" altLang="en-US" dirty="0"/>
          </a:p>
        </p:txBody>
      </p:sp>
      <p:sp>
        <p:nvSpPr>
          <p:cNvPr id="5" name="タイトル 1"/>
          <p:cNvSpPr>
            <a:spLocks noGrp="1"/>
          </p:cNvSpPr>
          <p:nvPr>
            <p:ph type="title"/>
          </p:nvPr>
        </p:nvSpPr>
        <p:spPr>
          <a:xfrm>
            <a:off x="179512" y="44624"/>
            <a:ext cx="9145016" cy="562074"/>
          </a:xfrm>
        </p:spPr>
        <p:txBody>
          <a:bodyPr>
            <a:noAutofit/>
          </a:bodyPr>
          <a:lstStyle/>
          <a:p>
            <a:pPr algn="l"/>
            <a:r>
              <a:rPr lang="en-US" altLang="ja-JP" sz="2000" b="1" u="sng" dirty="0">
                <a:solidFill>
                  <a:prstClr val="black"/>
                </a:solidFill>
                <a:latin typeface="ＭＳ Ｐゴシック" panose="020B0600070205080204" pitchFamily="50" charset="-128"/>
              </a:rPr>
              <a:t>【</a:t>
            </a:r>
            <a:r>
              <a:rPr lang="ja-JP" altLang="en-US" sz="2000" b="1" u="sng" dirty="0">
                <a:solidFill>
                  <a:prstClr val="black"/>
                </a:solidFill>
                <a:latin typeface="ＭＳ Ｐゴシック" panose="020B0600070205080204" pitchFamily="50" charset="-128"/>
              </a:rPr>
              <a:t>論点２</a:t>
            </a:r>
            <a:r>
              <a:rPr lang="en-US" altLang="ja-JP" sz="2000" b="1" u="sng" dirty="0">
                <a:solidFill>
                  <a:prstClr val="black"/>
                </a:solidFill>
                <a:latin typeface="ＭＳ Ｐゴシック" panose="020B0600070205080204" pitchFamily="50" charset="-128"/>
              </a:rPr>
              <a:t>】</a:t>
            </a:r>
            <a:r>
              <a:rPr lang="ja-JP" altLang="en-US" sz="2000" b="1" u="sng" dirty="0">
                <a:solidFill>
                  <a:prstClr val="black"/>
                </a:solidFill>
                <a:latin typeface="ＭＳ Ｐゴシック" panose="020B0600070205080204" pitchFamily="50" charset="-128"/>
              </a:rPr>
              <a:t>　事務局整理により、同一箇所としてグルーピングしたビュースポット</a:t>
            </a:r>
            <a:endParaRPr kumimoji="1" lang="ja-JP" altLang="en-US" sz="2000" u="sng" dirty="0"/>
          </a:p>
        </p:txBody>
      </p:sp>
      <p:sp>
        <p:nvSpPr>
          <p:cNvPr id="4" name="正方形/長方形 3"/>
          <p:cNvSpPr/>
          <p:nvPr/>
        </p:nvSpPr>
        <p:spPr>
          <a:xfrm>
            <a:off x="323528" y="422619"/>
            <a:ext cx="7869560" cy="460382"/>
          </a:xfrm>
          <a:prstGeom prst="rect">
            <a:avLst/>
          </a:prstGeom>
        </p:spPr>
        <p:txBody>
          <a:bodyPr wrap="square">
            <a:spAutoFit/>
          </a:bodyPr>
          <a:lstStyle/>
          <a:p>
            <a:pPr marL="285750" indent="-285750">
              <a:lnSpc>
                <a:spcPct val="150000"/>
              </a:lnSpc>
              <a:buFont typeface="Wingdings" panose="05000000000000000000" pitchFamily="2" charset="2"/>
              <a:buChar char="Ø"/>
            </a:pPr>
            <a:r>
              <a:rPr lang="ja-JP" altLang="en-US" dirty="0"/>
              <a:t>梅田スカイビル　空中庭園</a:t>
            </a:r>
            <a:endParaRPr lang="en-US" altLang="ja-JP" dirty="0"/>
          </a:p>
        </p:txBody>
      </p:sp>
      <p:graphicFrame>
        <p:nvGraphicFramePr>
          <p:cNvPr id="10" name="表 9">
            <a:extLst>
              <a:ext uri="{FF2B5EF4-FFF2-40B4-BE49-F238E27FC236}">
                <a16:creationId xmlns:a16="http://schemas.microsoft.com/office/drawing/2014/main" id="{4AA1246D-8AEC-4DCA-999B-8C7BB3340434}"/>
              </a:ext>
            </a:extLst>
          </p:cNvPr>
          <p:cNvGraphicFramePr>
            <a:graphicFrameLocks noGrp="1"/>
          </p:cNvGraphicFramePr>
          <p:nvPr>
            <p:extLst>
              <p:ext uri="{D42A27DB-BD31-4B8C-83A1-F6EECF244321}">
                <p14:modId xmlns:p14="http://schemas.microsoft.com/office/powerpoint/2010/main" val="1435037018"/>
              </p:ext>
            </p:extLst>
          </p:nvPr>
        </p:nvGraphicFramePr>
        <p:xfrm>
          <a:off x="384385" y="4005368"/>
          <a:ext cx="8388000" cy="2736000"/>
        </p:xfrm>
        <a:graphic>
          <a:graphicData uri="http://schemas.openxmlformats.org/drawingml/2006/table">
            <a:tbl>
              <a:tblPr/>
              <a:tblGrid>
                <a:gridCol w="4194000">
                  <a:extLst>
                    <a:ext uri="{9D8B030D-6E8A-4147-A177-3AD203B41FA5}">
                      <a16:colId xmlns:a16="http://schemas.microsoft.com/office/drawing/2014/main" val="20001"/>
                    </a:ext>
                  </a:extLst>
                </a:gridCol>
                <a:gridCol w="4194000">
                  <a:extLst>
                    <a:ext uri="{9D8B030D-6E8A-4147-A177-3AD203B41FA5}">
                      <a16:colId xmlns:a16="http://schemas.microsoft.com/office/drawing/2014/main" val="20002"/>
                    </a:ext>
                  </a:extLst>
                </a:gridCol>
              </a:tblGrid>
              <a:tr h="288000">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　受付番号：</a:t>
                      </a:r>
                      <a:r>
                        <a:rPr lang="en-US" altLang="ja-JP" sz="1500" b="0" i="0" u="none" strike="noStrike" dirty="0">
                          <a:solidFill>
                            <a:srgbClr val="000000"/>
                          </a:solidFill>
                          <a:effectLst/>
                          <a:latin typeface="游ゴシック" panose="020B0400000000000000" pitchFamily="50" charset="-128"/>
                          <a:ea typeface="游ゴシック" panose="020B0400000000000000" pitchFamily="50" charset="-128"/>
                        </a:rPr>
                        <a:t>113</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（１票）</a:t>
                      </a:r>
                      <a:endParaRPr lang="zh-TW"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　受付番号：</a:t>
                      </a:r>
                      <a:r>
                        <a:rPr lang="en-US" altLang="ja-JP" sz="1500" b="0" i="0" u="none" strike="noStrike" dirty="0">
                          <a:solidFill>
                            <a:srgbClr val="000000"/>
                          </a:solidFill>
                          <a:effectLst/>
                          <a:latin typeface="游ゴシック" panose="020B0400000000000000" pitchFamily="50" charset="-128"/>
                          <a:ea typeface="游ゴシック" panose="020B0400000000000000" pitchFamily="50" charset="-128"/>
                        </a:rPr>
                        <a:t>228</a:t>
                      </a: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10000"/>
                  </a:ext>
                </a:extLst>
              </a:tr>
              <a:tr h="2448000">
                <a:tc>
                  <a:txBody>
                    <a:bodyPr/>
                    <a:lstStyle/>
                    <a:p>
                      <a:pPr algn="ctr" fontAlgn="b"/>
                      <a:r>
                        <a:rPr lang="ja-JP" altLang="en-US" sz="1500" b="0" i="0" u="none" strike="noStrike" dirty="0">
                          <a:solidFill>
                            <a:srgbClr val="000000"/>
                          </a:solidFill>
                          <a:effectLst/>
                          <a:latin typeface="游ゴシック" panose="020B0400000000000000" pitchFamily="50" charset="-128"/>
                          <a:ea typeface="+mn-ea"/>
                        </a:rPr>
                        <a:t> </a:t>
                      </a:r>
                      <a:endPar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7650107"/>
                  </a:ext>
                </a:extLst>
              </a:tr>
            </a:tbl>
          </a:graphicData>
        </a:graphic>
      </p:graphicFrame>
      <p:graphicFrame>
        <p:nvGraphicFramePr>
          <p:cNvPr id="11" name="表 10">
            <a:extLst>
              <a:ext uri="{FF2B5EF4-FFF2-40B4-BE49-F238E27FC236}">
                <a16:creationId xmlns:a16="http://schemas.microsoft.com/office/drawing/2014/main" id="{DED268F3-AB14-47BA-940F-EBCCBCC88E49}"/>
              </a:ext>
            </a:extLst>
          </p:cNvPr>
          <p:cNvGraphicFramePr>
            <a:graphicFrameLocks noGrp="1"/>
          </p:cNvGraphicFramePr>
          <p:nvPr>
            <p:extLst>
              <p:ext uri="{D42A27DB-BD31-4B8C-83A1-F6EECF244321}">
                <p14:modId xmlns:p14="http://schemas.microsoft.com/office/powerpoint/2010/main" val="873645028"/>
              </p:ext>
            </p:extLst>
          </p:nvPr>
        </p:nvGraphicFramePr>
        <p:xfrm>
          <a:off x="384385" y="874196"/>
          <a:ext cx="8388000" cy="2736000"/>
        </p:xfrm>
        <a:graphic>
          <a:graphicData uri="http://schemas.openxmlformats.org/drawingml/2006/table">
            <a:tbl>
              <a:tblPr/>
              <a:tblGrid>
                <a:gridCol w="4194000">
                  <a:extLst>
                    <a:ext uri="{9D8B030D-6E8A-4147-A177-3AD203B41FA5}">
                      <a16:colId xmlns:a16="http://schemas.microsoft.com/office/drawing/2014/main" val="20001"/>
                    </a:ext>
                  </a:extLst>
                </a:gridCol>
                <a:gridCol w="4194000">
                  <a:extLst>
                    <a:ext uri="{9D8B030D-6E8A-4147-A177-3AD203B41FA5}">
                      <a16:colId xmlns:a16="http://schemas.microsoft.com/office/drawing/2014/main" val="20002"/>
                    </a:ext>
                  </a:extLst>
                </a:gridCol>
              </a:tblGrid>
              <a:tr h="288000">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　受付番号：</a:t>
                      </a:r>
                      <a:r>
                        <a:rPr lang="en-US" altLang="ja-JP" sz="1500" b="0" i="0" u="none" strike="noStrike" dirty="0">
                          <a:solidFill>
                            <a:srgbClr val="000000"/>
                          </a:solidFill>
                          <a:effectLst/>
                          <a:latin typeface="游ゴシック" panose="020B0400000000000000" pitchFamily="50" charset="-128"/>
                          <a:ea typeface="游ゴシック" panose="020B0400000000000000" pitchFamily="50" charset="-128"/>
                        </a:rPr>
                        <a:t>77</a:t>
                      </a:r>
                      <a:endParaRPr lang="zh-TW"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　受付番号：</a:t>
                      </a:r>
                      <a:r>
                        <a:rPr lang="en-US" altLang="ja-JP" sz="1500" b="0" i="0" u="none" strike="noStrike" dirty="0">
                          <a:solidFill>
                            <a:srgbClr val="000000"/>
                          </a:solidFill>
                          <a:effectLst/>
                          <a:latin typeface="游ゴシック" panose="020B0400000000000000" pitchFamily="50" charset="-128"/>
                          <a:ea typeface="游ゴシック" panose="020B0400000000000000" pitchFamily="50" charset="-128"/>
                        </a:rPr>
                        <a:t>249</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（１票）</a:t>
                      </a:r>
                      <a:endParaRPr lang="en-US" altLang="ja-JP"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10000"/>
                  </a:ext>
                </a:extLst>
              </a:tr>
              <a:tr h="2448000">
                <a:tc>
                  <a:txBody>
                    <a:bodyPr/>
                    <a:lstStyle/>
                    <a:p>
                      <a:pPr algn="ctr" fontAlgn="b"/>
                      <a:r>
                        <a:rPr lang="ja-JP" altLang="en-US" sz="1500" b="0" i="0" u="none" strike="noStrike" dirty="0">
                          <a:solidFill>
                            <a:srgbClr val="000000"/>
                          </a:solidFill>
                          <a:effectLst/>
                          <a:latin typeface="游ゴシック" panose="020B0400000000000000" pitchFamily="50" charset="-128"/>
                          <a:ea typeface="+mn-ea"/>
                        </a:rPr>
                        <a:t> </a:t>
                      </a:r>
                      <a:endPar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7650107"/>
                  </a:ext>
                </a:extLst>
              </a:tr>
            </a:tbl>
          </a:graphicData>
        </a:graphic>
      </p:graphicFrame>
      <p:sp>
        <p:nvSpPr>
          <p:cNvPr id="16" name="正方形/長方形 15">
            <a:extLst>
              <a:ext uri="{FF2B5EF4-FFF2-40B4-BE49-F238E27FC236}">
                <a16:creationId xmlns:a16="http://schemas.microsoft.com/office/drawing/2014/main" id="{074B0B6F-2D87-415C-BE30-684513A958E9}"/>
              </a:ext>
            </a:extLst>
          </p:cNvPr>
          <p:cNvSpPr/>
          <p:nvPr/>
        </p:nvSpPr>
        <p:spPr>
          <a:xfrm>
            <a:off x="323528" y="3541046"/>
            <a:ext cx="7869560" cy="460382"/>
          </a:xfrm>
          <a:prstGeom prst="rect">
            <a:avLst/>
          </a:prstGeom>
        </p:spPr>
        <p:txBody>
          <a:bodyPr wrap="square">
            <a:spAutoFit/>
          </a:bodyPr>
          <a:lstStyle/>
          <a:p>
            <a:pPr marL="285750" indent="-285750">
              <a:lnSpc>
                <a:spcPct val="150000"/>
              </a:lnSpc>
              <a:buFont typeface="Wingdings" panose="05000000000000000000" pitchFamily="2" charset="2"/>
              <a:buChar char="Ø"/>
            </a:pPr>
            <a:r>
              <a:rPr lang="ja-JP" altLang="en-US" dirty="0"/>
              <a:t>田尻漁港</a:t>
            </a:r>
            <a:endParaRPr lang="en-US" altLang="ja-JP" dirty="0"/>
          </a:p>
        </p:txBody>
      </p:sp>
      <p:pic>
        <p:nvPicPr>
          <p:cNvPr id="18" name="図 1">
            <a:extLst>
              <a:ext uri="{FF2B5EF4-FFF2-40B4-BE49-F238E27FC236}">
                <a16:creationId xmlns:a16="http://schemas.microsoft.com/office/drawing/2014/main" id="{30E9EFBC-D457-4F88-9387-DFE81E27B31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76056" y="1197636"/>
            <a:ext cx="3152781" cy="2364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図 1">
            <a:extLst>
              <a:ext uri="{FF2B5EF4-FFF2-40B4-BE49-F238E27FC236}">
                <a16:creationId xmlns:a16="http://schemas.microsoft.com/office/drawing/2014/main" id="{FDC0AC02-E1EB-4F98-A647-AE82F22C32F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1640" y="1206480"/>
            <a:ext cx="2355742" cy="2355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図 2">
            <a:extLst>
              <a:ext uri="{FF2B5EF4-FFF2-40B4-BE49-F238E27FC236}">
                <a16:creationId xmlns:a16="http://schemas.microsoft.com/office/drawing/2014/main" id="{050BF479-8EF7-4985-841C-80B9D7E0DC2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4975" y="4355791"/>
            <a:ext cx="3484322" cy="2323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図 2">
            <a:extLst>
              <a:ext uri="{FF2B5EF4-FFF2-40B4-BE49-F238E27FC236}">
                <a16:creationId xmlns:a16="http://schemas.microsoft.com/office/drawing/2014/main" id="{456DF618-79E0-4D86-8CAB-A08A6274AEE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44787" y="4355790"/>
            <a:ext cx="3480353" cy="2323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18508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 name="表 36">
            <a:extLst>
              <a:ext uri="{FF2B5EF4-FFF2-40B4-BE49-F238E27FC236}">
                <a16:creationId xmlns:a16="http://schemas.microsoft.com/office/drawing/2014/main" id="{0188961F-E52B-4E5B-A517-D3C93006BC9C}"/>
              </a:ext>
            </a:extLst>
          </p:cNvPr>
          <p:cNvGraphicFramePr>
            <a:graphicFrameLocks noGrp="1"/>
          </p:cNvGraphicFramePr>
          <p:nvPr>
            <p:extLst>
              <p:ext uri="{D42A27DB-BD31-4B8C-83A1-F6EECF244321}">
                <p14:modId xmlns:p14="http://schemas.microsoft.com/office/powerpoint/2010/main" val="3016689722"/>
              </p:ext>
            </p:extLst>
          </p:nvPr>
        </p:nvGraphicFramePr>
        <p:xfrm>
          <a:off x="384385" y="548992"/>
          <a:ext cx="8388000" cy="2808000"/>
        </p:xfrm>
        <a:graphic>
          <a:graphicData uri="http://schemas.openxmlformats.org/drawingml/2006/table">
            <a:tbl>
              <a:tblPr/>
              <a:tblGrid>
                <a:gridCol w="4194000">
                  <a:extLst>
                    <a:ext uri="{9D8B030D-6E8A-4147-A177-3AD203B41FA5}">
                      <a16:colId xmlns:a16="http://schemas.microsoft.com/office/drawing/2014/main" val="20001"/>
                    </a:ext>
                  </a:extLst>
                </a:gridCol>
                <a:gridCol w="4194000">
                  <a:extLst>
                    <a:ext uri="{9D8B030D-6E8A-4147-A177-3AD203B41FA5}">
                      <a16:colId xmlns:a16="http://schemas.microsoft.com/office/drawing/2014/main" val="20002"/>
                    </a:ext>
                  </a:extLst>
                </a:gridCol>
              </a:tblGrid>
              <a:tr h="288000">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　受付番号：</a:t>
                      </a:r>
                      <a:r>
                        <a:rPr lang="en-US" altLang="ja-JP" sz="1500" b="0" i="0" u="none" strike="noStrike" dirty="0">
                          <a:solidFill>
                            <a:srgbClr val="000000"/>
                          </a:solidFill>
                          <a:effectLst/>
                          <a:latin typeface="游ゴシック" panose="020B0400000000000000" pitchFamily="50" charset="-128"/>
                          <a:ea typeface="游ゴシック" panose="020B0400000000000000" pitchFamily="50" charset="-128"/>
                        </a:rPr>
                        <a:t>34</a:t>
                      </a:r>
                      <a:endParaRPr lang="zh-TW"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　受付番号：</a:t>
                      </a:r>
                      <a:r>
                        <a:rPr lang="en-US" altLang="ja-JP" sz="1500" b="0" i="0" u="none" strike="noStrike" dirty="0">
                          <a:solidFill>
                            <a:srgbClr val="000000"/>
                          </a:solidFill>
                          <a:effectLst/>
                          <a:latin typeface="游ゴシック" panose="020B0400000000000000" pitchFamily="50" charset="-128"/>
                          <a:ea typeface="游ゴシック" panose="020B0400000000000000" pitchFamily="50" charset="-128"/>
                        </a:rPr>
                        <a:t>88</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（１票）</a:t>
                      </a:r>
                      <a:endParaRPr lang="en-US" altLang="ja-JP"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10000"/>
                  </a:ext>
                </a:extLst>
              </a:tr>
              <a:tr h="2520000">
                <a:tc>
                  <a:txBody>
                    <a:bodyPr/>
                    <a:lstStyle/>
                    <a:p>
                      <a:pPr algn="ctr" fontAlgn="b"/>
                      <a:r>
                        <a:rPr lang="ja-JP" altLang="en-US" sz="1500" b="0" i="0" u="none" strike="noStrike" dirty="0">
                          <a:solidFill>
                            <a:srgbClr val="000000"/>
                          </a:solidFill>
                          <a:effectLst/>
                          <a:latin typeface="游ゴシック" panose="020B0400000000000000" pitchFamily="50" charset="-128"/>
                          <a:ea typeface="+mn-ea"/>
                        </a:rPr>
                        <a:t> </a:t>
                      </a:r>
                      <a:endPar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7650107"/>
                  </a:ext>
                </a:extLst>
              </a:tr>
            </a:tbl>
          </a:graphicData>
        </a:graphic>
      </p:graphicFrame>
      <p:sp>
        <p:nvSpPr>
          <p:cNvPr id="2" name="スライド番号プレースホルダー 1"/>
          <p:cNvSpPr>
            <a:spLocks noGrp="1"/>
          </p:cNvSpPr>
          <p:nvPr>
            <p:ph type="sldNum" sz="quarter" idx="12"/>
          </p:nvPr>
        </p:nvSpPr>
        <p:spPr>
          <a:xfrm>
            <a:off x="7086600" y="6492875"/>
            <a:ext cx="2057400" cy="365125"/>
          </a:xfrm>
        </p:spPr>
        <p:txBody>
          <a:bodyPr/>
          <a:lstStyle/>
          <a:p>
            <a:fld id="{8DDB306B-CB1A-4F92-AE18-14C2D5855DBA}" type="slidenum">
              <a:rPr kumimoji="1" lang="ja-JP" altLang="en-US" smtClean="0"/>
              <a:t>23</a:t>
            </a:fld>
            <a:endParaRPr kumimoji="1" lang="ja-JP" altLang="en-US" dirty="0"/>
          </a:p>
        </p:txBody>
      </p:sp>
      <p:sp>
        <p:nvSpPr>
          <p:cNvPr id="30" name="正方形/長方形 29">
            <a:extLst>
              <a:ext uri="{FF2B5EF4-FFF2-40B4-BE49-F238E27FC236}">
                <a16:creationId xmlns:a16="http://schemas.microsoft.com/office/drawing/2014/main" id="{4E3144CB-303B-4E1B-A756-1F572DC8F807}"/>
              </a:ext>
            </a:extLst>
          </p:cNvPr>
          <p:cNvSpPr/>
          <p:nvPr/>
        </p:nvSpPr>
        <p:spPr>
          <a:xfrm>
            <a:off x="323528" y="88298"/>
            <a:ext cx="7869560" cy="460382"/>
          </a:xfrm>
          <a:prstGeom prst="rect">
            <a:avLst/>
          </a:prstGeom>
        </p:spPr>
        <p:txBody>
          <a:bodyPr wrap="square">
            <a:spAutoFit/>
          </a:bodyPr>
          <a:lstStyle/>
          <a:p>
            <a:pPr marL="285750" indent="-285750">
              <a:lnSpc>
                <a:spcPct val="150000"/>
              </a:lnSpc>
              <a:buFont typeface="Wingdings" panose="05000000000000000000" pitchFamily="2" charset="2"/>
              <a:buChar char="Ø"/>
            </a:pPr>
            <a:r>
              <a:rPr lang="ja-JP" altLang="en-US" dirty="0"/>
              <a:t>枚方Ｔ</a:t>
            </a:r>
            <a:r>
              <a:rPr lang="en-US" altLang="ja-JP" dirty="0"/>
              <a:t>-</a:t>
            </a:r>
            <a:r>
              <a:rPr lang="ja-JP" altLang="en-US" dirty="0"/>
              <a:t>ＳＩＴＥ（京阪枚方市駅前）</a:t>
            </a:r>
            <a:endParaRPr lang="en-US" altLang="ja-JP" dirty="0"/>
          </a:p>
        </p:txBody>
      </p:sp>
      <p:pic>
        <p:nvPicPr>
          <p:cNvPr id="15" name="図 2">
            <a:extLst>
              <a:ext uri="{FF2B5EF4-FFF2-40B4-BE49-F238E27FC236}">
                <a16:creationId xmlns:a16="http://schemas.microsoft.com/office/drawing/2014/main" id="{5FB4CAE8-B3C1-4293-A349-0BB5EA74334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76056" y="882212"/>
            <a:ext cx="3240360" cy="2430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図 1">
            <a:extLst>
              <a:ext uri="{FF2B5EF4-FFF2-40B4-BE49-F238E27FC236}">
                <a16:creationId xmlns:a16="http://schemas.microsoft.com/office/drawing/2014/main" id="{069065BD-05E8-4ABA-88AF-C966AF2F923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4192" y="882524"/>
            <a:ext cx="3240360" cy="2429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648541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 name="表 36">
            <a:extLst>
              <a:ext uri="{FF2B5EF4-FFF2-40B4-BE49-F238E27FC236}">
                <a16:creationId xmlns:a16="http://schemas.microsoft.com/office/drawing/2014/main" id="{0188961F-E52B-4E5B-A517-D3C93006BC9C}"/>
              </a:ext>
            </a:extLst>
          </p:cNvPr>
          <p:cNvGraphicFramePr>
            <a:graphicFrameLocks noGrp="1"/>
          </p:cNvGraphicFramePr>
          <p:nvPr>
            <p:extLst>
              <p:ext uri="{D42A27DB-BD31-4B8C-83A1-F6EECF244321}">
                <p14:modId xmlns:p14="http://schemas.microsoft.com/office/powerpoint/2010/main" val="1796114309"/>
              </p:ext>
            </p:extLst>
          </p:nvPr>
        </p:nvGraphicFramePr>
        <p:xfrm>
          <a:off x="384385" y="620688"/>
          <a:ext cx="8388000" cy="5976000"/>
        </p:xfrm>
        <a:graphic>
          <a:graphicData uri="http://schemas.openxmlformats.org/drawingml/2006/table">
            <a:tbl>
              <a:tblPr/>
              <a:tblGrid>
                <a:gridCol w="4194000">
                  <a:extLst>
                    <a:ext uri="{9D8B030D-6E8A-4147-A177-3AD203B41FA5}">
                      <a16:colId xmlns:a16="http://schemas.microsoft.com/office/drawing/2014/main" val="20001"/>
                    </a:ext>
                  </a:extLst>
                </a:gridCol>
                <a:gridCol w="4194000">
                  <a:extLst>
                    <a:ext uri="{9D8B030D-6E8A-4147-A177-3AD203B41FA5}">
                      <a16:colId xmlns:a16="http://schemas.microsoft.com/office/drawing/2014/main" val="20002"/>
                    </a:ext>
                  </a:extLst>
                </a:gridCol>
              </a:tblGrid>
              <a:tr h="288000">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　受付番号：</a:t>
                      </a:r>
                      <a:r>
                        <a:rPr lang="en-US" altLang="ja-JP" sz="1500" b="0" i="0" u="none" strike="noStrike" dirty="0">
                          <a:solidFill>
                            <a:srgbClr val="000000"/>
                          </a:solidFill>
                          <a:effectLst/>
                          <a:latin typeface="游ゴシック" panose="020B0400000000000000" pitchFamily="50" charset="-128"/>
                          <a:ea typeface="游ゴシック" panose="020B0400000000000000" pitchFamily="50" charset="-128"/>
                        </a:rPr>
                        <a:t>19</a:t>
                      </a:r>
                      <a:endParaRPr lang="zh-TW"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　受付番号：</a:t>
                      </a:r>
                      <a:r>
                        <a:rPr lang="en-US" altLang="ja-JP" sz="1500" b="0" i="0" u="none" strike="noStrike" dirty="0">
                          <a:solidFill>
                            <a:srgbClr val="000000"/>
                          </a:solidFill>
                          <a:effectLst/>
                          <a:latin typeface="游ゴシック" panose="020B0400000000000000" pitchFamily="50" charset="-128"/>
                          <a:ea typeface="游ゴシック" panose="020B0400000000000000" pitchFamily="50" charset="-128"/>
                        </a:rPr>
                        <a:t>155</a:t>
                      </a: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10000"/>
                  </a:ext>
                </a:extLst>
              </a:tr>
              <a:tr h="2592000">
                <a:tc>
                  <a:txBody>
                    <a:bodyPr/>
                    <a:lstStyle/>
                    <a:p>
                      <a:pPr algn="ctr" fontAlgn="b"/>
                      <a:r>
                        <a:rPr lang="ja-JP" altLang="en-US" sz="1500" b="0" i="0" u="none" strike="noStrike" dirty="0">
                          <a:solidFill>
                            <a:srgbClr val="000000"/>
                          </a:solidFill>
                          <a:effectLst/>
                          <a:latin typeface="游ゴシック" panose="020B0400000000000000" pitchFamily="50" charset="-128"/>
                          <a:ea typeface="+mn-ea"/>
                        </a:rPr>
                        <a:t> </a:t>
                      </a:r>
                      <a:endPar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7650107"/>
                  </a:ext>
                </a:extLst>
              </a:tr>
              <a:tr h="288000">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　受付番号：</a:t>
                      </a:r>
                      <a:r>
                        <a:rPr lang="en-US" altLang="ja-JP" sz="1500" b="0" i="0" u="none" strike="noStrike" dirty="0">
                          <a:solidFill>
                            <a:srgbClr val="000000"/>
                          </a:solidFill>
                          <a:effectLst/>
                          <a:latin typeface="游ゴシック" panose="020B0400000000000000" pitchFamily="50" charset="-128"/>
                          <a:ea typeface="游ゴシック" panose="020B0400000000000000" pitchFamily="50" charset="-128"/>
                        </a:rPr>
                        <a:t>167</a:t>
                      </a:r>
                      <a:endParaRPr lang="zh-TW"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　受付番号：</a:t>
                      </a:r>
                      <a:r>
                        <a:rPr lang="en-US" altLang="ja-JP" sz="1500" b="0" i="0" u="none" strike="noStrike" dirty="0">
                          <a:solidFill>
                            <a:srgbClr val="000000"/>
                          </a:solidFill>
                          <a:effectLst/>
                          <a:latin typeface="游ゴシック" panose="020B0400000000000000" pitchFamily="50" charset="-128"/>
                          <a:ea typeface="游ゴシック" panose="020B0400000000000000" pitchFamily="50" charset="-128"/>
                        </a:rPr>
                        <a:t>193</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（１票）</a:t>
                      </a:r>
                      <a:endParaRPr lang="zh-TW"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792" marR="8792" marT="8813" marB="0" anchor="ctr">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E699"/>
                    </a:solidFill>
                  </a:tcPr>
                </a:tc>
                <a:extLst>
                  <a:ext uri="{0D108BD9-81ED-4DB2-BD59-A6C34878D82A}">
                    <a16:rowId xmlns:a16="http://schemas.microsoft.com/office/drawing/2014/main" val="10001"/>
                  </a:ext>
                </a:extLst>
              </a:tr>
              <a:tr h="2808000">
                <a:tc>
                  <a:txBody>
                    <a:bodyPr/>
                    <a:lstStyle/>
                    <a:p>
                      <a:pPr algn="ctr" fontAlgn="b"/>
                      <a:endPar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52791585"/>
                  </a:ext>
                </a:extLst>
              </a:tr>
            </a:tbl>
          </a:graphicData>
        </a:graphic>
      </p:graphicFrame>
      <p:sp>
        <p:nvSpPr>
          <p:cNvPr id="2" name="スライド番号プレースホルダー 1"/>
          <p:cNvSpPr>
            <a:spLocks noGrp="1"/>
          </p:cNvSpPr>
          <p:nvPr>
            <p:ph type="sldNum" sz="quarter" idx="12"/>
          </p:nvPr>
        </p:nvSpPr>
        <p:spPr>
          <a:xfrm>
            <a:off x="7086600" y="6492875"/>
            <a:ext cx="2057400" cy="365125"/>
          </a:xfrm>
        </p:spPr>
        <p:txBody>
          <a:bodyPr/>
          <a:lstStyle/>
          <a:p>
            <a:fld id="{8DDB306B-CB1A-4F92-AE18-14C2D5855DBA}" type="slidenum">
              <a:rPr kumimoji="1" lang="ja-JP" altLang="en-US" smtClean="0"/>
              <a:t>24</a:t>
            </a:fld>
            <a:endParaRPr kumimoji="1" lang="ja-JP" altLang="en-US" dirty="0"/>
          </a:p>
        </p:txBody>
      </p:sp>
      <p:sp>
        <p:nvSpPr>
          <p:cNvPr id="4" name="正方形/長方形 3"/>
          <p:cNvSpPr/>
          <p:nvPr/>
        </p:nvSpPr>
        <p:spPr>
          <a:xfrm>
            <a:off x="323528" y="88298"/>
            <a:ext cx="7869560" cy="460382"/>
          </a:xfrm>
          <a:prstGeom prst="rect">
            <a:avLst/>
          </a:prstGeom>
        </p:spPr>
        <p:txBody>
          <a:bodyPr wrap="square">
            <a:spAutoFit/>
          </a:bodyPr>
          <a:lstStyle/>
          <a:p>
            <a:pPr marL="285750" indent="-285750">
              <a:lnSpc>
                <a:spcPct val="150000"/>
              </a:lnSpc>
              <a:buFont typeface="Wingdings" panose="05000000000000000000" pitchFamily="2" charset="2"/>
              <a:buChar char="Ø"/>
            </a:pPr>
            <a:r>
              <a:rPr lang="ja-JP" altLang="en-US" dirty="0"/>
              <a:t>飯盛山</a:t>
            </a:r>
            <a:endParaRPr lang="en-US" altLang="ja-JP" dirty="0"/>
          </a:p>
        </p:txBody>
      </p:sp>
      <p:pic>
        <p:nvPicPr>
          <p:cNvPr id="9" name="図 1">
            <a:extLst>
              <a:ext uri="{FF2B5EF4-FFF2-40B4-BE49-F238E27FC236}">
                <a16:creationId xmlns:a16="http://schemas.microsoft.com/office/drawing/2014/main" id="{B416D86D-3C0E-412C-8F82-A039FC48316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05145" y="3856966"/>
            <a:ext cx="3571491" cy="2679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図 1">
            <a:extLst>
              <a:ext uri="{FF2B5EF4-FFF2-40B4-BE49-F238E27FC236}">
                <a16:creationId xmlns:a16="http://schemas.microsoft.com/office/drawing/2014/main" id="{91CC7872-DC1F-401C-92B2-31DDAB34410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955805"/>
            <a:ext cx="3753334" cy="2502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図 1">
            <a:extLst>
              <a:ext uri="{FF2B5EF4-FFF2-40B4-BE49-F238E27FC236}">
                <a16:creationId xmlns:a16="http://schemas.microsoft.com/office/drawing/2014/main" id="{25E1B924-0F29-491E-B5CD-8A94E50630C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13744" y="955805"/>
            <a:ext cx="3336772" cy="2502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図 1">
            <a:extLst>
              <a:ext uri="{FF2B5EF4-FFF2-40B4-BE49-F238E27FC236}">
                <a16:creationId xmlns:a16="http://schemas.microsoft.com/office/drawing/2014/main" id="{53031EC2-5155-44AF-BD52-4897655D770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6982" y="3954470"/>
            <a:ext cx="4013855" cy="2509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図 1">
            <a:extLst>
              <a:ext uri="{FF2B5EF4-FFF2-40B4-BE49-F238E27FC236}">
                <a16:creationId xmlns:a16="http://schemas.microsoft.com/office/drawing/2014/main" id="{AB811E61-C411-4F0A-AE6F-8ACAA74AD2B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98493" y="833519"/>
            <a:ext cx="3146327" cy="236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図 1">
            <a:extLst>
              <a:ext uri="{FF2B5EF4-FFF2-40B4-BE49-F238E27FC236}">
                <a16:creationId xmlns:a16="http://schemas.microsoft.com/office/drawing/2014/main" id="{2672CF00-AFAE-4AC2-BE63-5A9D2812635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12429" y="-1755576"/>
            <a:ext cx="3753334" cy="2502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図 1">
            <a:extLst>
              <a:ext uri="{FF2B5EF4-FFF2-40B4-BE49-F238E27FC236}">
                <a16:creationId xmlns:a16="http://schemas.microsoft.com/office/drawing/2014/main" id="{9731127C-A40F-4048-B744-A618190806A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308048" y="-1755576"/>
            <a:ext cx="3336772" cy="2502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図 1">
            <a:extLst>
              <a:ext uri="{FF2B5EF4-FFF2-40B4-BE49-F238E27FC236}">
                <a16:creationId xmlns:a16="http://schemas.microsoft.com/office/drawing/2014/main" id="{D849E3E8-C8CA-4A6D-A19B-25193C7855F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29451" y="833519"/>
            <a:ext cx="3775051" cy="236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テキスト ボックス 20">
            <a:extLst>
              <a:ext uri="{FF2B5EF4-FFF2-40B4-BE49-F238E27FC236}">
                <a16:creationId xmlns:a16="http://schemas.microsoft.com/office/drawing/2014/main" id="{D131D29A-5814-408F-8D94-14A06E8B2431}"/>
              </a:ext>
            </a:extLst>
          </p:cNvPr>
          <p:cNvSpPr txBox="1"/>
          <p:nvPr/>
        </p:nvSpPr>
        <p:spPr>
          <a:xfrm>
            <a:off x="9510716" y="-1755576"/>
            <a:ext cx="559769" cy="369332"/>
          </a:xfrm>
          <a:prstGeom prst="rect">
            <a:avLst/>
          </a:prstGeom>
          <a:noFill/>
        </p:spPr>
        <p:txBody>
          <a:bodyPr wrap="none" rtlCol="0">
            <a:spAutoFit/>
          </a:bodyPr>
          <a:lstStyle/>
          <a:p>
            <a:r>
              <a:rPr kumimoji="1" lang="en-US" altLang="ja-JP" dirty="0"/>
              <a:t>(19)</a:t>
            </a:r>
            <a:endParaRPr kumimoji="1" lang="ja-JP" altLang="en-US" dirty="0"/>
          </a:p>
        </p:txBody>
      </p:sp>
      <p:sp>
        <p:nvSpPr>
          <p:cNvPr id="22" name="テキスト ボックス 21">
            <a:extLst>
              <a:ext uri="{FF2B5EF4-FFF2-40B4-BE49-F238E27FC236}">
                <a16:creationId xmlns:a16="http://schemas.microsoft.com/office/drawing/2014/main" id="{19B5C30E-0EB9-41AA-A224-786D48EEC94C}"/>
              </a:ext>
            </a:extLst>
          </p:cNvPr>
          <p:cNvSpPr txBox="1"/>
          <p:nvPr/>
        </p:nvSpPr>
        <p:spPr>
          <a:xfrm>
            <a:off x="13705721" y="-1755576"/>
            <a:ext cx="676788" cy="369332"/>
          </a:xfrm>
          <a:prstGeom prst="rect">
            <a:avLst/>
          </a:prstGeom>
          <a:noFill/>
        </p:spPr>
        <p:txBody>
          <a:bodyPr wrap="none" rtlCol="0">
            <a:spAutoFit/>
          </a:bodyPr>
          <a:lstStyle/>
          <a:p>
            <a:r>
              <a:rPr kumimoji="1" lang="en-US" altLang="ja-JP" dirty="0"/>
              <a:t>(155)</a:t>
            </a:r>
            <a:endParaRPr kumimoji="1" lang="ja-JP" altLang="en-US" dirty="0"/>
          </a:p>
        </p:txBody>
      </p:sp>
      <p:sp>
        <p:nvSpPr>
          <p:cNvPr id="23" name="テキスト ボックス 22">
            <a:extLst>
              <a:ext uri="{FF2B5EF4-FFF2-40B4-BE49-F238E27FC236}">
                <a16:creationId xmlns:a16="http://schemas.microsoft.com/office/drawing/2014/main" id="{1E24A903-B6C7-453B-80F6-4F5712B97021}"/>
              </a:ext>
            </a:extLst>
          </p:cNvPr>
          <p:cNvSpPr txBox="1"/>
          <p:nvPr/>
        </p:nvSpPr>
        <p:spPr>
          <a:xfrm>
            <a:off x="9626831" y="804847"/>
            <a:ext cx="676788" cy="369332"/>
          </a:xfrm>
          <a:prstGeom prst="rect">
            <a:avLst/>
          </a:prstGeom>
          <a:noFill/>
        </p:spPr>
        <p:txBody>
          <a:bodyPr wrap="none" rtlCol="0">
            <a:spAutoFit/>
          </a:bodyPr>
          <a:lstStyle/>
          <a:p>
            <a:r>
              <a:rPr kumimoji="1" lang="en-US" altLang="ja-JP" dirty="0"/>
              <a:t>(167)</a:t>
            </a:r>
            <a:endParaRPr kumimoji="1" lang="ja-JP" altLang="en-US" dirty="0"/>
          </a:p>
        </p:txBody>
      </p:sp>
      <p:sp>
        <p:nvSpPr>
          <p:cNvPr id="24" name="テキスト ボックス 23">
            <a:extLst>
              <a:ext uri="{FF2B5EF4-FFF2-40B4-BE49-F238E27FC236}">
                <a16:creationId xmlns:a16="http://schemas.microsoft.com/office/drawing/2014/main" id="{7E2123AA-F32A-445A-88BD-8DA93FA5C978}"/>
              </a:ext>
            </a:extLst>
          </p:cNvPr>
          <p:cNvSpPr txBox="1"/>
          <p:nvPr/>
        </p:nvSpPr>
        <p:spPr>
          <a:xfrm>
            <a:off x="13924157" y="804847"/>
            <a:ext cx="676788" cy="369332"/>
          </a:xfrm>
          <a:prstGeom prst="rect">
            <a:avLst/>
          </a:prstGeom>
          <a:noFill/>
        </p:spPr>
        <p:txBody>
          <a:bodyPr wrap="none" rtlCol="0">
            <a:spAutoFit/>
          </a:bodyPr>
          <a:lstStyle/>
          <a:p>
            <a:r>
              <a:rPr kumimoji="1" lang="en-US" altLang="ja-JP" dirty="0"/>
              <a:t>(193)</a:t>
            </a:r>
            <a:endParaRPr kumimoji="1" lang="ja-JP" altLang="en-US" dirty="0"/>
          </a:p>
        </p:txBody>
      </p:sp>
    </p:spTree>
    <p:extLst>
      <p:ext uri="{BB962C8B-B14F-4D97-AF65-F5344CB8AC3E}">
        <p14:creationId xmlns:p14="http://schemas.microsoft.com/office/powerpoint/2010/main" val="8928929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p:cNvSpPr txBox="1"/>
          <p:nvPr/>
        </p:nvSpPr>
        <p:spPr>
          <a:xfrm>
            <a:off x="189384" y="233067"/>
            <a:ext cx="621039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b="1" u="sng" noProof="0" dirty="0">
                <a:latin typeface="Calibri"/>
                <a:ea typeface="ＭＳ Ｐゴシック" panose="020B0600070205080204" pitchFamily="50" charset="-128"/>
              </a:rPr>
              <a:t>留意事項等</a:t>
            </a:r>
            <a:endParaRPr kumimoji="1" lang="ja-JP" altLang="en-US" sz="2000" b="1" i="0" u="sng" strike="noStrike" kern="1200" cap="none" spc="0" normalizeH="0" baseline="0" noProof="0" dirty="0">
              <a:ln>
                <a:noFill/>
              </a:ln>
              <a:effectLst/>
              <a:uLnTx/>
              <a:uFillTx/>
              <a:latin typeface="Calibri"/>
              <a:ea typeface="ＭＳ Ｐゴシック" panose="020B0600070205080204" pitchFamily="50" charset="-128"/>
            </a:endParaRPr>
          </a:p>
        </p:txBody>
      </p:sp>
      <p:sp>
        <p:nvSpPr>
          <p:cNvPr id="9" name="テキスト ボックス 8"/>
          <p:cNvSpPr txBox="1"/>
          <p:nvPr/>
        </p:nvSpPr>
        <p:spPr>
          <a:xfrm>
            <a:off x="439348" y="5886032"/>
            <a:ext cx="8326796" cy="788806"/>
          </a:xfrm>
          <a:prstGeom prst="rect">
            <a:avLst/>
          </a:prstGeom>
          <a:noFill/>
          <a:ln w="12700">
            <a:solidFill>
              <a:schemeClr val="tx1"/>
            </a:solidFill>
          </a:ln>
        </p:spPr>
        <p:txBody>
          <a:bodyPr wrap="square" rtlCol="0">
            <a:spAutoFit/>
          </a:bodyPr>
          <a:lstStyle/>
          <a:p>
            <a:pPr>
              <a:lnSpc>
                <a:spcPct val="150000"/>
              </a:lnSpc>
            </a:pPr>
            <a:r>
              <a:rPr lang="ja-JP" altLang="en-US" sz="1600" dirty="0"/>
              <a:t>事務局案</a:t>
            </a:r>
            <a:endParaRPr lang="en-US" altLang="ja-JP" sz="1600" dirty="0"/>
          </a:p>
          <a:p>
            <a:pPr marL="285750" indent="-285750">
              <a:lnSpc>
                <a:spcPct val="150000"/>
              </a:lnSpc>
              <a:buFont typeface="Wingdings" panose="05000000000000000000" pitchFamily="2" charset="2"/>
              <a:buChar char="Ø"/>
            </a:pPr>
            <a:r>
              <a:rPr lang="ja-JP" altLang="en-US" sz="1600" dirty="0"/>
              <a:t>ビュースポットとして良い場所であれば最大</a:t>
            </a:r>
            <a:r>
              <a:rPr lang="en-US" altLang="ja-JP" sz="1600" dirty="0"/>
              <a:t>30</a:t>
            </a:r>
            <a:r>
              <a:rPr lang="ja-JP" altLang="en-US" sz="1600" dirty="0"/>
              <a:t>件を限度に選定する。</a:t>
            </a:r>
            <a:endParaRPr lang="en-US" altLang="ja-JP" sz="1600" dirty="0"/>
          </a:p>
        </p:txBody>
      </p:sp>
      <p:sp>
        <p:nvSpPr>
          <p:cNvPr id="11" name="正方形/長方形 10"/>
          <p:cNvSpPr/>
          <p:nvPr/>
        </p:nvSpPr>
        <p:spPr>
          <a:xfrm>
            <a:off x="189384" y="4954823"/>
            <a:ext cx="8892480" cy="464331"/>
          </a:xfrm>
          <a:prstGeom prst="rect">
            <a:avLst/>
          </a:prstGeom>
        </p:spPr>
        <p:txBody>
          <a:bodyPr wrap="square" lIns="144000" tIns="108000" rIns="144000" bIns="108000">
            <a:spAutoFit/>
          </a:bodyPr>
          <a:lstStyle/>
          <a:p>
            <a:pPr marL="285750" lvl="0" indent="-285750">
              <a:buFont typeface="Wingdings" panose="05000000000000000000" pitchFamily="2" charset="2"/>
              <a:buChar char="Ø"/>
            </a:pPr>
            <a:r>
              <a:rPr lang="ja-JP" altLang="en-US" sz="1600" b="1" dirty="0"/>
              <a:t>今回選定するビュースポット数について</a:t>
            </a:r>
            <a:endParaRPr lang="en-US" altLang="ja-JP" sz="1600" dirty="0"/>
          </a:p>
        </p:txBody>
      </p:sp>
      <p:sp>
        <p:nvSpPr>
          <p:cNvPr id="2" name="スライド番号プレースホルダー 1"/>
          <p:cNvSpPr>
            <a:spLocks noGrp="1"/>
          </p:cNvSpPr>
          <p:nvPr>
            <p:ph type="sldNum" sz="quarter" idx="12"/>
          </p:nvPr>
        </p:nvSpPr>
        <p:spPr>
          <a:xfrm>
            <a:off x="6948264" y="6390284"/>
            <a:ext cx="2133600" cy="365125"/>
          </a:xfrm>
        </p:spPr>
        <p:txBody>
          <a:bodyPr/>
          <a:lstStyle/>
          <a:p>
            <a:fld id="{5FAB2AA0-22F6-4977-B4AB-6397E15C0039}" type="slidenum">
              <a:rPr kumimoji="1" lang="ja-JP" altLang="en-US" smtClean="0"/>
              <a:t>25</a:t>
            </a:fld>
            <a:endParaRPr kumimoji="1" lang="ja-JP" altLang="en-US" dirty="0"/>
          </a:p>
        </p:txBody>
      </p:sp>
      <p:sp>
        <p:nvSpPr>
          <p:cNvPr id="10" name="正方形/長方形 9"/>
          <p:cNvSpPr/>
          <p:nvPr/>
        </p:nvSpPr>
        <p:spPr>
          <a:xfrm>
            <a:off x="156506" y="579494"/>
            <a:ext cx="8892480" cy="545250"/>
          </a:xfrm>
          <a:prstGeom prst="rect">
            <a:avLst/>
          </a:prstGeom>
        </p:spPr>
        <p:txBody>
          <a:bodyPr wrap="square" lIns="144000" tIns="108000" rIns="144000" bIns="108000">
            <a:spAutoFit/>
          </a:bodyPr>
          <a:lstStyle/>
          <a:p>
            <a:pPr marL="285750" indent="-285750">
              <a:lnSpc>
                <a:spcPct val="150000"/>
              </a:lnSpc>
              <a:buFont typeface="Wingdings" panose="05000000000000000000" pitchFamily="2" charset="2"/>
              <a:buChar char="Ø"/>
            </a:pPr>
            <a:r>
              <a:rPr lang="ja-JP" altLang="en-US" sz="1600" b="1" dirty="0"/>
              <a:t>情報発信を行う際の留意事項（関係者意見）</a:t>
            </a:r>
            <a:endParaRPr lang="en-US" altLang="ja-JP" sz="1600" b="1" dirty="0"/>
          </a:p>
        </p:txBody>
      </p:sp>
      <p:sp>
        <p:nvSpPr>
          <p:cNvPr id="12" name="正方形/長方形 11"/>
          <p:cNvSpPr/>
          <p:nvPr/>
        </p:nvSpPr>
        <p:spPr>
          <a:xfrm>
            <a:off x="439348" y="5277493"/>
            <a:ext cx="8326796" cy="545250"/>
          </a:xfrm>
          <a:prstGeom prst="rect">
            <a:avLst/>
          </a:prstGeom>
        </p:spPr>
        <p:txBody>
          <a:bodyPr wrap="square" lIns="144000" tIns="108000" rIns="144000" bIns="108000">
            <a:spAutoFit/>
          </a:bodyPr>
          <a:lstStyle/>
          <a:p>
            <a:pPr>
              <a:lnSpc>
                <a:spcPct val="150000"/>
              </a:lnSpc>
            </a:pPr>
            <a:r>
              <a:rPr lang="ja-JP" altLang="en-US" sz="1600" dirty="0"/>
              <a:t>事前審査終了時点で推薦されたスポットは</a:t>
            </a:r>
            <a:r>
              <a:rPr lang="en-US" altLang="ja-JP" sz="1600" dirty="0">
                <a:latin typeface="+mn-ea"/>
              </a:rPr>
              <a:t>48</a:t>
            </a:r>
            <a:r>
              <a:rPr lang="ja-JP" altLang="en-US" sz="1600" dirty="0">
                <a:latin typeface="+mn-ea"/>
              </a:rPr>
              <a:t>か所</a:t>
            </a:r>
            <a:r>
              <a:rPr lang="ja-JP" altLang="en-US" sz="1600" dirty="0"/>
              <a:t>。選定の目安としては</a:t>
            </a:r>
            <a:r>
              <a:rPr lang="en-US" altLang="ja-JP" sz="1600" dirty="0">
                <a:latin typeface="+mn-ea"/>
              </a:rPr>
              <a:t>20</a:t>
            </a:r>
            <a:r>
              <a:rPr lang="ja-JP" altLang="en-US" sz="1600" dirty="0">
                <a:latin typeface="+mn-ea"/>
              </a:rPr>
              <a:t>か所としている</a:t>
            </a:r>
            <a:r>
              <a:rPr lang="ja-JP" altLang="en-US" sz="1600" dirty="0"/>
              <a:t>。</a:t>
            </a:r>
            <a:endParaRPr lang="en-US" altLang="ja-JP" sz="1600" dirty="0"/>
          </a:p>
        </p:txBody>
      </p:sp>
      <p:sp>
        <p:nvSpPr>
          <p:cNvPr id="14" name="正方形/長方形 13">
            <a:extLst>
              <a:ext uri="{FF2B5EF4-FFF2-40B4-BE49-F238E27FC236}">
                <a16:creationId xmlns:a16="http://schemas.microsoft.com/office/drawing/2014/main" id="{71CC5875-3066-4C60-9EFC-F5C75CB5B18E}"/>
              </a:ext>
            </a:extLst>
          </p:cNvPr>
          <p:cNvSpPr/>
          <p:nvPr/>
        </p:nvSpPr>
        <p:spPr>
          <a:xfrm>
            <a:off x="417076" y="980728"/>
            <a:ext cx="8326796" cy="1653246"/>
          </a:xfrm>
          <a:prstGeom prst="rect">
            <a:avLst/>
          </a:prstGeom>
        </p:spPr>
        <p:txBody>
          <a:bodyPr wrap="square" lIns="144000" tIns="108000" rIns="144000" bIns="108000">
            <a:spAutoFit/>
          </a:bodyPr>
          <a:lstStyle/>
          <a:p>
            <a:pPr marL="285750" indent="-285750">
              <a:lnSpc>
                <a:spcPct val="150000"/>
              </a:lnSpc>
              <a:buFont typeface="Wingdings" panose="05000000000000000000" pitchFamily="2" charset="2"/>
              <a:buChar char="n"/>
            </a:pPr>
            <a:r>
              <a:rPr lang="ja-JP" altLang="en-US" sz="1600" dirty="0"/>
              <a:t>太陽の塔関連　　</a:t>
            </a:r>
            <a:r>
              <a:rPr lang="en-US" altLang="ja-JP" sz="1600" dirty="0"/>
              <a:t>※</a:t>
            </a:r>
            <a:r>
              <a:rPr lang="ja-JP" altLang="en-US" sz="1600" dirty="0"/>
              <a:t>受付番号：５８、２０６、２５９</a:t>
            </a:r>
            <a:endParaRPr lang="en-US" altLang="ja-JP" sz="1600" dirty="0"/>
          </a:p>
          <a:p>
            <a:pPr>
              <a:lnSpc>
                <a:spcPct val="150000"/>
              </a:lnSpc>
            </a:pPr>
            <a:r>
              <a:rPr lang="ja-JP" altLang="en-US" sz="1600" dirty="0"/>
              <a:t>　　（日本万国博覧会公園事務所意見）</a:t>
            </a:r>
            <a:endParaRPr lang="en-US" altLang="ja-JP" sz="1600" dirty="0"/>
          </a:p>
          <a:p>
            <a:pPr marL="536575" indent="-173038">
              <a:lnSpc>
                <a:spcPct val="150000"/>
              </a:lnSpc>
              <a:buFont typeface="Arial" panose="020B0604020202020204" pitchFamily="34" charset="0"/>
              <a:buChar char="•"/>
            </a:pPr>
            <a:r>
              <a:rPr lang="ja-JP" altLang="en-US" sz="1600" dirty="0"/>
              <a:t>太陽の塔はパブリックアートにはあたらないため著作権上の配慮が必要</a:t>
            </a:r>
          </a:p>
          <a:p>
            <a:pPr marL="536575" indent="-173038">
              <a:lnSpc>
                <a:spcPct val="150000"/>
              </a:lnSpc>
              <a:buFont typeface="Arial" panose="020B0604020202020204" pitchFamily="34" charset="0"/>
              <a:buChar char="•"/>
            </a:pPr>
            <a:r>
              <a:rPr lang="ja-JP" altLang="en-US" sz="1600" dirty="0"/>
              <a:t>太陽の塔を含む写真を使用する際は万博記念公園事務所と要調整</a:t>
            </a:r>
            <a:endParaRPr lang="en-US" altLang="ja-JP" sz="1600" dirty="0"/>
          </a:p>
        </p:txBody>
      </p:sp>
      <p:sp>
        <p:nvSpPr>
          <p:cNvPr id="17" name="正方形/長方形 16">
            <a:extLst>
              <a:ext uri="{FF2B5EF4-FFF2-40B4-BE49-F238E27FC236}">
                <a16:creationId xmlns:a16="http://schemas.microsoft.com/office/drawing/2014/main" id="{C22D9368-7D15-44AC-BB6C-54EBEDBB10FA}"/>
              </a:ext>
            </a:extLst>
          </p:cNvPr>
          <p:cNvSpPr/>
          <p:nvPr/>
        </p:nvSpPr>
        <p:spPr>
          <a:xfrm>
            <a:off x="417076" y="2433758"/>
            <a:ext cx="8326796" cy="1653246"/>
          </a:xfrm>
          <a:prstGeom prst="rect">
            <a:avLst/>
          </a:prstGeom>
        </p:spPr>
        <p:txBody>
          <a:bodyPr wrap="square" lIns="144000" tIns="108000" rIns="144000" bIns="108000">
            <a:spAutoFit/>
          </a:bodyPr>
          <a:lstStyle/>
          <a:p>
            <a:pPr marL="285750" indent="-285750">
              <a:lnSpc>
                <a:spcPct val="150000"/>
              </a:lnSpc>
              <a:buFont typeface="Wingdings" panose="05000000000000000000" pitchFamily="2" charset="2"/>
              <a:buChar char="n"/>
            </a:pPr>
            <a:r>
              <a:rPr lang="ja-JP" altLang="en-US" sz="1600" dirty="0"/>
              <a:t>千里川の土手　　</a:t>
            </a:r>
            <a:r>
              <a:rPr lang="en-US" altLang="ja-JP" sz="1600" dirty="0"/>
              <a:t>※</a:t>
            </a:r>
            <a:r>
              <a:rPr lang="ja-JP" altLang="en-US" sz="1600" dirty="0"/>
              <a:t>受付番号：３５</a:t>
            </a:r>
            <a:endParaRPr lang="en-US" altLang="ja-JP" sz="1600" dirty="0"/>
          </a:p>
          <a:p>
            <a:pPr>
              <a:lnSpc>
                <a:spcPct val="150000"/>
              </a:lnSpc>
            </a:pPr>
            <a:r>
              <a:rPr lang="ja-JP" altLang="en-US" sz="1600" dirty="0"/>
              <a:t>　　（豊中市意見）</a:t>
            </a:r>
            <a:endParaRPr lang="en-US" altLang="ja-JP" sz="1600" dirty="0"/>
          </a:p>
          <a:p>
            <a:pPr marL="536575" indent="-173038">
              <a:lnSpc>
                <a:spcPct val="150000"/>
              </a:lnSpc>
              <a:buFont typeface="Arial" panose="020B0604020202020204" pitchFamily="34" charset="0"/>
              <a:buChar char="•"/>
            </a:pPr>
            <a:r>
              <a:rPr lang="ja-JP" altLang="en-US" sz="1600" dirty="0"/>
              <a:t>市で情報発信を行う際、写真に風景と共に飛行機等を入れる場合は、航空会社が分からないように撮影することとしている</a:t>
            </a:r>
            <a:endParaRPr lang="en-US" altLang="ja-JP" sz="1600" dirty="0"/>
          </a:p>
        </p:txBody>
      </p:sp>
      <p:sp>
        <p:nvSpPr>
          <p:cNvPr id="18" name="テキスト ボックス 17">
            <a:extLst>
              <a:ext uri="{FF2B5EF4-FFF2-40B4-BE49-F238E27FC236}">
                <a16:creationId xmlns:a16="http://schemas.microsoft.com/office/drawing/2014/main" id="{C0940C5E-E60C-4B09-9B2E-C8D3B5587B73}"/>
              </a:ext>
            </a:extLst>
          </p:cNvPr>
          <p:cNvSpPr txBox="1"/>
          <p:nvPr/>
        </p:nvSpPr>
        <p:spPr>
          <a:xfrm>
            <a:off x="439348" y="4008346"/>
            <a:ext cx="8326796" cy="788806"/>
          </a:xfrm>
          <a:prstGeom prst="rect">
            <a:avLst/>
          </a:prstGeom>
          <a:noFill/>
          <a:ln w="12700">
            <a:solidFill>
              <a:schemeClr val="tx1"/>
            </a:solidFill>
          </a:ln>
        </p:spPr>
        <p:txBody>
          <a:bodyPr wrap="square" rtlCol="0">
            <a:spAutoFit/>
          </a:bodyPr>
          <a:lstStyle/>
          <a:p>
            <a:pPr>
              <a:lnSpc>
                <a:spcPct val="150000"/>
              </a:lnSpc>
            </a:pPr>
            <a:r>
              <a:rPr lang="ja-JP" altLang="en-US" sz="1600" dirty="0"/>
              <a:t>事務局案</a:t>
            </a:r>
          </a:p>
          <a:p>
            <a:pPr marL="285750" indent="-285750">
              <a:lnSpc>
                <a:spcPct val="150000"/>
              </a:lnSpc>
              <a:buFont typeface="Wingdings" panose="05000000000000000000" pitchFamily="2" charset="2"/>
              <a:buChar char="Ø"/>
            </a:pPr>
            <a:r>
              <a:rPr lang="ja-JP" altLang="en-US" sz="1600" dirty="0"/>
              <a:t>留意事項に配慮し、関係者と十分に調整した上で情報発信を行う。</a:t>
            </a:r>
            <a:endParaRPr lang="en-US" altLang="ja-JP" sz="1600" dirty="0"/>
          </a:p>
        </p:txBody>
      </p:sp>
    </p:spTree>
    <p:extLst>
      <p:ext uri="{BB962C8B-B14F-4D97-AF65-F5344CB8AC3E}">
        <p14:creationId xmlns:p14="http://schemas.microsoft.com/office/powerpoint/2010/main" val="5158153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txBox="1">
            <a:spLocks/>
          </p:cNvSpPr>
          <p:nvPr/>
        </p:nvSpPr>
        <p:spPr>
          <a:xfrm>
            <a:off x="179512" y="179523"/>
            <a:ext cx="8229600" cy="56207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000" b="1" u="sng" dirty="0">
                <a:solidFill>
                  <a:prstClr val="black"/>
                </a:solidFill>
                <a:latin typeface="ＭＳ Ｐゴシック" panose="020B0600070205080204" pitchFamily="50" charset="-128"/>
              </a:rPr>
              <a:t>第１回景観審議会での主な意見　（選定手法に関すること）</a:t>
            </a:r>
            <a:endParaRPr lang="ja-JP" altLang="en-US" u="sng" dirty="0">
              <a:solidFill>
                <a:schemeClr val="accent5"/>
              </a:solidFill>
            </a:endParaRPr>
          </a:p>
        </p:txBody>
      </p:sp>
      <p:sp>
        <p:nvSpPr>
          <p:cNvPr id="7" name="正方形/長方形 6"/>
          <p:cNvSpPr/>
          <p:nvPr/>
        </p:nvSpPr>
        <p:spPr>
          <a:xfrm>
            <a:off x="539552" y="710401"/>
            <a:ext cx="7869560" cy="1908215"/>
          </a:xfrm>
          <a:prstGeom prst="rect">
            <a:avLst/>
          </a:prstGeom>
        </p:spPr>
        <p:txBody>
          <a:bodyPr wrap="square">
            <a:spAutoFit/>
          </a:bodyPr>
          <a:lstStyle/>
          <a:p>
            <a:pPr marL="285750" indent="-285750">
              <a:lnSpc>
                <a:spcPct val="150000"/>
              </a:lnSpc>
              <a:buFont typeface="Wingdings" panose="05000000000000000000" pitchFamily="2" charset="2"/>
              <a:buChar char="Ø"/>
            </a:pPr>
            <a:r>
              <a:rPr lang="ja-JP" altLang="en-US" dirty="0"/>
              <a:t>ビュースポットを選ぶ際の参考情報として、インスタグラムでの注目されている大阪のスポット情報等も取り入れてはどうか。</a:t>
            </a:r>
            <a:endParaRPr lang="en-US" altLang="ja-JP" dirty="0"/>
          </a:p>
          <a:p>
            <a:pPr marL="173038" indent="-173038">
              <a:lnSpc>
                <a:spcPct val="150000"/>
              </a:lnSpc>
              <a:spcBef>
                <a:spcPts val="1200"/>
              </a:spcBef>
            </a:pPr>
            <a:r>
              <a:rPr lang="ja-JP" altLang="en-US" dirty="0" smtClean="0"/>
              <a:t>⇒</a:t>
            </a:r>
            <a:r>
              <a:rPr lang="ja-JP" altLang="en-US" dirty="0"/>
              <a:t>各委員から推薦のあったビュースポットについて、関連するキーワードをインスタグラムで検索し、投稿数を確認</a:t>
            </a:r>
            <a:r>
              <a:rPr lang="ja-JP" altLang="en-US" dirty="0" smtClean="0"/>
              <a:t>。</a:t>
            </a:r>
            <a:endParaRPr lang="en-US" altLang="ja-JP" dirty="0">
              <a:solidFill>
                <a:srgbClr val="FF0000"/>
              </a:solidFill>
            </a:endParaRPr>
          </a:p>
        </p:txBody>
      </p:sp>
      <p:sp>
        <p:nvSpPr>
          <p:cNvPr id="2" name="スライド番号プレースホルダー 1"/>
          <p:cNvSpPr>
            <a:spLocks noGrp="1"/>
          </p:cNvSpPr>
          <p:nvPr>
            <p:ph type="sldNum" sz="quarter" idx="12"/>
          </p:nvPr>
        </p:nvSpPr>
        <p:spPr>
          <a:xfrm>
            <a:off x="7086600" y="6492875"/>
            <a:ext cx="2057400" cy="365125"/>
          </a:xfrm>
        </p:spPr>
        <p:txBody>
          <a:bodyPr/>
          <a:lstStyle/>
          <a:p>
            <a:fld id="{8DDB306B-CB1A-4F92-AE18-14C2D5855DBA}" type="slidenum">
              <a:rPr kumimoji="1" lang="ja-JP" altLang="en-US" smtClean="0"/>
              <a:t>3</a:t>
            </a:fld>
            <a:endParaRPr kumimoji="1" lang="ja-JP" altLang="en-US"/>
          </a:p>
        </p:txBody>
      </p:sp>
    </p:spTree>
    <p:extLst>
      <p:ext uri="{BB962C8B-B14F-4D97-AF65-F5344CB8AC3E}">
        <p14:creationId xmlns:p14="http://schemas.microsoft.com/office/powerpoint/2010/main" val="15477531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p:cNvSpPr txBox="1"/>
          <p:nvPr/>
        </p:nvSpPr>
        <p:spPr>
          <a:xfrm>
            <a:off x="-108520" y="116632"/>
            <a:ext cx="6768752" cy="400110"/>
          </a:xfrm>
          <a:prstGeom prst="rect">
            <a:avLst/>
          </a:prstGeom>
          <a:noFill/>
        </p:spPr>
        <p:txBody>
          <a:bodyPr wrap="square" rtlCol="0">
            <a:spAutoFit/>
          </a:bodyPr>
          <a:lstStyle/>
          <a:p>
            <a:pPr lvl="0">
              <a:defRPr/>
            </a:pPr>
            <a:r>
              <a:rPr kumimoji="1" lang="ja-JP" altLang="en-US" sz="1800" b="1" i="0" u="none" strike="noStrike" kern="1200" cap="none" spc="0" normalizeH="0" baseline="0" noProof="0" dirty="0">
                <a:ln>
                  <a:noFill/>
                </a:ln>
                <a:effectLst/>
                <a:uLnTx/>
                <a:uFillTx/>
                <a:latin typeface="Calibri"/>
                <a:ea typeface="ＭＳ Ｐゴシック" panose="020B0600070205080204" pitchFamily="50" charset="-128"/>
                <a:cs typeface="+mn-cs"/>
              </a:rPr>
              <a:t>　</a:t>
            </a:r>
            <a:r>
              <a:rPr lang="ja-JP" altLang="en-US" sz="2000" b="1" u="sng" dirty="0"/>
              <a:t>ビュースポットおおさか事前審査の集計結果</a:t>
            </a:r>
            <a:r>
              <a:rPr lang="ja-JP" altLang="en-US" sz="1600" dirty="0"/>
              <a:t>　　</a:t>
            </a:r>
            <a:r>
              <a:rPr lang="en-US" altLang="ja-JP" sz="1600" dirty="0"/>
              <a:t>※</a:t>
            </a:r>
            <a:r>
              <a:rPr lang="ja-JP" altLang="en-US" sz="1600" dirty="0"/>
              <a:t>票数順</a:t>
            </a:r>
            <a:r>
              <a:rPr lang="ja-JP" altLang="en-US" sz="2000" b="1" u="sng" dirty="0"/>
              <a:t>　</a:t>
            </a:r>
            <a:endParaRPr kumimoji="1" lang="ja-JP" altLang="en-US" sz="2000" b="1" i="0" u="sng" strike="noStrike" kern="1200" cap="none" spc="0" normalizeH="0" baseline="0" noProof="0" dirty="0">
              <a:ln>
                <a:noFill/>
              </a:ln>
              <a:effectLst/>
              <a:uLnTx/>
              <a:uFillTx/>
              <a:latin typeface="Calibri"/>
              <a:ea typeface="ＭＳ Ｐゴシック" panose="020B0600070205080204" pitchFamily="50" charset="-128"/>
            </a:endParaRPr>
          </a:p>
        </p:txBody>
      </p:sp>
      <p:sp>
        <p:nvSpPr>
          <p:cNvPr id="3" name="スライド番号プレースホルダー 2"/>
          <p:cNvSpPr>
            <a:spLocks noGrp="1"/>
          </p:cNvSpPr>
          <p:nvPr>
            <p:ph type="sldNum" sz="quarter" idx="12"/>
          </p:nvPr>
        </p:nvSpPr>
        <p:spPr>
          <a:xfrm>
            <a:off x="7093162" y="6601051"/>
            <a:ext cx="2133600" cy="365125"/>
          </a:xfrm>
        </p:spPr>
        <p:txBody>
          <a:bodyPr/>
          <a:lstStyle/>
          <a:p>
            <a:fld id="{5FAB2AA0-22F6-4977-B4AB-6397E15C0039}" type="slidenum">
              <a:rPr kumimoji="1" lang="ja-JP" altLang="en-US" smtClean="0"/>
              <a:t>4</a:t>
            </a:fld>
            <a:endParaRPr kumimoji="1" lang="ja-JP" altLang="en-US" dirty="0"/>
          </a:p>
        </p:txBody>
      </p:sp>
      <p:sp>
        <p:nvSpPr>
          <p:cNvPr id="9" name="正方形/長方形 8"/>
          <p:cNvSpPr/>
          <p:nvPr/>
        </p:nvSpPr>
        <p:spPr>
          <a:xfrm>
            <a:off x="7137226" y="478785"/>
            <a:ext cx="1657884" cy="464331"/>
          </a:xfrm>
          <a:prstGeom prst="rect">
            <a:avLst/>
          </a:prstGeom>
        </p:spPr>
        <p:txBody>
          <a:bodyPr wrap="square" lIns="144000" tIns="108000" rIns="144000" bIns="108000">
            <a:spAutoFit/>
          </a:bodyPr>
          <a:lstStyle/>
          <a:p>
            <a:pPr lvl="0" algn="r">
              <a:defRPr/>
            </a:pPr>
            <a:r>
              <a:rPr lang="ja-JP" altLang="en-US" sz="1600" noProof="0" dirty="0">
                <a:solidFill>
                  <a:prstClr val="black"/>
                </a:solidFill>
                <a:latin typeface="ＭＳ Ｐゴシック" panose="020B0600070205080204" pitchFamily="50" charset="-128"/>
              </a:rPr>
              <a:t>得票順　</a:t>
            </a:r>
            <a:r>
              <a:rPr lang="ja-JP" altLang="en-US" sz="1600" dirty="0">
                <a:solidFill>
                  <a:prstClr val="black"/>
                </a:solidFill>
                <a:latin typeface="ＭＳ Ｐゴシック" panose="020B0600070205080204" pitchFamily="50" charset="-128"/>
              </a:rPr>
              <a:t>１／２</a:t>
            </a:r>
            <a:endParaRPr lang="en-US" altLang="ja-JP" sz="1600" noProof="0" dirty="0">
              <a:solidFill>
                <a:prstClr val="black"/>
              </a:solidFill>
              <a:latin typeface="ＭＳ Ｐゴシック" panose="020B0600070205080204" pitchFamily="50" charset="-128"/>
            </a:endParaRPr>
          </a:p>
        </p:txBody>
      </p:sp>
      <p:sp>
        <p:nvSpPr>
          <p:cNvPr id="7" name="正方形/長方形 6"/>
          <p:cNvSpPr/>
          <p:nvPr/>
        </p:nvSpPr>
        <p:spPr>
          <a:xfrm>
            <a:off x="123002" y="478785"/>
            <a:ext cx="4737029" cy="464331"/>
          </a:xfrm>
          <a:prstGeom prst="rect">
            <a:avLst/>
          </a:prstGeom>
        </p:spPr>
        <p:txBody>
          <a:bodyPr wrap="square" lIns="144000" tIns="108000" rIns="144000" bIns="108000">
            <a:spAutoFit/>
          </a:bodyPr>
          <a:lstStyle/>
          <a:p>
            <a:pPr lvl="0">
              <a:defRPr/>
            </a:pPr>
            <a:r>
              <a:rPr lang="ja-JP" altLang="en-US" sz="1600" noProof="0" dirty="0">
                <a:solidFill>
                  <a:prstClr val="black"/>
                </a:solidFill>
                <a:latin typeface="ＭＳ Ｐゴシック" panose="020B0600070205080204" pitchFamily="50" charset="-128"/>
              </a:rPr>
              <a:t>① 複数の投票があったビュースポット ： １４件</a:t>
            </a:r>
            <a:endParaRPr lang="en-US" altLang="ja-JP" sz="1600" noProof="0" dirty="0">
              <a:solidFill>
                <a:prstClr val="black"/>
              </a:solidFill>
              <a:latin typeface="ＭＳ Ｐゴシック" panose="020B0600070205080204" pitchFamily="50" charset="-128"/>
            </a:endParaRPr>
          </a:p>
        </p:txBody>
      </p:sp>
      <p:graphicFrame>
        <p:nvGraphicFramePr>
          <p:cNvPr id="6" name="表 5">
            <a:extLst>
              <a:ext uri="{FF2B5EF4-FFF2-40B4-BE49-F238E27FC236}">
                <a16:creationId xmlns:a16="http://schemas.microsoft.com/office/drawing/2014/main" id="{8A2FA054-DA76-4273-8F71-58CD96D4FBC8}"/>
              </a:ext>
            </a:extLst>
          </p:cNvPr>
          <p:cNvGraphicFramePr>
            <a:graphicFrameLocks noGrp="1"/>
          </p:cNvGraphicFramePr>
          <p:nvPr>
            <p:extLst>
              <p:ext uri="{D42A27DB-BD31-4B8C-83A1-F6EECF244321}">
                <p14:modId xmlns:p14="http://schemas.microsoft.com/office/powerpoint/2010/main" val="2477277231"/>
              </p:ext>
            </p:extLst>
          </p:nvPr>
        </p:nvGraphicFramePr>
        <p:xfrm>
          <a:off x="123002" y="878895"/>
          <a:ext cx="8612553" cy="5814662"/>
        </p:xfrm>
        <a:graphic>
          <a:graphicData uri="http://schemas.openxmlformats.org/drawingml/2006/table">
            <a:tbl>
              <a:tblPr/>
              <a:tblGrid>
                <a:gridCol w="417118">
                  <a:extLst>
                    <a:ext uri="{9D8B030D-6E8A-4147-A177-3AD203B41FA5}">
                      <a16:colId xmlns:a16="http://schemas.microsoft.com/office/drawing/2014/main" val="2705257337"/>
                    </a:ext>
                  </a:extLst>
                </a:gridCol>
                <a:gridCol w="442628">
                  <a:extLst>
                    <a:ext uri="{9D8B030D-6E8A-4147-A177-3AD203B41FA5}">
                      <a16:colId xmlns:a16="http://schemas.microsoft.com/office/drawing/2014/main" val="2557151024"/>
                    </a:ext>
                  </a:extLst>
                </a:gridCol>
                <a:gridCol w="302235">
                  <a:extLst>
                    <a:ext uri="{9D8B030D-6E8A-4147-A177-3AD203B41FA5}">
                      <a16:colId xmlns:a16="http://schemas.microsoft.com/office/drawing/2014/main" val="3123110112"/>
                    </a:ext>
                  </a:extLst>
                </a:gridCol>
                <a:gridCol w="442628">
                  <a:extLst>
                    <a:ext uri="{9D8B030D-6E8A-4147-A177-3AD203B41FA5}">
                      <a16:colId xmlns:a16="http://schemas.microsoft.com/office/drawing/2014/main" val="1502866875"/>
                    </a:ext>
                  </a:extLst>
                </a:gridCol>
                <a:gridCol w="1972476">
                  <a:extLst>
                    <a:ext uri="{9D8B030D-6E8A-4147-A177-3AD203B41FA5}">
                      <a16:colId xmlns:a16="http://schemas.microsoft.com/office/drawing/2014/main" val="1563518069"/>
                    </a:ext>
                  </a:extLst>
                </a:gridCol>
                <a:gridCol w="1972476">
                  <a:extLst>
                    <a:ext uri="{9D8B030D-6E8A-4147-A177-3AD203B41FA5}">
                      <a16:colId xmlns:a16="http://schemas.microsoft.com/office/drawing/2014/main" val="1772690723"/>
                    </a:ext>
                  </a:extLst>
                </a:gridCol>
                <a:gridCol w="800654">
                  <a:extLst>
                    <a:ext uri="{9D8B030D-6E8A-4147-A177-3AD203B41FA5}">
                      <a16:colId xmlns:a16="http://schemas.microsoft.com/office/drawing/2014/main" val="2321260325"/>
                    </a:ext>
                  </a:extLst>
                </a:gridCol>
                <a:gridCol w="2262338">
                  <a:extLst>
                    <a:ext uri="{9D8B030D-6E8A-4147-A177-3AD203B41FA5}">
                      <a16:colId xmlns:a16="http://schemas.microsoft.com/office/drawing/2014/main" val="2795739819"/>
                    </a:ext>
                  </a:extLst>
                </a:gridCol>
              </a:tblGrid>
              <a:tr h="254458">
                <a:tc>
                  <a:txBody>
                    <a:bodyPr/>
                    <a:lstStyle/>
                    <a:p>
                      <a:pPr algn="l" fontAlgn="ct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a:noFill/>
                    </a:lnL>
                    <a:lnR w="6350" cap="flat" cmpd="sng" algn="ctr">
                      <a:solidFill>
                        <a:srgbClr val="000000"/>
                      </a:solidFill>
                      <a:prstDash val="solid"/>
                      <a:round/>
                      <a:headEnd type="none" w="med" len="med"/>
                      <a:tailEnd type="none" w="med" len="med"/>
                    </a:lnR>
                    <a:lnT>
                      <a:noFill/>
                    </a:lnT>
                    <a:lnB>
                      <a:noFill/>
                    </a:lnB>
                  </a:tcPr>
                </a:tc>
                <a:tc rowSpan="2" gridSpan="2">
                  <a:txBody>
                    <a:bodyPr/>
                    <a:lstStyle/>
                    <a:p>
                      <a:pPr algn="ctr"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得票数</a:t>
                      </a:r>
                    </a:p>
                  </a:txBody>
                  <a:tcPr marL="89173" marR="89173" marT="44587" marB="4458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solidFill>
                      <a:srgbClr val="C6E0B4"/>
                    </a:solidFill>
                  </a:tcPr>
                </a:tc>
                <a:tc rowSpan="2" hMerge="1">
                  <a:txBody>
                    <a:bodyPr/>
                    <a:lstStyle/>
                    <a:p>
                      <a:endParaRPr kumimoji="1" lang="ja-JP" altLang="en-US"/>
                    </a:p>
                  </a:txBody>
                  <a:tcPr/>
                </a:tc>
                <a:tc rowSpan="2">
                  <a:txBody>
                    <a:bodyPr/>
                    <a:lstStyle/>
                    <a:p>
                      <a:pPr algn="ctr"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受付</a:t>
                      </a:r>
                      <a:b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番号</a:t>
                      </a:r>
                    </a:p>
                  </a:txBody>
                  <a:tcPr marL="89173" marR="89173" marT="44587" marB="4458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solidFill>
                      <a:srgbClr val="C6E0B4"/>
                    </a:solidFill>
                  </a:tcPr>
                </a:tc>
                <a:tc rowSpan="2">
                  <a:txBody>
                    <a:bodyPr/>
                    <a:lstStyle/>
                    <a:p>
                      <a:pPr algn="ctr" fontAlgn="ctr"/>
                      <a:r>
                        <a:rPr lang="zh-TW"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景観（視対象）</a:t>
                      </a:r>
                    </a:p>
                  </a:txBody>
                  <a:tcPr marL="89173" marR="89173" marT="44587" marB="4458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solidFill>
                      <a:srgbClr val="C6E0B4"/>
                    </a:solidFill>
                  </a:tcPr>
                </a:tc>
                <a:tc rowSpan="2">
                  <a:txBody>
                    <a:bodyPr/>
                    <a:lstStyle/>
                    <a:p>
                      <a:pPr algn="ctr"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ビュースポット（視点場）</a:t>
                      </a:r>
                    </a:p>
                  </a:txBody>
                  <a:tcPr marL="89173" marR="89173" marT="44587" marB="4458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solidFill>
                      <a:srgbClr val="C6E0B4"/>
                    </a:solidFill>
                  </a:tcPr>
                </a:tc>
                <a:tc rowSpan="2">
                  <a:txBody>
                    <a:bodyPr/>
                    <a:lstStyle/>
                    <a:p>
                      <a:pPr algn="ctr"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視点場の所在</a:t>
                      </a:r>
                    </a:p>
                  </a:txBody>
                  <a:tcPr marL="89173" marR="89173" marT="44587" marB="4458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solidFill>
                      <a:srgbClr val="C6E0B4"/>
                    </a:solidFill>
                  </a:tcPr>
                </a:tc>
                <a:tc rowSpan="2">
                  <a:txBody>
                    <a:bodyPr/>
                    <a:lstStyle/>
                    <a:p>
                      <a:pPr algn="ctr"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備考</a:t>
                      </a:r>
                    </a:p>
                  </a:txBody>
                  <a:tcPr marL="89173" marR="89173" marT="44587" marB="4458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solidFill>
                      <a:srgbClr val="C6E0B4"/>
                    </a:solidFill>
                  </a:tcPr>
                </a:tc>
                <a:extLst>
                  <a:ext uri="{0D108BD9-81ED-4DB2-BD59-A6C34878D82A}">
                    <a16:rowId xmlns:a16="http://schemas.microsoft.com/office/drawing/2014/main" val="2294515451"/>
                  </a:ext>
                </a:extLst>
              </a:tr>
              <a:tr h="207415">
                <a:tc>
                  <a:txBody>
                    <a:bodyPr/>
                    <a:lstStyle/>
                    <a:p>
                      <a:pPr algn="l" fontAlgn="ct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a:noFill/>
                    </a:lnL>
                    <a:lnR w="6350" cap="flat" cmpd="sng" algn="ctr">
                      <a:solidFill>
                        <a:srgbClr val="000000"/>
                      </a:solidFill>
                      <a:prstDash val="solid"/>
                      <a:round/>
                      <a:headEnd type="none" w="med" len="med"/>
                      <a:tailEnd type="none" w="med" len="med"/>
                    </a:lnR>
                    <a:lnT>
                      <a:noFill/>
                    </a:lnT>
                    <a:lnB>
                      <a:noFill/>
                    </a:lnB>
                  </a:tcPr>
                </a:tc>
                <a:tc gridSpan="2"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4195628822"/>
                  </a:ext>
                </a:extLst>
              </a:tr>
              <a:tr h="318073">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a:noFill/>
                    </a:lnL>
                    <a:lnR w="19050" cap="flat" cmpd="sng" algn="ctr">
                      <a:solidFill>
                        <a:srgbClr val="FF0000"/>
                      </a:solidFill>
                      <a:prstDash val="solid"/>
                      <a:round/>
                      <a:headEnd type="none" w="med" len="med"/>
                      <a:tailEnd type="none" w="med" len="med"/>
                    </a:lnR>
                    <a:lnT>
                      <a:noFill/>
                    </a:lnT>
                    <a:lnB>
                      <a:noFill/>
                    </a:lnB>
                  </a:tcPr>
                </a:tc>
                <a:tc rowSpan="4">
                  <a:txBody>
                    <a:bodyPr/>
                    <a:lstStyle/>
                    <a:p>
                      <a:pPr algn="ctr" fontAlgn="ct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5</a:t>
                      </a:r>
                    </a:p>
                  </a:txBody>
                  <a:tcPr marL="89173" marR="89173" marT="44587" marB="44587" anchor="ctr">
                    <a:lnL w="190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51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御領の水路のある町並み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御領橋 付近の通路</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大東市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4">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■近隣スポット（</a:t>
                      </a: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178</a:t>
                      </a: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180</a:t>
                      </a: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89173" marR="89173" marT="44587" marB="44587"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611813893"/>
                  </a:ext>
                </a:extLst>
              </a:tr>
              <a:tr h="318073">
                <a:tc>
                  <a:txBody>
                    <a:bodyPr/>
                    <a:lstStyle/>
                    <a:p>
                      <a:pPr algn="l" fontAlgn="ct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a:noFill/>
                    </a:lnL>
                    <a:lnR w="19050" cap="flat" cmpd="sng" algn="ctr">
                      <a:solidFill>
                        <a:srgbClr val="FF0000"/>
                      </a:solidFill>
                      <a:prstDash val="solid"/>
                      <a:round/>
                      <a:headEnd type="none" w="med" len="med"/>
                      <a:tailEnd type="none" w="med" len="med"/>
                    </a:lnR>
                    <a:lnT>
                      <a:noFill/>
                    </a:lnT>
                    <a:lnB>
                      <a:noFill/>
                    </a:lnB>
                  </a:tcPr>
                </a:tc>
                <a:tc vMerge="1">
                  <a:txBody>
                    <a:bodyPr/>
                    <a:lstStyle/>
                    <a:p>
                      <a:endParaRPr kumimoji="1" lang="ja-JP" altLang="en-US"/>
                    </a:p>
                  </a:txBody>
                  <a:tcPr/>
                </a:tc>
                <a:tc>
                  <a:txBody>
                    <a:bodyPr/>
                    <a:lstStyle/>
                    <a:p>
                      <a:pPr algn="ctr" fontAlgn="ct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118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御領水路</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御領の田舟（御領橋）</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大東市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3970095848"/>
                  </a:ext>
                </a:extLst>
              </a:tr>
              <a:tr h="318073">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a:noFill/>
                    </a:lnL>
                    <a:lnR w="19050" cap="flat" cmpd="sng" algn="ctr">
                      <a:solidFill>
                        <a:srgbClr val="FF0000"/>
                      </a:solidFill>
                      <a:prstDash val="solid"/>
                      <a:round/>
                      <a:headEnd type="none" w="med" len="med"/>
                      <a:tailEnd type="none" w="med" len="med"/>
                    </a:lnR>
                    <a:lnT>
                      <a:noFill/>
                    </a:lnT>
                    <a:lnB>
                      <a:noFill/>
                    </a:lnB>
                  </a:tcPr>
                </a:tc>
                <a:tc vMerge="1">
                  <a:txBody>
                    <a:bodyPr/>
                    <a:lstStyle/>
                    <a:p>
                      <a:endParaRPr kumimoji="1" lang="ja-JP" altLang="en-US"/>
                    </a:p>
                  </a:txBody>
                  <a:tcPr/>
                </a:tc>
                <a:tc>
                  <a:txBody>
                    <a:bodyPr/>
                    <a:lstStyle/>
                    <a:p>
                      <a:pPr algn="ctr"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151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大東市御領</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昔ながらの街並み</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大東市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2605237995"/>
                  </a:ext>
                </a:extLst>
              </a:tr>
              <a:tr h="318073">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a:noFill/>
                    </a:lnL>
                    <a:lnR w="19050" cap="flat" cmpd="sng" algn="ctr">
                      <a:solidFill>
                        <a:srgbClr val="FF0000"/>
                      </a:solidFill>
                      <a:prstDash val="solid"/>
                      <a:round/>
                      <a:headEnd type="none" w="med" len="med"/>
                      <a:tailEnd type="none" w="med" len="med"/>
                    </a:lnR>
                    <a:lnT>
                      <a:noFill/>
                    </a:lnT>
                    <a:lnB>
                      <a:noFill/>
                    </a:lnB>
                  </a:tcPr>
                </a:tc>
                <a:tc vMerge="1">
                  <a:txBody>
                    <a:bodyPr/>
                    <a:lstStyle/>
                    <a:p>
                      <a:endParaRPr kumimoji="1" lang="ja-JP" altLang="en-US"/>
                    </a:p>
                  </a:txBody>
                  <a:tcPr/>
                </a:tc>
                <a:tc>
                  <a:txBody>
                    <a:bodyPr/>
                    <a:lstStyle/>
                    <a:p>
                      <a:pPr algn="ctr"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119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御領の旧い街並み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御領橋</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大東市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3115172784"/>
                  </a:ext>
                </a:extLst>
              </a:tr>
              <a:tr h="348101">
                <a:tc>
                  <a:txBody>
                    <a:bodyPr/>
                    <a:lstStyle/>
                    <a:p>
                      <a:pPr algn="ctr" fontAlgn="b"/>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５票</a:t>
                      </a:r>
                    </a:p>
                  </a:txBody>
                  <a:tcPr marL="0" marR="0" marT="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gridSpan="2">
                  <a:txBody>
                    <a:bodyPr/>
                    <a:lstStyle/>
                    <a:p>
                      <a:pPr algn="ctr" fontAlgn="ct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5</a:t>
                      </a:r>
                    </a:p>
                  </a:txBody>
                  <a:tcPr marL="89173" marR="89173" marT="44587" marB="4458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hMerge="1">
                  <a:txBody>
                    <a:bodyPr/>
                    <a:lstStyle/>
                    <a:p>
                      <a:endParaRPr kumimoji="1" lang="ja-JP" altLang="en-US"/>
                    </a:p>
                  </a:txBody>
                  <a:tcPr/>
                </a:tc>
                <a:tc>
                  <a:txBody>
                    <a:bodyPr/>
                    <a:lstStyle/>
                    <a:p>
                      <a:pPr algn="ctr" fontAlgn="ct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85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大木地区の農村景観</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土丸・雨山城跡</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泉佐野市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24023408"/>
                  </a:ext>
                </a:extLst>
              </a:tr>
              <a:tr h="348101">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gridSpan="2">
                  <a:txBody>
                    <a:bodyPr/>
                    <a:lstStyle/>
                    <a:p>
                      <a:pPr algn="ctr" fontAlgn="ct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3</a:t>
                      </a:r>
                    </a:p>
                  </a:txBody>
                  <a:tcPr marL="89173" marR="89173" marT="44587" marB="4458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solidFill>
                      <a:srgbClr val="FFFF99"/>
                    </a:solidFill>
                  </a:tcPr>
                </a:tc>
                <a:tc hMerge="1">
                  <a:txBody>
                    <a:bodyPr/>
                    <a:lstStyle/>
                    <a:p>
                      <a:endParaRPr kumimoji="1" lang="ja-JP" altLang="en-US"/>
                    </a:p>
                  </a:txBody>
                  <a:tcPr/>
                </a:tc>
                <a:tc>
                  <a:txBody>
                    <a:bodyPr/>
                    <a:lstStyle/>
                    <a:p>
                      <a:pPr algn="ctr" fontAlgn="ct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206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太陽の塔と北摂山系</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algn="l" fontAlgn="ctr"/>
                      <a:r>
                        <a:rPr lang="zh-TW"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万博記念公園大階段</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吹田市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　■近隣スポット（</a:t>
                      </a: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259</a:t>
                      </a: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58</a:t>
                      </a: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669022674"/>
                  </a:ext>
                </a:extLst>
              </a:tr>
              <a:tr h="332918">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a:noFill/>
                    </a:lnL>
                    <a:lnR w="19050" cap="flat" cmpd="sng" algn="ctr">
                      <a:solidFill>
                        <a:srgbClr val="FF0000"/>
                      </a:solidFill>
                      <a:prstDash val="solid"/>
                      <a:round/>
                      <a:headEnd type="none" w="med" len="med"/>
                      <a:tailEnd type="none" w="med" len="med"/>
                    </a:lnR>
                    <a:lnT>
                      <a:noFill/>
                    </a:lnT>
                    <a:lnB>
                      <a:noFill/>
                    </a:lnB>
                  </a:tcPr>
                </a:tc>
                <a:tc rowSpan="3">
                  <a:txBody>
                    <a:bodyPr/>
                    <a:lstStyle/>
                    <a:p>
                      <a:pPr algn="ctr" fontAlgn="ct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3</a:t>
                      </a:r>
                    </a:p>
                  </a:txBody>
                  <a:tcPr marL="89173" marR="89173" marT="44587" marB="44587" anchor="ctr">
                    <a:lnL w="190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38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眼下に広がる紅葉</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星のブランコ</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交野市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l" fontAlgn="ct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事前審査コメント</a:t>
                      </a: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写真はどれでも良い（個別スポットへの投票無し）</a:t>
                      </a:r>
                      <a:b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1000" b="0" i="0" u="none" strike="noStrike">
                          <a:solidFill>
                            <a:srgbClr val="FF0000"/>
                          </a:solidFill>
                          <a:effectLst/>
                          <a:latin typeface="ＭＳ Ｐゴシック" panose="020B0600070205080204" pitchFamily="50" charset="-128"/>
                          <a:ea typeface="ＭＳ Ｐゴシック" panose="020B0600070205080204" pitchFamily="50" charset="-128"/>
                        </a:rPr>
                        <a:t>⇒グループの得票数には含むが、個別スポットへの得票数には含まない</a:t>
                      </a: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
                      </a:r>
                      <a:b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
                      </a:r>
                      <a:b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■近隣スポット（</a:t>
                      </a: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242</a:t>
                      </a: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111</a:t>
                      </a: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89173" marR="89173" marT="44587" marB="44587"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4255876185"/>
                  </a:ext>
                </a:extLst>
              </a:tr>
              <a:tr h="332918">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a:noFill/>
                    </a:lnL>
                    <a:lnR w="19050" cap="flat" cmpd="sng" algn="ctr">
                      <a:solidFill>
                        <a:srgbClr val="FF0000"/>
                      </a:solidFill>
                      <a:prstDash val="solid"/>
                      <a:round/>
                      <a:headEnd type="none" w="med" len="med"/>
                      <a:tailEnd type="none" w="med" len="med"/>
                    </a:lnR>
                    <a:lnT>
                      <a:noFill/>
                    </a:lnT>
                    <a:lnB>
                      <a:noFill/>
                    </a:lnB>
                  </a:tcPr>
                </a:tc>
                <a:tc vMerge="1">
                  <a:txBody>
                    <a:bodyPr/>
                    <a:lstStyle/>
                    <a:p>
                      <a:endParaRPr kumimoji="1" lang="ja-JP" altLang="en-US"/>
                    </a:p>
                  </a:txBody>
                  <a:tcPr/>
                </a:tc>
                <a:tc>
                  <a:txBody>
                    <a:bodyPr/>
                    <a:lstStyle/>
                    <a:p>
                      <a:pPr algn="ctr"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196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紅く染まった星のブランコ</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星のブランコ展望台</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交野市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3297247173"/>
                  </a:ext>
                </a:extLst>
              </a:tr>
              <a:tr h="401864">
                <a:tc>
                  <a:txBody>
                    <a:bodyPr/>
                    <a:lstStyle/>
                    <a:p>
                      <a:pPr algn="ctr" fontAlgn="b"/>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３票</a:t>
                      </a:r>
                    </a:p>
                  </a:txBody>
                  <a:tcPr marL="0" marR="0" marT="0" marB="0" anchor="b">
                    <a:lnL>
                      <a:noFill/>
                    </a:lnL>
                    <a:lnR w="19050" cap="flat" cmpd="sng" algn="ctr">
                      <a:solidFill>
                        <a:srgbClr val="FF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tc>
                  <a:txBody>
                    <a:bodyPr/>
                    <a:lstStyle/>
                    <a:p>
                      <a:pPr algn="ctr"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239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大阪府交野市、枚方市、京都府</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府民の森ほしだ園地、展望デッキ</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交野市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2285241165"/>
                  </a:ext>
                </a:extLst>
              </a:tr>
              <a:tr h="348101">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gridSpan="2">
                  <a:txBody>
                    <a:bodyPr/>
                    <a:lstStyle/>
                    <a:p>
                      <a:pPr algn="ctr" fontAlgn="ct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2</a:t>
                      </a:r>
                    </a:p>
                  </a:txBody>
                  <a:tcPr marL="89173" marR="89173" marT="44587" marB="4458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hMerge="1">
                  <a:txBody>
                    <a:bodyPr/>
                    <a:lstStyle/>
                    <a:p>
                      <a:endParaRPr kumimoji="1" lang="ja-JP" altLang="en-US"/>
                    </a:p>
                  </a:txBody>
                  <a:tcPr/>
                </a:tc>
                <a:tc>
                  <a:txBody>
                    <a:bodyPr/>
                    <a:lstStyle/>
                    <a:p>
                      <a:pPr algn="ctr" fontAlgn="ct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64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湊町リバープレイス道頓堀川</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大阪市道南北線深里橋</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大阪市浪速区</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60720291"/>
                  </a:ext>
                </a:extLst>
              </a:tr>
              <a:tr h="348101">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a:noFill/>
                    </a:lnL>
                    <a:lnR w="6350" cap="flat" cmpd="sng" algn="ctr">
                      <a:solidFill>
                        <a:srgbClr val="000000"/>
                      </a:solidFill>
                      <a:prstDash val="solid"/>
                      <a:round/>
                      <a:headEnd type="none" w="med" len="med"/>
                      <a:tailEnd type="none" w="med" len="med"/>
                    </a:lnR>
                    <a:lnT>
                      <a:noFill/>
                    </a:lnT>
                    <a:lnB>
                      <a:noFill/>
                    </a:lnB>
                  </a:tcPr>
                </a:tc>
                <a:tc gridSpan="2">
                  <a:txBody>
                    <a:bodyPr/>
                    <a:lstStyle/>
                    <a:p>
                      <a:pPr algn="ctr" fontAlgn="ct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2</a:t>
                      </a:r>
                    </a:p>
                  </a:txBody>
                  <a:tcPr marL="89173" marR="89173" marT="44587" marB="4458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solidFill>
                      <a:srgbClr val="FFFF99"/>
                    </a:solidFill>
                  </a:tcPr>
                </a:tc>
                <a:tc hMerge="1">
                  <a:txBody>
                    <a:bodyPr/>
                    <a:lstStyle/>
                    <a:p>
                      <a:endParaRPr kumimoji="1" lang="ja-JP" altLang="en-US"/>
                    </a:p>
                  </a:txBody>
                  <a:tcPr/>
                </a:tc>
                <a:tc>
                  <a:txBody>
                    <a:bodyPr/>
                    <a:lstStyle/>
                    <a:p>
                      <a:pPr algn="ctr" fontAlgn="ct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37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三好山の紅葉を背景とした芥川</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摂津峡公園下の芥川</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高槻市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2892636434"/>
                  </a:ext>
                </a:extLst>
              </a:tr>
              <a:tr h="318073">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a:noFill/>
                    </a:lnL>
                    <a:lnR w="19050" cap="flat" cmpd="sng" algn="ctr">
                      <a:solidFill>
                        <a:srgbClr val="FF0000"/>
                      </a:solidFill>
                      <a:prstDash val="solid"/>
                      <a:round/>
                      <a:headEnd type="none" w="med" len="med"/>
                      <a:tailEnd type="none" w="med" len="med"/>
                    </a:lnR>
                    <a:lnT>
                      <a:noFill/>
                    </a:lnT>
                    <a:lnB>
                      <a:noFill/>
                    </a:lnB>
                  </a:tcPr>
                </a:tc>
                <a:tc rowSpan="2">
                  <a:txBody>
                    <a:bodyPr/>
                    <a:lstStyle/>
                    <a:p>
                      <a:pPr algn="ctr" fontAlgn="ct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2</a:t>
                      </a:r>
                    </a:p>
                  </a:txBody>
                  <a:tcPr marL="89173" marR="89173" marT="44587" marB="44587" anchor="ctr">
                    <a:lnL w="190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63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京阪神のまちなみ</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交野山山頂観音岩</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交野市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0" marR="0" marT="0"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35457181"/>
                  </a:ext>
                </a:extLst>
              </a:tr>
              <a:tr h="318073">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a:noFill/>
                    </a:lnL>
                    <a:lnR w="19050" cap="flat" cmpd="sng" algn="ctr">
                      <a:solidFill>
                        <a:srgbClr val="FF0000"/>
                      </a:solidFill>
                      <a:prstDash val="solid"/>
                      <a:round/>
                      <a:headEnd type="none" w="med" len="med"/>
                      <a:tailEnd type="none" w="med" len="med"/>
                    </a:lnR>
                    <a:lnT>
                      <a:noFill/>
                    </a:lnT>
                    <a:lnB>
                      <a:noFill/>
                    </a:lnB>
                  </a:tcPr>
                </a:tc>
                <a:tc vMerge="1">
                  <a:txBody>
                    <a:bodyPr/>
                    <a:lstStyle/>
                    <a:p>
                      <a:endParaRPr kumimoji="1" lang="ja-JP" altLang="en-US"/>
                    </a:p>
                  </a:txBody>
                  <a:tcPr/>
                </a:tc>
                <a:tc>
                  <a:txBody>
                    <a:bodyPr/>
                    <a:lstStyle/>
                    <a:p>
                      <a:pPr algn="ctr"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236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大阪府の景観</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交野山</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交野市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0" marR="0" marT="0"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375472381"/>
                  </a:ext>
                </a:extLst>
              </a:tr>
              <a:tr h="348101">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a:noFill/>
                    </a:lnL>
                    <a:lnR w="6350" cap="flat" cmpd="sng" algn="ctr">
                      <a:solidFill>
                        <a:srgbClr val="000000"/>
                      </a:solidFill>
                      <a:prstDash val="solid"/>
                      <a:round/>
                      <a:headEnd type="none" w="med" len="med"/>
                      <a:tailEnd type="none" w="med" len="med"/>
                    </a:lnR>
                    <a:lnT>
                      <a:noFill/>
                    </a:lnT>
                    <a:lnB>
                      <a:noFill/>
                    </a:lnB>
                  </a:tcPr>
                </a:tc>
                <a:tc gridSpan="2">
                  <a:txBody>
                    <a:bodyPr/>
                    <a:lstStyle/>
                    <a:p>
                      <a:pPr algn="ctr" fontAlgn="ct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2</a:t>
                      </a:r>
                    </a:p>
                  </a:txBody>
                  <a:tcPr marL="89173" marR="89173" marT="44587" marB="4458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solidFill>
                      <a:srgbClr val="FFFF99"/>
                    </a:solidFill>
                  </a:tcPr>
                </a:tc>
                <a:tc hMerge="1">
                  <a:txBody>
                    <a:bodyPr/>
                    <a:lstStyle/>
                    <a:p>
                      <a:endParaRPr kumimoji="1" lang="ja-JP" altLang="en-US"/>
                    </a:p>
                  </a:txBody>
                  <a:tcPr/>
                </a:tc>
                <a:tc>
                  <a:txBody>
                    <a:bodyPr/>
                    <a:lstStyle/>
                    <a:p>
                      <a:pPr algn="ctr" fontAlgn="ct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242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星のブランコ</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ほしだ園地</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交野市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　■近隣スポット（</a:t>
                      </a: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38</a:t>
                      </a: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196</a:t>
                      </a: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239</a:t>
                      </a: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111</a:t>
                      </a: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2681920753"/>
                  </a:ext>
                </a:extLst>
              </a:tr>
              <a:tr h="318073">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a:noFill/>
                    </a:lnL>
                    <a:lnR w="19050" cap="flat" cmpd="sng" algn="ctr">
                      <a:solidFill>
                        <a:srgbClr val="FF0000"/>
                      </a:solidFill>
                      <a:prstDash val="solid"/>
                      <a:round/>
                      <a:headEnd type="none" w="med" len="med"/>
                      <a:tailEnd type="none" w="med" len="med"/>
                    </a:lnR>
                    <a:lnT>
                      <a:noFill/>
                    </a:lnT>
                    <a:lnB>
                      <a:noFill/>
                    </a:lnB>
                  </a:tcPr>
                </a:tc>
                <a:tc rowSpan="2">
                  <a:txBody>
                    <a:bodyPr/>
                    <a:lstStyle/>
                    <a:p>
                      <a:pPr algn="ctr" fontAlgn="ct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2</a:t>
                      </a:r>
                    </a:p>
                  </a:txBody>
                  <a:tcPr marL="89173" marR="89173" marT="44587" marB="44587" anchor="ctr">
                    <a:lnL w="190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solidFill>
                      <a:srgbClr val="FFFF99"/>
                    </a:solidFill>
                  </a:tcPr>
                </a:tc>
                <a:tc>
                  <a:txBody>
                    <a:bodyPr/>
                    <a:lstStyle/>
                    <a:p>
                      <a:pPr algn="ctr"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178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御領菅原神社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御領水路</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大東市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■近隣スポット（</a:t>
                      </a: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51</a:t>
                      </a: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118</a:t>
                      </a: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151</a:t>
                      </a: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119</a:t>
                      </a: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89173" marR="89173" marT="44587" marB="44587"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716873312"/>
                  </a:ext>
                </a:extLst>
              </a:tr>
              <a:tr h="318073">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a:noFill/>
                    </a:lnL>
                    <a:lnR w="19050" cap="flat" cmpd="sng" algn="ctr">
                      <a:solidFill>
                        <a:srgbClr val="FF0000"/>
                      </a:solidFill>
                      <a:prstDash val="solid"/>
                      <a:round/>
                      <a:headEnd type="none" w="med" len="med"/>
                      <a:tailEnd type="none" w="med" len="med"/>
                    </a:lnR>
                    <a:lnT>
                      <a:noFill/>
                    </a:lnT>
                    <a:lnB>
                      <a:noFill/>
                    </a:lnB>
                  </a:tcPr>
                </a:tc>
                <a:tc vMerge="1">
                  <a:txBody>
                    <a:bodyPr/>
                    <a:lstStyle/>
                    <a:p>
                      <a:endParaRPr kumimoji="1" lang="ja-JP" altLang="en-US"/>
                    </a:p>
                  </a:txBody>
                  <a:tcPr/>
                </a:tc>
                <a:tc>
                  <a:txBody>
                    <a:bodyPr/>
                    <a:lstStyle/>
                    <a:p>
                      <a:pPr algn="ctr" fontAlgn="ct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solidFill>
                      <a:srgbClr val="FFFF99"/>
                    </a:solidFill>
                  </a:tcPr>
                </a:tc>
                <a:tc>
                  <a:txBody>
                    <a:bodyPr/>
                    <a:lstStyle/>
                    <a:p>
                      <a:pPr algn="ctr" fontAlgn="ct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180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御領水路</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御領のまちなみ</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大東市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1560748778"/>
                  </a:ext>
                </a:extLst>
              </a:tr>
            </a:tbl>
          </a:graphicData>
        </a:graphic>
      </p:graphicFrame>
    </p:spTree>
    <p:extLst>
      <p:ext uri="{BB962C8B-B14F-4D97-AF65-F5344CB8AC3E}">
        <p14:creationId xmlns:p14="http://schemas.microsoft.com/office/powerpoint/2010/main" val="16807682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a:xfrm>
            <a:off x="7093162" y="6601051"/>
            <a:ext cx="2133600" cy="365125"/>
          </a:xfrm>
        </p:spPr>
        <p:txBody>
          <a:bodyPr/>
          <a:lstStyle/>
          <a:p>
            <a:fld id="{5FAB2AA0-22F6-4977-B4AB-6397E15C0039}" type="slidenum">
              <a:rPr kumimoji="1" lang="ja-JP" altLang="en-US" smtClean="0"/>
              <a:t>5</a:t>
            </a:fld>
            <a:endParaRPr kumimoji="1" lang="ja-JP" altLang="en-US" dirty="0"/>
          </a:p>
        </p:txBody>
      </p:sp>
      <p:sp>
        <p:nvSpPr>
          <p:cNvPr id="8" name="正方形/長方形 7"/>
          <p:cNvSpPr/>
          <p:nvPr/>
        </p:nvSpPr>
        <p:spPr>
          <a:xfrm>
            <a:off x="7137226" y="478785"/>
            <a:ext cx="1657884" cy="464331"/>
          </a:xfrm>
          <a:prstGeom prst="rect">
            <a:avLst/>
          </a:prstGeom>
        </p:spPr>
        <p:txBody>
          <a:bodyPr wrap="square" lIns="144000" tIns="108000" rIns="144000" bIns="108000">
            <a:spAutoFit/>
          </a:bodyPr>
          <a:lstStyle/>
          <a:p>
            <a:pPr lvl="0" algn="r">
              <a:defRPr/>
            </a:pPr>
            <a:r>
              <a:rPr lang="ja-JP" altLang="en-US" sz="1600" noProof="0" dirty="0">
                <a:solidFill>
                  <a:prstClr val="black"/>
                </a:solidFill>
                <a:latin typeface="ＭＳ Ｐゴシック" panose="020B0600070205080204" pitchFamily="50" charset="-128"/>
              </a:rPr>
              <a:t>得票順　２</a:t>
            </a:r>
            <a:r>
              <a:rPr lang="ja-JP" altLang="en-US" sz="1600" dirty="0">
                <a:solidFill>
                  <a:prstClr val="black"/>
                </a:solidFill>
                <a:latin typeface="ＭＳ Ｐゴシック" panose="020B0600070205080204" pitchFamily="50" charset="-128"/>
              </a:rPr>
              <a:t>／２</a:t>
            </a:r>
            <a:endParaRPr lang="en-US" altLang="ja-JP" sz="1600" noProof="0" dirty="0">
              <a:solidFill>
                <a:prstClr val="black"/>
              </a:solidFill>
              <a:latin typeface="ＭＳ Ｐゴシック" panose="020B0600070205080204" pitchFamily="50" charset="-128"/>
            </a:endParaRPr>
          </a:p>
        </p:txBody>
      </p:sp>
      <p:sp>
        <p:nvSpPr>
          <p:cNvPr id="7" name="正方形/長方形 6"/>
          <p:cNvSpPr/>
          <p:nvPr/>
        </p:nvSpPr>
        <p:spPr>
          <a:xfrm>
            <a:off x="123002" y="478785"/>
            <a:ext cx="4737029" cy="464331"/>
          </a:xfrm>
          <a:prstGeom prst="rect">
            <a:avLst/>
          </a:prstGeom>
        </p:spPr>
        <p:txBody>
          <a:bodyPr wrap="square" lIns="144000" tIns="108000" rIns="144000" bIns="108000">
            <a:spAutoFit/>
          </a:bodyPr>
          <a:lstStyle/>
          <a:p>
            <a:pPr lvl="0">
              <a:defRPr/>
            </a:pPr>
            <a:r>
              <a:rPr lang="ja-JP" altLang="en-US" sz="1600" noProof="0" dirty="0">
                <a:solidFill>
                  <a:prstClr val="black"/>
                </a:solidFill>
                <a:latin typeface="ＭＳ Ｐゴシック" panose="020B0600070205080204" pitchFamily="50" charset="-128"/>
              </a:rPr>
              <a:t>① 複数の投票があったビュースポット ： １４件</a:t>
            </a:r>
            <a:endParaRPr lang="en-US" altLang="ja-JP" sz="1600" noProof="0" dirty="0">
              <a:solidFill>
                <a:prstClr val="black"/>
              </a:solidFill>
              <a:latin typeface="ＭＳ Ｐゴシック" panose="020B0600070205080204" pitchFamily="50" charset="-128"/>
            </a:endParaRPr>
          </a:p>
        </p:txBody>
      </p:sp>
      <p:graphicFrame>
        <p:nvGraphicFramePr>
          <p:cNvPr id="11" name="表 10">
            <a:extLst>
              <a:ext uri="{FF2B5EF4-FFF2-40B4-BE49-F238E27FC236}">
                <a16:creationId xmlns:a16="http://schemas.microsoft.com/office/drawing/2014/main" id="{5856F1AF-7833-41BF-80EB-58784373BDE3}"/>
              </a:ext>
            </a:extLst>
          </p:cNvPr>
          <p:cNvGraphicFramePr>
            <a:graphicFrameLocks noGrp="1"/>
          </p:cNvGraphicFramePr>
          <p:nvPr>
            <p:extLst>
              <p:ext uri="{D42A27DB-BD31-4B8C-83A1-F6EECF244321}">
                <p14:modId xmlns:p14="http://schemas.microsoft.com/office/powerpoint/2010/main" val="2438312493"/>
              </p:ext>
            </p:extLst>
          </p:nvPr>
        </p:nvGraphicFramePr>
        <p:xfrm>
          <a:off x="123002" y="878895"/>
          <a:ext cx="8612553" cy="5376273"/>
        </p:xfrm>
        <a:graphic>
          <a:graphicData uri="http://schemas.openxmlformats.org/drawingml/2006/table">
            <a:tbl>
              <a:tblPr/>
              <a:tblGrid>
                <a:gridCol w="417118">
                  <a:extLst>
                    <a:ext uri="{9D8B030D-6E8A-4147-A177-3AD203B41FA5}">
                      <a16:colId xmlns:a16="http://schemas.microsoft.com/office/drawing/2014/main" val="2705257337"/>
                    </a:ext>
                  </a:extLst>
                </a:gridCol>
                <a:gridCol w="442628">
                  <a:extLst>
                    <a:ext uri="{9D8B030D-6E8A-4147-A177-3AD203B41FA5}">
                      <a16:colId xmlns:a16="http://schemas.microsoft.com/office/drawing/2014/main" val="2557151024"/>
                    </a:ext>
                  </a:extLst>
                </a:gridCol>
                <a:gridCol w="302235">
                  <a:extLst>
                    <a:ext uri="{9D8B030D-6E8A-4147-A177-3AD203B41FA5}">
                      <a16:colId xmlns:a16="http://schemas.microsoft.com/office/drawing/2014/main" val="3123110112"/>
                    </a:ext>
                  </a:extLst>
                </a:gridCol>
                <a:gridCol w="442628">
                  <a:extLst>
                    <a:ext uri="{9D8B030D-6E8A-4147-A177-3AD203B41FA5}">
                      <a16:colId xmlns:a16="http://schemas.microsoft.com/office/drawing/2014/main" val="1502866875"/>
                    </a:ext>
                  </a:extLst>
                </a:gridCol>
                <a:gridCol w="1972476">
                  <a:extLst>
                    <a:ext uri="{9D8B030D-6E8A-4147-A177-3AD203B41FA5}">
                      <a16:colId xmlns:a16="http://schemas.microsoft.com/office/drawing/2014/main" val="1563518069"/>
                    </a:ext>
                  </a:extLst>
                </a:gridCol>
                <a:gridCol w="1972476">
                  <a:extLst>
                    <a:ext uri="{9D8B030D-6E8A-4147-A177-3AD203B41FA5}">
                      <a16:colId xmlns:a16="http://schemas.microsoft.com/office/drawing/2014/main" val="1772690723"/>
                    </a:ext>
                  </a:extLst>
                </a:gridCol>
                <a:gridCol w="800654">
                  <a:extLst>
                    <a:ext uri="{9D8B030D-6E8A-4147-A177-3AD203B41FA5}">
                      <a16:colId xmlns:a16="http://schemas.microsoft.com/office/drawing/2014/main" val="2321260325"/>
                    </a:ext>
                  </a:extLst>
                </a:gridCol>
                <a:gridCol w="2262338">
                  <a:extLst>
                    <a:ext uri="{9D8B030D-6E8A-4147-A177-3AD203B41FA5}">
                      <a16:colId xmlns:a16="http://schemas.microsoft.com/office/drawing/2014/main" val="2795739819"/>
                    </a:ext>
                  </a:extLst>
                </a:gridCol>
              </a:tblGrid>
              <a:tr h="254458">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a:noFill/>
                    </a:lnL>
                    <a:lnR w="6350" cap="flat" cmpd="sng" algn="ctr">
                      <a:solidFill>
                        <a:srgbClr val="000000"/>
                      </a:solidFill>
                      <a:prstDash val="solid"/>
                      <a:round/>
                      <a:headEnd type="none" w="med" len="med"/>
                      <a:tailEnd type="none" w="med" len="med"/>
                    </a:lnR>
                    <a:lnT>
                      <a:noFill/>
                    </a:lnT>
                    <a:lnB>
                      <a:noFill/>
                    </a:lnB>
                  </a:tcPr>
                </a:tc>
                <a:tc rowSpan="2" gridSpan="2">
                  <a:txBody>
                    <a:bodyPr/>
                    <a:lstStyle/>
                    <a:p>
                      <a:pPr algn="ctr"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得票数</a:t>
                      </a:r>
                    </a:p>
                  </a:txBody>
                  <a:tcPr marL="89173" marR="89173" marT="44587" marB="4458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solidFill>
                      <a:srgbClr val="C6E0B4"/>
                    </a:solidFill>
                  </a:tcPr>
                </a:tc>
                <a:tc rowSpan="2" hMerge="1">
                  <a:txBody>
                    <a:bodyPr/>
                    <a:lstStyle/>
                    <a:p>
                      <a:endParaRPr kumimoji="1" lang="ja-JP" altLang="en-US"/>
                    </a:p>
                  </a:txBody>
                  <a:tcPr/>
                </a:tc>
                <a:tc rowSpan="2">
                  <a:txBody>
                    <a:bodyPr/>
                    <a:lstStyle/>
                    <a:p>
                      <a:pPr algn="ctr"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受付</a:t>
                      </a:r>
                      <a:b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番号</a:t>
                      </a:r>
                    </a:p>
                  </a:txBody>
                  <a:tcPr marL="89173" marR="89173" marT="44587" marB="4458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solidFill>
                      <a:srgbClr val="C6E0B4"/>
                    </a:solidFill>
                  </a:tcPr>
                </a:tc>
                <a:tc rowSpan="2">
                  <a:txBody>
                    <a:bodyPr/>
                    <a:lstStyle/>
                    <a:p>
                      <a:pPr algn="ctr" fontAlgn="ctr"/>
                      <a:r>
                        <a:rPr lang="zh-TW"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景観（視対象）</a:t>
                      </a:r>
                    </a:p>
                  </a:txBody>
                  <a:tcPr marL="89173" marR="89173" marT="44587" marB="4458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solidFill>
                      <a:srgbClr val="C6E0B4"/>
                    </a:solidFill>
                  </a:tcPr>
                </a:tc>
                <a:tc rowSpan="2">
                  <a:txBody>
                    <a:bodyPr/>
                    <a:lstStyle/>
                    <a:p>
                      <a:pPr algn="ctr"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ビュースポット（視点場）</a:t>
                      </a:r>
                    </a:p>
                  </a:txBody>
                  <a:tcPr marL="89173" marR="89173" marT="44587" marB="4458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solidFill>
                      <a:srgbClr val="C6E0B4"/>
                    </a:solidFill>
                  </a:tcPr>
                </a:tc>
                <a:tc rowSpan="2">
                  <a:txBody>
                    <a:bodyPr/>
                    <a:lstStyle/>
                    <a:p>
                      <a:pPr algn="ctr"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視点場の所在</a:t>
                      </a:r>
                    </a:p>
                  </a:txBody>
                  <a:tcPr marL="89173" marR="89173" marT="44587" marB="4458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solidFill>
                      <a:srgbClr val="C6E0B4"/>
                    </a:solidFill>
                  </a:tcPr>
                </a:tc>
                <a:tc rowSpan="2">
                  <a:txBody>
                    <a:bodyPr/>
                    <a:lstStyle/>
                    <a:p>
                      <a:pPr algn="ctr"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備考</a:t>
                      </a:r>
                    </a:p>
                  </a:txBody>
                  <a:tcPr marL="89173" marR="89173" marT="44587" marB="4458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solidFill>
                      <a:srgbClr val="C6E0B4"/>
                    </a:solidFill>
                  </a:tcPr>
                </a:tc>
                <a:extLst>
                  <a:ext uri="{0D108BD9-81ED-4DB2-BD59-A6C34878D82A}">
                    <a16:rowId xmlns:a16="http://schemas.microsoft.com/office/drawing/2014/main" val="2294515451"/>
                  </a:ext>
                </a:extLst>
              </a:tr>
              <a:tr h="207415">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a:noFill/>
                    </a:lnL>
                    <a:lnR w="6350" cap="flat" cmpd="sng" algn="ctr">
                      <a:solidFill>
                        <a:srgbClr val="000000"/>
                      </a:solidFill>
                      <a:prstDash val="solid"/>
                      <a:round/>
                      <a:headEnd type="none" w="med" len="med"/>
                      <a:tailEnd type="none" w="med" len="med"/>
                    </a:lnR>
                    <a:lnT>
                      <a:noFill/>
                    </a:lnT>
                    <a:lnB>
                      <a:noFill/>
                    </a:lnB>
                  </a:tcPr>
                </a:tc>
                <a:tc gridSpan="2"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4195628822"/>
                  </a:ext>
                </a:extLst>
              </a:tr>
              <a:tr h="344581">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a:noFill/>
                    </a:lnL>
                    <a:lnR w="19050" cap="flat" cmpd="sng" algn="ctr">
                      <a:solidFill>
                        <a:srgbClr val="FF0000"/>
                      </a:solidFill>
                      <a:prstDash val="solid"/>
                      <a:round/>
                      <a:headEnd type="none" w="med" len="med"/>
                      <a:tailEnd type="none" w="med" len="med"/>
                    </a:lnR>
                    <a:lnT>
                      <a:noFill/>
                    </a:lnT>
                    <a:lnB>
                      <a:noFill/>
                    </a:lnB>
                  </a:tcPr>
                </a:tc>
                <a:tc rowSpan="3">
                  <a:txBody>
                    <a:bodyPr/>
                    <a:lstStyle/>
                    <a:p>
                      <a:pPr algn="ctr" fontAlgn="ct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2</a:t>
                      </a:r>
                    </a:p>
                  </a:txBody>
                  <a:tcPr marL="89173" marR="89173" marT="44587" marB="44587" anchor="ctr">
                    <a:lnL w="190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solidFill>
                      <a:srgbClr val="FFFF99"/>
                    </a:solidFill>
                  </a:tcPr>
                </a:tc>
                <a:tc>
                  <a:txBody>
                    <a:bodyPr/>
                    <a:lstStyle/>
                    <a:p>
                      <a:pPr algn="ctr"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東大阪市民美術</a:t>
                      </a: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センター</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花園ラグビー場前</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東大阪市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l" fontAlgn="ct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事前審査コメント</a:t>
                      </a: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パノラマで楽しむ景観という位置付けで良いのでは（個別スポットへの投票無し）</a:t>
                      </a:r>
                      <a:b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en-US" altLang="ja-JP" sz="1000" b="0" i="0" u="none" strike="noStrike" dirty="0">
                          <a:solidFill>
                            <a:srgbClr val="FF0000"/>
                          </a:solidFill>
                          <a:effectLst/>
                          <a:latin typeface="ＭＳ Ｐゴシック" panose="020B0600070205080204" pitchFamily="50" charset="-128"/>
                          <a:ea typeface="ＭＳ Ｐゴシック" panose="020B0600070205080204" pitchFamily="50" charset="-128"/>
                        </a:rPr>
                        <a:t>【</a:t>
                      </a:r>
                      <a:r>
                        <a:rPr lang="ja-JP" altLang="en-US" sz="1000" b="0" i="0" u="none" strike="noStrike" dirty="0">
                          <a:solidFill>
                            <a:srgbClr val="FF0000"/>
                          </a:solidFill>
                          <a:effectLst/>
                          <a:latin typeface="ＭＳ Ｐゴシック" panose="020B0600070205080204" pitchFamily="50" charset="-128"/>
                          <a:ea typeface="ＭＳ Ｐゴシック" panose="020B0600070205080204" pitchFamily="50" charset="-128"/>
                        </a:rPr>
                        <a:t>事務局整理</a:t>
                      </a:r>
                      <a:r>
                        <a:rPr lang="en-US" altLang="ja-JP" sz="1000" b="0" i="0" u="none" strike="noStrike" dirty="0">
                          <a:solidFill>
                            <a:srgbClr val="FF0000"/>
                          </a:solidFill>
                          <a:effectLst/>
                          <a:latin typeface="ＭＳ Ｐゴシック" panose="020B0600070205080204" pitchFamily="50" charset="-128"/>
                          <a:ea typeface="ＭＳ Ｐゴシック" panose="020B0600070205080204" pitchFamily="50" charset="-128"/>
                        </a:rPr>
                        <a:t>】</a:t>
                      </a:r>
                      <a:r>
                        <a:rPr lang="ja-JP" altLang="en-US" sz="1000" b="0" i="0" u="none" strike="noStrike" dirty="0">
                          <a:solidFill>
                            <a:srgbClr val="FF0000"/>
                          </a:solidFill>
                          <a:effectLst/>
                          <a:latin typeface="ＭＳ Ｐゴシック" panose="020B0600070205080204" pitchFamily="50" charset="-128"/>
                          <a:ea typeface="ＭＳ Ｐゴシック" panose="020B0600070205080204" pitchFamily="50" charset="-128"/>
                        </a:rPr>
                        <a:t>グループの得票数には含むが、個別スポットへの得票数には含まない</a:t>
                      </a:r>
                      <a:br>
                        <a:rPr lang="ja-JP" altLang="en-US" sz="1000" b="0" i="0" u="none" strike="noStrike" dirty="0">
                          <a:solidFill>
                            <a:srgbClr val="FF0000"/>
                          </a:solidFill>
                          <a:effectLst/>
                          <a:latin typeface="ＭＳ Ｐゴシック" panose="020B0600070205080204" pitchFamily="50" charset="-128"/>
                          <a:ea typeface="ＭＳ Ｐゴシック" panose="020B0600070205080204" pitchFamily="50" charset="-128"/>
                        </a:rPr>
                      </a:br>
                      <a:r>
                        <a:rPr lang="ja-JP" altLang="en-US" sz="1000" b="0" i="0" u="none" strike="noStrike" dirty="0">
                          <a:solidFill>
                            <a:srgbClr val="FF0000"/>
                          </a:solidFill>
                          <a:effectLst/>
                          <a:latin typeface="ＭＳ Ｐゴシック" panose="020B0600070205080204" pitchFamily="50" charset="-128"/>
                          <a:ea typeface="ＭＳ Ｐゴシック" panose="020B0600070205080204" pitchFamily="50" charset="-128"/>
                        </a:rPr>
                        <a:t/>
                      </a:r>
                      <a:br>
                        <a:rPr lang="ja-JP" altLang="en-US" sz="1000" b="0" i="0" u="none" strike="noStrike" dirty="0">
                          <a:solidFill>
                            <a:srgbClr val="FF0000"/>
                          </a:solidFill>
                          <a:effectLst/>
                          <a:latin typeface="ＭＳ Ｐゴシック" panose="020B0600070205080204" pitchFamily="50" charset="-128"/>
                          <a:ea typeface="ＭＳ Ｐゴシック" panose="020B0600070205080204" pitchFamily="50" charset="-128"/>
                        </a:rPr>
                      </a:b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■近隣スポット（</a:t>
                      </a: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43</a:t>
                      </a: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89173" marR="89173" marT="44587" marB="44587"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3889769881"/>
                  </a:ext>
                </a:extLst>
              </a:tr>
              <a:tr h="344581">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a:noFill/>
                    </a:lnL>
                    <a:lnR w="19050" cap="flat" cmpd="sng" algn="ctr">
                      <a:solidFill>
                        <a:srgbClr val="FF0000"/>
                      </a:solidFill>
                      <a:prstDash val="solid"/>
                      <a:round/>
                      <a:headEnd type="none" w="med" len="med"/>
                      <a:tailEnd type="none" w="med" len="med"/>
                    </a:lnR>
                    <a:lnT>
                      <a:noFill/>
                    </a:lnT>
                    <a:lnB>
                      <a:noFill/>
                    </a:lnB>
                  </a:tcPr>
                </a:tc>
                <a:tc vMerge="1">
                  <a:txBody>
                    <a:bodyPr/>
                    <a:lstStyle/>
                    <a:p>
                      <a:endParaRPr kumimoji="1" lang="ja-JP" altLang="en-US"/>
                    </a:p>
                  </a:txBody>
                  <a:tcPr/>
                </a:tc>
                <a:tc>
                  <a:txBody>
                    <a:bodyPr/>
                    <a:lstStyle/>
                    <a:p>
                      <a:pPr algn="ctr" fontAlgn="ct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29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花園ラグビー場前のモニュメント</a:t>
                      </a:r>
                      <a:r>
                        <a:rPr lang="ja-JP" altLang="en-US" sz="10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と東大阪市</a:t>
                      </a: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美術センター</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花園中央公園</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東大阪市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3517562702"/>
                  </a:ext>
                </a:extLst>
              </a:tr>
              <a:tr h="666379">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a:noFill/>
                    </a:lnL>
                    <a:lnR w="19050" cap="flat" cmpd="sng" algn="ctr">
                      <a:solidFill>
                        <a:srgbClr val="FF0000"/>
                      </a:solidFill>
                      <a:prstDash val="solid"/>
                      <a:round/>
                      <a:headEnd type="none" w="med" len="med"/>
                      <a:tailEnd type="none" w="med" len="med"/>
                    </a:lnR>
                    <a:lnT>
                      <a:noFill/>
                    </a:lnT>
                    <a:lnB>
                      <a:noFill/>
                    </a:lnB>
                  </a:tcPr>
                </a:tc>
                <a:tc vMerge="1">
                  <a:txBody>
                    <a:bodyPr/>
                    <a:lstStyle/>
                    <a:p>
                      <a:endParaRPr kumimoji="1" lang="ja-JP" altLang="en-US"/>
                    </a:p>
                  </a:txBody>
                  <a:tcPr/>
                </a:tc>
                <a:tc>
                  <a:txBody>
                    <a:bodyPr/>
                    <a:lstStyle/>
                    <a:p>
                      <a:pPr algn="ctr"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42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花園ラグビー場ライトアップ</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algn="l" fontAlgn="ctr"/>
                      <a:r>
                        <a:rPr lang="zh-TW"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花園中央公園</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東大阪市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1001508044"/>
                  </a:ext>
                </a:extLst>
              </a:tr>
              <a:tr h="318073">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a:noFill/>
                    </a:lnL>
                    <a:lnR w="19050" cap="flat" cmpd="sng" algn="ctr">
                      <a:solidFill>
                        <a:srgbClr val="FF0000"/>
                      </a:solidFill>
                      <a:prstDash val="solid"/>
                      <a:round/>
                      <a:headEnd type="none" w="med" len="med"/>
                      <a:tailEnd type="none" w="med" len="med"/>
                    </a:lnR>
                    <a:lnT>
                      <a:noFill/>
                    </a:lnT>
                    <a:lnB>
                      <a:noFill/>
                    </a:lnB>
                  </a:tcPr>
                </a:tc>
                <a:tc rowSpan="4">
                  <a:txBody>
                    <a:bodyPr/>
                    <a:lstStyle/>
                    <a:p>
                      <a:pPr algn="ctr" fontAlgn="ct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2</a:t>
                      </a:r>
                    </a:p>
                  </a:txBody>
                  <a:tcPr marL="89173" marR="89173" marT="44587" marB="44587" anchor="ctr">
                    <a:lnL w="190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solidFill>
                      <a:srgbClr val="FFFF99"/>
                    </a:solidFill>
                  </a:tcPr>
                </a:tc>
                <a:tc>
                  <a:txBody>
                    <a:bodyPr/>
                    <a:lstStyle/>
                    <a:p>
                      <a:pPr algn="ctr" fontAlgn="ct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106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夕日を背に、日本</a:t>
                      </a:r>
                      <a:r>
                        <a:rPr lang="ja-JP" altLang="en-US" sz="1000" b="0" i="0" u="none" strike="noStrike" dirty="0" err="1">
                          <a:solidFill>
                            <a:srgbClr val="000000"/>
                          </a:solidFill>
                          <a:effectLst/>
                          <a:latin typeface="ＭＳ Ｐゴシック" panose="020B0600070205080204" pitchFamily="50" charset="-128"/>
                          <a:ea typeface="ＭＳ Ｐゴシック" panose="020B0600070205080204" pitchFamily="50" charset="-128"/>
                        </a:rPr>
                        <a:t>最古のの木造</a:t>
                      </a: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様式燈台</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旧堺燈台</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堺市堺区</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4">
                  <a:txBody>
                    <a:bodyPr/>
                    <a:lstStyle/>
                    <a:p>
                      <a:pPr algn="l"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■近隣スポット（</a:t>
                      </a: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143</a:t>
                      </a: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89173" marR="89173" marT="44587" marB="44587"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728919987"/>
                  </a:ext>
                </a:extLst>
              </a:tr>
              <a:tr h="318073">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a:noFill/>
                    </a:lnL>
                    <a:lnR w="19050" cap="flat" cmpd="sng" algn="ctr">
                      <a:solidFill>
                        <a:srgbClr val="FF0000"/>
                      </a:solidFill>
                      <a:prstDash val="solid"/>
                      <a:round/>
                      <a:headEnd type="none" w="med" len="med"/>
                      <a:tailEnd type="none" w="med" len="med"/>
                    </a:lnR>
                    <a:lnT>
                      <a:noFill/>
                    </a:lnT>
                    <a:lnB>
                      <a:noFill/>
                    </a:lnB>
                  </a:tcPr>
                </a:tc>
                <a:tc vMerge="1">
                  <a:txBody>
                    <a:bodyPr/>
                    <a:lstStyle/>
                    <a:p>
                      <a:endParaRPr kumimoji="1" lang="ja-JP" altLang="en-US"/>
                    </a:p>
                  </a:txBody>
                  <a:tcPr/>
                </a:tc>
                <a:tc>
                  <a:txBody>
                    <a:bodyPr/>
                    <a:lstStyle/>
                    <a:p>
                      <a:pPr algn="ctr" fontAlgn="ct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125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旧堺燈台と壁画</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堺旧港親水護岸</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堺市堺区</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1584553015"/>
                  </a:ext>
                </a:extLst>
              </a:tr>
              <a:tr h="318073">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a:noFill/>
                    </a:lnL>
                    <a:lnR w="19050" cap="flat" cmpd="sng" algn="ctr">
                      <a:solidFill>
                        <a:srgbClr val="FF0000"/>
                      </a:solidFill>
                      <a:prstDash val="solid"/>
                      <a:round/>
                      <a:headEnd type="none" w="med" len="med"/>
                      <a:tailEnd type="none" w="med" len="med"/>
                    </a:lnR>
                    <a:lnT>
                      <a:noFill/>
                    </a:lnT>
                    <a:lnB>
                      <a:noFill/>
                    </a:lnB>
                  </a:tcPr>
                </a:tc>
                <a:tc vMerge="1">
                  <a:txBody>
                    <a:bodyPr/>
                    <a:lstStyle/>
                    <a:p>
                      <a:endParaRPr kumimoji="1" lang="ja-JP" altLang="en-US"/>
                    </a:p>
                  </a:txBody>
                  <a:tcPr/>
                </a:tc>
                <a:tc>
                  <a:txBody>
                    <a:bodyPr/>
                    <a:lstStyle/>
                    <a:p>
                      <a:pPr algn="ctr"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146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壮大なスケールの壁画</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セントラル硝子等の工場の壁画</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堺市堺区</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2681600754"/>
                  </a:ext>
                </a:extLst>
              </a:tr>
              <a:tr h="318073">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a:noFill/>
                    </a:lnL>
                    <a:lnR w="19050" cap="flat" cmpd="sng" algn="ctr">
                      <a:solidFill>
                        <a:srgbClr val="FF0000"/>
                      </a:solidFill>
                      <a:prstDash val="solid"/>
                      <a:round/>
                      <a:headEnd type="none" w="med" len="med"/>
                      <a:tailEnd type="none" w="med" len="med"/>
                    </a:lnR>
                    <a:lnT>
                      <a:noFill/>
                    </a:lnT>
                    <a:lnB>
                      <a:noFill/>
                    </a:lnB>
                  </a:tcPr>
                </a:tc>
                <a:tc vMerge="1">
                  <a:txBody>
                    <a:bodyPr/>
                    <a:lstStyle/>
                    <a:p>
                      <a:endParaRPr kumimoji="1" lang="ja-JP" altLang="en-US"/>
                    </a:p>
                  </a:txBody>
                  <a:tcPr/>
                </a:tc>
                <a:tc>
                  <a:txBody>
                    <a:bodyPr/>
                    <a:lstStyle/>
                    <a:p>
                      <a:pPr algn="ctr"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147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海に佇むレトロな灯台</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旧堺灯台</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堺市堺区</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3830646781"/>
                  </a:ext>
                </a:extLst>
              </a:tr>
              <a:tr h="318073">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a:noFill/>
                    </a:lnL>
                    <a:lnR w="19050" cap="flat" cmpd="sng" algn="ctr">
                      <a:solidFill>
                        <a:srgbClr val="FF0000"/>
                      </a:solidFill>
                      <a:prstDash val="solid"/>
                      <a:round/>
                      <a:headEnd type="none" w="med" len="med"/>
                      <a:tailEnd type="none" w="med" len="med"/>
                    </a:lnR>
                    <a:lnT>
                      <a:noFill/>
                    </a:lnT>
                    <a:lnB>
                      <a:noFill/>
                    </a:lnB>
                  </a:tcPr>
                </a:tc>
                <a:tc rowSpan="5">
                  <a:txBody>
                    <a:bodyPr/>
                    <a:lstStyle/>
                    <a:p>
                      <a:pPr algn="ctr" fontAlgn="ct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2</a:t>
                      </a:r>
                    </a:p>
                  </a:txBody>
                  <a:tcPr marL="89173" marR="89173" marT="44587" marB="44587" anchor="ctr">
                    <a:lnL w="190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煉瓦館</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木造棟前ベンチ</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熊取町</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5">
                  <a:txBody>
                    <a:bodyPr/>
                    <a:lstStyle/>
                    <a:p>
                      <a:pPr algn="l"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p>
                    <a:p>
                      <a:pPr algn="l"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p>
                    <a:p>
                      <a:pPr algn="l"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p>
                    <a:p>
                      <a:pPr algn="l"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p>
                    <a:p>
                      <a:pPr algn="l"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0" marR="0" marT="0"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4081923577"/>
                  </a:ext>
                </a:extLst>
              </a:tr>
              <a:tr h="318073">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a:noFill/>
                    </a:lnL>
                    <a:lnR w="19050" cap="flat" cmpd="sng" algn="ctr">
                      <a:solidFill>
                        <a:srgbClr val="FF0000"/>
                      </a:solidFill>
                      <a:prstDash val="solid"/>
                      <a:round/>
                      <a:headEnd type="none" w="med" len="med"/>
                      <a:tailEnd type="none" w="med" len="med"/>
                    </a:lnR>
                    <a:lnT>
                      <a:noFill/>
                    </a:lnT>
                    <a:lnB>
                      <a:noFill/>
                    </a:lnB>
                  </a:tcPr>
                </a:tc>
                <a:tc vMerge="1">
                  <a:txBody>
                    <a:bodyPr/>
                    <a:lstStyle/>
                    <a:p>
                      <a:endParaRPr kumimoji="1" lang="ja-JP" altLang="en-US"/>
                    </a:p>
                  </a:txBody>
                  <a:tcPr/>
                </a:tc>
                <a:tc>
                  <a:txBody>
                    <a:bodyPr/>
                    <a:lstStyle/>
                    <a:p>
                      <a:pPr algn="ctr"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132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煉瓦館イルミネーション</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煉瓦館</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熊取町</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62050891"/>
                  </a:ext>
                </a:extLst>
              </a:tr>
              <a:tr h="318073">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a:noFill/>
                    </a:lnL>
                    <a:lnR w="19050" cap="flat" cmpd="sng" algn="ctr">
                      <a:solidFill>
                        <a:srgbClr val="FF0000"/>
                      </a:solidFill>
                      <a:prstDash val="solid"/>
                      <a:round/>
                      <a:headEnd type="none" w="med" len="med"/>
                      <a:tailEnd type="none" w="med" len="med"/>
                    </a:lnR>
                    <a:lnT>
                      <a:noFill/>
                    </a:lnT>
                    <a:lnB>
                      <a:noFill/>
                    </a:lnB>
                  </a:tcPr>
                </a:tc>
                <a:tc vMerge="1">
                  <a:txBody>
                    <a:bodyPr/>
                    <a:lstStyle/>
                    <a:p>
                      <a:endParaRPr kumimoji="1" lang="ja-JP" altLang="en-US"/>
                    </a:p>
                  </a:txBody>
                  <a:tcPr/>
                </a:tc>
                <a:tc>
                  <a:txBody>
                    <a:bodyPr/>
                    <a:lstStyle/>
                    <a:p>
                      <a:pPr algn="ctr"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133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煉瓦館イルミネーション</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煉瓦館</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熊取町</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l" fontAlgn="ct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6024694"/>
                  </a:ext>
                </a:extLst>
              </a:tr>
              <a:tr h="318073">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a:noFill/>
                    </a:lnL>
                    <a:lnR w="19050" cap="flat" cmpd="sng" algn="ctr">
                      <a:solidFill>
                        <a:srgbClr val="FF0000"/>
                      </a:solidFill>
                      <a:prstDash val="solid"/>
                      <a:round/>
                      <a:headEnd type="none" w="med" len="med"/>
                      <a:tailEnd type="none" w="med" len="med"/>
                    </a:lnR>
                    <a:lnT>
                      <a:noFill/>
                    </a:lnT>
                    <a:lnB>
                      <a:noFill/>
                    </a:lnB>
                  </a:tcPr>
                </a:tc>
                <a:tc vMerge="1">
                  <a:txBody>
                    <a:bodyPr/>
                    <a:lstStyle/>
                    <a:p>
                      <a:endParaRPr kumimoji="1" lang="ja-JP" altLang="en-US"/>
                    </a:p>
                  </a:txBody>
                  <a:tcPr/>
                </a:tc>
                <a:tc>
                  <a:txBody>
                    <a:bodyPr/>
                    <a:lstStyle/>
                    <a:p>
                      <a:pPr algn="ctr"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134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煉瓦館イルミネーション</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煉瓦館</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熊取町</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58887672"/>
                  </a:ext>
                </a:extLst>
              </a:tr>
              <a:tr h="318073">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a:noFill/>
                    </a:lnL>
                    <a:lnR w="19050" cap="flat" cmpd="sng" algn="ctr">
                      <a:solidFill>
                        <a:srgbClr val="FF0000"/>
                      </a:solidFill>
                      <a:prstDash val="solid"/>
                      <a:round/>
                      <a:headEnd type="none" w="med" len="med"/>
                      <a:tailEnd type="none" w="med" len="med"/>
                    </a:lnR>
                    <a:lnT>
                      <a:noFill/>
                    </a:lnT>
                    <a:lnB>
                      <a:noFill/>
                    </a:lnB>
                  </a:tcPr>
                </a:tc>
                <a:tc vMerge="1">
                  <a:txBody>
                    <a:bodyPr/>
                    <a:lstStyle/>
                    <a:p>
                      <a:endParaRPr kumimoji="1" lang="ja-JP" altLang="en-US"/>
                    </a:p>
                  </a:txBody>
                  <a:tcPr/>
                </a:tc>
                <a:tc>
                  <a:txBody>
                    <a:bodyPr/>
                    <a:lstStyle/>
                    <a:p>
                      <a:pPr algn="ctr"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135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煉瓦館イルミネーション</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煉瓦館</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熊取町</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vMerge="1">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3077936409"/>
                  </a:ext>
                </a:extLst>
              </a:tr>
              <a:tr h="348101">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a:noFill/>
                    </a:lnL>
                    <a:lnR w="6350" cap="flat" cmpd="sng" algn="ctr">
                      <a:solidFill>
                        <a:srgbClr val="000000"/>
                      </a:solidFill>
                      <a:prstDash val="solid"/>
                      <a:round/>
                      <a:headEnd type="none" w="med" len="med"/>
                      <a:tailEnd type="none" w="med" len="med"/>
                    </a:lnR>
                    <a:lnT>
                      <a:noFill/>
                    </a:lnT>
                    <a:lnB>
                      <a:noFill/>
                    </a:lnB>
                  </a:tcPr>
                </a:tc>
                <a:tc gridSpan="2">
                  <a:txBody>
                    <a:bodyPr/>
                    <a:lstStyle/>
                    <a:p>
                      <a:pPr algn="ctr" fontAlgn="ct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2</a:t>
                      </a:r>
                    </a:p>
                  </a:txBody>
                  <a:tcPr marL="89173" marR="89173" marT="44587" marB="4458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hMerge="1">
                  <a:txBody>
                    <a:bodyPr/>
                    <a:lstStyle/>
                    <a:p>
                      <a:endParaRPr kumimoji="1" lang="ja-JP" altLang="en-US"/>
                    </a:p>
                  </a:txBody>
                  <a:tcPr/>
                </a:tc>
                <a:tc>
                  <a:txBody>
                    <a:bodyPr/>
                    <a:lstStyle/>
                    <a:p>
                      <a:pPr algn="ctr" fontAlgn="ct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202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関空島と連絡橋</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スターゲイトホテルのレストラン</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泉佐野市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585200"/>
                  </a:ext>
                </a:extLst>
              </a:tr>
              <a:tr h="348101">
                <a:tc>
                  <a:txBody>
                    <a:bodyPr/>
                    <a:lstStyle/>
                    <a:p>
                      <a:pPr algn="ctr" fontAlgn="b"/>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２票</a:t>
                      </a:r>
                    </a:p>
                  </a:txBody>
                  <a:tcPr marL="0" marR="0" marT="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gridSpan="2">
                  <a:txBody>
                    <a:bodyPr/>
                    <a:lstStyle/>
                    <a:p>
                      <a:pPr algn="ctr" fontAlgn="ct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2</a:t>
                      </a:r>
                    </a:p>
                  </a:txBody>
                  <a:tcPr marL="89173" marR="89173" marT="44587" marB="4458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hMerge="1">
                  <a:txBody>
                    <a:bodyPr/>
                    <a:lstStyle/>
                    <a:p>
                      <a:endParaRPr kumimoji="1" lang="ja-JP" altLang="en-US"/>
                    </a:p>
                  </a:txBody>
                  <a:tcPr/>
                </a:tc>
                <a:tc>
                  <a:txBody>
                    <a:bodyPr/>
                    <a:lstStyle/>
                    <a:p>
                      <a:pPr algn="ctr" fontAlgn="ct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114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マーブルビーチから関西国際空港を望む夕景</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りんくう公園第</a:t>
                      </a: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1</a:t>
                      </a: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駐車場付近</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田尻町</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97744942"/>
                  </a:ext>
                </a:extLst>
              </a:tr>
            </a:tbl>
          </a:graphicData>
        </a:graphic>
      </p:graphicFrame>
      <p:sp>
        <p:nvSpPr>
          <p:cNvPr id="12" name="テキスト ボックス 11">
            <a:extLst>
              <a:ext uri="{FF2B5EF4-FFF2-40B4-BE49-F238E27FC236}">
                <a16:creationId xmlns:a16="http://schemas.microsoft.com/office/drawing/2014/main" id="{3135B2FC-DC7B-4FDE-9B1E-43555A20C1B5}"/>
              </a:ext>
            </a:extLst>
          </p:cNvPr>
          <p:cNvSpPr txBox="1"/>
          <p:nvPr/>
        </p:nvSpPr>
        <p:spPr>
          <a:xfrm>
            <a:off x="-108520" y="116632"/>
            <a:ext cx="6768752" cy="400110"/>
          </a:xfrm>
          <a:prstGeom prst="rect">
            <a:avLst/>
          </a:prstGeom>
          <a:noFill/>
        </p:spPr>
        <p:txBody>
          <a:bodyPr wrap="square" rtlCol="0">
            <a:spAutoFit/>
          </a:bodyPr>
          <a:lstStyle/>
          <a:p>
            <a:pPr lvl="0">
              <a:defRPr/>
            </a:pPr>
            <a:r>
              <a:rPr kumimoji="1" lang="ja-JP" altLang="en-US" sz="1800" b="1" i="0" u="none" strike="noStrike" kern="1200" cap="none" spc="0" normalizeH="0" baseline="0" noProof="0" dirty="0">
                <a:ln>
                  <a:noFill/>
                </a:ln>
                <a:effectLst/>
                <a:uLnTx/>
                <a:uFillTx/>
                <a:latin typeface="Calibri"/>
                <a:ea typeface="ＭＳ Ｐゴシック" panose="020B0600070205080204" pitchFamily="50" charset="-128"/>
                <a:cs typeface="+mn-cs"/>
              </a:rPr>
              <a:t>　</a:t>
            </a:r>
            <a:r>
              <a:rPr lang="ja-JP" altLang="en-US" sz="2000" b="1" u="sng" dirty="0"/>
              <a:t>ビュースポットおおさか事前審査の集計結果</a:t>
            </a:r>
            <a:r>
              <a:rPr lang="ja-JP" altLang="en-US" sz="1600" dirty="0"/>
              <a:t>　　</a:t>
            </a:r>
            <a:r>
              <a:rPr lang="en-US" altLang="ja-JP" sz="1600" dirty="0"/>
              <a:t>※</a:t>
            </a:r>
            <a:r>
              <a:rPr lang="ja-JP" altLang="en-US" sz="1600" dirty="0"/>
              <a:t>票数順</a:t>
            </a:r>
            <a:r>
              <a:rPr lang="ja-JP" altLang="en-US" sz="2000" b="1" u="sng" dirty="0"/>
              <a:t>　</a:t>
            </a:r>
            <a:endParaRPr kumimoji="1" lang="ja-JP" altLang="en-US" sz="2000" b="1" i="0" u="sng" strike="noStrike" kern="1200" cap="none" spc="0" normalizeH="0" baseline="0" noProof="0" dirty="0">
              <a:ln>
                <a:noFill/>
              </a:ln>
              <a:effectLst/>
              <a:uLnTx/>
              <a:uFillTx/>
              <a:latin typeface="Calibri"/>
              <a:ea typeface="ＭＳ Ｐゴシック" panose="020B0600070205080204" pitchFamily="50" charset="-128"/>
            </a:endParaRPr>
          </a:p>
        </p:txBody>
      </p:sp>
    </p:spTree>
    <p:extLst>
      <p:ext uri="{BB962C8B-B14F-4D97-AF65-F5344CB8AC3E}">
        <p14:creationId xmlns:p14="http://schemas.microsoft.com/office/powerpoint/2010/main" val="24957683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7086600" y="6492875"/>
            <a:ext cx="2057400" cy="365125"/>
          </a:xfrm>
        </p:spPr>
        <p:txBody>
          <a:bodyPr/>
          <a:lstStyle/>
          <a:p>
            <a:fld id="{8DDB306B-CB1A-4F92-AE18-14C2D5855DBA}" type="slidenum">
              <a:rPr kumimoji="1" lang="ja-JP" altLang="en-US" smtClean="0"/>
              <a:t>6</a:t>
            </a:fld>
            <a:endParaRPr kumimoji="1" lang="ja-JP" altLang="en-US"/>
          </a:p>
        </p:txBody>
      </p:sp>
      <p:sp>
        <p:nvSpPr>
          <p:cNvPr id="5" name="タイトル 1"/>
          <p:cNvSpPr>
            <a:spLocks noGrp="1"/>
          </p:cNvSpPr>
          <p:nvPr>
            <p:ph type="title"/>
          </p:nvPr>
        </p:nvSpPr>
        <p:spPr>
          <a:xfrm>
            <a:off x="179512" y="44624"/>
            <a:ext cx="8229600" cy="562074"/>
          </a:xfrm>
        </p:spPr>
        <p:txBody>
          <a:bodyPr>
            <a:normAutofit/>
          </a:bodyPr>
          <a:lstStyle/>
          <a:p>
            <a:pPr algn="l"/>
            <a:r>
              <a:rPr lang="en-US" altLang="ja-JP" sz="2000" b="1" u="sng" dirty="0">
                <a:solidFill>
                  <a:prstClr val="black"/>
                </a:solidFill>
                <a:latin typeface="ＭＳ Ｐゴシック" panose="020B0600070205080204" pitchFamily="50" charset="-128"/>
              </a:rPr>
              <a:t>【</a:t>
            </a:r>
            <a:r>
              <a:rPr lang="ja-JP" altLang="en-US" sz="2000" b="1" u="sng" dirty="0">
                <a:solidFill>
                  <a:prstClr val="black"/>
                </a:solidFill>
                <a:latin typeface="ＭＳ Ｐゴシック" panose="020B0600070205080204" pitchFamily="50" charset="-128"/>
              </a:rPr>
              <a:t>論点１</a:t>
            </a:r>
            <a:r>
              <a:rPr lang="en-US" altLang="ja-JP" sz="2000" b="1" u="sng" dirty="0">
                <a:solidFill>
                  <a:prstClr val="black"/>
                </a:solidFill>
                <a:latin typeface="ＭＳ Ｐゴシック" panose="020B0600070205080204" pitchFamily="50" charset="-128"/>
              </a:rPr>
              <a:t>】</a:t>
            </a:r>
            <a:r>
              <a:rPr lang="ja-JP" altLang="en-US" sz="2000" b="1" u="sng" dirty="0">
                <a:solidFill>
                  <a:prstClr val="black"/>
                </a:solidFill>
                <a:latin typeface="ＭＳ Ｐゴシック" panose="020B0600070205080204" pitchFamily="50" charset="-128"/>
              </a:rPr>
              <a:t>　近い位置関係にあるビュースポット</a:t>
            </a:r>
            <a:endParaRPr kumimoji="1" lang="ja-JP" altLang="en-US" u="sng" dirty="0"/>
          </a:p>
        </p:txBody>
      </p:sp>
      <p:sp>
        <p:nvSpPr>
          <p:cNvPr id="4" name="正方形/長方形 3"/>
          <p:cNvSpPr/>
          <p:nvPr/>
        </p:nvSpPr>
        <p:spPr>
          <a:xfrm>
            <a:off x="323528" y="476672"/>
            <a:ext cx="7869560" cy="460382"/>
          </a:xfrm>
          <a:prstGeom prst="rect">
            <a:avLst/>
          </a:prstGeom>
        </p:spPr>
        <p:txBody>
          <a:bodyPr wrap="square">
            <a:spAutoFit/>
          </a:bodyPr>
          <a:lstStyle/>
          <a:p>
            <a:pPr marL="285750" indent="-285750">
              <a:lnSpc>
                <a:spcPct val="150000"/>
              </a:lnSpc>
              <a:buFont typeface="Wingdings" panose="05000000000000000000" pitchFamily="2" charset="2"/>
              <a:buChar char="Ø"/>
            </a:pPr>
            <a:r>
              <a:rPr lang="ja-JP" altLang="en-US" dirty="0"/>
              <a:t>御領地区周辺</a:t>
            </a:r>
            <a:endParaRPr lang="en-US" altLang="ja-JP" dirty="0"/>
          </a:p>
        </p:txBody>
      </p:sp>
      <p:sp>
        <p:nvSpPr>
          <p:cNvPr id="26" name="楕円 25">
            <a:extLst>
              <a:ext uri="{FF2B5EF4-FFF2-40B4-BE49-F238E27FC236}">
                <a16:creationId xmlns:a16="http://schemas.microsoft.com/office/drawing/2014/main" id="{B33C7901-D874-46CC-A71D-B285D710A0DB}"/>
              </a:ext>
            </a:extLst>
          </p:cNvPr>
          <p:cNvSpPr/>
          <p:nvPr/>
        </p:nvSpPr>
        <p:spPr>
          <a:xfrm>
            <a:off x="1904301" y="6190471"/>
            <a:ext cx="100578" cy="11776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9" name="正方形/長方形 48">
            <a:extLst>
              <a:ext uri="{FF2B5EF4-FFF2-40B4-BE49-F238E27FC236}">
                <a16:creationId xmlns:a16="http://schemas.microsoft.com/office/drawing/2014/main" id="{F3FD8B86-5DAA-4AAF-BED6-1FBFDC1E547E}"/>
              </a:ext>
            </a:extLst>
          </p:cNvPr>
          <p:cNvSpPr/>
          <p:nvPr/>
        </p:nvSpPr>
        <p:spPr>
          <a:xfrm>
            <a:off x="2121716" y="6021288"/>
            <a:ext cx="6122692" cy="701795"/>
          </a:xfrm>
          <a:prstGeom prst="rect">
            <a:avLst/>
          </a:prstGeom>
        </p:spPr>
        <p:txBody>
          <a:bodyPr wrap="square">
            <a:spAutoFit/>
          </a:bodyPr>
          <a:lstStyle/>
          <a:p>
            <a:pPr>
              <a:lnSpc>
                <a:spcPct val="150000"/>
              </a:lnSpc>
            </a:pPr>
            <a:r>
              <a:rPr lang="ja-JP" altLang="en-US" sz="1400" dirty="0"/>
              <a:t>： ビュースポットの位置</a:t>
            </a:r>
            <a:endParaRPr lang="en-US" altLang="ja-JP" sz="1400" dirty="0"/>
          </a:p>
          <a:p>
            <a:pPr>
              <a:lnSpc>
                <a:spcPct val="150000"/>
              </a:lnSpc>
            </a:pPr>
            <a:r>
              <a:rPr lang="ja-JP" altLang="en-US" sz="1400" dirty="0"/>
              <a:t>： 事務局整理によるグルーピング</a:t>
            </a:r>
            <a:endParaRPr lang="en-US" altLang="ja-JP" sz="1400" dirty="0"/>
          </a:p>
        </p:txBody>
      </p:sp>
      <p:pic>
        <p:nvPicPr>
          <p:cNvPr id="6" name="図 5">
            <a:extLst>
              <a:ext uri="{FF2B5EF4-FFF2-40B4-BE49-F238E27FC236}">
                <a16:creationId xmlns:a16="http://schemas.microsoft.com/office/drawing/2014/main" id="{8C487674-329A-4134-9CC9-7E551686B521}"/>
              </a:ext>
            </a:extLst>
          </p:cNvPr>
          <p:cNvPicPr>
            <a:picLocks noChangeAspect="1"/>
          </p:cNvPicPr>
          <p:nvPr/>
        </p:nvPicPr>
        <p:blipFill rotWithShape="1">
          <a:blip r:embed="rId2"/>
          <a:srcRect l="18812" t="25144" r="24730" b="19269"/>
          <a:stretch/>
        </p:blipFill>
        <p:spPr>
          <a:xfrm>
            <a:off x="1230105" y="1185512"/>
            <a:ext cx="6584680" cy="3985218"/>
          </a:xfrm>
          <a:prstGeom prst="rect">
            <a:avLst/>
          </a:prstGeom>
        </p:spPr>
      </p:pic>
      <p:sp>
        <p:nvSpPr>
          <p:cNvPr id="29" name="フリーフォーム: 図形 28">
            <a:extLst>
              <a:ext uri="{FF2B5EF4-FFF2-40B4-BE49-F238E27FC236}">
                <a16:creationId xmlns:a16="http://schemas.microsoft.com/office/drawing/2014/main" id="{9626C07F-7FB0-402C-B1BF-793104B2558A}"/>
              </a:ext>
            </a:extLst>
          </p:cNvPr>
          <p:cNvSpPr/>
          <p:nvPr/>
        </p:nvSpPr>
        <p:spPr>
          <a:xfrm>
            <a:off x="2742725" y="2676073"/>
            <a:ext cx="1133591" cy="923177"/>
          </a:xfrm>
          <a:custGeom>
            <a:avLst/>
            <a:gdLst>
              <a:gd name="connsiteX0" fmla="*/ 12569 w 1165817"/>
              <a:gd name="connsiteY0" fmla="*/ 202302 h 916767"/>
              <a:gd name="connsiteX1" fmla="*/ 147323 w 1165817"/>
              <a:gd name="connsiteY1" fmla="*/ 616188 h 916767"/>
              <a:gd name="connsiteX2" fmla="*/ 840341 w 1165817"/>
              <a:gd name="connsiteY2" fmla="*/ 914571 h 916767"/>
              <a:gd name="connsiteX3" fmla="*/ 1148350 w 1165817"/>
              <a:gd name="connsiteY3" fmla="*/ 462184 h 916767"/>
              <a:gd name="connsiteX4" fmla="*/ 349453 w 1165817"/>
              <a:gd name="connsiteY4" fmla="*/ 9797 h 916767"/>
              <a:gd name="connsiteX5" fmla="*/ 12569 w 1165817"/>
              <a:gd name="connsiteY5" fmla="*/ 202302 h 916767"/>
              <a:gd name="connsiteX0" fmla="*/ 12569 w 1210843"/>
              <a:gd name="connsiteY0" fmla="*/ 202302 h 923177"/>
              <a:gd name="connsiteX1" fmla="*/ 147323 w 1210843"/>
              <a:gd name="connsiteY1" fmla="*/ 616188 h 923177"/>
              <a:gd name="connsiteX2" fmla="*/ 840341 w 1210843"/>
              <a:gd name="connsiteY2" fmla="*/ 914571 h 923177"/>
              <a:gd name="connsiteX3" fmla="*/ 1135511 w 1210843"/>
              <a:gd name="connsiteY3" fmla="*/ 808694 h 923177"/>
              <a:gd name="connsiteX4" fmla="*/ 1148350 w 1210843"/>
              <a:gd name="connsiteY4" fmla="*/ 462184 h 923177"/>
              <a:gd name="connsiteX5" fmla="*/ 349453 w 1210843"/>
              <a:gd name="connsiteY5" fmla="*/ 9797 h 923177"/>
              <a:gd name="connsiteX6" fmla="*/ 12569 w 1210843"/>
              <a:gd name="connsiteY6" fmla="*/ 202302 h 923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843" h="923177">
                <a:moveTo>
                  <a:pt x="12569" y="202302"/>
                </a:moveTo>
                <a:cubicBezTo>
                  <a:pt x="-21119" y="303367"/>
                  <a:pt x="9361" y="497477"/>
                  <a:pt x="147323" y="616188"/>
                </a:cubicBezTo>
                <a:cubicBezTo>
                  <a:pt x="285285" y="734899"/>
                  <a:pt x="675643" y="882487"/>
                  <a:pt x="840341" y="914571"/>
                </a:cubicBezTo>
                <a:cubicBezTo>
                  <a:pt x="1005039" y="946655"/>
                  <a:pt x="1084176" y="884092"/>
                  <a:pt x="1135511" y="808694"/>
                </a:cubicBezTo>
                <a:cubicBezTo>
                  <a:pt x="1186846" y="733296"/>
                  <a:pt x="1268971" y="590521"/>
                  <a:pt x="1148350" y="462184"/>
                </a:cubicBezTo>
                <a:cubicBezTo>
                  <a:pt x="1027729" y="333847"/>
                  <a:pt x="537146" y="57923"/>
                  <a:pt x="349453" y="9797"/>
                </a:cubicBezTo>
                <a:cubicBezTo>
                  <a:pt x="161760" y="-38329"/>
                  <a:pt x="46257" y="101237"/>
                  <a:pt x="12569" y="202302"/>
                </a:cubicBezTo>
                <a:close/>
              </a:path>
            </a:pathLst>
          </a:custGeom>
          <a:noFill/>
          <a:ln w="57150">
            <a:solidFill>
              <a:srgbClr val="0000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フリーフォーム: 図形 47">
            <a:extLst>
              <a:ext uri="{FF2B5EF4-FFF2-40B4-BE49-F238E27FC236}">
                <a16:creationId xmlns:a16="http://schemas.microsoft.com/office/drawing/2014/main" id="{A8CCD90C-B8BA-4016-9169-E37E1156E0F3}"/>
              </a:ext>
            </a:extLst>
          </p:cNvPr>
          <p:cNvSpPr/>
          <p:nvPr/>
        </p:nvSpPr>
        <p:spPr>
          <a:xfrm>
            <a:off x="4139528" y="2706832"/>
            <a:ext cx="2090939" cy="879561"/>
          </a:xfrm>
          <a:custGeom>
            <a:avLst/>
            <a:gdLst>
              <a:gd name="connsiteX0" fmla="*/ 228434 w 2072451"/>
              <a:gd name="connsiteY0" fmla="*/ 226168 h 986358"/>
              <a:gd name="connsiteX1" fmla="*/ 14679 w 2072451"/>
              <a:gd name="connsiteY1" fmla="*/ 641805 h 986358"/>
              <a:gd name="connsiteX2" fmla="*/ 501567 w 2072451"/>
              <a:gd name="connsiteY2" fmla="*/ 986189 h 986358"/>
              <a:gd name="connsiteX3" fmla="*/ 976580 w 2072451"/>
              <a:gd name="connsiteY3" fmla="*/ 689306 h 986358"/>
              <a:gd name="connsiteX4" fmla="*/ 1926606 w 2072451"/>
              <a:gd name="connsiteY4" fmla="*/ 784309 h 986358"/>
              <a:gd name="connsiteX5" fmla="*/ 1997858 w 2072451"/>
              <a:gd name="connsiteY5" fmla="*/ 249919 h 986358"/>
              <a:gd name="connsiteX6" fmla="*/ 1225962 w 2072451"/>
              <a:gd name="connsiteY6" fmla="*/ 537 h 986358"/>
              <a:gd name="connsiteX7" fmla="*/ 228434 w 2072451"/>
              <a:gd name="connsiteY7" fmla="*/ 226168 h 986358"/>
              <a:gd name="connsiteX0" fmla="*/ 225346 w 2069363"/>
              <a:gd name="connsiteY0" fmla="*/ 226168 h 879561"/>
              <a:gd name="connsiteX1" fmla="*/ 11591 w 2069363"/>
              <a:gd name="connsiteY1" fmla="*/ 641805 h 879561"/>
              <a:gd name="connsiteX2" fmla="*/ 450978 w 2069363"/>
              <a:gd name="connsiteY2" fmla="*/ 879311 h 879561"/>
              <a:gd name="connsiteX3" fmla="*/ 973492 w 2069363"/>
              <a:gd name="connsiteY3" fmla="*/ 689306 h 879561"/>
              <a:gd name="connsiteX4" fmla="*/ 1923518 w 2069363"/>
              <a:gd name="connsiteY4" fmla="*/ 784309 h 879561"/>
              <a:gd name="connsiteX5" fmla="*/ 1994770 w 2069363"/>
              <a:gd name="connsiteY5" fmla="*/ 249919 h 879561"/>
              <a:gd name="connsiteX6" fmla="*/ 1222874 w 2069363"/>
              <a:gd name="connsiteY6" fmla="*/ 537 h 879561"/>
              <a:gd name="connsiteX7" fmla="*/ 225346 w 2069363"/>
              <a:gd name="connsiteY7" fmla="*/ 226168 h 879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69363" h="879561">
                <a:moveTo>
                  <a:pt x="225346" y="226168"/>
                </a:moveTo>
                <a:cubicBezTo>
                  <a:pt x="23466" y="333046"/>
                  <a:pt x="-26014" y="532948"/>
                  <a:pt x="11591" y="641805"/>
                </a:cubicBezTo>
                <a:cubicBezTo>
                  <a:pt x="49196" y="750662"/>
                  <a:pt x="290661" y="871394"/>
                  <a:pt x="450978" y="879311"/>
                </a:cubicBezTo>
                <a:cubicBezTo>
                  <a:pt x="611295" y="887228"/>
                  <a:pt x="728069" y="705140"/>
                  <a:pt x="973492" y="689306"/>
                </a:cubicBezTo>
                <a:cubicBezTo>
                  <a:pt x="1218915" y="673472"/>
                  <a:pt x="1753305" y="857540"/>
                  <a:pt x="1923518" y="784309"/>
                </a:cubicBezTo>
                <a:cubicBezTo>
                  <a:pt x="2093731" y="711078"/>
                  <a:pt x="2111544" y="380548"/>
                  <a:pt x="1994770" y="249919"/>
                </a:cubicBezTo>
                <a:cubicBezTo>
                  <a:pt x="1877996" y="119290"/>
                  <a:pt x="1521736" y="10433"/>
                  <a:pt x="1222874" y="537"/>
                </a:cubicBezTo>
                <a:cubicBezTo>
                  <a:pt x="924012" y="-9359"/>
                  <a:pt x="427226" y="119290"/>
                  <a:pt x="225346" y="226168"/>
                </a:cubicBezTo>
                <a:close/>
              </a:path>
            </a:pathLst>
          </a:custGeom>
          <a:noFill/>
          <a:ln w="57150">
            <a:solidFill>
              <a:srgbClr val="0000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 name="楕円 19">
            <a:extLst>
              <a:ext uri="{FF2B5EF4-FFF2-40B4-BE49-F238E27FC236}">
                <a16:creationId xmlns:a16="http://schemas.microsoft.com/office/drawing/2014/main" id="{9F1D2622-24F7-49A6-B695-41682F9ACB4C}"/>
              </a:ext>
            </a:extLst>
          </p:cNvPr>
          <p:cNvSpPr/>
          <p:nvPr/>
        </p:nvSpPr>
        <p:spPr>
          <a:xfrm>
            <a:off x="4780050" y="2980679"/>
            <a:ext cx="109126" cy="108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楕円 20">
            <a:extLst>
              <a:ext uri="{FF2B5EF4-FFF2-40B4-BE49-F238E27FC236}">
                <a16:creationId xmlns:a16="http://schemas.microsoft.com/office/drawing/2014/main" id="{5C63F615-E3DA-4F96-9C55-3AEED402F56B}"/>
              </a:ext>
            </a:extLst>
          </p:cNvPr>
          <p:cNvSpPr/>
          <p:nvPr/>
        </p:nvSpPr>
        <p:spPr>
          <a:xfrm>
            <a:off x="5080915" y="2970951"/>
            <a:ext cx="109126" cy="108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楕円 21">
            <a:extLst>
              <a:ext uri="{FF2B5EF4-FFF2-40B4-BE49-F238E27FC236}">
                <a16:creationId xmlns:a16="http://schemas.microsoft.com/office/drawing/2014/main" id="{90D1A831-EB1F-4B29-91F1-CACAA346FF54}"/>
              </a:ext>
            </a:extLst>
          </p:cNvPr>
          <p:cNvSpPr/>
          <p:nvPr/>
        </p:nvSpPr>
        <p:spPr>
          <a:xfrm>
            <a:off x="5735744" y="3042959"/>
            <a:ext cx="109126" cy="108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楕円 22">
            <a:extLst>
              <a:ext uri="{FF2B5EF4-FFF2-40B4-BE49-F238E27FC236}">
                <a16:creationId xmlns:a16="http://schemas.microsoft.com/office/drawing/2014/main" id="{0CAAA476-2DE3-47FF-8D23-68C89709640D}"/>
              </a:ext>
            </a:extLst>
          </p:cNvPr>
          <p:cNvSpPr/>
          <p:nvPr/>
        </p:nvSpPr>
        <p:spPr>
          <a:xfrm>
            <a:off x="4498584" y="3133079"/>
            <a:ext cx="109126" cy="108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楕円 26">
            <a:extLst>
              <a:ext uri="{FF2B5EF4-FFF2-40B4-BE49-F238E27FC236}">
                <a16:creationId xmlns:a16="http://schemas.microsoft.com/office/drawing/2014/main" id="{2F7ED6EC-9C9C-4879-952C-1A32B41235BE}"/>
              </a:ext>
            </a:extLst>
          </p:cNvPr>
          <p:cNvSpPr/>
          <p:nvPr/>
        </p:nvSpPr>
        <p:spPr>
          <a:xfrm>
            <a:off x="3480222" y="3222991"/>
            <a:ext cx="109126" cy="108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楕円 27">
            <a:extLst>
              <a:ext uri="{FF2B5EF4-FFF2-40B4-BE49-F238E27FC236}">
                <a16:creationId xmlns:a16="http://schemas.microsoft.com/office/drawing/2014/main" id="{A971AA7E-FAE4-4669-985D-6E04FB4F7449}"/>
              </a:ext>
            </a:extLst>
          </p:cNvPr>
          <p:cNvSpPr/>
          <p:nvPr/>
        </p:nvSpPr>
        <p:spPr>
          <a:xfrm>
            <a:off x="2970911" y="2970951"/>
            <a:ext cx="109126" cy="108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a:extLst>
              <a:ext uri="{FF2B5EF4-FFF2-40B4-BE49-F238E27FC236}">
                <a16:creationId xmlns:a16="http://schemas.microsoft.com/office/drawing/2014/main" id="{BE39F356-981D-49D7-A1D2-8B4504055F11}"/>
              </a:ext>
            </a:extLst>
          </p:cNvPr>
          <p:cNvSpPr txBox="1"/>
          <p:nvPr/>
        </p:nvSpPr>
        <p:spPr>
          <a:xfrm>
            <a:off x="6464520" y="594618"/>
            <a:ext cx="546777" cy="369332"/>
          </a:xfrm>
          <a:prstGeom prst="rect">
            <a:avLst/>
          </a:prstGeom>
          <a:noFill/>
        </p:spPr>
        <p:txBody>
          <a:bodyPr wrap="square" rtlCol="0">
            <a:spAutoFit/>
          </a:bodyPr>
          <a:lstStyle/>
          <a:p>
            <a:r>
              <a:rPr lang="en-US" altLang="ja-JP" dirty="0"/>
              <a:t>151</a:t>
            </a:r>
            <a:endParaRPr kumimoji="1" lang="ja-JP" altLang="en-US" dirty="0"/>
          </a:p>
        </p:txBody>
      </p:sp>
      <p:sp>
        <p:nvSpPr>
          <p:cNvPr id="31" name="テキスト ボックス 30">
            <a:extLst>
              <a:ext uri="{FF2B5EF4-FFF2-40B4-BE49-F238E27FC236}">
                <a16:creationId xmlns:a16="http://schemas.microsoft.com/office/drawing/2014/main" id="{7083FDE8-EE44-4381-B3D3-08B1C533F745}"/>
              </a:ext>
            </a:extLst>
          </p:cNvPr>
          <p:cNvSpPr txBox="1"/>
          <p:nvPr/>
        </p:nvSpPr>
        <p:spPr>
          <a:xfrm>
            <a:off x="2825590" y="4324344"/>
            <a:ext cx="568094" cy="369332"/>
          </a:xfrm>
          <a:prstGeom prst="rect">
            <a:avLst/>
          </a:prstGeom>
          <a:noFill/>
        </p:spPr>
        <p:txBody>
          <a:bodyPr wrap="square" rtlCol="0">
            <a:spAutoFit/>
          </a:bodyPr>
          <a:lstStyle/>
          <a:p>
            <a:r>
              <a:rPr kumimoji="1" lang="en-US" altLang="ja-JP" dirty="0"/>
              <a:t>119</a:t>
            </a:r>
            <a:endParaRPr kumimoji="1" lang="ja-JP" altLang="en-US" dirty="0"/>
          </a:p>
        </p:txBody>
      </p:sp>
      <p:sp>
        <p:nvSpPr>
          <p:cNvPr id="32" name="テキスト ボックス 31">
            <a:extLst>
              <a:ext uri="{FF2B5EF4-FFF2-40B4-BE49-F238E27FC236}">
                <a16:creationId xmlns:a16="http://schemas.microsoft.com/office/drawing/2014/main" id="{2F83173A-F0BD-4DE3-B500-4B832CA6BC04}"/>
              </a:ext>
            </a:extLst>
          </p:cNvPr>
          <p:cNvSpPr txBox="1"/>
          <p:nvPr/>
        </p:nvSpPr>
        <p:spPr>
          <a:xfrm>
            <a:off x="539552" y="4344857"/>
            <a:ext cx="568095" cy="369332"/>
          </a:xfrm>
          <a:prstGeom prst="rect">
            <a:avLst/>
          </a:prstGeom>
          <a:noFill/>
        </p:spPr>
        <p:txBody>
          <a:bodyPr wrap="square" rtlCol="0">
            <a:spAutoFit/>
          </a:bodyPr>
          <a:lstStyle/>
          <a:p>
            <a:r>
              <a:rPr kumimoji="1" lang="en-US" altLang="ja-JP" dirty="0"/>
              <a:t>178</a:t>
            </a:r>
            <a:endParaRPr kumimoji="1" lang="ja-JP" altLang="en-US" dirty="0"/>
          </a:p>
        </p:txBody>
      </p:sp>
      <p:sp>
        <p:nvSpPr>
          <p:cNvPr id="33" name="テキスト ボックス 32">
            <a:extLst>
              <a:ext uri="{FF2B5EF4-FFF2-40B4-BE49-F238E27FC236}">
                <a16:creationId xmlns:a16="http://schemas.microsoft.com/office/drawing/2014/main" id="{82D086B2-FA6C-43C9-9817-EFBEA3397023}"/>
              </a:ext>
            </a:extLst>
          </p:cNvPr>
          <p:cNvSpPr txBox="1"/>
          <p:nvPr/>
        </p:nvSpPr>
        <p:spPr>
          <a:xfrm>
            <a:off x="549399" y="2750585"/>
            <a:ext cx="568094" cy="369332"/>
          </a:xfrm>
          <a:prstGeom prst="rect">
            <a:avLst/>
          </a:prstGeom>
          <a:noFill/>
        </p:spPr>
        <p:txBody>
          <a:bodyPr wrap="square" rtlCol="0">
            <a:spAutoFit/>
          </a:bodyPr>
          <a:lstStyle/>
          <a:p>
            <a:r>
              <a:rPr kumimoji="1" lang="en-US" altLang="ja-JP" dirty="0"/>
              <a:t>180</a:t>
            </a:r>
            <a:endParaRPr kumimoji="1" lang="ja-JP" altLang="en-US" dirty="0"/>
          </a:p>
        </p:txBody>
      </p:sp>
      <p:sp>
        <p:nvSpPr>
          <p:cNvPr id="36" name="テキスト ボックス 35">
            <a:extLst>
              <a:ext uri="{FF2B5EF4-FFF2-40B4-BE49-F238E27FC236}">
                <a16:creationId xmlns:a16="http://schemas.microsoft.com/office/drawing/2014/main" id="{B4252858-BA9B-4FF2-A860-941557172DA9}"/>
              </a:ext>
            </a:extLst>
          </p:cNvPr>
          <p:cNvSpPr txBox="1"/>
          <p:nvPr/>
        </p:nvSpPr>
        <p:spPr>
          <a:xfrm>
            <a:off x="4969964" y="4340918"/>
            <a:ext cx="568094" cy="369332"/>
          </a:xfrm>
          <a:prstGeom prst="rect">
            <a:avLst/>
          </a:prstGeom>
          <a:noFill/>
        </p:spPr>
        <p:txBody>
          <a:bodyPr wrap="square" rtlCol="0">
            <a:spAutoFit/>
          </a:bodyPr>
          <a:lstStyle/>
          <a:p>
            <a:r>
              <a:rPr kumimoji="1" lang="en-US" altLang="ja-JP" dirty="0"/>
              <a:t>118</a:t>
            </a:r>
            <a:endParaRPr kumimoji="1" lang="ja-JP" altLang="en-US" dirty="0"/>
          </a:p>
        </p:txBody>
      </p:sp>
      <p:sp>
        <p:nvSpPr>
          <p:cNvPr id="37" name="テキスト ボックス 36">
            <a:extLst>
              <a:ext uri="{FF2B5EF4-FFF2-40B4-BE49-F238E27FC236}">
                <a16:creationId xmlns:a16="http://schemas.microsoft.com/office/drawing/2014/main" id="{9C77C1B1-2108-4881-BE4B-404B06D28730}"/>
              </a:ext>
            </a:extLst>
          </p:cNvPr>
          <p:cNvSpPr txBox="1"/>
          <p:nvPr/>
        </p:nvSpPr>
        <p:spPr>
          <a:xfrm>
            <a:off x="3980552" y="585843"/>
            <a:ext cx="568094" cy="369332"/>
          </a:xfrm>
          <a:prstGeom prst="rect">
            <a:avLst/>
          </a:prstGeom>
          <a:noFill/>
        </p:spPr>
        <p:txBody>
          <a:bodyPr wrap="square" rtlCol="0">
            <a:spAutoFit/>
          </a:bodyPr>
          <a:lstStyle/>
          <a:p>
            <a:r>
              <a:rPr kumimoji="1" lang="en-US" altLang="ja-JP" dirty="0"/>
              <a:t>51</a:t>
            </a:r>
            <a:endParaRPr kumimoji="1" lang="ja-JP" altLang="en-US" dirty="0"/>
          </a:p>
        </p:txBody>
      </p:sp>
      <p:pic>
        <p:nvPicPr>
          <p:cNvPr id="50" name="図 49">
            <a:extLst>
              <a:ext uri="{FF2B5EF4-FFF2-40B4-BE49-F238E27FC236}">
                <a16:creationId xmlns:a16="http://schemas.microsoft.com/office/drawing/2014/main" id="{BC8FEAC0-28DE-44A2-B494-B4F08E6AB036}"/>
              </a:ext>
            </a:extLst>
          </p:cNvPr>
          <p:cNvPicPr>
            <a:picLocks noChangeAspect="1"/>
          </p:cNvPicPr>
          <p:nvPr/>
        </p:nvPicPr>
        <p:blipFill rotWithShape="1">
          <a:blip r:embed="rId2"/>
          <a:srcRect l="90013" t="98580" r="-619" b="352"/>
          <a:stretch/>
        </p:blipFill>
        <p:spPr>
          <a:xfrm>
            <a:off x="7198366" y="5293179"/>
            <a:ext cx="1236899" cy="76544"/>
          </a:xfrm>
          <a:prstGeom prst="rect">
            <a:avLst/>
          </a:prstGeom>
        </p:spPr>
      </p:pic>
      <p:sp>
        <p:nvSpPr>
          <p:cNvPr id="52" name="吹き出し: 四角形 51">
            <a:extLst>
              <a:ext uri="{FF2B5EF4-FFF2-40B4-BE49-F238E27FC236}">
                <a16:creationId xmlns:a16="http://schemas.microsoft.com/office/drawing/2014/main" id="{2AB54815-FC21-42A8-A1E1-64C5A153C791}"/>
              </a:ext>
            </a:extLst>
          </p:cNvPr>
          <p:cNvSpPr/>
          <p:nvPr/>
        </p:nvSpPr>
        <p:spPr>
          <a:xfrm>
            <a:off x="1169617" y="1870263"/>
            <a:ext cx="2016224" cy="369333"/>
          </a:xfrm>
          <a:prstGeom prst="wedgeRectCallout">
            <a:avLst>
              <a:gd name="adj1" fmla="val 39914"/>
              <a:gd name="adj2" fmla="val 204412"/>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事前審査：２票</a:t>
            </a:r>
          </a:p>
        </p:txBody>
      </p:sp>
      <p:sp>
        <p:nvSpPr>
          <p:cNvPr id="54" name="四角形: 角を丸くする 53">
            <a:extLst>
              <a:ext uri="{FF2B5EF4-FFF2-40B4-BE49-F238E27FC236}">
                <a16:creationId xmlns:a16="http://schemas.microsoft.com/office/drawing/2014/main" id="{414A8F09-20CA-49F5-BFBE-38D5ABB69EEF}"/>
              </a:ext>
            </a:extLst>
          </p:cNvPr>
          <p:cNvSpPr/>
          <p:nvPr/>
        </p:nvSpPr>
        <p:spPr>
          <a:xfrm>
            <a:off x="1772117" y="6496684"/>
            <a:ext cx="360000" cy="180000"/>
          </a:xfrm>
          <a:prstGeom prst="roundRect">
            <a:avLst/>
          </a:prstGeom>
          <a:noFill/>
          <a:ln w="38100">
            <a:solidFill>
              <a:srgbClr val="0000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0" name="直線コネクタ 59">
            <a:extLst>
              <a:ext uri="{FF2B5EF4-FFF2-40B4-BE49-F238E27FC236}">
                <a16:creationId xmlns:a16="http://schemas.microsoft.com/office/drawing/2014/main" id="{B9D9DC54-AF60-43F6-9822-19255758B148}"/>
              </a:ext>
            </a:extLst>
          </p:cNvPr>
          <p:cNvCxnSpPr>
            <a:cxnSpLocks/>
          </p:cNvCxnSpPr>
          <p:nvPr/>
        </p:nvCxnSpPr>
        <p:spPr>
          <a:xfrm flipH="1">
            <a:off x="5792645" y="1932839"/>
            <a:ext cx="1467742" cy="11509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直線コネクタ 61">
            <a:extLst>
              <a:ext uri="{FF2B5EF4-FFF2-40B4-BE49-F238E27FC236}">
                <a16:creationId xmlns:a16="http://schemas.microsoft.com/office/drawing/2014/main" id="{63DB03A4-660A-4A2F-A12F-BAE4D087674B}"/>
              </a:ext>
            </a:extLst>
          </p:cNvPr>
          <p:cNvCxnSpPr>
            <a:cxnSpLocks/>
          </p:cNvCxnSpPr>
          <p:nvPr/>
        </p:nvCxnSpPr>
        <p:spPr>
          <a:xfrm flipV="1">
            <a:off x="3907911" y="3191268"/>
            <a:ext cx="645399" cy="16780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直線コネクタ 64">
            <a:extLst>
              <a:ext uri="{FF2B5EF4-FFF2-40B4-BE49-F238E27FC236}">
                <a16:creationId xmlns:a16="http://schemas.microsoft.com/office/drawing/2014/main" id="{19D3A565-89C5-4D3A-8C66-92D07DC24C55}"/>
              </a:ext>
            </a:extLst>
          </p:cNvPr>
          <p:cNvCxnSpPr>
            <a:cxnSpLocks/>
          </p:cNvCxnSpPr>
          <p:nvPr/>
        </p:nvCxnSpPr>
        <p:spPr>
          <a:xfrm flipV="1">
            <a:off x="2177729" y="3268620"/>
            <a:ext cx="1356974" cy="21045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直線コネクタ 70">
            <a:extLst>
              <a:ext uri="{FF2B5EF4-FFF2-40B4-BE49-F238E27FC236}">
                <a16:creationId xmlns:a16="http://schemas.microsoft.com/office/drawing/2014/main" id="{B4007834-BB95-485B-A1D8-02715D88F4FB}"/>
              </a:ext>
            </a:extLst>
          </p:cNvPr>
          <p:cNvCxnSpPr>
            <a:cxnSpLocks/>
          </p:cNvCxnSpPr>
          <p:nvPr/>
        </p:nvCxnSpPr>
        <p:spPr>
          <a:xfrm flipV="1">
            <a:off x="1890674" y="3002832"/>
            <a:ext cx="1134315" cy="7273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5" name="図 2">
            <a:extLst>
              <a:ext uri="{FF2B5EF4-FFF2-40B4-BE49-F238E27FC236}">
                <a16:creationId xmlns:a16="http://schemas.microsoft.com/office/drawing/2014/main" id="{0234BCD8-D42F-459B-B8CC-D185A1BD86F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9037" y="3079932"/>
            <a:ext cx="1702723" cy="1263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図 2">
            <a:extLst>
              <a:ext uri="{FF2B5EF4-FFF2-40B4-BE49-F238E27FC236}">
                <a16:creationId xmlns:a16="http://schemas.microsoft.com/office/drawing/2014/main" id="{D4B11B56-98F4-42AB-98A2-7B31AA30FB6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3465" y="4658729"/>
            <a:ext cx="1721774" cy="1290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図 2">
            <a:extLst>
              <a:ext uri="{FF2B5EF4-FFF2-40B4-BE49-F238E27FC236}">
                <a16:creationId xmlns:a16="http://schemas.microsoft.com/office/drawing/2014/main" id="{3DBD315A-4F9B-41F2-8F97-0E34E29105D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78413" y="4663239"/>
            <a:ext cx="1791393" cy="1273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6" name="直線コネクタ 75">
            <a:extLst>
              <a:ext uri="{FF2B5EF4-FFF2-40B4-BE49-F238E27FC236}">
                <a16:creationId xmlns:a16="http://schemas.microsoft.com/office/drawing/2014/main" id="{0789FF83-DAD5-4B7E-B827-CE48A373DA0B}"/>
              </a:ext>
            </a:extLst>
          </p:cNvPr>
          <p:cNvCxnSpPr>
            <a:cxnSpLocks/>
          </p:cNvCxnSpPr>
          <p:nvPr/>
        </p:nvCxnSpPr>
        <p:spPr>
          <a:xfrm flipV="1">
            <a:off x="4842096" y="1581315"/>
            <a:ext cx="263117" cy="14533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図 2">
            <a:extLst>
              <a:ext uri="{FF2B5EF4-FFF2-40B4-BE49-F238E27FC236}">
                <a16:creationId xmlns:a16="http://schemas.microsoft.com/office/drawing/2014/main" id="{E41B057A-6EEA-48F8-8EF2-F2823717EAED}"/>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17083" y="889854"/>
            <a:ext cx="1699333" cy="127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 name="吹き出し: 四角形 76">
            <a:extLst>
              <a:ext uri="{FF2B5EF4-FFF2-40B4-BE49-F238E27FC236}">
                <a16:creationId xmlns:a16="http://schemas.microsoft.com/office/drawing/2014/main" id="{FBFF2266-0747-49D9-8C3E-1A2AF31E5FD6}"/>
              </a:ext>
            </a:extLst>
          </p:cNvPr>
          <p:cNvSpPr/>
          <p:nvPr/>
        </p:nvSpPr>
        <p:spPr>
          <a:xfrm>
            <a:off x="5885805" y="3887567"/>
            <a:ext cx="2016224" cy="369333"/>
          </a:xfrm>
          <a:prstGeom prst="wedgeRectCallout">
            <a:avLst>
              <a:gd name="adj1" fmla="val -44211"/>
              <a:gd name="adj2" fmla="val -195665"/>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事前審査：５票</a:t>
            </a:r>
          </a:p>
        </p:txBody>
      </p:sp>
      <p:cxnSp>
        <p:nvCxnSpPr>
          <p:cNvPr id="82" name="直線コネクタ 81">
            <a:extLst>
              <a:ext uri="{FF2B5EF4-FFF2-40B4-BE49-F238E27FC236}">
                <a16:creationId xmlns:a16="http://schemas.microsoft.com/office/drawing/2014/main" id="{448EF5E8-5A4A-4337-85C0-893C0B959AB9}"/>
              </a:ext>
            </a:extLst>
          </p:cNvPr>
          <p:cNvCxnSpPr>
            <a:cxnSpLocks/>
          </p:cNvCxnSpPr>
          <p:nvPr/>
        </p:nvCxnSpPr>
        <p:spPr>
          <a:xfrm flipH="1" flipV="1">
            <a:off x="5134779" y="3022120"/>
            <a:ext cx="512097" cy="18472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4" name="図 1">
            <a:extLst>
              <a:ext uri="{FF2B5EF4-FFF2-40B4-BE49-F238E27FC236}">
                <a16:creationId xmlns:a16="http://schemas.microsoft.com/office/drawing/2014/main" id="{8A1B7465-08BA-4292-8E9A-CF0C33E7E0D3}"/>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38478" y="4658729"/>
            <a:ext cx="1881794" cy="1255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 name="正方形/長方形 84">
            <a:extLst>
              <a:ext uri="{FF2B5EF4-FFF2-40B4-BE49-F238E27FC236}">
                <a16:creationId xmlns:a16="http://schemas.microsoft.com/office/drawing/2014/main" id="{DD53C034-4A62-401D-80E2-80916DE840E8}"/>
              </a:ext>
            </a:extLst>
          </p:cNvPr>
          <p:cNvSpPr/>
          <p:nvPr/>
        </p:nvSpPr>
        <p:spPr>
          <a:xfrm>
            <a:off x="7086600" y="5359652"/>
            <a:ext cx="1589856" cy="317266"/>
          </a:xfrm>
          <a:prstGeom prst="rect">
            <a:avLst/>
          </a:prstGeom>
        </p:spPr>
        <p:txBody>
          <a:bodyPr wrap="square">
            <a:spAutoFit/>
          </a:bodyPr>
          <a:lstStyle/>
          <a:p>
            <a:pPr>
              <a:lnSpc>
                <a:spcPct val="150000"/>
              </a:lnSpc>
            </a:pPr>
            <a:r>
              <a:rPr lang="ja-JP" altLang="en-US" sz="1100" dirty="0"/>
              <a:t>（引用：</a:t>
            </a:r>
            <a:r>
              <a:rPr lang="en-US" altLang="ja-JP" sz="1100" dirty="0"/>
              <a:t>Google</a:t>
            </a:r>
            <a:r>
              <a:rPr lang="ja-JP" altLang="en-US" sz="1100" dirty="0"/>
              <a:t>マップ）</a:t>
            </a:r>
            <a:endParaRPr lang="en-US" altLang="ja-JP" sz="1100" dirty="0"/>
          </a:p>
        </p:txBody>
      </p:sp>
      <p:pic>
        <p:nvPicPr>
          <p:cNvPr id="87" name="図 86" descr="建物, 屋外, 歩道, ストリート が含まれている画像&#10;&#10;自動的に生成された説明">
            <a:extLst>
              <a:ext uri="{FF2B5EF4-FFF2-40B4-BE49-F238E27FC236}">
                <a16:creationId xmlns:a16="http://schemas.microsoft.com/office/drawing/2014/main" id="{EFC7D4BB-6ACF-45CD-8180-DB9480F56FD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47412" y="907122"/>
            <a:ext cx="2231125" cy="1255008"/>
          </a:xfrm>
          <a:prstGeom prst="rect">
            <a:avLst/>
          </a:prstGeom>
        </p:spPr>
      </p:pic>
    </p:spTree>
    <p:extLst>
      <p:ext uri="{BB962C8B-B14F-4D97-AF65-F5344CB8AC3E}">
        <p14:creationId xmlns:p14="http://schemas.microsoft.com/office/powerpoint/2010/main" val="30990555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6EEB7624-9C7A-4275-A347-C63018986951}"/>
              </a:ext>
            </a:extLst>
          </p:cNvPr>
          <p:cNvPicPr>
            <a:picLocks noChangeAspect="1"/>
          </p:cNvPicPr>
          <p:nvPr/>
        </p:nvPicPr>
        <p:blipFill rotWithShape="1">
          <a:blip r:embed="rId2"/>
          <a:srcRect l="12050" t="13162" r="15475" b="12517"/>
          <a:stretch/>
        </p:blipFill>
        <p:spPr>
          <a:xfrm>
            <a:off x="1562655" y="984970"/>
            <a:ext cx="6681753" cy="4751310"/>
          </a:xfrm>
          <a:prstGeom prst="rect">
            <a:avLst/>
          </a:prstGeom>
        </p:spPr>
      </p:pic>
      <p:sp>
        <p:nvSpPr>
          <p:cNvPr id="64" name="四角形: 角を丸くする 63">
            <a:extLst>
              <a:ext uri="{FF2B5EF4-FFF2-40B4-BE49-F238E27FC236}">
                <a16:creationId xmlns:a16="http://schemas.microsoft.com/office/drawing/2014/main" id="{67D1F44A-F164-47C6-A671-216CAB1D23DD}"/>
              </a:ext>
            </a:extLst>
          </p:cNvPr>
          <p:cNvSpPr/>
          <p:nvPr/>
        </p:nvSpPr>
        <p:spPr>
          <a:xfrm>
            <a:off x="4445297" y="5008777"/>
            <a:ext cx="308195" cy="297543"/>
          </a:xfrm>
          <a:prstGeom prst="roundRect">
            <a:avLst/>
          </a:prstGeom>
          <a:noFill/>
          <a:ln w="38100">
            <a:solidFill>
              <a:srgbClr val="0000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p:cNvSpPr>
            <a:spLocks noGrp="1"/>
          </p:cNvSpPr>
          <p:nvPr>
            <p:ph type="sldNum" sz="quarter" idx="12"/>
          </p:nvPr>
        </p:nvSpPr>
        <p:spPr>
          <a:xfrm>
            <a:off x="7086600" y="6492875"/>
            <a:ext cx="2057400" cy="365125"/>
          </a:xfrm>
        </p:spPr>
        <p:txBody>
          <a:bodyPr/>
          <a:lstStyle/>
          <a:p>
            <a:fld id="{8DDB306B-CB1A-4F92-AE18-14C2D5855DBA}" type="slidenum">
              <a:rPr kumimoji="1" lang="ja-JP" altLang="en-US" smtClean="0"/>
              <a:t>7</a:t>
            </a:fld>
            <a:endParaRPr kumimoji="1" lang="ja-JP" altLang="en-US" dirty="0"/>
          </a:p>
        </p:txBody>
      </p:sp>
      <p:sp>
        <p:nvSpPr>
          <p:cNvPr id="4" name="正方形/長方形 3"/>
          <p:cNvSpPr/>
          <p:nvPr/>
        </p:nvSpPr>
        <p:spPr>
          <a:xfrm>
            <a:off x="323528" y="88298"/>
            <a:ext cx="7869560" cy="460382"/>
          </a:xfrm>
          <a:prstGeom prst="rect">
            <a:avLst/>
          </a:prstGeom>
        </p:spPr>
        <p:txBody>
          <a:bodyPr wrap="square">
            <a:spAutoFit/>
          </a:bodyPr>
          <a:lstStyle/>
          <a:p>
            <a:pPr marL="285750" indent="-285750">
              <a:lnSpc>
                <a:spcPct val="150000"/>
              </a:lnSpc>
              <a:buFont typeface="Wingdings" panose="05000000000000000000" pitchFamily="2" charset="2"/>
              <a:buChar char="Ø"/>
            </a:pPr>
            <a:r>
              <a:rPr lang="ja-JP" altLang="en-US" dirty="0"/>
              <a:t>府民の森　ほしだ園地周辺</a:t>
            </a:r>
            <a:endParaRPr lang="en-US" altLang="ja-JP" dirty="0"/>
          </a:p>
        </p:txBody>
      </p:sp>
      <p:sp>
        <p:nvSpPr>
          <p:cNvPr id="20" name="楕円 19">
            <a:extLst>
              <a:ext uri="{FF2B5EF4-FFF2-40B4-BE49-F238E27FC236}">
                <a16:creationId xmlns:a16="http://schemas.microsoft.com/office/drawing/2014/main" id="{9F1D2622-24F7-49A6-B695-41682F9ACB4C}"/>
              </a:ext>
            </a:extLst>
          </p:cNvPr>
          <p:cNvSpPr/>
          <p:nvPr/>
        </p:nvSpPr>
        <p:spPr>
          <a:xfrm>
            <a:off x="4989765" y="1556792"/>
            <a:ext cx="109126" cy="108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楕円 22">
            <a:extLst>
              <a:ext uri="{FF2B5EF4-FFF2-40B4-BE49-F238E27FC236}">
                <a16:creationId xmlns:a16="http://schemas.microsoft.com/office/drawing/2014/main" id="{0CAAA476-2DE3-47FF-8D23-68C89709640D}"/>
              </a:ext>
            </a:extLst>
          </p:cNvPr>
          <p:cNvSpPr/>
          <p:nvPr/>
        </p:nvSpPr>
        <p:spPr>
          <a:xfrm>
            <a:off x="4537589" y="5103192"/>
            <a:ext cx="109126" cy="108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a:extLst>
              <a:ext uri="{FF2B5EF4-FFF2-40B4-BE49-F238E27FC236}">
                <a16:creationId xmlns:a16="http://schemas.microsoft.com/office/drawing/2014/main" id="{BE39F356-981D-49D7-A1D2-8B4504055F11}"/>
              </a:ext>
            </a:extLst>
          </p:cNvPr>
          <p:cNvSpPr txBox="1"/>
          <p:nvPr/>
        </p:nvSpPr>
        <p:spPr>
          <a:xfrm>
            <a:off x="766203" y="935649"/>
            <a:ext cx="546777" cy="369332"/>
          </a:xfrm>
          <a:prstGeom prst="rect">
            <a:avLst/>
          </a:prstGeom>
          <a:noFill/>
        </p:spPr>
        <p:txBody>
          <a:bodyPr wrap="square" rtlCol="0">
            <a:spAutoFit/>
          </a:bodyPr>
          <a:lstStyle/>
          <a:p>
            <a:r>
              <a:rPr kumimoji="1" lang="en-US" altLang="ja-JP" dirty="0"/>
              <a:t>38</a:t>
            </a:r>
            <a:endParaRPr kumimoji="1" lang="ja-JP" altLang="en-US" dirty="0"/>
          </a:p>
        </p:txBody>
      </p:sp>
      <p:cxnSp>
        <p:nvCxnSpPr>
          <p:cNvPr id="62" name="直線コネクタ 61">
            <a:extLst>
              <a:ext uri="{FF2B5EF4-FFF2-40B4-BE49-F238E27FC236}">
                <a16:creationId xmlns:a16="http://schemas.microsoft.com/office/drawing/2014/main" id="{63DB03A4-660A-4A2F-A12F-BAE4D087674B}"/>
              </a:ext>
            </a:extLst>
          </p:cNvPr>
          <p:cNvCxnSpPr>
            <a:cxnSpLocks/>
          </p:cNvCxnSpPr>
          <p:nvPr/>
        </p:nvCxnSpPr>
        <p:spPr>
          <a:xfrm flipV="1">
            <a:off x="2379910" y="5157192"/>
            <a:ext cx="2204244" cy="283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7" name="吹き出し: 四角形 76">
            <a:extLst>
              <a:ext uri="{FF2B5EF4-FFF2-40B4-BE49-F238E27FC236}">
                <a16:creationId xmlns:a16="http://schemas.microsoft.com/office/drawing/2014/main" id="{FBFF2266-0747-49D9-8C3E-1A2AF31E5FD6}"/>
              </a:ext>
            </a:extLst>
          </p:cNvPr>
          <p:cNvSpPr/>
          <p:nvPr/>
        </p:nvSpPr>
        <p:spPr>
          <a:xfrm>
            <a:off x="5019039" y="5296655"/>
            <a:ext cx="2016224" cy="369333"/>
          </a:xfrm>
          <a:prstGeom prst="wedgeRectCallout">
            <a:avLst>
              <a:gd name="adj1" fmla="val -64657"/>
              <a:gd name="adj2" fmla="val -53610"/>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事前審査：３票</a:t>
            </a:r>
          </a:p>
        </p:txBody>
      </p:sp>
      <p:cxnSp>
        <p:nvCxnSpPr>
          <p:cNvPr id="82" name="直線コネクタ 81">
            <a:extLst>
              <a:ext uri="{FF2B5EF4-FFF2-40B4-BE49-F238E27FC236}">
                <a16:creationId xmlns:a16="http://schemas.microsoft.com/office/drawing/2014/main" id="{448EF5E8-5A4A-4337-85C0-893C0B959AB9}"/>
              </a:ext>
            </a:extLst>
          </p:cNvPr>
          <p:cNvCxnSpPr>
            <a:cxnSpLocks/>
          </p:cNvCxnSpPr>
          <p:nvPr/>
        </p:nvCxnSpPr>
        <p:spPr>
          <a:xfrm flipH="1">
            <a:off x="5046165" y="1412776"/>
            <a:ext cx="1269018" cy="2005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5" name="正方形/長方形 84">
            <a:extLst>
              <a:ext uri="{FF2B5EF4-FFF2-40B4-BE49-F238E27FC236}">
                <a16:creationId xmlns:a16="http://schemas.microsoft.com/office/drawing/2014/main" id="{DD53C034-4A62-401D-80E2-80916DE840E8}"/>
              </a:ext>
            </a:extLst>
          </p:cNvPr>
          <p:cNvSpPr/>
          <p:nvPr/>
        </p:nvSpPr>
        <p:spPr>
          <a:xfrm>
            <a:off x="6948264" y="5817568"/>
            <a:ext cx="1589856" cy="317266"/>
          </a:xfrm>
          <a:prstGeom prst="rect">
            <a:avLst/>
          </a:prstGeom>
        </p:spPr>
        <p:txBody>
          <a:bodyPr wrap="square">
            <a:spAutoFit/>
          </a:bodyPr>
          <a:lstStyle/>
          <a:p>
            <a:pPr>
              <a:lnSpc>
                <a:spcPct val="150000"/>
              </a:lnSpc>
            </a:pPr>
            <a:r>
              <a:rPr lang="ja-JP" altLang="en-US" sz="1100" dirty="0"/>
              <a:t>（引用：</a:t>
            </a:r>
            <a:r>
              <a:rPr lang="en-US" altLang="ja-JP" sz="1100" dirty="0"/>
              <a:t>Google</a:t>
            </a:r>
            <a:r>
              <a:rPr lang="ja-JP" altLang="en-US" sz="1100" dirty="0"/>
              <a:t>マップ）</a:t>
            </a:r>
            <a:endParaRPr lang="en-US" altLang="ja-JP" sz="1100" dirty="0"/>
          </a:p>
        </p:txBody>
      </p:sp>
      <p:cxnSp>
        <p:nvCxnSpPr>
          <p:cNvPr id="44" name="直線コネクタ 43">
            <a:extLst>
              <a:ext uri="{FF2B5EF4-FFF2-40B4-BE49-F238E27FC236}">
                <a16:creationId xmlns:a16="http://schemas.microsoft.com/office/drawing/2014/main" id="{3572118D-3675-45B6-991D-D07907560145}"/>
              </a:ext>
            </a:extLst>
          </p:cNvPr>
          <p:cNvCxnSpPr>
            <a:cxnSpLocks/>
          </p:cNvCxnSpPr>
          <p:nvPr/>
        </p:nvCxnSpPr>
        <p:spPr>
          <a:xfrm>
            <a:off x="2327148" y="3599393"/>
            <a:ext cx="2265768" cy="15574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直線コネクタ 50">
            <a:extLst>
              <a:ext uri="{FF2B5EF4-FFF2-40B4-BE49-F238E27FC236}">
                <a16:creationId xmlns:a16="http://schemas.microsoft.com/office/drawing/2014/main" id="{42334ED3-AE21-427C-834F-DE241E689D6B}"/>
              </a:ext>
            </a:extLst>
          </p:cNvPr>
          <p:cNvCxnSpPr>
            <a:cxnSpLocks/>
          </p:cNvCxnSpPr>
          <p:nvPr/>
        </p:nvCxnSpPr>
        <p:spPr>
          <a:xfrm>
            <a:off x="2561303" y="2041683"/>
            <a:ext cx="2031332" cy="31154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テキスト ボックス 58">
            <a:extLst>
              <a:ext uri="{FF2B5EF4-FFF2-40B4-BE49-F238E27FC236}">
                <a16:creationId xmlns:a16="http://schemas.microsoft.com/office/drawing/2014/main" id="{31166A7C-77F9-451C-82EE-8FA850A0A2B4}"/>
              </a:ext>
            </a:extLst>
          </p:cNvPr>
          <p:cNvSpPr txBox="1"/>
          <p:nvPr/>
        </p:nvSpPr>
        <p:spPr>
          <a:xfrm>
            <a:off x="766203" y="2436746"/>
            <a:ext cx="546777" cy="369332"/>
          </a:xfrm>
          <a:prstGeom prst="rect">
            <a:avLst/>
          </a:prstGeom>
          <a:noFill/>
        </p:spPr>
        <p:txBody>
          <a:bodyPr wrap="square" rtlCol="0">
            <a:spAutoFit/>
          </a:bodyPr>
          <a:lstStyle/>
          <a:p>
            <a:r>
              <a:rPr lang="en-US" altLang="ja-JP" dirty="0"/>
              <a:t>196</a:t>
            </a:r>
            <a:endParaRPr kumimoji="1" lang="ja-JP" altLang="en-US" dirty="0"/>
          </a:p>
        </p:txBody>
      </p:sp>
      <p:sp>
        <p:nvSpPr>
          <p:cNvPr id="63" name="テキスト ボックス 62">
            <a:extLst>
              <a:ext uri="{FF2B5EF4-FFF2-40B4-BE49-F238E27FC236}">
                <a16:creationId xmlns:a16="http://schemas.microsoft.com/office/drawing/2014/main" id="{7F8F4E87-364D-484A-B75A-5C7D26D80E8B}"/>
              </a:ext>
            </a:extLst>
          </p:cNvPr>
          <p:cNvSpPr txBox="1"/>
          <p:nvPr/>
        </p:nvSpPr>
        <p:spPr>
          <a:xfrm>
            <a:off x="766203" y="4149080"/>
            <a:ext cx="546777" cy="369332"/>
          </a:xfrm>
          <a:prstGeom prst="rect">
            <a:avLst/>
          </a:prstGeom>
          <a:noFill/>
        </p:spPr>
        <p:txBody>
          <a:bodyPr wrap="square" rtlCol="0">
            <a:spAutoFit/>
          </a:bodyPr>
          <a:lstStyle/>
          <a:p>
            <a:r>
              <a:rPr kumimoji="1" lang="en-US" altLang="ja-JP" dirty="0"/>
              <a:t>239</a:t>
            </a:r>
            <a:endParaRPr kumimoji="1" lang="ja-JP" altLang="en-US" dirty="0"/>
          </a:p>
        </p:txBody>
      </p:sp>
      <p:pic>
        <p:nvPicPr>
          <p:cNvPr id="41" name="図 2">
            <a:extLst>
              <a:ext uri="{FF2B5EF4-FFF2-40B4-BE49-F238E27FC236}">
                <a16:creationId xmlns:a16="http://schemas.microsoft.com/office/drawing/2014/main" id="{44598C17-D16A-4C0A-8BEC-FF7355D115C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583" y="1218333"/>
            <a:ext cx="1811136" cy="1207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図 2">
            <a:extLst>
              <a:ext uri="{FF2B5EF4-FFF2-40B4-BE49-F238E27FC236}">
                <a16:creationId xmlns:a16="http://schemas.microsoft.com/office/drawing/2014/main" id="{0A3F1177-4029-48D7-AC0D-87512DBE331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583" y="2756817"/>
            <a:ext cx="1819603" cy="136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図 1">
            <a:extLst>
              <a:ext uri="{FF2B5EF4-FFF2-40B4-BE49-F238E27FC236}">
                <a16:creationId xmlns:a16="http://schemas.microsoft.com/office/drawing/2014/main" id="{C60B9078-36ED-4F97-AE5E-B1E489F516C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6873" y="4451964"/>
            <a:ext cx="1926475" cy="1284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図 2">
            <a:extLst>
              <a:ext uri="{FF2B5EF4-FFF2-40B4-BE49-F238E27FC236}">
                <a16:creationId xmlns:a16="http://schemas.microsoft.com/office/drawing/2014/main" id="{0ED7ABE8-5E80-4EDF-B18E-5401A2D9B84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35740" y="840162"/>
            <a:ext cx="1819603" cy="1364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吹き出し: 四角形 66">
            <a:extLst>
              <a:ext uri="{FF2B5EF4-FFF2-40B4-BE49-F238E27FC236}">
                <a16:creationId xmlns:a16="http://schemas.microsoft.com/office/drawing/2014/main" id="{41AC9CC3-3280-4655-911D-E580578C8E28}"/>
              </a:ext>
            </a:extLst>
          </p:cNvPr>
          <p:cNvSpPr/>
          <p:nvPr/>
        </p:nvSpPr>
        <p:spPr>
          <a:xfrm>
            <a:off x="3362855" y="908720"/>
            <a:ext cx="2016224" cy="369333"/>
          </a:xfrm>
          <a:prstGeom prst="wedgeRectCallout">
            <a:avLst>
              <a:gd name="adj1" fmla="val 31578"/>
              <a:gd name="adj2" fmla="val 135598"/>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事前審査：２票</a:t>
            </a:r>
          </a:p>
        </p:txBody>
      </p:sp>
      <p:sp>
        <p:nvSpPr>
          <p:cNvPr id="68" name="テキスト ボックス 67">
            <a:extLst>
              <a:ext uri="{FF2B5EF4-FFF2-40B4-BE49-F238E27FC236}">
                <a16:creationId xmlns:a16="http://schemas.microsoft.com/office/drawing/2014/main" id="{C4014004-ACDF-475F-805B-0D0239B0F10D}"/>
              </a:ext>
            </a:extLst>
          </p:cNvPr>
          <p:cNvSpPr txBox="1"/>
          <p:nvPr/>
        </p:nvSpPr>
        <p:spPr>
          <a:xfrm>
            <a:off x="5814272" y="548680"/>
            <a:ext cx="546777" cy="369332"/>
          </a:xfrm>
          <a:prstGeom prst="rect">
            <a:avLst/>
          </a:prstGeom>
          <a:noFill/>
        </p:spPr>
        <p:txBody>
          <a:bodyPr wrap="square" rtlCol="0">
            <a:spAutoFit/>
          </a:bodyPr>
          <a:lstStyle/>
          <a:p>
            <a:r>
              <a:rPr lang="en-US" altLang="ja-JP" dirty="0"/>
              <a:t>242</a:t>
            </a:r>
            <a:endParaRPr kumimoji="1" lang="ja-JP" altLang="en-US" dirty="0"/>
          </a:p>
        </p:txBody>
      </p:sp>
      <p:pic>
        <p:nvPicPr>
          <p:cNvPr id="69" name="図 68">
            <a:extLst>
              <a:ext uri="{FF2B5EF4-FFF2-40B4-BE49-F238E27FC236}">
                <a16:creationId xmlns:a16="http://schemas.microsoft.com/office/drawing/2014/main" id="{A97C8C9F-BAA3-42F5-9324-B76556D21C9C}"/>
              </a:ext>
            </a:extLst>
          </p:cNvPr>
          <p:cNvPicPr>
            <a:picLocks noChangeAspect="1"/>
          </p:cNvPicPr>
          <p:nvPr/>
        </p:nvPicPr>
        <p:blipFill rotWithShape="1">
          <a:blip r:embed="rId2"/>
          <a:srcRect l="89119" t="98568" r="-835" b="-157"/>
          <a:stretch/>
        </p:blipFill>
        <p:spPr>
          <a:xfrm>
            <a:off x="7236296" y="5771676"/>
            <a:ext cx="1080120" cy="101535"/>
          </a:xfrm>
          <a:prstGeom prst="rect">
            <a:avLst/>
          </a:prstGeom>
        </p:spPr>
      </p:pic>
      <p:sp>
        <p:nvSpPr>
          <p:cNvPr id="70" name="楕円 69">
            <a:extLst>
              <a:ext uri="{FF2B5EF4-FFF2-40B4-BE49-F238E27FC236}">
                <a16:creationId xmlns:a16="http://schemas.microsoft.com/office/drawing/2014/main" id="{324FD23D-DF77-4A50-92D4-52EC40E4225E}"/>
              </a:ext>
            </a:extLst>
          </p:cNvPr>
          <p:cNvSpPr/>
          <p:nvPr/>
        </p:nvSpPr>
        <p:spPr>
          <a:xfrm>
            <a:off x="1904301" y="6190471"/>
            <a:ext cx="100578" cy="11776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2" name="正方形/長方形 71">
            <a:extLst>
              <a:ext uri="{FF2B5EF4-FFF2-40B4-BE49-F238E27FC236}">
                <a16:creationId xmlns:a16="http://schemas.microsoft.com/office/drawing/2014/main" id="{6FF5E6D8-9410-4D48-8CC3-5BE5A22E3139}"/>
              </a:ext>
            </a:extLst>
          </p:cNvPr>
          <p:cNvSpPr/>
          <p:nvPr/>
        </p:nvSpPr>
        <p:spPr>
          <a:xfrm>
            <a:off x="2121716" y="6021288"/>
            <a:ext cx="6122692" cy="701795"/>
          </a:xfrm>
          <a:prstGeom prst="rect">
            <a:avLst/>
          </a:prstGeom>
        </p:spPr>
        <p:txBody>
          <a:bodyPr wrap="square">
            <a:spAutoFit/>
          </a:bodyPr>
          <a:lstStyle/>
          <a:p>
            <a:pPr>
              <a:lnSpc>
                <a:spcPct val="150000"/>
              </a:lnSpc>
            </a:pPr>
            <a:r>
              <a:rPr lang="ja-JP" altLang="en-US" sz="1400" dirty="0"/>
              <a:t>： ビュースポットの位置</a:t>
            </a:r>
            <a:endParaRPr lang="en-US" altLang="ja-JP" sz="1400" dirty="0"/>
          </a:p>
          <a:p>
            <a:pPr>
              <a:lnSpc>
                <a:spcPct val="150000"/>
              </a:lnSpc>
            </a:pPr>
            <a:r>
              <a:rPr lang="ja-JP" altLang="en-US" sz="1400" dirty="0"/>
              <a:t>： 事務局整理によるグルーピング</a:t>
            </a:r>
            <a:endParaRPr lang="en-US" altLang="ja-JP" sz="1400" dirty="0"/>
          </a:p>
        </p:txBody>
      </p:sp>
      <p:sp>
        <p:nvSpPr>
          <p:cNvPr id="73" name="四角形: 角を丸くする 72">
            <a:extLst>
              <a:ext uri="{FF2B5EF4-FFF2-40B4-BE49-F238E27FC236}">
                <a16:creationId xmlns:a16="http://schemas.microsoft.com/office/drawing/2014/main" id="{AA8117E7-1327-4E62-B870-10BC623C8247}"/>
              </a:ext>
            </a:extLst>
          </p:cNvPr>
          <p:cNvSpPr/>
          <p:nvPr/>
        </p:nvSpPr>
        <p:spPr>
          <a:xfrm>
            <a:off x="1772117" y="6496684"/>
            <a:ext cx="360000" cy="180000"/>
          </a:xfrm>
          <a:prstGeom prst="roundRect">
            <a:avLst/>
          </a:prstGeom>
          <a:noFill/>
          <a:ln w="38100">
            <a:solidFill>
              <a:srgbClr val="0000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1700264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 name="表 36">
            <a:extLst>
              <a:ext uri="{FF2B5EF4-FFF2-40B4-BE49-F238E27FC236}">
                <a16:creationId xmlns:a16="http://schemas.microsoft.com/office/drawing/2014/main" id="{0188961F-E52B-4E5B-A517-D3C93006BC9C}"/>
              </a:ext>
            </a:extLst>
          </p:cNvPr>
          <p:cNvGraphicFramePr>
            <a:graphicFrameLocks noGrp="1"/>
          </p:cNvGraphicFramePr>
          <p:nvPr>
            <p:extLst>
              <p:ext uri="{D42A27DB-BD31-4B8C-83A1-F6EECF244321}">
                <p14:modId xmlns:p14="http://schemas.microsoft.com/office/powerpoint/2010/main" val="2379540768"/>
              </p:ext>
            </p:extLst>
          </p:nvPr>
        </p:nvGraphicFramePr>
        <p:xfrm>
          <a:off x="384385" y="908720"/>
          <a:ext cx="8388000" cy="5616000"/>
        </p:xfrm>
        <a:graphic>
          <a:graphicData uri="http://schemas.openxmlformats.org/drawingml/2006/table">
            <a:tbl>
              <a:tblPr/>
              <a:tblGrid>
                <a:gridCol w="4194000">
                  <a:extLst>
                    <a:ext uri="{9D8B030D-6E8A-4147-A177-3AD203B41FA5}">
                      <a16:colId xmlns:a16="http://schemas.microsoft.com/office/drawing/2014/main" val="20001"/>
                    </a:ext>
                  </a:extLst>
                </a:gridCol>
                <a:gridCol w="4194000">
                  <a:extLst>
                    <a:ext uri="{9D8B030D-6E8A-4147-A177-3AD203B41FA5}">
                      <a16:colId xmlns:a16="http://schemas.microsoft.com/office/drawing/2014/main" val="20002"/>
                    </a:ext>
                  </a:extLst>
                </a:gridCol>
              </a:tblGrid>
              <a:tr h="288000">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　受付番号：</a:t>
                      </a:r>
                      <a:r>
                        <a:rPr lang="en-US" altLang="ja-JP" sz="1500" b="0" i="0" u="none" strike="noStrike" dirty="0">
                          <a:solidFill>
                            <a:srgbClr val="000000"/>
                          </a:solidFill>
                          <a:effectLst/>
                          <a:latin typeface="游ゴシック" panose="020B0400000000000000" pitchFamily="50" charset="-128"/>
                          <a:ea typeface="游ゴシック" panose="020B0400000000000000" pitchFamily="50" charset="-128"/>
                        </a:rPr>
                        <a:t>51</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（１票）</a:t>
                      </a:r>
                      <a:endParaRPr lang="zh-TW"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　受付番号：</a:t>
                      </a:r>
                      <a:r>
                        <a:rPr lang="en-US" altLang="ja-JP" sz="1500" b="0" i="0" u="none" strike="noStrike" dirty="0">
                          <a:solidFill>
                            <a:srgbClr val="000000"/>
                          </a:solidFill>
                          <a:effectLst/>
                          <a:latin typeface="游ゴシック" panose="020B0400000000000000" pitchFamily="50" charset="-128"/>
                          <a:ea typeface="游ゴシック" panose="020B0400000000000000" pitchFamily="50" charset="-128"/>
                        </a:rPr>
                        <a:t>118</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（４票）</a:t>
                      </a:r>
                      <a:endParaRPr lang="en-US" altLang="ja-JP"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10000"/>
                  </a:ext>
                </a:extLst>
              </a:tr>
              <a:tr h="2520000">
                <a:tc>
                  <a:txBody>
                    <a:bodyPr/>
                    <a:lstStyle/>
                    <a:p>
                      <a:pPr algn="ctr" fontAlgn="b"/>
                      <a:r>
                        <a:rPr lang="ja-JP" altLang="en-US" sz="1500" b="0" i="0" u="none" strike="noStrike" dirty="0">
                          <a:solidFill>
                            <a:srgbClr val="000000"/>
                          </a:solidFill>
                          <a:effectLst/>
                          <a:latin typeface="游ゴシック" panose="020B0400000000000000" pitchFamily="50" charset="-128"/>
                          <a:ea typeface="+mn-ea"/>
                        </a:rPr>
                        <a:t> </a:t>
                      </a:r>
                      <a:endPar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7650107"/>
                  </a:ext>
                </a:extLst>
              </a:tr>
              <a:tr h="288000">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　受付番号：</a:t>
                      </a:r>
                      <a:r>
                        <a:rPr lang="en-US" altLang="ja-JP" sz="1500" b="0" i="0" u="none" strike="noStrike" dirty="0">
                          <a:solidFill>
                            <a:srgbClr val="000000"/>
                          </a:solidFill>
                          <a:effectLst/>
                          <a:latin typeface="游ゴシック" panose="020B0400000000000000" pitchFamily="50" charset="-128"/>
                          <a:ea typeface="游ゴシック" panose="020B0400000000000000" pitchFamily="50" charset="-128"/>
                        </a:rPr>
                        <a:t>119</a:t>
                      </a:r>
                      <a:endParaRPr lang="zh-TW"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　受付番号：</a:t>
                      </a:r>
                      <a:r>
                        <a:rPr lang="en-US" altLang="ja-JP" sz="1500" b="0" i="0" u="none" strike="noStrike" dirty="0">
                          <a:solidFill>
                            <a:srgbClr val="000000"/>
                          </a:solidFill>
                          <a:effectLst/>
                          <a:latin typeface="游ゴシック" panose="020B0400000000000000" pitchFamily="50" charset="-128"/>
                          <a:ea typeface="游ゴシック" panose="020B0400000000000000" pitchFamily="50" charset="-128"/>
                        </a:rPr>
                        <a:t>151</a:t>
                      </a: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10001"/>
                  </a:ext>
                </a:extLst>
              </a:tr>
              <a:tr h="2520000">
                <a:tc>
                  <a:txBody>
                    <a:bodyPr/>
                    <a:lstStyle/>
                    <a:p>
                      <a:pPr algn="ctr" fontAlgn="b"/>
                      <a:endPar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52791585"/>
                  </a:ext>
                </a:extLst>
              </a:tr>
            </a:tbl>
          </a:graphicData>
        </a:graphic>
      </p:graphicFrame>
      <p:sp>
        <p:nvSpPr>
          <p:cNvPr id="2" name="スライド番号プレースホルダー 1"/>
          <p:cNvSpPr>
            <a:spLocks noGrp="1"/>
          </p:cNvSpPr>
          <p:nvPr>
            <p:ph type="sldNum" sz="quarter" idx="12"/>
          </p:nvPr>
        </p:nvSpPr>
        <p:spPr>
          <a:xfrm>
            <a:off x="7086600" y="6492875"/>
            <a:ext cx="2057400" cy="365125"/>
          </a:xfrm>
        </p:spPr>
        <p:txBody>
          <a:bodyPr/>
          <a:lstStyle/>
          <a:p>
            <a:fld id="{8DDB306B-CB1A-4F92-AE18-14C2D5855DBA}" type="slidenum">
              <a:rPr kumimoji="1" lang="ja-JP" altLang="en-US" smtClean="0"/>
              <a:t>8</a:t>
            </a:fld>
            <a:endParaRPr kumimoji="1" lang="ja-JP" altLang="en-US" dirty="0"/>
          </a:p>
        </p:txBody>
      </p:sp>
      <p:sp>
        <p:nvSpPr>
          <p:cNvPr id="5" name="タイトル 1"/>
          <p:cNvSpPr>
            <a:spLocks noGrp="1"/>
          </p:cNvSpPr>
          <p:nvPr>
            <p:ph type="title"/>
          </p:nvPr>
        </p:nvSpPr>
        <p:spPr>
          <a:xfrm>
            <a:off x="179512" y="44624"/>
            <a:ext cx="9145016" cy="562074"/>
          </a:xfrm>
        </p:spPr>
        <p:txBody>
          <a:bodyPr>
            <a:noAutofit/>
          </a:bodyPr>
          <a:lstStyle/>
          <a:p>
            <a:pPr algn="l"/>
            <a:r>
              <a:rPr lang="en-US" altLang="ja-JP" sz="2000" b="1" u="sng" dirty="0">
                <a:solidFill>
                  <a:prstClr val="black"/>
                </a:solidFill>
                <a:latin typeface="ＭＳ Ｐゴシック" panose="020B0600070205080204" pitchFamily="50" charset="-128"/>
              </a:rPr>
              <a:t>【</a:t>
            </a:r>
            <a:r>
              <a:rPr lang="ja-JP" altLang="en-US" sz="2000" b="1" u="sng" dirty="0">
                <a:solidFill>
                  <a:prstClr val="black"/>
                </a:solidFill>
                <a:latin typeface="ＭＳ Ｐゴシック" panose="020B0600070205080204" pitchFamily="50" charset="-128"/>
              </a:rPr>
              <a:t>論点２</a:t>
            </a:r>
            <a:r>
              <a:rPr lang="en-US" altLang="ja-JP" sz="2000" b="1" u="sng" dirty="0">
                <a:solidFill>
                  <a:prstClr val="black"/>
                </a:solidFill>
                <a:latin typeface="ＭＳ Ｐゴシック" panose="020B0600070205080204" pitchFamily="50" charset="-128"/>
              </a:rPr>
              <a:t>】</a:t>
            </a:r>
            <a:r>
              <a:rPr lang="ja-JP" altLang="en-US" sz="2000" b="1" u="sng" dirty="0">
                <a:solidFill>
                  <a:prstClr val="black"/>
                </a:solidFill>
                <a:latin typeface="ＭＳ Ｐゴシック" panose="020B0600070205080204" pitchFamily="50" charset="-128"/>
              </a:rPr>
              <a:t>　事務局整理により、同一箇所としてグルーピングしたビュースポット</a:t>
            </a:r>
            <a:endParaRPr kumimoji="1" lang="ja-JP" altLang="en-US" sz="2000" u="sng" dirty="0"/>
          </a:p>
        </p:txBody>
      </p:sp>
      <p:sp>
        <p:nvSpPr>
          <p:cNvPr id="4" name="正方形/長方形 3"/>
          <p:cNvSpPr/>
          <p:nvPr/>
        </p:nvSpPr>
        <p:spPr>
          <a:xfrm>
            <a:off x="323528" y="457455"/>
            <a:ext cx="7869560" cy="460382"/>
          </a:xfrm>
          <a:prstGeom prst="rect">
            <a:avLst/>
          </a:prstGeom>
        </p:spPr>
        <p:txBody>
          <a:bodyPr wrap="square">
            <a:spAutoFit/>
          </a:bodyPr>
          <a:lstStyle/>
          <a:p>
            <a:pPr marL="285750" indent="-285750">
              <a:lnSpc>
                <a:spcPct val="150000"/>
              </a:lnSpc>
              <a:buFont typeface="Wingdings" panose="05000000000000000000" pitchFamily="2" charset="2"/>
              <a:buChar char="Ø"/>
            </a:pPr>
            <a:r>
              <a:rPr lang="ja-JP" altLang="en-US" dirty="0"/>
              <a:t>御領橋</a:t>
            </a:r>
            <a:endParaRPr lang="en-US" altLang="ja-JP" dirty="0"/>
          </a:p>
        </p:txBody>
      </p:sp>
      <p:pic>
        <p:nvPicPr>
          <p:cNvPr id="28" name="図 1">
            <a:extLst>
              <a:ext uri="{FF2B5EF4-FFF2-40B4-BE49-F238E27FC236}">
                <a16:creationId xmlns:a16="http://schemas.microsoft.com/office/drawing/2014/main" id="{7949CAAF-F146-42A5-9F09-0AE91BDA817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08068" y="1262482"/>
            <a:ext cx="3541913" cy="2361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図 2">
            <a:extLst>
              <a:ext uri="{FF2B5EF4-FFF2-40B4-BE49-F238E27FC236}">
                <a16:creationId xmlns:a16="http://schemas.microsoft.com/office/drawing/2014/main" id="{9C87CD0A-958D-4432-9175-E3B499047E9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36673" y="4051230"/>
            <a:ext cx="3205092" cy="2402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図 2">
            <a:extLst>
              <a:ext uri="{FF2B5EF4-FFF2-40B4-BE49-F238E27FC236}">
                <a16:creationId xmlns:a16="http://schemas.microsoft.com/office/drawing/2014/main" id="{AC310F3D-3874-48FE-8DE1-2F9D1A4E7A3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7975" y="4048501"/>
            <a:ext cx="3352727" cy="2387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図 7" descr="建物, 屋外, 歩道, ストリート が含まれている画像&#10;&#10;自動的に生成された説明">
            <a:extLst>
              <a:ext uri="{FF2B5EF4-FFF2-40B4-BE49-F238E27FC236}">
                <a16:creationId xmlns:a16="http://schemas.microsoft.com/office/drawing/2014/main" id="{793D4B1C-A140-4099-91C7-B2D31AD50B2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9818" y="1332769"/>
            <a:ext cx="3969400" cy="2232788"/>
          </a:xfrm>
          <a:prstGeom prst="rect">
            <a:avLst/>
          </a:prstGeom>
        </p:spPr>
      </p:pic>
    </p:spTree>
    <p:extLst>
      <p:ext uri="{BB962C8B-B14F-4D97-AF65-F5344CB8AC3E}">
        <p14:creationId xmlns:p14="http://schemas.microsoft.com/office/powerpoint/2010/main" val="38753882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 name="表 36">
            <a:extLst>
              <a:ext uri="{FF2B5EF4-FFF2-40B4-BE49-F238E27FC236}">
                <a16:creationId xmlns:a16="http://schemas.microsoft.com/office/drawing/2014/main" id="{0188961F-E52B-4E5B-A517-D3C93006BC9C}"/>
              </a:ext>
            </a:extLst>
          </p:cNvPr>
          <p:cNvGraphicFramePr>
            <a:graphicFrameLocks noGrp="1"/>
          </p:cNvGraphicFramePr>
          <p:nvPr>
            <p:extLst>
              <p:ext uri="{D42A27DB-BD31-4B8C-83A1-F6EECF244321}">
                <p14:modId xmlns:p14="http://schemas.microsoft.com/office/powerpoint/2010/main" val="1359516526"/>
              </p:ext>
            </p:extLst>
          </p:nvPr>
        </p:nvGraphicFramePr>
        <p:xfrm>
          <a:off x="384385" y="620688"/>
          <a:ext cx="8388000" cy="5616000"/>
        </p:xfrm>
        <a:graphic>
          <a:graphicData uri="http://schemas.openxmlformats.org/drawingml/2006/table">
            <a:tbl>
              <a:tblPr/>
              <a:tblGrid>
                <a:gridCol w="4194000">
                  <a:extLst>
                    <a:ext uri="{9D8B030D-6E8A-4147-A177-3AD203B41FA5}">
                      <a16:colId xmlns:a16="http://schemas.microsoft.com/office/drawing/2014/main" val="20001"/>
                    </a:ext>
                  </a:extLst>
                </a:gridCol>
                <a:gridCol w="4194000">
                  <a:extLst>
                    <a:ext uri="{9D8B030D-6E8A-4147-A177-3AD203B41FA5}">
                      <a16:colId xmlns:a16="http://schemas.microsoft.com/office/drawing/2014/main" val="20002"/>
                    </a:ext>
                  </a:extLst>
                </a:gridCol>
              </a:tblGrid>
              <a:tr h="288000">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　受付番号：</a:t>
                      </a:r>
                      <a:r>
                        <a:rPr lang="en-US" altLang="ja-JP" sz="1500" b="0" i="0" u="none" strike="noStrike" dirty="0">
                          <a:solidFill>
                            <a:srgbClr val="000000"/>
                          </a:solidFill>
                          <a:effectLst/>
                          <a:latin typeface="游ゴシック" panose="020B0400000000000000" pitchFamily="50" charset="-128"/>
                          <a:ea typeface="游ゴシック" panose="020B0400000000000000" pitchFamily="50" charset="-128"/>
                        </a:rPr>
                        <a:t>38</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（２票）</a:t>
                      </a:r>
                      <a:endParaRPr lang="zh-TW"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　受付番号：</a:t>
                      </a:r>
                      <a:r>
                        <a:rPr lang="en-US" altLang="ja-JP" sz="1500" b="0" i="0" u="none" strike="noStrike" dirty="0">
                          <a:solidFill>
                            <a:srgbClr val="000000"/>
                          </a:solidFill>
                          <a:effectLst/>
                          <a:latin typeface="游ゴシック" panose="020B0400000000000000" pitchFamily="50" charset="-128"/>
                          <a:ea typeface="游ゴシック" panose="020B0400000000000000" pitchFamily="50" charset="-128"/>
                        </a:rPr>
                        <a:t>196</a:t>
                      </a: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10000"/>
                  </a:ext>
                </a:extLst>
              </a:tr>
              <a:tr h="2520000">
                <a:tc>
                  <a:txBody>
                    <a:bodyPr/>
                    <a:lstStyle/>
                    <a:p>
                      <a:pPr algn="ctr" fontAlgn="b"/>
                      <a:r>
                        <a:rPr lang="ja-JP" altLang="en-US" sz="1500" b="0" i="0" u="none" strike="noStrike" dirty="0">
                          <a:solidFill>
                            <a:srgbClr val="000000"/>
                          </a:solidFill>
                          <a:effectLst/>
                          <a:latin typeface="游ゴシック" panose="020B0400000000000000" pitchFamily="50" charset="-128"/>
                          <a:ea typeface="+mn-ea"/>
                        </a:rPr>
                        <a:t> </a:t>
                      </a:r>
                      <a:endPar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7650107"/>
                  </a:ext>
                </a:extLst>
              </a:tr>
              <a:tr h="288000">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　受付番号：</a:t>
                      </a:r>
                      <a:r>
                        <a:rPr lang="en-US" altLang="ja-JP" sz="1500" b="0" i="0" u="none" strike="noStrike" dirty="0">
                          <a:solidFill>
                            <a:srgbClr val="000000"/>
                          </a:solidFill>
                          <a:effectLst/>
                          <a:latin typeface="游ゴシック" panose="020B0400000000000000" pitchFamily="50" charset="-128"/>
                          <a:ea typeface="游ゴシック" panose="020B0400000000000000" pitchFamily="50" charset="-128"/>
                        </a:rPr>
                        <a:t>239</a:t>
                      </a:r>
                      <a:endParaRPr lang="zh-TW"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rowSpan="2">
                  <a:txBody>
                    <a:bodyPr/>
                    <a:lstStyle/>
                    <a:p>
                      <a:pPr algn="l" fontAlgn="ctr"/>
                      <a:endParaRPr lang="en-US" altLang="ja-JP"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792" marR="8792" marT="8813" marB="0" anchor="ctr">
                    <a:lnL w="6350" cap="flat" cmpd="sng" algn="ctr">
                      <a:solidFill>
                        <a:srgbClr val="000000"/>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noFill/>
                      <a:prstDash val="solid"/>
                      <a:round/>
                      <a:headEnd type="none" w="med" len="med"/>
                      <a:tailEnd type="none" w="med" len="med"/>
                    </a:lnB>
                    <a:noFill/>
                  </a:tcPr>
                </a:tc>
                <a:extLst>
                  <a:ext uri="{0D108BD9-81ED-4DB2-BD59-A6C34878D82A}">
                    <a16:rowId xmlns:a16="http://schemas.microsoft.com/office/drawing/2014/main" val="10001"/>
                  </a:ext>
                </a:extLst>
              </a:tr>
              <a:tr h="2520000">
                <a:tc>
                  <a:txBody>
                    <a:bodyPr/>
                    <a:lstStyle/>
                    <a:p>
                      <a:pPr algn="ctr" fontAlgn="b"/>
                      <a:endPar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fontAlgn="b"/>
                      <a:endPar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52791585"/>
                  </a:ext>
                </a:extLst>
              </a:tr>
            </a:tbl>
          </a:graphicData>
        </a:graphic>
      </p:graphicFrame>
      <p:sp>
        <p:nvSpPr>
          <p:cNvPr id="2" name="スライド番号プレースホルダー 1"/>
          <p:cNvSpPr>
            <a:spLocks noGrp="1"/>
          </p:cNvSpPr>
          <p:nvPr>
            <p:ph type="sldNum" sz="quarter" idx="12"/>
          </p:nvPr>
        </p:nvSpPr>
        <p:spPr>
          <a:xfrm>
            <a:off x="7086600" y="6492875"/>
            <a:ext cx="2057400" cy="365125"/>
          </a:xfrm>
        </p:spPr>
        <p:txBody>
          <a:bodyPr/>
          <a:lstStyle/>
          <a:p>
            <a:fld id="{8DDB306B-CB1A-4F92-AE18-14C2D5855DBA}" type="slidenum">
              <a:rPr kumimoji="1" lang="ja-JP" altLang="en-US" smtClean="0"/>
              <a:t>9</a:t>
            </a:fld>
            <a:endParaRPr kumimoji="1" lang="ja-JP" altLang="en-US" dirty="0"/>
          </a:p>
        </p:txBody>
      </p:sp>
      <p:sp>
        <p:nvSpPr>
          <p:cNvPr id="4" name="正方形/長方形 3"/>
          <p:cNvSpPr/>
          <p:nvPr/>
        </p:nvSpPr>
        <p:spPr>
          <a:xfrm>
            <a:off x="323528" y="88298"/>
            <a:ext cx="7869560" cy="460382"/>
          </a:xfrm>
          <a:prstGeom prst="rect">
            <a:avLst/>
          </a:prstGeom>
        </p:spPr>
        <p:txBody>
          <a:bodyPr wrap="square">
            <a:spAutoFit/>
          </a:bodyPr>
          <a:lstStyle/>
          <a:p>
            <a:pPr marL="285750" indent="-285750">
              <a:lnSpc>
                <a:spcPct val="150000"/>
              </a:lnSpc>
              <a:buFont typeface="Wingdings" panose="05000000000000000000" pitchFamily="2" charset="2"/>
              <a:buChar char="Ø"/>
            </a:pPr>
            <a:r>
              <a:rPr lang="ja-JP" altLang="en-US" dirty="0"/>
              <a:t>星のブランコ展望台</a:t>
            </a:r>
            <a:endParaRPr lang="en-US" altLang="ja-JP" dirty="0"/>
          </a:p>
        </p:txBody>
      </p:sp>
      <p:pic>
        <p:nvPicPr>
          <p:cNvPr id="10" name="図 2">
            <a:extLst>
              <a:ext uri="{FF2B5EF4-FFF2-40B4-BE49-F238E27FC236}">
                <a16:creationId xmlns:a16="http://schemas.microsoft.com/office/drawing/2014/main" id="{994EF211-0F46-4825-AC2B-1758095A5D9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980728"/>
            <a:ext cx="3568641" cy="2379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図 2">
            <a:extLst>
              <a:ext uri="{FF2B5EF4-FFF2-40B4-BE49-F238E27FC236}">
                <a16:creationId xmlns:a16="http://schemas.microsoft.com/office/drawing/2014/main" id="{7F207076-3A38-451D-ADCE-3483DAE101B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4761" y="980728"/>
            <a:ext cx="3167051" cy="237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図 1">
            <a:extLst>
              <a:ext uri="{FF2B5EF4-FFF2-40B4-BE49-F238E27FC236}">
                <a16:creationId xmlns:a16="http://schemas.microsoft.com/office/drawing/2014/main" id="{7B6BD32F-5884-4D88-B827-45B4552BD35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3568" y="3775617"/>
            <a:ext cx="3576058" cy="238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テキスト ボックス 2">
            <a:extLst>
              <a:ext uri="{FF2B5EF4-FFF2-40B4-BE49-F238E27FC236}">
                <a16:creationId xmlns:a16="http://schemas.microsoft.com/office/drawing/2014/main" id="{2F579BBE-A217-4973-B266-EB1D7C3DB523}"/>
              </a:ext>
            </a:extLst>
          </p:cNvPr>
          <p:cNvSpPr txBox="1"/>
          <p:nvPr/>
        </p:nvSpPr>
        <p:spPr>
          <a:xfrm>
            <a:off x="9684568" y="1844824"/>
            <a:ext cx="3984361" cy="1477328"/>
          </a:xfrm>
          <a:prstGeom prst="rect">
            <a:avLst/>
          </a:prstGeom>
          <a:noFill/>
        </p:spPr>
        <p:txBody>
          <a:bodyPr wrap="square" rtlCol="0">
            <a:spAutoFit/>
          </a:bodyPr>
          <a:lstStyle/>
          <a:p>
            <a:r>
              <a:rPr kumimoji="1" lang="en-US" altLang="ja-JP" dirty="0"/>
              <a:t>【</a:t>
            </a:r>
            <a:r>
              <a:rPr kumimoji="1" lang="ja-JP" altLang="en-US" dirty="0"/>
              <a:t>事前審査コメント</a:t>
            </a:r>
            <a:r>
              <a:rPr kumimoji="1" lang="en-US" altLang="ja-JP" dirty="0"/>
              <a:t>】</a:t>
            </a:r>
            <a:r>
              <a:rPr kumimoji="1" lang="ja-JP" altLang="en-US" dirty="0"/>
              <a:t>写真はどれでも良い（個別スポットへの投票無し）</a:t>
            </a:r>
            <a:br>
              <a:rPr kumimoji="1" lang="ja-JP" altLang="en-US" dirty="0"/>
            </a:br>
            <a:r>
              <a:rPr kumimoji="1" lang="ja-JP" altLang="en-US" dirty="0"/>
              <a:t>⇒グループの得票数には含むが、個別スポットへの得票数には含まない</a:t>
            </a:r>
          </a:p>
          <a:p>
            <a:endParaRPr kumimoji="1" lang="ja-JP" altLang="en-US" dirty="0"/>
          </a:p>
        </p:txBody>
      </p:sp>
    </p:spTree>
    <p:extLst>
      <p:ext uri="{BB962C8B-B14F-4D97-AF65-F5344CB8AC3E}">
        <p14:creationId xmlns:p14="http://schemas.microsoft.com/office/powerpoint/2010/main" val="179096823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6382</TotalTime>
  <Words>2514</Words>
  <Application>Microsoft Office PowerPoint</Application>
  <PresentationFormat>画面に合わせる (4:3)</PresentationFormat>
  <Paragraphs>676</Paragraphs>
  <Slides>25</Slides>
  <Notes>5</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25</vt:i4>
      </vt:variant>
    </vt:vector>
  </HeadingPairs>
  <TitlesOfParts>
    <vt:vector size="33" baseType="lpstr">
      <vt:lpstr>Meiryo UI</vt:lpstr>
      <vt:lpstr>ＭＳ Ｐゴシック</vt:lpstr>
      <vt:lpstr>新細明體</vt:lpstr>
      <vt:lpstr>游ゴシック</vt:lpstr>
      <vt:lpstr>Arial</vt:lpstr>
      <vt:lpstr>Calibri</vt:lpstr>
      <vt:lpstr>Wingdings</vt:lpstr>
      <vt:lpstr>Office ​​テーマ</vt:lpstr>
      <vt:lpstr>PowerPoint プレゼンテーション</vt:lpstr>
      <vt:lpstr>第１回景観審議会での主な意見　（情報発信に関すること）</vt:lpstr>
      <vt:lpstr>PowerPoint プレゼンテーション</vt:lpstr>
      <vt:lpstr>PowerPoint プレゼンテーション</vt:lpstr>
      <vt:lpstr>PowerPoint プレゼンテーション</vt:lpstr>
      <vt:lpstr>【論点１】　近い位置関係にあるビュースポット</vt:lpstr>
      <vt:lpstr>PowerPoint プレゼンテーション</vt:lpstr>
      <vt:lpstr>【論点２】　事務局整理により、同一箇所としてグルーピングしたビュースポット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【論点１】　近い位置関係にあるビュースポット</vt:lpstr>
      <vt:lpstr>PowerPoint プレゼンテーション</vt:lpstr>
      <vt:lpstr>PowerPoint プレゼンテーション</vt:lpstr>
      <vt:lpstr>PowerPoint プレゼンテーション</vt:lpstr>
      <vt:lpstr>PowerPoint プレゼンテーション</vt:lpstr>
      <vt:lpstr>【論点２】　事務局整理により、同一箇所としてグルーピングしたビュースポット</vt:lpstr>
      <vt:lpstr>PowerPoint プレゼンテーション</vt:lpstr>
      <vt:lpstr>PowerPoint プレゼンテーション</vt:lpstr>
      <vt:lpstr>PowerPoint プレゼンテーション</vt:lpstr>
    </vt:vector>
  </TitlesOfParts>
  <Company>大阪府</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cp:revision>335</cp:revision>
  <cp:lastPrinted>2021-03-05T06:55:35Z</cp:lastPrinted>
  <dcterms:created xsi:type="dcterms:W3CDTF">2018-07-27T09:19:56Z</dcterms:created>
  <dcterms:modified xsi:type="dcterms:W3CDTF">2021-03-05T06:55:48Z</dcterms:modified>
</cp:coreProperties>
</file>