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490" r:id="rId2"/>
    <p:sldId id="533" r:id="rId3"/>
    <p:sldId id="565" r:id="rId4"/>
    <p:sldId id="559" r:id="rId5"/>
    <p:sldId id="560" r:id="rId6"/>
    <p:sldId id="562" r:id="rId7"/>
    <p:sldId id="576" r:id="rId8"/>
    <p:sldId id="577" r:id="rId9"/>
    <p:sldId id="578" r:id="rId10"/>
    <p:sldId id="579" r:id="rId11"/>
    <p:sldId id="580" r:id="rId12"/>
    <p:sldId id="585" r:id="rId13"/>
    <p:sldId id="586" r:id="rId14"/>
    <p:sldId id="587" r:id="rId15"/>
    <p:sldId id="588" r:id="rId16"/>
    <p:sldId id="590" r:id="rId17"/>
    <p:sldId id="591" r:id="rId18"/>
    <p:sldId id="592" r:id="rId19"/>
    <p:sldId id="593" r:id="rId20"/>
    <p:sldId id="594" r:id="rId21"/>
    <p:sldId id="581" r:id="rId22"/>
    <p:sldId id="596" r:id="rId23"/>
    <p:sldId id="566" r:id="rId24"/>
    <p:sldId id="569" r:id="rId25"/>
    <p:sldId id="570" r:id="rId26"/>
    <p:sldId id="571" r:id="rId27"/>
    <p:sldId id="597" r:id="rId28"/>
    <p:sldId id="598" r:id="rId29"/>
    <p:sldId id="599" r:id="rId3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500AD5-2E6E-42B8-97D0-2BFF66FA8C54}">
          <p14:sldIdLst>
            <p14:sldId id="490"/>
            <p14:sldId id="533"/>
            <p14:sldId id="565"/>
            <p14:sldId id="559"/>
            <p14:sldId id="560"/>
            <p14:sldId id="562"/>
            <p14:sldId id="576"/>
            <p14:sldId id="577"/>
            <p14:sldId id="578"/>
            <p14:sldId id="579"/>
            <p14:sldId id="580"/>
            <p14:sldId id="585"/>
            <p14:sldId id="586"/>
            <p14:sldId id="587"/>
            <p14:sldId id="588"/>
            <p14:sldId id="590"/>
            <p14:sldId id="591"/>
            <p14:sldId id="592"/>
            <p14:sldId id="593"/>
            <p14:sldId id="594"/>
            <p14:sldId id="581"/>
            <p14:sldId id="596"/>
            <p14:sldId id="566"/>
            <p14:sldId id="569"/>
            <p14:sldId id="570"/>
            <p14:sldId id="571"/>
            <p14:sldId id="597"/>
            <p14:sldId id="598"/>
            <p14:sldId id="599"/>
          </p14:sldIdLst>
        </p14:section>
        <p14:section name="タイトルなしのセクション" id="{996CAE3C-1B7B-4B2A-BE93-DE89E925EC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a:srgbClr val="FFFF99"/>
    <a:srgbClr val="FFE285"/>
    <a:srgbClr val="CEE1F2"/>
    <a:srgbClr val="C5E0B4"/>
    <a:srgbClr val="F4B183"/>
    <a:srgbClr val="FFD966"/>
    <a:srgbClr val="5B9BD5"/>
    <a:srgbClr val="F4E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65171" autoAdjust="0"/>
  </p:normalViewPr>
  <p:slideViewPr>
    <p:cSldViewPr snapToGrid="0">
      <p:cViewPr varScale="1">
        <p:scale>
          <a:sx n="45" d="100"/>
          <a:sy n="45" d="100"/>
        </p:scale>
        <p:origin x="2100" y="42"/>
      </p:cViewPr>
      <p:guideLst/>
    </p:cSldViewPr>
  </p:slideViewPr>
  <p:notesTextViewPr>
    <p:cViewPr>
      <p:scale>
        <a:sx n="1" d="1"/>
        <a:sy n="1" d="1"/>
      </p:scale>
      <p:origin x="0" y="0"/>
    </p:cViewPr>
  </p:notesTextViewPr>
  <p:sorterViewPr>
    <p:cViewPr>
      <p:scale>
        <a:sx n="100" d="100"/>
        <a:sy n="100" d="100"/>
      </p:scale>
      <p:origin x="0" y="-12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028BA0B-8806-4323-9584-74B7326DDDD0}" type="datetimeFigureOut">
              <a:rPr kumimoji="1" lang="ja-JP" altLang="en-US" smtClean="0"/>
              <a:t>2020/9/14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7A1A5E5-E4DF-4E99-A882-49548D1835E4}" type="slidenum">
              <a:rPr kumimoji="1" lang="ja-JP" altLang="en-US" smtClean="0"/>
              <a:t>‹#›</a:t>
            </a:fld>
            <a:endParaRPr kumimoji="1" lang="ja-JP" altLang="en-US"/>
          </a:p>
        </p:txBody>
      </p:sp>
    </p:spTree>
    <p:extLst>
      <p:ext uri="{BB962C8B-B14F-4D97-AF65-F5344CB8AC3E}">
        <p14:creationId xmlns:p14="http://schemas.microsoft.com/office/powerpoint/2010/main" val="257203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2020/9/14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a:t>
            </a:fld>
            <a:endParaRPr kumimoji="1" lang="ja-JP" altLang="en-US"/>
          </a:p>
        </p:txBody>
      </p:sp>
    </p:spTree>
    <p:extLst>
      <p:ext uri="{BB962C8B-B14F-4D97-AF65-F5344CB8AC3E}">
        <p14:creationId xmlns:p14="http://schemas.microsoft.com/office/powerpoint/2010/main" val="152411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10</a:t>
            </a:fld>
            <a:endParaRPr kumimoji="1" lang="ja-JP" altLang="en-US"/>
          </a:p>
        </p:txBody>
      </p:sp>
    </p:spTree>
    <p:extLst>
      <p:ext uri="{BB962C8B-B14F-4D97-AF65-F5344CB8AC3E}">
        <p14:creationId xmlns:p14="http://schemas.microsoft.com/office/powerpoint/2010/main" val="150987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11</a:t>
            </a:fld>
            <a:endParaRPr kumimoji="1" lang="ja-JP" altLang="en-US"/>
          </a:p>
        </p:txBody>
      </p:sp>
    </p:spTree>
    <p:extLst>
      <p:ext uri="{BB962C8B-B14F-4D97-AF65-F5344CB8AC3E}">
        <p14:creationId xmlns:p14="http://schemas.microsoft.com/office/powerpoint/2010/main" val="25751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6878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1625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253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0650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2095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791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141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5642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2</a:t>
            </a:fld>
            <a:endParaRPr kumimoji="1" lang="ja-JP" altLang="en-US"/>
          </a:p>
        </p:txBody>
      </p:sp>
    </p:spTree>
    <p:extLst>
      <p:ext uri="{BB962C8B-B14F-4D97-AF65-F5344CB8AC3E}">
        <p14:creationId xmlns:p14="http://schemas.microsoft.com/office/powerpoint/2010/main" val="399712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965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21</a:t>
            </a:fld>
            <a:endParaRPr kumimoji="1" lang="ja-JP" altLang="en-US"/>
          </a:p>
        </p:txBody>
      </p:sp>
    </p:spTree>
    <p:extLst>
      <p:ext uri="{BB962C8B-B14F-4D97-AF65-F5344CB8AC3E}">
        <p14:creationId xmlns:p14="http://schemas.microsoft.com/office/powerpoint/2010/main" val="211182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22</a:t>
            </a:fld>
            <a:endParaRPr kumimoji="1" lang="ja-JP" altLang="en-US"/>
          </a:p>
        </p:txBody>
      </p:sp>
    </p:spTree>
    <p:extLst>
      <p:ext uri="{BB962C8B-B14F-4D97-AF65-F5344CB8AC3E}">
        <p14:creationId xmlns:p14="http://schemas.microsoft.com/office/powerpoint/2010/main" val="2885676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23</a:t>
            </a:fld>
            <a:endParaRPr kumimoji="1" lang="ja-JP" altLang="en-US"/>
          </a:p>
        </p:txBody>
      </p:sp>
    </p:spTree>
    <p:extLst>
      <p:ext uri="{BB962C8B-B14F-4D97-AF65-F5344CB8AC3E}">
        <p14:creationId xmlns:p14="http://schemas.microsoft.com/office/powerpoint/2010/main" val="265008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808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2270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645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a:t>
            </a:fld>
            <a:endParaRPr kumimoji="1" lang="ja-JP" altLang="en-US"/>
          </a:p>
        </p:txBody>
      </p:sp>
    </p:spTree>
    <p:extLst>
      <p:ext uri="{BB962C8B-B14F-4D97-AF65-F5344CB8AC3E}">
        <p14:creationId xmlns:p14="http://schemas.microsoft.com/office/powerpoint/2010/main" val="401301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a:t>
            </a:fld>
            <a:endParaRPr kumimoji="1" lang="ja-JP" altLang="en-US"/>
          </a:p>
        </p:txBody>
      </p:sp>
    </p:spTree>
    <p:extLst>
      <p:ext uri="{BB962C8B-B14F-4D97-AF65-F5344CB8AC3E}">
        <p14:creationId xmlns:p14="http://schemas.microsoft.com/office/powerpoint/2010/main" val="91820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5</a:t>
            </a:fld>
            <a:endParaRPr kumimoji="1" lang="ja-JP" altLang="en-US"/>
          </a:p>
        </p:txBody>
      </p:sp>
    </p:spTree>
    <p:extLst>
      <p:ext uri="{BB962C8B-B14F-4D97-AF65-F5344CB8AC3E}">
        <p14:creationId xmlns:p14="http://schemas.microsoft.com/office/powerpoint/2010/main" val="174017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6</a:t>
            </a:fld>
            <a:endParaRPr kumimoji="1" lang="ja-JP" altLang="en-US"/>
          </a:p>
        </p:txBody>
      </p:sp>
    </p:spTree>
    <p:extLst>
      <p:ext uri="{BB962C8B-B14F-4D97-AF65-F5344CB8AC3E}">
        <p14:creationId xmlns:p14="http://schemas.microsoft.com/office/powerpoint/2010/main" val="212186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7</a:t>
            </a:fld>
            <a:endParaRPr kumimoji="1" lang="ja-JP" altLang="en-US"/>
          </a:p>
        </p:txBody>
      </p:sp>
    </p:spTree>
    <p:extLst>
      <p:ext uri="{BB962C8B-B14F-4D97-AF65-F5344CB8AC3E}">
        <p14:creationId xmlns:p14="http://schemas.microsoft.com/office/powerpoint/2010/main" val="377920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8</a:t>
            </a:fld>
            <a:endParaRPr kumimoji="1" lang="ja-JP" altLang="en-US"/>
          </a:p>
        </p:txBody>
      </p:sp>
    </p:spTree>
    <p:extLst>
      <p:ext uri="{BB962C8B-B14F-4D97-AF65-F5344CB8AC3E}">
        <p14:creationId xmlns:p14="http://schemas.microsoft.com/office/powerpoint/2010/main" val="322206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9</a:t>
            </a:fld>
            <a:endParaRPr kumimoji="1" lang="ja-JP" altLang="en-US"/>
          </a:p>
        </p:txBody>
      </p:sp>
    </p:spTree>
    <p:extLst>
      <p:ext uri="{BB962C8B-B14F-4D97-AF65-F5344CB8AC3E}">
        <p14:creationId xmlns:p14="http://schemas.microsoft.com/office/powerpoint/2010/main" val="148925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023B00-6BA2-47A4-9087-F127ABFC18C8}" type="datetime1">
              <a:rPr kumimoji="1" lang="ja-JP" altLang="en-US" smtClean="0"/>
              <a:t>2020/9/14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877252-30BE-4476-B36B-5E6D08327871}" type="datetime1">
              <a:rPr kumimoji="1" lang="ja-JP" altLang="en-US" smtClean="0"/>
              <a:t>2020/9/14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6" y="365127"/>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11BF80-75A6-4B9A-9F73-4078AD690C92}" type="datetime1">
              <a:rPr kumimoji="1" lang="ja-JP" altLang="en-US" smtClean="0"/>
              <a:t>2020/9/14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24C08E-8A5C-4552-9890-3737E3E1D2DD}" type="datetime1">
              <a:rPr kumimoji="1" lang="ja-JP" altLang="en-US" smtClean="0"/>
              <a:t>2020/9/14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5365FC0-8ED4-487E-9D34-45C98C78C4FE}" type="datetime1">
              <a:rPr kumimoji="1" lang="ja-JP" altLang="en-US" smtClean="0"/>
              <a:t>2020/9/14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4757E0-A9C7-49CF-A648-4D057E73C6E2}" type="datetime1">
              <a:rPr kumimoji="1" lang="ja-JP" altLang="en-US" smtClean="0"/>
              <a:t>2020/9/14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7" y="1681164"/>
            <a:ext cx="388739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7"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D945024-EF79-423A-ACA5-2CB284C06E52}" type="datetime1">
              <a:rPr kumimoji="1" lang="ja-JP" altLang="en-US" smtClean="0"/>
              <a:t>2020/9/14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E31D4B-9E72-4FA3-A21D-8153BD06FB94}" type="datetime1">
              <a:rPr kumimoji="1" lang="ja-JP" altLang="en-US" smtClean="0"/>
              <a:t>2020/9/14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0360-C20E-4F53-B1F7-152C1BFAE83B}" type="datetime1">
              <a:rPr kumimoji="1" lang="ja-JP" altLang="en-US" smtClean="0"/>
              <a:t>2020/9/14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3" y="987430"/>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AA23DF-A3F4-4505-9725-AF2565AC9411}" type="datetime1">
              <a:rPr kumimoji="1" lang="ja-JP" altLang="en-US" smtClean="0"/>
              <a:t>2020/9/14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3" y="987430"/>
            <a:ext cx="4629151"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5015E18-6333-4193-9ECA-593CDD3D9551}" type="datetime1">
              <a:rPr kumimoji="1" lang="ja-JP" altLang="en-US" smtClean="0"/>
              <a:t>2020/9/14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4675-6452-40F1-AB7D-F3C6D5FD136F}" type="datetime1">
              <a:rPr kumimoji="1" lang="ja-JP" altLang="en-US" smtClean="0"/>
              <a:t>2020/9/14</a:t>
            </a:fld>
            <a:endParaRPr kumimoji="1" lang="ja-JP" altLang="en-US"/>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5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議題２：</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公共事業における景観面で</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サイクルについて</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689957" y="105976"/>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資料２</a:t>
            </a:r>
            <a:endParaRPr kumimoji="1" lang="en-US" altLang="ja-JP" sz="2000" dirty="0">
              <a:solidFill>
                <a:prstClr val="black"/>
              </a:solidFill>
              <a:latin typeface="ＭＳ Ｐゴシック" panose="020B0600070205080204" pitchFamily="50" charset="-128"/>
            </a:endParaRPr>
          </a:p>
        </p:txBody>
      </p:sp>
      <p:sp>
        <p:nvSpPr>
          <p:cNvPr id="11" name="テキスト ボックス 10"/>
          <p:cNvSpPr txBox="1"/>
          <p:nvPr/>
        </p:nvSpPr>
        <p:spPr>
          <a:xfrm>
            <a:off x="1995822" y="2960072"/>
            <a:ext cx="5152373" cy="1077218"/>
          </a:xfrm>
          <a:prstGeom prst="rect">
            <a:avLst/>
          </a:prstGeom>
          <a:noFill/>
        </p:spPr>
        <p:txBody>
          <a:bodyPr wrap="none" rtlCol="0">
            <a:spAutoFit/>
          </a:bodyPr>
          <a:lstStyle/>
          <a:p>
            <a:pPr algn="ctr"/>
            <a:r>
              <a:rPr kumimoji="1" lang="ja-JP" altLang="en-US" sz="3200" b="1" dirty="0">
                <a:latin typeface="Meiryo UI" panose="020B0604030504040204" pitchFamily="50" charset="-128"/>
                <a:ea typeface="Meiryo UI" panose="020B0604030504040204" pitchFamily="50" charset="-128"/>
              </a:rPr>
              <a:t>公共事業における景観面での</a:t>
            </a:r>
            <a:endParaRPr kumimoji="1" lang="en-US" altLang="ja-JP" sz="3200" b="1" dirty="0">
              <a:latin typeface="Meiryo UI" panose="020B0604030504040204" pitchFamily="50" charset="-128"/>
              <a:ea typeface="Meiryo UI" panose="020B0604030504040204" pitchFamily="50" charset="-128"/>
            </a:endParaRPr>
          </a:p>
          <a:p>
            <a:pPr algn="ctr"/>
            <a:r>
              <a:rPr kumimoji="1" lang="en-US" altLang="ja-JP" sz="3200" b="1" dirty="0">
                <a:latin typeface="Meiryo UI" panose="020B0604030504040204" pitchFamily="50" charset="-128"/>
                <a:ea typeface="Meiryo UI" panose="020B0604030504040204" pitchFamily="50" charset="-128"/>
              </a:rPr>
              <a:t>PDCA</a:t>
            </a:r>
            <a:r>
              <a:rPr kumimoji="1" lang="ja-JP" altLang="en-US" sz="3200" b="1" dirty="0" smtClean="0">
                <a:latin typeface="Meiryo UI" panose="020B0604030504040204" pitchFamily="50" charset="-128"/>
                <a:ea typeface="Meiryo UI" panose="020B0604030504040204" pitchFamily="50" charset="-128"/>
              </a:rPr>
              <a:t>サイクルについ</a:t>
            </a:r>
            <a:r>
              <a:rPr kumimoji="1" lang="ja-JP" altLang="en-US" sz="3200" b="1" dirty="0">
                <a:latin typeface="Meiryo UI" panose="020B0604030504040204" pitchFamily="50" charset="-128"/>
                <a:ea typeface="Meiryo UI" panose="020B0604030504040204" pitchFamily="50" charset="-128"/>
              </a:rPr>
              <a:t>て</a:t>
            </a:r>
            <a:endParaRPr kumimoji="1" lang="en-US" altLang="ja-JP" sz="32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z="1400" b="1" smtClean="0"/>
              <a:t>1</a:t>
            </a:fld>
            <a:endParaRPr kumimoji="1" lang="ja-JP" altLang="en-US" sz="1400" b="1"/>
          </a:p>
        </p:txBody>
      </p:sp>
    </p:spTree>
    <p:extLst>
      <p:ext uri="{BB962C8B-B14F-4D97-AF65-F5344CB8AC3E}">
        <p14:creationId xmlns:p14="http://schemas.microsoft.com/office/powerpoint/2010/main" val="2592237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371663" y="4188877"/>
            <a:ext cx="2425511" cy="12280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a:off x="371663" y="2681601"/>
            <a:ext cx="2425511" cy="122804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371663" y="1228103"/>
            <a:ext cx="2425511" cy="11718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曲折矢印 1"/>
          <p:cNvSpPr/>
          <p:nvPr/>
        </p:nvSpPr>
        <p:spPr>
          <a:xfrm rot="10800000">
            <a:off x="5826929" y="5410906"/>
            <a:ext cx="1836803" cy="1010185"/>
          </a:xfrm>
          <a:prstGeom prst="bentArrow">
            <a:avLst>
              <a:gd name="adj1" fmla="val 25000"/>
              <a:gd name="adj2" fmla="val 2117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2" name="正方形/長方形 41"/>
          <p:cNvSpPr/>
          <p:nvPr/>
        </p:nvSpPr>
        <p:spPr>
          <a:xfrm>
            <a:off x="6411586" y="4168947"/>
            <a:ext cx="2523159" cy="12419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356896" y="4235607"/>
            <a:ext cx="2520959" cy="111825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実施設計段階</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外壁や屋根の素材、表面の仕上げ　など</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2824069" y="2719599"/>
            <a:ext cx="3231077" cy="93871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大阪府景観</a:t>
            </a: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形成指針への対応</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計画施設に該当する項目の対応</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371663" y="2720380"/>
            <a:ext cx="2328461" cy="111825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基本設計段階</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ts val="14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構造物の色味、壁面や屋根の形態　など</a:t>
            </a:r>
          </a:p>
        </p:txBody>
      </p:sp>
      <p:sp>
        <p:nvSpPr>
          <p:cNvPr id="31" name="正方形/長方形 30"/>
          <p:cNvSpPr/>
          <p:nvPr/>
        </p:nvSpPr>
        <p:spPr>
          <a:xfrm>
            <a:off x="371664" y="2685643"/>
            <a:ext cx="5656587" cy="12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a:xfrm>
            <a:off x="7086600" y="648707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2824069" y="1261246"/>
            <a:ext cx="3544891" cy="86177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計画地の現状</a:t>
            </a:r>
            <a:r>
              <a:rPr kumimoji="1" lang="ja-JP" altLang="en-US" sz="18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把握</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計画地周辺の景観の特徴等の把握</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371663" y="1349877"/>
            <a:ext cx="2506192" cy="1020792"/>
          </a:xfrm>
          <a:prstGeom prst="rect">
            <a:avLst/>
          </a:prstGeom>
          <a:noFill/>
          <a:ln>
            <a:noFill/>
          </a:ln>
        </p:spPr>
        <p:txBody>
          <a:bodyPr wrap="square" rtlCol="0">
            <a:spAutoFit/>
          </a:bodyPr>
          <a:lstStyle/>
          <a:p>
            <a:pPr marL="0" marR="0" lvl="0" indent="0" algn="l" defTabSz="457200" rtl="0" eaLnBrk="1" fontAlgn="auto" latinLnBrk="0" hangingPunct="1">
              <a:lnSpc>
                <a:spcPts val="1400"/>
              </a:lnSpc>
              <a:spcBef>
                <a:spcPts val="0"/>
              </a:spcBef>
              <a:spcAft>
                <a:spcPts val="60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基本計画</a:t>
            </a:r>
            <a:r>
              <a:rPr kumimoji="1" lang="ja-JP" altLang="en-US" sz="18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段階</a:t>
            </a:r>
          </a:p>
          <a:p>
            <a:pPr marL="0" marR="0" lvl="0" indent="0" algn="l" defTabSz="457200" rtl="0" eaLnBrk="1" fontAlgn="auto" latinLnBrk="0" hangingPunct="1">
              <a:lnSpc>
                <a:spcPts val="14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ゾーニング、　配置計画</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アウトライン　など</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テキスト ボックス 24"/>
          <p:cNvSpPr txBox="1"/>
          <p:nvPr/>
        </p:nvSpPr>
        <p:spPr>
          <a:xfrm>
            <a:off x="6390673" y="1507865"/>
            <a:ext cx="2668018"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目標</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設定</a:t>
            </a: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シート（シート①）</a:t>
            </a:r>
            <a:endParaRPr kumimoji="1" lang="en-US" altLang="ja-JP"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の作成</a:t>
            </a:r>
            <a:endParaRPr kumimoji="1" lang="en-US" altLang="ja-JP"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26" name="テキスト ボックス 25"/>
          <p:cNvSpPr txBox="1"/>
          <p:nvPr/>
        </p:nvSpPr>
        <p:spPr>
          <a:xfrm>
            <a:off x="371664" y="711117"/>
            <a:ext cx="2425509" cy="369332"/>
          </a:xfrm>
          <a:prstGeom prst="rect">
            <a:avLst/>
          </a:prstGeom>
          <a:solidFill>
            <a:schemeClr val="bg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タイミング</a:t>
            </a:r>
          </a:p>
        </p:txBody>
      </p:sp>
      <p:sp>
        <p:nvSpPr>
          <p:cNvPr id="28" name="テキスト ボックス 27"/>
          <p:cNvSpPr txBox="1"/>
          <p:nvPr/>
        </p:nvSpPr>
        <p:spPr>
          <a:xfrm>
            <a:off x="2797175" y="711118"/>
            <a:ext cx="3217263" cy="369332"/>
          </a:xfrm>
          <a:prstGeom prst="rect">
            <a:avLst/>
          </a:prstGeom>
          <a:solidFill>
            <a:schemeClr val="bg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各タイミングでの確認事項</a:t>
            </a:r>
          </a:p>
        </p:txBody>
      </p:sp>
      <p:sp>
        <p:nvSpPr>
          <p:cNvPr id="29" name="テキスト ボックス 28"/>
          <p:cNvSpPr txBox="1"/>
          <p:nvPr/>
        </p:nvSpPr>
        <p:spPr>
          <a:xfrm>
            <a:off x="6411587" y="711117"/>
            <a:ext cx="2523159" cy="369332"/>
          </a:xfrm>
          <a:prstGeom prst="rect">
            <a:avLst/>
          </a:prstGeom>
          <a:solidFill>
            <a:schemeClr val="bg1"/>
          </a:solid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アウトプット</a:t>
            </a:r>
          </a:p>
        </p:txBody>
      </p:sp>
      <p:sp>
        <p:nvSpPr>
          <p:cNvPr id="30" name="正方形/長方形 29"/>
          <p:cNvSpPr/>
          <p:nvPr/>
        </p:nvSpPr>
        <p:spPr>
          <a:xfrm>
            <a:off x="371664" y="1228101"/>
            <a:ext cx="5656587" cy="1161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右矢印 36"/>
          <p:cNvSpPr/>
          <p:nvPr/>
        </p:nvSpPr>
        <p:spPr>
          <a:xfrm>
            <a:off x="6043983" y="1368821"/>
            <a:ext cx="340709" cy="874375"/>
          </a:xfrm>
          <a:prstGeom prst="rightArrow">
            <a:avLst>
              <a:gd name="adj1" fmla="val 6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右矢印 37"/>
          <p:cNvSpPr/>
          <p:nvPr/>
        </p:nvSpPr>
        <p:spPr>
          <a:xfrm>
            <a:off x="6043983" y="2758459"/>
            <a:ext cx="340709" cy="874375"/>
          </a:xfrm>
          <a:prstGeom prst="rightArrow">
            <a:avLst>
              <a:gd name="adj1" fmla="val 6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右矢印 35"/>
          <p:cNvSpPr/>
          <p:nvPr/>
        </p:nvSpPr>
        <p:spPr>
          <a:xfrm>
            <a:off x="6043983" y="4287990"/>
            <a:ext cx="340709" cy="874375"/>
          </a:xfrm>
          <a:prstGeom prst="rightArrow">
            <a:avLst>
              <a:gd name="adj1" fmla="val 659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6411587" y="1228108"/>
            <a:ext cx="2523159" cy="1161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テキスト ボックス 42"/>
          <p:cNvSpPr txBox="1"/>
          <p:nvPr/>
        </p:nvSpPr>
        <p:spPr>
          <a:xfrm>
            <a:off x="6377794" y="2693967"/>
            <a:ext cx="2680897"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目標</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設定</a:t>
            </a: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シート</a:t>
            </a:r>
            <a:r>
              <a:rPr kumimoji="1" lang="ja-JP" altLang="en-US" sz="1600" b="1" u="sng" dirty="0" smtClean="0">
                <a:solidFill>
                  <a:prstClr val="black"/>
                </a:solidFill>
                <a:latin typeface="Calibri" panose="020F0502020204030204"/>
                <a:ea typeface="ＭＳ Ｐゴシック" panose="020B0600070205080204" pitchFamily="50" charset="-128"/>
              </a:rPr>
              <a:t>（シート①）</a:t>
            </a:r>
            <a:endParaRPr kumimoji="1" lang="en-US" altLang="ja-JP" sz="1600" b="1" u="sng"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の修正</a:t>
            </a:r>
            <a:endParaRPr kumimoji="1" lang="en-US" altLang="ja-JP"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u="sng" dirty="0" smtClean="0">
                <a:solidFill>
                  <a:prstClr val="black"/>
                </a:solidFill>
                <a:latin typeface="Calibri" panose="020F0502020204030204"/>
                <a:ea typeface="ＭＳ Ｐゴシック" panose="020B0600070205080204" pitchFamily="50" charset="-128"/>
              </a:rPr>
              <a:t>景観アドバイス対応シート</a:t>
            </a:r>
            <a:endParaRPr kumimoji="1" lang="en-US" altLang="ja-JP" sz="1600" b="1" u="sng"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u="sng" dirty="0" smtClean="0">
                <a:solidFill>
                  <a:prstClr val="black"/>
                </a:solidFill>
                <a:latin typeface="Calibri" panose="020F0502020204030204"/>
                <a:ea typeface="ＭＳ Ｐゴシック" panose="020B0600070205080204" pitchFamily="50" charset="-128"/>
              </a:rPr>
              <a:t>（シート②）</a:t>
            </a:r>
            <a:endParaRPr kumimoji="1" lang="en-US" altLang="ja-JP" sz="1600" b="1" u="sng" dirty="0">
              <a:solidFill>
                <a:prstClr val="black"/>
              </a:solidFill>
              <a:latin typeface="Calibri" panose="020F0502020204030204"/>
              <a:ea typeface="ＭＳ Ｐゴシック" panose="020B0600070205080204" pitchFamily="50" charset="-128"/>
            </a:endParaRPr>
          </a:p>
        </p:txBody>
      </p:sp>
      <p:sp>
        <p:nvSpPr>
          <p:cNvPr id="44" name="正方形/長方形 43"/>
          <p:cNvSpPr/>
          <p:nvPr/>
        </p:nvSpPr>
        <p:spPr>
          <a:xfrm>
            <a:off x="6411587" y="2676012"/>
            <a:ext cx="2523159" cy="12105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371665" y="4189028"/>
            <a:ext cx="5656587" cy="12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テキスト ボックス 33"/>
          <p:cNvSpPr txBox="1"/>
          <p:nvPr/>
        </p:nvSpPr>
        <p:spPr>
          <a:xfrm>
            <a:off x="2824068" y="4186968"/>
            <a:ext cx="3100216" cy="11951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目標設定シートへの対応</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ts val="1400"/>
              </a:lnSpc>
              <a:spcBef>
                <a:spcPts val="60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景観に配慮した施設計画がなされているかを事業部局で確認</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8" name="二等辺三角形 47"/>
          <p:cNvSpPr/>
          <p:nvPr/>
        </p:nvSpPr>
        <p:spPr>
          <a:xfrm rot="10800000">
            <a:off x="1000041" y="2489945"/>
            <a:ext cx="1021287" cy="134451"/>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二等辺三角形 48"/>
          <p:cNvSpPr/>
          <p:nvPr/>
        </p:nvSpPr>
        <p:spPr>
          <a:xfrm rot="10800000">
            <a:off x="1000041" y="3996029"/>
            <a:ext cx="1021287" cy="134451"/>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テキスト ボックス 49"/>
          <p:cNvSpPr txBox="1"/>
          <p:nvPr/>
        </p:nvSpPr>
        <p:spPr>
          <a:xfrm>
            <a:off x="848590" y="5723217"/>
            <a:ext cx="4846244" cy="93871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目標設定シートの確認（景観</a:t>
            </a:r>
            <a:r>
              <a:rPr kumimoji="1" lang="ja-JP" altLang="en-US" sz="18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部局）</a:t>
            </a:r>
            <a:endParaRPr kumimoji="1" lang="en-US" altLang="ja-JP" sz="18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目標設定シートが計画地の現状及び「大阪府公共事業景観形成指針」に沿ったものかを確認</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1" name="正方形/長方形 50"/>
          <p:cNvSpPr/>
          <p:nvPr/>
        </p:nvSpPr>
        <p:spPr>
          <a:xfrm>
            <a:off x="755895" y="5714885"/>
            <a:ext cx="5000792" cy="942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テキスト ボックス 34"/>
          <p:cNvSpPr txBox="1"/>
          <p:nvPr/>
        </p:nvSpPr>
        <p:spPr>
          <a:xfrm>
            <a:off x="11051" y="159053"/>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景観形成の目標等の設定」の</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方法</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p:cNvSpPr txBox="1"/>
          <p:nvPr/>
        </p:nvSpPr>
        <p:spPr>
          <a:xfrm>
            <a:off x="6368960" y="4181670"/>
            <a:ext cx="2680897"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目標</a:t>
            </a:r>
            <a:r>
              <a:rPr kumimoji="1" lang="ja-JP" altLang="en-US" sz="16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設定</a:t>
            </a: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シート</a:t>
            </a:r>
            <a:r>
              <a:rPr kumimoji="1" lang="ja-JP" altLang="en-US" sz="1600" b="1" u="sng" dirty="0" smtClean="0">
                <a:solidFill>
                  <a:prstClr val="black"/>
                </a:solidFill>
                <a:latin typeface="Calibri" panose="020F0502020204030204"/>
                <a:ea typeface="ＭＳ Ｐゴシック" panose="020B0600070205080204" pitchFamily="50" charset="-128"/>
              </a:rPr>
              <a:t>（シート①）</a:t>
            </a:r>
            <a:endParaRPr kumimoji="1" lang="en-US" altLang="ja-JP" sz="1600" b="1" u="sng"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の再修正</a:t>
            </a:r>
            <a:endParaRPr kumimoji="1" lang="en-US" altLang="ja-JP" sz="1600" b="1"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u="sng" dirty="0" smtClean="0">
                <a:solidFill>
                  <a:prstClr val="black"/>
                </a:solidFill>
                <a:latin typeface="Calibri" panose="020F0502020204030204"/>
                <a:ea typeface="ＭＳ Ｐゴシック" panose="020B0600070205080204" pitchFamily="50" charset="-128"/>
              </a:rPr>
              <a:t>景観アドバイス対応シート</a:t>
            </a:r>
            <a:endParaRPr kumimoji="1" lang="en-US" altLang="ja-JP" sz="1600" b="1" u="sng"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u="sng" dirty="0" smtClean="0">
                <a:solidFill>
                  <a:prstClr val="black"/>
                </a:solidFill>
                <a:latin typeface="Calibri" panose="020F0502020204030204"/>
                <a:ea typeface="ＭＳ Ｐゴシック" panose="020B0600070205080204" pitchFamily="50" charset="-128"/>
              </a:rPr>
              <a:t>（シート②）</a:t>
            </a:r>
            <a:endParaRPr kumimoji="1" lang="en-US" altLang="ja-JP" sz="1600" b="1" u="sng"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8959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14719" y="178845"/>
            <a:ext cx="9129281" cy="55399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景観アドバイザー会議の対象</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endPar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角丸四角形 9"/>
          <p:cNvSpPr/>
          <p:nvPr/>
        </p:nvSpPr>
        <p:spPr>
          <a:xfrm>
            <a:off x="401053" y="2071151"/>
            <a:ext cx="8251628" cy="4311571"/>
          </a:xfrm>
          <a:prstGeom prst="roundRect">
            <a:avLst>
              <a:gd name="adj" fmla="val 40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332811" y="665920"/>
            <a:ext cx="8493095" cy="1431161"/>
          </a:xfrm>
          <a:prstGeom prst="rect">
            <a:avLst/>
          </a:prstGeom>
          <a:noFill/>
          <a:ln>
            <a:noFill/>
          </a:ln>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景観アドバイザー会議に諮る事業数（１年間あたり）</a:t>
            </a:r>
          </a:p>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・「義務」とするものと「希望」によるものを合わせて、</a:t>
            </a:r>
          </a:p>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１年間あたり６～１２件を目安とし、事業内容に応じて調整することと</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■事業規模等</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13" name="角丸四角形 12"/>
          <p:cNvSpPr/>
          <p:nvPr/>
        </p:nvSpPr>
        <p:spPr>
          <a:xfrm>
            <a:off x="1172585" y="2442856"/>
            <a:ext cx="7480098" cy="3939866"/>
          </a:xfrm>
          <a:prstGeom prst="roundRect">
            <a:avLst>
              <a:gd name="adj" fmla="val 405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1290195" y="2476131"/>
            <a:ext cx="4943733" cy="37170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公共事業</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サイクル制度</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401053" y="2071151"/>
            <a:ext cx="4503761" cy="37170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大阪府の公共事業</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角丸四角形 11"/>
          <p:cNvSpPr/>
          <p:nvPr/>
        </p:nvSpPr>
        <p:spPr>
          <a:xfrm>
            <a:off x="1606063" y="2946244"/>
            <a:ext cx="6940060" cy="1706247"/>
          </a:xfrm>
          <a:prstGeom prst="roundRect">
            <a:avLst>
              <a:gd name="adj" fmla="val 6376"/>
            </a:avLst>
          </a:prstGeom>
          <a:solidFill>
            <a:schemeClr val="accent4">
              <a:lumMod val="40000"/>
              <a:lumOff val="6000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1688124" y="3023518"/>
            <a:ext cx="6775937" cy="1725278"/>
          </a:xfrm>
          <a:prstGeom prst="rect">
            <a:avLst/>
          </a:prstGeom>
          <a:noFill/>
        </p:spPr>
        <p:txBody>
          <a:bodyPr wrap="square" rtlCol="0">
            <a:no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景観アドバイザー会議　＜</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義務」とする</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もの＞</a:t>
            </a:r>
            <a:endPar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63538" marR="0" lvl="0" indent="-363538" algn="l" defTabSz="457200" rtl="0" eaLnBrk="1" fontAlgn="auto" latinLnBrk="0" hangingPunct="1">
              <a:lnSpc>
                <a:spcPts val="2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（１）大阪府建設事業評価の評価対象となる</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事業（１億円以上）のうち</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、原則</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63538" marR="0" lvl="0" indent="-363538" algn="l"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全体事業費</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円以上</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が想定される事業</a:t>
            </a:r>
          </a:p>
          <a:p>
            <a:pPr marL="177800" marR="0" lvl="0" indent="-177800" algn="l" defTabSz="457200" rtl="0" eaLnBrk="1" fontAlgn="auto" latinLnBrk="0" hangingPunct="1">
              <a:lnSpc>
                <a:spcPts val="2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（２）景観形成上の影響が大きいと想定される</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ts val="2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対象とする事業は、景観アドバイザーと協議の上、決定する</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1688124" y="4825334"/>
            <a:ext cx="6686517" cy="1374735"/>
          </a:xfrm>
          <a:prstGeom prst="rect">
            <a:avLst/>
          </a:prstGeom>
          <a:noFill/>
        </p:spPr>
        <p:txBody>
          <a:bodyPr wrap="square" rtlCol="0">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景観アドバイザー</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希望」による</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もの＞</a:t>
            </a:r>
            <a:endPar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ts val="22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・事業規模によらず、事業課より希望のあった事業を対象とする</a:t>
            </a:r>
          </a:p>
          <a:p>
            <a:pPr marL="534988" marR="0" lvl="0" indent="-441325" algn="l" defTabSz="457200" rtl="0" eaLnBrk="1" fontAlgn="auto" latinLnBrk="0" hangingPunct="1">
              <a:lnSpc>
                <a:spcPts val="22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ただし、対応可能な件数を上回る希望があった場合には、景観形成上の</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影響が  　大きい</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と景観部局が判断する事業を優先的に対象とする</a:t>
            </a:r>
          </a:p>
        </p:txBody>
      </p:sp>
      <p:sp>
        <p:nvSpPr>
          <p:cNvPr id="18" name="角丸四角形 17"/>
          <p:cNvSpPr/>
          <p:nvPr/>
        </p:nvSpPr>
        <p:spPr>
          <a:xfrm>
            <a:off x="1606063" y="4778442"/>
            <a:ext cx="6940060" cy="1431190"/>
          </a:xfrm>
          <a:prstGeom prst="roundRect">
            <a:avLst>
              <a:gd name="adj" fmla="val 6376"/>
            </a:avLst>
          </a:prstGeom>
          <a:noFill/>
          <a:ln w="158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18"/>
          <p:cNvSpPr txBox="1"/>
          <p:nvPr/>
        </p:nvSpPr>
        <p:spPr>
          <a:xfrm>
            <a:off x="280319" y="6366410"/>
            <a:ext cx="8493095" cy="362087"/>
          </a:xfrm>
          <a:prstGeom prst="rect">
            <a:avLst/>
          </a:prstGeom>
          <a:noFill/>
          <a:ln>
            <a:noFill/>
          </a:ln>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景観アドバイザーは対象案件により専門家を選定</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Tree>
    <p:extLst>
      <p:ext uri="{BB962C8B-B14F-4D97-AF65-F5344CB8AC3E}">
        <p14:creationId xmlns:p14="http://schemas.microsoft.com/office/powerpoint/2010/main" val="335025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507553" y="688836"/>
            <a:ext cx="7800503" cy="5321457"/>
          </a:xfrm>
          <a:prstGeom prst="rect">
            <a:avLst/>
          </a:prstGeom>
          <a:noFill/>
          <a:ln>
            <a:noFill/>
          </a:ln>
        </p:spPr>
        <p:txBody>
          <a:bodyPr wrap="square" rtlCol="0">
            <a:spAutoFit/>
          </a:bodyPr>
          <a:lstStyle/>
          <a:p>
            <a:pPr marL="87308"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「義務」とする事業</a:t>
            </a:r>
            <a:endParaRPr kumimoji="1" lang="en-US" altLang="ja-JP"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200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・原則として下記のタイミングで景観アドバイザー会議を実施する（計３回）こととするが、事業内容により時期・回数を決めることができるものとする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①</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基本計画（概略設計）</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敷地条件の整理が終わり、ゾーニングや配置計画、ボリュームスタディ</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を</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行うタイミング</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②</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基本設計（予備設計）</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大まかな計画が定まったタイミング</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③</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実施設計（詳細設計）</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基本設計から変更となった条件について整理が終わったタイミング</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「希望」による事業</a:t>
            </a:r>
            <a:endParaRPr kumimoji="1" lang="en-US" altLang="ja-JP"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・原則と</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して上記</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の①か②いずれかのタイミングで１回実施する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13" name="テキスト ボックス 12"/>
          <p:cNvSpPr txBox="1"/>
          <p:nvPr/>
        </p:nvSpPr>
        <p:spPr>
          <a:xfrm>
            <a:off x="18150" y="244919"/>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景観</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アドバイザー会議の開催時期及び開催</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回数</a:t>
            </a:r>
            <a:endPar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9539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349402" y="232072"/>
            <a:ext cx="8179247" cy="1249573"/>
          </a:xfrm>
          <a:prstGeom prst="rect">
            <a:avLst/>
          </a:prstGeom>
          <a:noFill/>
          <a:ln>
            <a:noFill/>
          </a:ln>
        </p:spPr>
        <p:txBody>
          <a:bodyPr wrap="square" rtlCol="0">
            <a:spAutoFit/>
          </a:bodyPr>
          <a:lstStyle/>
          <a:p>
            <a:pPr marL="87308" marR="0" lvl="0" indent="-87308" algn="l" defTabSz="457200" rtl="0" eaLnBrk="1" fontAlgn="auto" latinLnBrk="0" hangingPunct="1">
              <a:lnSpc>
                <a:spcPct val="15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■設計者をプロポーザル方式によって選定する事業</a:t>
            </a:r>
          </a:p>
          <a:p>
            <a:pPr marL="87308" marR="0" lvl="0" indent="-87308"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・基本計画時に基本設計のプロポーザルの条件設定を行い、基本設計者が実施設計も行うことが多いことから、以下のフローでアドバイザー会議を実施</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979432079"/>
              </p:ext>
            </p:extLst>
          </p:nvPr>
        </p:nvGraphicFramePr>
        <p:xfrm>
          <a:off x="499575" y="2099188"/>
          <a:ext cx="3992714" cy="4483364"/>
        </p:xfrm>
        <a:graphic>
          <a:graphicData uri="http://schemas.openxmlformats.org/drawingml/2006/table">
            <a:tbl>
              <a:tblPr firstRow="1" bandRow="1">
                <a:tableStyleId>{5C22544A-7EE6-4342-B048-85BDC9FD1C3A}</a:tableStyleId>
              </a:tblPr>
              <a:tblGrid>
                <a:gridCol w="1532047">
                  <a:extLst>
                    <a:ext uri="{9D8B030D-6E8A-4147-A177-3AD203B41FA5}">
                      <a16:colId xmlns:a16="http://schemas.microsoft.com/office/drawing/2014/main" val="2653172678"/>
                    </a:ext>
                  </a:extLst>
                </a:gridCol>
                <a:gridCol w="2460667">
                  <a:extLst>
                    <a:ext uri="{9D8B030D-6E8A-4147-A177-3AD203B41FA5}">
                      <a16:colId xmlns:a16="http://schemas.microsoft.com/office/drawing/2014/main" val="940484658"/>
                    </a:ext>
                  </a:extLst>
                </a:gridCol>
              </a:tblGrid>
              <a:tr h="668725">
                <a:tc>
                  <a:txBody>
                    <a:bodyPr/>
                    <a:lstStyle/>
                    <a:p>
                      <a:pPr algn="ctr"/>
                      <a:r>
                        <a:rPr kumimoji="1" lang="ja-JP" altLang="en-US" sz="1600" b="1" dirty="0" smtClean="0">
                          <a:solidFill>
                            <a:schemeClr val="tx1"/>
                          </a:solidFill>
                          <a:latin typeface="+mn-ea"/>
                          <a:ea typeface="+mn-ea"/>
                        </a:rPr>
                        <a:t>基本計画</a:t>
                      </a:r>
                    </a:p>
                    <a:p>
                      <a:pPr algn="ctr"/>
                      <a:r>
                        <a:rPr kumimoji="1" lang="ja-JP" altLang="en-US" sz="1600" b="1" dirty="0" smtClean="0">
                          <a:solidFill>
                            <a:schemeClr val="tx1"/>
                          </a:solidFill>
                          <a:latin typeface="+mn-ea"/>
                          <a:ea typeface="+mn-ea"/>
                        </a:rPr>
                        <a:t>（概略設計）</a:t>
                      </a:r>
                      <a:endParaRPr kumimoji="1" lang="ja-JP" altLang="en-US" sz="16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第１回アドバイザー会議　</a:t>
                      </a:r>
                    </a:p>
                    <a:p>
                      <a:r>
                        <a:rPr kumimoji="1" lang="ja-JP" altLang="en-US" sz="1600" b="1" dirty="0" smtClean="0">
                          <a:solidFill>
                            <a:schemeClr val="tx1"/>
                          </a:solidFill>
                        </a:rPr>
                        <a:t>・目標設定シート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700883"/>
                  </a:ext>
                </a:extLst>
              </a:tr>
              <a:tr h="802346">
                <a:tc gridSpan="2">
                  <a:txBody>
                    <a:bodyPr/>
                    <a:lstStyle/>
                    <a:p>
                      <a:pPr algn="l"/>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l"/>
                      <a:r>
                        <a:rPr kumimoji="1" lang="ja-JP" altLang="en-US" sz="1600" b="1" dirty="0" smtClean="0">
                          <a:solidFill>
                            <a:schemeClr val="tx1"/>
                          </a:solidFill>
                          <a:latin typeface="+mn-ea"/>
                          <a:ea typeface="+mn-ea"/>
                        </a:rPr>
                        <a:t>　　条件設定</a:t>
                      </a:r>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l"/>
                      <a:r>
                        <a:rPr kumimoji="1" lang="ja-JP" altLang="en-US" sz="1600" b="1" dirty="0" smtClean="0">
                          <a:solidFill>
                            <a:schemeClr val="tx1"/>
                          </a:solidFill>
                          <a:latin typeface="+mn-ea"/>
                          <a:ea typeface="+mn-ea"/>
                        </a:rPr>
                        <a:t>プロポーザルの実施</a:t>
                      </a:r>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l"/>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8956195"/>
                  </a:ext>
                </a:extLst>
              </a:tr>
              <a:tr h="663930">
                <a:tc>
                  <a:txBody>
                    <a:bodyPr/>
                    <a:lstStyle/>
                    <a:p>
                      <a:pPr algn="ctr"/>
                      <a:r>
                        <a:rPr kumimoji="1" lang="ja-JP" altLang="en-US" sz="1600" b="1" dirty="0" smtClean="0">
                          <a:latin typeface="+mn-ea"/>
                          <a:ea typeface="+mn-ea"/>
                        </a:rPr>
                        <a:t>基本設計</a:t>
                      </a:r>
                    </a:p>
                    <a:p>
                      <a:pPr algn="ctr"/>
                      <a:r>
                        <a:rPr kumimoji="1" lang="ja-JP" altLang="en-US" sz="1600" b="1" dirty="0" smtClean="0">
                          <a:latin typeface="+mn-ea"/>
                          <a:ea typeface="+mn-ea"/>
                        </a:rPr>
                        <a:t>（予備設計）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第２回アドバイザー会議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・目標設定シートの修正</a:t>
                      </a:r>
                      <a:endParaRPr kumimoji="1" lang="en-US" altLang="ja-JP" sz="1600" b="1" dirty="0" smtClean="0">
                        <a:solidFill>
                          <a:schemeClr val="tx1"/>
                        </a:solidFill>
                      </a:endParaRPr>
                    </a:p>
                    <a:p>
                      <a:r>
                        <a:rPr kumimoji="1" lang="ja-JP" altLang="en-US" sz="1600" b="1" dirty="0" smtClean="0">
                          <a:solidFill>
                            <a:schemeClr val="tx1"/>
                          </a:solidFill>
                        </a:rPr>
                        <a:t>・対応報告シート</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425503"/>
                  </a:ext>
                </a:extLst>
              </a:tr>
              <a:tr h="370399">
                <a:tc gridSpan="2">
                  <a:txBody>
                    <a:bodyPr/>
                    <a:lstStyle/>
                    <a:p>
                      <a:pPr algn="ctr"/>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845845752"/>
                  </a:ext>
                </a:extLst>
              </a:tr>
              <a:tr h="695106">
                <a:tc>
                  <a:txBody>
                    <a:bodyPr/>
                    <a:lstStyle/>
                    <a:p>
                      <a:pPr algn="ctr"/>
                      <a:r>
                        <a:rPr kumimoji="1" lang="ja-JP" altLang="en-US" sz="1600" b="1" dirty="0" smtClean="0">
                          <a:latin typeface="+mn-ea"/>
                          <a:ea typeface="+mn-ea"/>
                        </a:rPr>
                        <a:t>実施設計</a:t>
                      </a:r>
                      <a:endParaRPr kumimoji="1" lang="en-US" altLang="ja-JP" sz="1600" b="1" dirty="0" smtClean="0">
                        <a:latin typeface="+mn-ea"/>
                        <a:ea typeface="+mn-ea"/>
                      </a:endParaRPr>
                    </a:p>
                    <a:p>
                      <a:pPr algn="ctr"/>
                      <a:r>
                        <a:rPr kumimoji="1" lang="ja-JP" altLang="en-US" sz="1600" b="1" dirty="0" smtClean="0">
                          <a:latin typeface="+mn-ea"/>
                          <a:ea typeface="+mn-ea"/>
                        </a:rPr>
                        <a:t>（詳細設計）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第３回アドバイザー会議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・目標設定シートの再修正</a:t>
                      </a:r>
                      <a:endParaRPr kumimoji="1" lang="en-US" altLang="ja-JP" sz="1600" b="1" dirty="0" smtClean="0">
                        <a:solidFill>
                          <a:schemeClr val="tx1"/>
                        </a:solidFill>
                      </a:endParaRPr>
                    </a:p>
                    <a:p>
                      <a:r>
                        <a:rPr kumimoji="1" lang="ja-JP" altLang="en-US" sz="1600" b="1" dirty="0" smtClean="0">
                          <a:solidFill>
                            <a:schemeClr val="tx1"/>
                          </a:solidFill>
                        </a:rPr>
                        <a:t>・対応報告シート</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372138"/>
                  </a:ext>
                </a:extLst>
              </a:tr>
            </a:tbl>
          </a:graphicData>
        </a:graphic>
      </p:graphicFrame>
      <p:sp>
        <p:nvSpPr>
          <p:cNvPr id="24" name="下矢印 23"/>
          <p:cNvSpPr/>
          <p:nvPr/>
        </p:nvSpPr>
        <p:spPr>
          <a:xfrm>
            <a:off x="968801" y="2884625"/>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下矢印 25"/>
          <p:cNvSpPr/>
          <p:nvPr/>
        </p:nvSpPr>
        <p:spPr>
          <a:xfrm>
            <a:off x="968800" y="4187627"/>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角丸四角形 29"/>
          <p:cNvSpPr/>
          <p:nvPr/>
        </p:nvSpPr>
        <p:spPr>
          <a:xfrm>
            <a:off x="4582291" y="1712685"/>
            <a:ext cx="4076011" cy="4780193"/>
          </a:xfrm>
          <a:prstGeom prst="roundRect">
            <a:avLst>
              <a:gd name="adj" fmla="val 37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9" name="直線コネクタ 18"/>
          <p:cNvCxnSpPr/>
          <p:nvPr/>
        </p:nvCxnSpPr>
        <p:spPr>
          <a:xfrm flipV="1">
            <a:off x="354304" y="3756930"/>
            <a:ext cx="8455973" cy="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610636" y="1861943"/>
            <a:ext cx="3957664" cy="43088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（方向性）</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を踏まえて基本</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計画を</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進め、プロポーザルの</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条件を設定</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・プロポーザル実施時に府から提示する書類（</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）に、「設計時には有識者等による景観アドバイスを受けること」を明記</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業務委託特記仕様書（案）など）</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・設計者</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は、基本設計段階</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に１回目の景観</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アドバイザー会議を</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受ける。</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・設計者</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は、基本設計段階のアドバイスへの対応を確認するため</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実施設計段階に２回目の景観アドバイザー会議を受ける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下矢印 10"/>
          <p:cNvSpPr/>
          <p:nvPr/>
        </p:nvSpPr>
        <p:spPr>
          <a:xfrm>
            <a:off x="968800" y="5429927"/>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3940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369188" y="308842"/>
            <a:ext cx="8596392" cy="1249573"/>
          </a:xfrm>
          <a:prstGeom prst="rect">
            <a:avLst/>
          </a:prstGeom>
          <a:noFill/>
          <a:ln>
            <a:noFill/>
          </a:ln>
        </p:spPr>
        <p:txBody>
          <a:bodyPr wrap="square" rtlCol="0">
            <a:spAutoFit/>
          </a:bodyPr>
          <a:lstStyle/>
          <a:p>
            <a:pPr marL="87308" marR="0" lvl="0" indent="-87308" algn="l" defTabSz="457200" rtl="0" eaLnBrk="1" fontAlgn="auto" latinLnBrk="0" hangingPunct="1">
              <a:lnSpc>
                <a:spcPct val="150000"/>
              </a:lnSpc>
              <a:spcBef>
                <a:spcPts val="0"/>
              </a:spcBef>
              <a:spcAft>
                <a:spcPts val="60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■ＰＦＩ事業</a:t>
            </a:r>
            <a:endPar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just"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PFI</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事業の導入可能性調査時に総合評価型一般競争入札の条件設定等を行い、設計時にアドバイザー会議を受ける下記の方向で、引き続き、事業部局等と検討</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3012170382"/>
              </p:ext>
            </p:extLst>
          </p:nvPr>
        </p:nvGraphicFramePr>
        <p:xfrm>
          <a:off x="345731" y="2193726"/>
          <a:ext cx="4395262" cy="4451321"/>
        </p:xfrm>
        <a:graphic>
          <a:graphicData uri="http://schemas.openxmlformats.org/drawingml/2006/table">
            <a:tbl>
              <a:tblPr firstRow="1" bandRow="1">
                <a:tableStyleId>{5C22544A-7EE6-4342-B048-85BDC9FD1C3A}</a:tableStyleId>
              </a:tblPr>
              <a:tblGrid>
                <a:gridCol w="1918078">
                  <a:extLst>
                    <a:ext uri="{9D8B030D-6E8A-4147-A177-3AD203B41FA5}">
                      <a16:colId xmlns:a16="http://schemas.microsoft.com/office/drawing/2014/main" val="2653172678"/>
                    </a:ext>
                  </a:extLst>
                </a:gridCol>
                <a:gridCol w="2477184">
                  <a:extLst>
                    <a:ext uri="{9D8B030D-6E8A-4147-A177-3AD203B41FA5}">
                      <a16:colId xmlns:a16="http://schemas.microsoft.com/office/drawing/2014/main" val="1532099464"/>
                    </a:ext>
                  </a:extLst>
                </a:gridCol>
              </a:tblGrid>
              <a:tr h="874606">
                <a:tc>
                  <a:txBody>
                    <a:bodyPr/>
                    <a:lstStyle/>
                    <a:p>
                      <a:pPr algn="ctr"/>
                      <a:r>
                        <a:rPr kumimoji="1" lang="ja-JP" altLang="en-US" sz="1600" b="1" dirty="0" smtClean="0">
                          <a:solidFill>
                            <a:schemeClr val="tx1"/>
                          </a:solidFill>
                          <a:latin typeface="+mn-ea"/>
                          <a:ea typeface="+mn-ea"/>
                        </a:rPr>
                        <a:t>導入可能性調査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第１回アドバイザー会議　</a:t>
                      </a:r>
                    </a:p>
                    <a:p>
                      <a:r>
                        <a:rPr kumimoji="1" lang="ja-JP" altLang="en-US" sz="1600" b="1" dirty="0" smtClean="0">
                          <a:solidFill>
                            <a:schemeClr val="tx1"/>
                          </a:solidFill>
                        </a:rPr>
                        <a:t>・目標設定シート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700883"/>
                  </a:ext>
                </a:extLst>
              </a:tr>
              <a:tr h="1537151">
                <a:tc>
                  <a:txBody>
                    <a:bodyPr/>
                    <a:lstStyle/>
                    <a:p>
                      <a:pPr algn="ctr"/>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条件設定</a:t>
                      </a:r>
                      <a:endParaRPr kumimoji="1" lang="en-US" altLang="ja-JP" sz="1600" b="1" dirty="0" smtClean="0">
                        <a:solidFill>
                          <a:schemeClr val="tx1"/>
                        </a:solidFill>
                        <a:latin typeface="+mn-ea"/>
                        <a:ea typeface="+mn-ea"/>
                      </a:endParaRPr>
                    </a:p>
                    <a:p>
                      <a:pPr algn="ctr"/>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入札</a:t>
                      </a:r>
                      <a:endParaRPr kumimoji="1" lang="en-US" altLang="ja-JP" sz="1600" b="1" dirty="0" smtClean="0">
                        <a:solidFill>
                          <a:schemeClr val="tx1"/>
                        </a:solidFill>
                        <a:latin typeface="+mn-ea"/>
                        <a:ea typeface="+mn-ea"/>
                      </a:endParaRPr>
                    </a:p>
                    <a:p>
                      <a:pPr algn="l"/>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956195"/>
                  </a:ext>
                </a:extLst>
              </a:tr>
              <a:tr h="705596">
                <a:tc>
                  <a:txBody>
                    <a:bodyPr/>
                    <a:lstStyle/>
                    <a:p>
                      <a:pPr algn="ctr"/>
                      <a:r>
                        <a:rPr kumimoji="1" lang="ja-JP" altLang="en-US" sz="1600" b="1" dirty="0" smtClean="0">
                          <a:latin typeface="+mn-ea"/>
                          <a:ea typeface="+mn-ea"/>
                        </a:rPr>
                        <a:t>基本設計</a:t>
                      </a:r>
                      <a:endParaRPr kumimoji="1" lang="en-US" altLang="ja-JP" sz="1600" b="1" dirty="0" smtClean="0">
                        <a:latin typeface="+mn-ea"/>
                        <a:ea typeface="+mn-ea"/>
                      </a:endParaRPr>
                    </a:p>
                    <a:p>
                      <a:pPr algn="ctr"/>
                      <a:r>
                        <a:rPr kumimoji="1" lang="ja-JP" altLang="en-US" sz="1600" b="1" dirty="0" smtClean="0">
                          <a:latin typeface="+mn-ea"/>
                          <a:ea typeface="+mn-ea"/>
                        </a:rPr>
                        <a:t>（予備設計）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第２回アドバイザー会議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・目標設定シートの修正</a:t>
                      </a:r>
                      <a:endParaRPr kumimoji="1" lang="en-US" altLang="ja-JP" sz="1600" b="1" dirty="0" smtClean="0">
                        <a:solidFill>
                          <a:schemeClr val="tx1"/>
                        </a:solidFill>
                      </a:endParaRPr>
                    </a:p>
                    <a:p>
                      <a:r>
                        <a:rPr kumimoji="1" lang="ja-JP" altLang="en-US" sz="1600" b="1" dirty="0" smtClean="0">
                          <a:solidFill>
                            <a:schemeClr val="tx1"/>
                          </a:solidFill>
                        </a:rPr>
                        <a:t>・対応報告シート</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425503"/>
                  </a:ext>
                </a:extLst>
              </a:tr>
              <a:tr h="393644">
                <a:tc gridSpan="2">
                  <a:txBody>
                    <a:bodyPr/>
                    <a:lstStyle/>
                    <a:p>
                      <a:pPr algn="ctr"/>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845845752"/>
                  </a:ext>
                </a:extLst>
              </a:tr>
              <a:tr h="738728">
                <a:tc>
                  <a:txBody>
                    <a:bodyPr/>
                    <a:lstStyle/>
                    <a:p>
                      <a:pPr algn="ctr"/>
                      <a:r>
                        <a:rPr kumimoji="1" lang="ja-JP" altLang="en-US" sz="1600" b="1" dirty="0" smtClean="0">
                          <a:latin typeface="+mn-ea"/>
                          <a:ea typeface="+mn-ea"/>
                        </a:rPr>
                        <a:t>実施設計</a:t>
                      </a:r>
                      <a:endParaRPr kumimoji="1" lang="en-US" altLang="ja-JP" sz="1600" b="1" dirty="0" smtClean="0">
                        <a:latin typeface="+mn-ea"/>
                        <a:ea typeface="+mn-ea"/>
                      </a:endParaRPr>
                    </a:p>
                    <a:p>
                      <a:pPr algn="ctr"/>
                      <a:r>
                        <a:rPr kumimoji="1" lang="ja-JP" altLang="en-US" sz="1600" b="1" dirty="0" smtClean="0">
                          <a:latin typeface="+mn-ea"/>
                          <a:ea typeface="+mn-ea"/>
                        </a:rPr>
                        <a:t>（詳細設計）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第３回アドバイザー会議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・目標設定シートの再修正</a:t>
                      </a:r>
                      <a:endParaRPr kumimoji="1" lang="en-US" altLang="ja-JP" sz="1600" b="1" dirty="0" smtClean="0">
                        <a:solidFill>
                          <a:schemeClr val="tx1"/>
                        </a:solidFill>
                      </a:endParaRPr>
                    </a:p>
                    <a:p>
                      <a:r>
                        <a:rPr kumimoji="1" lang="ja-JP" altLang="en-US" sz="1600" b="1" dirty="0" smtClean="0">
                          <a:solidFill>
                            <a:schemeClr val="tx1"/>
                          </a:solidFill>
                        </a:rPr>
                        <a:t>・対応報告シート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372138"/>
                  </a:ext>
                </a:extLst>
              </a:tr>
            </a:tbl>
          </a:graphicData>
        </a:graphic>
      </p:graphicFrame>
      <p:sp>
        <p:nvSpPr>
          <p:cNvPr id="24" name="下矢印 23"/>
          <p:cNvSpPr/>
          <p:nvPr/>
        </p:nvSpPr>
        <p:spPr>
          <a:xfrm>
            <a:off x="1015444" y="3134873"/>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下矢印 25"/>
          <p:cNvSpPr/>
          <p:nvPr/>
        </p:nvSpPr>
        <p:spPr>
          <a:xfrm>
            <a:off x="1015444" y="4283880"/>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角丸四角形 29"/>
          <p:cNvSpPr/>
          <p:nvPr/>
        </p:nvSpPr>
        <p:spPr>
          <a:xfrm>
            <a:off x="4876919" y="1632836"/>
            <a:ext cx="3850782" cy="4917411"/>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9" name="直線コネクタ 18"/>
          <p:cNvCxnSpPr/>
          <p:nvPr/>
        </p:nvCxnSpPr>
        <p:spPr>
          <a:xfrm flipV="1">
            <a:off x="382801" y="3898006"/>
            <a:ext cx="8455973" cy="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992307" y="1714267"/>
            <a:ext cx="3644720" cy="46166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（方向性）</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踏まえて導入可能性調査を</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進め</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、入札の条件を設定</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・審査委員に景観の専門家を入れる。</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・入札にあたり府</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から提示する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書類（</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）に、「設計</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時には有識者等</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による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景観アドバイスを受ける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こと」を明記。</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要求水準書（案）など）</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・設計者</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は、基本設計段階</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に１回目の景観</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アドバイザー会議を</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受ける。</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just"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・設計者</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は、基本設計段階のアドバイスへの対応を確認するため</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実施設計段階に２回目の景観アドバイザー会議を受ける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下矢印 9"/>
          <p:cNvSpPr/>
          <p:nvPr/>
        </p:nvSpPr>
        <p:spPr>
          <a:xfrm>
            <a:off x="1015444" y="5476747"/>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15194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369188" y="308842"/>
            <a:ext cx="8596392" cy="1249573"/>
          </a:xfrm>
          <a:prstGeom prst="rect">
            <a:avLst/>
          </a:prstGeom>
          <a:noFill/>
          <a:ln>
            <a:noFill/>
          </a:ln>
        </p:spPr>
        <p:txBody>
          <a:bodyPr wrap="square" rtlCol="0">
            <a:spAutoFit/>
          </a:bodyPr>
          <a:lstStyle/>
          <a:p>
            <a:pPr marL="87308" marR="0" lvl="0" indent="-87308" algn="l" defTabSz="457200" rtl="0" eaLnBrk="1" fontAlgn="auto" latinLnBrk="0" hangingPunct="1">
              <a:lnSpc>
                <a:spcPct val="150000"/>
              </a:lnSpc>
              <a:spcBef>
                <a:spcPts val="0"/>
              </a:spcBef>
              <a:spcAft>
                <a:spcPts val="6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■設計者</a:t>
            </a:r>
            <a:r>
              <a:rPr kumimoji="1" lang="ja-JP" altLang="en-US" sz="1800" b="1"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を設計競技方式（コンペ方式）に</a:t>
            </a:r>
            <a:r>
              <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よって選定する</a:t>
            </a:r>
            <a:r>
              <a:rPr kumimoji="1" lang="ja-JP" altLang="en-US" sz="1800" b="1"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事業</a:t>
            </a:r>
            <a:endParaRPr kumimoji="1" lang="ja-JP" altLang="en-US" sz="1800" b="1"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just"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・基本計画時にコンペの条件設定等を行い、設計時にアドバイザー会議を受ける下記の方向で、引き続き、事業部局等と検討</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2712888869"/>
              </p:ext>
            </p:extLst>
          </p:nvPr>
        </p:nvGraphicFramePr>
        <p:xfrm>
          <a:off x="345025" y="2108726"/>
          <a:ext cx="4451021" cy="3821336"/>
        </p:xfrm>
        <a:graphic>
          <a:graphicData uri="http://schemas.openxmlformats.org/drawingml/2006/table">
            <a:tbl>
              <a:tblPr firstRow="1" bandRow="1">
                <a:tableStyleId>{5C22544A-7EE6-4342-B048-85BDC9FD1C3A}</a:tableStyleId>
              </a:tblPr>
              <a:tblGrid>
                <a:gridCol w="2166355">
                  <a:extLst>
                    <a:ext uri="{9D8B030D-6E8A-4147-A177-3AD203B41FA5}">
                      <a16:colId xmlns:a16="http://schemas.microsoft.com/office/drawing/2014/main" val="2653172678"/>
                    </a:ext>
                  </a:extLst>
                </a:gridCol>
                <a:gridCol w="2284666">
                  <a:extLst>
                    <a:ext uri="{9D8B030D-6E8A-4147-A177-3AD203B41FA5}">
                      <a16:colId xmlns:a16="http://schemas.microsoft.com/office/drawing/2014/main" val="2277887931"/>
                    </a:ext>
                  </a:extLst>
                </a:gridCol>
              </a:tblGrid>
              <a:tr h="927115">
                <a:tc>
                  <a:txBody>
                    <a:bodyPr/>
                    <a:lstStyle/>
                    <a:p>
                      <a:pPr algn="ctr"/>
                      <a:r>
                        <a:rPr kumimoji="1" lang="ja-JP" altLang="en-US" sz="1600" b="1" dirty="0" smtClean="0">
                          <a:solidFill>
                            <a:schemeClr val="tx1"/>
                          </a:solidFill>
                          <a:latin typeface="+mn-ea"/>
                          <a:ea typeface="+mn-ea"/>
                        </a:rPr>
                        <a:t>基本計画</a:t>
                      </a:r>
                    </a:p>
                    <a:p>
                      <a:pPr algn="ctr"/>
                      <a:r>
                        <a:rPr kumimoji="1" lang="ja-JP" altLang="en-US" sz="1600" b="1" dirty="0" smtClean="0">
                          <a:solidFill>
                            <a:schemeClr val="tx1"/>
                          </a:solidFill>
                          <a:latin typeface="+mn-ea"/>
                          <a:ea typeface="+mn-ea"/>
                        </a:rPr>
                        <a:t>（概略設計）</a:t>
                      </a:r>
                      <a:endParaRPr kumimoji="1" lang="ja-JP" altLang="en-US" sz="16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第１回アドバイザー会議　</a:t>
                      </a:r>
                    </a:p>
                    <a:p>
                      <a:r>
                        <a:rPr kumimoji="1" lang="ja-JP" altLang="en-US" sz="1600" b="1" dirty="0" smtClean="0">
                          <a:solidFill>
                            <a:schemeClr val="tx1"/>
                          </a:solidFill>
                        </a:rPr>
                        <a:t>・目標設定シート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700883"/>
                  </a:ext>
                </a:extLst>
              </a:tr>
              <a:tr h="1742221">
                <a:tc>
                  <a:txBody>
                    <a:bodyPr/>
                    <a:lstStyle/>
                    <a:p>
                      <a:pPr algn="ctr"/>
                      <a:endParaRPr kumimoji="1" lang="en-US" altLang="ja-JP" sz="1600" b="1" dirty="0" smtClean="0">
                        <a:solidFill>
                          <a:schemeClr val="tx1"/>
                        </a:solidFill>
                        <a:latin typeface="+mn-ea"/>
                        <a:ea typeface="+mn-ea"/>
                      </a:endParaRPr>
                    </a:p>
                    <a:p>
                      <a:pPr algn="ctr"/>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条件設定</a:t>
                      </a:r>
                      <a:endParaRPr kumimoji="1" lang="en-US" altLang="ja-JP" sz="1600" b="1" dirty="0" smtClean="0">
                        <a:solidFill>
                          <a:schemeClr val="tx1"/>
                        </a:solidFill>
                        <a:latin typeface="+mn-ea"/>
                        <a:ea typeface="+mn-ea"/>
                      </a:endParaRPr>
                    </a:p>
                    <a:p>
                      <a:pPr algn="l"/>
                      <a:endParaRPr kumimoji="1" lang="en-US" altLang="ja-JP" sz="1600" b="1" dirty="0" smtClean="0">
                        <a:solidFill>
                          <a:schemeClr val="tx1"/>
                        </a:solidFill>
                        <a:latin typeface="+mn-ea"/>
                        <a:ea typeface="+mn-ea"/>
                      </a:endParaRPr>
                    </a:p>
                    <a:p>
                      <a:pPr algn="ctr"/>
                      <a:r>
                        <a:rPr kumimoji="1" lang="ja-JP" altLang="en-US" sz="1600" b="1" dirty="0" smtClean="0">
                          <a:solidFill>
                            <a:schemeClr val="tx1"/>
                          </a:solidFill>
                          <a:latin typeface="+mn-ea"/>
                          <a:ea typeface="+mn-ea"/>
                        </a:rPr>
                        <a:t>コンペの実施</a:t>
                      </a:r>
                      <a:endParaRPr kumimoji="1" lang="en-US" altLang="ja-JP" sz="1600" b="1" dirty="0" smtClean="0">
                        <a:solidFill>
                          <a:schemeClr val="tx1"/>
                        </a:solidFill>
                        <a:latin typeface="+mn-ea"/>
                        <a:ea typeface="+mn-ea"/>
                      </a:endParaRPr>
                    </a:p>
                    <a:p>
                      <a:pPr algn="l"/>
                      <a:endParaRPr kumimoji="1" lang="ja-JP" altLang="en-US" sz="1600" b="1" dirty="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8956195"/>
                  </a:ext>
                </a:extLst>
              </a:tr>
              <a:tr h="1152000">
                <a:tc>
                  <a:txBody>
                    <a:bodyPr/>
                    <a:lstStyle/>
                    <a:p>
                      <a:pPr algn="ctr"/>
                      <a:r>
                        <a:rPr kumimoji="1" lang="ja-JP" altLang="en-US" sz="1600" b="1" dirty="0" smtClean="0">
                          <a:latin typeface="+mn-ea"/>
                          <a:ea typeface="+mn-ea"/>
                        </a:rPr>
                        <a:t>基本設計（予備設計）</a:t>
                      </a:r>
                      <a:endParaRPr kumimoji="1" lang="en-US" altLang="ja-JP" sz="1600" b="1" dirty="0" smtClean="0">
                        <a:latin typeface="+mn-ea"/>
                        <a:ea typeface="+mn-ea"/>
                      </a:endParaRPr>
                    </a:p>
                    <a:p>
                      <a:pPr algn="ctr"/>
                      <a:r>
                        <a:rPr kumimoji="1" lang="ja-JP" altLang="en-US" sz="1600" b="1" dirty="0" smtClean="0">
                          <a:latin typeface="+mn-ea"/>
                          <a:ea typeface="+mn-ea"/>
                        </a:rPr>
                        <a:t>・</a:t>
                      </a:r>
                      <a:endParaRPr kumimoji="1" lang="en-US" altLang="ja-JP" sz="1600" b="1" dirty="0" smtClean="0">
                        <a:latin typeface="+mn-ea"/>
                        <a:ea typeface="+mn-ea"/>
                      </a:endParaRPr>
                    </a:p>
                    <a:p>
                      <a:pPr algn="ctr"/>
                      <a:r>
                        <a:rPr kumimoji="1" lang="ja-JP" altLang="en-US" sz="1600" b="1" dirty="0" smtClean="0">
                          <a:latin typeface="+mn-ea"/>
                          <a:ea typeface="+mn-ea"/>
                        </a:rPr>
                        <a:t>実施設計（詳細設計）</a:t>
                      </a:r>
                      <a:endParaRPr kumimoji="1" lang="ja-JP"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rPr>
                        <a:t>第２回アドバイザー会議</a:t>
                      </a:r>
                      <a:endParaRPr kumimoji="1" lang="en-US" altLang="ja-JP" sz="1600" b="1" dirty="0" smtClean="0">
                        <a:solidFill>
                          <a:schemeClr val="tx1"/>
                        </a:solidFill>
                      </a:endParaRPr>
                    </a:p>
                    <a:p>
                      <a:r>
                        <a:rPr kumimoji="1" lang="ja-JP" altLang="en-US" sz="1600" b="1" dirty="0" smtClean="0">
                          <a:solidFill>
                            <a:schemeClr val="tx1"/>
                          </a:solidFill>
                        </a:rPr>
                        <a:t>・目標設定シートの修正</a:t>
                      </a:r>
                      <a:endParaRPr kumimoji="1" lang="en-US" altLang="ja-JP" sz="1600" b="1" dirty="0" smtClean="0">
                        <a:solidFill>
                          <a:schemeClr val="tx1"/>
                        </a:solidFill>
                      </a:endParaRPr>
                    </a:p>
                    <a:p>
                      <a:r>
                        <a:rPr kumimoji="1" lang="ja-JP" altLang="en-US" sz="1600" b="1" dirty="0" smtClean="0">
                          <a:solidFill>
                            <a:schemeClr val="tx1"/>
                          </a:solidFill>
                        </a:rPr>
                        <a:t>・対応報告シート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425503"/>
                  </a:ext>
                </a:extLst>
              </a:tr>
            </a:tbl>
          </a:graphicData>
        </a:graphic>
      </p:graphicFrame>
      <p:sp>
        <p:nvSpPr>
          <p:cNvPr id="24" name="下矢印 23"/>
          <p:cNvSpPr/>
          <p:nvPr/>
        </p:nvSpPr>
        <p:spPr>
          <a:xfrm>
            <a:off x="1082563" y="3185307"/>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下矢印 25"/>
          <p:cNvSpPr/>
          <p:nvPr/>
        </p:nvSpPr>
        <p:spPr>
          <a:xfrm>
            <a:off x="1082563" y="4453930"/>
            <a:ext cx="649705" cy="276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角丸四角形 29"/>
          <p:cNvSpPr/>
          <p:nvPr/>
        </p:nvSpPr>
        <p:spPr>
          <a:xfrm>
            <a:off x="4893972" y="1712686"/>
            <a:ext cx="3950039" cy="4456295"/>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9" name="直線コネクタ 18"/>
          <p:cNvCxnSpPr/>
          <p:nvPr/>
        </p:nvCxnSpPr>
        <p:spPr>
          <a:xfrm flipV="1">
            <a:off x="421438" y="4024186"/>
            <a:ext cx="8455973" cy="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945488" y="1779313"/>
            <a:ext cx="3800598"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（方向性）</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を踏まえて</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基本計画を</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進め</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コンペ</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の条件を設定</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・審査委員に景観の専門家を入れる。</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・コンペ実施</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時に府から提示する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書類（</a:t>
            </a:r>
            <a:r>
              <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）に、「設計</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時には有識者等</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による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景観アドバイスを受ける</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こと」を明記。</a:t>
            </a: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設計競技実施要領など）</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84138"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・設計者</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、設計段階に１回景観</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アドバイザー会議を</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受ける。</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4149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9696" y="719159"/>
            <a:ext cx="8141097" cy="4662815"/>
          </a:xfrm>
          <a:prstGeom prst="rect">
            <a:avLst/>
          </a:prstGeom>
          <a:noFill/>
          <a:ln>
            <a:noFill/>
          </a:ln>
        </p:spPr>
        <p:txBody>
          <a:bodyPr wrap="square" rtlCol="0">
            <a:spAutoFit/>
          </a:bodyPr>
          <a:lstStyle/>
          <a:p>
            <a:pPr marL="87308"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府景観アドバイザー会議</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の対象かつ市町村景観アドバイザー制度の対象</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）義務、希望とも</a:t>
            </a:r>
            <a:endParaRPr kumimoji="1" lang="en-US" altLang="ja-JP"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○市</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町村との情報共有等</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・市町村の景観担当窓口や景観に関する基準等、</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事業課等へ伝達・共有化</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・希望があれば府景観アドバイザー会議に市町村の景観</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担当が同席</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5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5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会議のタイミング</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363522"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市町村は、実施設計段階が多いが</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府は</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363522" marR="0" lvl="0" indent="-87308"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基本計画段階より実施</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363522"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・市町村</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会議に諮るタイミング等、</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引き続き</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363522" marR="0" lvl="0" indent="-87308"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市町村</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と調整</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10" name="テキスト ボックス 9"/>
          <p:cNvSpPr txBox="1"/>
          <p:nvPr/>
        </p:nvSpPr>
        <p:spPr>
          <a:xfrm>
            <a:off x="15365" y="211044"/>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景観アドバイザー制度との</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関係</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grpSp>
        <p:nvGrpSpPr>
          <p:cNvPr id="5" name="グループ化 4"/>
          <p:cNvGrpSpPr/>
          <p:nvPr/>
        </p:nvGrpSpPr>
        <p:grpSpPr>
          <a:xfrm>
            <a:off x="5460273" y="4227230"/>
            <a:ext cx="2797469" cy="1847241"/>
            <a:chOff x="5688105" y="4430945"/>
            <a:chExt cx="2797469" cy="1847240"/>
          </a:xfrm>
        </p:grpSpPr>
        <p:sp>
          <p:nvSpPr>
            <p:cNvPr id="18" name="フリーフォーム 17"/>
            <p:cNvSpPr/>
            <p:nvPr/>
          </p:nvSpPr>
          <p:spPr>
            <a:xfrm>
              <a:off x="6950869" y="5072468"/>
              <a:ext cx="266700" cy="795337"/>
            </a:xfrm>
            <a:custGeom>
              <a:avLst/>
              <a:gdLst>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130969 w 266700"/>
                <a:gd name="connsiteY5" fmla="*/ 795337 h 795337"/>
                <a:gd name="connsiteX6" fmla="*/ 221456 w 266700"/>
                <a:gd name="connsiteY6" fmla="*/ 626269 h 795337"/>
                <a:gd name="connsiteX7" fmla="*/ 266700 w 266700"/>
                <a:gd name="connsiteY7" fmla="*/ 459581 h 795337"/>
                <a:gd name="connsiteX8" fmla="*/ 259556 w 266700"/>
                <a:gd name="connsiteY8" fmla="*/ 335756 h 795337"/>
                <a:gd name="connsiteX9" fmla="*/ 240506 w 266700"/>
                <a:gd name="connsiteY9" fmla="*/ 223837 h 795337"/>
                <a:gd name="connsiteX10" fmla="*/ 197644 w 266700"/>
                <a:gd name="connsiteY10" fmla="*/ 104775 h 795337"/>
                <a:gd name="connsiteX11" fmla="*/ 128587 w 266700"/>
                <a:gd name="connsiteY11"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221456 w 266700"/>
                <a:gd name="connsiteY7" fmla="*/ 626269 h 795337"/>
                <a:gd name="connsiteX8" fmla="*/ 266700 w 266700"/>
                <a:gd name="connsiteY8" fmla="*/ 459581 h 795337"/>
                <a:gd name="connsiteX9" fmla="*/ 259556 w 266700"/>
                <a:gd name="connsiteY9" fmla="*/ 335756 h 795337"/>
                <a:gd name="connsiteX10" fmla="*/ 240506 w 266700"/>
                <a:gd name="connsiteY10" fmla="*/ 223837 h 795337"/>
                <a:gd name="connsiteX11" fmla="*/ 197644 w 266700"/>
                <a:gd name="connsiteY11" fmla="*/ 104775 h 795337"/>
                <a:gd name="connsiteX12" fmla="*/ 128587 w 266700"/>
                <a:gd name="connsiteY12"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192881 w 266700"/>
                <a:gd name="connsiteY7" fmla="*/ 688181 h 795337"/>
                <a:gd name="connsiteX8" fmla="*/ 221456 w 266700"/>
                <a:gd name="connsiteY8" fmla="*/ 626269 h 795337"/>
                <a:gd name="connsiteX9" fmla="*/ 266700 w 266700"/>
                <a:gd name="connsiteY9" fmla="*/ 459581 h 795337"/>
                <a:gd name="connsiteX10" fmla="*/ 259556 w 266700"/>
                <a:gd name="connsiteY10" fmla="*/ 335756 h 795337"/>
                <a:gd name="connsiteX11" fmla="*/ 240506 w 266700"/>
                <a:gd name="connsiteY11" fmla="*/ 223837 h 795337"/>
                <a:gd name="connsiteX12" fmla="*/ 197644 w 266700"/>
                <a:gd name="connsiteY12" fmla="*/ 104775 h 795337"/>
                <a:gd name="connsiteX13" fmla="*/ 128587 w 266700"/>
                <a:gd name="connsiteY13" fmla="*/ 0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795337">
                  <a:moveTo>
                    <a:pt x="128587" y="0"/>
                  </a:moveTo>
                  <a:lnTo>
                    <a:pt x="66675" y="116681"/>
                  </a:lnTo>
                  <a:lnTo>
                    <a:pt x="26194" y="223837"/>
                  </a:lnTo>
                  <a:lnTo>
                    <a:pt x="0" y="388144"/>
                  </a:lnTo>
                  <a:lnTo>
                    <a:pt x="30956" y="585787"/>
                  </a:lnTo>
                  <a:cubicBezTo>
                    <a:pt x="42862" y="612775"/>
                    <a:pt x="54769" y="646906"/>
                    <a:pt x="66675" y="673894"/>
                  </a:cubicBezTo>
                  <a:lnTo>
                    <a:pt x="130969" y="795337"/>
                  </a:lnTo>
                  <a:cubicBezTo>
                    <a:pt x="151606" y="758825"/>
                    <a:pt x="172244" y="724693"/>
                    <a:pt x="192881" y="688181"/>
                  </a:cubicBezTo>
                  <a:lnTo>
                    <a:pt x="221456" y="626269"/>
                  </a:lnTo>
                  <a:lnTo>
                    <a:pt x="266700" y="459581"/>
                  </a:lnTo>
                  <a:lnTo>
                    <a:pt x="259556" y="335756"/>
                  </a:lnTo>
                  <a:lnTo>
                    <a:pt x="240506" y="223837"/>
                  </a:lnTo>
                  <a:lnTo>
                    <a:pt x="197644" y="104775"/>
                  </a:lnTo>
                  <a:lnTo>
                    <a:pt x="128587"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p:nvSpPr>
          <p:spPr>
            <a:xfrm>
              <a:off x="5688105" y="4430945"/>
              <a:ext cx="2797469" cy="1847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楕円 3"/>
            <p:cNvSpPr/>
            <p:nvPr/>
          </p:nvSpPr>
          <p:spPr>
            <a:xfrm>
              <a:off x="5910071" y="48203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楕円 15"/>
            <p:cNvSpPr/>
            <p:nvPr/>
          </p:nvSpPr>
          <p:spPr>
            <a:xfrm>
              <a:off x="6950831" y="48203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テキスト ボックス 19"/>
            <p:cNvSpPr txBox="1"/>
            <p:nvPr/>
          </p:nvSpPr>
          <p:spPr>
            <a:xfrm>
              <a:off x="5941657" y="5146732"/>
              <a:ext cx="100749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府景観</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制度の対象</a:t>
              </a:r>
            </a:p>
          </p:txBody>
        </p:sp>
        <p:sp>
          <p:nvSpPr>
            <p:cNvPr id="21" name="テキスト ボックス 20"/>
            <p:cNvSpPr txBox="1"/>
            <p:nvPr/>
          </p:nvSpPr>
          <p:spPr>
            <a:xfrm>
              <a:off x="7215890" y="5146733"/>
              <a:ext cx="100749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市町村景観</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制度の対象</a:t>
              </a:r>
            </a:p>
          </p:txBody>
        </p:sp>
        <p:sp>
          <p:nvSpPr>
            <p:cNvPr id="23" name="テキスト ボックス 22"/>
            <p:cNvSpPr txBox="1"/>
            <p:nvPr/>
          </p:nvSpPr>
          <p:spPr>
            <a:xfrm>
              <a:off x="5693185" y="4437493"/>
              <a:ext cx="162095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大阪府の公共事業</a:t>
              </a:r>
            </a:p>
          </p:txBody>
        </p:sp>
      </p:grpSp>
    </p:spTree>
    <p:extLst>
      <p:ext uri="{BB962C8B-B14F-4D97-AF65-F5344CB8AC3E}">
        <p14:creationId xmlns:p14="http://schemas.microsoft.com/office/powerpoint/2010/main" val="1032987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2483" y="430976"/>
            <a:ext cx="8110457" cy="2754600"/>
          </a:xfrm>
          <a:prstGeom prst="rect">
            <a:avLst/>
          </a:prstGeom>
          <a:noFill/>
          <a:ln>
            <a:noFill/>
          </a:ln>
        </p:spPr>
        <p:txBody>
          <a:bodyPr wrap="square" rtlCol="0">
            <a:spAutoFit/>
          </a:bodyPr>
          <a:lstStyle/>
          <a:p>
            <a:pPr marL="87308" marR="0" lvl="0" indent="-8730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■府景観アドバイザー会議</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の対象かつ市町村景観アドバイザー制度の対象外</a:t>
            </a:r>
          </a:p>
          <a:p>
            <a:pPr marL="87308" marR="0" lvl="0" indent="-87308"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○市町村との情報共有等</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・市町村</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の景観担当窓口や景観に関する基準等</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事業課</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等へ伝達・共有化</a:t>
            </a:r>
          </a:p>
          <a:p>
            <a:pPr marL="444478" marR="0" lvl="0" indent="-444478" algn="l" defTabSz="4572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・希望があれば府景観アドバイザー会議に市町村</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の景観</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担当が同席</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363522" marR="0" lvl="0" indent="5378182"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20" name="フリーフォーム 19"/>
          <p:cNvSpPr/>
          <p:nvPr/>
        </p:nvSpPr>
        <p:spPr>
          <a:xfrm>
            <a:off x="6950871" y="4348873"/>
            <a:ext cx="266700" cy="795337"/>
          </a:xfrm>
          <a:custGeom>
            <a:avLst/>
            <a:gdLst>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130969 w 266700"/>
              <a:gd name="connsiteY5" fmla="*/ 795337 h 795337"/>
              <a:gd name="connsiteX6" fmla="*/ 221456 w 266700"/>
              <a:gd name="connsiteY6" fmla="*/ 626269 h 795337"/>
              <a:gd name="connsiteX7" fmla="*/ 266700 w 266700"/>
              <a:gd name="connsiteY7" fmla="*/ 459581 h 795337"/>
              <a:gd name="connsiteX8" fmla="*/ 259556 w 266700"/>
              <a:gd name="connsiteY8" fmla="*/ 335756 h 795337"/>
              <a:gd name="connsiteX9" fmla="*/ 240506 w 266700"/>
              <a:gd name="connsiteY9" fmla="*/ 223837 h 795337"/>
              <a:gd name="connsiteX10" fmla="*/ 197644 w 266700"/>
              <a:gd name="connsiteY10" fmla="*/ 104775 h 795337"/>
              <a:gd name="connsiteX11" fmla="*/ 128587 w 266700"/>
              <a:gd name="connsiteY11"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221456 w 266700"/>
              <a:gd name="connsiteY7" fmla="*/ 626269 h 795337"/>
              <a:gd name="connsiteX8" fmla="*/ 266700 w 266700"/>
              <a:gd name="connsiteY8" fmla="*/ 459581 h 795337"/>
              <a:gd name="connsiteX9" fmla="*/ 259556 w 266700"/>
              <a:gd name="connsiteY9" fmla="*/ 335756 h 795337"/>
              <a:gd name="connsiteX10" fmla="*/ 240506 w 266700"/>
              <a:gd name="connsiteY10" fmla="*/ 223837 h 795337"/>
              <a:gd name="connsiteX11" fmla="*/ 197644 w 266700"/>
              <a:gd name="connsiteY11" fmla="*/ 104775 h 795337"/>
              <a:gd name="connsiteX12" fmla="*/ 128587 w 266700"/>
              <a:gd name="connsiteY12"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192881 w 266700"/>
              <a:gd name="connsiteY7" fmla="*/ 688181 h 795337"/>
              <a:gd name="connsiteX8" fmla="*/ 221456 w 266700"/>
              <a:gd name="connsiteY8" fmla="*/ 626269 h 795337"/>
              <a:gd name="connsiteX9" fmla="*/ 266700 w 266700"/>
              <a:gd name="connsiteY9" fmla="*/ 459581 h 795337"/>
              <a:gd name="connsiteX10" fmla="*/ 259556 w 266700"/>
              <a:gd name="connsiteY10" fmla="*/ 335756 h 795337"/>
              <a:gd name="connsiteX11" fmla="*/ 240506 w 266700"/>
              <a:gd name="connsiteY11" fmla="*/ 223837 h 795337"/>
              <a:gd name="connsiteX12" fmla="*/ 197644 w 266700"/>
              <a:gd name="connsiteY12" fmla="*/ 104775 h 795337"/>
              <a:gd name="connsiteX13" fmla="*/ 128587 w 266700"/>
              <a:gd name="connsiteY13" fmla="*/ 0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795337">
                <a:moveTo>
                  <a:pt x="128587" y="0"/>
                </a:moveTo>
                <a:lnTo>
                  <a:pt x="66675" y="116681"/>
                </a:lnTo>
                <a:lnTo>
                  <a:pt x="26194" y="223837"/>
                </a:lnTo>
                <a:lnTo>
                  <a:pt x="0" y="388144"/>
                </a:lnTo>
                <a:lnTo>
                  <a:pt x="30956" y="585787"/>
                </a:lnTo>
                <a:cubicBezTo>
                  <a:pt x="42862" y="612775"/>
                  <a:pt x="54769" y="646906"/>
                  <a:pt x="66675" y="673894"/>
                </a:cubicBezTo>
                <a:lnTo>
                  <a:pt x="130969" y="795337"/>
                </a:lnTo>
                <a:cubicBezTo>
                  <a:pt x="151606" y="758825"/>
                  <a:pt x="172244" y="724693"/>
                  <a:pt x="192881" y="688181"/>
                </a:cubicBezTo>
                <a:lnTo>
                  <a:pt x="221456" y="626269"/>
                </a:lnTo>
                <a:lnTo>
                  <a:pt x="266700" y="459581"/>
                </a:lnTo>
                <a:lnTo>
                  <a:pt x="259556" y="335756"/>
                </a:lnTo>
                <a:lnTo>
                  <a:pt x="240506" y="223837"/>
                </a:lnTo>
                <a:lnTo>
                  <a:pt x="197644" y="104775"/>
                </a:lnTo>
                <a:lnTo>
                  <a:pt x="12858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423039" y="3881797"/>
            <a:ext cx="5187524" cy="2323713"/>
          </a:xfrm>
          <a:prstGeom prst="rect">
            <a:avLst/>
          </a:prstGeom>
          <a:noFill/>
          <a:ln>
            <a:noFill/>
          </a:ln>
        </p:spPr>
        <p:txBody>
          <a:bodyPr wrap="square" rtlCol="0">
            <a:spAutoFit/>
          </a:bodyPr>
          <a:lstStyle/>
          <a:p>
            <a:pPr marL="444478" marR="0" lvl="0" indent="-44447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■府景観アドバイザー会議</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の</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対象外</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○市町村との情報共有等</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・市町村の景観担当窓口や景観に関する基準等、</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444478" marR="0" lvl="0" indent="-444478"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事業課等へ伝達・共有化</a:t>
            </a:r>
          </a:p>
          <a:p>
            <a:pPr marL="444478" marR="0" lvl="0" indent="-444478" algn="l" defTabSz="457200" rtl="0" eaLnBrk="1" fontAlgn="auto" latinLnBrk="0" hangingPunct="1">
              <a:lnSpc>
                <a:spcPct val="15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grpSp>
        <p:nvGrpSpPr>
          <p:cNvPr id="15" name="グループ化 14"/>
          <p:cNvGrpSpPr/>
          <p:nvPr/>
        </p:nvGrpSpPr>
        <p:grpSpPr>
          <a:xfrm>
            <a:off x="5750834" y="4269355"/>
            <a:ext cx="2544116" cy="1717054"/>
            <a:chOff x="5687865" y="1765679"/>
            <a:chExt cx="2797469" cy="1847240"/>
          </a:xfrm>
        </p:grpSpPr>
        <p:sp>
          <p:nvSpPr>
            <p:cNvPr id="16" name="正方形/長方形 15"/>
            <p:cNvSpPr/>
            <p:nvPr/>
          </p:nvSpPr>
          <p:spPr>
            <a:xfrm>
              <a:off x="5687865" y="1765679"/>
              <a:ext cx="2797469" cy="184724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楕円 16"/>
            <p:cNvSpPr/>
            <p:nvPr/>
          </p:nvSpPr>
          <p:spPr>
            <a:xfrm>
              <a:off x="5852636" y="2151460"/>
              <a:ext cx="1305819" cy="12990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テキスト ボックス 17"/>
            <p:cNvSpPr txBox="1"/>
            <p:nvPr/>
          </p:nvSpPr>
          <p:spPr>
            <a:xfrm>
              <a:off x="7215650" y="2477840"/>
              <a:ext cx="1007494" cy="6212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市町村景観</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制度の対象</a:t>
              </a:r>
            </a:p>
          </p:txBody>
        </p:sp>
        <p:sp>
          <p:nvSpPr>
            <p:cNvPr id="27" name="テキスト ボックス 26"/>
            <p:cNvSpPr txBox="1"/>
            <p:nvPr/>
          </p:nvSpPr>
          <p:spPr>
            <a:xfrm>
              <a:off x="5692945" y="1772229"/>
              <a:ext cx="1782378" cy="33111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大阪府の公共事業</a:t>
              </a:r>
            </a:p>
          </p:txBody>
        </p:sp>
        <p:sp>
          <p:nvSpPr>
            <p:cNvPr id="28" name="テキスト ボックス 27"/>
            <p:cNvSpPr txBox="1"/>
            <p:nvPr/>
          </p:nvSpPr>
          <p:spPr>
            <a:xfrm>
              <a:off x="5941417" y="2477840"/>
              <a:ext cx="1007494" cy="6212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府景観</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制度の対象</a:t>
              </a:r>
            </a:p>
          </p:txBody>
        </p:sp>
        <p:sp>
          <p:nvSpPr>
            <p:cNvPr id="29" name="楕円 28"/>
            <p:cNvSpPr/>
            <p:nvPr/>
          </p:nvSpPr>
          <p:spPr>
            <a:xfrm>
              <a:off x="6950698" y="2158685"/>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0" name="グループ化 29"/>
          <p:cNvGrpSpPr/>
          <p:nvPr/>
        </p:nvGrpSpPr>
        <p:grpSpPr>
          <a:xfrm>
            <a:off x="5688107" y="1310620"/>
            <a:ext cx="2606844" cy="1721366"/>
            <a:chOff x="5688105" y="3710971"/>
            <a:chExt cx="2797469" cy="1847240"/>
          </a:xfrm>
        </p:grpSpPr>
        <p:sp>
          <p:nvSpPr>
            <p:cNvPr id="31" name="楕円 30"/>
            <p:cNvSpPr/>
            <p:nvPr/>
          </p:nvSpPr>
          <p:spPr>
            <a:xfrm>
              <a:off x="5910071" y="4096754"/>
              <a:ext cx="1305819" cy="129908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フリーフォーム 31"/>
            <p:cNvSpPr/>
            <p:nvPr/>
          </p:nvSpPr>
          <p:spPr>
            <a:xfrm>
              <a:off x="6950869" y="4348868"/>
              <a:ext cx="266700" cy="795337"/>
            </a:xfrm>
            <a:custGeom>
              <a:avLst/>
              <a:gdLst>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130969 w 266700"/>
                <a:gd name="connsiteY5" fmla="*/ 795337 h 795337"/>
                <a:gd name="connsiteX6" fmla="*/ 221456 w 266700"/>
                <a:gd name="connsiteY6" fmla="*/ 626269 h 795337"/>
                <a:gd name="connsiteX7" fmla="*/ 266700 w 266700"/>
                <a:gd name="connsiteY7" fmla="*/ 459581 h 795337"/>
                <a:gd name="connsiteX8" fmla="*/ 259556 w 266700"/>
                <a:gd name="connsiteY8" fmla="*/ 335756 h 795337"/>
                <a:gd name="connsiteX9" fmla="*/ 240506 w 266700"/>
                <a:gd name="connsiteY9" fmla="*/ 223837 h 795337"/>
                <a:gd name="connsiteX10" fmla="*/ 197644 w 266700"/>
                <a:gd name="connsiteY10" fmla="*/ 104775 h 795337"/>
                <a:gd name="connsiteX11" fmla="*/ 128587 w 266700"/>
                <a:gd name="connsiteY11"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221456 w 266700"/>
                <a:gd name="connsiteY7" fmla="*/ 626269 h 795337"/>
                <a:gd name="connsiteX8" fmla="*/ 266700 w 266700"/>
                <a:gd name="connsiteY8" fmla="*/ 459581 h 795337"/>
                <a:gd name="connsiteX9" fmla="*/ 259556 w 266700"/>
                <a:gd name="connsiteY9" fmla="*/ 335756 h 795337"/>
                <a:gd name="connsiteX10" fmla="*/ 240506 w 266700"/>
                <a:gd name="connsiteY10" fmla="*/ 223837 h 795337"/>
                <a:gd name="connsiteX11" fmla="*/ 197644 w 266700"/>
                <a:gd name="connsiteY11" fmla="*/ 104775 h 795337"/>
                <a:gd name="connsiteX12" fmla="*/ 128587 w 266700"/>
                <a:gd name="connsiteY12" fmla="*/ 0 h 795337"/>
                <a:gd name="connsiteX0" fmla="*/ 128587 w 266700"/>
                <a:gd name="connsiteY0" fmla="*/ 0 h 795337"/>
                <a:gd name="connsiteX1" fmla="*/ 66675 w 266700"/>
                <a:gd name="connsiteY1" fmla="*/ 116681 h 795337"/>
                <a:gd name="connsiteX2" fmla="*/ 26194 w 266700"/>
                <a:gd name="connsiteY2" fmla="*/ 223837 h 795337"/>
                <a:gd name="connsiteX3" fmla="*/ 0 w 266700"/>
                <a:gd name="connsiteY3" fmla="*/ 388144 h 795337"/>
                <a:gd name="connsiteX4" fmla="*/ 30956 w 266700"/>
                <a:gd name="connsiteY4" fmla="*/ 585787 h 795337"/>
                <a:gd name="connsiteX5" fmla="*/ 66675 w 266700"/>
                <a:gd name="connsiteY5" fmla="*/ 673894 h 795337"/>
                <a:gd name="connsiteX6" fmla="*/ 130969 w 266700"/>
                <a:gd name="connsiteY6" fmla="*/ 795337 h 795337"/>
                <a:gd name="connsiteX7" fmla="*/ 192881 w 266700"/>
                <a:gd name="connsiteY7" fmla="*/ 688181 h 795337"/>
                <a:gd name="connsiteX8" fmla="*/ 221456 w 266700"/>
                <a:gd name="connsiteY8" fmla="*/ 626269 h 795337"/>
                <a:gd name="connsiteX9" fmla="*/ 266700 w 266700"/>
                <a:gd name="connsiteY9" fmla="*/ 459581 h 795337"/>
                <a:gd name="connsiteX10" fmla="*/ 259556 w 266700"/>
                <a:gd name="connsiteY10" fmla="*/ 335756 h 795337"/>
                <a:gd name="connsiteX11" fmla="*/ 240506 w 266700"/>
                <a:gd name="connsiteY11" fmla="*/ 223837 h 795337"/>
                <a:gd name="connsiteX12" fmla="*/ 197644 w 266700"/>
                <a:gd name="connsiteY12" fmla="*/ 104775 h 795337"/>
                <a:gd name="connsiteX13" fmla="*/ 128587 w 266700"/>
                <a:gd name="connsiteY13" fmla="*/ 0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795337">
                  <a:moveTo>
                    <a:pt x="128587" y="0"/>
                  </a:moveTo>
                  <a:lnTo>
                    <a:pt x="66675" y="116681"/>
                  </a:lnTo>
                  <a:lnTo>
                    <a:pt x="26194" y="223837"/>
                  </a:lnTo>
                  <a:lnTo>
                    <a:pt x="0" y="388144"/>
                  </a:lnTo>
                  <a:lnTo>
                    <a:pt x="30956" y="585787"/>
                  </a:lnTo>
                  <a:cubicBezTo>
                    <a:pt x="42862" y="612775"/>
                    <a:pt x="54769" y="646906"/>
                    <a:pt x="66675" y="673894"/>
                  </a:cubicBezTo>
                  <a:lnTo>
                    <a:pt x="130969" y="795337"/>
                  </a:lnTo>
                  <a:cubicBezTo>
                    <a:pt x="151606" y="758825"/>
                    <a:pt x="172244" y="724693"/>
                    <a:pt x="192881" y="688181"/>
                  </a:cubicBezTo>
                  <a:lnTo>
                    <a:pt x="221456" y="626269"/>
                  </a:lnTo>
                  <a:lnTo>
                    <a:pt x="266700" y="459581"/>
                  </a:lnTo>
                  <a:lnTo>
                    <a:pt x="259556" y="335756"/>
                  </a:lnTo>
                  <a:lnTo>
                    <a:pt x="240506" y="223837"/>
                  </a:lnTo>
                  <a:lnTo>
                    <a:pt x="197644" y="104775"/>
                  </a:lnTo>
                  <a:lnTo>
                    <a:pt x="12858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正方形/長方形 32"/>
            <p:cNvSpPr/>
            <p:nvPr/>
          </p:nvSpPr>
          <p:spPr>
            <a:xfrm>
              <a:off x="5688105" y="3710971"/>
              <a:ext cx="2797469" cy="1847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楕円 33"/>
            <p:cNvSpPr/>
            <p:nvPr/>
          </p:nvSpPr>
          <p:spPr>
            <a:xfrm>
              <a:off x="6950831" y="40967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テキスト ボックス 34"/>
            <p:cNvSpPr txBox="1"/>
            <p:nvPr/>
          </p:nvSpPr>
          <p:spPr>
            <a:xfrm>
              <a:off x="5941656" y="4423130"/>
              <a:ext cx="1007495" cy="6196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府景観</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制度の対象</a:t>
              </a:r>
            </a:p>
          </p:txBody>
        </p:sp>
        <p:sp>
          <p:nvSpPr>
            <p:cNvPr id="36" name="テキスト ボックス 35"/>
            <p:cNvSpPr txBox="1"/>
            <p:nvPr/>
          </p:nvSpPr>
          <p:spPr>
            <a:xfrm>
              <a:off x="7215890" y="4423131"/>
              <a:ext cx="1007495" cy="6196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市町村景観</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a:t>
              </a:r>
              <a:endParaRPr kumimoji="1" lang="en-US" altLang="ja-JP"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制度の対象</a:t>
              </a:r>
            </a:p>
          </p:txBody>
        </p:sp>
        <p:sp>
          <p:nvSpPr>
            <p:cNvPr id="37" name="楕円 36"/>
            <p:cNvSpPr/>
            <p:nvPr/>
          </p:nvSpPr>
          <p:spPr>
            <a:xfrm>
              <a:off x="5916421" y="4096754"/>
              <a:ext cx="1305819" cy="1299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テキスト ボックス 37"/>
            <p:cNvSpPr txBox="1"/>
            <p:nvPr/>
          </p:nvSpPr>
          <p:spPr>
            <a:xfrm>
              <a:off x="5693184" y="3717518"/>
              <a:ext cx="1739489" cy="33028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大阪府の公共事業</a:t>
              </a:r>
            </a:p>
          </p:txBody>
        </p:sp>
      </p:grpSp>
    </p:spTree>
    <p:extLst>
      <p:ext uri="{BB962C8B-B14F-4D97-AF65-F5344CB8AC3E}">
        <p14:creationId xmlns:p14="http://schemas.microsoft.com/office/powerpoint/2010/main" val="2233598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580" y="772112"/>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目標</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設定後、工事が完了するまでの対応 </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513333" y="1350171"/>
            <a:ext cx="8049341" cy="4816703"/>
          </a:xfrm>
          <a:prstGeom prst="rect">
            <a:avLst/>
          </a:prstGeom>
          <a:noFill/>
          <a:ln>
            <a:noFill/>
          </a:ln>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設計担当から工事担当への景観に関する引継ぎ</a:t>
            </a:r>
          </a:p>
          <a:p>
            <a:pPr marL="446088" marR="0" lvl="0" indent="-44608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・景観形成の目標設定シート、目標設定シートに基づく計画内容について</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446088" marR="0" lvl="0" indent="-446088"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設計</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担当から工事担当へ内容を説明の上、書類を</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伝達</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■景観形成の目標設定に関わる計画変更が生じた場合</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○景観</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アドバイザー会議を受けた事業</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・景観部局は、事業部局からの相談を受け付ける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・変更内容を鑑み、必要に応じて景観アドバイザーへの確認を行う</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120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1" i="0" u="sng"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○景観</a:t>
            </a:r>
            <a:r>
              <a:rPr kumimoji="1" lang="ja-JP" altLang="en-US"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アドバイザー会議の対象外で景観形成の目標設定のみを行った事業</a:t>
            </a:r>
            <a:endParaRPr kumimoji="1" lang="en-US" altLang="ja-JP" sz="1800" b="1" i="0" u="sng"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・景観部局は、事業部局からの相談を受け付ける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5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6" name="テキスト ボックス 5"/>
          <p:cNvSpPr txBox="1"/>
          <p:nvPr/>
        </p:nvSpPr>
        <p:spPr>
          <a:xfrm>
            <a:off x="0" y="206929"/>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Do 】</a:t>
            </a:r>
          </a:p>
        </p:txBody>
      </p:sp>
    </p:spTree>
    <p:extLst>
      <p:ext uri="{BB962C8B-B14F-4D97-AF65-F5344CB8AC3E}">
        <p14:creationId xmlns:p14="http://schemas.microsoft.com/office/powerpoint/2010/main" val="194184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580" y="803257"/>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景観</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形成に寄与した公共事業であるかの評価の手法、</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体制</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522120" y="1445095"/>
            <a:ext cx="7694605" cy="2785378"/>
          </a:xfrm>
          <a:prstGeom prst="rect">
            <a:avLst/>
          </a:prstGeom>
          <a:noFill/>
          <a:ln>
            <a:noFill/>
          </a:ln>
        </p:spPr>
        <p:txBody>
          <a:bodyPr wrap="square" rtlCol="0">
            <a:spAutoFit/>
          </a:bodyPr>
          <a:lstStyle/>
          <a:p>
            <a:pPr marL="268275" marR="0" lvl="0" indent="-268275" algn="l" defTabSz="457200" rtl="0" eaLnBrk="1" fontAlgn="auto" latinLnBrk="0" hangingPunct="1">
              <a:lnSpc>
                <a:spcPts val="3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・事業部局は、工事が完了次第、景観形成の目標達成の状況を「景観形成の目標設定シート」及び「景観形成の目標達成評価シート」により、自己確認（評価）し、景観部局へ報告</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ts val="3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ts val="3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・景観部局は、それらを確認の上、取りまとめた結果を定期的に景観アドバイザーへ報告し、景観アドバイザーより、</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目標の</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立て方や自己評価</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の結果、完成した施設等</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への総合的なコメントを</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受ける。</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6" name="テキスト ボックス 5"/>
          <p:cNvSpPr txBox="1"/>
          <p:nvPr/>
        </p:nvSpPr>
        <p:spPr>
          <a:xfrm>
            <a:off x="0" y="212935"/>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Check 】</a:t>
            </a:r>
          </a:p>
        </p:txBody>
      </p:sp>
    </p:spTree>
    <p:extLst>
      <p:ext uri="{BB962C8B-B14F-4D97-AF65-F5344CB8AC3E}">
        <p14:creationId xmlns:p14="http://schemas.microsoft.com/office/powerpoint/2010/main" val="863040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2"/>
          <p:cNvSpPr txBox="1">
            <a:spLocks noChangeArrowheads="1"/>
          </p:cNvSpPr>
          <p:nvPr/>
        </p:nvSpPr>
        <p:spPr bwMode="auto">
          <a:xfrm>
            <a:off x="2616212" y="6340987"/>
            <a:ext cx="4042115" cy="284693"/>
          </a:xfrm>
          <a:prstGeom prst="rect">
            <a:avLst/>
          </a:prstGeom>
          <a:noFill/>
          <a:ln w="9525">
            <a:no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公共</a:t>
            </a:r>
            <a:r>
              <a:rPr kumimoji="0" lang="ja-JP" altLang="en-US" sz="1400" b="0" i="0" u="none" strike="noStrike" kern="100" cap="none" spc="0" normalizeH="0" baseline="0" noProof="0" dirty="0">
                <a:ln>
                  <a:noFill/>
                </a:ln>
                <a:solidFill>
                  <a:prstClr val="black"/>
                </a:solidFill>
                <a:effectLst/>
                <a:uLnTx/>
                <a:uFillTx/>
                <a:latin typeface="+mn-ea"/>
                <a:cs typeface="Times New Roman" panose="02020603050405020304" pitchFamily="18" charset="0"/>
              </a:rPr>
              <a:t>事業のＰＤＣＡサイクルの</a:t>
            </a:r>
            <a:r>
              <a:rPr kumimoji="0" lang="ja-JP" altLang="en-US" sz="1400" b="0" i="0" u="none" strike="noStrike" kern="100" cap="none" spc="0" normalizeH="0" baseline="0" noProof="0" dirty="0" smtClean="0">
                <a:ln>
                  <a:noFill/>
                </a:ln>
                <a:solidFill>
                  <a:prstClr val="black"/>
                </a:solidFill>
                <a:effectLst/>
                <a:uLnTx/>
                <a:uFillTx/>
                <a:latin typeface="+mn-ea"/>
                <a:cs typeface="Times New Roman" panose="02020603050405020304" pitchFamily="18" charset="0"/>
              </a:rPr>
              <a:t>イメージ</a:t>
            </a:r>
            <a:endParaRPr kumimoji="0" lang="ja-JP" altLang="en-US" sz="105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grpSp>
        <p:nvGrpSpPr>
          <p:cNvPr id="8" name="グループ化 7"/>
          <p:cNvGrpSpPr/>
          <p:nvPr/>
        </p:nvGrpSpPr>
        <p:grpSpPr>
          <a:xfrm>
            <a:off x="931360" y="2507693"/>
            <a:ext cx="7199289" cy="3818170"/>
            <a:chOff x="1381556" y="2112646"/>
            <a:chExt cx="6496050" cy="4277995"/>
          </a:xfrm>
        </p:grpSpPr>
        <p:sp>
          <p:nvSpPr>
            <p:cNvPr id="11" name="角丸四角形 10"/>
            <p:cNvSpPr/>
            <p:nvPr/>
          </p:nvSpPr>
          <p:spPr>
            <a:xfrm>
              <a:off x="1382826" y="5842001"/>
              <a:ext cx="2560955" cy="54864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角丸四角形 11"/>
            <p:cNvSpPr/>
            <p:nvPr/>
          </p:nvSpPr>
          <p:spPr>
            <a:xfrm>
              <a:off x="1419021" y="5067301"/>
              <a:ext cx="2519680" cy="5562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角丸四角形 12"/>
            <p:cNvSpPr/>
            <p:nvPr/>
          </p:nvSpPr>
          <p:spPr>
            <a:xfrm>
              <a:off x="1389811" y="2668271"/>
              <a:ext cx="2561590" cy="13716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2"/>
            <p:cNvSpPr txBox="1">
              <a:spLocks noChangeArrowheads="1"/>
            </p:cNvSpPr>
            <p:nvPr/>
          </p:nvSpPr>
          <p:spPr bwMode="auto">
            <a:xfrm>
              <a:off x="4440986" y="2800985"/>
              <a:ext cx="3199765" cy="1169670"/>
            </a:xfrm>
            <a:prstGeom prst="rect">
              <a:avLst/>
            </a:prstGeom>
            <a:noFill/>
            <a:ln w="9525">
              <a:noFill/>
              <a:miter lim="800000"/>
              <a:headEnd/>
              <a:tailEnd/>
            </a:ln>
          </p:spPr>
          <p:txBody>
            <a:bodyPr rot="0" vert="horz" wrap="square" lIns="91440" tIns="45720" rIns="91440" bIns="45720" anchor="t" anchorCtr="0">
              <a:noAutofit/>
            </a:bodyPr>
            <a:lstStyle/>
            <a:p>
              <a:pPr marL="30480" marR="66675" lvl="0" indent="0" algn="l"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景観アドバイザー等による検討・助言</a:t>
              </a: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・景観形成の目標</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・景観への配慮事項</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1143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・景観に配慮したデザイン、</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30480" marR="66675" lvl="0" indent="228600" algn="l" defTabSz="457200" rtl="0" eaLnBrk="1" fontAlgn="auto" latinLnBrk="0" hangingPunct="1">
                <a:lnSpc>
                  <a:spcPts val="1300"/>
                </a:lnSpc>
                <a:spcBef>
                  <a:spcPts val="0"/>
                </a:spcBef>
                <a:spcAft>
                  <a:spcPts val="0"/>
                </a:spcAft>
                <a:buClrTx/>
                <a:buSzTx/>
                <a:buFontTx/>
                <a:buNone/>
                <a:tabLst/>
                <a:defRPr/>
              </a:pPr>
              <a:r>
                <a:rPr kumimoji="0" lang="ja-JP" altLang="en-US" sz="9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規格品（資材・製品）の選定 など</a:t>
              </a:r>
              <a:endPar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591741" y="3540126"/>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実施設計段階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（基本設計、詳細設計）</a:t>
              </a:r>
            </a:p>
          </p:txBody>
        </p:sp>
        <p:sp>
          <p:nvSpPr>
            <p:cNvPr id="16" name="テキスト ボックス 2"/>
            <p:cNvSpPr txBox="1">
              <a:spLocks noChangeArrowheads="1"/>
            </p:cNvSpPr>
            <p:nvPr/>
          </p:nvSpPr>
          <p:spPr bwMode="auto">
            <a:xfrm>
              <a:off x="1591741" y="307086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計画・企画構想段階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（調査、概略、基本計画等）</a:t>
              </a:r>
            </a:p>
          </p:txBody>
        </p:sp>
        <p:sp>
          <p:nvSpPr>
            <p:cNvPr id="17" name="テキスト ボックス 2"/>
            <p:cNvSpPr txBox="1">
              <a:spLocks noChangeArrowheads="1"/>
            </p:cNvSpPr>
            <p:nvPr/>
          </p:nvSpPr>
          <p:spPr bwMode="auto">
            <a:xfrm>
              <a:off x="1591741" y="5908041"/>
              <a:ext cx="2159635" cy="417195"/>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noAutofit/>
            </a:bodyPr>
            <a:lstStyle/>
            <a:p>
              <a:pPr marL="66675" marR="66675" lvl="0" indent="0" algn="ctr" defTabSz="457200" rtl="0" eaLnBrk="1" fontAlgn="auto" latinLnBrk="0" hangingPunct="1">
                <a:lnSpc>
                  <a:spcPts val="20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維持管理段階</a:t>
              </a:r>
            </a:p>
          </p:txBody>
        </p:sp>
        <p:sp>
          <p:nvSpPr>
            <p:cNvPr id="18" name="角丸四角形 17"/>
            <p:cNvSpPr/>
            <p:nvPr/>
          </p:nvSpPr>
          <p:spPr>
            <a:xfrm>
              <a:off x="1381556" y="4273551"/>
              <a:ext cx="2550795" cy="584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2"/>
            <p:cNvSpPr txBox="1">
              <a:spLocks noChangeArrowheads="1"/>
            </p:cNvSpPr>
            <p:nvPr/>
          </p:nvSpPr>
          <p:spPr bwMode="auto">
            <a:xfrm>
              <a:off x="1591741" y="435737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施工段階</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（工事）</a:t>
              </a:r>
            </a:p>
          </p:txBody>
        </p:sp>
        <p:sp>
          <p:nvSpPr>
            <p:cNvPr id="20" name="テキスト ボックス 2"/>
            <p:cNvSpPr txBox="1">
              <a:spLocks noChangeArrowheads="1"/>
            </p:cNvSpPr>
            <p:nvPr/>
          </p:nvSpPr>
          <p:spPr bwMode="auto">
            <a:xfrm>
              <a:off x="1591741" y="5130801"/>
              <a:ext cx="2159635" cy="430530"/>
            </a:xfrm>
            <a:prstGeom prst="rect">
              <a:avLst/>
            </a:prstGeom>
            <a:solidFill>
              <a:schemeClr val="bg1">
                <a:alpha val="56000"/>
              </a:schemeClr>
            </a:solidFill>
            <a:ln w="9525">
              <a:solidFill>
                <a:srgbClr val="000000"/>
              </a:solidFill>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工事完了</a:t>
              </a:r>
            </a:p>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（使用開始）</a:t>
              </a:r>
            </a:p>
          </p:txBody>
        </p:sp>
        <p:sp>
          <p:nvSpPr>
            <p:cNvPr id="21" name="テキスト ボックス 2"/>
            <p:cNvSpPr txBox="1">
              <a:spLocks noChangeArrowheads="1"/>
            </p:cNvSpPr>
            <p:nvPr/>
          </p:nvSpPr>
          <p:spPr bwMode="auto">
            <a:xfrm>
              <a:off x="4725466" y="5215256"/>
              <a:ext cx="1431925" cy="265430"/>
            </a:xfrm>
            <a:prstGeom prst="rect">
              <a:avLst/>
            </a:prstGeom>
            <a:noFill/>
            <a:ln w="9525">
              <a:noFill/>
              <a:miter lim="800000"/>
              <a:headEnd/>
              <a:tailEnd/>
            </a:ln>
          </p:spPr>
          <p:txBody>
            <a:bodyPr rot="0" vert="horz" wrap="square" lIns="91440" tIns="45720" rIns="91440" bIns="45720" anchor="t" anchorCtr="0">
              <a:spAutoFit/>
            </a:bodyPr>
            <a:lstStyle/>
            <a:p>
              <a:pPr marL="3175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景観貢献度の評価</a:t>
              </a:r>
            </a:p>
          </p:txBody>
        </p:sp>
        <p:sp>
          <p:nvSpPr>
            <p:cNvPr id="22" name="テキスト ボックス 2"/>
            <p:cNvSpPr txBox="1">
              <a:spLocks noChangeArrowheads="1"/>
            </p:cNvSpPr>
            <p:nvPr/>
          </p:nvSpPr>
          <p:spPr bwMode="auto">
            <a:xfrm>
              <a:off x="6782231" y="5133976"/>
              <a:ext cx="1083945" cy="265430"/>
            </a:xfrm>
            <a:prstGeom prst="rect">
              <a:avLst/>
            </a:prstGeom>
            <a:noFill/>
            <a:ln w="9525">
              <a:noFill/>
              <a:miter lim="800000"/>
              <a:headEnd/>
              <a:tailEnd/>
            </a:ln>
          </p:spPr>
          <p:txBody>
            <a:bodyPr rot="0" vert="horz" wrap="square" lIns="91440" tIns="45720" rIns="91440" bIns="45720" anchor="t" anchorCtr="0">
              <a:spAutoFit/>
            </a:bodyPr>
            <a:lstStyle/>
            <a:p>
              <a:pPr marL="3048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評価の公開</a:t>
              </a:r>
            </a:p>
          </p:txBody>
        </p:sp>
        <p:sp>
          <p:nvSpPr>
            <p:cNvPr id="23" name="テキスト ボックス 2"/>
            <p:cNvSpPr txBox="1">
              <a:spLocks noChangeArrowheads="1"/>
            </p:cNvSpPr>
            <p:nvPr/>
          </p:nvSpPr>
          <p:spPr bwMode="auto">
            <a:xfrm>
              <a:off x="5980861" y="5992496"/>
              <a:ext cx="1896745" cy="265430"/>
            </a:xfrm>
            <a:prstGeom prst="rect">
              <a:avLst/>
            </a:prstGeom>
            <a:noFill/>
            <a:ln w="9525">
              <a:noFill/>
              <a:miter lim="800000"/>
              <a:headEnd/>
              <a:tailEnd/>
            </a:ln>
          </p:spPr>
          <p:txBody>
            <a:bodyPr rot="0" vert="horz" wrap="square" lIns="91440" tIns="45720" rIns="91440" bIns="45720" anchor="t" anchorCtr="0">
              <a:spAutoFit/>
            </a:bodyPr>
            <a:lstStyle/>
            <a:p>
              <a:pPr marL="30480"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改修時等に評価を活用</a:t>
              </a:r>
            </a:p>
          </p:txBody>
        </p:sp>
        <p:sp>
          <p:nvSpPr>
            <p:cNvPr id="24" name="テキスト ボックス 2"/>
            <p:cNvSpPr txBox="1">
              <a:spLocks noChangeArrowheads="1"/>
            </p:cNvSpPr>
            <p:nvPr/>
          </p:nvSpPr>
          <p:spPr bwMode="auto">
            <a:xfrm>
              <a:off x="4006646" y="2174876"/>
              <a:ext cx="1860550" cy="265430"/>
            </a:xfrm>
            <a:prstGeom prst="rect">
              <a:avLst/>
            </a:prstGeom>
            <a:noFill/>
            <a:ln w="9525">
              <a:noFill/>
              <a:miter lim="800000"/>
              <a:headEnd/>
              <a:tailEnd/>
            </a:ln>
          </p:spPr>
          <p:txBody>
            <a:bodyPr rot="0" vert="horz" wrap="square" lIns="91440" tIns="45720" rIns="91440" bIns="45720" anchor="t" anchorCtr="0">
              <a:spAutoFit/>
            </a:bodyPr>
            <a:lstStyle/>
            <a:p>
              <a:pPr marL="31750" marR="66675" lvl="0" indent="0" algn="l"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新規事業にノウハウを活用</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25" name="屈折矢印 24"/>
            <p:cNvSpPr/>
            <p:nvPr/>
          </p:nvSpPr>
          <p:spPr>
            <a:xfrm rot="16200000">
              <a:off x="5377611" y="2632076"/>
              <a:ext cx="2617470" cy="1578610"/>
            </a:xfrm>
            <a:prstGeom prst="bentUpArrow">
              <a:avLst>
                <a:gd name="adj1" fmla="val 12644"/>
                <a:gd name="adj2" fmla="val 13570"/>
                <a:gd name="adj3" fmla="val 14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屈折矢印 25"/>
            <p:cNvSpPr/>
            <p:nvPr/>
          </p:nvSpPr>
          <p:spPr>
            <a:xfrm rot="10800000">
              <a:off x="2510586" y="2211706"/>
              <a:ext cx="1273810" cy="447675"/>
            </a:xfrm>
            <a:prstGeom prst="bentUpArrow">
              <a:avLst>
                <a:gd name="adj1" fmla="val 34514"/>
                <a:gd name="adj2" fmla="val 38040"/>
                <a:gd name="adj3" fmla="val 30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7" name="グループ化 26"/>
            <p:cNvGrpSpPr/>
            <p:nvPr/>
          </p:nvGrpSpPr>
          <p:grpSpPr>
            <a:xfrm>
              <a:off x="3981881" y="3086101"/>
              <a:ext cx="617221" cy="401955"/>
              <a:chOff x="-1" y="2"/>
              <a:chExt cx="618279" cy="401955"/>
            </a:xfrm>
          </p:grpSpPr>
          <p:sp>
            <p:nvSpPr>
              <p:cNvPr id="50" name="下矢印 49"/>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1" name="正方形/長方形 50"/>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正方形/長方形 51"/>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8" name="グループ化 27"/>
            <p:cNvGrpSpPr/>
            <p:nvPr/>
          </p:nvGrpSpPr>
          <p:grpSpPr>
            <a:xfrm rot="10800000">
              <a:off x="4056175" y="5126356"/>
              <a:ext cx="617221" cy="401955"/>
              <a:chOff x="-1" y="2"/>
              <a:chExt cx="618279" cy="401955"/>
            </a:xfrm>
          </p:grpSpPr>
          <p:sp>
            <p:nvSpPr>
              <p:cNvPr id="47" name="下矢印 46"/>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正方形/長方形 48"/>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29" name="グループ化 28"/>
            <p:cNvGrpSpPr/>
            <p:nvPr/>
          </p:nvGrpSpPr>
          <p:grpSpPr>
            <a:xfrm rot="10800000">
              <a:off x="6107860" y="5130801"/>
              <a:ext cx="617221" cy="401955"/>
              <a:chOff x="-1" y="2"/>
              <a:chExt cx="618279" cy="401955"/>
            </a:xfrm>
          </p:grpSpPr>
          <p:sp>
            <p:nvSpPr>
              <p:cNvPr id="44" name="下矢印 43"/>
              <p:cNvSpPr/>
              <p:nvPr/>
            </p:nvSpPr>
            <p:spPr>
              <a:xfrm rot="5400000">
                <a:off x="-10824" y="10825"/>
                <a:ext cx="401955" cy="3803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正方形/長方形 44"/>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正方形/長方形 45"/>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0" name="グループ化 29"/>
            <p:cNvGrpSpPr/>
            <p:nvPr/>
          </p:nvGrpSpPr>
          <p:grpSpPr>
            <a:xfrm rot="16200000">
              <a:off x="7120370" y="5491164"/>
              <a:ext cx="463550" cy="401955"/>
              <a:chOff x="153590" y="2"/>
              <a:chExt cx="464688" cy="401955"/>
            </a:xfrm>
          </p:grpSpPr>
          <p:sp>
            <p:nvSpPr>
              <p:cNvPr id="41" name="下矢印 40"/>
              <p:cNvSpPr/>
              <p:nvPr/>
            </p:nvSpPr>
            <p:spPr>
              <a:xfrm rot="5400000">
                <a:off x="65972" y="87620"/>
                <a:ext cx="401955" cy="2267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正方形/長方形 41"/>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正方形/長方形 42"/>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1" name="グループ化 30"/>
            <p:cNvGrpSpPr/>
            <p:nvPr/>
          </p:nvGrpSpPr>
          <p:grpSpPr>
            <a:xfrm>
              <a:off x="4139361" y="5955666"/>
              <a:ext cx="1897380" cy="401955"/>
              <a:chOff x="-1282916" y="3"/>
              <a:chExt cx="1901194" cy="401955"/>
            </a:xfrm>
          </p:grpSpPr>
          <p:sp>
            <p:nvSpPr>
              <p:cNvPr id="38" name="下矢印 37"/>
              <p:cNvSpPr/>
              <p:nvPr/>
            </p:nvSpPr>
            <p:spPr>
              <a:xfrm rot="5400000">
                <a:off x="-652282" y="-630631"/>
                <a:ext cx="401955" cy="166322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2" name="グループ化 31"/>
            <p:cNvGrpSpPr/>
            <p:nvPr/>
          </p:nvGrpSpPr>
          <p:grpSpPr>
            <a:xfrm rot="16200000">
              <a:off x="7262927" y="4771391"/>
              <a:ext cx="203200" cy="203200"/>
              <a:chOff x="414434" y="96177"/>
              <a:chExt cx="203844" cy="203200"/>
            </a:xfrm>
          </p:grpSpPr>
          <p:sp>
            <p:nvSpPr>
              <p:cNvPr id="36" name="正方形/長方形 35"/>
              <p:cNvSpPr/>
              <p:nvPr/>
            </p:nvSpPr>
            <p:spPr>
              <a:xfrm flipH="1">
                <a:off x="414434"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flipH="1">
                <a:off x="533188" y="96177"/>
                <a:ext cx="85090" cy="20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nvGrpSpPr>
            <p:cNvPr id="33" name="グループ化 32"/>
            <p:cNvGrpSpPr/>
            <p:nvPr/>
          </p:nvGrpSpPr>
          <p:grpSpPr>
            <a:xfrm>
              <a:off x="1582851" y="2760981"/>
              <a:ext cx="2159635" cy="269240"/>
              <a:chOff x="0" y="0"/>
              <a:chExt cx="2159635" cy="269240"/>
            </a:xfrm>
          </p:grpSpPr>
          <p:sp>
            <p:nvSpPr>
              <p:cNvPr id="34" name="テキスト ボックス 2"/>
              <p:cNvSpPr txBox="1">
                <a:spLocks noChangeArrowheads="1"/>
              </p:cNvSpPr>
              <p:nvPr/>
            </p:nvSpPr>
            <p:spPr bwMode="auto">
              <a:xfrm>
                <a:off x="0" y="0"/>
                <a:ext cx="2159635" cy="269240"/>
              </a:xfrm>
              <a:prstGeom prst="rect">
                <a:avLst/>
              </a:prstGeom>
              <a:solidFill>
                <a:schemeClr val="bg1">
                  <a:alpha val="56000"/>
                </a:schemeClr>
              </a:solidFill>
              <a:ln w="12700" cmpd="tri">
                <a:solidFill>
                  <a:srgbClr val="000000"/>
                </a:solidFill>
                <a:prstDash val="solid"/>
                <a:miter lim="800000"/>
                <a:headEnd/>
                <a:tailEnd/>
              </a:ln>
            </p:spPr>
            <p:txBody>
              <a:bodyPr rot="0" vert="horz" wrap="square" lIns="91440" tIns="45720" rIns="91440" bIns="45720" anchor="t" anchorCtr="0">
                <a:sp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ja-JP" altLang="en-US" sz="100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景観形成の目標等の設定</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35" name="テキスト ボックス 2"/>
              <p:cNvSpPr txBox="1">
                <a:spLocks noChangeArrowheads="1"/>
              </p:cNvSpPr>
              <p:nvPr/>
            </p:nvSpPr>
            <p:spPr bwMode="auto">
              <a:xfrm>
                <a:off x="38100" y="38100"/>
                <a:ext cx="2085340" cy="198000"/>
              </a:xfrm>
              <a:prstGeom prst="rect">
                <a:avLst/>
              </a:prstGeom>
              <a:noFill/>
              <a:ln w="12700" cmpd="tri">
                <a:solidFill>
                  <a:srgbClr val="000000"/>
                </a:solidFill>
                <a:prstDash val="solid"/>
                <a:miter lim="800000"/>
                <a:headEnd/>
                <a:tailEnd/>
              </a:ln>
            </p:spPr>
            <p:txBody>
              <a:bodyPr rot="0" vert="horz" wrap="square" lIns="91440" tIns="45720" rIns="91440" bIns="45720" anchor="t" anchorCtr="0">
                <a:noAutofit/>
              </a:bodyPr>
              <a:lstStyle/>
              <a:p>
                <a:pPr marL="66675" marR="66675" lvl="0" indent="0" algn="ctr" defTabSz="457200" rtl="0" eaLnBrk="1" fontAlgn="auto" latinLnBrk="0" hangingPunct="1">
                  <a:lnSpc>
                    <a:spcPts val="1300"/>
                  </a:lnSpc>
                  <a:spcBef>
                    <a:spcPts val="0"/>
                  </a:spcBef>
                  <a:spcAft>
                    <a:spcPts val="0"/>
                  </a:spcAft>
                  <a:buClrTx/>
                  <a:buSzTx/>
                  <a:buFontTx/>
                  <a:buNone/>
                  <a:tabLst/>
                  <a:defRPr/>
                </a:pPr>
                <a:r>
                  <a:rPr kumimoji="0" lang="en-US" sz="1000" b="0" i="0" u="none" strike="noStrike" kern="100" cap="none" spc="0" normalizeH="0" baseline="0" noProof="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rPr>
                  <a:t> </a:t>
                </a:r>
                <a:endParaRPr kumimoji="0" lang="ja-JP" altLang="en-US" sz="1050" b="0" i="0" u="none" strike="noStrike" kern="100" cap="none" spc="0" normalizeH="0" baseline="0" noProof="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p:txBody>
          </p:sp>
        </p:grpSp>
      </p:grpSp>
      <p:sp>
        <p:nvSpPr>
          <p:cNvPr id="53" name="下矢印 52"/>
          <p:cNvSpPr/>
          <p:nvPr/>
        </p:nvSpPr>
        <p:spPr>
          <a:xfrm>
            <a:off x="2118609" y="4254529"/>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4" name="下矢印 53"/>
          <p:cNvSpPr/>
          <p:nvPr/>
        </p:nvSpPr>
        <p:spPr>
          <a:xfrm>
            <a:off x="2111002" y="4955447"/>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下矢印 54"/>
          <p:cNvSpPr/>
          <p:nvPr/>
        </p:nvSpPr>
        <p:spPr>
          <a:xfrm>
            <a:off x="2118609" y="5656366"/>
            <a:ext cx="426844" cy="1964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p:nvSpPr>
        <p:spPr>
          <a:xfrm>
            <a:off x="391508" y="513619"/>
            <a:ext cx="8366120" cy="617051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2"/>
          <p:cNvSpPr txBox="1">
            <a:spLocks noChangeArrowheads="1"/>
          </p:cNvSpPr>
          <p:nvPr/>
        </p:nvSpPr>
        <p:spPr bwMode="auto">
          <a:xfrm>
            <a:off x="0" y="216451"/>
            <a:ext cx="5508069" cy="287515"/>
          </a:xfrm>
          <a:prstGeom prst="rect">
            <a:avLst/>
          </a:prstGeom>
          <a:noFill/>
          <a:ln w="9525">
            <a:noFill/>
            <a:miter lim="800000"/>
            <a:headEnd/>
            <a:tailEnd/>
          </a:ln>
        </p:spPr>
        <p:txBody>
          <a:bodyPr rot="0" vert="horz" wrap="square" lIns="91440" tIns="45720" rIns="91440" bIns="45720" anchor="t" anchorCtr="0">
            <a:spAutoFit/>
          </a:bodyPr>
          <a:lstStyle/>
          <a:p>
            <a:pPr marL="66675" marR="66675" lvl="0" indent="0" algn="l" defTabSz="457200" rtl="0" eaLnBrk="1" fontAlgn="auto" latinLnBrk="0" hangingPunct="1">
              <a:lnSpc>
                <a:spcPts val="1500"/>
              </a:lnSpc>
              <a:spcBef>
                <a:spcPts val="0"/>
              </a:spcBef>
              <a:spcAft>
                <a:spcPts val="0"/>
              </a:spcAft>
              <a:buClrTx/>
              <a:buSzTx/>
              <a:buFontTx/>
              <a:buNone/>
              <a:tabLst/>
              <a:defRPr/>
            </a:pPr>
            <a:r>
              <a:rPr kumimoji="0" lang="ja-JP" altLang="en-US" sz="2000" b="1" i="0" u="sng"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都市景観ビジョン</a:t>
            </a:r>
            <a:r>
              <a:rPr lang="ja-JP" altLang="en-US" sz="2000" b="1" u="sng"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・大阪における位置づけ</a:t>
            </a:r>
            <a:endParaRPr lang="en-US" altLang="ja-JP" sz="2000" b="1" u="sng"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086600" y="6483642"/>
            <a:ext cx="2057400" cy="365125"/>
          </a:xfrm>
        </p:spPr>
        <p:txBody>
          <a:bodyPr/>
          <a:lstStyle/>
          <a:p>
            <a:fld id="{8DDB306B-CB1A-4F92-AE18-14C2D5855DBA}" type="slidenum">
              <a:rPr kumimoji="1" lang="ja-JP" altLang="en-US" smtClean="0"/>
              <a:t>2</a:t>
            </a:fld>
            <a:endParaRPr kumimoji="1" lang="ja-JP" altLang="en-US"/>
          </a:p>
        </p:txBody>
      </p:sp>
      <p:sp>
        <p:nvSpPr>
          <p:cNvPr id="56" name="テキスト ボックス 55"/>
          <p:cNvSpPr txBox="1"/>
          <p:nvPr/>
        </p:nvSpPr>
        <p:spPr>
          <a:xfrm>
            <a:off x="391508" y="582049"/>
            <a:ext cx="8250216" cy="21441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noProof="0" dirty="0" smtClean="0">
                <a:solidFill>
                  <a:prstClr val="black"/>
                </a:solidFill>
                <a:latin typeface="Calibri" panose="020F0502020204030204"/>
                <a:ea typeface="ＭＳ Ｐゴシック" panose="020B0600070205080204" pitchFamily="50" charset="-128"/>
              </a:rPr>
              <a:t>Ⅷ</a:t>
            </a:r>
            <a:r>
              <a:rPr kumimoji="1" lang="ja-JP" altLang="en-US" sz="1600" b="1" noProof="0" dirty="0" smtClean="0">
                <a:solidFill>
                  <a:prstClr val="black"/>
                </a:solidFill>
                <a:latin typeface="Calibri" panose="020F0502020204030204"/>
                <a:ea typeface="ＭＳ Ｐゴシック" panose="020B0600070205080204" pitchFamily="50" charset="-128"/>
              </a:rPr>
              <a:t>　実現に向けた視点と取組み</a:t>
            </a:r>
            <a:endParaRPr kumimoji="1" lang="en-US" altLang="ja-JP" sz="1600" b="1" noProof="0"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black"/>
                </a:solidFill>
                <a:latin typeface="Calibri" panose="020F0502020204030204"/>
                <a:ea typeface="ＭＳ Ｐゴシック" panose="020B0600070205080204" pitchFamily="50" charset="-128"/>
              </a:rPr>
              <a:t>　２．公共事業の実施にあたっては、地域の景観づくりの模範となるよう努める</a:t>
            </a:r>
            <a:endParaRPr kumimoji="1" lang="en-US" altLang="ja-JP" sz="1400" b="1"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noProof="0" dirty="0">
                <a:solidFill>
                  <a:prstClr val="black"/>
                </a:solidFill>
                <a:latin typeface="Calibri" panose="020F0502020204030204"/>
                <a:ea typeface="ＭＳ Ｐゴシック" panose="020B0600070205080204" pitchFamily="50" charset="-128"/>
              </a:rPr>
              <a:t>　</a:t>
            </a:r>
            <a:r>
              <a:rPr kumimoji="1" lang="ja-JP" altLang="en-US" sz="1400" noProof="0" dirty="0" smtClean="0">
                <a:solidFill>
                  <a:prstClr val="black"/>
                </a:solidFill>
                <a:latin typeface="Calibri" panose="020F0502020204030204"/>
                <a:ea typeface="ＭＳ Ｐゴシック" panose="020B0600070205080204" pitchFamily="50" charset="-128"/>
              </a:rPr>
              <a:t>　公共事業が地域の景観に</a:t>
            </a:r>
            <a:r>
              <a:rPr kumimoji="1" lang="ja-JP" altLang="en-US" sz="1400" dirty="0" smtClean="0">
                <a:solidFill>
                  <a:prstClr val="black"/>
                </a:solidFill>
                <a:latin typeface="Calibri" panose="020F0502020204030204"/>
                <a:ea typeface="ＭＳ Ｐゴシック" panose="020B0600070205080204" pitchFamily="50" charset="-128"/>
              </a:rPr>
              <a:t>与える影響は大きいため、事業の実施にあたっては、公共自らが景観形成の</a:t>
            </a:r>
            <a:endParaRPr kumimoji="1" lang="en-US" altLang="ja-JP" sz="1400"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Calibri" panose="020F0502020204030204"/>
                <a:ea typeface="ＭＳ Ｐゴシック" panose="020B0600070205080204" pitchFamily="50" charset="-128"/>
              </a:rPr>
              <a:t>　</a:t>
            </a:r>
            <a:r>
              <a:rPr kumimoji="1" lang="ja-JP" altLang="en-US" sz="1400" dirty="0" smtClean="0">
                <a:solidFill>
                  <a:prstClr val="black"/>
                </a:solidFill>
                <a:latin typeface="Calibri" panose="020F0502020204030204"/>
                <a:ea typeface="ＭＳ Ｐゴシック" panose="020B0600070205080204" pitchFamily="50" charset="-128"/>
              </a:rPr>
              <a:t>模範となるよう以下の視点で取り組みます。また、自らの事業が景観形成に寄与するものかどうかを確認</a:t>
            </a:r>
            <a:endParaRPr kumimoji="1" lang="en-US" altLang="ja-JP" sz="1400" dirty="0" smtClean="0">
              <a:solidFill>
                <a:prstClr val="black"/>
              </a:solidFill>
              <a:latin typeface="Calibri" panose="020F0502020204030204"/>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Calibri" panose="020F0502020204030204"/>
                <a:ea typeface="ＭＳ Ｐゴシック" panose="020B0600070205080204" pitchFamily="50" charset="-128"/>
              </a:rPr>
              <a:t>　</a:t>
            </a:r>
            <a:r>
              <a:rPr kumimoji="1" lang="ja-JP" altLang="en-US" sz="1400" dirty="0" smtClean="0">
                <a:solidFill>
                  <a:prstClr val="black"/>
                </a:solidFill>
                <a:latin typeface="Calibri" panose="020F0502020204030204"/>
                <a:ea typeface="ＭＳ Ｐゴシック" panose="020B0600070205080204" pitchFamily="50" charset="-128"/>
              </a:rPr>
              <a:t>する仕組みづくりを検討していきます。</a:t>
            </a:r>
            <a:endParaRPr kumimoji="1" lang="en-US" altLang="ja-JP" sz="1400" dirty="0" smtClean="0">
              <a:solidFill>
                <a:prstClr val="black"/>
              </a:solidFill>
              <a:latin typeface="Calibri" panose="020F0502020204030204"/>
              <a:ea typeface="ＭＳ Ｐゴシック" panose="020B0600070205080204" pitchFamily="50" charset="-128"/>
            </a:endParaRPr>
          </a:p>
          <a:p>
            <a:pPr lvl="0">
              <a:spcBef>
                <a:spcPts val="600"/>
              </a:spcBef>
              <a:defRPr/>
            </a:pPr>
            <a:r>
              <a:rPr kumimoji="1" lang="ja-JP" altLang="en-US" sz="1400" b="1" dirty="0" smtClean="0">
                <a:solidFill>
                  <a:prstClr val="black"/>
                </a:solidFill>
              </a:rPr>
              <a:t>　○</a:t>
            </a:r>
            <a:r>
              <a:rPr kumimoji="1" lang="ja-JP" altLang="en-US" sz="1400" b="1" dirty="0">
                <a:solidFill>
                  <a:prstClr val="black"/>
                </a:solidFill>
              </a:rPr>
              <a:t>公共事業における景観面でのＰＤＣＡサイクルの確立</a:t>
            </a:r>
            <a:endParaRPr kumimoji="1" lang="en-US" altLang="ja-JP" sz="1400" b="1" dirty="0">
              <a:solidFill>
                <a:prstClr val="black"/>
              </a:solidFill>
            </a:endParaRPr>
          </a:p>
          <a:p>
            <a:pPr lvl="0">
              <a:lnSpc>
                <a:spcPts val="1680"/>
              </a:lnSpc>
              <a:defRPr/>
            </a:pPr>
            <a:r>
              <a:rPr kumimoji="1" lang="ja-JP" altLang="en-US" sz="1400" dirty="0" smtClean="0">
                <a:solidFill>
                  <a:prstClr val="black"/>
                </a:solidFill>
              </a:rPr>
              <a:t>　　・</a:t>
            </a:r>
            <a:r>
              <a:rPr kumimoji="1" lang="ja-JP" altLang="en-US" sz="1400" dirty="0">
                <a:solidFill>
                  <a:prstClr val="black"/>
                </a:solidFill>
              </a:rPr>
              <a:t>公共事業の実施にあたり景観を意識する機会を設けるため、景観アドバイザー等の有識者による助言や</a:t>
            </a:r>
            <a:endParaRPr kumimoji="1" lang="en-US" altLang="ja-JP" sz="1400" dirty="0">
              <a:solidFill>
                <a:prstClr val="black"/>
              </a:solidFill>
            </a:endParaRPr>
          </a:p>
          <a:p>
            <a:pPr lvl="0">
              <a:lnSpc>
                <a:spcPts val="1680"/>
              </a:lnSpc>
              <a:defRPr/>
            </a:pPr>
            <a:r>
              <a:rPr kumimoji="1" lang="ja-JP" altLang="en-US" sz="1400" dirty="0">
                <a:solidFill>
                  <a:prstClr val="black"/>
                </a:solidFill>
              </a:rPr>
              <a:t>　　</a:t>
            </a:r>
            <a:r>
              <a:rPr kumimoji="1" lang="ja-JP" altLang="en-US" sz="1400" dirty="0" smtClean="0">
                <a:solidFill>
                  <a:prstClr val="black"/>
                </a:solidFill>
              </a:rPr>
              <a:t>　景観面</a:t>
            </a:r>
            <a:r>
              <a:rPr kumimoji="1" lang="ja-JP" altLang="en-US" sz="1400" dirty="0">
                <a:solidFill>
                  <a:prstClr val="black"/>
                </a:solidFill>
              </a:rPr>
              <a:t>からの評価等の仕組みを市町村と連携しながら検討します。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5271073" y="264506"/>
            <a:ext cx="3631054" cy="307777"/>
          </a:xfrm>
          <a:prstGeom prst="rect">
            <a:avLst/>
          </a:prstGeom>
          <a:noFill/>
        </p:spPr>
        <p:txBody>
          <a:bodyPr wrap="square" rtlCol="0">
            <a:spAutoFit/>
          </a:bodyPr>
          <a:lstStyle/>
          <a:p>
            <a:r>
              <a:rPr kumimoji="1" lang="en-US" altLang="ja-JP" sz="1400" dirty="0" smtClean="0"/>
              <a:t>【</a:t>
            </a:r>
            <a:r>
              <a:rPr kumimoji="1" lang="ja-JP" altLang="en-US" sz="1400" dirty="0" smtClean="0"/>
              <a:t>「都市景観ビジョン・大阪」Ｐ</a:t>
            </a:r>
            <a:r>
              <a:rPr kumimoji="1" lang="en-US" altLang="ja-JP" sz="1400" dirty="0" smtClean="0">
                <a:latin typeface="+mn-ea"/>
              </a:rPr>
              <a:t>22</a:t>
            </a:r>
            <a:r>
              <a:rPr kumimoji="1" lang="ja-JP" altLang="en-US" sz="1400" dirty="0" smtClean="0">
                <a:latin typeface="+mn-ea"/>
              </a:rPr>
              <a:t>・</a:t>
            </a:r>
            <a:r>
              <a:rPr kumimoji="1" lang="en-US" altLang="ja-JP" sz="1400" dirty="0" smtClean="0">
                <a:latin typeface="+mn-ea"/>
              </a:rPr>
              <a:t>23</a:t>
            </a:r>
            <a:r>
              <a:rPr kumimoji="1" lang="ja-JP" altLang="en-US" sz="1400" dirty="0" smtClean="0">
                <a:latin typeface="+mn-ea"/>
              </a:rPr>
              <a:t>より</a:t>
            </a:r>
            <a:r>
              <a:rPr kumimoji="1" lang="ja-JP" altLang="en-US" sz="1400" dirty="0" smtClean="0"/>
              <a:t>抜粋</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95896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1050" y="767497"/>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事例</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の蓄積、活用等の具体的な</a:t>
            </a:r>
            <a:r>
              <a:rPr kumimoji="1"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方策</a:t>
            </a:r>
            <a:endParaRPr kumimoji="1"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460693" y="1238342"/>
            <a:ext cx="8049341" cy="4561249"/>
          </a:xfrm>
          <a:prstGeom prst="rect">
            <a:avLst/>
          </a:prstGeom>
          <a:noFill/>
          <a:ln>
            <a:noFill/>
          </a:ln>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景観形成に寄与した公共事業の事例の蓄積と発信</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・事業部局とも連携し、目標</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設定やそれらへの対応状況、自己評価等の情報を蓄積するとともに、庁内ポータルサイト等で紹介</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ct val="15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■景観アドバイザー</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への報告結果</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（アドバイザーによるコメント）の周知</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268275" marR="0" lvl="0" indent="-268275" algn="l" defTabSz="4572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・景観アドバイザーによるコメント等の情報を蓄積するとともに、庁内ポータルサイト等で紹介</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ct val="15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■景観に関する講習会の実施</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・現地でのレビュー実施など、府職員を講師とした講習会を開催</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・有識者による講習会を開催</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ct val="15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■検討経過の公表</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・事業完了後、景観配慮の検討経過の概要を府ホームページ等で公表</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6" name="テキスト ボックス 5"/>
          <p:cNvSpPr txBox="1"/>
          <p:nvPr/>
        </p:nvSpPr>
        <p:spPr>
          <a:xfrm>
            <a:off x="0" y="206659"/>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Action 】</a:t>
            </a:r>
          </a:p>
        </p:txBody>
      </p:sp>
    </p:spTree>
    <p:extLst>
      <p:ext uri="{BB962C8B-B14F-4D97-AF65-F5344CB8AC3E}">
        <p14:creationId xmlns:p14="http://schemas.microsoft.com/office/powerpoint/2010/main" val="4102892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14719" y="178845"/>
            <a:ext cx="9129281" cy="489493"/>
          </a:xfrm>
          <a:prstGeom prst="rect">
            <a:avLst/>
          </a:prstGeom>
        </p:spPr>
        <p:txBody>
          <a:bodyPr wrap="square">
            <a:spAutoFit/>
          </a:bodyPr>
          <a:lstStyle/>
          <a:p>
            <a:pPr lvl="0">
              <a:lnSpc>
                <a:spcPct val="150000"/>
              </a:lnSpc>
              <a:defRPr/>
            </a:pPr>
            <a:r>
              <a:rPr kumimoji="0"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2000" b="1" u="sng" dirty="0" smtClean="0">
                <a:solidFill>
                  <a:prstClr val="black"/>
                </a:solidFill>
                <a:latin typeface="Meiryo UI" panose="020B0604030504040204" pitchFamily="50" charset="-128"/>
                <a:ea typeface="Meiryo UI" panose="020B0604030504040204" pitchFamily="50" charset="-128"/>
              </a:rPr>
              <a:t>公共</a:t>
            </a:r>
            <a:r>
              <a:rPr lang="ja-JP" altLang="en-US" sz="2000" b="1" u="sng" dirty="0">
                <a:solidFill>
                  <a:prstClr val="black"/>
                </a:solidFill>
                <a:latin typeface="Meiryo UI" panose="020B0604030504040204" pitchFamily="50" charset="-128"/>
                <a:ea typeface="Meiryo UI" panose="020B0604030504040204" pitchFamily="50" charset="-128"/>
              </a:rPr>
              <a:t>事業の</a:t>
            </a:r>
            <a:r>
              <a:rPr lang="en-US" altLang="ja-JP" sz="2000" b="1" u="sng" dirty="0">
                <a:solidFill>
                  <a:prstClr val="black"/>
                </a:solidFill>
                <a:latin typeface="Meiryo UI" panose="020B0604030504040204" pitchFamily="50" charset="-128"/>
                <a:ea typeface="Meiryo UI" panose="020B0604030504040204" pitchFamily="50" charset="-128"/>
              </a:rPr>
              <a:t>PDCA</a:t>
            </a:r>
            <a:r>
              <a:rPr lang="ja-JP" altLang="en-US" sz="2000" b="1" u="sng" dirty="0">
                <a:solidFill>
                  <a:prstClr val="black"/>
                </a:solidFill>
                <a:latin typeface="Meiryo UI" panose="020B0604030504040204" pitchFamily="50" charset="-128"/>
                <a:ea typeface="Meiryo UI" panose="020B0604030504040204" pitchFamily="50" charset="-128"/>
              </a:rPr>
              <a:t>サイクル制度要綱（案</a:t>
            </a:r>
            <a:r>
              <a:rPr lang="ja-JP" altLang="en-US" sz="2000" b="1" u="sng" dirty="0" smtClean="0">
                <a:solidFill>
                  <a:prstClr val="black"/>
                </a:solidFill>
                <a:latin typeface="Meiryo UI" panose="020B0604030504040204" pitchFamily="50" charset="-128"/>
                <a:ea typeface="Meiryo UI" panose="020B0604030504040204" pitchFamily="50" charset="-128"/>
              </a:rPr>
              <a:t>）の作成</a:t>
            </a:r>
            <a:endPar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332811" y="665920"/>
            <a:ext cx="8493095" cy="362087"/>
          </a:xfrm>
          <a:prstGeom prst="rect">
            <a:avLst/>
          </a:prstGeom>
          <a:noFill/>
          <a:ln>
            <a:noFill/>
          </a:ln>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dirty="0" smtClean="0">
                <a:solidFill>
                  <a:prstClr val="black"/>
                </a:solidFill>
                <a:latin typeface="ＭＳ Ｐゴシック 本文"/>
                <a:ea typeface="ＭＳ Ｐゴシック" panose="020B0600070205080204" pitchFamily="50" charset="-128"/>
              </a:rPr>
              <a:t>これ</a:t>
            </a:r>
            <a:r>
              <a:rPr kumimoji="1" lang="ja-JP" altLang="en-US" dirty="0" err="1" smtClean="0">
                <a:solidFill>
                  <a:prstClr val="black"/>
                </a:solidFill>
                <a:latin typeface="ＭＳ Ｐゴシック 本文"/>
                <a:ea typeface="ＭＳ Ｐゴシック" panose="020B0600070205080204" pitchFamily="50" charset="-128"/>
              </a:rPr>
              <a:t>ま</a:t>
            </a:r>
            <a:r>
              <a:rPr kumimoji="1" lang="ja-JP" altLang="en-US" sz="1800" b="0" i="0" u="none" strike="noStrike" kern="1200" cap="none" spc="0" normalizeH="0" baseline="0" noProof="0" dirty="0" err="1" smtClean="0">
                <a:ln>
                  <a:noFill/>
                </a:ln>
                <a:solidFill>
                  <a:prstClr val="black"/>
                </a:solidFill>
                <a:effectLst/>
                <a:uLnTx/>
                <a:uFillTx/>
                <a:latin typeface="ＭＳ Ｐゴシック 本文"/>
                <a:ea typeface="ＭＳ Ｐゴシック" panose="020B0600070205080204" pitchFamily="50" charset="-128"/>
                <a:cs typeface="+mn-cs"/>
              </a:rPr>
              <a:t>での</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検討を踏まえ、制度要綱（案）を作成。</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1967326941"/>
              </p:ext>
            </p:extLst>
          </p:nvPr>
        </p:nvGraphicFramePr>
        <p:xfrm>
          <a:off x="332811" y="1155414"/>
          <a:ext cx="8304285" cy="5455920"/>
        </p:xfrm>
        <a:graphic>
          <a:graphicData uri="http://schemas.openxmlformats.org/drawingml/2006/table">
            <a:tbl>
              <a:tblPr firstRow="1" bandRow="1"/>
              <a:tblGrid>
                <a:gridCol w="1436023">
                  <a:extLst>
                    <a:ext uri="{9D8B030D-6E8A-4147-A177-3AD203B41FA5}">
                      <a16:colId xmlns:a16="http://schemas.microsoft.com/office/drawing/2014/main" val="4216197973"/>
                    </a:ext>
                  </a:extLst>
                </a:gridCol>
                <a:gridCol w="6868262">
                  <a:extLst>
                    <a:ext uri="{9D8B030D-6E8A-4147-A177-3AD203B41FA5}">
                      <a16:colId xmlns:a16="http://schemas.microsoft.com/office/drawing/2014/main" val="4044357023"/>
                    </a:ext>
                  </a:extLst>
                </a:gridCol>
              </a:tblGrid>
              <a:tr h="5214227">
                <a:tc>
                  <a:txBody>
                    <a:bodyPr/>
                    <a:lstStyle>
                      <a:lvl1pPr marL="0" algn="l" defTabSz="685800" rtl="0" eaLnBrk="1" latinLnBrk="0" hangingPunct="1">
                        <a:defRPr kumimoji="1" sz="1350" kern="1200">
                          <a:solidFill>
                            <a:schemeClr val="tx1"/>
                          </a:solidFill>
                          <a:latin typeface="Calibri" panose="020F0502020204030204"/>
                        </a:defRPr>
                      </a:lvl1pPr>
                      <a:lvl2pPr marL="342900" algn="l" defTabSz="685800" rtl="0" eaLnBrk="1" latinLnBrk="0" hangingPunct="1">
                        <a:defRPr kumimoji="1" sz="1350" kern="1200">
                          <a:solidFill>
                            <a:schemeClr val="tx1"/>
                          </a:solidFill>
                          <a:latin typeface="Calibri" panose="020F0502020204030204"/>
                        </a:defRPr>
                      </a:lvl2pPr>
                      <a:lvl3pPr marL="685800" algn="l" defTabSz="685800" rtl="0" eaLnBrk="1" latinLnBrk="0" hangingPunct="1">
                        <a:defRPr kumimoji="1" sz="1350" kern="1200">
                          <a:solidFill>
                            <a:schemeClr val="tx1"/>
                          </a:solidFill>
                          <a:latin typeface="Calibri" panose="020F0502020204030204"/>
                        </a:defRPr>
                      </a:lvl3pPr>
                      <a:lvl4pPr marL="1028700" algn="l" defTabSz="685800" rtl="0" eaLnBrk="1" latinLnBrk="0" hangingPunct="1">
                        <a:defRPr kumimoji="1" sz="1350" kern="1200">
                          <a:solidFill>
                            <a:schemeClr val="tx1"/>
                          </a:solidFill>
                          <a:latin typeface="Calibri" panose="020F0502020204030204"/>
                        </a:defRPr>
                      </a:lvl4pPr>
                      <a:lvl5pPr marL="1371600" algn="l" defTabSz="685800" rtl="0" eaLnBrk="1" latinLnBrk="0" hangingPunct="1">
                        <a:defRPr kumimoji="1" sz="1350" kern="1200">
                          <a:solidFill>
                            <a:schemeClr val="tx1"/>
                          </a:solidFill>
                          <a:latin typeface="Calibri" panose="020F0502020204030204"/>
                        </a:defRPr>
                      </a:lvl5pPr>
                      <a:lvl6pPr marL="1714500" algn="l" defTabSz="685800" rtl="0" eaLnBrk="1" latinLnBrk="0" hangingPunct="1">
                        <a:defRPr kumimoji="1" sz="1350" kern="1200">
                          <a:solidFill>
                            <a:schemeClr val="tx1"/>
                          </a:solidFill>
                          <a:latin typeface="Calibri" panose="020F0502020204030204"/>
                        </a:defRPr>
                      </a:lvl6pPr>
                      <a:lvl7pPr marL="2057400" algn="l" defTabSz="685800" rtl="0" eaLnBrk="1" latinLnBrk="0" hangingPunct="1">
                        <a:defRPr kumimoji="1" sz="1350" kern="1200">
                          <a:solidFill>
                            <a:schemeClr val="tx1"/>
                          </a:solidFill>
                          <a:latin typeface="Calibri" panose="020F0502020204030204"/>
                        </a:defRPr>
                      </a:lvl7pPr>
                      <a:lvl8pPr marL="2400300" algn="l" defTabSz="685800" rtl="0" eaLnBrk="1" latinLnBrk="0" hangingPunct="1">
                        <a:defRPr kumimoji="1" sz="1350" kern="1200">
                          <a:solidFill>
                            <a:schemeClr val="tx1"/>
                          </a:solidFill>
                          <a:latin typeface="Calibri" panose="020F0502020204030204"/>
                        </a:defRPr>
                      </a:lvl8pPr>
                      <a:lvl9pPr marL="2743200" algn="l" defTabSz="685800" rtl="0" eaLnBrk="1" latinLnBrk="0" hangingPunct="1">
                        <a:defRPr kumimoji="1" sz="1350" kern="1200">
                          <a:solidFill>
                            <a:schemeClr val="tx1"/>
                          </a:solidFill>
                          <a:latin typeface="Calibri" panose="020F0502020204030204"/>
                        </a:defRPr>
                      </a:lvl9pPr>
                    </a:lstStyle>
                    <a:p>
                      <a:r>
                        <a:rPr kumimoji="1" lang="ja-JP" altLang="en-US" sz="1600" b="1" dirty="0" smtClean="0">
                          <a:latin typeface="HG丸ｺﾞｼｯｸM-PRO" panose="020F0600000000000000" pitchFamily="50" charset="-128"/>
                          <a:ea typeface="HG丸ｺﾞｼｯｸM-PRO" panose="020F0600000000000000" pitchFamily="50" charset="-128"/>
                        </a:rPr>
                        <a:t>令和元年度</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600" b="1" dirty="0" smtClean="0">
                          <a:latin typeface="HG丸ｺﾞｼｯｸM-PRO" panose="020F0600000000000000" pitchFamily="50" charset="-128"/>
                          <a:ea typeface="HG丸ｺﾞｼｯｸM-PRO" panose="020F0600000000000000" pitchFamily="50" charset="-128"/>
                        </a:rPr>
                        <a:t>（</a:t>
                      </a:r>
                      <a:r>
                        <a:rPr kumimoji="1" lang="en-US" altLang="ja-JP" sz="1600" b="1" dirty="0" smtClean="0">
                          <a:latin typeface="HG丸ｺﾞｼｯｸM-PRO" panose="020F0600000000000000" pitchFamily="50" charset="-128"/>
                          <a:ea typeface="HG丸ｺﾞｼｯｸM-PRO" panose="020F0600000000000000" pitchFamily="50" charset="-128"/>
                        </a:rPr>
                        <a:t>2019</a:t>
                      </a:r>
                      <a:r>
                        <a:rPr kumimoji="1" lang="ja-JP" altLang="en-US" sz="1600" b="1" dirty="0" smtClean="0">
                          <a:latin typeface="HG丸ｺﾞｼｯｸM-PRO" panose="020F0600000000000000" pitchFamily="50" charset="-128"/>
                          <a:ea typeface="HG丸ｺﾞｼｯｸM-PRO" panose="020F0600000000000000" pitchFamily="50" charset="-128"/>
                        </a:rPr>
                        <a:t>年）</a:t>
                      </a:r>
                      <a:endParaRPr kumimoji="1" lang="ja-JP" altLang="en-US" sz="1600" b="1" dirty="0">
                        <a:latin typeface="HG丸ｺﾞｼｯｸM-PRO" panose="020F0600000000000000" pitchFamily="50" charset="-128"/>
                        <a:ea typeface="HG丸ｺﾞｼｯｸM-PRO" panose="020F0600000000000000" pitchFamily="50" charset="-128"/>
                      </a:endParaRPr>
                    </a:p>
                  </a:txBody>
                  <a:tcPr>
                    <a:lnL w="1270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685800" rtl="0" eaLnBrk="1" latinLnBrk="0" hangingPunct="1">
                        <a:defRPr kumimoji="1" sz="1350" kern="1200">
                          <a:solidFill>
                            <a:schemeClr val="tx1"/>
                          </a:solidFill>
                          <a:latin typeface="Calibri" panose="020F0502020204030204"/>
                        </a:defRPr>
                      </a:lvl1pPr>
                      <a:lvl2pPr marL="342900" algn="l" defTabSz="685800" rtl="0" eaLnBrk="1" latinLnBrk="0" hangingPunct="1">
                        <a:defRPr kumimoji="1" sz="1350" kern="1200">
                          <a:solidFill>
                            <a:schemeClr val="tx1"/>
                          </a:solidFill>
                          <a:latin typeface="Calibri" panose="020F0502020204030204"/>
                        </a:defRPr>
                      </a:lvl2pPr>
                      <a:lvl3pPr marL="685800" algn="l" defTabSz="685800" rtl="0" eaLnBrk="1" latinLnBrk="0" hangingPunct="1">
                        <a:defRPr kumimoji="1" sz="1350" kern="1200">
                          <a:solidFill>
                            <a:schemeClr val="tx1"/>
                          </a:solidFill>
                          <a:latin typeface="Calibri" panose="020F0502020204030204"/>
                        </a:defRPr>
                      </a:lvl3pPr>
                      <a:lvl4pPr marL="1028700" algn="l" defTabSz="685800" rtl="0" eaLnBrk="1" latinLnBrk="0" hangingPunct="1">
                        <a:defRPr kumimoji="1" sz="1350" kern="1200">
                          <a:solidFill>
                            <a:schemeClr val="tx1"/>
                          </a:solidFill>
                          <a:latin typeface="Calibri" panose="020F0502020204030204"/>
                        </a:defRPr>
                      </a:lvl4pPr>
                      <a:lvl5pPr marL="1371600" algn="l" defTabSz="685800" rtl="0" eaLnBrk="1" latinLnBrk="0" hangingPunct="1">
                        <a:defRPr kumimoji="1" sz="1350" kern="1200">
                          <a:solidFill>
                            <a:schemeClr val="tx1"/>
                          </a:solidFill>
                          <a:latin typeface="Calibri" panose="020F0502020204030204"/>
                        </a:defRPr>
                      </a:lvl5pPr>
                      <a:lvl6pPr marL="1714500" algn="l" defTabSz="685800" rtl="0" eaLnBrk="1" latinLnBrk="0" hangingPunct="1">
                        <a:defRPr kumimoji="1" sz="1350" kern="1200">
                          <a:solidFill>
                            <a:schemeClr val="tx1"/>
                          </a:solidFill>
                          <a:latin typeface="Calibri" panose="020F0502020204030204"/>
                        </a:defRPr>
                      </a:lvl6pPr>
                      <a:lvl7pPr marL="2057400" algn="l" defTabSz="685800" rtl="0" eaLnBrk="1" latinLnBrk="0" hangingPunct="1">
                        <a:defRPr kumimoji="1" sz="1350" kern="1200">
                          <a:solidFill>
                            <a:schemeClr val="tx1"/>
                          </a:solidFill>
                          <a:latin typeface="Calibri" panose="020F0502020204030204"/>
                        </a:defRPr>
                      </a:lvl7pPr>
                      <a:lvl8pPr marL="2400300" algn="l" defTabSz="685800" rtl="0" eaLnBrk="1" latinLnBrk="0" hangingPunct="1">
                        <a:defRPr kumimoji="1" sz="1350" kern="1200">
                          <a:solidFill>
                            <a:schemeClr val="tx1"/>
                          </a:solidFill>
                          <a:latin typeface="Calibri" panose="020F0502020204030204"/>
                        </a:defRPr>
                      </a:lvl8pPr>
                      <a:lvl9pPr marL="2743200" algn="l" defTabSz="685800" rtl="0" eaLnBrk="1" latinLnBrk="0" hangingPunct="1">
                        <a:defRPr kumimoji="1" sz="1350" kern="1200">
                          <a:solidFill>
                            <a:schemeClr val="tx1"/>
                          </a:solidFill>
                          <a:latin typeface="Calibri" panose="020F0502020204030204"/>
                        </a:defRPr>
                      </a:lvl9pPr>
                    </a:lstStyle>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9525"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43248280"/>
                  </a:ext>
                </a:extLst>
              </a:tr>
            </a:tbl>
          </a:graphicData>
        </a:graphic>
      </p:graphicFrame>
      <p:sp>
        <p:nvSpPr>
          <p:cNvPr id="26" name="AutoShape 38"/>
          <p:cNvSpPr>
            <a:spLocks noChangeArrowheads="1"/>
          </p:cNvSpPr>
          <p:nvPr/>
        </p:nvSpPr>
        <p:spPr bwMode="auto">
          <a:xfrm rot="5400000">
            <a:off x="4359747" y="625668"/>
            <a:ext cx="684000" cy="5523473"/>
          </a:xfrm>
          <a:prstGeom prst="homePlate">
            <a:avLst>
              <a:gd name="adj" fmla="val 15446"/>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a:effectLst>
            <a:outerShdw dist="107763" dir="2700000" algn="ctr" rotWithShape="0">
              <a:srgbClr val="808080">
                <a:alpha val="50000"/>
              </a:srgbClr>
            </a:outerShdw>
          </a:effectLst>
        </p:spPr>
        <p:txBody>
          <a:bodyPr wrap="square" lIns="36576" tIns="144000"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defRPr sz="1000"/>
            </a:pPr>
            <a:r>
              <a:rPr lang="ja-JP" altLang="en-US" sz="1600" b="1" dirty="0" smtClean="0">
                <a:solidFill>
                  <a:srgbClr val="000000"/>
                </a:solidFill>
                <a:latin typeface="HG丸ｺﾞｼｯｸM-PRO"/>
                <a:ea typeface="HG丸ｺﾞｼｯｸM-PRO"/>
              </a:rPr>
              <a:t>第２回景観</a:t>
            </a:r>
            <a:r>
              <a:rPr lang="ja-JP" altLang="en-US" sz="1600" b="1" dirty="0">
                <a:solidFill>
                  <a:srgbClr val="000000"/>
                </a:solidFill>
                <a:latin typeface="HG丸ｺﾞｼｯｸM-PRO"/>
                <a:ea typeface="HG丸ｺﾞｼｯｸM-PRO"/>
              </a:rPr>
              <a:t>ビジョン</a:t>
            </a:r>
            <a:r>
              <a:rPr lang="ja-JP" altLang="en-US" sz="1600" b="1" dirty="0" smtClean="0">
                <a:solidFill>
                  <a:srgbClr val="000000"/>
                </a:solidFill>
                <a:latin typeface="HG丸ｺﾞｼｯｸM-PRO"/>
                <a:ea typeface="HG丸ｺﾞｼｯｸM-PRO"/>
              </a:rPr>
              <a:t>推進部会（</a:t>
            </a:r>
            <a:r>
              <a:rPr lang="en-US" altLang="ja-JP" sz="1600" b="1" dirty="0" smtClean="0">
                <a:solidFill>
                  <a:srgbClr val="000000"/>
                </a:solidFill>
                <a:latin typeface="HG丸ｺﾞｼｯｸM-PRO"/>
                <a:ea typeface="HG丸ｺﾞｼｯｸM-PRO"/>
              </a:rPr>
              <a:t>10</a:t>
            </a:r>
            <a:r>
              <a:rPr lang="ja-JP" altLang="en-US" sz="1600" b="1" dirty="0" smtClean="0">
                <a:solidFill>
                  <a:srgbClr val="000000"/>
                </a:solidFill>
                <a:latin typeface="HG丸ｺﾞｼｯｸM-PRO"/>
                <a:ea typeface="HG丸ｺﾞｼｯｸM-PRO"/>
              </a:rPr>
              <a:t>月</a:t>
            </a:r>
            <a:r>
              <a:rPr lang="en-US" altLang="ja-JP" sz="1600" b="1" dirty="0" smtClean="0">
                <a:solidFill>
                  <a:srgbClr val="000000"/>
                </a:solidFill>
                <a:latin typeface="HG丸ｺﾞｼｯｸM-PRO"/>
                <a:ea typeface="HG丸ｺﾞｼｯｸM-PRO"/>
              </a:rPr>
              <a:t>25</a:t>
            </a:r>
            <a:r>
              <a:rPr lang="ja-JP" altLang="en-US" sz="1600" b="1" dirty="0" smtClean="0">
                <a:solidFill>
                  <a:srgbClr val="000000"/>
                </a:solidFill>
                <a:latin typeface="HG丸ｺﾞｼｯｸM-PRO"/>
                <a:ea typeface="HG丸ｺﾞｼｯｸM-PRO"/>
              </a:rPr>
              <a:t>日）</a:t>
            </a:r>
            <a:endParaRPr lang="en-US" altLang="ja-JP" sz="1600" b="1" dirty="0" smtClean="0">
              <a:solidFill>
                <a:srgbClr val="000000"/>
              </a:solidFill>
              <a:latin typeface="HG丸ｺﾞｼｯｸM-PRO"/>
              <a:ea typeface="HG丸ｺﾞｼｯｸM-PRO"/>
            </a:endParaRPr>
          </a:p>
          <a:p>
            <a:pPr algn="ctr">
              <a:lnSpc>
                <a:spcPts val="1800"/>
              </a:lnSpc>
              <a:defRPr sz="1000"/>
            </a:pPr>
            <a:r>
              <a:rPr lang="ja-JP" altLang="en-US" sz="1600" dirty="0" smtClean="0">
                <a:solidFill>
                  <a:srgbClr val="000000"/>
                </a:solidFill>
                <a:latin typeface="HG丸ｺﾞｼｯｸM-PRO"/>
                <a:ea typeface="HG丸ｺﾞｼｯｸM-PRO"/>
              </a:rPr>
              <a:t>公共事業</a:t>
            </a:r>
            <a:r>
              <a:rPr lang="en-US" altLang="ja-JP" sz="1600" dirty="0" smtClean="0">
                <a:solidFill>
                  <a:srgbClr val="000000"/>
                </a:solidFill>
                <a:latin typeface="HG丸ｺﾞｼｯｸM-PRO"/>
                <a:ea typeface="HG丸ｺﾞｼｯｸM-PRO"/>
              </a:rPr>
              <a:t>PDCA</a:t>
            </a:r>
            <a:r>
              <a:rPr lang="ja-JP" altLang="en-US" sz="1600" dirty="0" smtClean="0">
                <a:solidFill>
                  <a:srgbClr val="000000"/>
                </a:solidFill>
                <a:latin typeface="HG丸ｺﾞｼｯｸM-PRO"/>
                <a:ea typeface="HG丸ｺﾞｼｯｸM-PRO"/>
              </a:rPr>
              <a:t>制度</a:t>
            </a:r>
            <a:r>
              <a:rPr lang="ja-JP" altLang="en-US" sz="1600" dirty="0">
                <a:solidFill>
                  <a:srgbClr val="000000"/>
                </a:solidFill>
                <a:latin typeface="HG丸ｺﾞｼｯｸM-PRO"/>
                <a:ea typeface="HG丸ｺﾞｼｯｸM-PRO"/>
              </a:rPr>
              <a:t>中間</a:t>
            </a:r>
            <a:r>
              <a:rPr lang="ja-JP" altLang="en-US" sz="1600" dirty="0" smtClean="0">
                <a:solidFill>
                  <a:srgbClr val="000000"/>
                </a:solidFill>
                <a:latin typeface="HG丸ｺﾞｼｯｸM-PRO"/>
                <a:ea typeface="HG丸ｺﾞｼｯｸM-PRO"/>
              </a:rPr>
              <a:t>報告</a:t>
            </a:r>
            <a:endParaRPr lang="en-US" altLang="ja-JP" sz="1600" dirty="0">
              <a:solidFill>
                <a:srgbClr val="000000"/>
              </a:solidFill>
              <a:latin typeface="HG丸ｺﾞｼｯｸM-PRO"/>
              <a:ea typeface="HG丸ｺﾞｼｯｸM-PRO"/>
            </a:endParaRPr>
          </a:p>
        </p:txBody>
      </p:sp>
      <p:sp>
        <p:nvSpPr>
          <p:cNvPr id="27" name="AutoShape 38"/>
          <p:cNvSpPr>
            <a:spLocks noChangeArrowheads="1"/>
          </p:cNvSpPr>
          <p:nvPr/>
        </p:nvSpPr>
        <p:spPr bwMode="auto">
          <a:xfrm rot="5400000">
            <a:off x="5589761" y="84095"/>
            <a:ext cx="684000" cy="4793395"/>
          </a:xfrm>
          <a:prstGeom prst="homePlate">
            <a:avLst>
              <a:gd name="adj" fmla="val 15446"/>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a:effectLst>
            <a:outerShdw dist="107763" dir="2700000" algn="ctr" rotWithShape="0">
              <a:srgbClr val="808080">
                <a:alpha val="50000"/>
              </a:srgbClr>
            </a:outerShdw>
          </a:effectLst>
        </p:spPr>
        <p:txBody>
          <a:bodyPr wrap="square" lIns="36576" tIns="144000"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defRPr sz="1000"/>
            </a:pPr>
            <a:r>
              <a:rPr lang="ja-JP" altLang="en-US" sz="1600" b="1" dirty="0" smtClean="0">
                <a:solidFill>
                  <a:srgbClr val="000000"/>
                </a:solidFill>
                <a:latin typeface="HG丸ｺﾞｼｯｸM-PRO"/>
                <a:ea typeface="HG丸ｺﾞｼｯｸM-PRO"/>
              </a:rPr>
              <a:t>第１回公共事業アドバイス部会（</a:t>
            </a:r>
            <a:r>
              <a:rPr lang="en-US" altLang="ja-JP" sz="1600" b="1" dirty="0" smtClean="0">
                <a:solidFill>
                  <a:srgbClr val="000000"/>
                </a:solidFill>
                <a:latin typeface="HG丸ｺﾞｼｯｸM-PRO"/>
                <a:ea typeface="HG丸ｺﾞｼｯｸM-PRO"/>
              </a:rPr>
              <a:t>9</a:t>
            </a:r>
            <a:r>
              <a:rPr lang="ja-JP" altLang="en-US" sz="1600" b="1" dirty="0" smtClean="0">
                <a:solidFill>
                  <a:srgbClr val="000000"/>
                </a:solidFill>
                <a:latin typeface="HG丸ｺﾞｼｯｸM-PRO"/>
                <a:ea typeface="HG丸ｺﾞｼｯｸM-PRO"/>
              </a:rPr>
              <a:t>月</a:t>
            </a:r>
            <a:r>
              <a:rPr lang="en-US" altLang="ja-JP" sz="1600" b="1" dirty="0" smtClean="0">
                <a:solidFill>
                  <a:srgbClr val="000000"/>
                </a:solidFill>
                <a:latin typeface="HG丸ｺﾞｼｯｸM-PRO"/>
                <a:ea typeface="HG丸ｺﾞｼｯｸM-PRO"/>
              </a:rPr>
              <a:t>13</a:t>
            </a:r>
            <a:r>
              <a:rPr lang="ja-JP" altLang="en-US" sz="1600" b="1" dirty="0" smtClean="0">
                <a:solidFill>
                  <a:srgbClr val="000000"/>
                </a:solidFill>
                <a:latin typeface="HG丸ｺﾞｼｯｸM-PRO"/>
                <a:ea typeface="HG丸ｺﾞｼｯｸM-PRO"/>
              </a:rPr>
              <a:t>日）</a:t>
            </a:r>
            <a:endParaRPr lang="en-US" altLang="ja-JP" sz="1600" b="1" dirty="0">
              <a:solidFill>
                <a:srgbClr val="000000"/>
              </a:solidFill>
              <a:latin typeface="HG丸ｺﾞｼｯｸM-PRO"/>
              <a:ea typeface="HG丸ｺﾞｼｯｸM-PRO"/>
            </a:endParaRPr>
          </a:p>
          <a:p>
            <a:pPr algn="ctr">
              <a:lnSpc>
                <a:spcPts val="1800"/>
              </a:lnSpc>
              <a:defRPr sz="1000"/>
            </a:pPr>
            <a:r>
              <a:rPr lang="ja-JP" altLang="en-US" sz="1600" dirty="0" smtClean="0">
                <a:solidFill>
                  <a:srgbClr val="000000"/>
                </a:solidFill>
                <a:latin typeface="HG丸ｺﾞｼｯｸM-PRO"/>
                <a:ea typeface="HG丸ｺﾞｼｯｸM-PRO"/>
              </a:rPr>
              <a:t>現地確認、アドバイス会議</a:t>
            </a:r>
            <a:endParaRPr lang="en-US" altLang="ja-JP" sz="1600" dirty="0">
              <a:solidFill>
                <a:srgbClr val="000000"/>
              </a:solidFill>
              <a:latin typeface="HG丸ｺﾞｼｯｸM-PRO"/>
              <a:ea typeface="HG丸ｺﾞｼｯｸM-PRO"/>
            </a:endParaRPr>
          </a:p>
        </p:txBody>
      </p:sp>
      <p:sp>
        <p:nvSpPr>
          <p:cNvPr id="28" name="AutoShape 38"/>
          <p:cNvSpPr>
            <a:spLocks noChangeArrowheads="1"/>
          </p:cNvSpPr>
          <p:nvPr/>
        </p:nvSpPr>
        <p:spPr bwMode="auto">
          <a:xfrm rot="5400000">
            <a:off x="4383347" y="2403342"/>
            <a:ext cx="735649" cy="5622325"/>
          </a:xfrm>
          <a:prstGeom prst="homePlate">
            <a:avLst>
              <a:gd name="adj" fmla="val 15446"/>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a:effectLst>
            <a:outerShdw dist="107763" dir="2700000" algn="ctr" rotWithShape="0">
              <a:srgbClr val="808080">
                <a:alpha val="50000"/>
              </a:srgbClr>
            </a:outerShdw>
          </a:effectLst>
        </p:spPr>
        <p:txBody>
          <a:bodyPr wrap="square" lIns="36576" tIns="144000"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defRPr sz="1000"/>
            </a:pPr>
            <a:r>
              <a:rPr lang="ja-JP" altLang="en-US" sz="1600" b="1" dirty="0" smtClean="0">
                <a:solidFill>
                  <a:srgbClr val="000000"/>
                </a:solidFill>
                <a:latin typeface="HG丸ｺﾞｼｯｸM-PRO"/>
                <a:ea typeface="HG丸ｺﾞｼｯｸM-PRO"/>
              </a:rPr>
              <a:t>第３回景観</a:t>
            </a:r>
            <a:r>
              <a:rPr lang="ja-JP" altLang="en-US" sz="1600" b="1" dirty="0">
                <a:solidFill>
                  <a:srgbClr val="000000"/>
                </a:solidFill>
                <a:latin typeface="HG丸ｺﾞｼｯｸM-PRO"/>
                <a:ea typeface="HG丸ｺﾞｼｯｸM-PRO"/>
              </a:rPr>
              <a:t>ビジョン推進</a:t>
            </a:r>
            <a:r>
              <a:rPr lang="ja-JP" altLang="en-US" sz="1600" b="1" dirty="0" smtClean="0">
                <a:solidFill>
                  <a:srgbClr val="000000"/>
                </a:solidFill>
                <a:latin typeface="HG丸ｺﾞｼｯｸM-PRO"/>
                <a:ea typeface="HG丸ｺﾞｼｯｸM-PRO"/>
              </a:rPr>
              <a:t>部会（</a:t>
            </a:r>
            <a:r>
              <a:rPr lang="en-US" altLang="ja-JP" sz="1600" b="1" dirty="0" smtClean="0">
                <a:solidFill>
                  <a:srgbClr val="000000"/>
                </a:solidFill>
                <a:latin typeface="HG丸ｺﾞｼｯｸM-PRO"/>
                <a:ea typeface="HG丸ｺﾞｼｯｸM-PRO"/>
              </a:rPr>
              <a:t>12</a:t>
            </a:r>
            <a:r>
              <a:rPr lang="ja-JP" altLang="en-US" sz="1600" b="1" dirty="0" smtClean="0">
                <a:solidFill>
                  <a:srgbClr val="000000"/>
                </a:solidFill>
                <a:latin typeface="HG丸ｺﾞｼｯｸM-PRO"/>
                <a:ea typeface="HG丸ｺﾞｼｯｸM-PRO"/>
              </a:rPr>
              <a:t>月</a:t>
            </a:r>
            <a:r>
              <a:rPr lang="en-US" altLang="ja-JP" sz="1600" b="1" dirty="0" smtClean="0">
                <a:solidFill>
                  <a:srgbClr val="000000"/>
                </a:solidFill>
                <a:latin typeface="HG丸ｺﾞｼｯｸM-PRO"/>
                <a:ea typeface="HG丸ｺﾞｼｯｸM-PRO"/>
              </a:rPr>
              <a:t>18</a:t>
            </a:r>
            <a:r>
              <a:rPr lang="ja-JP" altLang="en-US" sz="1600" b="1" dirty="0" smtClean="0">
                <a:solidFill>
                  <a:srgbClr val="000000"/>
                </a:solidFill>
                <a:latin typeface="HG丸ｺﾞｼｯｸM-PRO"/>
                <a:ea typeface="HG丸ｺﾞｼｯｸM-PRO"/>
              </a:rPr>
              <a:t>日）</a:t>
            </a:r>
            <a:endParaRPr lang="en-US" altLang="ja-JP" sz="1600" b="1" dirty="0">
              <a:solidFill>
                <a:srgbClr val="000000"/>
              </a:solidFill>
              <a:latin typeface="HG丸ｺﾞｼｯｸM-PRO"/>
              <a:ea typeface="HG丸ｺﾞｼｯｸM-PRO"/>
            </a:endParaRPr>
          </a:p>
          <a:p>
            <a:pPr algn="ctr">
              <a:lnSpc>
                <a:spcPts val="1800"/>
              </a:lnSpc>
              <a:defRPr sz="1000"/>
            </a:pPr>
            <a:r>
              <a:rPr lang="ja-JP" altLang="en-US" sz="1600" dirty="0">
                <a:solidFill>
                  <a:srgbClr val="000000"/>
                </a:solidFill>
                <a:latin typeface="HG丸ｺﾞｼｯｸM-PRO"/>
                <a:ea typeface="HG丸ｺﾞｼｯｸM-PRO"/>
              </a:rPr>
              <a:t>公共事業における景観面での</a:t>
            </a:r>
            <a:r>
              <a:rPr lang="en-US" altLang="ja-JP" sz="1600" dirty="0">
                <a:solidFill>
                  <a:srgbClr val="000000"/>
                </a:solidFill>
                <a:latin typeface="HG丸ｺﾞｼｯｸM-PRO"/>
                <a:ea typeface="HG丸ｺﾞｼｯｸM-PRO"/>
              </a:rPr>
              <a:t>PDCA</a:t>
            </a:r>
            <a:r>
              <a:rPr lang="ja-JP" altLang="en-US" sz="1600" dirty="0">
                <a:solidFill>
                  <a:srgbClr val="000000"/>
                </a:solidFill>
                <a:latin typeface="HG丸ｺﾞｼｯｸM-PRO"/>
                <a:ea typeface="HG丸ｺﾞｼｯｸM-PRO"/>
              </a:rPr>
              <a:t>サイクルの</a:t>
            </a:r>
            <a:r>
              <a:rPr lang="ja-JP" altLang="en-US" sz="1600" dirty="0" smtClean="0">
                <a:solidFill>
                  <a:srgbClr val="000000"/>
                </a:solidFill>
                <a:latin typeface="HG丸ｺﾞｼｯｸM-PRO"/>
                <a:ea typeface="HG丸ｺﾞｼｯｸM-PRO"/>
              </a:rPr>
              <a:t>確立</a:t>
            </a:r>
            <a:endParaRPr lang="en-US" altLang="ja-JP" sz="1600" dirty="0">
              <a:solidFill>
                <a:srgbClr val="000000"/>
              </a:solidFill>
              <a:latin typeface="HG丸ｺﾞｼｯｸM-PRO"/>
              <a:ea typeface="HG丸ｺﾞｼｯｸM-PRO"/>
            </a:endParaRPr>
          </a:p>
        </p:txBody>
      </p:sp>
      <p:sp>
        <p:nvSpPr>
          <p:cNvPr id="29" name="AutoShape 38"/>
          <p:cNvSpPr>
            <a:spLocks noChangeArrowheads="1"/>
          </p:cNvSpPr>
          <p:nvPr/>
        </p:nvSpPr>
        <p:spPr bwMode="auto">
          <a:xfrm rot="5400000">
            <a:off x="5589762" y="1880685"/>
            <a:ext cx="684000" cy="4793398"/>
          </a:xfrm>
          <a:prstGeom prst="homePlate">
            <a:avLst>
              <a:gd name="adj" fmla="val 15446"/>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a:effectLst>
            <a:outerShdw dist="107763" dir="2700000" algn="ctr" rotWithShape="0">
              <a:srgbClr val="808080">
                <a:alpha val="50000"/>
              </a:srgbClr>
            </a:outerShdw>
          </a:effectLst>
        </p:spPr>
        <p:txBody>
          <a:bodyPr wrap="square" lIns="36576" tIns="144000"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defRPr sz="1000"/>
            </a:pPr>
            <a:r>
              <a:rPr lang="ja-JP" altLang="en-US" sz="1600" b="1" dirty="0" smtClean="0">
                <a:solidFill>
                  <a:srgbClr val="000000"/>
                </a:solidFill>
                <a:latin typeface="HG丸ｺﾞｼｯｸM-PRO"/>
                <a:ea typeface="HG丸ｺﾞｼｯｸM-PRO"/>
              </a:rPr>
              <a:t>第２回公共事業アドバイス部会（</a:t>
            </a:r>
            <a:r>
              <a:rPr lang="en-US" altLang="ja-JP" sz="1600" b="1" dirty="0" smtClean="0">
                <a:solidFill>
                  <a:srgbClr val="000000"/>
                </a:solidFill>
                <a:latin typeface="HG丸ｺﾞｼｯｸM-PRO"/>
                <a:ea typeface="HG丸ｺﾞｼｯｸM-PRO"/>
              </a:rPr>
              <a:t>11</a:t>
            </a:r>
            <a:r>
              <a:rPr lang="ja-JP" altLang="en-US" sz="1600" b="1" dirty="0" smtClean="0">
                <a:solidFill>
                  <a:srgbClr val="000000"/>
                </a:solidFill>
                <a:latin typeface="HG丸ｺﾞｼｯｸM-PRO"/>
                <a:ea typeface="HG丸ｺﾞｼｯｸM-PRO"/>
              </a:rPr>
              <a:t>月</a:t>
            </a:r>
            <a:r>
              <a:rPr lang="en-US" altLang="ja-JP" sz="1600" b="1" dirty="0" smtClean="0">
                <a:solidFill>
                  <a:srgbClr val="000000"/>
                </a:solidFill>
                <a:latin typeface="HG丸ｺﾞｼｯｸM-PRO"/>
                <a:ea typeface="HG丸ｺﾞｼｯｸM-PRO"/>
              </a:rPr>
              <a:t>18</a:t>
            </a:r>
            <a:r>
              <a:rPr lang="ja-JP" altLang="en-US" sz="1600" b="1" dirty="0" smtClean="0">
                <a:solidFill>
                  <a:srgbClr val="000000"/>
                </a:solidFill>
                <a:latin typeface="HG丸ｺﾞｼｯｸM-PRO"/>
                <a:ea typeface="HG丸ｺﾞｼｯｸM-PRO"/>
              </a:rPr>
              <a:t>日）</a:t>
            </a:r>
            <a:endParaRPr lang="en-US" altLang="ja-JP" sz="1600" b="1" dirty="0">
              <a:solidFill>
                <a:srgbClr val="000000"/>
              </a:solidFill>
              <a:latin typeface="HG丸ｺﾞｼｯｸM-PRO"/>
              <a:ea typeface="HG丸ｺﾞｼｯｸM-PRO"/>
            </a:endParaRPr>
          </a:p>
          <a:p>
            <a:pPr algn="ctr">
              <a:lnSpc>
                <a:spcPts val="1800"/>
              </a:lnSpc>
              <a:defRPr sz="1000"/>
            </a:pPr>
            <a:r>
              <a:rPr lang="ja-JP" altLang="en-US" sz="1600" dirty="0" smtClean="0">
                <a:solidFill>
                  <a:srgbClr val="000000"/>
                </a:solidFill>
                <a:latin typeface="HG丸ｺﾞｼｯｸM-PRO"/>
                <a:ea typeface="HG丸ｺﾞｼｯｸM-PRO"/>
              </a:rPr>
              <a:t>アドバイスへの対応の確認</a:t>
            </a:r>
            <a:endParaRPr lang="en-US" altLang="ja-JP" sz="1600" dirty="0">
              <a:solidFill>
                <a:srgbClr val="000000"/>
              </a:solidFill>
              <a:latin typeface="HG丸ｺﾞｼｯｸM-PRO"/>
              <a:ea typeface="HG丸ｺﾞｼｯｸM-PRO"/>
            </a:endParaRPr>
          </a:p>
        </p:txBody>
      </p:sp>
      <p:sp>
        <p:nvSpPr>
          <p:cNvPr id="12" name="AutoShape 6"/>
          <p:cNvSpPr>
            <a:spLocks noChangeArrowheads="1"/>
          </p:cNvSpPr>
          <p:nvPr/>
        </p:nvSpPr>
        <p:spPr bwMode="auto">
          <a:xfrm>
            <a:off x="1940009" y="1402592"/>
            <a:ext cx="6388450" cy="564986"/>
          </a:xfrm>
          <a:prstGeom prst="roundRect">
            <a:avLst>
              <a:gd name="adj" fmla="val 7759"/>
            </a:avLst>
          </a:prstGeom>
          <a:solidFill>
            <a:srgbClr xmlns:mc="http://schemas.openxmlformats.org/markup-compatibility/2006" xmlns:a14="http://schemas.microsoft.com/office/drawing/2010/main" val="C0C0C0" mc:Ignorable="a14" a14:legacySpreadsheetColorIndex="22"/>
          </a:solidFill>
          <a:ln w="28575">
            <a:solidFill>
              <a:srgbClr xmlns:mc="http://schemas.openxmlformats.org/markup-compatibility/2006" xmlns:a14="http://schemas.microsoft.com/office/drawing/2010/main" val="000000" mc:Ignorable="a14" a14:legacySpreadsheetColorIndex="64"/>
            </a:solidFill>
            <a:round/>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ja-JP" altLang="en-US" sz="1600" b="1" dirty="0">
                <a:solidFill>
                  <a:srgbClr val="000000"/>
                </a:solidFill>
                <a:latin typeface="ＭＳ Ｐゴシック"/>
              </a:rPr>
              <a:t>第１回景観審</a:t>
            </a:r>
            <a:r>
              <a:rPr lang="ja-JP" altLang="en-US" sz="1600" b="1" dirty="0" smtClean="0">
                <a:solidFill>
                  <a:srgbClr val="000000"/>
                </a:solidFill>
                <a:latin typeface="ＭＳ Ｐゴシック"/>
              </a:rPr>
              <a:t>議会（</a:t>
            </a:r>
            <a:r>
              <a:rPr lang="en-US" altLang="ja-JP" sz="1600" b="1" dirty="0" smtClean="0">
                <a:solidFill>
                  <a:srgbClr val="000000"/>
                </a:solidFill>
                <a:latin typeface="ＭＳ Ｐゴシック"/>
              </a:rPr>
              <a:t>7</a:t>
            </a:r>
            <a:r>
              <a:rPr lang="ja-JP" altLang="en-US" sz="1600" b="1" dirty="0" smtClean="0">
                <a:solidFill>
                  <a:srgbClr val="000000"/>
                </a:solidFill>
                <a:latin typeface="ＭＳ Ｐゴシック"/>
              </a:rPr>
              <a:t>月</a:t>
            </a:r>
            <a:r>
              <a:rPr lang="en-US" altLang="ja-JP" sz="1600" b="1" dirty="0" smtClean="0">
                <a:solidFill>
                  <a:srgbClr val="000000"/>
                </a:solidFill>
                <a:latin typeface="ＭＳ Ｐゴシック"/>
              </a:rPr>
              <a:t>4</a:t>
            </a:r>
            <a:r>
              <a:rPr lang="ja-JP" altLang="en-US" sz="1600" b="1" dirty="0" smtClean="0">
                <a:solidFill>
                  <a:srgbClr val="000000"/>
                </a:solidFill>
                <a:latin typeface="ＭＳ Ｐゴシック"/>
              </a:rPr>
              <a:t>日）</a:t>
            </a:r>
            <a:endParaRPr lang="ja-JP" altLang="en-US" sz="1600" b="1" dirty="0">
              <a:solidFill>
                <a:srgbClr val="000000"/>
              </a:solidFill>
              <a:latin typeface="ＭＳ Ｐゴシック"/>
            </a:endParaRPr>
          </a:p>
          <a:p>
            <a:pPr algn="ctr">
              <a:defRPr sz="1000"/>
            </a:pPr>
            <a:r>
              <a:rPr lang="ja-JP" altLang="en-US" sz="1600" dirty="0">
                <a:solidFill>
                  <a:srgbClr val="000000"/>
                </a:solidFill>
                <a:latin typeface="ＭＳ Ｐゴシック"/>
              </a:rPr>
              <a:t>今年度の取組み及び部会の設置について</a:t>
            </a:r>
          </a:p>
        </p:txBody>
      </p:sp>
      <p:sp>
        <p:nvSpPr>
          <p:cNvPr id="13" name="AutoShape 6"/>
          <p:cNvSpPr>
            <a:spLocks noChangeArrowheads="1"/>
          </p:cNvSpPr>
          <p:nvPr/>
        </p:nvSpPr>
        <p:spPr bwMode="auto">
          <a:xfrm>
            <a:off x="1940009" y="5814915"/>
            <a:ext cx="6388450" cy="564986"/>
          </a:xfrm>
          <a:prstGeom prst="roundRect">
            <a:avLst>
              <a:gd name="adj" fmla="val 7759"/>
            </a:avLst>
          </a:prstGeom>
          <a:solidFill>
            <a:srgbClr xmlns:mc="http://schemas.openxmlformats.org/markup-compatibility/2006" xmlns:a14="http://schemas.microsoft.com/office/drawing/2010/main" val="C0C0C0" mc:Ignorable="a14" a14:legacySpreadsheetColorIndex="22"/>
          </a:solidFill>
          <a:ln w="28575">
            <a:solidFill>
              <a:srgbClr xmlns:mc="http://schemas.openxmlformats.org/markup-compatibility/2006" xmlns:a14="http://schemas.microsoft.com/office/drawing/2010/main" val="000000" mc:Ignorable="a14" a14:legacySpreadsheetColorIndex="64"/>
            </a:solidFill>
            <a:round/>
            <a:headEnd/>
            <a:tailEnd/>
          </a:ln>
        </p:spPr>
        <p:txBody>
          <a:bodyPr wrap="square" lIns="36576" tIns="22860" rIns="36576" bIns="2286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ja-JP" altLang="en-US" sz="1600" b="1" dirty="0" smtClean="0">
                <a:solidFill>
                  <a:srgbClr val="000000"/>
                </a:solidFill>
                <a:latin typeface="ＭＳ Ｐゴシック"/>
              </a:rPr>
              <a:t>第２回</a:t>
            </a:r>
            <a:r>
              <a:rPr lang="ja-JP" altLang="en-US" sz="1600" b="1" dirty="0">
                <a:solidFill>
                  <a:srgbClr val="000000"/>
                </a:solidFill>
                <a:latin typeface="ＭＳ Ｐゴシック"/>
              </a:rPr>
              <a:t>景観審</a:t>
            </a:r>
            <a:r>
              <a:rPr lang="ja-JP" altLang="en-US" sz="1600" b="1" dirty="0" smtClean="0">
                <a:solidFill>
                  <a:srgbClr val="000000"/>
                </a:solidFill>
                <a:latin typeface="ＭＳ Ｐゴシック"/>
              </a:rPr>
              <a:t>議会（</a:t>
            </a:r>
            <a:r>
              <a:rPr lang="en-US" altLang="ja-JP" sz="1600" b="1" dirty="0" smtClean="0">
                <a:solidFill>
                  <a:srgbClr val="000000"/>
                </a:solidFill>
                <a:latin typeface="ＭＳ Ｐゴシック"/>
              </a:rPr>
              <a:t>1</a:t>
            </a:r>
            <a:r>
              <a:rPr lang="ja-JP" altLang="en-US" sz="1600" b="1" dirty="0" smtClean="0">
                <a:solidFill>
                  <a:srgbClr val="000000"/>
                </a:solidFill>
                <a:latin typeface="ＭＳ Ｐゴシック"/>
              </a:rPr>
              <a:t>月</a:t>
            </a:r>
            <a:r>
              <a:rPr lang="en-US" altLang="ja-JP" sz="1600" b="1" dirty="0" smtClean="0">
                <a:solidFill>
                  <a:srgbClr val="000000"/>
                </a:solidFill>
                <a:latin typeface="ＭＳ Ｐゴシック"/>
              </a:rPr>
              <a:t>29</a:t>
            </a:r>
            <a:r>
              <a:rPr lang="ja-JP" altLang="en-US" sz="1600" b="1" dirty="0" smtClean="0">
                <a:solidFill>
                  <a:srgbClr val="000000"/>
                </a:solidFill>
                <a:latin typeface="ＭＳ Ｐゴシック"/>
              </a:rPr>
              <a:t>日）</a:t>
            </a:r>
            <a:endParaRPr lang="ja-JP" altLang="en-US" sz="1600" b="1" dirty="0">
              <a:solidFill>
                <a:srgbClr val="000000"/>
              </a:solidFill>
              <a:latin typeface="ＭＳ Ｐゴシック"/>
            </a:endParaRPr>
          </a:p>
          <a:p>
            <a:pPr algn="ctr">
              <a:defRPr sz="1000"/>
            </a:pPr>
            <a:r>
              <a:rPr lang="ja-JP" altLang="en-US" sz="1600" dirty="0">
                <a:solidFill>
                  <a:srgbClr val="000000"/>
                </a:solidFill>
                <a:latin typeface="ＭＳ Ｐゴシック"/>
              </a:rPr>
              <a:t>公共事業</a:t>
            </a:r>
            <a:r>
              <a:rPr lang="en-US" altLang="ja-JP" sz="1600" dirty="0">
                <a:solidFill>
                  <a:srgbClr val="000000"/>
                </a:solidFill>
                <a:latin typeface="ＭＳ Ｐゴシック"/>
              </a:rPr>
              <a:t>PDCA</a:t>
            </a:r>
            <a:r>
              <a:rPr lang="ja-JP" altLang="en-US" sz="1600" dirty="0">
                <a:solidFill>
                  <a:srgbClr val="000000"/>
                </a:solidFill>
                <a:latin typeface="ＭＳ Ｐゴシック"/>
              </a:rPr>
              <a:t>サイクル</a:t>
            </a:r>
            <a:r>
              <a:rPr lang="ja-JP" altLang="en-US" sz="1600" dirty="0" smtClean="0">
                <a:solidFill>
                  <a:srgbClr val="000000"/>
                </a:solidFill>
                <a:latin typeface="ＭＳ Ｐゴシック"/>
              </a:rPr>
              <a:t>制度</a:t>
            </a:r>
            <a:r>
              <a:rPr lang="ja-JP" altLang="en-US" sz="1600" dirty="0">
                <a:solidFill>
                  <a:srgbClr val="000000"/>
                </a:solidFill>
                <a:latin typeface="ＭＳ Ｐゴシック"/>
              </a:rPr>
              <a:t>案</a:t>
            </a:r>
          </a:p>
        </p:txBody>
      </p:sp>
    </p:spTree>
    <p:extLst>
      <p:ext uri="{BB962C8B-B14F-4D97-AF65-F5344CB8AC3E}">
        <p14:creationId xmlns:p14="http://schemas.microsoft.com/office/powerpoint/2010/main" val="1864007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2003240681"/>
              </p:ext>
            </p:extLst>
          </p:nvPr>
        </p:nvGraphicFramePr>
        <p:xfrm>
          <a:off x="332811" y="409458"/>
          <a:ext cx="8304285" cy="4258795"/>
        </p:xfrm>
        <a:graphic>
          <a:graphicData uri="http://schemas.openxmlformats.org/drawingml/2006/table">
            <a:tbl>
              <a:tblPr firstRow="1" bandRow="1"/>
              <a:tblGrid>
                <a:gridCol w="1436023">
                  <a:extLst>
                    <a:ext uri="{9D8B030D-6E8A-4147-A177-3AD203B41FA5}">
                      <a16:colId xmlns:a16="http://schemas.microsoft.com/office/drawing/2014/main" val="4216197973"/>
                    </a:ext>
                  </a:extLst>
                </a:gridCol>
                <a:gridCol w="6868262">
                  <a:extLst>
                    <a:ext uri="{9D8B030D-6E8A-4147-A177-3AD203B41FA5}">
                      <a16:colId xmlns:a16="http://schemas.microsoft.com/office/drawing/2014/main" val="4044357023"/>
                    </a:ext>
                  </a:extLst>
                </a:gridCol>
              </a:tblGrid>
              <a:tr h="4258795">
                <a:tc>
                  <a:txBody>
                    <a:bodyPr/>
                    <a:lstStyle>
                      <a:lvl1pPr marL="0" algn="l" defTabSz="685800" rtl="0" eaLnBrk="1" latinLnBrk="0" hangingPunct="1">
                        <a:defRPr kumimoji="1" sz="1350" kern="1200">
                          <a:solidFill>
                            <a:schemeClr val="tx1"/>
                          </a:solidFill>
                          <a:latin typeface="Calibri" panose="020F0502020204030204"/>
                        </a:defRPr>
                      </a:lvl1pPr>
                      <a:lvl2pPr marL="342900" algn="l" defTabSz="685800" rtl="0" eaLnBrk="1" latinLnBrk="0" hangingPunct="1">
                        <a:defRPr kumimoji="1" sz="1350" kern="1200">
                          <a:solidFill>
                            <a:schemeClr val="tx1"/>
                          </a:solidFill>
                          <a:latin typeface="Calibri" panose="020F0502020204030204"/>
                        </a:defRPr>
                      </a:lvl2pPr>
                      <a:lvl3pPr marL="685800" algn="l" defTabSz="685800" rtl="0" eaLnBrk="1" latinLnBrk="0" hangingPunct="1">
                        <a:defRPr kumimoji="1" sz="1350" kern="1200">
                          <a:solidFill>
                            <a:schemeClr val="tx1"/>
                          </a:solidFill>
                          <a:latin typeface="Calibri" panose="020F0502020204030204"/>
                        </a:defRPr>
                      </a:lvl3pPr>
                      <a:lvl4pPr marL="1028700" algn="l" defTabSz="685800" rtl="0" eaLnBrk="1" latinLnBrk="0" hangingPunct="1">
                        <a:defRPr kumimoji="1" sz="1350" kern="1200">
                          <a:solidFill>
                            <a:schemeClr val="tx1"/>
                          </a:solidFill>
                          <a:latin typeface="Calibri" panose="020F0502020204030204"/>
                        </a:defRPr>
                      </a:lvl4pPr>
                      <a:lvl5pPr marL="1371600" algn="l" defTabSz="685800" rtl="0" eaLnBrk="1" latinLnBrk="0" hangingPunct="1">
                        <a:defRPr kumimoji="1" sz="1350" kern="1200">
                          <a:solidFill>
                            <a:schemeClr val="tx1"/>
                          </a:solidFill>
                          <a:latin typeface="Calibri" panose="020F0502020204030204"/>
                        </a:defRPr>
                      </a:lvl5pPr>
                      <a:lvl6pPr marL="1714500" algn="l" defTabSz="685800" rtl="0" eaLnBrk="1" latinLnBrk="0" hangingPunct="1">
                        <a:defRPr kumimoji="1" sz="1350" kern="1200">
                          <a:solidFill>
                            <a:schemeClr val="tx1"/>
                          </a:solidFill>
                          <a:latin typeface="Calibri" panose="020F0502020204030204"/>
                        </a:defRPr>
                      </a:lvl6pPr>
                      <a:lvl7pPr marL="2057400" algn="l" defTabSz="685800" rtl="0" eaLnBrk="1" latinLnBrk="0" hangingPunct="1">
                        <a:defRPr kumimoji="1" sz="1350" kern="1200">
                          <a:solidFill>
                            <a:schemeClr val="tx1"/>
                          </a:solidFill>
                          <a:latin typeface="Calibri" panose="020F0502020204030204"/>
                        </a:defRPr>
                      </a:lvl7pPr>
                      <a:lvl8pPr marL="2400300" algn="l" defTabSz="685800" rtl="0" eaLnBrk="1" latinLnBrk="0" hangingPunct="1">
                        <a:defRPr kumimoji="1" sz="1350" kern="1200">
                          <a:solidFill>
                            <a:schemeClr val="tx1"/>
                          </a:solidFill>
                          <a:latin typeface="Calibri" panose="020F0502020204030204"/>
                        </a:defRPr>
                      </a:lvl8pPr>
                      <a:lvl9pPr marL="2743200" algn="l" defTabSz="685800" rtl="0" eaLnBrk="1" latinLnBrk="0" hangingPunct="1">
                        <a:defRPr kumimoji="1" sz="1350" kern="1200">
                          <a:solidFill>
                            <a:schemeClr val="tx1"/>
                          </a:solidFill>
                          <a:latin typeface="Calibri" panose="020F0502020204030204"/>
                        </a:defRPr>
                      </a:lvl9pPr>
                    </a:lstStyle>
                    <a:p>
                      <a:r>
                        <a:rPr kumimoji="1" lang="ja-JP" altLang="en-US" sz="1600" b="1" dirty="0" smtClean="0">
                          <a:latin typeface="HG丸ｺﾞｼｯｸM-PRO" panose="020F0600000000000000" pitchFamily="50" charset="-128"/>
                          <a:ea typeface="HG丸ｺﾞｼｯｸM-PRO" panose="020F0600000000000000" pitchFamily="50" charset="-128"/>
                        </a:rPr>
                        <a:t>令和２年度</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600" b="1" dirty="0" smtClean="0">
                          <a:latin typeface="HG丸ｺﾞｼｯｸM-PRO" panose="020F0600000000000000" pitchFamily="50" charset="-128"/>
                          <a:ea typeface="HG丸ｺﾞｼｯｸM-PRO" panose="020F0600000000000000" pitchFamily="50" charset="-128"/>
                        </a:rPr>
                        <a:t>（</a:t>
                      </a:r>
                      <a:r>
                        <a:rPr kumimoji="1" lang="en-US" altLang="ja-JP" sz="1600" b="1" dirty="0" smtClean="0">
                          <a:latin typeface="HG丸ｺﾞｼｯｸM-PRO" panose="020F0600000000000000" pitchFamily="50" charset="-128"/>
                          <a:ea typeface="HG丸ｺﾞｼｯｸM-PRO" panose="020F0600000000000000" pitchFamily="50" charset="-128"/>
                        </a:rPr>
                        <a:t>2020</a:t>
                      </a:r>
                      <a:r>
                        <a:rPr kumimoji="1" lang="ja-JP" altLang="en-US" sz="1600" b="1" dirty="0" smtClean="0">
                          <a:latin typeface="HG丸ｺﾞｼｯｸM-PRO" panose="020F0600000000000000" pitchFamily="50" charset="-128"/>
                          <a:ea typeface="HG丸ｺﾞｼｯｸM-PRO" panose="020F0600000000000000" pitchFamily="50" charset="-128"/>
                        </a:rPr>
                        <a:t>年）</a:t>
                      </a:r>
                      <a:endParaRPr kumimoji="1" lang="ja-JP" altLang="en-US" sz="1600" b="1" dirty="0">
                        <a:latin typeface="HG丸ｺﾞｼｯｸM-PRO" panose="020F0600000000000000" pitchFamily="50" charset="-128"/>
                        <a:ea typeface="HG丸ｺﾞｼｯｸM-PRO" panose="020F0600000000000000" pitchFamily="50" charset="-128"/>
                      </a:endParaRPr>
                    </a:p>
                  </a:txBody>
                  <a:tcPr>
                    <a:lnL w="1270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ysDot"/>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685800" rtl="0" eaLnBrk="1" latinLnBrk="0" hangingPunct="1">
                        <a:defRPr kumimoji="1" sz="1350" kern="1200">
                          <a:solidFill>
                            <a:schemeClr val="tx1"/>
                          </a:solidFill>
                          <a:latin typeface="Calibri" panose="020F0502020204030204"/>
                        </a:defRPr>
                      </a:lvl1pPr>
                      <a:lvl2pPr marL="342900" algn="l" defTabSz="685800" rtl="0" eaLnBrk="1" latinLnBrk="0" hangingPunct="1">
                        <a:defRPr kumimoji="1" sz="1350" kern="1200">
                          <a:solidFill>
                            <a:schemeClr val="tx1"/>
                          </a:solidFill>
                          <a:latin typeface="Calibri" panose="020F0502020204030204"/>
                        </a:defRPr>
                      </a:lvl2pPr>
                      <a:lvl3pPr marL="685800" algn="l" defTabSz="685800" rtl="0" eaLnBrk="1" latinLnBrk="0" hangingPunct="1">
                        <a:defRPr kumimoji="1" sz="1350" kern="1200">
                          <a:solidFill>
                            <a:schemeClr val="tx1"/>
                          </a:solidFill>
                          <a:latin typeface="Calibri" panose="020F0502020204030204"/>
                        </a:defRPr>
                      </a:lvl3pPr>
                      <a:lvl4pPr marL="1028700" algn="l" defTabSz="685800" rtl="0" eaLnBrk="1" latinLnBrk="0" hangingPunct="1">
                        <a:defRPr kumimoji="1" sz="1350" kern="1200">
                          <a:solidFill>
                            <a:schemeClr val="tx1"/>
                          </a:solidFill>
                          <a:latin typeface="Calibri" panose="020F0502020204030204"/>
                        </a:defRPr>
                      </a:lvl4pPr>
                      <a:lvl5pPr marL="1371600" algn="l" defTabSz="685800" rtl="0" eaLnBrk="1" latinLnBrk="0" hangingPunct="1">
                        <a:defRPr kumimoji="1" sz="1350" kern="1200">
                          <a:solidFill>
                            <a:schemeClr val="tx1"/>
                          </a:solidFill>
                          <a:latin typeface="Calibri" panose="020F0502020204030204"/>
                        </a:defRPr>
                      </a:lvl5pPr>
                      <a:lvl6pPr marL="1714500" algn="l" defTabSz="685800" rtl="0" eaLnBrk="1" latinLnBrk="0" hangingPunct="1">
                        <a:defRPr kumimoji="1" sz="1350" kern="1200">
                          <a:solidFill>
                            <a:schemeClr val="tx1"/>
                          </a:solidFill>
                          <a:latin typeface="Calibri" panose="020F0502020204030204"/>
                        </a:defRPr>
                      </a:lvl6pPr>
                      <a:lvl7pPr marL="2057400" algn="l" defTabSz="685800" rtl="0" eaLnBrk="1" latinLnBrk="0" hangingPunct="1">
                        <a:defRPr kumimoji="1" sz="1350" kern="1200">
                          <a:solidFill>
                            <a:schemeClr val="tx1"/>
                          </a:solidFill>
                          <a:latin typeface="Calibri" panose="020F0502020204030204"/>
                        </a:defRPr>
                      </a:lvl7pPr>
                      <a:lvl8pPr marL="2400300" algn="l" defTabSz="685800" rtl="0" eaLnBrk="1" latinLnBrk="0" hangingPunct="1">
                        <a:defRPr kumimoji="1" sz="1350" kern="1200">
                          <a:solidFill>
                            <a:schemeClr val="tx1"/>
                          </a:solidFill>
                          <a:latin typeface="Calibri" panose="020F0502020204030204"/>
                        </a:defRPr>
                      </a:lvl8pPr>
                      <a:lvl9pPr marL="2743200" algn="l" defTabSz="685800" rtl="0" eaLnBrk="1" latinLnBrk="0" hangingPunct="1">
                        <a:defRPr kumimoji="1" sz="1350" kern="1200">
                          <a:solidFill>
                            <a:schemeClr val="tx1"/>
                          </a:solidFill>
                          <a:latin typeface="Calibri" panose="020F0502020204030204"/>
                        </a:defRPr>
                      </a:lvl9pPr>
                    </a:lstStyle>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r>
                        <a:rPr kumimoji="1" lang="ja-JP" altLang="en-US" sz="1600" b="0" dirty="0" smtClean="0">
                          <a:latin typeface="ＭＳ Ｐゴシック" panose="020B0600070205080204" pitchFamily="50" charset="-128"/>
                          <a:ea typeface="ＭＳ Ｐゴシック" panose="020B0600070205080204" pitchFamily="50" charset="-128"/>
                        </a:rPr>
                        <a:t>　</a:t>
                      </a:r>
                      <a:endParaRPr kumimoji="1" lang="ja-JP" altLang="en-US" sz="1600" b="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9525" cap="flat" cmpd="sng" algn="ctr">
                      <a:solidFill>
                        <a:sysClr val="windowText" lastClr="000000"/>
                      </a:solidFill>
                      <a:prstDash val="sysDot"/>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43248280"/>
                  </a:ext>
                </a:extLst>
              </a:tr>
            </a:tbl>
          </a:graphicData>
        </a:graphic>
      </p:graphicFrame>
      <p:sp>
        <p:nvSpPr>
          <p:cNvPr id="27" name="AutoShape 38"/>
          <p:cNvSpPr>
            <a:spLocks noChangeArrowheads="1"/>
          </p:cNvSpPr>
          <p:nvPr/>
        </p:nvSpPr>
        <p:spPr bwMode="auto">
          <a:xfrm rot="5400000">
            <a:off x="5589761" y="-1419849"/>
            <a:ext cx="684000" cy="4793395"/>
          </a:xfrm>
          <a:prstGeom prst="homePlate">
            <a:avLst>
              <a:gd name="adj" fmla="val 15446"/>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a:effectLst>
            <a:outerShdw dist="107763" dir="2700000" algn="ctr" rotWithShape="0">
              <a:srgbClr val="808080">
                <a:alpha val="50000"/>
              </a:srgbClr>
            </a:outerShdw>
          </a:effectLst>
        </p:spPr>
        <p:txBody>
          <a:bodyPr wrap="square" lIns="36576" tIns="144000"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defRPr sz="1000"/>
            </a:pPr>
            <a:r>
              <a:rPr lang="ja-JP" altLang="en-US" sz="1600" b="1" dirty="0" smtClean="0">
                <a:solidFill>
                  <a:srgbClr val="000000"/>
                </a:solidFill>
                <a:latin typeface="HG丸ｺﾞｼｯｸM-PRO"/>
                <a:ea typeface="HG丸ｺﾞｼｯｸM-PRO"/>
              </a:rPr>
              <a:t>第１回公共事業アドバイス部会（</a:t>
            </a:r>
            <a:r>
              <a:rPr lang="en-US" altLang="ja-JP" sz="1600" b="1" dirty="0">
                <a:solidFill>
                  <a:srgbClr val="000000"/>
                </a:solidFill>
                <a:latin typeface="HG丸ｺﾞｼｯｸM-PRO"/>
                <a:ea typeface="HG丸ｺﾞｼｯｸM-PRO"/>
              </a:rPr>
              <a:t>7</a:t>
            </a:r>
            <a:r>
              <a:rPr lang="ja-JP" altLang="en-US" sz="1600" b="1" dirty="0" smtClean="0">
                <a:solidFill>
                  <a:srgbClr val="000000"/>
                </a:solidFill>
                <a:latin typeface="HG丸ｺﾞｼｯｸM-PRO"/>
                <a:ea typeface="HG丸ｺﾞｼｯｸM-PRO"/>
              </a:rPr>
              <a:t>月</a:t>
            </a:r>
            <a:r>
              <a:rPr lang="en-US" altLang="ja-JP" sz="1600" b="1" dirty="0">
                <a:solidFill>
                  <a:srgbClr val="000000"/>
                </a:solidFill>
                <a:latin typeface="HG丸ｺﾞｼｯｸM-PRO"/>
                <a:ea typeface="HG丸ｺﾞｼｯｸM-PRO"/>
              </a:rPr>
              <a:t>21</a:t>
            </a:r>
            <a:r>
              <a:rPr lang="ja-JP" altLang="en-US" sz="1600" b="1" dirty="0" smtClean="0">
                <a:solidFill>
                  <a:srgbClr val="000000"/>
                </a:solidFill>
                <a:latin typeface="HG丸ｺﾞｼｯｸM-PRO"/>
                <a:ea typeface="HG丸ｺﾞｼｯｸM-PRO"/>
              </a:rPr>
              <a:t>日）</a:t>
            </a:r>
            <a:endParaRPr lang="en-US" altLang="ja-JP" sz="1600" b="1" dirty="0">
              <a:solidFill>
                <a:srgbClr val="000000"/>
              </a:solidFill>
              <a:latin typeface="HG丸ｺﾞｼｯｸM-PRO"/>
              <a:ea typeface="HG丸ｺﾞｼｯｸM-PRO"/>
            </a:endParaRPr>
          </a:p>
          <a:p>
            <a:pPr algn="ctr">
              <a:lnSpc>
                <a:spcPts val="1800"/>
              </a:lnSpc>
              <a:defRPr sz="1000"/>
            </a:pPr>
            <a:r>
              <a:rPr lang="ja-JP" altLang="en-US" sz="1600" dirty="0">
                <a:solidFill>
                  <a:srgbClr val="000000"/>
                </a:solidFill>
                <a:latin typeface="HG丸ｺﾞｼｯｸM-PRO"/>
                <a:ea typeface="HG丸ｺﾞｼｯｸM-PRO"/>
              </a:rPr>
              <a:t>アドバイスへの対応の確認</a:t>
            </a:r>
          </a:p>
        </p:txBody>
      </p:sp>
      <p:sp>
        <p:nvSpPr>
          <p:cNvPr id="12" name="AutoShape 6"/>
          <p:cNvSpPr>
            <a:spLocks noChangeArrowheads="1"/>
          </p:cNvSpPr>
          <p:nvPr/>
        </p:nvSpPr>
        <p:spPr bwMode="auto">
          <a:xfrm>
            <a:off x="1940009" y="1571034"/>
            <a:ext cx="6388450" cy="564986"/>
          </a:xfrm>
          <a:prstGeom prst="roundRect">
            <a:avLst>
              <a:gd name="adj" fmla="val 7759"/>
            </a:avLst>
          </a:prstGeom>
          <a:solidFill>
            <a:srgbClr xmlns:mc="http://schemas.openxmlformats.org/markup-compatibility/2006" xmlns:a14="http://schemas.microsoft.com/office/drawing/2010/main" val="C0C0C0" mc:Ignorable="a14" a14:legacySpreadsheetColorIndex="22"/>
          </a:solidFill>
          <a:ln w="28575">
            <a:solidFill>
              <a:srgbClr xmlns:mc="http://schemas.openxmlformats.org/markup-compatibility/2006" xmlns:a14="http://schemas.microsoft.com/office/drawing/2010/main" val="000000" mc:Ignorable="a14" a14:legacySpreadsheetColorIndex="64"/>
            </a:solidFill>
            <a:round/>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ja-JP" altLang="en-US" sz="1600" b="1" dirty="0">
                <a:solidFill>
                  <a:srgbClr val="000000"/>
                </a:solidFill>
                <a:latin typeface="ＭＳ Ｐゴシック"/>
              </a:rPr>
              <a:t>第１回景観審</a:t>
            </a:r>
            <a:r>
              <a:rPr lang="ja-JP" altLang="en-US" sz="1600" b="1" dirty="0" smtClean="0">
                <a:solidFill>
                  <a:srgbClr val="000000"/>
                </a:solidFill>
                <a:latin typeface="ＭＳ Ｐゴシック"/>
              </a:rPr>
              <a:t>議会（</a:t>
            </a:r>
            <a:r>
              <a:rPr lang="en-US" altLang="ja-JP" sz="1600" b="1" dirty="0">
                <a:solidFill>
                  <a:srgbClr val="000000"/>
                </a:solidFill>
                <a:latin typeface="ＭＳ Ｐゴシック"/>
              </a:rPr>
              <a:t>8</a:t>
            </a:r>
            <a:r>
              <a:rPr lang="ja-JP" altLang="en-US" sz="1600" b="1" dirty="0" smtClean="0">
                <a:solidFill>
                  <a:srgbClr val="000000"/>
                </a:solidFill>
                <a:latin typeface="ＭＳ Ｐゴシック"/>
              </a:rPr>
              <a:t>月</a:t>
            </a:r>
            <a:r>
              <a:rPr lang="en-US" altLang="ja-JP" sz="1600" b="1" dirty="0">
                <a:solidFill>
                  <a:srgbClr val="000000"/>
                </a:solidFill>
                <a:latin typeface="ＭＳ Ｐゴシック"/>
              </a:rPr>
              <a:t>6</a:t>
            </a:r>
            <a:r>
              <a:rPr lang="ja-JP" altLang="en-US" sz="1600" b="1" dirty="0" smtClean="0">
                <a:solidFill>
                  <a:srgbClr val="000000"/>
                </a:solidFill>
                <a:latin typeface="ＭＳ Ｐゴシック"/>
              </a:rPr>
              <a:t>日）</a:t>
            </a:r>
            <a:endParaRPr lang="ja-JP" altLang="en-US" sz="1600" b="1" dirty="0">
              <a:solidFill>
                <a:srgbClr val="000000"/>
              </a:solidFill>
              <a:latin typeface="ＭＳ Ｐゴシック"/>
            </a:endParaRPr>
          </a:p>
          <a:p>
            <a:pPr algn="ctr">
              <a:defRPr sz="1000"/>
            </a:pPr>
            <a:r>
              <a:rPr lang="ja-JP" altLang="en-US" sz="1600" dirty="0" smtClean="0">
                <a:solidFill>
                  <a:srgbClr val="000000"/>
                </a:solidFill>
                <a:latin typeface="ＭＳ Ｐゴシック"/>
              </a:rPr>
              <a:t>公共事業</a:t>
            </a:r>
            <a:r>
              <a:rPr lang="en-US" altLang="ja-JP" sz="1600" dirty="0" smtClean="0">
                <a:solidFill>
                  <a:srgbClr val="000000"/>
                </a:solidFill>
                <a:latin typeface="ＭＳ Ｐゴシック"/>
              </a:rPr>
              <a:t>PDCA</a:t>
            </a:r>
            <a:r>
              <a:rPr lang="ja-JP" altLang="en-US" sz="1600" dirty="0" smtClean="0">
                <a:solidFill>
                  <a:srgbClr val="000000"/>
                </a:solidFill>
                <a:latin typeface="ＭＳ Ｐゴシック"/>
              </a:rPr>
              <a:t>サイクル制度について</a:t>
            </a:r>
            <a:endParaRPr lang="ja-JP" altLang="en-US" sz="1600" dirty="0">
              <a:solidFill>
                <a:srgbClr val="000000"/>
              </a:solidFill>
              <a:latin typeface="ＭＳ Ｐゴシック"/>
            </a:endParaRPr>
          </a:p>
        </p:txBody>
      </p:sp>
      <p:sp>
        <p:nvSpPr>
          <p:cNvPr id="14" name="角丸四角形 13"/>
          <p:cNvSpPr/>
          <p:nvPr/>
        </p:nvSpPr>
        <p:spPr>
          <a:xfrm>
            <a:off x="2934247" y="3604529"/>
            <a:ext cx="4683202" cy="850123"/>
          </a:xfrm>
          <a:prstGeom prst="roundRect">
            <a:avLst>
              <a:gd name="adj" fmla="val 637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公共事業の</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PDCA</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サイクル制度要綱（案）</a:t>
            </a:r>
          </a:p>
          <a:p>
            <a:pPr lvl="0"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景観</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アドバイザー会議設置要領（案）</a:t>
            </a:r>
          </a:p>
          <a:p>
            <a:pPr lvl="0" algn="ct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景観</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アドバイザー会議運営指針（案）</a:t>
            </a:r>
          </a:p>
        </p:txBody>
      </p:sp>
      <p:sp>
        <p:nvSpPr>
          <p:cNvPr id="2" name="ストライプ矢印 1"/>
          <p:cNvSpPr/>
          <p:nvPr/>
        </p:nvSpPr>
        <p:spPr>
          <a:xfrm rot="5400000">
            <a:off x="4728248" y="1979939"/>
            <a:ext cx="1095200" cy="1768642"/>
          </a:xfrm>
          <a:prstGeom prst="stripedRightArrow">
            <a:avLst>
              <a:gd name="adj1" fmla="val 70408"/>
              <a:gd name="adj2" fmla="val 3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3119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2326138"/>
            <a:ext cx="7886700" cy="1845812"/>
          </a:xfrm>
        </p:spPr>
        <p:txBody>
          <a:bodyPr>
            <a:normAutofit/>
          </a:bodyPr>
          <a:lstStyle/>
          <a:p>
            <a:pPr algn="ctr"/>
            <a:r>
              <a:rPr kumimoji="1" lang="ja-JP" altLang="en-US" dirty="0" smtClean="0">
                <a:latin typeface="Meiryo UI" panose="020B0604030504040204" pitchFamily="50" charset="-128"/>
                <a:ea typeface="Meiryo UI" panose="020B0604030504040204" pitchFamily="50" charset="-128"/>
              </a:rPr>
              <a:t>参　考</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23</a:t>
            </a:fld>
            <a:endParaRPr kumimoji="1" lang="ja-JP" altLang="en-US"/>
          </a:p>
        </p:txBody>
      </p:sp>
    </p:spTree>
    <p:extLst>
      <p:ext uri="{BB962C8B-B14F-4D97-AF65-F5344CB8AC3E}">
        <p14:creationId xmlns:p14="http://schemas.microsoft.com/office/powerpoint/2010/main" val="3534044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12435" y="2354590"/>
            <a:ext cx="7919156" cy="1466427"/>
          </a:xfrm>
          <a:prstGeom prst="rect">
            <a:avLst/>
          </a:prstGeom>
          <a:noFill/>
        </p:spPr>
        <p:txBody>
          <a:bodyPr wrap="non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モデル事業による景観アドバイザー会議の試行</a:t>
            </a:r>
            <a:endParaRPr kumimoji="1" lang="en-US" altLang="ja-JP" sz="3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（大阪府立こんごう福祉センター改築工事）</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82554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1275" y="85373"/>
            <a:ext cx="8563233" cy="242887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モデル事業の試行状況</a:t>
            </a:r>
            <a:endParaRPr kumimoji="0" lang="en-US" altLang="ja-JP"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900"/>
              </a:lnSpc>
              <a:spcBef>
                <a:spcPts val="120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第１回 景観アドバイザー会議　（令和元年</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７</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lang="ja-JP" altLang="en-US" sz="2000" dirty="0">
                <a:solidFill>
                  <a:prstClr val="black"/>
                </a:solidFill>
                <a:latin typeface="ＭＳ Ｐゴシック" panose="020B0600070205080204" pitchFamily="50" charset="-128"/>
                <a:ea typeface="ＭＳ Ｐゴシック" panose="020B0600070205080204" pitchFamily="50" charset="-128"/>
              </a:rPr>
              <a:t>４</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日実施）</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marR="0" lvl="0" indent="-276225"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事業概要、設計案の説明</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marR="0" lvl="0" indent="-276225"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計画予定地の現場確認</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marR="0" lvl="0" indent="-276225"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設計案に対する質疑応答及びアドバイス</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10978" t="10685"/>
          <a:stretch/>
        </p:blipFill>
        <p:spPr>
          <a:xfrm>
            <a:off x="3464294" y="2702344"/>
            <a:ext cx="2366683" cy="1331919"/>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6262" t="10204" r="4344"/>
          <a:stretch/>
        </p:blipFill>
        <p:spPr>
          <a:xfrm>
            <a:off x="733796" y="2695149"/>
            <a:ext cx="2369937" cy="1339114"/>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6658" t="9855" r="4319"/>
          <a:stretch/>
        </p:blipFill>
        <p:spPr>
          <a:xfrm>
            <a:off x="6147999" y="2702344"/>
            <a:ext cx="2366683" cy="1344321"/>
          </a:xfrm>
          <a:prstGeom prst="rect">
            <a:avLst/>
          </a:prstGeom>
        </p:spPr>
      </p:pic>
      <p:sp>
        <p:nvSpPr>
          <p:cNvPr id="16" name="正方形/長方形 15"/>
          <p:cNvSpPr/>
          <p:nvPr/>
        </p:nvSpPr>
        <p:spPr>
          <a:xfrm>
            <a:off x="852720" y="3955113"/>
            <a:ext cx="2132086" cy="36933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事業概要、設計案の説明</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正方形/長方形 16"/>
          <p:cNvSpPr/>
          <p:nvPr/>
        </p:nvSpPr>
        <p:spPr>
          <a:xfrm>
            <a:off x="3580778" y="3953016"/>
            <a:ext cx="2132086" cy="36933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計画予定地の現場確認</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6265297" y="4046665"/>
            <a:ext cx="2132086" cy="477054"/>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設計案に対する質疑応答</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及びアドバイス</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右矢印 18"/>
          <p:cNvSpPr/>
          <p:nvPr/>
        </p:nvSpPr>
        <p:spPr>
          <a:xfrm>
            <a:off x="3045084" y="3053985"/>
            <a:ext cx="477859" cy="576419"/>
          </a:xfrm>
          <a:prstGeom prst="rightArrow">
            <a:avLst/>
          </a:prstGeom>
          <a:solidFill>
            <a:schemeClr val="accent1">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右矢印 19"/>
          <p:cNvSpPr/>
          <p:nvPr/>
        </p:nvSpPr>
        <p:spPr>
          <a:xfrm>
            <a:off x="5750559" y="3053985"/>
            <a:ext cx="477859" cy="576419"/>
          </a:xfrm>
          <a:prstGeom prst="rightArrow">
            <a:avLst/>
          </a:prstGeom>
          <a:solidFill>
            <a:schemeClr val="accent1">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a:off x="321276" y="4615194"/>
            <a:ext cx="8150481" cy="1720984"/>
          </a:xfrm>
          <a:prstGeom prst="rect">
            <a:avLst/>
          </a:prstGeom>
        </p:spPr>
        <p:txBody>
          <a:bodyPr wrap="square">
            <a:spAutoFit/>
          </a:bodyPr>
          <a:lstStyle/>
          <a:p>
            <a:pPr marL="0" marR="0" lvl="0" indent="0" algn="l" defTabSz="457200" rtl="0" eaLnBrk="1" fontAlgn="auto" latinLnBrk="0" hangingPunct="1">
              <a:lnSpc>
                <a:spcPts val="1900"/>
              </a:lnSpc>
              <a:spcBef>
                <a:spcPts val="120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第２回 景観アドバイザー会議　（令和元年</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１１</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１</a:t>
            </a:r>
            <a:r>
              <a:rPr lang="ja-JP" altLang="en-US" sz="2000" dirty="0">
                <a:solidFill>
                  <a:prstClr val="black"/>
                </a:solidFill>
                <a:latin typeface="ＭＳ Ｐゴシック" panose="020B0600070205080204" pitchFamily="50" charset="-128"/>
                <a:ea typeface="ＭＳ Ｐゴシック" panose="020B0600070205080204" pitchFamily="50" charset="-128"/>
              </a:rPr>
              <a:t>８</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日実施）</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marR="0" lvl="0" indent="-276225"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事業概要、設計案の説明</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marR="0" lvl="0" indent="-276225"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第１回アドバイスへの対応方針の説明</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marR="0" lvl="0" indent="-276225"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設計案に対する質疑応答及びアドバイス</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885382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1275" y="545177"/>
            <a:ext cx="8563233" cy="1720984"/>
          </a:xfrm>
          <a:prstGeom prst="rect">
            <a:avLst/>
          </a:prstGeom>
        </p:spPr>
        <p:txBody>
          <a:bodyPr wrap="square">
            <a:spAutoFit/>
          </a:bodyPr>
          <a:lstStyle/>
          <a:p>
            <a:pPr marL="0" marR="0" lvl="0" indent="0" algn="l" defTabSz="457200" rtl="0" eaLnBrk="1" fontAlgn="auto" latinLnBrk="0" hangingPunct="1">
              <a:lnSpc>
                <a:spcPts val="1900"/>
              </a:lnSpc>
              <a:spcBef>
                <a:spcPts val="120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第３回 景観アドバイザー会議　（令和</a:t>
            </a:r>
            <a:r>
              <a:rPr lang="ja-JP" altLang="en-US" sz="2000" dirty="0">
                <a:solidFill>
                  <a:prstClr val="black"/>
                </a:solidFill>
                <a:latin typeface="ＭＳ Ｐゴシック" panose="020B0600070205080204" pitchFamily="50" charset="-128"/>
                <a:ea typeface="ＭＳ Ｐゴシック" panose="020B0600070205080204" pitchFamily="50" charset="-128"/>
              </a:rPr>
              <a:t>２</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lang="ja-JP" altLang="en-US" sz="2000" dirty="0" smtClean="0">
                <a:solidFill>
                  <a:prstClr val="black"/>
                </a:solidFill>
                <a:latin typeface="ＭＳ Ｐゴシック" panose="020B0600070205080204" pitchFamily="50" charset="-128"/>
                <a:ea typeface="ＭＳ Ｐゴシック" panose="020B0600070205080204" pitchFamily="50" charset="-128"/>
              </a:rPr>
              <a:t>７</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lang="ja-JP" altLang="en-US" sz="2000" noProof="0" dirty="0" smtClean="0">
                <a:solidFill>
                  <a:prstClr val="black"/>
                </a:solidFill>
                <a:latin typeface="ＭＳ Ｐゴシック" panose="020B0600070205080204" pitchFamily="50" charset="-128"/>
                <a:ea typeface="ＭＳ Ｐゴシック" panose="020B0600070205080204" pitchFamily="50" charset="-128"/>
              </a:rPr>
              <a:t>２</a:t>
            </a:r>
            <a:r>
              <a:rPr lang="ja-JP" altLang="en-US" sz="2000" noProof="0" dirty="0">
                <a:solidFill>
                  <a:prstClr val="black"/>
                </a:solidFill>
                <a:latin typeface="ＭＳ Ｐゴシック" panose="020B0600070205080204" pitchFamily="50" charset="-128"/>
                <a:ea typeface="ＭＳ Ｐゴシック" panose="020B0600070205080204" pitchFamily="50" charset="-128"/>
              </a:rPr>
              <a:t>１</a:t>
            </a:r>
            <a:r>
              <a:rPr kumimoji="0"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日実施）</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lvl="0" indent="-276225">
              <a:spcBef>
                <a:spcPts val="1200"/>
              </a:spcBef>
              <a:buFont typeface="Wingdings" panose="05000000000000000000" pitchFamily="2" charset="2"/>
              <a:buChar char="Ø"/>
              <a:defRPr/>
            </a:pPr>
            <a:r>
              <a:rPr lang="ja-JP" altLang="en-US" sz="2000" dirty="0" smtClean="0">
                <a:solidFill>
                  <a:prstClr val="black"/>
                </a:solidFill>
                <a:latin typeface="ＭＳ Ｐゴシック" panose="020B0600070205080204" pitchFamily="50" charset="-128"/>
              </a:rPr>
              <a:t>景観</a:t>
            </a:r>
            <a:r>
              <a:rPr lang="ja-JP" altLang="en-US" sz="2000" dirty="0">
                <a:solidFill>
                  <a:prstClr val="black"/>
                </a:solidFill>
                <a:latin typeface="ＭＳ Ｐゴシック" panose="020B0600070205080204" pitchFamily="50" charset="-128"/>
              </a:rPr>
              <a:t>形成の目標設定</a:t>
            </a:r>
            <a:r>
              <a:rPr lang="ja-JP" altLang="en-US" sz="2000" dirty="0" smtClean="0">
                <a:solidFill>
                  <a:prstClr val="black"/>
                </a:solidFill>
                <a:latin typeface="ＭＳ Ｐゴシック" panose="020B0600070205080204" pitchFamily="50" charset="-128"/>
              </a:rPr>
              <a:t>等の修正</a:t>
            </a:r>
            <a:endParaRPr kumimoji="0"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12800" lvl="0" indent="-276225">
              <a:spcBef>
                <a:spcPts val="1200"/>
              </a:spcBef>
              <a:buFont typeface="Wingdings" panose="05000000000000000000" pitchFamily="2" charset="2"/>
              <a:buChar char="Ø"/>
              <a:defRPr/>
            </a:pPr>
            <a:r>
              <a:rPr lang="ja-JP" altLang="en-US" sz="2000" dirty="0" smtClean="0">
                <a:solidFill>
                  <a:prstClr val="black"/>
                </a:solidFill>
                <a:latin typeface="ＭＳ Ｐゴシック" panose="020B0600070205080204" pitchFamily="50" charset="-128"/>
              </a:rPr>
              <a:t>第２回</a:t>
            </a:r>
            <a:r>
              <a:rPr lang="ja-JP" altLang="en-US" sz="2000" dirty="0">
                <a:solidFill>
                  <a:prstClr val="black"/>
                </a:solidFill>
                <a:latin typeface="ＭＳ Ｐゴシック" panose="020B0600070205080204" pitchFamily="50" charset="-128"/>
              </a:rPr>
              <a:t>アドバイスへの対応方針の説明</a:t>
            </a:r>
          </a:p>
          <a:p>
            <a:pPr marL="812800" lvl="0" indent="-276225">
              <a:spcBef>
                <a:spcPts val="1200"/>
              </a:spcBef>
              <a:buFont typeface="Wingdings" panose="05000000000000000000" pitchFamily="2" charset="2"/>
              <a:buChar char="Ø"/>
              <a:defRPr/>
            </a:pPr>
            <a:r>
              <a:rPr lang="ja-JP" altLang="en-US" sz="2000" dirty="0">
                <a:solidFill>
                  <a:prstClr val="black"/>
                </a:solidFill>
                <a:latin typeface="ＭＳ Ｐゴシック" panose="020B0600070205080204" pitchFamily="50" charset="-128"/>
              </a:rPr>
              <a:t>設計案に対する質疑応答及びアドバイス</a:t>
            </a:r>
          </a:p>
        </p:txBody>
      </p:sp>
      <p:sp>
        <p:nvSpPr>
          <p:cNvPr id="2" name="スライド番号プレースホルダー 1"/>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924" y="2578893"/>
            <a:ext cx="4064408" cy="3048307"/>
          </a:xfrm>
          <a:prstGeom prst="rect">
            <a:avLst/>
          </a:prstGeom>
        </p:spPr>
      </p:pic>
      <p:pic>
        <p:nvPicPr>
          <p:cNvPr id="4" name="図 3"/>
          <p:cNvPicPr>
            <a:picLocks noChangeAspect="1"/>
          </p:cNvPicPr>
          <p:nvPr/>
        </p:nvPicPr>
        <p:blipFill rotWithShape="1">
          <a:blip r:embed="rId3"/>
          <a:srcRect l="19546" t="23520" r="20902" b="13103"/>
          <a:stretch/>
        </p:blipFill>
        <p:spPr>
          <a:xfrm>
            <a:off x="968885" y="4694893"/>
            <a:ext cx="2901808" cy="1736278"/>
          </a:xfrm>
          <a:prstGeom prst="rect">
            <a:avLst/>
          </a:prstGeom>
        </p:spPr>
      </p:pic>
      <p:pic>
        <p:nvPicPr>
          <p:cNvPr id="5" name="図 4"/>
          <p:cNvPicPr>
            <a:picLocks noChangeAspect="1"/>
          </p:cNvPicPr>
          <p:nvPr/>
        </p:nvPicPr>
        <p:blipFill rotWithShape="1">
          <a:blip r:embed="rId4"/>
          <a:srcRect l="19546" t="16941" r="20780" b="9156"/>
          <a:stretch/>
        </p:blipFill>
        <p:spPr>
          <a:xfrm>
            <a:off x="984927" y="2511146"/>
            <a:ext cx="2809796" cy="1956408"/>
          </a:xfrm>
          <a:prstGeom prst="rect">
            <a:avLst/>
          </a:prstGeom>
        </p:spPr>
      </p:pic>
      <p:sp>
        <p:nvSpPr>
          <p:cNvPr id="22" name="正方形/長方形 21"/>
          <p:cNvSpPr/>
          <p:nvPr/>
        </p:nvSpPr>
        <p:spPr>
          <a:xfrm>
            <a:off x="4954514" y="5773386"/>
            <a:ext cx="2132086" cy="477054"/>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設計案に対する質疑応答</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及びアドバイス</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1583871" y="4427846"/>
            <a:ext cx="1387318" cy="284693"/>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配置計画図</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1206880" y="6390748"/>
            <a:ext cx="2194045" cy="284693"/>
          </a:xfrm>
          <a:prstGeom prst="rect">
            <a:avLst/>
          </a:prstGeom>
        </p:spPr>
        <p:txBody>
          <a:bodyPr wrap="square">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lang="ja-JP" altLang="en-US" sz="1400" noProof="0" dirty="0" smtClean="0">
                <a:solidFill>
                  <a:prstClr val="black"/>
                </a:solidFill>
                <a:latin typeface="ＭＳ Ｐゴシック" panose="020B0600070205080204" pitchFamily="50" charset="-128"/>
                <a:ea typeface="ＭＳ Ｐゴシック" panose="020B0600070205080204" pitchFamily="50" charset="-128"/>
              </a:rPr>
              <a:t>計画敷地全景イメージ</a:t>
            </a:r>
            <a:endPar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16279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86602" y="815739"/>
            <a:ext cx="8664892" cy="5796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27145" y="766127"/>
            <a:ext cx="8924349" cy="5909310"/>
          </a:xfrm>
          <a:prstGeom prst="rect">
            <a:avLst/>
          </a:prstGeom>
          <a:noFill/>
        </p:spPr>
        <p:txBody>
          <a:bodyPr wrap="square" rtlCol="0">
            <a:spAutoFit/>
          </a:bodyPr>
          <a:lstStyle/>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会議実施の回数と</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タイミング</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原則３回。１回目は配置やゾーニングを行うタイミングで実施し、２回目で確認する。</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３回目は実施設計の業務開始初期に行う。</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現地確認の必要性・</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頻度</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写真や動画での代用は可能。１回目は必要に応じ現地確認。２回目以降は会議中心。</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資料（のうち目標設定シートについて）</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450850" marR="0" lvl="0" indent="-17780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１回目には、計画地の現状把握を中心に行い、それらの結果から目標を定める。２回目には、１回目で定めた目標について、景観形成指針への対応等を中心に再度検討し、最終的な景観形成の目標を定める。３回目には、１・２回目で設定した景観形成の目標への対応をそれぞれ確認。</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会議の</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進め方</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①事業概要の説明→　②周辺環境の説明→　③計画に関するＱＡの流れ。</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会議の所要</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a:t>
            </a: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１案件あたり、会議全体で２０分から４０分、説明は１５分までが目安。</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143510" y="261626"/>
            <a:ext cx="8550114" cy="48949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公共事業アドバイス</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部会のまとめ</a:t>
            </a:r>
            <a:endParaRPr kumimoji="0"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475992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正方形/長方形 4"/>
          <p:cNvSpPr/>
          <p:nvPr/>
        </p:nvSpPr>
        <p:spPr>
          <a:xfrm>
            <a:off x="143510" y="310433"/>
            <a:ext cx="8550114" cy="55399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景観ビジョン</a:t>
            </a:r>
            <a:r>
              <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部会のまとめ</a:t>
            </a:r>
            <a:endParaRPr kumimoji="0"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角丸四角形 5"/>
          <p:cNvSpPr/>
          <p:nvPr/>
        </p:nvSpPr>
        <p:spPr>
          <a:xfrm>
            <a:off x="273434" y="993221"/>
            <a:ext cx="8664892" cy="517576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91994" y="1189899"/>
            <a:ext cx="8924349" cy="4662815"/>
          </a:xfrm>
          <a:prstGeom prst="rect">
            <a:avLst/>
          </a:prstGeom>
          <a:noFill/>
        </p:spPr>
        <p:txBody>
          <a:bodyPr wrap="square" rtlCol="0">
            <a:spAutoFit/>
          </a:bodyPr>
          <a:lstStyle/>
          <a:p>
            <a:pPr marL="446088" marR="0" lvl="0" indent="-176213"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サイクル制度の対象</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98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災害</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復旧</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事業でも、</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「本設」、「復興」などに該当するものは制度対象とする</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景観部局による景観配慮の</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働きかけ</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大阪府</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公共事業景観形成指針の周知、事前相談における</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対応が必要。</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景観形成の目標等の設定</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方法</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原則</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して段階的に目標</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を設定</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。段階</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に応じて「目標設定</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シート」を作成・修正。</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景観アドバイザー会議の対象</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会議の回数と受け入れ可能件数の兼ね合いを考え設定する。部分的な相談も可</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アドバイザー会議の開催時期及び</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回数</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「義務」とする事業は、原則、３回実施。「希望」とする事業は、原則、初期段階で１回。</a:t>
            </a: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43032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角丸四角形 5"/>
          <p:cNvSpPr/>
          <p:nvPr/>
        </p:nvSpPr>
        <p:spPr>
          <a:xfrm>
            <a:off x="273434" y="707731"/>
            <a:ext cx="8664892" cy="5176800"/>
          </a:xfrm>
          <a:prstGeom prst="roundRect">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79115" y="1055462"/>
            <a:ext cx="8924349" cy="3831818"/>
          </a:xfrm>
          <a:prstGeom prst="rect">
            <a:avLst/>
          </a:prstGeom>
          <a:noFill/>
        </p:spPr>
        <p:txBody>
          <a:bodyPr wrap="square" rtlCol="0">
            <a:spAutoFit/>
          </a:bodyPr>
          <a:lstStyle/>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市町村景観アドバイザー制度との関係</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市町村</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会議との兼ね合い、諮るタイミング等引き続き市町村と調整。</a:t>
            </a: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目標設定から工事完了までの対応</a:t>
            </a:r>
            <a:endPar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計画</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変更が生じた場合、景観部局は相談を受け付け景観アドバイザーへ確認を行う。</a:t>
            </a:r>
          </a:p>
          <a:p>
            <a:pPr marL="449263" marR="0" lvl="0" indent="-182563"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評価</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の手法、</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体制</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事業部局は、工事</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が完了次第</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、目標</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達成状況を自己</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評価し</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、景観部局へ報告</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景観</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部局は景観アドバイザーに報告し、コメントを受ける</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85737" marR="0" lvl="0" indent="-17462"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事例の蓄積、活用</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方策</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8275"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完了後、検討経過の概要を府ホームページ等で公表</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559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73434" y="294145"/>
            <a:ext cx="8475397" cy="523220"/>
          </a:xfrm>
          <a:prstGeom prst="rect">
            <a:avLst/>
          </a:prstGeom>
          <a:noFill/>
        </p:spPr>
        <p:txBody>
          <a:bodyPr wrap="none" rtlCol="0">
            <a:spAutoFit/>
          </a:bodyPr>
          <a:lstStyle/>
          <a:p>
            <a:pPr algn="ctr"/>
            <a:r>
              <a:rPr kumimoji="1" lang="ja-JP" altLang="en-US" sz="2800" b="1" dirty="0" smtClean="0">
                <a:latin typeface="Meiryo UI" panose="020B0604030504040204" pitchFamily="50" charset="-128"/>
                <a:ea typeface="Meiryo UI" panose="020B0604030504040204" pitchFamily="50" charset="-128"/>
              </a:rPr>
              <a:t>令和元年度第２回景観審議会での主な意見とその対応</a:t>
            </a:r>
            <a:endParaRPr kumimoji="1" lang="en-US" altLang="ja-JP" sz="28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fld id="{8DDB306B-CB1A-4F92-AE18-14C2D5855DBA}" type="slidenum">
              <a:rPr kumimoji="1" lang="ja-JP" altLang="en-US" smtClean="0"/>
              <a:t>3</a:t>
            </a:fld>
            <a:endParaRPr kumimoji="1" lang="ja-JP" altLang="en-US"/>
          </a:p>
        </p:txBody>
      </p:sp>
      <p:sp>
        <p:nvSpPr>
          <p:cNvPr id="4" name="正方形/長方形 3"/>
          <p:cNvSpPr/>
          <p:nvPr/>
        </p:nvSpPr>
        <p:spPr>
          <a:xfrm>
            <a:off x="188258" y="1033993"/>
            <a:ext cx="2869696"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prstClr val="black"/>
                </a:solidFill>
                <a:latin typeface="Meiryo UI" panose="020B0604030504040204" pitchFamily="50" charset="-128"/>
                <a:ea typeface="Meiryo UI" panose="020B0604030504040204" pitchFamily="50" charset="-128"/>
              </a:rPr>
              <a:t>■目標設定に関する意見</a:t>
            </a:r>
            <a:endParaRPr kumimoji="1" lang="en-US" altLang="ja-JP" sz="20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 name="角丸四角形 4"/>
          <p:cNvSpPr/>
          <p:nvPr/>
        </p:nvSpPr>
        <p:spPr>
          <a:xfrm>
            <a:off x="273434" y="1539838"/>
            <a:ext cx="8664892" cy="4873319"/>
          </a:xfrm>
          <a:prstGeom prst="roundRect">
            <a:avLst>
              <a:gd name="adj" fmla="val 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0" y="1641436"/>
            <a:ext cx="8924349" cy="4401205"/>
          </a:xfrm>
          <a:prstGeom prst="rect">
            <a:avLst/>
          </a:prstGeom>
          <a:noFill/>
        </p:spPr>
        <p:txBody>
          <a:bodyPr wrap="square" rtlCol="0">
            <a:spAutoFit/>
          </a:bodyPr>
          <a:lstStyle/>
          <a:p>
            <a:pPr marL="446088" lvl="0" indent="-176213">
              <a:lnSpc>
                <a:spcPct val="150000"/>
              </a:lnSpc>
              <a:buFont typeface="Wingdings" panose="05000000000000000000" pitchFamily="2" charset="2"/>
              <a:buChar char="Ø"/>
              <a:defRPr/>
            </a:pPr>
            <a:r>
              <a:rPr kumimoji="1" lang="ja-JP" altLang="en-US" sz="2000" b="1" dirty="0">
                <a:solidFill>
                  <a:prstClr val="black"/>
                </a:solidFill>
              </a:rPr>
              <a:t>様式全般に</a:t>
            </a:r>
            <a:r>
              <a:rPr kumimoji="1" lang="ja-JP" altLang="en-US" sz="2000" b="1" dirty="0" smtClean="0">
                <a:solidFill>
                  <a:prstClr val="black"/>
                </a:solidFill>
              </a:rPr>
              <a:t>ついて</a:t>
            </a:r>
            <a:endParaRPr kumimoji="1" lang="en-US" altLang="ja-JP" sz="2000" b="1" dirty="0" smtClean="0">
              <a:solidFill>
                <a:prstClr val="black"/>
              </a:solidFill>
            </a:endParaRPr>
          </a:p>
          <a:p>
            <a:pPr marL="630238" lvl="0" indent="-358775">
              <a:lnSpc>
                <a:spcPct val="150000"/>
              </a:lnSpc>
              <a:defRPr/>
            </a:pPr>
            <a:r>
              <a:rPr kumimoji="1" lang="ja-JP" altLang="en-US" sz="2000" b="1" dirty="0" smtClean="0">
                <a:solidFill>
                  <a:prstClr val="black"/>
                </a:solidFill>
              </a:rPr>
              <a:t>　・</a:t>
            </a:r>
            <a:r>
              <a:rPr kumimoji="1" lang="ja-JP" altLang="en-US" sz="2000" dirty="0" smtClean="0">
                <a:solidFill>
                  <a:prstClr val="black"/>
                </a:solidFill>
              </a:rPr>
              <a:t>シート</a:t>
            </a:r>
            <a:r>
              <a:rPr kumimoji="1" lang="ja-JP" altLang="en-US" sz="2000" dirty="0">
                <a:solidFill>
                  <a:prstClr val="black"/>
                </a:solidFill>
              </a:rPr>
              <a:t>の</a:t>
            </a:r>
            <a:r>
              <a:rPr kumimoji="1" lang="ja-JP" altLang="en-US" sz="2000" dirty="0" smtClean="0">
                <a:solidFill>
                  <a:prstClr val="black"/>
                </a:solidFill>
              </a:rPr>
              <a:t>様式は固定せず、</a:t>
            </a:r>
            <a:r>
              <a:rPr kumimoji="1" lang="ja-JP" altLang="en-US" sz="2000" dirty="0">
                <a:solidFill>
                  <a:prstClr val="black"/>
                </a:solidFill>
              </a:rPr>
              <a:t>アドバイザー</a:t>
            </a:r>
            <a:r>
              <a:rPr kumimoji="1" lang="ja-JP" altLang="en-US" sz="2000" dirty="0" smtClean="0">
                <a:solidFill>
                  <a:prstClr val="black"/>
                </a:solidFill>
              </a:rPr>
              <a:t>会議を行う中で</a:t>
            </a:r>
            <a:r>
              <a:rPr kumimoji="1" lang="ja-JP" altLang="en-US" sz="2000" dirty="0">
                <a:solidFill>
                  <a:prstClr val="black"/>
                </a:solidFill>
              </a:rPr>
              <a:t>、適宜更新していく</a:t>
            </a:r>
            <a:r>
              <a:rPr kumimoji="1" lang="ja-JP" altLang="en-US" sz="2000" dirty="0" smtClean="0">
                <a:solidFill>
                  <a:prstClr val="black"/>
                </a:solidFill>
              </a:rPr>
              <a:t>と　よい。　</a:t>
            </a:r>
            <a:r>
              <a:rPr kumimoji="1" lang="ja-JP" altLang="en-US" sz="2000" i="1" dirty="0" smtClean="0">
                <a:solidFill>
                  <a:srgbClr val="FF0000"/>
                </a:solidFill>
              </a:rPr>
              <a:t>⇒適宜更新。</a:t>
            </a:r>
            <a:endParaRPr kumimoji="1" lang="en-US" altLang="ja-JP" sz="2000" b="1" dirty="0" smtClean="0">
              <a:solidFill>
                <a:prstClr val="black"/>
              </a:solidFill>
              <a:latin typeface="ＭＳ Ｐゴシック" panose="020B0600070205080204" pitchFamily="50" charset="-128"/>
            </a:endParaRPr>
          </a:p>
          <a:p>
            <a:pPr marL="539750" lvl="0" indent="-273050">
              <a:lnSpc>
                <a:spcPct val="150000"/>
              </a:lnSpc>
              <a:defRPr/>
            </a:pPr>
            <a:r>
              <a:rPr kumimoji="1" lang="ja-JP" altLang="en-US" sz="2000" dirty="0" smtClean="0">
                <a:solidFill>
                  <a:prstClr val="black"/>
                </a:solidFill>
                <a:latin typeface="ＭＳ Ｐゴシック" panose="020B0600070205080204" pitchFamily="50" charset="-128"/>
              </a:rPr>
              <a:t>　・アドバイザー会議に諮らない事業の目標設定シートを景観部局が事前に確認してはどうか。　</a:t>
            </a:r>
            <a:r>
              <a:rPr kumimoji="1" lang="ja-JP" altLang="en-US" sz="2000" i="1" dirty="0" smtClean="0">
                <a:solidFill>
                  <a:srgbClr val="FF0000"/>
                </a:solidFill>
                <a:latin typeface="ＭＳ Ｐゴシック" panose="020B0600070205080204" pitchFamily="50" charset="-128"/>
              </a:rPr>
              <a:t>⇒景観部局により確認。</a:t>
            </a:r>
            <a:endParaRPr kumimoji="1" lang="en-US" altLang="ja-JP" sz="2000" i="1" dirty="0" smtClean="0">
              <a:solidFill>
                <a:srgbClr val="FF0000"/>
              </a:solidFill>
              <a:latin typeface="ＭＳ Ｐゴシック" panose="020B0600070205080204" pitchFamily="50" charset="-128"/>
            </a:endParaRPr>
          </a:p>
          <a:p>
            <a:pPr marL="285737" lvl="0" indent="-17462">
              <a:lnSpc>
                <a:spcPct val="150000"/>
              </a:lnSpc>
              <a:spcBef>
                <a:spcPts val="1200"/>
              </a:spcBef>
              <a:buFont typeface="Wingdings" panose="05000000000000000000" pitchFamily="2" charset="2"/>
              <a:buChar char="Ø"/>
              <a:defRPr/>
            </a:pPr>
            <a:r>
              <a:rPr kumimoji="1" lang="ja-JP" altLang="en-US" sz="2000" b="1" dirty="0" smtClean="0">
                <a:solidFill>
                  <a:prstClr val="black"/>
                </a:solidFill>
                <a:latin typeface="ＭＳ Ｐゴシック" panose="020B0600070205080204" pitchFamily="50" charset="-128"/>
              </a:rPr>
              <a:t>その他</a:t>
            </a:r>
            <a:endParaRPr kumimoji="1" lang="en-US" altLang="ja-JP" sz="2000" b="1" dirty="0" smtClean="0">
              <a:solidFill>
                <a:prstClr val="black"/>
              </a:solidFill>
              <a:latin typeface="ＭＳ Ｐゴシック" panose="020B0600070205080204" pitchFamily="50" charset="-128"/>
            </a:endParaRPr>
          </a:p>
          <a:p>
            <a:pPr marL="538163" lvl="0" indent="-271463">
              <a:lnSpc>
                <a:spcPct val="150000"/>
              </a:lnSpc>
              <a:defRPr/>
            </a:pPr>
            <a:r>
              <a:rPr kumimoji="1" lang="ja-JP" altLang="en-US" sz="2000" dirty="0">
                <a:solidFill>
                  <a:prstClr val="black"/>
                </a:solidFill>
                <a:latin typeface="ＭＳ Ｐゴシック" panose="020B0600070205080204" pitchFamily="50" charset="-128"/>
              </a:rPr>
              <a:t>　</a:t>
            </a:r>
            <a:r>
              <a:rPr kumimoji="1" lang="ja-JP" altLang="en-US" sz="2000" dirty="0" smtClean="0">
                <a:solidFill>
                  <a:prstClr val="black"/>
                </a:solidFill>
                <a:latin typeface="ＭＳ Ｐゴシック" panose="020B0600070205080204" pitchFamily="50" charset="-128"/>
              </a:rPr>
              <a:t>　</a:t>
            </a:r>
            <a:r>
              <a:rPr kumimoji="1" lang="ja-JP" altLang="en-US" sz="2000" dirty="0">
                <a:solidFill>
                  <a:prstClr val="black"/>
                </a:solidFill>
                <a:latin typeface="ＭＳ Ｐゴシック" panose="020B0600070205080204" pitchFamily="50" charset="-128"/>
              </a:rPr>
              <a:t>道路環境の景観形成は、照明の色温度の影響が非常に</a:t>
            </a:r>
            <a:r>
              <a:rPr kumimoji="1" lang="ja-JP" altLang="en-US" sz="2000" dirty="0" smtClean="0">
                <a:solidFill>
                  <a:prstClr val="black"/>
                </a:solidFill>
                <a:latin typeface="ＭＳ Ｐゴシック" panose="020B0600070205080204" pitchFamily="50" charset="-128"/>
              </a:rPr>
              <a:t>大きい。</a:t>
            </a:r>
            <a:endParaRPr kumimoji="1" lang="en-US" altLang="ja-JP" sz="2000" dirty="0" smtClean="0">
              <a:solidFill>
                <a:prstClr val="black"/>
              </a:solidFill>
              <a:latin typeface="ＭＳ Ｐゴシック" panose="020B0600070205080204" pitchFamily="50" charset="-128"/>
            </a:endParaRPr>
          </a:p>
          <a:p>
            <a:pPr marL="538163" lvl="0" indent="-271463">
              <a:lnSpc>
                <a:spcPct val="150000"/>
              </a:lnSpc>
              <a:defRPr/>
            </a:pPr>
            <a:r>
              <a:rPr kumimoji="1" lang="ja-JP" altLang="en-US" sz="2000" dirty="0">
                <a:solidFill>
                  <a:prstClr val="black"/>
                </a:solidFill>
                <a:latin typeface="ＭＳ Ｐゴシック" panose="020B0600070205080204" pitchFamily="50" charset="-128"/>
              </a:rPr>
              <a:t>　</a:t>
            </a:r>
            <a:r>
              <a:rPr kumimoji="1" lang="ja-JP" altLang="en-US" sz="2000" dirty="0" smtClean="0">
                <a:solidFill>
                  <a:prstClr val="black"/>
                </a:solidFill>
                <a:latin typeface="ＭＳ Ｐゴシック" panose="020B0600070205080204" pitchFamily="50" charset="-128"/>
              </a:rPr>
              <a:t>　目標設定シートの施設別指針の道路の項目に「色温度」という言葉を入れるべき。</a:t>
            </a:r>
            <a:r>
              <a:rPr kumimoji="1" lang="ja-JP" altLang="en-US" sz="2000" dirty="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a:t>
            </a:r>
            <a:r>
              <a:rPr kumimoji="1" lang="ja-JP" altLang="en-US" sz="2000" i="1" dirty="0">
                <a:solidFill>
                  <a:srgbClr val="FF0000"/>
                </a:solidFill>
                <a:latin typeface="ＭＳ Ｐゴシック" panose="020B0600070205080204" pitchFamily="50" charset="-128"/>
              </a:rPr>
              <a:t>目標</a:t>
            </a:r>
            <a:r>
              <a:rPr kumimoji="1" lang="ja-JP" altLang="en-US" sz="2000" i="1" dirty="0" smtClean="0">
                <a:solidFill>
                  <a:srgbClr val="FF0000"/>
                </a:solidFill>
                <a:latin typeface="ＭＳ Ｐゴシック" panose="020B0600070205080204" pitchFamily="50" charset="-128"/>
              </a:rPr>
              <a:t>設定シート</a:t>
            </a:r>
            <a:r>
              <a:rPr kumimoji="1" lang="en-US" altLang="ja-JP" sz="2000" i="1" dirty="0" smtClean="0">
                <a:solidFill>
                  <a:srgbClr val="FF0000"/>
                </a:solidFill>
                <a:latin typeface="ＭＳ Ｐゴシック" panose="020B0600070205080204" pitchFamily="50" charset="-128"/>
              </a:rPr>
              <a:t>P</a:t>
            </a:r>
            <a:r>
              <a:rPr kumimoji="1" lang="ja-JP" altLang="en-US" sz="2000" i="1" dirty="0" smtClean="0">
                <a:solidFill>
                  <a:srgbClr val="FF0000"/>
                </a:solidFill>
                <a:latin typeface="ＭＳ Ｐゴシック" panose="020B0600070205080204" pitchFamily="50" charset="-128"/>
              </a:rPr>
              <a:t>２に反映。</a:t>
            </a:r>
            <a:r>
              <a:rPr kumimoji="1" lang="ja-JP" altLang="en-US" sz="2000" dirty="0">
                <a:solidFill>
                  <a:prstClr val="black"/>
                </a:solidFill>
                <a:latin typeface="ＭＳ Ｐゴシック" panose="020B0600070205080204" pitchFamily="50" charset="-128"/>
              </a:rPr>
              <a:t>　</a:t>
            </a:r>
            <a:r>
              <a:rPr kumimoji="1" lang="ja-JP" altLang="en-US" sz="2000" dirty="0" smtClean="0">
                <a:solidFill>
                  <a:prstClr val="black"/>
                </a:solidFill>
                <a:latin typeface="ＭＳ Ｐゴシック" panose="020B0600070205080204" pitchFamily="50" charset="-128"/>
              </a:rPr>
              <a:t>　</a:t>
            </a:r>
            <a:endParaRPr kumimoji="1" lang="ja-JP" altLang="en-US" sz="2000"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94153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88258" y="43542"/>
            <a:ext cx="3874779"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prstClr val="black"/>
                </a:solidFill>
                <a:latin typeface="Meiryo UI" panose="020B0604030504040204" pitchFamily="50" charset="-128"/>
                <a:ea typeface="Meiryo UI" panose="020B0604030504040204" pitchFamily="50" charset="-128"/>
              </a:rPr>
              <a:t>■事業完了後の評価に関する意見</a:t>
            </a:r>
            <a:endParaRPr kumimoji="1" lang="en-US" altLang="ja-JP" sz="20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4</a:t>
            </a:fld>
            <a:endParaRPr kumimoji="1" lang="ja-JP" altLang="en-US"/>
          </a:p>
        </p:txBody>
      </p:sp>
      <p:sp>
        <p:nvSpPr>
          <p:cNvPr id="5" name="角丸四角形 4"/>
          <p:cNvSpPr/>
          <p:nvPr/>
        </p:nvSpPr>
        <p:spPr>
          <a:xfrm>
            <a:off x="273434" y="489759"/>
            <a:ext cx="8664892" cy="6003116"/>
          </a:xfrm>
          <a:prstGeom prst="roundRect">
            <a:avLst>
              <a:gd name="adj" fmla="val 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0" y="588615"/>
            <a:ext cx="8924349" cy="5786199"/>
          </a:xfrm>
          <a:prstGeom prst="rect">
            <a:avLst/>
          </a:prstGeom>
          <a:noFill/>
        </p:spPr>
        <p:txBody>
          <a:bodyPr wrap="square" rtlCol="0">
            <a:spAutoFit/>
          </a:bodyPr>
          <a:lstStyle/>
          <a:p>
            <a:pPr marL="446088" lvl="0" indent="-176213">
              <a:lnSpc>
                <a:spcPts val="3000"/>
              </a:lnSpc>
              <a:buFont typeface="Wingdings" panose="05000000000000000000" pitchFamily="2" charset="2"/>
              <a:buChar char="Ø"/>
              <a:defRPr/>
            </a:pPr>
            <a:r>
              <a:rPr kumimoji="1" lang="ja-JP" altLang="en-US" sz="2000" b="1" dirty="0">
                <a:solidFill>
                  <a:prstClr val="black"/>
                </a:solidFill>
              </a:rPr>
              <a:t>様式</a:t>
            </a:r>
            <a:r>
              <a:rPr kumimoji="1" lang="ja-JP" altLang="en-US" sz="2000" b="1" dirty="0" smtClean="0">
                <a:solidFill>
                  <a:prstClr val="black"/>
                </a:solidFill>
              </a:rPr>
              <a:t>に関するこ</a:t>
            </a:r>
            <a:r>
              <a:rPr kumimoji="1" lang="ja-JP" altLang="en-US" sz="2000" b="1" dirty="0">
                <a:solidFill>
                  <a:prstClr val="black"/>
                </a:solidFill>
              </a:rPr>
              <a:t>と</a:t>
            </a:r>
            <a:endParaRPr kumimoji="1" lang="en-US" altLang="ja-JP" sz="2000" b="1" dirty="0" smtClean="0">
              <a:solidFill>
                <a:prstClr val="black"/>
              </a:solidFill>
              <a:latin typeface="ＭＳ Ｐゴシック" panose="020B0600070205080204" pitchFamily="50" charset="-128"/>
            </a:endParaRPr>
          </a:p>
          <a:p>
            <a:pPr marL="820738" lvl="0" indent="-285750">
              <a:lnSpc>
                <a:spcPts val="3000"/>
              </a:lnSpc>
              <a:buFont typeface="Arial" panose="020B0604020202020204" pitchFamily="34" charset="0"/>
              <a:buChar char="•"/>
              <a:defRPr/>
            </a:pPr>
            <a:r>
              <a:rPr kumimoji="1" lang="ja-JP" altLang="en-US" sz="2000" dirty="0" smtClean="0">
                <a:solidFill>
                  <a:prstClr val="black"/>
                </a:solidFill>
              </a:rPr>
              <a:t>評価</a:t>
            </a:r>
            <a:r>
              <a:rPr kumimoji="1" lang="ja-JP" altLang="en-US" sz="2000" dirty="0">
                <a:solidFill>
                  <a:prstClr val="black"/>
                </a:solidFill>
              </a:rPr>
              <a:t>シートには</a:t>
            </a:r>
            <a:r>
              <a:rPr kumimoji="1" lang="ja-JP" altLang="en-US" sz="2000" dirty="0" smtClean="0">
                <a:solidFill>
                  <a:prstClr val="black"/>
                </a:solidFill>
              </a:rPr>
              <a:t>、できた</a:t>
            </a:r>
            <a:r>
              <a:rPr kumimoji="1" lang="ja-JP" altLang="en-US" sz="2000" dirty="0">
                <a:solidFill>
                  <a:prstClr val="black"/>
                </a:solidFill>
              </a:rPr>
              <a:t>ことの羅列だけでなく、出来なかったこととその原因を把握することで、それらを将来的に改善していくなど、アクションに繋がる</a:t>
            </a:r>
            <a:r>
              <a:rPr kumimoji="1" lang="ja-JP" altLang="en-US" sz="2000" dirty="0" smtClean="0">
                <a:solidFill>
                  <a:prstClr val="black"/>
                </a:solidFill>
              </a:rPr>
              <a:t>。</a:t>
            </a:r>
            <a:endParaRPr kumimoji="1" lang="en-US" altLang="ja-JP" sz="2000" dirty="0" smtClean="0">
              <a:solidFill>
                <a:prstClr val="black"/>
              </a:solidFill>
            </a:endParaRPr>
          </a:p>
          <a:p>
            <a:pPr marL="534988" lvl="0">
              <a:lnSpc>
                <a:spcPts val="3000"/>
              </a:lnSpc>
              <a:defRPr/>
            </a:pPr>
            <a:r>
              <a:rPr kumimoji="1" lang="ja-JP" altLang="en-US" sz="2000" dirty="0" smtClean="0">
                <a:solidFill>
                  <a:prstClr val="black"/>
                </a:solidFill>
              </a:rPr>
              <a:t>　　</a:t>
            </a:r>
            <a:r>
              <a:rPr kumimoji="1" lang="ja-JP" altLang="en-US" sz="2000" i="1" dirty="0" smtClean="0">
                <a:solidFill>
                  <a:srgbClr val="FF0000"/>
                </a:solidFill>
              </a:rPr>
              <a:t>⇒目標</a:t>
            </a:r>
            <a:r>
              <a:rPr kumimoji="1" lang="ja-JP" altLang="en-US" sz="2000" i="1" dirty="0">
                <a:solidFill>
                  <a:srgbClr val="FF0000"/>
                </a:solidFill>
              </a:rPr>
              <a:t>達成評価</a:t>
            </a:r>
            <a:r>
              <a:rPr kumimoji="1" lang="ja-JP" altLang="en-US" sz="2000" i="1" dirty="0" smtClean="0">
                <a:solidFill>
                  <a:srgbClr val="FF0000"/>
                </a:solidFill>
              </a:rPr>
              <a:t>シート</a:t>
            </a:r>
            <a:r>
              <a:rPr kumimoji="1" lang="en-US" altLang="ja-JP" sz="2000" i="1" dirty="0">
                <a:solidFill>
                  <a:srgbClr val="FF0000"/>
                </a:solidFill>
                <a:latin typeface="ＭＳ Ｐゴシック" panose="020B0600070205080204" pitchFamily="50" charset="-128"/>
              </a:rPr>
              <a:t>P</a:t>
            </a:r>
            <a:r>
              <a:rPr kumimoji="1" lang="ja-JP" altLang="en-US" sz="2000" i="1" dirty="0">
                <a:solidFill>
                  <a:srgbClr val="FF0000"/>
                </a:solidFill>
                <a:latin typeface="ＭＳ Ｐゴシック" panose="020B0600070205080204" pitchFamily="50" charset="-128"/>
              </a:rPr>
              <a:t>２</a:t>
            </a:r>
            <a:r>
              <a:rPr kumimoji="1" lang="ja-JP" altLang="en-US" sz="2000" i="1" dirty="0" smtClean="0">
                <a:solidFill>
                  <a:srgbClr val="FF0000"/>
                </a:solidFill>
              </a:rPr>
              <a:t>に反映。</a:t>
            </a:r>
            <a:endParaRPr kumimoji="1" lang="en-US" altLang="ja-JP" sz="2000" i="1" dirty="0" smtClean="0">
              <a:solidFill>
                <a:srgbClr val="FF0000"/>
              </a:solidFill>
            </a:endParaRPr>
          </a:p>
          <a:p>
            <a:pPr marL="534988" lvl="0">
              <a:lnSpc>
                <a:spcPts val="3000"/>
              </a:lnSpc>
              <a:defRPr/>
            </a:pPr>
            <a:r>
              <a:rPr kumimoji="1" lang="ja-JP" altLang="en-US" sz="2000" dirty="0">
                <a:solidFill>
                  <a:prstClr val="black"/>
                </a:solidFill>
              </a:rPr>
              <a:t>評価シートに</a:t>
            </a:r>
            <a:r>
              <a:rPr kumimoji="1" lang="ja-JP" altLang="en-US" sz="2000" dirty="0" smtClean="0">
                <a:solidFill>
                  <a:prstClr val="black"/>
                </a:solidFill>
              </a:rPr>
              <a:t>、設定した目標も</a:t>
            </a:r>
            <a:r>
              <a:rPr kumimoji="1" lang="ja-JP" altLang="en-US" sz="2000" dirty="0">
                <a:solidFill>
                  <a:prstClr val="black"/>
                </a:solidFill>
              </a:rPr>
              <a:t>記載してはどうか</a:t>
            </a:r>
            <a:r>
              <a:rPr kumimoji="1" lang="ja-JP" altLang="en-US" sz="2000" dirty="0" smtClean="0">
                <a:solidFill>
                  <a:prstClr val="black"/>
                </a:solidFill>
              </a:rPr>
              <a:t>。　</a:t>
            </a:r>
            <a:endParaRPr kumimoji="1" lang="en-US" altLang="ja-JP" sz="2000" dirty="0" smtClean="0">
              <a:solidFill>
                <a:prstClr val="black"/>
              </a:solidFill>
            </a:endParaRPr>
          </a:p>
          <a:p>
            <a:pPr marL="534988" lvl="0">
              <a:lnSpc>
                <a:spcPts val="3000"/>
              </a:lnSpc>
              <a:defRPr/>
            </a:pPr>
            <a:r>
              <a:rPr kumimoji="1" lang="ja-JP" altLang="en-US" sz="2000" i="1" dirty="0">
                <a:solidFill>
                  <a:prstClr val="black"/>
                </a:solidFill>
              </a:rPr>
              <a:t>　</a:t>
            </a:r>
            <a:r>
              <a:rPr kumimoji="1" lang="ja-JP" altLang="en-US" sz="2000" i="1" dirty="0" smtClean="0">
                <a:solidFill>
                  <a:prstClr val="black"/>
                </a:solidFill>
              </a:rPr>
              <a:t>　</a:t>
            </a:r>
            <a:r>
              <a:rPr kumimoji="1" lang="ja-JP" altLang="en-US" sz="2000" i="1" dirty="0" smtClean="0">
                <a:solidFill>
                  <a:srgbClr val="FF0000"/>
                </a:solidFill>
              </a:rPr>
              <a:t>⇒</a:t>
            </a:r>
            <a:r>
              <a:rPr kumimoji="1" lang="ja-JP" altLang="en-US" sz="2000" i="1" dirty="0">
                <a:solidFill>
                  <a:srgbClr val="FF0000"/>
                </a:solidFill>
              </a:rPr>
              <a:t>目標達成評価シート</a:t>
            </a:r>
            <a:r>
              <a:rPr kumimoji="1" lang="en-US" altLang="ja-JP" sz="2000" i="1" dirty="0">
                <a:solidFill>
                  <a:srgbClr val="FF0000"/>
                </a:solidFill>
                <a:latin typeface="ＭＳ Ｐゴシック" panose="020B0600070205080204" pitchFamily="50" charset="-128"/>
              </a:rPr>
              <a:t>P</a:t>
            </a:r>
            <a:r>
              <a:rPr kumimoji="1" lang="ja-JP" altLang="en-US" sz="2000" i="1" dirty="0">
                <a:solidFill>
                  <a:srgbClr val="FF0000"/>
                </a:solidFill>
                <a:latin typeface="ＭＳ Ｐゴシック" panose="020B0600070205080204" pitchFamily="50" charset="-128"/>
              </a:rPr>
              <a:t>２</a:t>
            </a:r>
            <a:r>
              <a:rPr kumimoji="1" lang="ja-JP" altLang="en-US" sz="2000" i="1" dirty="0">
                <a:solidFill>
                  <a:srgbClr val="FF0000"/>
                </a:solidFill>
              </a:rPr>
              <a:t>に反映</a:t>
            </a:r>
            <a:r>
              <a:rPr kumimoji="1" lang="ja-JP" altLang="en-US" sz="2000" i="1" dirty="0" smtClean="0">
                <a:solidFill>
                  <a:srgbClr val="FF0000"/>
                </a:solidFill>
              </a:rPr>
              <a:t>。</a:t>
            </a:r>
            <a:endParaRPr kumimoji="1" lang="en-US" altLang="ja-JP" sz="2000" i="1" dirty="0">
              <a:solidFill>
                <a:srgbClr val="FF0000"/>
              </a:solidFill>
            </a:endParaRPr>
          </a:p>
          <a:p>
            <a:pPr marL="285737" lvl="0" indent="-17462">
              <a:lnSpc>
                <a:spcPts val="3000"/>
              </a:lnSpc>
              <a:spcBef>
                <a:spcPts val="1200"/>
              </a:spcBef>
              <a:buFont typeface="Wingdings" panose="05000000000000000000" pitchFamily="2" charset="2"/>
              <a:buChar char="Ø"/>
              <a:defRPr/>
            </a:pPr>
            <a:r>
              <a:rPr kumimoji="1" lang="ja-JP" altLang="en-US" sz="2000" b="1" dirty="0" smtClean="0">
                <a:solidFill>
                  <a:prstClr val="black"/>
                </a:solidFill>
                <a:latin typeface="ＭＳ Ｐゴシック" panose="020B0600070205080204" pitchFamily="50" charset="-128"/>
              </a:rPr>
              <a:t>景観アドバイザーによる評価について</a:t>
            </a:r>
            <a:endParaRPr kumimoji="1" lang="en-US" altLang="ja-JP" sz="2000" dirty="0" smtClean="0">
              <a:solidFill>
                <a:prstClr val="black"/>
              </a:solidFill>
              <a:latin typeface="ＭＳ Ｐゴシック" panose="020B0600070205080204" pitchFamily="50" charset="-128"/>
            </a:endParaRPr>
          </a:p>
          <a:p>
            <a:pPr marL="812800" lvl="0" indent="-276225">
              <a:lnSpc>
                <a:spcPts val="3000"/>
              </a:lnSpc>
              <a:buFont typeface="Arial" panose="020B0604020202020204" pitchFamily="34" charset="0"/>
              <a:buChar char="•"/>
              <a:defRPr/>
            </a:pPr>
            <a:r>
              <a:rPr kumimoji="1" lang="ja-JP" altLang="en-US" sz="2000" dirty="0" smtClean="0">
                <a:solidFill>
                  <a:prstClr val="black"/>
                </a:solidFill>
                <a:latin typeface="ＭＳ Ｐゴシック" panose="020B0600070205080204" pitchFamily="50" charset="-128"/>
              </a:rPr>
              <a:t>景観</a:t>
            </a:r>
            <a:r>
              <a:rPr kumimoji="1" lang="ja-JP" altLang="en-US" sz="2000" dirty="0">
                <a:solidFill>
                  <a:prstClr val="black"/>
                </a:solidFill>
                <a:latin typeface="ＭＳ Ｐゴシック" panose="020B0600070205080204" pitchFamily="50" charset="-128"/>
              </a:rPr>
              <a:t>アドバイザーの検証は、実際に現地に赴いて実施するのか</a:t>
            </a:r>
            <a:r>
              <a:rPr kumimoji="1" lang="ja-JP" altLang="en-US" sz="2000" dirty="0" smtClean="0">
                <a:solidFill>
                  <a:prstClr val="black"/>
                </a:solidFill>
                <a:latin typeface="ＭＳ Ｐゴシック" panose="020B0600070205080204" pitchFamily="50" charset="-128"/>
              </a:rPr>
              <a:t>。</a:t>
            </a:r>
            <a:endParaRPr kumimoji="1" lang="en-US" altLang="ja-JP" sz="2000" dirty="0" smtClean="0">
              <a:solidFill>
                <a:prstClr val="black"/>
              </a:solidFill>
              <a:latin typeface="ＭＳ Ｐゴシック" panose="020B0600070205080204" pitchFamily="50" charset="-128"/>
            </a:endParaRPr>
          </a:p>
          <a:p>
            <a:pPr marL="536575" lvl="0">
              <a:lnSpc>
                <a:spcPts val="3000"/>
              </a:lnSpc>
              <a:defRPr/>
            </a:pPr>
            <a:r>
              <a:rPr kumimoji="1" lang="ja-JP" altLang="en-US" sz="2000" i="1" dirty="0">
                <a:solidFill>
                  <a:prstClr val="black"/>
                </a:solidFill>
                <a:latin typeface="ＭＳ Ｐゴシック" panose="020B0600070205080204" pitchFamily="50" charset="-128"/>
              </a:rPr>
              <a:t>　</a:t>
            </a:r>
            <a:r>
              <a:rPr kumimoji="1" lang="ja-JP" altLang="en-US" sz="2000" i="1" dirty="0" smtClean="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⇒必要に応じて実地検証を実施。</a:t>
            </a:r>
            <a:endParaRPr kumimoji="1" lang="en-US" altLang="ja-JP" sz="2000" i="1" dirty="0" smtClean="0">
              <a:solidFill>
                <a:srgbClr val="FF0000"/>
              </a:solidFill>
              <a:latin typeface="ＭＳ Ｐゴシック" panose="020B0600070205080204" pitchFamily="50" charset="-128"/>
            </a:endParaRPr>
          </a:p>
          <a:p>
            <a:pPr marL="812800" lvl="0" indent="-276225">
              <a:lnSpc>
                <a:spcPts val="3000"/>
              </a:lnSpc>
              <a:buFont typeface="Arial" panose="020B0604020202020204" pitchFamily="34" charset="0"/>
              <a:buChar char="•"/>
              <a:defRPr/>
            </a:pPr>
            <a:r>
              <a:rPr kumimoji="1" lang="ja-JP" altLang="en-US" sz="2000" dirty="0">
                <a:solidFill>
                  <a:prstClr val="black"/>
                </a:solidFill>
                <a:latin typeface="ＭＳ Ｐゴシック" panose="020B0600070205080204" pitchFamily="50" charset="-128"/>
              </a:rPr>
              <a:t>「景観アドバイザーのコメント」は、モニタリング会議等を実施の上、記載するの</a:t>
            </a:r>
            <a:r>
              <a:rPr kumimoji="1" lang="ja-JP" altLang="en-US" sz="2000" dirty="0" smtClean="0">
                <a:solidFill>
                  <a:prstClr val="black"/>
                </a:solidFill>
                <a:latin typeface="ＭＳ Ｐゴシック" panose="020B0600070205080204" pitchFamily="50" charset="-128"/>
              </a:rPr>
              <a:t>か。　</a:t>
            </a:r>
            <a:r>
              <a:rPr kumimoji="1" lang="ja-JP" altLang="en-US" sz="2000" i="1" dirty="0" smtClean="0">
                <a:solidFill>
                  <a:srgbClr val="FF0000"/>
                </a:solidFill>
                <a:latin typeface="ＭＳ Ｐゴシック" panose="020B0600070205080204" pitchFamily="50" charset="-128"/>
              </a:rPr>
              <a:t>⇒会議により意見集約し、コメントを記載。</a:t>
            </a:r>
            <a:endParaRPr kumimoji="1" lang="en-US" altLang="ja-JP" sz="2000" i="1" dirty="0" smtClean="0">
              <a:solidFill>
                <a:srgbClr val="FF0000"/>
              </a:solidFill>
              <a:latin typeface="ＭＳ Ｐゴシック" panose="020B0600070205080204" pitchFamily="50" charset="-128"/>
            </a:endParaRPr>
          </a:p>
          <a:p>
            <a:pPr marL="285737" lvl="0" indent="-17462">
              <a:lnSpc>
                <a:spcPts val="3000"/>
              </a:lnSpc>
              <a:spcBef>
                <a:spcPts val="1200"/>
              </a:spcBef>
              <a:buFont typeface="Wingdings" panose="05000000000000000000" pitchFamily="2" charset="2"/>
              <a:buChar char="Ø"/>
              <a:defRPr/>
            </a:pPr>
            <a:r>
              <a:rPr kumimoji="1" lang="ja-JP" altLang="en-US" sz="2000" b="1" dirty="0">
                <a:solidFill>
                  <a:prstClr val="black"/>
                </a:solidFill>
                <a:latin typeface="ＭＳ Ｐゴシック" panose="020B0600070205080204" pitchFamily="50" charset="-128"/>
              </a:rPr>
              <a:t>事業担当による自己評価に</a:t>
            </a:r>
            <a:r>
              <a:rPr kumimoji="1" lang="ja-JP" altLang="en-US" sz="2000" b="1" dirty="0" smtClean="0">
                <a:solidFill>
                  <a:prstClr val="black"/>
                </a:solidFill>
                <a:latin typeface="ＭＳ Ｐゴシック" panose="020B0600070205080204" pitchFamily="50" charset="-128"/>
              </a:rPr>
              <a:t>ついて</a:t>
            </a:r>
            <a:endParaRPr kumimoji="1" lang="en-US" altLang="ja-JP" sz="2000" dirty="0">
              <a:solidFill>
                <a:prstClr val="black"/>
              </a:solidFill>
              <a:latin typeface="ＭＳ Ｐゴシック" panose="020B0600070205080204" pitchFamily="50" charset="-128"/>
            </a:endParaRPr>
          </a:p>
          <a:p>
            <a:pPr marL="812800" lvl="0" indent="-276225">
              <a:lnSpc>
                <a:spcPts val="3000"/>
              </a:lnSpc>
              <a:buFont typeface="Arial" panose="020B0604020202020204" pitchFamily="34" charset="0"/>
              <a:buChar char="•"/>
              <a:defRPr/>
            </a:pPr>
            <a:r>
              <a:rPr kumimoji="1" lang="ja-JP" altLang="en-US" sz="2000" dirty="0">
                <a:solidFill>
                  <a:prstClr val="black"/>
                </a:solidFill>
                <a:latin typeface="ＭＳ Ｐゴシック" panose="020B0600070205080204" pitchFamily="50" charset="-128"/>
              </a:rPr>
              <a:t>Ａ・Ｂ・Ｃ・Ｄの評価目安は、何度か試行錯誤していかねばならない</a:t>
            </a:r>
            <a:r>
              <a:rPr kumimoji="1" lang="ja-JP" altLang="en-US" sz="2000" dirty="0" smtClean="0">
                <a:solidFill>
                  <a:prstClr val="black"/>
                </a:solidFill>
                <a:latin typeface="ＭＳ Ｐゴシック" panose="020B0600070205080204" pitchFamily="50" charset="-128"/>
              </a:rPr>
              <a:t>。</a:t>
            </a:r>
            <a:endParaRPr kumimoji="1" lang="en-US" altLang="ja-JP" sz="2000" dirty="0" smtClean="0">
              <a:solidFill>
                <a:prstClr val="black"/>
              </a:solidFill>
              <a:latin typeface="ＭＳ Ｐゴシック" panose="020B0600070205080204" pitchFamily="50" charset="-128"/>
            </a:endParaRPr>
          </a:p>
          <a:p>
            <a:pPr marL="536575" lvl="0" indent="176213">
              <a:lnSpc>
                <a:spcPts val="3000"/>
              </a:lnSpc>
              <a:defRPr/>
            </a:pPr>
            <a:r>
              <a:rPr kumimoji="1" lang="ja-JP" altLang="en-US" sz="2000" dirty="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⇒事例を積み上げ、目安を立てる。</a:t>
            </a:r>
            <a:endParaRPr kumimoji="1" lang="en-US" altLang="ja-JP" sz="2000" i="1" dirty="0">
              <a:solidFill>
                <a:srgbClr val="FF0000"/>
              </a:solidFill>
              <a:latin typeface="ＭＳ Ｐゴシック" panose="020B0600070205080204" pitchFamily="50" charset="-128"/>
            </a:endParaRPr>
          </a:p>
        </p:txBody>
      </p:sp>
    </p:spTree>
    <p:extLst>
      <p:ext uri="{BB962C8B-B14F-4D97-AF65-F5344CB8AC3E}">
        <p14:creationId xmlns:p14="http://schemas.microsoft.com/office/powerpoint/2010/main" val="715894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5</a:t>
            </a:fld>
            <a:endParaRPr kumimoji="1" lang="ja-JP" altLang="en-US"/>
          </a:p>
        </p:txBody>
      </p:sp>
      <p:sp>
        <p:nvSpPr>
          <p:cNvPr id="12" name="スライド番号プレースホルダー 1"/>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mtClean="0"/>
              <a:pPr/>
              <a:t>5</a:t>
            </a:fld>
            <a:endParaRPr kumimoji="1" lang="ja-JP" altLang="en-US"/>
          </a:p>
        </p:txBody>
      </p:sp>
      <p:sp>
        <p:nvSpPr>
          <p:cNvPr id="15" name="正方形/長方形 14"/>
          <p:cNvSpPr/>
          <p:nvPr/>
        </p:nvSpPr>
        <p:spPr>
          <a:xfrm>
            <a:off x="188258" y="52402"/>
            <a:ext cx="4160113"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prstClr val="black"/>
                </a:solidFill>
                <a:latin typeface="Meiryo UI" panose="020B0604030504040204" pitchFamily="50" charset="-128"/>
                <a:ea typeface="Meiryo UI" panose="020B0604030504040204" pitchFamily="50" charset="-128"/>
              </a:rPr>
              <a:t>■景観アドバイザー会議に関する意見</a:t>
            </a:r>
            <a:endParaRPr kumimoji="1" lang="en-US" altLang="ja-JP" sz="20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角丸四角形 15"/>
          <p:cNvSpPr/>
          <p:nvPr/>
        </p:nvSpPr>
        <p:spPr>
          <a:xfrm>
            <a:off x="273434" y="484105"/>
            <a:ext cx="8664892" cy="6008770"/>
          </a:xfrm>
          <a:prstGeom prst="roundRect">
            <a:avLst>
              <a:gd name="adj" fmla="val 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0" y="696916"/>
            <a:ext cx="8924349" cy="4478149"/>
          </a:xfrm>
          <a:prstGeom prst="rect">
            <a:avLst/>
          </a:prstGeom>
          <a:noFill/>
        </p:spPr>
        <p:txBody>
          <a:bodyPr wrap="square" rtlCol="0">
            <a:spAutoFit/>
          </a:bodyPr>
          <a:lstStyle/>
          <a:p>
            <a:pPr marL="446088" lvl="0" indent="-176213">
              <a:lnSpc>
                <a:spcPts val="3000"/>
              </a:lnSpc>
              <a:buFont typeface="Wingdings" panose="05000000000000000000" pitchFamily="2" charset="2"/>
              <a:buChar char="Ø"/>
              <a:defRPr/>
            </a:pPr>
            <a:r>
              <a:rPr kumimoji="1" lang="ja-JP" altLang="en-US" sz="2000" b="1" dirty="0">
                <a:solidFill>
                  <a:prstClr val="black"/>
                </a:solidFill>
              </a:rPr>
              <a:t>アドバイザー会議に諮る事業の選定</a:t>
            </a:r>
            <a:endParaRPr kumimoji="1" lang="en-US" altLang="ja-JP" sz="2000" b="1" dirty="0">
              <a:solidFill>
                <a:prstClr val="black"/>
              </a:solidFill>
              <a:latin typeface="ＭＳ Ｐゴシック" panose="020B0600070205080204" pitchFamily="50" charset="-128"/>
            </a:endParaRPr>
          </a:p>
          <a:p>
            <a:pPr marL="820738" lvl="0" indent="-285750">
              <a:lnSpc>
                <a:spcPts val="3000"/>
              </a:lnSpc>
              <a:buFont typeface="Arial" panose="020B0604020202020204" pitchFamily="34" charset="0"/>
              <a:buChar char="•"/>
              <a:defRPr/>
            </a:pPr>
            <a:r>
              <a:rPr kumimoji="1" lang="ja-JP" altLang="en-US" sz="2000" dirty="0">
                <a:solidFill>
                  <a:prstClr val="black"/>
                </a:solidFill>
              </a:rPr>
              <a:t>「景観形成上、影響が大きいもの」</a:t>
            </a:r>
            <a:r>
              <a:rPr kumimoji="1" lang="ja-JP" altLang="en-US" sz="2000" dirty="0" smtClean="0">
                <a:solidFill>
                  <a:prstClr val="black"/>
                </a:solidFill>
              </a:rPr>
              <a:t>は、</a:t>
            </a:r>
            <a:r>
              <a:rPr kumimoji="1" lang="ja-JP" altLang="en-US" sz="2000" dirty="0">
                <a:solidFill>
                  <a:prstClr val="black"/>
                </a:solidFill>
              </a:rPr>
              <a:t>どのように協議されるのか</a:t>
            </a:r>
            <a:r>
              <a:rPr kumimoji="1" lang="ja-JP" altLang="en-US" sz="2000" dirty="0" smtClean="0">
                <a:solidFill>
                  <a:prstClr val="black"/>
                </a:solidFill>
              </a:rPr>
              <a:t>。</a:t>
            </a:r>
            <a:endParaRPr kumimoji="1" lang="en-US" altLang="ja-JP" sz="2000" dirty="0" smtClean="0">
              <a:solidFill>
                <a:prstClr val="black"/>
              </a:solidFill>
            </a:endParaRPr>
          </a:p>
          <a:p>
            <a:pPr marL="534988" lvl="0">
              <a:lnSpc>
                <a:spcPts val="3000"/>
              </a:lnSpc>
              <a:defRPr/>
            </a:pPr>
            <a:r>
              <a:rPr kumimoji="1" lang="ja-JP" altLang="en-US" sz="2000" dirty="0">
                <a:solidFill>
                  <a:prstClr val="black"/>
                </a:solidFill>
              </a:rPr>
              <a:t>　</a:t>
            </a:r>
            <a:r>
              <a:rPr kumimoji="1" lang="ja-JP" altLang="en-US" sz="2000" dirty="0" smtClean="0">
                <a:solidFill>
                  <a:prstClr val="black"/>
                </a:solidFill>
              </a:rPr>
              <a:t>　</a:t>
            </a:r>
            <a:r>
              <a:rPr kumimoji="1" lang="ja-JP" altLang="en-US" sz="2000" i="1" dirty="0" smtClean="0">
                <a:solidFill>
                  <a:srgbClr val="FF0000"/>
                </a:solidFill>
              </a:rPr>
              <a:t>⇒リストアップし、総合的に判断。</a:t>
            </a:r>
            <a:endParaRPr kumimoji="1" lang="en-US" altLang="ja-JP" sz="2000" i="1" dirty="0">
              <a:solidFill>
                <a:srgbClr val="FF0000"/>
              </a:solidFill>
              <a:latin typeface="ＭＳ Ｐゴシック" panose="020B0600070205080204" pitchFamily="50" charset="-128"/>
            </a:endParaRPr>
          </a:p>
          <a:p>
            <a:pPr marL="285737" lvl="0" indent="-17462">
              <a:lnSpc>
                <a:spcPts val="3000"/>
              </a:lnSpc>
              <a:spcBef>
                <a:spcPts val="1200"/>
              </a:spcBef>
              <a:buFont typeface="Wingdings" panose="05000000000000000000" pitchFamily="2" charset="2"/>
              <a:buChar char="Ø"/>
              <a:defRPr/>
            </a:pPr>
            <a:r>
              <a:rPr kumimoji="1" lang="ja-JP" altLang="en-US" sz="2000" b="1" dirty="0">
                <a:solidFill>
                  <a:prstClr val="black"/>
                </a:solidFill>
                <a:latin typeface="ＭＳ Ｐゴシック" panose="020B0600070205080204" pitchFamily="50" charset="-128"/>
              </a:rPr>
              <a:t>景観アドバイザーについて</a:t>
            </a:r>
            <a:endParaRPr kumimoji="1" lang="en-US" altLang="ja-JP" sz="2000" dirty="0">
              <a:solidFill>
                <a:prstClr val="black"/>
              </a:solidFill>
              <a:latin typeface="ＭＳ Ｐゴシック" panose="020B0600070205080204" pitchFamily="50" charset="-128"/>
            </a:endParaRPr>
          </a:p>
          <a:p>
            <a:pPr marL="812800" lvl="0" indent="-276225">
              <a:lnSpc>
                <a:spcPts val="3000"/>
              </a:lnSpc>
              <a:buFont typeface="Arial" panose="020B0604020202020204" pitchFamily="34" charset="0"/>
              <a:buChar char="•"/>
              <a:defRPr/>
            </a:pPr>
            <a:r>
              <a:rPr kumimoji="1" lang="ja-JP" altLang="en-US" sz="2000" dirty="0">
                <a:solidFill>
                  <a:prstClr val="black"/>
                </a:solidFill>
                <a:latin typeface="ＭＳ Ｐゴシック" panose="020B0600070205080204" pitchFamily="50" charset="-128"/>
              </a:rPr>
              <a:t>アドバイザーの組織を今後どのように確保していくのか</a:t>
            </a:r>
            <a:r>
              <a:rPr kumimoji="1" lang="ja-JP" altLang="en-US" sz="2000" dirty="0" smtClean="0">
                <a:solidFill>
                  <a:prstClr val="black"/>
                </a:solidFill>
                <a:latin typeface="ＭＳ Ｐゴシック" panose="020B0600070205080204" pitchFamily="50" charset="-128"/>
              </a:rPr>
              <a:t>。</a:t>
            </a:r>
            <a:endParaRPr kumimoji="1" lang="en-US" altLang="ja-JP" sz="2000" dirty="0" smtClean="0">
              <a:solidFill>
                <a:prstClr val="black"/>
              </a:solidFill>
              <a:latin typeface="ＭＳ Ｐゴシック" panose="020B0600070205080204" pitchFamily="50" charset="-128"/>
            </a:endParaRPr>
          </a:p>
          <a:p>
            <a:pPr marL="536575" lvl="0">
              <a:lnSpc>
                <a:spcPts val="3000"/>
              </a:lnSpc>
              <a:defRPr/>
            </a:pPr>
            <a:r>
              <a:rPr kumimoji="1" lang="ja-JP" altLang="en-US" sz="2000" dirty="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⇒業界団体等の参加を募る。</a:t>
            </a:r>
            <a:endParaRPr kumimoji="1" lang="en-US" altLang="ja-JP" sz="2000" i="1" dirty="0">
              <a:solidFill>
                <a:srgbClr val="FF0000"/>
              </a:solidFill>
              <a:latin typeface="ＭＳ Ｐゴシック" panose="020B0600070205080204" pitchFamily="50" charset="-128"/>
            </a:endParaRPr>
          </a:p>
          <a:p>
            <a:pPr marL="812800" lvl="0" indent="-276225">
              <a:lnSpc>
                <a:spcPts val="3000"/>
              </a:lnSpc>
              <a:buFont typeface="Arial" panose="020B0604020202020204" pitchFamily="34" charset="0"/>
              <a:buChar char="•"/>
              <a:defRPr/>
            </a:pPr>
            <a:r>
              <a:rPr kumimoji="1" lang="ja-JP" altLang="en-US" sz="2000" dirty="0" smtClean="0">
                <a:solidFill>
                  <a:prstClr val="black"/>
                </a:solidFill>
                <a:latin typeface="ＭＳ Ｐゴシック" panose="020B0600070205080204" pitchFamily="50" charset="-128"/>
              </a:rPr>
              <a:t>土木構造物の中でも施設</a:t>
            </a:r>
            <a:r>
              <a:rPr kumimoji="1" lang="ja-JP" altLang="en-US" sz="2000" dirty="0">
                <a:solidFill>
                  <a:prstClr val="black"/>
                </a:solidFill>
                <a:latin typeface="ＭＳ Ｐゴシック" panose="020B0600070205080204" pitchFamily="50" charset="-128"/>
              </a:rPr>
              <a:t>の種別によって、得意とされる方が異なる。アドバイザーは案件によって柔軟に対応できるとよい</a:t>
            </a:r>
            <a:r>
              <a:rPr kumimoji="1" lang="ja-JP" altLang="en-US" sz="2000" dirty="0" smtClean="0">
                <a:solidFill>
                  <a:prstClr val="black"/>
                </a:solidFill>
                <a:latin typeface="ＭＳ Ｐゴシック" panose="020B0600070205080204" pitchFamily="50" charset="-128"/>
              </a:rPr>
              <a:t>。</a:t>
            </a:r>
            <a:endParaRPr kumimoji="1" lang="en-US" altLang="ja-JP" sz="2000" dirty="0" smtClean="0">
              <a:solidFill>
                <a:prstClr val="black"/>
              </a:solidFill>
              <a:latin typeface="ＭＳ Ｐゴシック" panose="020B0600070205080204" pitchFamily="50" charset="-128"/>
            </a:endParaRPr>
          </a:p>
          <a:p>
            <a:pPr marL="536575" lvl="0">
              <a:lnSpc>
                <a:spcPts val="3000"/>
              </a:lnSpc>
              <a:defRPr/>
            </a:pPr>
            <a:r>
              <a:rPr kumimoji="1" lang="ja-JP" altLang="en-US" sz="2000" dirty="0" smtClean="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⇒対象案件によって柔軟にアドバイザーを選定。</a:t>
            </a:r>
            <a:endParaRPr kumimoji="1" lang="en-US" altLang="ja-JP" sz="2000" i="1" dirty="0">
              <a:solidFill>
                <a:srgbClr val="FF0000"/>
              </a:solidFill>
              <a:latin typeface="ＭＳ Ｐゴシック" panose="020B0600070205080204" pitchFamily="50" charset="-128"/>
            </a:endParaRPr>
          </a:p>
          <a:p>
            <a:pPr marL="812800" lvl="0" indent="-276225">
              <a:lnSpc>
                <a:spcPts val="3000"/>
              </a:lnSpc>
              <a:buFont typeface="Arial" panose="020B0604020202020204" pitchFamily="34" charset="0"/>
              <a:buChar char="•"/>
              <a:defRPr/>
            </a:pPr>
            <a:r>
              <a:rPr kumimoji="1" lang="ja-JP" altLang="en-US" sz="2000" dirty="0">
                <a:solidFill>
                  <a:prstClr val="black"/>
                </a:solidFill>
                <a:latin typeface="ＭＳ Ｐゴシック" panose="020B0600070205080204" pitchFamily="50" charset="-128"/>
              </a:rPr>
              <a:t>アドバイスをする側へのガイドラインがあってもいいのではないか</a:t>
            </a:r>
            <a:r>
              <a:rPr kumimoji="1" lang="ja-JP" altLang="en-US" sz="2000" dirty="0" smtClean="0">
                <a:solidFill>
                  <a:prstClr val="black"/>
                </a:solidFill>
                <a:latin typeface="ＭＳ Ｐゴシック" panose="020B0600070205080204" pitchFamily="50" charset="-128"/>
              </a:rPr>
              <a:t>。</a:t>
            </a:r>
            <a:endParaRPr kumimoji="1" lang="en-US" altLang="ja-JP" sz="2000" dirty="0" smtClean="0">
              <a:solidFill>
                <a:prstClr val="black"/>
              </a:solidFill>
              <a:latin typeface="ＭＳ Ｐゴシック" panose="020B0600070205080204" pitchFamily="50" charset="-128"/>
            </a:endParaRPr>
          </a:p>
          <a:p>
            <a:pPr marL="536575" lvl="0">
              <a:lnSpc>
                <a:spcPts val="3000"/>
              </a:lnSpc>
              <a:defRPr/>
            </a:pPr>
            <a:r>
              <a:rPr kumimoji="1" lang="ja-JP" altLang="en-US" sz="2000" dirty="0" smtClean="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⇒事例を積み上げる中で検討。</a:t>
            </a:r>
            <a:endParaRPr kumimoji="1" lang="en-US" altLang="ja-JP" sz="2000" i="1" dirty="0">
              <a:solidFill>
                <a:srgbClr val="FF0000"/>
              </a:solidFill>
              <a:latin typeface="ＭＳ Ｐゴシック" panose="020B0600070205080204" pitchFamily="50" charset="-128"/>
            </a:endParaRPr>
          </a:p>
        </p:txBody>
      </p:sp>
    </p:spTree>
    <p:extLst>
      <p:ext uri="{BB962C8B-B14F-4D97-AF65-F5344CB8AC3E}">
        <p14:creationId xmlns:p14="http://schemas.microsoft.com/office/powerpoint/2010/main" val="245481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DDB306B-CB1A-4F92-AE18-14C2D5855DBA}" type="slidenum">
              <a:rPr kumimoji="1" lang="ja-JP" altLang="en-US" smtClean="0"/>
              <a:t>6</a:t>
            </a:fld>
            <a:endParaRPr kumimoji="1" lang="ja-JP" altLang="en-US"/>
          </a:p>
        </p:txBody>
      </p:sp>
      <p:sp>
        <p:nvSpPr>
          <p:cNvPr id="5" name="正方形/長方形 4"/>
          <p:cNvSpPr/>
          <p:nvPr/>
        </p:nvSpPr>
        <p:spPr>
          <a:xfrm>
            <a:off x="188258" y="375130"/>
            <a:ext cx="3544560"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市町村</a:t>
            </a:r>
            <a:r>
              <a:rPr kumimoji="1" lang="ja-JP" altLang="en-US" sz="2000" b="1" dirty="0" smtClean="0">
                <a:solidFill>
                  <a:prstClr val="black"/>
                </a:solidFill>
                <a:latin typeface="Meiryo UI" panose="020B0604030504040204" pitchFamily="50" charset="-128"/>
                <a:ea typeface="Meiryo UI" panose="020B0604030504040204" pitchFamily="50" charset="-128"/>
              </a:rPr>
              <a:t>との調整に関する意見</a:t>
            </a:r>
            <a:endParaRPr kumimoji="1" lang="en-US" altLang="ja-JP" sz="20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273434" y="773368"/>
            <a:ext cx="8664892" cy="3368697"/>
          </a:xfrm>
          <a:prstGeom prst="roundRect">
            <a:avLst>
              <a:gd name="adj" fmla="val 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0" y="813181"/>
            <a:ext cx="8924349" cy="3323987"/>
          </a:xfrm>
          <a:prstGeom prst="rect">
            <a:avLst/>
          </a:prstGeom>
          <a:noFill/>
        </p:spPr>
        <p:txBody>
          <a:bodyPr wrap="square" rtlCol="0">
            <a:spAutoFit/>
          </a:bodyPr>
          <a:lstStyle/>
          <a:p>
            <a:pPr marL="446088" lvl="0" indent="-176213">
              <a:lnSpc>
                <a:spcPct val="150000"/>
              </a:lnSpc>
              <a:buFont typeface="Wingdings" panose="05000000000000000000" pitchFamily="2" charset="2"/>
              <a:buChar char="Ø"/>
              <a:defRPr/>
            </a:pPr>
            <a:r>
              <a:rPr kumimoji="1" lang="ja-JP" altLang="en-US" sz="2000" b="1" dirty="0" smtClean="0">
                <a:solidFill>
                  <a:prstClr val="black"/>
                </a:solidFill>
              </a:rPr>
              <a:t>景観アドバイザー会議について</a:t>
            </a:r>
            <a:endParaRPr kumimoji="1" lang="en-US" altLang="ja-JP" sz="2000" b="1" dirty="0">
              <a:solidFill>
                <a:prstClr val="black"/>
              </a:solidFill>
              <a:latin typeface="ＭＳ Ｐゴシック" panose="020B0600070205080204" pitchFamily="50" charset="-128"/>
            </a:endParaRPr>
          </a:p>
          <a:p>
            <a:pPr marL="820738" lvl="0" indent="-285750">
              <a:lnSpc>
                <a:spcPct val="150000"/>
              </a:lnSpc>
              <a:buFont typeface="Arial" panose="020B0604020202020204" pitchFamily="34" charset="0"/>
              <a:buChar char="•"/>
              <a:defRPr/>
            </a:pPr>
            <a:r>
              <a:rPr kumimoji="1" lang="ja-JP" altLang="en-US" sz="2000" dirty="0">
                <a:solidFill>
                  <a:prstClr val="black"/>
                </a:solidFill>
              </a:rPr>
              <a:t>景観アドバイザー会議に希望があれば、市町村も同席可能としているが、基本計画などの事業の初期段階から市町村との意思疎通をしておくことが望ましい</a:t>
            </a:r>
            <a:r>
              <a:rPr kumimoji="1" lang="ja-JP" altLang="en-US" sz="2000" dirty="0" smtClean="0">
                <a:solidFill>
                  <a:prstClr val="black"/>
                </a:solidFill>
              </a:rPr>
              <a:t>。</a:t>
            </a:r>
            <a:endParaRPr kumimoji="1" lang="ja-JP" altLang="en-US" sz="2000" i="1" dirty="0">
              <a:solidFill>
                <a:srgbClr val="FF0000"/>
              </a:solidFill>
            </a:endParaRPr>
          </a:p>
          <a:p>
            <a:pPr marL="820738" lvl="0" indent="-285750">
              <a:lnSpc>
                <a:spcPct val="150000"/>
              </a:lnSpc>
              <a:buFont typeface="Arial" panose="020B0604020202020204" pitchFamily="34" charset="0"/>
              <a:buChar char="•"/>
              <a:defRPr/>
            </a:pPr>
            <a:r>
              <a:rPr kumimoji="1" lang="ja-JP" altLang="en-US" sz="2000" dirty="0">
                <a:solidFill>
                  <a:prstClr val="black"/>
                </a:solidFill>
              </a:rPr>
              <a:t>市町村として</a:t>
            </a:r>
            <a:r>
              <a:rPr kumimoji="1" lang="ja-JP" altLang="en-US" sz="2000" dirty="0" smtClean="0">
                <a:solidFill>
                  <a:prstClr val="black"/>
                </a:solidFill>
              </a:rPr>
              <a:t>、積極的</a:t>
            </a:r>
            <a:r>
              <a:rPr kumimoji="1" lang="ja-JP" altLang="en-US" sz="2000" dirty="0">
                <a:solidFill>
                  <a:prstClr val="black"/>
                </a:solidFill>
              </a:rPr>
              <a:t>に府アドバイザー会議に</a:t>
            </a:r>
            <a:r>
              <a:rPr kumimoji="1" lang="ja-JP" altLang="en-US" sz="2000" dirty="0" smtClean="0">
                <a:solidFill>
                  <a:prstClr val="black"/>
                </a:solidFill>
              </a:rPr>
              <a:t>関わって頂きたい。</a:t>
            </a:r>
            <a:endParaRPr kumimoji="1" lang="ja-JP" altLang="en-US" sz="2000" i="1" dirty="0">
              <a:solidFill>
                <a:srgbClr val="FF0000"/>
              </a:solidFill>
            </a:endParaRPr>
          </a:p>
          <a:p>
            <a:pPr marL="820738" lvl="0" indent="-285750">
              <a:lnSpc>
                <a:spcPct val="150000"/>
              </a:lnSpc>
              <a:buFont typeface="Arial" panose="020B0604020202020204" pitchFamily="34" charset="0"/>
              <a:buChar char="•"/>
              <a:defRPr/>
            </a:pPr>
            <a:r>
              <a:rPr kumimoji="1" lang="ja-JP" altLang="en-US" sz="2000" dirty="0">
                <a:solidFill>
                  <a:prstClr val="black"/>
                </a:solidFill>
              </a:rPr>
              <a:t>市町村の役割と府の役割は、調整いただきたい</a:t>
            </a:r>
            <a:r>
              <a:rPr kumimoji="1" lang="ja-JP" altLang="en-US" sz="2000" dirty="0" smtClean="0">
                <a:solidFill>
                  <a:prstClr val="black"/>
                </a:solidFill>
              </a:rPr>
              <a:t>。</a:t>
            </a:r>
            <a:endParaRPr kumimoji="1" lang="en-US" altLang="ja-JP" sz="2000" dirty="0" smtClean="0">
              <a:solidFill>
                <a:prstClr val="black"/>
              </a:solidFill>
            </a:endParaRPr>
          </a:p>
          <a:p>
            <a:pPr marL="534988" lvl="0">
              <a:lnSpc>
                <a:spcPct val="150000"/>
              </a:lnSpc>
              <a:defRPr/>
            </a:pPr>
            <a:r>
              <a:rPr kumimoji="1" lang="ja-JP" altLang="en-US" sz="2000" dirty="0">
                <a:solidFill>
                  <a:prstClr val="black"/>
                </a:solidFill>
                <a:latin typeface="ＭＳ Ｐゴシック" panose="020B0600070205080204" pitchFamily="50" charset="-128"/>
              </a:rPr>
              <a:t>　</a:t>
            </a:r>
            <a:r>
              <a:rPr kumimoji="1" lang="ja-JP" altLang="en-US" sz="2000" dirty="0" smtClean="0">
                <a:solidFill>
                  <a:prstClr val="black"/>
                </a:solidFill>
                <a:latin typeface="ＭＳ Ｐゴシック" panose="020B0600070205080204" pitchFamily="50" charset="-128"/>
              </a:rPr>
              <a:t>　</a:t>
            </a:r>
            <a:r>
              <a:rPr kumimoji="1" lang="ja-JP" altLang="en-US" sz="2000" i="1" dirty="0" smtClean="0">
                <a:solidFill>
                  <a:srgbClr val="FF0000"/>
                </a:solidFill>
                <a:latin typeface="ＭＳ Ｐゴシック" panose="020B0600070205080204" pitchFamily="50" charset="-128"/>
              </a:rPr>
              <a:t>⇒府アドバイザー会議における情報を市町村と共有するよう調整する。</a:t>
            </a:r>
            <a:endParaRPr kumimoji="1" lang="en-US" altLang="ja-JP" sz="2000" i="1" dirty="0">
              <a:solidFill>
                <a:srgbClr val="FF0000"/>
              </a:solidFill>
              <a:latin typeface="ＭＳ Ｐゴシック" panose="020B0600070205080204" pitchFamily="50" charset="-128"/>
            </a:endParaRPr>
          </a:p>
        </p:txBody>
      </p:sp>
      <p:sp>
        <p:nvSpPr>
          <p:cNvPr id="11" name="正方形/長方形 10"/>
          <p:cNvSpPr/>
          <p:nvPr/>
        </p:nvSpPr>
        <p:spPr>
          <a:xfrm>
            <a:off x="188258" y="4205626"/>
            <a:ext cx="1875835"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prstClr val="black"/>
                </a:solidFill>
                <a:latin typeface="Meiryo UI" panose="020B0604030504040204" pitchFamily="50" charset="-128"/>
                <a:ea typeface="Meiryo UI" panose="020B0604030504040204" pitchFamily="50" charset="-128"/>
              </a:rPr>
              <a:t>■その他の意見</a:t>
            </a:r>
            <a:endParaRPr kumimoji="1" lang="en-US" altLang="ja-JP" sz="20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角丸四角形 11"/>
          <p:cNvSpPr/>
          <p:nvPr/>
        </p:nvSpPr>
        <p:spPr>
          <a:xfrm>
            <a:off x="273434" y="4627859"/>
            <a:ext cx="8664892" cy="2026103"/>
          </a:xfrm>
          <a:prstGeom prst="roundRect">
            <a:avLst>
              <a:gd name="adj" fmla="val 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0" y="4635328"/>
            <a:ext cx="8924349" cy="2015936"/>
          </a:xfrm>
          <a:prstGeom prst="rect">
            <a:avLst/>
          </a:prstGeom>
          <a:noFill/>
        </p:spPr>
        <p:txBody>
          <a:bodyPr wrap="square" rtlCol="0">
            <a:spAutoFit/>
          </a:bodyPr>
          <a:lstStyle/>
          <a:p>
            <a:pPr marL="446088" lvl="0" indent="-176213">
              <a:lnSpc>
                <a:spcPts val="3000"/>
              </a:lnSpc>
              <a:buFont typeface="Wingdings" panose="05000000000000000000" pitchFamily="2" charset="2"/>
              <a:buChar char="Ø"/>
              <a:defRPr/>
            </a:pPr>
            <a:r>
              <a:rPr kumimoji="1" lang="ja-JP" altLang="en-US" b="1" dirty="0" smtClean="0">
                <a:solidFill>
                  <a:prstClr val="black"/>
                </a:solidFill>
              </a:rPr>
              <a:t>土木構造物について</a:t>
            </a:r>
            <a:endParaRPr kumimoji="1" lang="en-US" altLang="ja-JP" b="1" dirty="0">
              <a:solidFill>
                <a:prstClr val="black"/>
              </a:solidFill>
              <a:latin typeface="ＭＳ Ｐゴシック" panose="020B0600070205080204" pitchFamily="50" charset="-128"/>
            </a:endParaRPr>
          </a:p>
          <a:p>
            <a:pPr marL="820738" lvl="0" indent="-285750">
              <a:lnSpc>
                <a:spcPts val="3000"/>
              </a:lnSpc>
              <a:buFont typeface="Arial" panose="020B0604020202020204" pitchFamily="34" charset="0"/>
              <a:buChar char="•"/>
              <a:defRPr/>
            </a:pPr>
            <a:r>
              <a:rPr kumimoji="1" lang="ja-JP" altLang="en-US" dirty="0" smtClean="0">
                <a:solidFill>
                  <a:prstClr val="black"/>
                </a:solidFill>
              </a:rPr>
              <a:t>土木</a:t>
            </a:r>
            <a:r>
              <a:rPr kumimoji="1" lang="ja-JP" altLang="en-US" dirty="0">
                <a:solidFill>
                  <a:prstClr val="black"/>
                </a:solidFill>
              </a:rPr>
              <a:t>構造物は</a:t>
            </a:r>
            <a:r>
              <a:rPr kumimoji="1" lang="ja-JP" altLang="en-US" dirty="0" smtClean="0">
                <a:solidFill>
                  <a:prstClr val="black"/>
                </a:solidFill>
              </a:rPr>
              <a:t>、景観</a:t>
            </a:r>
            <a:r>
              <a:rPr kumimoji="1" lang="ja-JP" altLang="en-US" dirty="0">
                <a:solidFill>
                  <a:prstClr val="black"/>
                </a:solidFill>
              </a:rPr>
              <a:t>への影響は非常に大きく</a:t>
            </a:r>
            <a:r>
              <a:rPr kumimoji="1" lang="ja-JP" altLang="en-US" dirty="0" smtClean="0">
                <a:solidFill>
                  <a:prstClr val="black"/>
                </a:solidFill>
              </a:rPr>
              <a:t>、一緒</a:t>
            </a:r>
            <a:r>
              <a:rPr kumimoji="1" lang="ja-JP" altLang="en-US" dirty="0">
                <a:solidFill>
                  <a:prstClr val="black"/>
                </a:solidFill>
              </a:rPr>
              <a:t>に協力して考えていくことが望ましい</a:t>
            </a:r>
            <a:r>
              <a:rPr kumimoji="1" lang="ja-JP" altLang="en-US" dirty="0" smtClean="0">
                <a:solidFill>
                  <a:prstClr val="black"/>
                </a:solidFill>
              </a:rPr>
              <a:t>。土木構造物に対して景観アドバイスを行うことは非常に意味のあること。　</a:t>
            </a:r>
            <a:endParaRPr kumimoji="1" lang="en-US" altLang="ja-JP" i="1" dirty="0" smtClean="0">
              <a:solidFill>
                <a:srgbClr val="FF0000"/>
              </a:solidFill>
            </a:endParaRPr>
          </a:p>
          <a:p>
            <a:pPr marL="446088" lvl="0" indent="-176213">
              <a:lnSpc>
                <a:spcPts val="3000"/>
              </a:lnSpc>
              <a:buFont typeface="Wingdings" panose="05000000000000000000" pitchFamily="2" charset="2"/>
              <a:buChar char="Ø"/>
              <a:defRPr/>
            </a:pPr>
            <a:r>
              <a:rPr kumimoji="1" lang="ja-JP" altLang="en-US" b="1" dirty="0" smtClean="0">
                <a:solidFill>
                  <a:prstClr val="black"/>
                </a:solidFill>
              </a:rPr>
              <a:t>設計担当・工事担当間での引継ぎについて</a:t>
            </a:r>
            <a:endParaRPr kumimoji="1" lang="en-US" altLang="ja-JP" b="1" dirty="0">
              <a:solidFill>
                <a:prstClr val="black"/>
              </a:solidFill>
              <a:latin typeface="ＭＳ Ｐゴシック" panose="020B0600070205080204" pitchFamily="50" charset="-128"/>
            </a:endParaRPr>
          </a:p>
          <a:p>
            <a:pPr marL="820738" lvl="0" indent="-285750">
              <a:lnSpc>
                <a:spcPts val="3000"/>
              </a:lnSpc>
              <a:buFont typeface="Arial" panose="020B0604020202020204" pitchFamily="34" charset="0"/>
              <a:buChar char="•"/>
              <a:defRPr/>
            </a:pPr>
            <a:r>
              <a:rPr kumimoji="1" lang="en-US" altLang="ja-JP" dirty="0" smtClean="0">
                <a:solidFill>
                  <a:prstClr val="black"/>
                </a:solidFill>
              </a:rPr>
              <a:t>Do</a:t>
            </a:r>
            <a:r>
              <a:rPr kumimoji="1" lang="ja-JP" altLang="en-US" dirty="0">
                <a:solidFill>
                  <a:prstClr val="black"/>
                </a:solidFill>
              </a:rPr>
              <a:t>の段階で書かれている「設計担当から工事担当への引継ぎ」はとても重要</a:t>
            </a:r>
            <a:r>
              <a:rPr kumimoji="1" lang="ja-JP" altLang="en-US" dirty="0" smtClean="0">
                <a:solidFill>
                  <a:prstClr val="black"/>
                </a:solidFill>
              </a:rPr>
              <a:t>。　</a:t>
            </a:r>
            <a:endParaRPr kumimoji="1" lang="en-US" altLang="ja-JP" i="1" dirty="0">
              <a:solidFill>
                <a:srgbClr val="FF0000"/>
              </a:solidFill>
              <a:latin typeface="ＭＳ Ｐゴシック" panose="020B0600070205080204" pitchFamily="50" charset="-128"/>
            </a:endParaRPr>
          </a:p>
        </p:txBody>
      </p:sp>
    </p:spTree>
    <p:extLst>
      <p:ext uri="{BB962C8B-B14F-4D97-AF65-F5344CB8AC3E}">
        <p14:creationId xmlns:p14="http://schemas.microsoft.com/office/powerpoint/2010/main" val="3558656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2737338"/>
            <a:ext cx="9144000" cy="83099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公共事業</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PDCA</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サイクル</a:t>
            </a:r>
            <a:r>
              <a:rPr kumimoji="1" lang="ja-JP" altLang="en-US" sz="3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制度について</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86600" y="649287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8774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左矢印 99"/>
          <p:cNvSpPr/>
          <p:nvPr/>
        </p:nvSpPr>
        <p:spPr>
          <a:xfrm>
            <a:off x="1637096" y="2982555"/>
            <a:ext cx="839212" cy="450761"/>
          </a:xfrm>
          <a:prstGeom prst="leftArrow">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4" name="右矢印 133"/>
          <p:cNvSpPr/>
          <p:nvPr/>
        </p:nvSpPr>
        <p:spPr>
          <a:xfrm>
            <a:off x="1640535" y="3452626"/>
            <a:ext cx="1638635" cy="458532"/>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3" name="右矢印 132"/>
          <p:cNvSpPr/>
          <p:nvPr/>
        </p:nvSpPr>
        <p:spPr>
          <a:xfrm>
            <a:off x="3820763" y="3452626"/>
            <a:ext cx="2556000" cy="458532"/>
          </a:xfrm>
          <a:prstGeom prst="rightArrow">
            <a:avLst>
              <a:gd name="adj1" fmla="val 50000"/>
              <a:gd name="adj2" fmla="val 44461"/>
            </a:avLst>
          </a:prstGeom>
          <a:solidFill>
            <a:srgbClr val="5B9BD5"/>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2" name="右矢印 131"/>
          <p:cNvSpPr/>
          <p:nvPr/>
        </p:nvSpPr>
        <p:spPr>
          <a:xfrm>
            <a:off x="1652886" y="2514619"/>
            <a:ext cx="1638635" cy="458532"/>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1" name="右矢印 130"/>
          <p:cNvSpPr/>
          <p:nvPr/>
        </p:nvSpPr>
        <p:spPr>
          <a:xfrm>
            <a:off x="1628071" y="1463091"/>
            <a:ext cx="1638635" cy="458532"/>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L 字 5"/>
          <p:cNvSpPr/>
          <p:nvPr/>
        </p:nvSpPr>
        <p:spPr>
          <a:xfrm rot="5400000">
            <a:off x="2764764" y="1709894"/>
            <a:ext cx="2846202" cy="1831610"/>
          </a:xfrm>
          <a:prstGeom prst="corner">
            <a:avLst>
              <a:gd name="adj1" fmla="val 32376"/>
              <a:gd name="adj2" fmla="val 114999"/>
            </a:avLst>
          </a:prstGeom>
          <a:solidFill>
            <a:srgbClr val="FFE28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テキスト ボックス 62"/>
          <p:cNvSpPr txBox="1"/>
          <p:nvPr/>
        </p:nvSpPr>
        <p:spPr>
          <a:xfrm>
            <a:off x="5389364" y="5179206"/>
            <a:ext cx="3161442" cy="276999"/>
          </a:xfrm>
          <a:prstGeom prst="rect">
            <a:avLst/>
          </a:prstGeom>
          <a:noFill/>
        </p:spPr>
        <p:txBody>
          <a:bodyPr wrap="non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景観形成に寄与した公共事業であるかの評価</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テキスト ボックス 63"/>
          <p:cNvSpPr txBox="1"/>
          <p:nvPr/>
        </p:nvSpPr>
        <p:spPr>
          <a:xfrm>
            <a:off x="4980185" y="5450070"/>
            <a:ext cx="3929642"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〇事業部局による自己評価</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事業部局は、工事完了次第、景観形成の目標達成の状況を自己評価し、景観部局へ報告。</a:t>
            </a:r>
            <a:endParaRPr kumimoji="0" lang="en-US" altLang="ja-JP"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〇景観アドバイザーによるコメント</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景観部局は、事業部局による自己評価結果を取りまとめて景観アドバイザーへ報告し、アドバイザーか</a:t>
            </a:r>
            <a:r>
              <a:rPr kumimoji="0"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ら</a:t>
            </a:r>
            <a:r>
              <a:rPr kumimoji="0" lang="ja-JP" altLang="en-US" sz="11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コメントを受ける。</a:t>
            </a:r>
            <a:endParaRPr kumimoji="0" lang="en-US" altLang="ja-JP"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正方形/長方形 64"/>
          <p:cNvSpPr/>
          <p:nvPr/>
        </p:nvSpPr>
        <p:spPr>
          <a:xfrm>
            <a:off x="168154" y="5543665"/>
            <a:ext cx="3839390" cy="105399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テキスト ボックス 65"/>
          <p:cNvSpPr txBox="1"/>
          <p:nvPr/>
        </p:nvSpPr>
        <p:spPr>
          <a:xfrm>
            <a:off x="195703" y="5115496"/>
            <a:ext cx="3949876"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景観形成に寄与した公共事業の事例を蓄積し、活用</a:t>
            </a:r>
          </a:p>
        </p:txBody>
      </p:sp>
      <p:sp>
        <p:nvSpPr>
          <p:cNvPr id="67" name="テキスト ボックス 66"/>
          <p:cNvSpPr txBox="1"/>
          <p:nvPr/>
        </p:nvSpPr>
        <p:spPr>
          <a:xfrm>
            <a:off x="156264" y="5304074"/>
            <a:ext cx="3965275"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職員の景観に関する技術力向上</a:t>
            </a:r>
          </a:p>
        </p:txBody>
      </p:sp>
      <p:sp>
        <p:nvSpPr>
          <p:cNvPr id="68" name="正方形/長方形 67"/>
          <p:cNvSpPr/>
          <p:nvPr/>
        </p:nvSpPr>
        <p:spPr>
          <a:xfrm>
            <a:off x="4896954" y="5410007"/>
            <a:ext cx="4085127" cy="1187655"/>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右矢印 68"/>
          <p:cNvSpPr/>
          <p:nvPr/>
        </p:nvSpPr>
        <p:spPr>
          <a:xfrm rot="10800000">
            <a:off x="4096742" y="5031541"/>
            <a:ext cx="728263" cy="1422766"/>
          </a:xfrm>
          <a:prstGeom prst="rightArrow">
            <a:avLst>
              <a:gd name="adj1" fmla="val 63452"/>
              <a:gd name="adj2" fmla="val 43193"/>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正方形/長方形 69"/>
          <p:cNvSpPr/>
          <p:nvPr/>
        </p:nvSpPr>
        <p:spPr>
          <a:xfrm>
            <a:off x="4863221" y="4786559"/>
            <a:ext cx="4152582" cy="1877712"/>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正方形/長方形 70"/>
          <p:cNvSpPr/>
          <p:nvPr/>
        </p:nvSpPr>
        <p:spPr>
          <a:xfrm>
            <a:off x="89749" y="4786559"/>
            <a:ext cx="3967830" cy="1877712"/>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2" name="テキスト ボックス 71"/>
          <p:cNvSpPr txBox="1"/>
          <p:nvPr/>
        </p:nvSpPr>
        <p:spPr>
          <a:xfrm>
            <a:off x="4522576" y="4789604"/>
            <a:ext cx="418630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Check 】</a:t>
            </a:r>
          </a:p>
        </p:txBody>
      </p:sp>
      <p:sp>
        <p:nvSpPr>
          <p:cNvPr id="73" name="テキスト ボックス 72"/>
          <p:cNvSpPr txBox="1"/>
          <p:nvPr/>
        </p:nvSpPr>
        <p:spPr>
          <a:xfrm>
            <a:off x="77276" y="4762064"/>
            <a:ext cx="412325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Action 】</a:t>
            </a:r>
          </a:p>
        </p:txBody>
      </p:sp>
      <p:sp>
        <p:nvSpPr>
          <p:cNvPr id="74" name="テキスト ボックス 73"/>
          <p:cNvSpPr txBox="1"/>
          <p:nvPr/>
        </p:nvSpPr>
        <p:spPr>
          <a:xfrm>
            <a:off x="163529" y="5576944"/>
            <a:ext cx="3982053" cy="1015663"/>
          </a:xfrm>
          <a:prstGeom prst="rect">
            <a:avLst/>
          </a:prstGeom>
          <a:noFill/>
          <a:ln>
            <a:noFill/>
          </a:ln>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〇景観形成に寄与した公共事業の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事例の蓄積と発信</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〇景観アドバイザーへの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報告結果</a:t>
            </a: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（アドバイザーによる</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コメント</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）の周知</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〇景観に関する講習会の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実施</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景観配慮の検討</a:t>
            </a:r>
            <a:r>
              <a:rPr kumimoji="1" lang="ja-JP" altLang="en-US" sz="12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経過の公表</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など</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テキスト ボックス 74"/>
          <p:cNvSpPr txBox="1"/>
          <p:nvPr/>
        </p:nvSpPr>
        <p:spPr>
          <a:xfrm>
            <a:off x="4088395" y="5455655"/>
            <a:ext cx="821919" cy="646331"/>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評価結果</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蓄積・活用</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6" name="正方形/長方形 75"/>
          <p:cNvSpPr/>
          <p:nvPr/>
        </p:nvSpPr>
        <p:spPr>
          <a:xfrm>
            <a:off x="192077" y="2170808"/>
            <a:ext cx="1461600" cy="1872000"/>
          </a:xfrm>
          <a:prstGeom prst="rect">
            <a:avLst/>
          </a:prstGeom>
          <a:solidFill>
            <a:srgbClr val="CEE1F2"/>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正方形/長方形 77"/>
          <p:cNvSpPr/>
          <p:nvPr/>
        </p:nvSpPr>
        <p:spPr>
          <a:xfrm>
            <a:off x="191119" y="1192190"/>
            <a:ext cx="1461600" cy="936000"/>
          </a:xfrm>
          <a:prstGeom prst="rect">
            <a:avLst/>
          </a:prstGeom>
          <a:solidFill>
            <a:srgbClr val="CEE1F2"/>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正方形/長方形 78"/>
          <p:cNvSpPr/>
          <p:nvPr/>
        </p:nvSpPr>
        <p:spPr>
          <a:xfrm>
            <a:off x="180309" y="1180127"/>
            <a:ext cx="1476000" cy="2861438"/>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テキスト ボックス 79"/>
          <p:cNvSpPr txBox="1"/>
          <p:nvPr/>
        </p:nvSpPr>
        <p:spPr>
          <a:xfrm>
            <a:off x="7367813" y="799569"/>
            <a:ext cx="1706791" cy="30777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府公共事業の実施</a:t>
            </a:r>
          </a:p>
        </p:txBody>
      </p:sp>
      <p:sp>
        <p:nvSpPr>
          <p:cNvPr id="81" name="テキスト ボックス 80"/>
          <p:cNvSpPr txBox="1"/>
          <p:nvPr/>
        </p:nvSpPr>
        <p:spPr>
          <a:xfrm>
            <a:off x="215331" y="1281689"/>
            <a:ext cx="1423016" cy="810193"/>
          </a:xfrm>
          <a:prstGeom prst="rect">
            <a:avLst/>
          </a:prstGeom>
          <a:noFill/>
        </p:spPr>
        <p:txBody>
          <a:bodyPr wrap="square" rtlCol="0">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景観に与える</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影響等が</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大きい事業</a:t>
            </a:r>
          </a:p>
        </p:txBody>
      </p:sp>
      <p:sp>
        <p:nvSpPr>
          <p:cNvPr id="82" name="テキスト ボックス 81"/>
          <p:cNvSpPr txBox="1"/>
          <p:nvPr/>
        </p:nvSpPr>
        <p:spPr>
          <a:xfrm>
            <a:off x="177165" y="2931213"/>
            <a:ext cx="1480172"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上記以外の事業</a:t>
            </a:r>
          </a:p>
        </p:txBody>
      </p:sp>
      <p:sp>
        <p:nvSpPr>
          <p:cNvPr id="85" name="テキスト ボックス 84"/>
          <p:cNvSpPr txBox="1"/>
          <p:nvPr/>
        </p:nvSpPr>
        <p:spPr>
          <a:xfrm>
            <a:off x="6385818" y="1236474"/>
            <a:ext cx="553998" cy="2720477"/>
          </a:xfrm>
          <a:prstGeom prst="rect">
            <a:avLst/>
          </a:prstGeom>
          <a:noFill/>
          <a:ln>
            <a:solidFill>
              <a:sysClr val="windowText" lastClr="000000"/>
            </a:solidFill>
            <a:prstDash val="dash"/>
          </a:ln>
        </p:spPr>
        <p:txBody>
          <a:bodyPr vert="eaVert"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市町村</a:t>
            </a: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景観アドバイザー制度</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府</a:t>
            </a: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市町村景観計画の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協議・  通知　等</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6" name="テキスト ボックス 85"/>
          <p:cNvSpPr txBox="1"/>
          <p:nvPr/>
        </p:nvSpPr>
        <p:spPr>
          <a:xfrm>
            <a:off x="2426504" y="1168800"/>
            <a:ext cx="531043" cy="2880000"/>
          </a:xfrm>
          <a:prstGeom prst="rect">
            <a:avLst/>
          </a:prstGeom>
          <a:solidFill>
            <a:srgbClr val="C5E0B4"/>
          </a:solidFill>
        </p:spPr>
        <p:txBody>
          <a:bodyPr vert="eaVert"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景観</a:t>
            </a: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配慮への</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働きかけ</a:t>
            </a: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0" lang="en-US" altLang="ja-JP" sz="1051"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0" lang="ja-JP" altLang="en-US" sz="1051"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景観部局による事前相談 </a:t>
            </a:r>
            <a:r>
              <a:rPr kumimoji="0" lang="en-US" altLang="ja-JP" sz="1051"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0" lang="en-US" altLang="ja-JP" sz="1051"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7" name="テキスト ボックス 86"/>
          <p:cNvSpPr txBox="1"/>
          <p:nvPr/>
        </p:nvSpPr>
        <p:spPr>
          <a:xfrm>
            <a:off x="1994888" y="1165855"/>
            <a:ext cx="369332" cy="2880000"/>
          </a:xfrm>
          <a:prstGeom prst="rect">
            <a:avLst/>
          </a:prstGeom>
          <a:solidFill>
            <a:srgbClr val="70AD47">
              <a:lumMod val="40000"/>
              <a:lumOff val="60000"/>
            </a:srgbClr>
          </a:solidFill>
        </p:spPr>
        <p:txBody>
          <a:bodyPr vert="eaVert"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大阪府公共事業景観形成指針の周知</a:t>
            </a:r>
          </a:p>
        </p:txBody>
      </p:sp>
      <p:sp>
        <p:nvSpPr>
          <p:cNvPr id="88" name="左矢印 87"/>
          <p:cNvSpPr/>
          <p:nvPr/>
        </p:nvSpPr>
        <p:spPr>
          <a:xfrm>
            <a:off x="1638347" y="1878290"/>
            <a:ext cx="456356" cy="450761"/>
          </a:xfrm>
          <a:prstGeom prst="leftArrow">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正方形/長方形 88"/>
          <p:cNvSpPr/>
          <p:nvPr/>
        </p:nvSpPr>
        <p:spPr>
          <a:xfrm>
            <a:off x="1945757" y="940253"/>
            <a:ext cx="1069336" cy="3171292"/>
          </a:xfrm>
          <a:prstGeom prst="rect">
            <a:avLst/>
          </a:prstGeom>
          <a:noFill/>
          <a:ln w="12700" cap="flat" cmpd="sng" algn="ctr">
            <a:solidFill>
              <a:srgbClr val="5B9BD5">
                <a:shade val="50000"/>
              </a:srgbClr>
            </a:solidFill>
            <a:prstDash val="sysDash"/>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0" name="右矢印 89"/>
          <p:cNvSpPr/>
          <p:nvPr/>
        </p:nvSpPr>
        <p:spPr>
          <a:xfrm>
            <a:off x="5972174" y="1461098"/>
            <a:ext cx="396000" cy="462519"/>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1" name="右矢印 90"/>
          <p:cNvSpPr/>
          <p:nvPr/>
        </p:nvSpPr>
        <p:spPr>
          <a:xfrm>
            <a:off x="5984118" y="2499805"/>
            <a:ext cx="396000" cy="488161"/>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2" name="テキスト ボックス 91"/>
          <p:cNvSpPr txBox="1"/>
          <p:nvPr/>
        </p:nvSpPr>
        <p:spPr>
          <a:xfrm>
            <a:off x="7515259" y="2139496"/>
            <a:ext cx="1448879" cy="646331"/>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景観形成の目標</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の達成に向けた</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公共事業の実施</a:t>
            </a:r>
          </a:p>
        </p:txBody>
      </p:sp>
      <p:sp>
        <p:nvSpPr>
          <p:cNvPr id="93" name="正方形/長方形 92"/>
          <p:cNvSpPr/>
          <p:nvPr/>
        </p:nvSpPr>
        <p:spPr>
          <a:xfrm>
            <a:off x="7481104" y="1256897"/>
            <a:ext cx="1483570" cy="2469624"/>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テキスト ボックス 93"/>
          <p:cNvSpPr txBox="1"/>
          <p:nvPr/>
        </p:nvSpPr>
        <p:spPr>
          <a:xfrm>
            <a:off x="51651" y="707529"/>
            <a:ext cx="1698759" cy="30777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府公共事業の構想</a:t>
            </a:r>
          </a:p>
        </p:txBody>
      </p:sp>
      <p:sp>
        <p:nvSpPr>
          <p:cNvPr id="95" name="右矢印 94"/>
          <p:cNvSpPr/>
          <p:nvPr/>
        </p:nvSpPr>
        <p:spPr>
          <a:xfrm>
            <a:off x="7095965" y="1963925"/>
            <a:ext cx="271969" cy="1304241"/>
          </a:xfrm>
          <a:prstGeom prst="rightArrow">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6" name="正方形/長方形 95"/>
          <p:cNvSpPr/>
          <p:nvPr/>
        </p:nvSpPr>
        <p:spPr>
          <a:xfrm>
            <a:off x="77278" y="568649"/>
            <a:ext cx="7003662" cy="3584307"/>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7" name="正方形/長方形 96"/>
          <p:cNvSpPr/>
          <p:nvPr/>
        </p:nvSpPr>
        <p:spPr>
          <a:xfrm>
            <a:off x="7397649" y="568649"/>
            <a:ext cx="1680983" cy="3226137"/>
          </a:xfrm>
          <a:prstGeom prst="rect">
            <a:avLst/>
          </a:prstGeom>
          <a:noFill/>
          <a:ln w="12700" cap="flat" cmpd="sng" algn="ctr">
            <a:solidFill>
              <a:srgbClr val="5B9BD5">
                <a:shade val="50000"/>
              </a:srgbClr>
            </a:solidFill>
            <a:prstDash val="dashDot"/>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テキスト ボックス 97"/>
          <p:cNvSpPr txBox="1"/>
          <p:nvPr/>
        </p:nvSpPr>
        <p:spPr>
          <a:xfrm>
            <a:off x="-164023" y="517892"/>
            <a:ext cx="637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Plan 】</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8"/>
          <p:cNvSpPr txBox="1"/>
          <p:nvPr/>
        </p:nvSpPr>
        <p:spPr>
          <a:xfrm>
            <a:off x="7350728" y="518577"/>
            <a:ext cx="17298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Do 】</a:t>
            </a:r>
          </a:p>
        </p:txBody>
      </p:sp>
      <p:sp>
        <p:nvSpPr>
          <p:cNvPr id="101" name="正方形/長方形 100"/>
          <p:cNvSpPr/>
          <p:nvPr/>
        </p:nvSpPr>
        <p:spPr>
          <a:xfrm>
            <a:off x="4035226" y="679736"/>
            <a:ext cx="2966360" cy="3420000"/>
          </a:xfrm>
          <a:prstGeom prst="rect">
            <a:avLst/>
          </a:prstGeom>
          <a:noFill/>
          <a:ln w="12700" cap="flat" cmpd="sng" algn="ctr">
            <a:solidFill>
              <a:srgbClr val="5B9BD5">
                <a:shade val="50000"/>
              </a:srgbClr>
            </a:solidFill>
            <a:prstDash val="sysDash"/>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2" name="テキスト ボックス 101"/>
          <p:cNvSpPr txBox="1"/>
          <p:nvPr/>
        </p:nvSpPr>
        <p:spPr>
          <a:xfrm>
            <a:off x="4072727" y="716087"/>
            <a:ext cx="2930080" cy="30777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景観形成の目標に沿った計画・設計</a:t>
            </a:r>
          </a:p>
        </p:txBody>
      </p:sp>
      <p:sp>
        <p:nvSpPr>
          <p:cNvPr id="103" name="テキスト ボックス 102"/>
          <p:cNvSpPr txBox="1"/>
          <p:nvPr/>
        </p:nvSpPr>
        <p:spPr>
          <a:xfrm>
            <a:off x="1968988" y="949100"/>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4" name="角丸四角形 103"/>
          <p:cNvSpPr/>
          <p:nvPr/>
        </p:nvSpPr>
        <p:spPr>
          <a:xfrm>
            <a:off x="4138170" y="3394294"/>
            <a:ext cx="1723495" cy="585875"/>
          </a:xfrm>
          <a:prstGeom prst="roundRect">
            <a:avLst/>
          </a:prstGeom>
          <a:solidFill>
            <a:schemeClr val="bg1">
              <a:alpha val="70000"/>
            </a:schemeClr>
          </a:solidFill>
          <a:ln w="12700" cap="flat" cmpd="sng" algn="ctr">
            <a:solidFill>
              <a:srgbClr val="5B9BD5">
                <a:shade val="50000"/>
              </a:srgbClr>
            </a:solidFill>
            <a:prstDash val="dash"/>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目標等を踏まえた事業の計画（事業部局内）</a:t>
            </a:r>
          </a:p>
        </p:txBody>
      </p:sp>
      <p:sp>
        <p:nvSpPr>
          <p:cNvPr id="105" name="テキスト ボックス 104"/>
          <p:cNvSpPr txBox="1"/>
          <p:nvPr/>
        </p:nvSpPr>
        <p:spPr>
          <a:xfrm>
            <a:off x="4102793" y="1283048"/>
            <a:ext cx="1872000" cy="900000"/>
          </a:xfrm>
          <a:prstGeom prst="rect">
            <a:avLst/>
          </a:prstGeom>
          <a:solidFill>
            <a:sysClr val="window" lastClr="FFFFFF"/>
          </a:solidFill>
          <a:ln>
            <a:solidFill>
              <a:sysClr val="windowText" lastClr="000000"/>
            </a:solidFill>
          </a:ln>
        </p:spPr>
        <p:txBody>
          <a:bodyPr wrap="square" tIns="108000" rtlCol="0">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a:t>
            </a: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アドバイザー会議</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義務）</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6" name="テキスト ボックス 105"/>
          <p:cNvSpPr txBox="1"/>
          <p:nvPr/>
        </p:nvSpPr>
        <p:spPr>
          <a:xfrm>
            <a:off x="4102792" y="2324748"/>
            <a:ext cx="1872000" cy="900000"/>
          </a:xfrm>
          <a:prstGeom prst="rect">
            <a:avLst/>
          </a:prstGeom>
          <a:solidFill>
            <a:sysClr val="window" lastClr="FFFFFF"/>
          </a:solidFill>
          <a:ln>
            <a:solidFill>
              <a:sysClr val="windowText" lastClr="000000"/>
            </a:solidFill>
          </a:ln>
        </p:spPr>
        <p:txBody>
          <a:bodyPr wrap="square" tIns="108000" rtlCol="0">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a:t>
            </a: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アドバイザー会議</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希望）</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6" name="下矢印 115"/>
          <p:cNvSpPr/>
          <p:nvPr/>
        </p:nvSpPr>
        <p:spPr>
          <a:xfrm rot="10800000">
            <a:off x="263667" y="4180960"/>
            <a:ext cx="1188000" cy="587979"/>
          </a:xfrm>
          <a:prstGeom prst="downArrow">
            <a:avLst>
              <a:gd name="adj1" fmla="val 50000"/>
              <a:gd name="adj2" fmla="val 30632"/>
            </a:avLst>
          </a:prstGeom>
          <a:solidFill>
            <a:srgbClr val="ED7D31">
              <a:lumMod val="60000"/>
              <a:lumOff val="40000"/>
            </a:srgbClr>
          </a:solidFill>
          <a:ln w="12700"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下矢印 116"/>
          <p:cNvSpPr/>
          <p:nvPr/>
        </p:nvSpPr>
        <p:spPr>
          <a:xfrm rot="10800000">
            <a:off x="1883375" y="4179819"/>
            <a:ext cx="1188000" cy="587981"/>
          </a:xfrm>
          <a:prstGeom prst="downArrow">
            <a:avLst>
              <a:gd name="adj1" fmla="val 50000"/>
              <a:gd name="adj2" fmla="val 30631"/>
            </a:avLst>
          </a:prstGeom>
          <a:solidFill>
            <a:srgbClr val="ED7D31">
              <a:lumMod val="60000"/>
              <a:lumOff val="40000"/>
            </a:srgbClr>
          </a:solidFill>
          <a:ln w="12700"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8" name="右矢印 117"/>
          <p:cNvSpPr/>
          <p:nvPr/>
        </p:nvSpPr>
        <p:spPr>
          <a:xfrm rot="5400000">
            <a:off x="7799250" y="3651487"/>
            <a:ext cx="925036" cy="1296118"/>
          </a:xfrm>
          <a:prstGeom prst="rightArrow">
            <a:avLst>
              <a:gd name="adj1" fmla="val 50000"/>
              <a:gd name="adj2" fmla="val 24202"/>
            </a:avLst>
          </a:prstGeom>
          <a:solidFill>
            <a:srgbClr val="F4B183"/>
          </a:solidFill>
          <a:ln w="3175" cap="flat" cmpd="sng" algn="ctr">
            <a:solidFill>
              <a:schemeClr val="bg1">
                <a:lumMod val="50000"/>
              </a:schemeClr>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テキスト ボックス 114"/>
          <p:cNvSpPr txBox="1"/>
          <p:nvPr/>
        </p:nvSpPr>
        <p:spPr>
          <a:xfrm>
            <a:off x="7613709" y="3837028"/>
            <a:ext cx="1377300" cy="461665"/>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目標達成について</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自己評価し報告</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4" name="テキスト ボックス 113"/>
          <p:cNvSpPr txBox="1"/>
          <p:nvPr/>
        </p:nvSpPr>
        <p:spPr>
          <a:xfrm>
            <a:off x="2016013" y="4287991"/>
            <a:ext cx="954107" cy="461665"/>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景観部局の</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技術の向上</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3" name="テキスト ボックス 112"/>
          <p:cNvSpPr txBox="1"/>
          <p:nvPr/>
        </p:nvSpPr>
        <p:spPr>
          <a:xfrm>
            <a:off x="363253" y="4287991"/>
            <a:ext cx="1107996" cy="461665"/>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府事業の景観</a:t>
            </a:r>
            <a:endParaRPr kumimoji="0" lang="en-US" altLang="ja-JP"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配慮の底上げ</a:t>
            </a:r>
          </a:p>
        </p:txBody>
      </p:sp>
      <p:sp>
        <p:nvSpPr>
          <p:cNvPr id="56" name="正方形/長方形 55"/>
          <p:cNvSpPr/>
          <p:nvPr/>
        </p:nvSpPr>
        <p:spPr>
          <a:xfrm>
            <a:off x="143510" y="13283"/>
            <a:ext cx="9000492" cy="55399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公共事業</a:t>
            </a:r>
            <a:r>
              <a:rPr kumimoji="0"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PDCA</a:t>
            </a:r>
            <a:r>
              <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サイクル制度の</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全体像</a:t>
            </a:r>
            <a:endParaRPr kumimoji="0" lang="en-US" altLang="ja-JP"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072639" y="65876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3262536" y="1462145"/>
            <a:ext cx="400110" cy="2286644"/>
          </a:xfrm>
          <a:prstGeom prst="rect">
            <a:avLst/>
          </a:prstGeom>
          <a:noFill/>
        </p:spPr>
        <p:txBody>
          <a:bodyPr vert="eaVert"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r>
              <a:rPr kumimoji="0" lang="ja-JP" altLang="en-US" sz="14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景観形成の目標等の設定</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7" name="テキスト ボックス 106"/>
          <p:cNvSpPr txBox="1"/>
          <p:nvPr/>
        </p:nvSpPr>
        <p:spPr>
          <a:xfrm>
            <a:off x="4025937" y="1936030"/>
            <a:ext cx="2018777"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★アドバイス対応報告シート</a:t>
            </a:r>
            <a:endParaRPr kumimoji="0" lang="ja-JP" altLang="en-US" sz="12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8" name="テキスト ボックス 107"/>
          <p:cNvSpPr txBox="1"/>
          <p:nvPr/>
        </p:nvSpPr>
        <p:spPr>
          <a:xfrm>
            <a:off x="4026699" y="2986387"/>
            <a:ext cx="2018777"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★アドバイス対応報告シート</a:t>
            </a:r>
            <a:endParaRPr kumimoji="0" lang="ja-JP" altLang="en-US" sz="12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9" name="テキスト ボックス 108"/>
          <p:cNvSpPr txBox="1"/>
          <p:nvPr/>
        </p:nvSpPr>
        <p:spPr>
          <a:xfrm>
            <a:off x="7707196" y="1008473"/>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7" name="テキスト ボックス 126"/>
          <p:cNvSpPr txBox="1"/>
          <p:nvPr/>
        </p:nvSpPr>
        <p:spPr>
          <a:xfrm>
            <a:off x="392226" y="923627"/>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8" name="テキスト ボックス 127"/>
          <p:cNvSpPr txBox="1"/>
          <p:nvPr/>
        </p:nvSpPr>
        <p:spPr>
          <a:xfrm>
            <a:off x="7207916" y="4859159"/>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9" name="テキスト ボックス 128"/>
          <p:cNvSpPr txBox="1"/>
          <p:nvPr/>
        </p:nvSpPr>
        <p:spPr>
          <a:xfrm>
            <a:off x="7979961" y="4860407"/>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0" name="テキスト ボックス 129"/>
          <p:cNvSpPr txBox="1"/>
          <p:nvPr/>
        </p:nvSpPr>
        <p:spPr>
          <a:xfrm>
            <a:off x="2934681" y="4844603"/>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5" name="テキスト ボックス 134"/>
          <p:cNvSpPr txBox="1"/>
          <p:nvPr/>
        </p:nvSpPr>
        <p:spPr>
          <a:xfrm>
            <a:off x="7453367" y="4267396"/>
            <a:ext cx="1672643" cy="276999"/>
          </a:xfrm>
          <a:prstGeom prst="rect">
            <a:avLst/>
          </a:prstGeom>
          <a:solidFill>
            <a:schemeClr val="bg1">
              <a:alpha val="50000"/>
            </a:schemeClr>
          </a:solid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★目標達成評価シート</a:t>
            </a:r>
            <a:endParaRPr kumimoji="0" lang="ja-JP" altLang="en-US" sz="12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6" name="テキスト ボックス 135"/>
          <p:cNvSpPr txBox="1"/>
          <p:nvPr/>
        </p:nvSpPr>
        <p:spPr>
          <a:xfrm>
            <a:off x="3506073" y="1416717"/>
            <a:ext cx="369332" cy="2286644"/>
          </a:xfrm>
          <a:prstGeom prst="rect">
            <a:avLst/>
          </a:prstGeom>
          <a:noFill/>
        </p:spPr>
        <p:txBody>
          <a:bodyPr vert="eaVert"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★目標設定シート</a:t>
            </a:r>
            <a:endParaRPr kumimoji="0" lang="en-US" altLang="ja-JP" sz="12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7" name="テキスト ボックス 136"/>
          <p:cNvSpPr txBox="1"/>
          <p:nvPr/>
        </p:nvSpPr>
        <p:spPr>
          <a:xfrm>
            <a:off x="5044955" y="1277237"/>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8" name="テキスト ボックス 137"/>
          <p:cNvSpPr txBox="1"/>
          <p:nvPr/>
        </p:nvSpPr>
        <p:spPr>
          <a:xfrm>
            <a:off x="5019438" y="923086"/>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［事業部局］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9" name="テキスト ボックス 138"/>
          <p:cNvSpPr txBox="1"/>
          <p:nvPr/>
        </p:nvSpPr>
        <p:spPr>
          <a:xfrm>
            <a:off x="5045613" y="2305593"/>
            <a:ext cx="1036659" cy="276999"/>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［景観部局］</a:t>
            </a:r>
            <a:endPar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4" name="正方形/長方形 143"/>
          <p:cNvSpPr/>
          <p:nvPr/>
        </p:nvSpPr>
        <p:spPr>
          <a:xfrm>
            <a:off x="123825" y="679736"/>
            <a:ext cx="1587898" cy="3420000"/>
          </a:xfrm>
          <a:prstGeom prst="rect">
            <a:avLst/>
          </a:prstGeom>
          <a:noFill/>
          <a:ln w="12700" cap="flat" cmpd="sng" algn="ctr">
            <a:solidFill>
              <a:srgbClr val="5B9BD5">
                <a:shade val="50000"/>
              </a:srgbClr>
            </a:solidFill>
            <a:prstDash val="sysDash"/>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63059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DB306B-CB1A-4F92-AE18-14C2D5855DB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テキスト ボックス 6"/>
          <p:cNvSpPr txBox="1"/>
          <p:nvPr/>
        </p:nvSpPr>
        <p:spPr>
          <a:xfrm>
            <a:off x="18580" y="83845"/>
            <a:ext cx="799368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Plan 】</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14719" y="480569"/>
            <a:ext cx="9129281" cy="55399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公共事業</a:t>
            </a:r>
            <a:r>
              <a:rPr kumimoji="0" lang="en-US" altLang="ja-JP"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PDCA</a:t>
            </a:r>
            <a:r>
              <a:rPr kumimoji="0" lang="ja-JP" altLang="en-US" sz="20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サイクル制度の対象事業（＝目標を立てる事業）</a:t>
            </a:r>
            <a:endParaRPr kumimoji="0"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角丸四角形 9"/>
          <p:cNvSpPr/>
          <p:nvPr/>
        </p:nvSpPr>
        <p:spPr>
          <a:xfrm>
            <a:off x="401053" y="2343308"/>
            <a:ext cx="8251628" cy="4117482"/>
          </a:xfrm>
          <a:prstGeom prst="roundRect">
            <a:avLst>
              <a:gd name="adj" fmla="val 40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332811" y="967644"/>
            <a:ext cx="8493095" cy="1015663"/>
          </a:xfrm>
          <a:prstGeom prst="rect">
            <a:avLst/>
          </a:prstGeom>
          <a:noFill/>
          <a:ln>
            <a:noFill/>
          </a:ln>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対象施設</a:t>
            </a:r>
            <a:endParaRPr kumimoji="1" lang="en-US" altLang="ja-JP"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・府公有財産台帳に「建物」若しくは「工作物」として登録されている（される）</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施設</a:t>
            </a:r>
            <a:endParaRPr kumimoji="1" lang="en-US" altLang="ja-JP"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endParaRPr>
          </a:p>
          <a:p>
            <a:pPr marL="87308" marR="0" lvl="0" indent="-87308" algn="l" defTabSz="457200" rtl="0" eaLnBrk="1" fontAlgn="auto" latinLnBrk="0" hangingPunct="1">
              <a:lnSpc>
                <a:spcPts val="24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■対象とする事業規模</a:t>
            </a:r>
            <a:r>
              <a:rPr kumimoji="1" lang="ja-JP" altLang="en-US" sz="18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等</a:t>
            </a:r>
            <a:endParaRPr kumimoji="1" lang="ja-JP" altLang="en-US" sz="1800"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endParaRPr>
          </a:p>
        </p:txBody>
      </p:sp>
      <p:sp>
        <p:nvSpPr>
          <p:cNvPr id="13" name="角丸四角形 12"/>
          <p:cNvSpPr/>
          <p:nvPr/>
        </p:nvSpPr>
        <p:spPr>
          <a:xfrm>
            <a:off x="1172585" y="2879679"/>
            <a:ext cx="7480098" cy="3581112"/>
          </a:xfrm>
          <a:prstGeom prst="roundRect">
            <a:avLst>
              <a:gd name="adj" fmla="val 405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1306459" y="2964399"/>
            <a:ext cx="7346221" cy="323524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公共事業</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サイクル制度</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以下の事業について「景観形成の目標設定シート」を作成</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（１）大阪府建設事業評価</a:t>
            </a:r>
            <a:r>
              <a:rPr kumimoji="1" lang="en-US"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の評価対象となる</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事業（総事業費１億円以上）</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7188"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ただし</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、地下構造物の築造等</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、周辺</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景観への影響がない若しくは</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極め　</a:t>
            </a:r>
            <a:r>
              <a:rPr kumimoji="1" lang="ja-JP" altLang="en-US" sz="1800" b="1"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て</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小さい事業については対象外とする。</a:t>
            </a:r>
          </a:p>
          <a:p>
            <a:pPr marL="177800" marR="0" lvl="0" indent="-177800" algn="l" defTabSz="457200" rtl="0" eaLnBrk="1" fontAlgn="auto" latinLnBrk="0" hangingPunct="1">
              <a:lnSpc>
                <a:spcPct val="12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事業評価の対象外として記載のある災害復旧に係る事業のうち</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本設」、「復興」などに該当するものは、本</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PDCA</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制度の対象と</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4572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２）景観行政団体へ景観に関する届出を行う必要のある事業</a:t>
            </a:r>
          </a:p>
        </p:txBody>
      </p:sp>
      <p:sp>
        <p:nvSpPr>
          <p:cNvPr id="16" name="テキスト ボックス 15"/>
          <p:cNvSpPr txBox="1"/>
          <p:nvPr/>
        </p:nvSpPr>
        <p:spPr>
          <a:xfrm>
            <a:off x="401052" y="2417726"/>
            <a:ext cx="4503761" cy="371705"/>
          </a:xfrm>
          <a:prstGeom prst="rect">
            <a:avLst/>
          </a:prstGeom>
          <a:noFill/>
        </p:spPr>
        <p:txBody>
          <a:bodyPr wrap="square" rtlCol="0">
            <a:spAutoFit/>
          </a:bodyPr>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大阪府の公共事業</a:t>
            </a:r>
            <a:endPar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4215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10267</TotalTime>
  <Words>4357</Words>
  <Application>Microsoft Office PowerPoint</Application>
  <PresentationFormat>画面に合わせる (4:3)</PresentationFormat>
  <Paragraphs>552</Paragraphs>
  <Slides>29</Slides>
  <Notes>26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HG丸ｺﾞｼｯｸM-PRO</vt:lpstr>
      <vt:lpstr>Meiryo UI</vt:lpstr>
      <vt:lpstr>ＭＳ Ｐゴシック</vt:lpstr>
      <vt:lpstr>ＭＳ Ｐゴシック 本文</vt:lpstr>
      <vt:lpstr>游ゴシック</vt:lpstr>
      <vt:lpstr>Arial</vt:lpstr>
      <vt:lpstr>Calibri</vt:lpstr>
      <vt:lpstr>Cambria</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　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766</cp:revision>
  <cp:lastPrinted>2020-07-28T11:15:55Z</cp:lastPrinted>
  <dcterms:created xsi:type="dcterms:W3CDTF">2018-12-04T04:57:03Z</dcterms:created>
  <dcterms:modified xsi:type="dcterms:W3CDTF">2020-09-14T10:30:33Z</dcterms:modified>
</cp:coreProperties>
</file>