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81" r:id="rId2"/>
    <p:sldId id="277" r:id="rId3"/>
    <p:sldId id="284" r:id="rId4"/>
    <p:sldId id="290" r:id="rId5"/>
    <p:sldId id="291" r:id="rId6"/>
    <p:sldId id="258" r:id="rId7"/>
    <p:sldId id="292" r:id="rId8"/>
    <p:sldId id="288" r:id="rId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044" autoAdjust="0"/>
    <p:restoredTop sz="94660"/>
  </p:normalViewPr>
  <p:slideViewPr>
    <p:cSldViewPr>
      <p:cViewPr varScale="1">
        <p:scale>
          <a:sx n="67" d="100"/>
          <a:sy n="67" d="100"/>
        </p:scale>
        <p:origin x="1050"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C1D78F97-5D1B-4A42-8AC9-1B4DB28D5149}" type="datetimeFigureOut">
              <a:rPr kumimoji="1" lang="ja-JP" altLang="en-US" smtClean="0"/>
              <a:t>2021/2/24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990935D4-ED70-486E-9DDB-303544693F68}" type="slidenum">
              <a:rPr kumimoji="1" lang="ja-JP" altLang="en-US" smtClean="0"/>
              <a:t>‹#›</a:t>
            </a:fld>
            <a:endParaRPr kumimoji="1" lang="ja-JP" altLang="en-US"/>
          </a:p>
        </p:txBody>
      </p:sp>
    </p:spTree>
    <p:extLst>
      <p:ext uri="{BB962C8B-B14F-4D97-AF65-F5344CB8AC3E}">
        <p14:creationId xmlns:p14="http://schemas.microsoft.com/office/powerpoint/2010/main" val="407362166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90935D4-ED70-486E-9DDB-303544693F68}" type="slidenum">
              <a:rPr kumimoji="1" lang="ja-JP" altLang="en-US" smtClean="0"/>
              <a:t>2</a:t>
            </a:fld>
            <a:endParaRPr kumimoji="1" lang="ja-JP" altLang="en-US"/>
          </a:p>
        </p:txBody>
      </p:sp>
    </p:spTree>
    <p:extLst>
      <p:ext uri="{BB962C8B-B14F-4D97-AF65-F5344CB8AC3E}">
        <p14:creationId xmlns:p14="http://schemas.microsoft.com/office/powerpoint/2010/main" val="336054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90935D4-ED70-486E-9DDB-303544693F68}" type="slidenum">
              <a:rPr kumimoji="1" lang="ja-JP" altLang="en-US" smtClean="0"/>
              <a:t>7</a:t>
            </a:fld>
            <a:endParaRPr kumimoji="1" lang="ja-JP" altLang="en-US"/>
          </a:p>
        </p:txBody>
      </p:sp>
    </p:spTree>
    <p:extLst>
      <p:ext uri="{BB962C8B-B14F-4D97-AF65-F5344CB8AC3E}">
        <p14:creationId xmlns:p14="http://schemas.microsoft.com/office/powerpoint/2010/main" val="22488530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CD74CB6-F202-4D2B-8B24-F1CD9DDB1F28}" type="datetime1">
              <a:rPr kumimoji="1" lang="ja-JP" altLang="en-US" smtClean="0"/>
              <a:t>2021/2/24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FAB2AA0-22F6-4977-B4AB-6397E15C0039}" type="slidenum">
              <a:rPr kumimoji="1" lang="ja-JP" altLang="en-US" smtClean="0"/>
              <a:t>‹#›</a:t>
            </a:fld>
            <a:endParaRPr kumimoji="1" lang="ja-JP" altLang="en-US"/>
          </a:p>
        </p:txBody>
      </p:sp>
    </p:spTree>
    <p:extLst>
      <p:ext uri="{BB962C8B-B14F-4D97-AF65-F5344CB8AC3E}">
        <p14:creationId xmlns:p14="http://schemas.microsoft.com/office/powerpoint/2010/main" val="2284439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C79DB94-7A94-4A2D-A583-E75B56EDCA9D}" type="datetime1">
              <a:rPr kumimoji="1" lang="ja-JP" altLang="en-US" smtClean="0"/>
              <a:t>2021/2/24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FAB2AA0-22F6-4977-B4AB-6397E15C0039}" type="slidenum">
              <a:rPr kumimoji="1" lang="ja-JP" altLang="en-US" smtClean="0"/>
              <a:t>‹#›</a:t>
            </a:fld>
            <a:endParaRPr kumimoji="1" lang="ja-JP" altLang="en-US"/>
          </a:p>
        </p:txBody>
      </p:sp>
    </p:spTree>
    <p:extLst>
      <p:ext uri="{BB962C8B-B14F-4D97-AF65-F5344CB8AC3E}">
        <p14:creationId xmlns:p14="http://schemas.microsoft.com/office/powerpoint/2010/main" val="2028575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A73E26D-09F2-40C3-889F-F8EF7C0D21EC}" type="datetime1">
              <a:rPr kumimoji="1" lang="ja-JP" altLang="en-US" smtClean="0"/>
              <a:t>2021/2/24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FAB2AA0-22F6-4977-B4AB-6397E15C0039}" type="slidenum">
              <a:rPr kumimoji="1" lang="ja-JP" altLang="en-US" smtClean="0"/>
              <a:t>‹#›</a:t>
            </a:fld>
            <a:endParaRPr kumimoji="1" lang="ja-JP" altLang="en-US"/>
          </a:p>
        </p:txBody>
      </p:sp>
    </p:spTree>
    <p:extLst>
      <p:ext uri="{BB962C8B-B14F-4D97-AF65-F5344CB8AC3E}">
        <p14:creationId xmlns:p14="http://schemas.microsoft.com/office/powerpoint/2010/main" val="979743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1853B04-DB0E-4A09-8C8F-958820F4A43C}" type="datetime1">
              <a:rPr kumimoji="1" lang="ja-JP" altLang="en-US" smtClean="0"/>
              <a:t>2021/2/24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FAB2AA0-22F6-4977-B4AB-6397E15C0039}" type="slidenum">
              <a:rPr kumimoji="1" lang="ja-JP" altLang="en-US" smtClean="0"/>
              <a:t>‹#›</a:t>
            </a:fld>
            <a:endParaRPr kumimoji="1" lang="ja-JP" altLang="en-US"/>
          </a:p>
        </p:txBody>
      </p:sp>
    </p:spTree>
    <p:extLst>
      <p:ext uri="{BB962C8B-B14F-4D97-AF65-F5344CB8AC3E}">
        <p14:creationId xmlns:p14="http://schemas.microsoft.com/office/powerpoint/2010/main" val="2419131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A09F3AF-6F79-4D15-90BA-40C2FCD661C5}" type="datetime1">
              <a:rPr kumimoji="1" lang="ja-JP" altLang="en-US" smtClean="0"/>
              <a:t>2021/2/24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FAB2AA0-22F6-4977-B4AB-6397E15C0039}" type="slidenum">
              <a:rPr kumimoji="1" lang="ja-JP" altLang="en-US" smtClean="0"/>
              <a:t>‹#›</a:t>
            </a:fld>
            <a:endParaRPr kumimoji="1" lang="ja-JP" altLang="en-US"/>
          </a:p>
        </p:txBody>
      </p:sp>
    </p:spTree>
    <p:extLst>
      <p:ext uri="{BB962C8B-B14F-4D97-AF65-F5344CB8AC3E}">
        <p14:creationId xmlns:p14="http://schemas.microsoft.com/office/powerpoint/2010/main" val="2142594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F192D7A-77E0-4C84-9E14-1C3433EB78BF}" type="datetime1">
              <a:rPr kumimoji="1" lang="ja-JP" altLang="en-US" smtClean="0"/>
              <a:t>2021/2/24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FAB2AA0-22F6-4977-B4AB-6397E15C0039}" type="slidenum">
              <a:rPr kumimoji="1" lang="ja-JP" altLang="en-US" smtClean="0"/>
              <a:t>‹#›</a:t>
            </a:fld>
            <a:endParaRPr kumimoji="1" lang="ja-JP" altLang="en-US"/>
          </a:p>
        </p:txBody>
      </p:sp>
    </p:spTree>
    <p:extLst>
      <p:ext uri="{BB962C8B-B14F-4D97-AF65-F5344CB8AC3E}">
        <p14:creationId xmlns:p14="http://schemas.microsoft.com/office/powerpoint/2010/main" val="4107659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A32091A-DB02-49FA-BE8D-BAA607AC906B}" type="datetime1">
              <a:rPr kumimoji="1" lang="ja-JP" altLang="en-US" smtClean="0"/>
              <a:t>2021/2/24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FAB2AA0-22F6-4977-B4AB-6397E15C0039}" type="slidenum">
              <a:rPr kumimoji="1" lang="ja-JP" altLang="en-US" smtClean="0"/>
              <a:t>‹#›</a:t>
            </a:fld>
            <a:endParaRPr kumimoji="1" lang="ja-JP" altLang="en-US"/>
          </a:p>
        </p:txBody>
      </p:sp>
    </p:spTree>
    <p:extLst>
      <p:ext uri="{BB962C8B-B14F-4D97-AF65-F5344CB8AC3E}">
        <p14:creationId xmlns:p14="http://schemas.microsoft.com/office/powerpoint/2010/main" val="571273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941E8C3-C76B-4295-91B5-66A69C9C51ED}" type="datetime1">
              <a:rPr kumimoji="1" lang="ja-JP" altLang="en-US" smtClean="0"/>
              <a:t>2021/2/24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FAB2AA0-22F6-4977-B4AB-6397E15C0039}" type="slidenum">
              <a:rPr kumimoji="1" lang="ja-JP" altLang="en-US" smtClean="0"/>
              <a:t>‹#›</a:t>
            </a:fld>
            <a:endParaRPr kumimoji="1" lang="ja-JP" altLang="en-US"/>
          </a:p>
        </p:txBody>
      </p:sp>
    </p:spTree>
    <p:extLst>
      <p:ext uri="{BB962C8B-B14F-4D97-AF65-F5344CB8AC3E}">
        <p14:creationId xmlns:p14="http://schemas.microsoft.com/office/powerpoint/2010/main" val="2073611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B7DDF77-99B2-410C-A88A-8879D1E06C54}" type="datetime1">
              <a:rPr kumimoji="1" lang="ja-JP" altLang="en-US" smtClean="0"/>
              <a:t>2021/2/24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FAB2AA0-22F6-4977-B4AB-6397E15C0039}" type="slidenum">
              <a:rPr kumimoji="1" lang="ja-JP" altLang="en-US" smtClean="0"/>
              <a:t>‹#›</a:t>
            </a:fld>
            <a:endParaRPr kumimoji="1" lang="ja-JP" altLang="en-US"/>
          </a:p>
        </p:txBody>
      </p:sp>
    </p:spTree>
    <p:extLst>
      <p:ext uri="{BB962C8B-B14F-4D97-AF65-F5344CB8AC3E}">
        <p14:creationId xmlns:p14="http://schemas.microsoft.com/office/powerpoint/2010/main" val="456931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FDBD3A9-1571-4CA5-A993-09470E1FA9C9}" type="datetime1">
              <a:rPr kumimoji="1" lang="ja-JP" altLang="en-US" smtClean="0"/>
              <a:t>2021/2/24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FAB2AA0-22F6-4977-B4AB-6397E15C0039}" type="slidenum">
              <a:rPr kumimoji="1" lang="ja-JP" altLang="en-US" smtClean="0"/>
              <a:t>‹#›</a:t>
            </a:fld>
            <a:endParaRPr kumimoji="1" lang="ja-JP" altLang="en-US"/>
          </a:p>
        </p:txBody>
      </p:sp>
    </p:spTree>
    <p:extLst>
      <p:ext uri="{BB962C8B-B14F-4D97-AF65-F5344CB8AC3E}">
        <p14:creationId xmlns:p14="http://schemas.microsoft.com/office/powerpoint/2010/main" val="1866398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3223C30-BE65-4CC0-8B95-3BC60DF541AE}" type="datetime1">
              <a:rPr kumimoji="1" lang="ja-JP" altLang="en-US" smtClean="0"/>
              <a:t>2021/2/24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FAB2AA0-22F6-4977-B4AB-6397E15C0039}" type="slidenum">
              <a:rPr kumimoji="1" lang="ja-JP" altLang="en-US" smtClean="0"/>
              <a:t>‹#›</a:t>
            </a:fld>
            <a:endParaRPr kumimoji="1" lang="ja-JP" altLang="en-US"/>
          </a:p>
        </p:txBody>
      </p:sp>
    </p:spTree>
    <p:extLst>
      <p:ext uri="{BB962C8B-B14F-4D97-AF65-F5344CB8AC3E}">
        <p14:creationId xmlns:p14="http://schemas.microsoft.com/office/powerpoint/2010/main" val="1927919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D8ECDE-EA17-4CE6-92EF-95A3D21A0C4C}" type="datetime1">
              <a:rPr kumimoji="1" lang="ja-JP" altLang="en-US" smtClean="0"/>
              <a:t>2021/2/24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AB2AA0-22F6-4977-B4AB-6397E15C0039}" type="slidenum">
              <a:rPr kumimoji="1" lang="ja-JP" altLang="en-US" smtClean="0"/>
              <a:t>‹#›</a:t>
            </a:fld>
            <a:endParaRPr kumimoji="1" lang="ja-JP" altLang="en-US"/>
          </a:p>
        </p:txBody>
      </p:sp>
    </p:spTree>
    <p:extLst>
      <p:ext uri="{BB962C8B-B14F-4D97-AF65-F5344CB8AC3E}">
        <p14:creationId xmlns:p14="http://schemas.microsoft.com/office/powerpoint/2010/main" val="1354094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6329"/>
            <a:ext cx="9144000" cy="63591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kumimoji="0" lang="ja-JP" altLang="en-US" sz="2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24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ビュースポットおおさか選定の流れ</a:t>
            </a:r>
            <a:endParaRPr lang="ja-JP" altLang="en-US" sz="24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7689954" y="105975"/>
            <a:ext cx="1200691" cy="400110"/>
          </a:xfrm>
          <a:prstGeom prst="rect">
            <a:avLst/>
          </a:prstGeom>
          <a:solidFill>
            <a:schemeClr val="bg1"/>
          </a:solidFill>
          <a:ln w="19050">
            <a:solidFill>
              <a:schemeClr val="tx1"/>
            </a:solidFill>
          </a:ln>
        </p:spPr>
        <p:txBody>
          <a:bodyPr wrap="square" rtlCol="0">
            <a:spAutoFit/>
          </a:bodyPr>
          <a:lstStyle/>
          <a:p>
            <a:pPr lvl="0" algn="ctr"/>
            <a:r>
              <a:rPr kumimoji="1" lang="ja-JP" altLang="en-US" sz="2000" dirty="0" smtClean="0">
                <a:solidFill>
                  <a:prstClr val="black"/>
                </a:solidFill>
                <a:latin typeface="ＭＳ Ｐゴシック" panose="020B0600070205080204" pitchFamily="50" charset="-128"/>
              </a:rPr>
              <a:t>資料１</a:t>
            </a:r>
            <a:endParaRPr kumimoji="1" lang="en-US" altLang="ja-JP" sz="2000" dirty="0">
              <a:solidFill>
                <a:prstClr val="black"/>
              </a:solidFill>
              <a:latin typeface="ＭＳ Ｐゴシック" panose="020B0600070205080204" pitchFamily="50" charset="-128"/>
            </a:endParaRPr>
          </a:p>
        </p:txBody>
      </p:sp>
      <p:sp>
        <p:nvSpPr>
          <p:cNvPr id="13" name="テキスト ボックス 12"/>
          <p:cNvSpPr txBox="1"/>
          <p:nvPr/>
        </p:nvSpPr>
        <p:spPr>
          <a:xfrm>
            <a:off x="1686437" y="2728250"/>
            <a:ext cx="5771132" cy="584775"/>
          </a:xfrm>
          <a:prstGeom prst="rect">
            <a:avLst/>
          </a:prstGeom>
          <a:noFill/>
        </p:spPr>
        <p:txBody>
          <a:bodyPr wrap="none" rtlCol="0">
            <a:spAutoFit/>
          </a:bodyPr>
          <a:lstStyle/>
          <a:p>
            <a:pPr algn="ctr"/>
            <a:r>
              <a:rPr lang="ja-JP" altLang="en-US" sz="3200" b="1" dirty="0" smtClean="0">
                <a:latin typeface="Meiryo UI" panose="020B0604030504040204" pitchFamily="50" charset="-128"/>
                <a:ea typeface="Meiryo UI" panose="020B0604030504040204" pitchFamily="50" charset="-128"/>
              </a:rPr>
              <a:t>ビュースポットおおさか選定の流れ</a:t>
            </a:r>
            <a:endParaRPr kumimoji="1" lang="en-US" altLang="ja-JP" sz="3200" b="1" dirty="0" smtClean="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1</a:t>
            </a:fld>
            <a:endParaRPr kumimoji="1" lang="ja-JP" altLang="en-US"/>
          </a:p>
        </p:txBody>
      </p:sp>
    </p:spTree>
    <p:extLst>
      <p:ext uri="{BB962C8B-B14F-4D97-AF65-F5344CB8AC3E}">
        <p14:creationId xmlns:p14="http://schemas.microsoft.com/office/powerpoint/2010/main" val="33731404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178534" y="148734"/>
            <a:ext cx="6364285" cy="400110"/>
          </a:xfrm>
          <a:prstGeom prst="rect">
            <a:avLst/>
          </a:prstGeom>
          <a:noFill/>
        </p:spPr>
        <p:txBody>
          <a:bodyPr wrap="square" rtlCol="0">
            <a:spAutoFit/>
          </a:bodyPr>
          <a:lstStyle/>
          <a:p>
            <a:r>
              <a:rPr lang="ja-JP" altLang="en-US" sz="2000" b="1" dirty="0" smtClean="0"/>
              <a:t>■ </a:t>
            </a:r>
            <a:r>
              <a:rPr lang="ja-JP" altLang="en-US" sz="2000" b="1" u="sng" dirty="0" smtClean="0"/>
              <a:t>第２回ビュースポット</a:t>
            </a:r>
            <a:r>
              <a:rPr lang="ja-JP" altLang="en-US" sz="2000" b="1" u="sng" dirty="0"/>
              <a:t>おおさか選定の流れ</a:t>
            </a:r>
          </a:p>
        </p:txBody>
      </p:sp>
      <p:graphicFrame>
        <p:nvGraphicFramePr>
          <p:cNvPr id="44" name="表 43"/>
          <p:cNvGraphicFramePr>
            <a:graphicFrameLocks noGrp="1"/>
          </p:cNvGraphicFramePr>
          <p:nvPr>
            <p:extLst>
              <p:ext uri="{D42A27DB-BD31-4B8C-83A1-F6EECF244321}">
                <p14:modId xmlns:p14="http://schemas.microsoft.com/office/powerpoint/2010/main" val="1175197879"/>
              </p:ext>
            </p:extLst>
          </p:nvPr>
        </p:nvGraphicFramePr>
        <p:xfrm>
          <a:off x="323528" y="725800"/>
          <a:ext cx="8568954" cy="5727535"/>
        </p:xfrm>
        <a:graphic>
          <a:graphicData uri="http://schemas.openxmlformats.org/drawingml/2006/table">
            <a:tbl>
              <a:tblPr firstRow="1" bandRow="1"/>
              <a:tblGrid>
                <a:gridCol w="1584176">
                  <a:extLst>
                    <a:ext uri="{9D8B030D-6E8A-4147-A177-3AD203B41FA5}">
                      <a16:colId xmlns:a16="http://schemas.microsoft.com/office/drawing/2014/main" val="1321377137"/>
                    </a:ext>
                  </a:extLst>
                </a:gridCol>
                <a:gridCol w="6984778">
                  <a:extLst>
                    <a:ext uri="{9D8B030D-6E8A-4147-A177-3AD203B41FA5}">
                      <a16:colId xmlns:a16="http://schemas.microsoft.com/office/drawing/2014/main" val="3431430737"/>
                    </a:ext>
                  </a:extLst>
                </a:gridCol>
              </a:tblGrid>
              <a:tr h="503056">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0" lang="ja-JP" altLang="en-US" sz="1400" kern="0" noProof="0" dirty="0" smtClean="0">
                          <a:solidFill>
                            <a:prstClr val="black"/>
                          </a:solidFill>
                        </a:rPr>
                        <a:t>応募</a:t>
                      </a:r>
                      <a:endParaRPr kumimoji="0" lang="ja-JP" altLang="en-US" sz="1400" b="0" i="0" u="none" strike="noStrike" kern="0" cap="none" spc="0" normalizeH="0" baseline="0" noProof="0" dirty="0" smtClean="0">
                        <a:ln>
                          <a:noFill/>
                        </a:ln>
                        <a:solidFill>
                          <a:prstClr val="black"/>
                        </a:solidFill>
                        <a:effectLst/>
                        <a:uLnTx/>
                        <a:uFillTx/>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lang="en-US" altLang="ja-JP" sz="1400" dirty="0" smtClean="0">
                          <a:solidFill>
                            <a:prstClr val="black"/>
                          </a:solidFill>
                          <a:latin typeface="ＭＳ Ｐゴシック" panose="020B0600070205080204" pitchFamily="50" charset="-128"/>
                        </a:rPr>
                        <a:t>2020</a:t>
                      </a:r>
                      <a:r>
                        <a:rPr lang="ja-JP" altLang="en-US" sz="1400" dirty="0" smtClean="0">
                          <a:solidFill>
                            <a:prstClr val="black"/>
                          </a:solidFill>
                          <a:latin typeface="ＭＳ Ｐゴシック" panose="020B0600070205080204" pitchFamily="50" charset="-128"/>
                        </a:rPr>
                        <a:t>年</a:t>
                      </a:r>
                      <a:r>
                        <a:rPr lang="en-US" altLang="ja-JP" sz="1400" dirty="0" smtClean="0">
                          <a:solidFill>
                            <a:prstClr val="black"/>
                          </a:solidFill>
                          <a:latin typeface="ＭＳ Ｐゴシック" panose="020B0600070205080204" pitchFamily="50" charset="-128"/>
                        </a:rPr>
                        <a:t>9</a:t>
                      </a:r>
                      <a:r>
                        <a:rPr lang="ja-JP" altLang="en-US" sz="1400" dirty="0" smtClean="0">
                          <a:solidFill>
                            <a:prstClr val="black"/>
                          </a:solidFill>
                          <a:latin typeface="ＭＳ Ｐゴシック" panose="020B0600070205080204" pitchFamily="50" charset="-128"/>
                        </a:rPr>
                        <a:t>月</a:t>
                      </a:r>
                      <a:r>
                        <a:rPr lang="en-US" altLang="ja-JP" sz="1400" dirty="0" smtClean="0">
                          <a:solidFill>
                            <a:prstClr val="black"/>
                          </a:solidFill>
                          <a:latin typeface="ＭＳ Ｐゴシック" panose="020B0600070205080204" pitchFamily="50" charset="-128"/>
                        </a:rPr>
                        <a:t>14</a:t>
                      </a:r>
                      <a:r>
                        <a:rPr lang="ja-JP" altLang="en-US" sz="1400" dirty="0" smtClean="0">
                          <a:solidFill>
                            <a:prstClr val="black"/>
                          </a:solidFill>
                          <a:latin typeface="ＭＳ Ｐゴシック" panose="020B0600070205080204" pitchFamily="50" charset="-128"/>
                        </a:rPr>
                        <a:t>日（月曜日）から</a:t>
                      </a:r>
                      <a:r>
                        <a:rPr lang="en-US" altLang="ja-JP" sz="1400" dirty="0" smtClean="0">
                          <a:solidFill>
                            <a:prstClr val="black"/>
                          </a:solidFill>
                          <a:latin typeface="ＭＳ Ｐゴシック" panose="020B0600070205080204" pitchFamily="50" charset="-128"/>
                        </a:rPr>
                        <a:t>12</a:t>
                      </a:r>
                      <a:r>
                        <a:rPr lang="ja-JP" altLang="en-US" sz="1400" dirty="0" smtClean="0">
                          <a:solidFill>
                            <a:prstClr val="black"/>
                          </a:solidFill>
                          <a:latin typeface="ＭＳ Ｐゴシック" panose="020B0600070205080204" pitchFamily="50" charset="-128"/>
                        </a:rPr>
                        <a:t>月</a:t>
                      </a:r>
                      <a:r>
                        <a:rPr lang="en-US" altLang="ja-JP" sz="1400" dirty="0" smtClean="0">
                          <a:solidFill>
                            <a:prstClr val="black"/>
                          </a:solidFill>
                          <a:latin typeface="ＭＳ Ｐゴシック" panose="020B0600070205080204" pitchFamily="50" charset="-128"/>
                        </a:rPr>
                        <a:t>18</a:t>
                      </a:r>
                      <a:r>
                        <a:rPr lang="ja-JP" altLang="en-US" sz="1400" dirty="0" smtClean="0">
                          <a:solidFill>
                            <a:prstClr val="black"/>
                          </a:solidFill>
                          <a:latin typeface="ＭＳ Ｐゴシック" panose="020B0600070205080204" pitchFamily="50" charset="-128"/>
                        </a:rPr>
                        <a:t>日（金曜日） </a:t>
                      </a:r>
                      <a:r>
                        <a:rPr kumimoji="0" lang="ja-JP" altLang="en-US" sz="1400" kern="0" dirty="0" smtClean="0">
                          <a:solidFill>
                            <a:prstClr val="black"/>
                          </a:solidFill>
                        </a:rPr>
                        <a:t>まで</a:t>
                      </a:r>
                      <a:endParaRPr kumimoji="0" lang="en-US" altLang="ja-JP" sz="1400" kern="0" dirty="0" smtClean="0">
                        <a:solidFill>
                          <a:prstClr val="black"/>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0" lang="ja-JP" altLang="en-US" sz="1400" b="1" kern="0" dirty="0" smtClean="0">
                          <a:solidFill>
                            <a:prstClr val="black"/>
                          </a:solidFill>
                        </a:rPr>
                        <a:t>　　　　　　　　　　　　　　　　　　　　　　　　　　　　　　　　　⇒ </a:t>
                      </a:r>
                      <a:r>
                        <a:rPr kumimoji="0" lang="ja-JP" altLang="en-US" sz="1400" b="1" u="sng" kern="0" dirty="0" smtClean="0">
                          <a:solidFill>
                            <a:prstClr val="black"/>
                          </a:solidFill>
                        </a:rPr>
                        <a:t>１．募集要項（抜粋）／２．応募状況</a:t>
                      </a:r>
                      <a:endParaRPr kumimoji="1" lang="ja-JP" altLang="en-US" sz="1400" b="1" u="sng" dirty="0" smtClean="0">
                        <a:latin typeface="ＭＳ Ｐゴシック" panose="020B0600070205080204" pitchFamily="50" charset="-128"/>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79450378"/>
                  </a:ext>
                </a:extLst>
              </a:tr>
              <a:tr h="300211">
                <a:tc>
                  <a:txBody>
                    <a:bodyPr/>
                    <a:lstStyle/>
                    <a:p>
                      <a:pPr algn="ctr">
                        <a:lnSpc>
                          <a:spcPts val="1500"/>
                        </a:lnSpc>
                      </a:pPr>
                      <a:endParaRPr kumimoji="1" lang="ja-JP" altLang="en-US" sz="600" b="1" u="sng" dirty="0" smtClean="0">
                        <a:latin typeface="ＭＳ Ｐゴシック" panose="020B0600070205080204" pitchFamily="50" charset="-128"/>
                        <a:ea typeface="+mn-ea"/>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6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2203638454"/>
                  </a:ext>
                </a:extLst>
              </a:tr>
              <a:tr h="503056">
                <a:tc>
                  <a:txBody>
                    <a:bodyPr/>
                    <a:lstStyle>
                      <a:lvl1pPr marL="0" algn="l" defTabSz="914400" rtl="0" eaLnBrk="1" latinLnBrk="0" hangingPunct="1">
                        <a:defRPr kumimoji="1" sz="1800" kern="1200">
                          <a:solidFill>
                            <a:schemeClr val="tx1"/>
                          </a:solidFill>
                          <a:latin typeface="游ゴシック" panose="020F0502020204030204"/>
                        </a:defRPr>
                      </a:lvl1pPr>
                      <a:lvl2pPr marL="457200" algn="l" defTabSz="914400" rtl="0" eaLnBrk="1" latinLnBrk="0" hangingPunct="1">
                        <a:defRPr kumimoji="1" sz="1800" kern="1200">
                          <a:solidFill>
                            <a:schemeClr val="tx1"/>
                          </a:solidFill>
                          <a:latin typeface="游ゴシック" panose="020F0502020204030204"/>
                        </a:defRPr>
                      </a:lvl2pPr>
                      <a:lvl3pPr marL="914400" algn="l" defTabSz="914400" rtl="0" eaLnBrk="1" latinLnBrk="0" hangingPunct="1">
                        <a:defRPr kumimoji="1" sz="1800" kern="1200">
                          <a:solidFill>
                            <a:schemeClr val="tx1"/>
                          </a:solidFill>
                          <a:latin typeface="游ゴシック" panose="020F0502020204030204"/>
                        </a:defRPr>
                      </a:lvl3pPr>
                      <a:lvl4pPr marL="1371600" algn="l" defTabSz="914400" rtl="0" eaLnBrk="1" latinLnBrk="0" hangingPunct="1">
                        <a:defRPr kumimoji="1" sz="1800" kern="1200">
                          <a:solidFill>
                            <a:schemeClr val="tx1"/>
                          </a:solidFill>
                          <a:latin typeface="游ゴシック" panose="020F0502020204030204"/>
                        </a:defRPr>
                      </a:lvl4pPr>
                      <a:lvl5pPr marL="1828800" algn="l" defTabSz="914400" rtl="0" eaLnBrk="1" latinLnBrk="0" hangingPunct="1">
                        <a:defRPr kumimoji="1" sz="1800" kern="1200">
                          <a:solidFill>
                            <a:schemeClr val="tx1"/>
                          </a:solidFill>
                          <a:latin typeface="游ゴシック" panose="020F0502020204030204"/>
                        </a:defRPr>
                      </a:lvl5pPr>
                      <a:lvl6pPr marL="2286000" algn="l" defTabSz="914400" rtl="0" eaLnBrk="1" latinLnBrk="0" hangingPunct="1">
                        <a:defRPr kumimoji="1" sz="1800" kern="1200">
                          <a:solidFill>
                            <a:schemeClr val="tx1"/>
                          </a:solidFill>
                          <a:latin typeface="游ゴシック" panose="020F0502020204030204"/>
                        </a:defRPr>
                      </a:lvl6pPr>
                      <a:lvl7pPr marL="2743200" algn="l" defTabSz="914400" rtl="0" eaLnBrk="1" latinLnBrk="0" hangingPunct="1">
                        <a:defRPr kumimoji="1" sz="1800" kern="1200">
                          <a:solidFill>
                            <a:schemeClr val="tx1"/>
                          </a:solidFill>
                          <a:latin typeface="游ゴシック" panose="020F0502020204030204"/>
                        </a:defRPr>
                      </a:lvl7pPr>
                      <a:lvl8pPr marL="3200400" algn="l" defTabSz="914400" rtl="0" eaLnBrk="1" latinLnBrk="0" hangingPunct="1">
                        <a:defRPr kumimoji="1" sz="1800" kern="1200">
                          <a:solidFill>
                            <a:schemeClr val="tx1"/>
                          </a:solidFill>
                          <a:latin typeface="游ゴシック" panose="020F0502020204030204"/>
                        </a:defRPr>
                      </a:lvl8pPr>
                      <a:lvl9pPr marL="3657600" algn="l" defTabSz="914400" rtl="0" eaLnBrk="1" latinLnBrk="0" hangingPunct="1">
                        <a:defRPr kumimoji="1" sz="1800" kern="1200">
                          <a:solidFill>
                            <a:schemeClr val="tx1"/>
                          </a:solidFill>
                          <a:latin typeface="游ゴシック" panose="020F0502020204030204"/>
                        </a:defRPr>
                      </a:lvl9p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0" lang="ja-JP" altLang="en-US" sz="1400" kern="0" dirty="0" smtClean="0">
                          <a:solidFill>
                            <a:prstClr val="black"/>
                          </a:solidFill>
                        </a:rPr>
                        <a:t>事務局整理</a:t>
                      </a:r>
                      <a:endParaRPr kumimoji="1" lang="ja-JP" altLang="en-US" sz="1400" b="1" u="sng" dirty="0" smtClean="0">
                        <a:latin typeface="ＭＳ Ｐゴシック" panose="020B0600070205080204" pitchFamily="50" charset="-128"/>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pPr algn="l">
                        <a:lnSpc>
                          <a:spcPts val="1500"/>
                        </a:lnSpc>
                      </a:pPr>
                      <a:r>
                        <a:rPr kumimoji="1" lang="ja-JP" altLang="en-US" sz="1400" b="0" dirty="0" smtClean="0">
                          <a:latin typeface="ＭＳ Ｐゴシック" panose="020B0600070205080204" pitchFamily="50" charset="-128"/>
                          <a:ea typeface="+mn-ea"/>
                        </a:rPr>
                        <a:t>事務局での事前整理（現地調査、除外物件等の整理）</a:t>
                      </a:r>
                      <a:endParaRPr kumimoji="1" lang="en-US" altLang="ja-JP" sz="1400" b="0" dirty="0" smtClean="0">
                        <a:latin typeface="ＭＳ Ｐゴシック" panose="020B0600070205080204" pitchFamily="50" charset="-128"/>
                        <a:ea typeface="+mn-ea"/>
                      </a:endParaRPr>
                    </a:p>
                    <a:p>
                      <a:pPr algn="l">
                        <a:lnSpc>
                          <a:spcPts val="1500"/>
                        </a:lnSpc>
                      </a:pPr>
                      <a:r>
                        <a:rPr kumimoji="1" lang="ja-JP" altLang="en-US" sz="1400" b="0" dirty="0" smtClean="0">
                          <a:latin typeface="ＭＳ Ｐゴシック" panose="020B0600070205080204" pitchFamily="50" charset="-128"/>
                          <a:ea typeface="+mn-ea"/>
                        </a:rPr>
                        <a:t>　　　　　　　　　　　　　　　　　　　　　　　　</a:t>
                      </a:r>
                      <a:r>
                        <a:rPr kumimoji="1" lang="ja-JP" altLang="en-US" sz="1400" b="1" u="none" dirty="0" smtClean="0">
                          <a:latin typeface="ＭＳ Ｐゴシック" panose="020B0600070205080204" pitchFamily="50" charset="-128"/>
                          <a:ea typeface="+mn-ea"/>
                        </a:rPr>
                        <a:t>⇒</a:t>
                      </a:r>
                      <a:r>
                        <a:rPr kumimoji="1" lang="ja-JP" altLang="en-US" sz="1400" b="1" u="none" baseline="0" dirty="0" smtClean="0">
                          <a:latin typeface="ＭＳ Ｐゴシック" panose="020B0600070205080204" pitchFamily="50" charset="-128"/>
                          <a:ea typeface="+mn-ea"/>
                        </a:rPr>
                        <a:t> </a:t>
                      </a:r>
                      <a:r>
                        <a:rPr kumimoji="1" lang="ja-JP" altLang="en-US" sz="1400" b="1" u="sng" dirty="0" smtClean="0">
                          <a:latin typeface="ＭＳ Ｐゴシック" panose="020B0600070205080204" pitchFamily="50" charset="-128"/>
                          <a:ea typeface="+mn-ea"/>
                        </a:rPr>
                        <a:t>３．除外物件の整理／４．選定対象外物件の整理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3143248280"/>
                  </a:ext>
                </a:extLst>
              </a:tr>
              <a:tr h="300211">
                <a:tc>
                  <a:txBody>
                    <a:bodyPr/>
                    <a:lstStyle>
                      <a:lvl1pPr marL="0" algn="l" defTabSz="914400" rtl="0" eaLnBrk="1" latinLnBrk="0" hangingPunct="1">
                        <a:defRPr kumimoji="1" sz="1800" kern="1200">
                          <a:solidFill>
                            <a:schemeClr val="tx1"/>
                          </a:solidFill>
                          <a:latin typeface="游ゴシック" panose="020F0502020204030204"/>
                        </a:defRPr>
                      </a:lvl1pPr>
                      <a:lvl2pPr marL="457200" algn="l" defTabSz="914400" rtl="0" eaLnBrk="1" latinLnBrk="0" hangingPunct="1">
                        <a:defRPr kumimoji="1" sz="1800" kern="1200">
                          <a:solidFill>
                            <a:schemeClr val="tx1"/>
                          </a:solidFill>
                          <a:latin typeface="游ゴシック" panose="020F0502020204030204"/>
                        </a:defRPr>
                      </a:lvl2pPr>
                      <a:lvl3pPr marL="914400" algn="l" defTabSz="914400" rtl="0" eaLnBrk="1" latinLnBrk="0" hangingPunct="1">
                        <a:defRPr kumimoji="1" sz="1800" kern="1200">
                          <a:solidFill>
                            <a:schemeClr val="tx1"/>
                          </a:solidFill>
                          <a:latin typeface="游ゴシック" panose="020F0502020204030204"/>
                        </a:defRPr>
                      </a:lvl3pPr>
                      <a:lvl4pPr marL="1371600" algn="l" defTabSz="914400" rtl="0" eaLnBrk="1" latinLnBrk="0" hangingPunct="1">
                        <a:defRPr kumimoji="1" sz="1800" kern="1200">
                          <a:solidFill>
                            <a:schemeClr val="tx1"/>
                          </a:solidFill>
                          <a:latin typeface="游ゴシック" panose="020F0502020204030204"/>
                        </a:defRPr>
                      </a:lvl4pPr>
                      <a:lvl5pPr marL="1828800" algn="l" defTabSz="914400" rtl="0" eaLnBrk="1" latinLnBrk="0" hangingPunct="1">
                        <a:defRPr kumimoji="1" sz="1800" kern="1200">
                          <a:solidFill>
                            <a:schemeClr val="tx1"/>
                          </a:solidFill>
                          <a:latin typeface="游ゴシック" panose="020F0502020204030204"/>
                        </a:defRPr>
                      </a:lvl5pPr>
                      <a:lvl6pPr marL="2286000" algn="l" defTabSz="914400" rtl="0" eaLnBrk="1" latinLnBrk="0" hangingPunct="1">
                        <a:defRPr kumimoji="1" sz="1800" kern="1200">
                          <a:solidFill>
                            <a:schemeClr val="tx1"/>
                          </a:solidFill>
                          <a:latin typeface="游ゴシック" panose="020F0502020204030204"/>
                        </a:defRPr>
                      </a:lvl6pPr>
                      <a:lvl7pPr marL="2743200" algn="l" defTabSz="914400" rtl="0" eaLnBrk="1" latinLnBrk="0" hangingPunct="1">
                        <a:defRPr kumimoji="1" sz="1800" kern="1200">
                          <a:solidFill>
                            <a:schemeClr val="tx1"/>
                          </a:solidFill>
                          <a:latin typeface="游ゴシック" panose="020F0502020204030204"/>
                        </a:defRPr>
                      </a:lvl7pPr>
                      <a:lvl8pPr marL="3200400" algn="l" defTabSz="914400" rtl="0" eaLnBrk="1" latinLnBrk="0" hangingPunct="1">
                        <a:defRPr kumimoji="1" sz="1800" kern="1200">
                          <a:solidFill>
                            <a:schemeClr val="tx1"/>
                          </a:solidFill>
                          <a:latin typeface="游ゴシック" panose="020F0502020204030204"/>
                        </a:defRPr>
                      </a:lvl8pPr>
                      <a:lvl9pPr marL="3657600" algn="l" defTabSz="914400" rtl="0" eaLnBrk="1" latinLnBrk="0" hangingPunct="1">
                        <a:defRPr kumimoji="1" sz="1800" kern="1200">
                          <a:solidFill>
                            <a:schemeClr val="tx1"/>
                          </a:solidFill>
                          <a:latin typeface="游ゴシック" panose="020F0502020204030204"/>
                        </a:defRPr>
                      </a:lvl9pPr>
                    </a:lstStyle>
                    <a:p>
                      <a:pPr algn="ctr">
                        <a:lnSpc>
                          <a:spcPts val="1500"/>
                        </a:lnSpc>
                      </a:pPr>
                      <a:endParaRPr kumimoji="1" lang="ja-JP" altLang="en-US" sz="700" b="1" u="sng" dirty="0" smtClean="0">
                        <a:latin typeface="ＭＳ Ｐゴシック" panose="020B0600070205080204" pitchFamily="50" charset="-128"/>
                        <a:ea typeface="+mn-ea"/>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8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2214581825"/>
                  </a:ext>
                </a:extLst>
              </a:tr>
              <a:tr h="519785">
                <a:tc>
                  <a:txBody>
                    <a:bodyPr/>
                    <a:lstStyle>
                      <a:lvl1pPr marL="0" algn="l" defTabSz="914400" rtl="0" eaLnBrk="1" latinLnBrk="0" hangingPunct="1">
                        <a:defRPr kumimoji="1" sz="1800" kern="1200">
                          <a:solidFill>
                            <a:schemeClr val="tx1"/>
                          </a:solidFill>
                          <a:latin typeface="游ゴシック" panose="020F0502020204030204"/>
                        </a:defRPr>
                      </a:lvl1pPr>
                      <a:lvl2pPr marL="457200" algn="l" defTabSz="914400" rtl="0" eaLnBrk="1" latinLnBrk="0" hangingPunct="1">
                        <a:defRPr kumimoji="1" sz="1800" kern="1200">
                          <a:solidFill>
                            <a:schemeClr val="tx1"/>
                          </a:solidFill>
                          <a:latin typeface="游ゴシック" panose="020F0502020204030204"/>
                        </a:defRPr>
                      </a:lvl2pPr>
                      <a:lvl3pPr marL="914400" algn="l" defTabSz="914400" rtl="0" eaLnBrk="1" latinLnBrk="0" hangingPunct="1">
                        <a:defRPr kumimoji="1" sz="1800" kern="1200">
                          <a:solidFill>
                            <a:schemeClr val="tx1"/>
                          </a:solidFill>
                          <a:latin typeface="游ゴシック" panose="020F0502020204030204"/>
                        </a:defRPr>
                      </a:lvl3pPr>
                      <a:lvl4pPr marL="1371600" algn="l" defTabSz="914400" rtl="0" eaLnBrk="1" latinLnBrk="0" hangingPunct="1">
                        <a:defRPr kumimoji="1" sz="1800" kern="1200">
                          <a:solidFill>
                            <a:schemeClr val="tx1"/>
                          </a:solidFill>
                          <a:latin typeface="游ゴシック" panose="020F0502020204030204"/>
                        </a:defRPr>
                      </a:lvl4pPr>
                      <a:lvl5pPr marL="1828800" algn="l" defTabSz="914400" rtl="0" eaLnBrk="1" latinLnBrk="0" hangingPunct="1">
                        <a:defRPr kumimoji="1" sz="1800" kern="1200">
                          <a:solidFill>
                            <a:schemeClr val="tx1"/>
                          </a:solidFill>
                          <a:latin typeface="游ゴシック" panose="020F0502020204030204"/>
                        </a:defRPr>
                      </a:lvl5pPr>
                      <a:lvl6pPr marL="2286000" algn="l" defTabSz="914400" rtl="0" eaLnBrk="1" latinLnBrk="0" hangingPunct="1">
                        <a:defRPr kumimoji="1" sz="1800" kern="1200">
                          <a:solidFill>
                            <a:schemeClr val="tx1"/>
                          </a:solidFill>
                          <a:latin typeface="游ゴシック" panose="020F0502020204030204"/>
                        </a:defRPr>
                      </a:lvl6pPr>
                      <a:lvl7pPr marL="2743200" algn="l" defTabSz="914400" rtl="0" eaLnBrk="1" latinLnBrk="0" hangingPunct="1">
                        <a:defRPr kumimoji="1" sz="1800" kern="1200">
                          <a:solidFill>
                            <a:schemeClr val="tx1"/>
                          </a:solidFill>
                          <a:latin typeface="游ゴシック" panose="020F0502020204030204"/>
                        </a:defRPr>
                      </a:lvl7pPr>
                      <a:lvl8pPr marL="3200400" algn="l" defTabSz="914400" rtl="0" eaLnBrk="1" latinLnBrk="0" hangingPunct="1">
                        <a:defRPr kumimoji="1" sz="1800" kern="1200">
                          <a:solidFill>
                            <a:schemeClr val="tx1"/>
                          </a:solidFill>
                          <a:latin typeface="游ゴシック" panose="020F0502020204030204"/>
                        </a:defRPr>
                      </a:lvl8pPr>
                      <a:lvl9pPr marL="3657600" algn="l" defTabSz="914400" rtl="0" eaLnBrk="1" latinLnBrk="0" hangingPunct="1">
                        <a:defRPr kumimoji="1" sz="1800" kern="1200">
                          <a:solidFill>
                            <a:schemeClr val="tx1"/>
                          </a:solidFill>
                          <a:latin typeface="游ゴシック" panose="020F0502020204030204"/>
                        </a:defRPr>
                      </a:lvl9pPr>
                    </a:lstStyle>
                    <a:p>
                      <a:pPr marL="0" marR="0" lvl="0" indent="0" algn="ctr" defTabSz="914400" rtl="0" eaLnBrk="1" fontAlgn="ctr" latinLnBrk="0" hangingPunct="1">
                        <a:lnSpc>
                          <a:spcPts val="1500"/>
                        </a:lnSpc>
                        <a:spcBef>
                          <a:spcPts val="0"/>
                        </a:spcBef>
                        <a:spcAft>
                          <a:spcPts val="0"/>
                        </a:spcAft>
                        <a:buClrTx/>
                        <a:buSzTx/>
                        <a:buFontTx/>
                        <a:buNone/>
                        <a:tabLst/>
                        <a:defRPr/>
                      </a:pPr>
                      <a:r>
                        <a:rPr kumimoji="0" lang="ja-JP" altLang="en-US" sz="1400" kern="0" dirty="0" smtClean="0">
                          <a:solidFill>
                            <a:prstClr val="black"/>
                          </a:solidFill>
                        </a:rPr>
                        <a:t>事前審査</a:t>
                      </a:r>
                      <a:endParaRPr kumimoji="1" lang="ja-JP" altLang="en-US" sz="1400" b="1"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pPr marL="0" marR="0" lvl="0" indent="0" algn="l" defTabSz="914400" rtl="0" eaLnBrk="1" fontAlgn="ctr" latinLnBrk="0" hangingPunct="1">
                        <a:lnSpc>
                          <a:spcPts val="1500"/>
                        </a:lnSpc>
                        <a:spcBef>
                          <a:spcPts val="0"/>
                        </a:spcBef>
                        <a:spcAft>
                          <a:spcPts val="0"/>
                        </a:spcAft>
                        <a:buClrTx/>
                        <a:buSzTx/>
                        <a:buFontTx/>
                        <a:buNone/>
                        <a:tabLst/>
                        <a:defRPr/>
                      </a:pPr>
                      <a:r>
                        <a:rPr kumimoji="1" lang="ja-JP" altLang="en-US" sz="1400" b="0" dirty="0" smtClean="0">
                          <a:latin typeface="ＭＳ Ｐゴシック" panose="020B0600070205080204" pitchFamily="50" charset="-128"/>
                          <a:ea typeface="+mn-ea"/>
                        </a:rPr>
                        <a:t>部会委員に事前審査資料を送付</a:t>
                      </a:r>
                    </a:p>
                    <a:p>
                      <a:pPr marL="0" marR="0" lvl="0" indent="0" algn="l" defTabSz="914400" rtl="0" eaLnBrk="1" fontAlgn="ctr" latinLnBrk="0" hangingPunct="1">
                        <a:lnSpc>
                          <a:spcPts val="1500"/>
                        </a:lnSpc>
                        <a:spcBef>
                          <a:spcPts val="0"/>
                        </a:spcBef>
                        <a:spcAft>
                          <a:spcPts val="0"/>
                        </a:spcAft>
                        <a:buClrTx/>
                        <a:buSzTx/>
                        <a:buFontTx/>
                        <a:buNone/>
                        <a:tabLst/>
                        <a:defRPr/>
                      </a:pPr>
                      <a:r>
                        <a:rPr kumimoji="1" lang="ja-JP" altLang="en-US" sz="1400" b="0" dirty="0" smtClean="0">
                          <a:latin typeface="ＭＳ Ｐゴシック" panose="020B0600070205080204" pitchFamily="50" charset="-128"/>
                          <a:ea typeface="+mn-ea"/>
                        </a:rPr>
                        <a:t>各委員が１位から</a:t>
                      </a:r>
                      <a:r>
                        <a:rPr kumimoji="1" lang="en-US" altLang="ja-JP" sz="1400" b="0" dirty="0" smtClean="0">
                          <a:latin typeface="ＭＳ Ｐゴシック" panose="020B0600070205080204" pitchFamily="50" charset="-128"/>
                          <a:ea typeface="+mn-ea"/>
                        </a:rPr>
                        <a:t>10</a:t>
                      </a:r>
                      <a:r>
                        <a:rPr kumimoji="1" lang="ja-JP" altLang="en-US" sz="1400" b="0" dirty="0" smtClean="0">
                          <a:latin typeface="ＭＳ Ｐゴシック" panose="020B0600070205080204" pitchFamily="50" charset="-128"/>
                          <a:ea typeface="+mn-ea"/>
                        </a:rPr>
                        <a:t>位まで計</a:t>
                      </a:r>
                      <a:r>
                        <a:rPr kumimoji="1" lang="en-US" altLang="ja-JP" sz="1400" b="0" dirty="0" smtClean="0">
                          <a:latin typeface="ＭＳ Ｐゴシック" panose="020B0600070205080204" pitchFamily="50" charset="-128"/>
                          <a:ea typeface="+mn-ea"/>
                        </a:rPr>
                        <a:t>10</a:t>
                      </a:r>
                      <a:r>
                        <a:rPr kumimoji="1" lang="ja-JP" altLang="en-US" sz="1400" b="0" dirty="0" smtClean="0">
                          <a:latin typeface="ＭＳ Ｐゴシック" panose="020B0600070205080204" pitchFamily="50" charset="-128"/>
                          <a:ea typeface="+mn-ea"/>
                        </a:rPr>
                        <a:t>件の推薦物件を選び投票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846751884"/>
                  </a:ext>
                </a:extLst>
              </a:tr>
              <a:tr h="300211">
                <a:tc>
                  <a:txBody>
                    <a:bodyPr/>
                    <a:lstStyle>
                      <a:lvl1pPr marL="0" algn="l" defTabSz="914400" rtl="0" eaLnBrk="1" latinLnBrk="0" hangingPunct="1">
                        <a:defRPr kumimoji="1" sz="1800" kern="1200">
                          <a:solidFill>
                            <a:schemeClr val="tx1"/>
                          </a:solidFill>
                          <a:latin typeface="游ゴシック" panose="020F0502020204030204"/>
                        </a:defRPr>
                      </a:lvl1pPr>
                      <a:lvl2pPr marL="457200" algn="l" defTabSz="914400" rtl="0" eaLnBrk="1" latinLnBrk="0" hangingPunct="1">
                        <a:defRPr kumimoji="1" sz="1800" kern="1200">
                          <a:solidFill>
                            <a:schemeClr val="tx1"/>
                          </a:solidFill>
                          <a:latin typeface="游ゴシック" panose="020F0502020204030204"/>
                        </a:defRPr>
                      </a:lvl2pPr>
                      <a:lvl3pPr marL="914400" algn="l" defTabSz="914400" rtl="0" eaLnBrk="1" latinLnBrk="0" hangingPunct="1">
                        <a:defRPr kumimoji="1" sz="1800" kern="1200">
                          <a:solidFill>
                            <a:schemeClr val="tx1"/>
                          </a:solidFill>
                          <a:latin typeface="游ゴシック" panose="020F0502020204030204"/>
                        </a:defRPr>
                      </a:lvl3pPr>
                      <a:lvl4pPr marL="1371600" algn="l" defTabSz="914400" rtl="0" eaLnBrk="1" latinLnBrk="0" hangingPunct="1">
                        <a:defRPr kumimoji="1" sz="1800" kern="1200">
                          <a:solidFill>
                            <a:schemeClr val="tx1"/>
                          </a:solidFill>
                          <a:latin typeface="游ゴシック" panose="020F0502020204030204"/>
                        </a:defRPr>
                      </a:lvl4pPr>
                      <a:lvl5pPr marL="1828800" algn="l" defTabSz="914400" rtl="0" eaLnBrk="1" latinLnBrk="0" hangingPunct="1">
                        <a:defRPr kumimoji="1" sz="1800" kern="1200">
                          <a:solidFill>
                            <a:schemeClr val="tx1"/>
                          </a:solidFill>
                          <a:latin typeface="游ゴシック" panose="020F0502020204030204"/>
                        </a:defRPr>
                      </a:lvl5pPr>
                      <a:lvl6pPr marL="2286000" algn="l" defTabSz="914400" rtl="0" eaLnBrk="1" latinLnBrk="0" hangingPunct="1">
                        <a:defRPr kumimoji="1" sz="1800" kern="1200">
                          <a:solidFill>
                            <a:schemeClr val="tx1"/>
                          </a:solidFill>
                          <a:latin typeface="游ゴシック" panose="020F0502020204030204"/>
                        </a:defRPr>
                      </a:lvl6pPr>
                      <a:lvl7pPr marL="2743200" algn="l" defTabSz="914400" rtl="0" eaLnBrk="1" latinLnBrk="0" hangingPunct="1">
                        <a:defRPr kumimoji="1" sz="1800" kern="1200">
                          <a:solidFill>
                            <a:schemeClr val="tx1"/>
                          </a:solidFill>
                          <a:latin typeface="游ゴシック" panose="020F0502020204030204"/>
                        </a:defRPr>
                      </a:lvl7pPr>
                      <a:lvl8pPr marL="3200400" algn="l" defTabSz="914400" rtl="0" eaLnBrk="1" latinLnBrk="0" hangingPunct="1">
                        <a:defRPr kumimoji="1" sz="1800" kern="1200">
                          <a:solidFill>
                            <a:schemeClr val="tx1"/>
                          </a:solidFill>
                          <a:latin typeface="游ゴシック" panose="020F0502020204030204"/>
                        </a:defRPr>
                      </a:lvl8pPr>
                      <a:lvl9pPr marL="3657600" algn="l" defTabSz="914400" rtl="0" eaLnBrk="1" latinLnBrk="0" hangingPunct="1">
                        <a:defRPr kumimoji="1" sz="1800" kern="1200">
                          <a:solidFill>
                            <a:schemeClr val="tx1"/>
                          </a:solidFill>
                          <a:latin typeface="游ゴシック" panose="020F0502020204030204"/>
                        </a:defRPr>
                      </a:lvl9pPr>
                    </a:lstStyle>
                    <a:p>
                      <a:pPr marL="0" marR="0" lvl="0" indent="0" algn="ctr" defTabSz="914400" rtl="0" eaLnBrk="1" fontAlgn="auto" latinLnBrk="0" hangingPunct="1">
                        <a:lnSpc>
                          <a:spcPts val="1500"/>
                        </a:lnSpc>
                        <a:spcBef>
                          <a:spcPts val="0"/>
                        </a:spcBef>
                        <a:spcAft>
                          <a:spcPts val="0"/>
                        </a:spcAft>
                        <a:buClrTx/>
                        <a:buSzTx/>
                        <a:buFontTx/>
                        <a:buNone/>
                        <a:tabLst/>
                        <a:defRPr/>
                      </a:pPr>
                      <a:endParaRPr kumimoji="1" lang="ja-JP" altLang="en-US"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8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89993667"/>
                  </a:ext>
                </a:extLst>
              </a:tr>
              <a:tr h="551739">
                <a:tc>
                  <a:txBody>
                    <a:bodyPr/>
                    <a:lstStyle>
                      <a:lvl1pPr marL="0" algn="l" defTabSz="914400" rtl="0" eaLnBrk="1" latinLnBrk="0" hangingPunct="1">
                        <a:defRPr kumimoji="1" sz="1800" kern="1200">
                          <a:solidFill>
                            <a:schemeClr val="tx1"/>
                          </a:solidFill>
                          <a:latin typeface="游ゴシック" panose="020F0502020204030204"/>
                        </a:defRPr>
                      </a:lvl1pPr>
                      <a:lvl2pPr marL="457200" algn="l" defTabSz="914400" rtl="0" eaLnBrk="1" latinLnBrk="0" hangingPunct="1">
                        <a:defRPr kumimoji="1" sz="1800" kern="1200">
                          <a:solidFill>
                            <a:schemeClr val="tx1"/>
                          </a:solidFill>
                          <a:latin typeface="游ゴシック" panose="020F0502020204030204"/>
                        </a:defRPr>
                      </a:lvl2pPr>
                      <a:lvl3pPr marL="914400" algn="l" defTabSz="914400" rtl="0" eaLnBrk="1" latinLnBrk="0" hangingPunct="1">
                        <a:defRPr kumimoji="1" sz="1800" kern="1200">
                          <a:solidFill>
                            <a:schemeClr val="tx1"/>
                          </a:solidFill>
                          <a:latin typeface="游ゴシック" panose="020F0502020204030204"/>
                        </a:defRPr>
                      </a:lvl3pPr>
                      <a:lvl4pPr marL="1371600" algn="l" defTabSz="914400" rtl="0" eaLnBrk="1" latinLnBrk="0" hangingPunct="1">
                        <a:defRPr kumimoji="1" sz="1800" kern="1200">
                          <a:solidFill>
                            <a:schemeClr val="tx1"/>
                          </a:solidFill>
                          <a:latin typeface="游ゴシック" panose="020F0502020204030204"/>
                        </a:defRPr>
                      </a:lvl4pPr>
                      <a:lvl5pPr marL="1828800" algn="l" defTabSz="914400" rtl="0" eaLnBrk="1" latinLnBrk="0" hangingPunct="1">
                        <a:defRPr kumimoji="1" sz="1800" kern="1200">
                          <a:solidFill>
                            <a:schemeClr val="tx1"/>
                          </a:solidFill>
                          <a:latin typeface="游ゴシック" panose="020F0502020204030204"/>
                        </a:defRPr>
                      </a:lvl5pPr>
                      <a:lvl6pPr marL="2286000" algn="l" defTabSz="914400" rtl="0" eaLnBrk="1" latinLnBrk="0" hangingPunct="1">
                        <a:defRPr kumimoji="1" sz="1800" kern="1200">
                          <a:solidFill>
                            <a:schemeClr val="tx1"/>
                          </a:solidFill>
                          <a:latin typeface="游ゴシック" panose="020F0502020204030204"/>
                        </a:defRPr>
                      </a:lvl6pPr>
                      <a:lvl7pPr marL="2743200" algn="l" defTabSz="914400" rtl="0" eaLnBrk="1" latinLnBrk="0" hangingPunct="1">
                        <a:defRPr kumimoji="1" sz="1800" kern="1200">
                          <a:solidFill>
                            <a:schemeClr val="tx1"/>
                          </a:solidFill>
                          <a:latin typeface="游ゴシック" panose="020F0502020204030204"/>
                        </a:defRPr>
                      </a:lvl7pPr>
                      <a:lvl8pPr marL="3200400" algn="l" defTabSz="914400" rtl="0" eaLnBrk="1" latinLnBrk="0" hangingPunct="1">
                        <a:defRPr kumimoji="1" sz="1800" kern="1200">
                          <a:solidFill>
                            <a:schemeClr val="tx1"/>
                          </a:solidFill>
                          <a:latin typeface="游ゴシック" panose="020F0502020204030204"/>
                        </a:defRPr>
                      </a:lvl8pPr>
                      <a:lvl9pPr marL="3657600" algn="l" defTabSz="914400" rtl="0" eaLnBrk="1" latinLnBrk="0" hangingPunct="1">
                        <a:defRPr kumimoji="1" sz="1800" kern="1200">
                          <a:solidFill>
                            <a:schemeClr val="tx1"/>
                          </a:solidFill>
                          <a:latin typeface="游ゴシック" panose="020F0502020204030204"/>
                        </a:defRPr>
                      </a:lvl9p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rPr>
                        <a:t>関係者への</a:t>
                      </a:r>
                      <a:endParaRPr kumimoji="0" lang="en-US" altLang="ja-JP" sz="1400" b="0" i="0" u="none" strike="noStrike" kern="0" cap="none" spc="0" normalizeH="0" baseline="0" noProof="0" dirty="0" smtClean="0">
                        <a:ln>
                          <a:noFill/>
                        </a:ln>
                        <a:solidFill>
                          <a:prstClr val="black"/>
                        </a:solidFill>
                        <a:effectLst/>
                        <a:uLnTx/>
                        <a:uFillTx/>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rPr>
                        <a:t>情報照会</a:t>
                      </a:r>
                      <a:endParaRPr kumimoji="1" lang="ja-JP" altLang="en-US" sz="1400" b="1" i="0" u="sng" strike="noStrike" kern="1200" cap="none" spc="0" normalizeH="0" baseline="0" noProof="0" dirty="0" smtClean="0">
                        <a:ln>
                          <a:noFill/>
                        </a:ln>
                        <a:solidFill>
                          <a:prstClr val="black"/>
                        </a:solidFill>
                        <a:effectLst/>
                        <a:uLnTx/>
                        <a:uFillTx/>
                        <a:latin typeface="ＭＳ Ｐゴシック" panose="020B0600070205080204" pitchFamily="50" charset="-128"/>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mn-ea"/>
                          <a:cs typeface="+mn-cs"/>
                        </a:rPr>
                        <a:t>各委員から推薦のあったビュースポットについて、情報発信に支障がないか等、関係者へ照会し、スポット別シートに記載</a:t>
                      </a:r>
                      <a:r>
                        <a:rPr kumimoji="1" lang="ja-JP" altLang="en-US" sz="14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mn-ea"/>
                          <a:cs typeface="+mn-cs"/>
                        </a:rPr>
                        <a:t>　　　　　　　　　　　　　　　　　　　　　⇒ </a:t>
                      </a:r>
                      <a:r>
                        <a:rPr kumimoji="1" lang="ja-JP" altLang="en-US" sz="1400" b="1" i="0" u="sng" strike="noStrike" kern="1200" cap="none" spc="0" normalizeH="0" baseline="0" noProof="0" dirty="0" smtClean="0">
                          <a:ln>
                            <a:noFill/>
                          </a:ln>
                          <a:solidFill>
                            <a:prstClr val="black"/>
                          </a:solidFill>
                          <a:effectLst/>
                          <a:uLnTx/>
                          <a:uFillTx/>
                          <a:latin typeface="ＭＳ Ｐゴシック" panose="020B0600070205080204" pitchFamily="50" charset="-128"/>
                          <a:ea typeface="+mn-ea"/>
                          <a:cs typeface="+mn-cs"/>
                        </a:rPr>
                        <a:t>５．関係者への情報照会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324834396"/>
                  </a:ext>
                </a:extLst>
              </a:tr>
              <a:tr h="300211">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endParaRPr kumimoji="1" lang="ja-JP" altLang="en-US"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8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239878140"/>
                  </a:ext>
                </a:extLst>
              </a:tr>
              <a:tr h="639676">
                <a:tc>
                  <a:txBody>
                    <a:bodyPr/>
                    <a:lstStyle>
                      <a:lvl1pPr marL="0" algn="l" defTabSz="914400" rtl="0" eaLnBrk="1" latinLnBrk="0" hangingPunct="1">
                        <a:defRPr kumimoji="1" sz="1800" kern="1200">
                          <a:solidFill>
                            <a:schemeClr val="tx1"/>
                          </a:solidFill>
                          <a:latin typeface="游ゴシック" panose="020F0502020204030204"/>
                        </a:defRPr>
                      </a:lvl1pPr>
                      <a:lvl2pPr marL="457200" algn="l" defTabSz="914400" rtl="0" eaLnBrk="1" latinLnBrk="0" hangingPunct="1">
                        <a:defRPr kumimoji="1" sz="1800" kern="1200">
                          <a:solidFill>
                            <a:schemeClr val="tx1"/>
                          </a:solidFill>
                          <a:latin typeface="游ゴシック" panose="020F0502020204030204"/>
                        </a:defRPr>
                      </a:lvl2pPr>
                      <a:lvl3pPr marL="914400" algn="l" defTabSz="914400" rtl="0" eaLnBrk="1" latinLnBrk="0" hangingPunct="1">
                        <a:defRPr kumimoji="1" sz="1800" kern="1200">
                          <a:solidFill>
                            <a:schemeClr val="tx1"/>
                          </a:solidFill>
                          <a:latin typeface="游ゴシック" panose="020F0502020204030204"/>
                        </a:defRPr>
                      </a:lvl3pPr>
                      <a:lvl4pPr marL="1371600" algn="l" defTabSz="914400" rtl="0" eaLnBrk="1" latinLnBrk="0" hangingPunct="1">
                        <a:defRPr kumimoji="1" sz="1800" kern="1200">
                          <a:solidFill>
                            <a:schemeClr val="tx1"/>
                          </a:solidFill>
                          <a:latin typeface="游ゴシック" panose="020F0502020204030204"/>
                        </a:defRPr>
                      </a:lvl4pPr>
                      <a:lvl5pPr marL="1828800" algn="l" defTabSz="914400" rtl="0" eaLnBrk="1" latinLnBrk="0" hangingPunct="1">
                        <a:defRPr kumimoji="1" sz="1800" kern="1200">
                          <a:solidFill>
                            <a:schemeClr val="tx1"/>
                          </a:solidFill>
                          <a:latin typeface="游ゴシック" panose="020F0502020204030204"/>
                        </a:defRPr>
                      </a:lvl5pPr>
                      <a:lvl6pPr marL="2286000" algn="l" defTabSz="914400" rtl="0" eaLnBrk="1" latinLnBrk="0" hangingPunct="1">
                        <a:defRPr kumimoji="1" sz="1800" kern="1200">
                          <a:solidFill>
                            <a:schemeClr val="tx1"/>
                          </a:solidFill>
                          <a:latin typeface="游ゴシック" panose="020F0502020204030204"/>
                        </a:defRPr>
                      </a:lvl6pPr>
                      <a:lvl7pPr marL="2743200" algn="l" defTabSz="914400" rtl="0" eaLnBrk="1" latinLnBrk="0" hangingPunct="1">
                        <a:defRPr kumimoji="1" sz="1800" kern="1200">
                          <a:solidFill>
                            <a:schemeClr val="tx1"/>
                          </a:solidFill>
                          <a:latin typeface="游ゴシック" panose="020F0502020204030204"/>
                        </a:defRPr>
                      </a:lvl7pPr>
                      <a:lvl8pPr marL="3200400" algn="l" defTabSz="914400" rtl="0" eaLnBrk="1" latinLnBrk="0" hangingPunct="1">
                        <a:defRPr kumimoji="1" sz="1800" kern="1200">
                          <a:solidFill>
                            <a:schemeClr val="tx1"/>
                          </a:solidFill>
                          <a:latin typeface="游ゴシック" panose="020F0502020204030204"/>
                        </a:defRPr>
                      </a:lvl8pPr>
                      <a:lvl9pPr marL="3657600" algn="l" defTabSz="914400" rtl="0" eaLnBrk="1" latinLnBrk="0" hangingPunct="1">
                        <a:defRPr kumimoji="1" sz="1800" kern="1200">
                          <a:solidFill>
                            <a:schemeClr val="tx1"/>
                          </a:solidFill>
                          <a:latin typeface="游ゴシック" panose="020F0502020204030204"/>
                        </a:defRPr>
                      </a:lvl9pPr>
                    </a:lstStyle>
                    <a:p>
                      <a:pPr marL="0" marR="0" lvl="0" indent="0" algn="ctr" defTabSz="457200" rtl="0" eaLnBrk="1" fontAlgn="auto" latinLnBrk="0" hangingPunct="1">
                        <a:lnSpc>
                          <a:spcPts val="1500"/>
                        </a:lnSpc>
                        <a:spcBef>
                          <a:spcPts val="0"/>
                        </a:spcBef>
                        <a:spcAft>
                          <a:spcPts val="0"/>
                        </a:spcAft>
                        <a:buClrTx/>
                        <a:buSzTx/>
                        <a:buFontTx/>
                        <a:buNone/>
                        <a:tabLst/>
                        <a:defRPr/>
                      </a:pPr>
                      <a:r>
                        <a:rPr kumimoji="0" lang="ja-JP" altLang="en-US" sz="1800" b="1" kern="0" dirty="0" smtClean="0">
                          <a:solidFill>
                            <a:prstClr val="black"/>
                          </a:solidFill>
                        </a:rPr>
                        <a:t>選定</a:t>
                      </a:r>
                      <a:endParaRPr kumimoji="1" lang="ja-JP" altLang="en-US" sz="1800" b="1" i="0" u="none" strike="noStrike" kern="1200" cap="none" spc="0" normalizeH="0" baseline="0" noProof="0" dirty="0">
                        <a:ln>
                          <a:noFill/>
                        </a:ln>
                        <a:solidFill>
                          <a:prstClr val="black"/>
                        </a:solidFill>
                        <a:effectLst/>
                        <a:uLnTx/>
                        <a:uFillTx/>
                        <a:latin typeface="ＭＳ Ｐゴシック" panose="020B0600070205080204" pitchFamily="50" charset="-128"/>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a:txBody>
                    <a:bodyPr/>
                    <a:lstStyle/>
                    <a:p>
                      <a:pPr marL="0" marR="0" lvl="0" indent="0" algn="l" defTabSz="914400" rtl="0" eaLnBrk="1" fontAlgn="ctr" latinLnBrk="0" hangingPunct="1">
                        <a:lnSpc>
                          <a:spcPts val="15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mn-ea"/>
                          <a:cs typeface="+mn-cs"/>
                        </a:rPr>
                        <a:t>令和２年度第１回景観ビジョン推進部会</a:t>
                      </a:r>
                    </a:p>
                    <a:p>
                      <a:pPr marL="0" marR="0" lvl="0" indent="0" algn="l" defTabSz="914400" rtl="0" eaLnBrk="1" fontAlgn="ctr" latinLnBrk="0" hangingPunct="1">
                        <a:lnSpc>
                          <a:spcPts val="15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mn-ea"/>
                          <a:cs typeface="+mn-cs"/>
                        </a:rPr>
                        <a:t>・ビュースポットの選定（</a:t>
                      </a:r>
                      <a:r>
                        <a:rPr kumimoji="1" lang="en-US" altLang="ja-JP" sz="14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mn-ea"/>
                          <a:cs typeface="+mn-cs"/>
                        </a:rPr>
                        <a:t>20</a:t>
                      </a:r>
                      <a:r>
                        <a:rPr kumimoji="1" lang="ja-JP" altLang="en-US" sz="14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mn-ea"/>
                          <a:cs typeface="+mn-cs"/>
                        </a:rPr>
                        <a:t>件程度）</a:t>
                      </a:r>
                      <a:endParaRPr kumimoji="1" lang="ja-JP" altLang="en-US" sz="1400" b="0" i="0" u="none" strike="noStrike" kern="1200" cap="none" spc="0" normalizeH="0" baseline="0" noProof="0" dirty="0">
                        <a:ln>
                          <a:noFill/>
                        </a:ln>
                        <a:solidFill>
                          <a:srgbClr val="000000"/>
                        </a:solidFill>
                        <a:effectLst/>
                        <a:uLnTx/>
                        <a:uFillTx/>
                        <a:latin typeface="ＭＳ Ｐゴシック" panose="020B0600070205080204" pitchFamily="50" charset="-128"/>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extLst>
                  <a:ext uri="{0D108BD9-81ED-4DB2-BD59-A6C34878D82A}">
                    <a16:rowId xmlns:a16="http://schemas.microsoft.com/office/drawing/2014/main" val="3085387439"/>
                  </a:ext>
                </a:extLst>
              </a:tr>
              <a:tr h="300211">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endParaRPr kumimoji="1" lang="ja-JP" altLang="en-US"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8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888777604"/>
                  </a:ext>
                </a:extLst>
              </a:tr>
              <a:tr h="705901">
                <a:tc>
                  <a:txBody>
                    <a:bodyPr/>
                    <a:lstStyle/>
                    <a:p>
                      <a:pPr marL="0" marR="0" lvl="0" indent="0" algn="ctr" defTabSz="914400" rtl="0" eaLnBrk="1" fontAlgn="ctr" latinLnBrk="0" hangingPunct="1">
                        <a:lnSpc>
                          <a:spcPts val="15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rPr>
                        <a:t>最終確認</a:t>
                      </a:r>
                      <a:endParaRPr kumimoji="1" lang="ja-JP" altLang="en-US" sz="1400" b="1" i="0" u="sng" strike="noStrike" kern="1200" cap="none" spc="0" normalizeH="0" baseline="0" noProof="0" dirty="0" smtClean="0">
                        <a:ln>
                          <a:noFill/>
                        </a:ln>
                        <a:solidFill>
                          <a:srgbClr val="000000"/>
                        </a:solidFill>
                        <a:effectLst/>
                        <a:uLnTx/>
                        <a:uFillTx/>
                        <a:latin typeface="ＭＳ Ｐゴシック" panose="020B0600070205080204" pitchFamily="50" charset="-128"/>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marL="0" marR="0" lvl="0" indent="0" algn="l" defTabSz="914400" rtl="0" eaLnBrk="1" fontAlgn="ctr" latinLnBrk="0" hangingPunct="1">
                        <a:lnSpc>
                          <a:spcPts val="15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mn-ea"/>
                          <a:cs typeface="+mn-cs"/>
                        </a:rPr>
                        <a:t>第１回景観ビジョン推進部会で選定されたビュースポットについて、公表・情報発信にあたっての最終確認と情報収集を実施（必要に応じ現地確認を含む）　</a:t>
                      </a:r>
                      <a:endParaRPr kumimoji="1" lang="en-US" altLang="ja-JP" sz="14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mn-ea"/>
                        <a:cs typeface="+mn-cs"/>
                      </a:endParaRPr>
                    </a:p>
                    <a:p>
                      <a:pPr marL="0" marR="0" lvl="0" indent="0" algn="l" defTabSz="914400" rtl="0" eaLnBrk="1" fontAlgn="ctr" latinLnBrk="0" hangingPunct="1">
                        <a:lnSpc>
                          <a:spcPts val="15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mn-ea"/>
                          <a:cs typeface="+mn-cs"/>
                        </a:rPr>
                        <a:t>　　　　　　　　　　　　　　　　　　　　　　</a:t>
                      </a:r>
                      <a:r>
                        <a:rPr kumimoji="1" lang="ja-JP" altLang="en-US" sz="1400" b="1"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mn-ea"/>
                          <a:cs typeface="+mn-cs"/>
                        </a:rPr>
                        <a:t>⇒ </a:t>
                      </a:r>
                      <a:r>
                        <a:rPr kumimoji="1" lang="ja-JP" altLang="en-US" sz="1400" b="1" i="0" u="sng" strike="noStrike" kern="1200" cap="none" spc="0" normalizeH="0" baseline="0" noProof="0" dirty="0" smtClean="0">
                          <a:ln>
                            <a:noFill/>
                          </a:ln>
                          <a:solidFill>
                            <a:srgbClr val="000000"/>
                          </a:solidFill>
                          <a:effectLst/>
                          <a:uLnTx/>
                          <a:uFillTx/>
                          <a:latin typeface="ＭＳ Ｐゴシック" panose="020B0600070205080204" pitchFamily="50" charset="-128"/>
                          <a:ea typeface="+mn-ea"/>
                          <a:cs typeface="+mn-cs"/>
                        </a:rPr>
                        <a:t>６．公表・情報発信にあたっての最終確認・情報収集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extLst>
                  <a:ext uri="{0D108BD9-81ED-4DB2-BD59-A6C34878D82A}">
                    <a16:rowId xmlns:a16="http://schemas.microsoft.com/office/drawing/2014/main" val="4150210864"/>
                  </a:ext>
                </a:extLst>
              </a:tr>
              <a:tr h="300211">
                <a:tc>
                  <a:txBody>
                    <a:bodyPr/>
                    <a:lstStyle>
                      <a:lvl1pPr marL="0" algn="l" defTabSz="914400" rtl="0" eaLnBrk="1" latinLnBrk="0" hangingPunct="1">
                        <a:defRPr kumimoji="1" sz="1800" kern="1200">
                          <a:solidFill>
                            <a:schemeClr val="tx1"/>
                          </a:solidFill>
                          <a:latin typeface="游ゴシック" panose="020F0502020204030204"/>
                        </a:defRPr>
                      </a:lvl1pPr>
                      <a:lvl2pPr marL="457200" algn="l" defTabSz="914400" rtl="0" eaLnBrk="1" latinLnBrk="0" hangingPunct="1">
                        <a:defRPr kumimoji="1" sz="1800" kern="1200">
                          <a:solidFill>
                            <a:schemeClr val="tx1"/>
                          </a:solidFill>
                          <a:latin typeface="游ゴシック" panose="020F0502020204030204"/>
                        </a:defRPr>
                      </a:lvl2pPr>
                      <a:lvl3pPr marL="914400" algn="l" defTabSz="914400" rtl="0" eaLnBrk="1" latinLnBrk="0" hangingPunct="1">
                        <a:defRPr kumimoji="1" sz="1800" kern="1200">
                          <a:solidFill>
                            <a:schemeClr val="tx1"/>
                          </a:solidFill>
                          <a:latin typeface="游ゴシック" panose="020F0502020204030204"/>
                        </a:defRPr>
                      </a:lvl3pPr>
                      <a:lvl4pPr marL="1371600" algn="l" defTabSz="914400" rtl="0" eaLnBrk="1" latinLnBrk="0" hangingPunct="1">
                        <a:defRPr kumimoji="1" sz="1800" kern="1200">
                          <a:solidFill>
                            <a:schemeClr val="tx1"/>
                          </a:solidFill>
                          <a:latin typeface="游ゴシック" panose="020F0502020204030204"/>
                        </a:defRPr>
                      </a:lvl4pPr>
                      <a:lvl5pPr marL="1828800" algn="l" defTabSz="914400" rtl="0" eaLnBrk="1" latinLnBrk="0" hangingPunct="1">
                        <a:defRPr kumimoji="1" sz="1800" kern="1200">
                          <a:solidFill>
                            <a:schemeClr val="tx1"/>
                          </a:solidFill>
                          <a:latin typeface="游ゴシック" panose="020F0502020204030204"/>
                        </a:defRPr>
                      </a:lvl5pPr>
                      <a:lvl6pPr marL="2286000" algn="l" defTabSz="914400" rtl="0" eaLnBrk="1" latinLnBrk="0" hangingPunct="1">
                        <a:defRPr kumimoji="1" sz="1800" kern="1200">
                          <a:solidFill>
                            <a:schemeClr val="tx1"/>
                          </a:solidFill>
                          <a:latin typeface="游ゴシック" panose="020F0502020204030204"/>
                        </a:defRPr>
                      </a:lvl6pPr>
                      <a:lvl7pPr marL="2743200" algn="l" defTabSz="914400" rtl="0" eaLnBrk="1" latinLnBrk="0" hangingPunct="1">
                        <a:defRPr kumimoji="1" sz="1800" kern="1200">
                          <a:solidFill>
                            <a:schemeClr val="tx1"/>
                          </a:solidFill>
                          <a:latin typeface="游ゴシック" panose="020F0502020204030204"/>
                        </a:defRPr>
                      </a:lvl7pPr>
                      <a:lvl8pPr marL="3200400" algn="l" defTabSz="914400" rtl="0" eaLnBrk="1" latinLnBrk="0" hangingPunct="1">
                        <a:defRPr kumimoji="1" sz="1800" kern="1200">
                          <a:solidFill>
                            <a:schemeClr val="tx1"/>
                          </a:solidFill>
                          <a:latin typeface="游ゴシック" panose="020F0502020204030204"/>
                        </a:defRPr>
                      </a:lvl8pPr>
                      <a:lvl9pPr marL="3657600" algn="l" defTabSz="914400" rtl="0" eaLnBrk="1" latinLnBrk="0" hangingPunct="1">
                        <a:defRPr kumimoji="1" sz="1800" kern="1200">
                          <a:solidFill>
                            <a:schemeClr val="tx1"/>
                          </a:solidFill>
                          <a:latin typeface="游ゴシック" panose="020F0502020204030204"/>
                        </a:defRPr>
                      </a:lvl9pPr>
                    </a:lstStyle>
                    <a:p>
                      <a:pPr marL="0" marR="0" lvl="0" indent="0" algn="ctr" defTabSz="914400" rtl="0" eaLnBrk="1" fontAlgn="auto" latinLnBrk="0" hangingPunct="1">
                        <a:lnSpc>
                          <a:spcPts val="1500"/>
                        </a:lnSpc>
                        <a:spcBef>
                          <a:spcPts val="0"/>
                        </a:spcBef>
                        <a:spcAft>
                          <a:spcPts val="0"/>
                        </a:spcAft>
                        <a:buClrTx/>
                        <a:buSzTx/>
                        <a:buFontTx/>
                        <a:buNone/>
                        <a:tabLst/>
                        <a:defRPr/>
                      </a:pPr>
                      <a:endParaRPr kumimoji="1" lang="ja-JP" altLang="en-US"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8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2227786501"/>
                  </a:ext>
                </a:extLst>
              </a:tr>
              <a:tr h="503056">
                <a:tc>
                  <a:txBody>
                    <a:bodyPr/>
                    <a:lstStyle>
                      <a:lvl1pPr marL="0" algn="l" defTabSz="914400" rtl="0" eaLnBrk="1" latinLnBrk="0" hangingPunct="1">
                        <a:defRPr kumimoji="1" sz="1800" kern="1200">
                          <a:solidFill>
                            <a:schemeClr val="tx1"/>
                          </a:solidFill>
                          <a:latin typeface="游ゴシック" panose="020F0502020204030204"/>
                        </a:defRPr>
                      </a:lvl1pPr>
                      <a:lvl2pPr marL="457200" algn="l" defTabSz="914400" rtl="0" eaLnBrk="1" latinLnBrk="0" hangingPunct="1">
                        <a:defRPr kumimoji="1" sz="1800" kern="1200">
                          <a:solidFill>
                            <a:schemeClr val="tx1"/>
                          </a:solidFill>
                          <a:latin typeface="游ゴシック" panose="020F0502020204030204"/>
                        </a:defRPr>
                      </a:lvl2pPr>
                      <a:lvl3pPr marL="914400" algn="l" defTabSz="914400" rtl="0" eaLnBrk="1" latinLnBrk="0" hangingPunct="1">
                        <a:defRPr kumimoji="1" sz="1800" kern="1200">
                          <a:solidFill>
                            <a:schemeClr val="tx1"/>
                          </a:solidFill>
                          <a:latin typeface="游ゴシック" panose="020F0502020204030204"/>
                        </a:defRPr>
                      </a:lvl3pPr>
                      <a:lvl4pPr marL="1371600" algn="l" defTabSz="914400" rtl="0" eaLnBrk="1" latinLnBrk="0" hangingPunct="1">
                        <a:defRPr kumimoji="1" sz="1800" kern="1200">
                          <a:solidFill>
                            <a:schemeClr val="tx1"/>
                          </a:solidFill>
                          <a:latin typeface="游ゴシック" panose="020F0502020204030204"/>
                        </a:defRPr>
                      </a:lvl4pPr>
                      <a:lvl5pPr marL="1828800" algn="l" defTabSz="914400" rtl="0" eaLnBrk="1" latinLnBrk="0" hangingPunct="1">
                        <a:defRPr kumimoji="1" sz="1800" kern="1200">
                          <a:solidFill>
                            <a:schemeClr val="tx1"/>
                          </a:solidFill>
                          <a:latin typeface="游ゴシック" panose="020F0502020204030204"/>
                        </a:defRPr>
                      </a:lvl5pPr>
                      <a:lvl6pPr marL="2286000" algn="l" defTabSz="914400" rtl="0" eaLnBrk="1" latinLnBrk="0" hangingPunct="1">
                        <a:defRPr kumimoji="1" sz="1800" kern="1200">
                          <a:solidFill>
                            <a:schemeClr val="tx1"/>
                          </a:solidFill>
                          <a:latin typeface="游ゴシック" panose="020F0502020204030204"/>
                        </a:defRPr>
                      </a:lvl6pPr>
                      <a:lvl7pPr marL="2743200" algn="l" defTabSz="914400" rtl="0" eaLnBrk="1" latinLnBrk="0" hangingPunct="1">
                        <a:defRPr kumimoji="1" sz="1800" kern="1200">
                          <a:solidFill>
                            <a:schemeClr val="tx1"/>
                          </a:solidFill>
                          <a:latin typeface="游ゴシック" panose="020F0502020204030204"/>
                        </a:defRPr>
                      </a:lvl7pPr>
                      <a:lvl8pPr marL="3200400" algn="l" defTabSz="914400" rtl="0" eaLnBrk="1" latinLnBrk="0" hangingPunct="1">
                        <a:defRPr kumimoji="1" sz="1800" kern="1200">
                          <a:solidFill>
                            <a:schemeClr val="tx1"/>
                          </a:solidFill>
                          <a:latin typeface="游ゴシック" panose="020F0502020204030204"/>
                        </a:defRPr>
                      </a:lvl8pPr>
                      <a:lvl9pPr marL="3657600" algn="l" defTabSz="914400" rtl="0" eaLnBrk="1" latinLnBrk="0" hangingPunct="1">
                        <a:defRPr kumimoji="1" sz="1800" kern="1200">
                          <a:solidFill>
                            <a:schemeClr val="tx1"/>
                          </a:solidFill>
                          <a:latin typeface="游ゴシック" panose="020F0502020204030204"/>
                        </a:defRPr>
                      </a:lvl9pPr>
                    </a:lstStyle>
                    <a:p>
                      <a:pPr marL="0" marR="0" lvl="0" indent="0" algn="ctr" defTabSz="914400" rtl="0" eaLnBrk="1" fontAlgn="ctr" latinLnBrk="0" hangingPunct="1">
                        <a:lnSpc>
                          <a:spcPts val="1500"/>
                        </a:lnSpc>
                        <a:spcBef>
                          <a:spcPts val="0"/>
                        </a:spcBef>
                        <a:spcAft>
                          <a:spcPts val="0"/>
                        </a:spcAft>
                        <a:buClrTx/>
                        <a:buSzTx/>
                        <a:buFontTx/>
                        <a:buNone/>
                        <a:tabLst/>
                        <a:defRPr/>
                      </a:pPr>
                      <a:r>
                        <a:rPr kumimoji="0" lang="ja-JP" altLang="en-US" sz="1400" kern="0" noProof="0" dirty="0" smtClean="0">
                          <a:solidFill>
                            <a:prstClr val="black"/>
                          </a:solidFill>
                        </a:rPr>
                        <a:t>公表</a:t>
                      </a:r>
                      <a:endParaRPr kumimoji="1" lang="ja-JP" altLang="en-US" sz="1400" b="0" i="0" u="none" strike="noStrike" kern="1200" cap="none" spc="0" normalizeH="0" baseline="0" noProof="0" dirty="0">
                        <a:ln>
                          <a:noFill/>
                        </a:ln>
                        <a:solidFill>
                          <a:srgbClr val="000000"/>
                        </a:solidFill>
                        <a:effectLst/>
                        <a:uLnTx/>
                        <a:uFillTx/>
                        <a:latin typeface="ＭＳ Ｐゴシック" panose="020B0600070205080204" pitchFamily="50" charset="-128"/>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marL="0" marR="0" lvl="0" indent="0" algn="l" defTabSz="914400" rtl="0" eaLnBrk="1" fontAlgn="ctr" latinLnBrk="0" hangingPunct="1">
                        <a:lnSpc>
                          <a:spcPts val="15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mn-ea"/>
                          <a:cs typeface="+mn-cs"/>
                        </a:rPr>
                        <a:t>最終確認を行ったビュースポットについて、大阪府ＨＰにて公表</a:t>
                      </a:r>
                      <a:endParaRPr kumimoji="1" lang="en-US" altLang="ja-JP" sz="14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mn-ea"/>
                        <a:cs typeface="+mn-cs"/>
                      </a:endParaRPr>
                    </a:p>
                    <a:p>
                      <a:pPr marL="0" marR="0" lvl="0" indent="0" algn="l" defTabSz="914400" rtl="0" eaLnBrk="1" fontAlgn="ctr" latinLnBrk="0" hangingPunct="1">
                        <a:lnSpc>
                          <a:spcPts val="15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mn-ea"/>
                          <a:cs typeface="+mn-cs"/>
                        </a:rPr>
                        <a:t>併せて、インスタグラムでも発信</a:t>
                      </a:r>
                      <a:endParaRPr kumimoji="1" lang="ja-JP" altLang="en-US" sz="1400" b="0" i="0" u="none" strike="noStrike" kern="1200" cap="none" spc="0" normalizeH="0" baseline="0" noProof="0" dirty="0">
                        <a:ln>
                          <a:noFill/>
                        </a:ln>
                        <a:solidFill>
                          <a:srgbClr val="000000"/>
                        </a:solidFill>
                        <a:effectLst/>
                        <a:uLnTx/>
                        <a:uFillTx/>
                        <a:latin typeface="ＭＳ Ｐゴシック" panose="020B0600070205080204" pitchFamily="50" charset="-128"/>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extLst>
                  <a:ext uri="{0D108BD9-81ED-4DB2-BD59-A6C34878D82A}">
                    <a16:rowId xmlns:a16="http://schemas.microsoft.com/office/drawing/2014/main" val="3950049331"/>
                  </a:ext>
                </a:extLst>
              </a:tr>
            </a:tbl>
          </a:graphicData>
        </a:graphic>
      </p:graphicFrame>
      <p:sp>
        <p:nvSpPr>
          <p:cNvPr id="4" name="二等辺三角形 3"/>
          <p:cNvSpPr/>
          <p:nvPr/>
        </p:nvSpPr>
        <p:spPr>
          <a:xfrm rot="10800000">
            <a:off x="971601" y="1325912"/>
            <a:ext cx="324000" cy="108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二等辺三角形 32"/>
          <p:cNvSpPr/>
          <p:nvPr/>
        </p:nvSpPr>
        <p:spPr>
          <a:xfrm rot="10800000">
            <a:off x="971601" y="2118000"/>
            <a:ext cx="324000" cy="108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二等辺三角形 35"/>
          <p:cNvSpPr/>
          <p:nvPr/>
        </p:nvSpPr>
        <p:spPr>
          <a:xfrm rot="10800000">
            <a:off x="971601" y="2946104"/>
            <a:ext cx="324000" cy="108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二等辺三角形 40"/>
          <p:cNvSpPr/>
          <p:nvPr/>
        </p:nvSpPr>
        <p:spPr>
          <a:xfrm rot="10800000">
            <a:off x="971600" y="3810200"/>
            <a:ext cx="324000" cy="108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二等辺三角形 45"/>
          <p:cNvSpPr/>
          <p:nvPr/>
        </p:nvSpPr>
        <p:spPr>
          <a:xfrm rot="10800000">
            <a:off x="971600" y="4746304"/>
            <a:ext cx="324000" cy="108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二等辺三角形 46"/>
          <p:cNvSpPr/>
          <p:nvPr/>
        </p:nvSpPr>
        <p:spPr>
          <a:xfrm rot="10800000">
            <a:off x="971600" y="5754416"/>
            <a:ext cx="324000" cy="108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fld id="{5FAB2AA0-22F6-4977-B4AB-6397E15C0039}" type="slidenum">
              <a:rPr kumimoji="1" lang="ja-JP" altLang="en-US" smtClean="0"/>
              <a:t>2</a:t>
            </a:fld>
            <a:endParaRPr kumimoji="1" lang="ja-JP" altLang="en-US"/>
          </a:p>
        </p:txBody>
      </p:sp>
    </p:spTree>
    <p:extLst>
      <p:ext uri="{BB962C8B-B14F-4D97-AF65-F5344CB8AC3E}">
        <p14:creationId xmlns:p14="http://schemas.microsoft.com/office/powerpoint/2010/main" val="8260118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057040" y="6485388"/>
            <a:ext cx="2057400" cy="365125"/>
          </a:xfrm>
        </p:spPr>
        <p:txBody>
          <a:bodyPr/>
          <a:lstStyle/>
          <a:p>
            <a:fld id="{8DDB306B-CB1A-4F92-AE18-14C2D5855DBA}" type="slidenum">
              <a:rPr kumimoji="1" lang="ja-JP" altLang="en-US" smtClean="0"/>
              <a:t>3</a:t>
            </a:fld>
            <a:endParaRPr kumimoji="1" lang="ja-JP" altLang="en-US"/>
          </a:p>
        </p:txBody>
      </p:sp>
      <p:sp>
        <p:nvSpPr>
          <p:cNvPr id="10" name="テキスト ボックス 9"/>
          <p:cNvSpPr txBox="1"/>
          <p:nvPr/>
        </p:nvSpPr>
        <p:spPr>
          <a:xfrm>
            <a:off x="176373" y="679525"/>
            <a:ext cx="8716108" cy="6017032"/>
          </a:xfrm>
          <a:prstGeom prst="rect">
            <a:avLst/>
          </a:prstGeom>
          <a:noFill/>
          <a:ln w="12700">
            <a:noFill/>
          </a:ln>
        </p:spPr>
        <p:txBody>
          <a:bodyPr wrap="square" rtlCol="0">
            <a:spAutoFit/>
          </a:bodyPr>
          <a:lstStyle/>
          <a:p>
            <a:pPr marL="361950" lvl="0" indent="-190500">
              <a:lnSpc>
                <a:spcPts val="2100"/>
              </a:lnSpc>
              <a:buFont typeface="Wingdings" panose="05000000000000000000" pitchFamily="2" charset="2"/>
              <a:buChar char="Ø"/>
            </a:pPr>
            <a:r>
              <a:rPr kumimoji="1" lang="ja-JP" altLang="en-US" sz="1600" dirty="0" smtClean="0">
                <a:solidFill>
                  <a:prstClr val="black"/>
                </a:solidFill>
                <a:latin typeface="ＭＳ Ｐゴシック" panose="020B0600070205080204" pitchFamily="50" charset="-128"/>
              </a:rPr>
              <a:t>募集するビュースポット</a:t>
            </a:r>
            <a:endParaRPr kumimoji="1" lang="en-US" altLang="ja-JP" sz="1600" dirty="0" smtClean="0">
              <a:solidFill>
                <a:prstClr val="black"/>
              </a:solidFill>
              <a:latin typeface="ＭＳ Ｐゴシック" panose="020B0600070205080204" pitchFamily="50" charset="-128"/>
            </a:endParaRPr>
          </a:p>
          <a:p>
            <a:pPr marL="358775" lvl="0" indent="184150">
              <a:lnSpc>
                <a:spcPts val="2100"/>
              </a:lnSpc>
            </a:pPr>
            <a:r>
              <a:rPr kumimoji="1" lang="ja-JP" altLang="en-US" sz="1600" dirty="0" smtClean="0">
                <a:solidFill>
                  <a:prstClr val="black"/>
                </a:solidFill>
                <a:latin typeface="ＭＳ Ｐゴシック" panose="020B0600070205080204" pitchFamily="50" charset="-128"/>
              </a:rPr>
              <a:t>まちなみ、建物、道路、橋などの建造物や、海、山、川、樹木などの自然といった、様々な景観資源を美しく眺めることができる場所のうち、下記の要件にあてはまるものを募集</a:t>
            </a:r>
            <a:endParaRPr kumimoji="1" lang="en-US" altLang="ja-JP" sz="1600" dirty="0" smtClean="0">
              <a:solidFill>
                <a:prstClr val="black"/>
              </a:solidFill>
              <a:latin typeface="ＭＳ Ｐゴシック" panose="020B0600070205080204" pitchFamily="50" charset="-128"/>
            </a:endParaRPr>
          </a:p>
          <a:p>
            <a:pPr marL="358775" lvl="0">
              <a:lnSpc>
                <a:spcPts val="2100"/>
              </a:lnSpc>
            </a:pPr>
            <a:r>
              <a:rPr kumimoji="1" lang="ja-JP" altLang="en-US" sz="1600" dirty="0">
                <a:solidFill>
                  <a:prstClr val="black"/>
                </a:solidFill>
                <a:latin typeface="ＭＳ Ｐゴシック" panose="020B0600070205080204" pitchFamily="50" charset="-128"/>
              </a:rPr>
              <a:t>　・ビュースポットが大阪府内にあること</a:t>
            </a:r>
            <a:endParaRPr kumimoji="1" lang="en-US" altLang="ja-JP"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358775" lvl="0">
              <a:lnSpc>
                <a:spcPts val="2100"/>
              </a:lnSpc>
            </a:pPr>
            <a:r>
              <a:rPr kumimoji="1" lang="ja-JP" altLang="en-US" sz="1600" dirty="0">
                <a:solidFill>
                  <a:prstClr val="black"/>
                </a:solidFill>
                <a:latin typeface="ＭＳ Ｐゴシック" panose="020B0600070205080204" pitchFamily="50" charset="-128"/>
                <a:ea typeface="ＭＳ Ｐゴシック" panose="020B0600070205080204" pitchFamily="50" charset="-128"/>
              </a:rPr>
              <a:t>　</a:t>
            </a:r>
            <a:r>
              <a:rPr kumimoji="1" lang="ja-JP" altLang="en-US" sz="1600" dirty="0">
                <a:solidFill>
                  <a:prstClr val="black"/>
                </a:solidFill>
                <a:latin typeface="ＭＳ Ｐゴシック" panose="020B0600070205080204" pitchFamily="50" charset="-128"/>
              </a:rPr>
              <a:t>・ビュースポットが適切に維持管理されていること</a:t>
            </a:r>
            <a:endParaRPr kumimoji="1" lang="en-US" altLang="ja-JP" sz="1600" dirty="0" smtClean="0">
              <a:solidFill>
                <a:prstClr val="black"/>
              </a:solidFill>
              <a:latin typeface="ＭＳ Ｐゴシック" panose="020B0600070205080204" pitchFamily="50" charset="-128"/>
              <a:ea typeface="ＭＳ Ｐゴシック" panose="020B0600070205080204" pitchFamily="50" charset="-128"/>
            </a:endParaRPr>
          </a:p>
          <a:p>
            <a:pPr marL="358775" lvl="0">
              <a:lnSpc>
                <a:spcPts val="2100"/>
              </a:lnSpc>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rPr>
              <a:t>　</a:t>
            </a:r>
            <a:r>
              <a:rPr kumimoji="1" lang="ja-JP" altLang="en-US" sz="1600" dirty="0">
                <a:solidFill>
                  <a:prstClr val="black"/>
                </a:solidFill>
                <a:latin typeface="ＭＳ Ｐゴシック" panose="020B0600070205080204" pitchFamily="50" charset="-128"/>
              </a:rPr>
              <a:t>・ビュースポットへの立ち入りが禁止されていない場所であること（有料か無料か</a:t>
            </a:r>
            <a:r>
              <a:rPr kumimoji="1" lang="ja-JP" altLang="en-US" sz="1600" dirty="0" smtClean="0">
                <a:solidFill>
                  <a:prstClr val="black"/>
                </a:solidFill>
                <a:latin typeface="ＭＳ Ｐゴシック" panose="020B0600070205080204" pitchFamily="50" charset="-128"/>
              </a:rPr>
              <a:t>は</a:t>
            </a:r>
            <a:r>
              <a:rPr kumimoji="1" lang="ja-JP" altLang="en-US" sz="1600" dirty="0">
                <a:solidFill>
                  <a:prstClr val="black"/>
                </a:solidFill>
                <a:latin typeface="ＭＳ Ｐゴシック" panose="020B0600070205080204" pitchFamily="50" charset="-128"/>
              </a:rPr>
              <a:t>不問</a:t>
            </a:r>
            <a:r>
              <a:rPr kumimoji="1" lang="ja-JP" altLang="en-US" sz="1600" dirty="0" smtClean="0">
                <a:solidFill>
                  <a:prstClr val="black"/>
                </a:solidFill>
                <a:latin typeface="ＭＳ Ｐゴシック" panose="020B0600070205080204" pitchFamily="50" charset="-128"/>
              </a:rPr>
              <a:t>）</a:t>
            </a:r>
            <a:endParaRPr kumimoji="1" lang="en-US" altLang="ja-JP" sz="1600" dirty="0" smtClean="0">
              <a:solidFill>
                <a:prstClr val="black"/>
              </a:solidFill>
              <a:latin typeface="ＭＳ Ｐゴシック" panose="020B0600070205080204" pitchFamily="50" charset="-128"/>
            </a:endParaRPr>
          </a:p>
          <a:p>
            <a:pPr marL="358775" lvl="0" indent="184150">
              <a:lnSpc>
                <a:spcPts val="2100"/>
              </a:lnSpc>
            </a:pPr>
            <a:r>
              <a:rPr lang="ja-JP" altLang="en-US" sz="1600" dirty="0" smtClean="0">
                <a:solidFill>
                  <a:prstClr val="black"/>
                </a:solidFill>
                <a:latin typeface="ＭＳ Ｐゴシック" panose="020B0600070205080204" pitchFamily="50" charset="-128"/>
              </a:rPr>
              <a:t>なお</a:t>
            </a:r>
            <a:r>
              <a:rPr lang="ja-JP" altLang="en-US" sz="1600" dirty="0">
                <a:solidFill>
                  <a:prstClr val="black"/>
                </a:solidFill>
                <a:latin typeface="ＭＳ Ｐゴシック" panose="020B0600070205080204" pitchFamily="50" charset="-128"/>
              </a:rPr>
              <a:t>、第１回募集で決定した</a:t>
            </a:r>
            <a:r>
              <a:rPr lang="en-US" altLang="ja-JP" sz="1600" dirty="0">
                <a:solidFill>
                  <a:prstClr val="black"/>
                </a:solidFill>
                <a:latin typeface="ＭＳ Ｐゴシック" panose="020B0600070205080204" pitchFamily="50" charset="-128"/>
              </a:rPr>
              <a:t>28</a:t>
            </a:r>
            <a:r>
              <a:rPr lang="ja-JP" altLang="en-US" sz="1600" dirty="0">
                <a:solidFill>
                  <a:prstClr val="black"/>
                </a:solidFill>
                <a:latin typeface="ＭＳ Ｐゴシック" panose="020B0600070205080204" pitchFamily="50" charset="-128"/>
              </a:rPr>
              <a:t>か所のビュースポット（以下「第１回選定スポット」という）は、対象外とします。また、第１回選定スポットから、異なる景観（視対象）を眺める場合は、審査の上、第１回選定スポットの関連情報として取り扱います</a:t>
            </a:r>
            <a:r>
              <a:rPr lang="ja-JP" altLang="en-US" sz="1600" dirty="0" smtClean="0">
                <a:solidFill>
                  <a:prstClr val="black"/>
                </a:solidFill>
                <a:latin typeface="ＭＳ Ｐゴシック" panose="020B0600070205080204" pitchFamily="50" charset="-128"/>
              </a:rPr>
              <a:t>。</a:t>
            </a:r>
            <a:endParaRPr lang="en-US" altLang="ja-JP" sz="1600" dirty="0">
              <a:solidFill>
                <a:prstClr val="black"/>
              </a:solidFill>
              <a:latin typeface="ＭＳ Ｐゴシック" panose="020B0600070205080204" pitchFamily="50" charset="-128"/>
            </a:endParaRPr>
          </a:p>
          <a:p>
            <a:pPr marL="361950" lvl="0" indent="-190500">
              <a:lnSpc>
                <a:spcPts val="2100"/>
              </a:lnSpc>
              <a:buFont typeface="Wingdings" panose="05000000000000000000" pitchFamily="2" charset="2"/>
              <a:buChar char="Ø"/>
            </a:pPr>
            <a:r>
              <a:rPr lang="ja-JP" altLang="en-US" sz="1600" dirty="0">
                <a:solidFill>
                  <a:prstClr val="black"/>
                </a:solidFill>
                <a:latin typeface="ＭＳ Ｐゴシック" panose="020B0600070205080204" pitchFamily="50" charset="-128"/>
              </a:rPr>
              <a:t>応募資格：どなたでも応募可能</a:t>
            </a:r>
            <a:endParaRPr lang="en-US" altLang="ja-JP" sz="1600" dirty="0">
              <a:solidFill>
                <a:prstClr val="black"/>
              </a:solidFill>
              <a:latin typeface="ＭＳ Ｐゴシック" panose="020B0600070205080204" pitchFamily="50" charset="-128"/>
            </a:endParaRPr>
          </a:p>
          <a:p>
            <a:pPr marL="361950" lvl="0" indent="-190500">
              <a:lnSpc>
                <a:spcPts val="2100"/>
              </a:lnSpc>
              <a:buFont typeface="Wingdings" panose="05000000000000000000" pitchFamily="2" charset="2"/>
              <a:buChar char="Ø"/>
            </a:pPr>
            <a:r>
              <a:rPr lang="ja-JP" altLang="en-US" sz="1600" dirty="0">
                <a:solidFill>
                  <a:prstClr val="black"/>
                </a:solidFill>
                <a:latin typeface="ＭＳ Ｐゴシック" panose="020B0600070205080204" pitchFamily="50" charset="-128"/>
              </a:rPr>
              <a:t>募集期間：</a:t>
            </a:r>
            <a:r>
              <a:rPr lang="en-US" altLang="ja-JP" sz="1600" dirty="0" smtClean="0">
                <a:solidFill>
                  <a:prstClr val="black"/>
                </a:solidFill>
                <a:latin typeface="ＭＳ Ｐゴシック" panose="020B0600070205080204" pitchFamily="50" charset="-128"/>
              </a:rPr>
              <a:t>2020</a:t>
            </a:r>
            <a:r>
              <a:rPr lang="ja-JP" altLang="en-US" sz="1600" dirty="0" smtClean="0">
                <a:solidFill>
                  <a:prstClr val="black"/>
                </a:solidFill>
                <a:latin typeface="ＭＳ Ｐゴシック" panose="020B0600070205080204" pitchFamily="50" charset="-128"/>
              </a:rPr>
              <a:t>年９月</a:t>
            </a:r>
            <a:r>
              <a:rPr lang="en-US" altLang="ja-JP" sz="1600" dirty="0">
                <a:solidFill>
                  <a:prstClr val="black"/>
                </a:solidFill>
                <a:latin typeface="ＭＳ Ｐゴシック" panose="020B0600070205080204" pitchFamily="50" charset="-128"/>
              </a:rPr>
              <a:t>14</a:t>
            </a:r>
            <a:r>
              <a:rPr lang="ja-JP" altLang="en-US" sz="1600" dirty="0" smtClean="0">
                <a:solidFill>
                  <a:prstClr val="black"/>
                </a:solidFill>
                <a:latin typeface="ＭＳ Ｐゴシック" panose="020B0600070205080204" pitchFamily="50" charset="-128"/>
              </a:rPr>
              <a:t>日</a:t>
            </a:r>
            <a:r>
              <a:rPr lang="ja-JP" altLang="en-US" sz="1600" dirty="0">
                <a:solidFill>
                  <a:prstClr val="black"/>
                </a:solidFill>
                <a:latin typeface="ＭＳ Ｐゴシック" panose="020B0600070205080204" pitchFamily="50" charset="-128"/>
              </a:rPr>
              <a:t>（月曜日）</a:t>
            </a:r>
            <a:r>
              <a:rPr lang="ja-JP" altLang="en-US" sz="1600" dirty="0" smtClean="0">
                <a:solidFill>
                  <a:prstClr val="black"/>
                </a:solidFill>
                <a:latin typeface="ＭＳ Ｐゴシック" panose="020B0600070205080204" pitchFamily="50" charset="-128"/>
              </a:rPr>
              <a:t>から</a:t>
            </a:r>
            <a:r>
              <a:rPr lang="en-US" altLang="ja-JP" sz="1600" dirty="0" smtClean="0">
                <a:solidFill>
                  <a:prstClr val="black"/>
                </a:solidFill>
                <a:latin typeface="ＭＳ Ｐゴシック" panose="020B0600070205080204" pitchFamily="50" charset="-128"/>
              </a:rPr>
              <a:t>12</a:t>
            </a:r>
            <a:r>
              <a:rPr lang="ja-JP" altLang="en-US" sz="1600" dirty="0" smtClean="0">
                <a:solidFill>
                  <a:prstClr val="black"/>
                </a:solidFill>
                <a:latin typeface="ＭＳ Ｐゴシック" panose="020B0600070205080204" pitchFamily="50" charset="-128"/>
              </a:rPr>
              <a:t>月</a:t>
            </a:r>
            <a:r>
              <a:rPr lang="en-US" altLang="ja-JP" sz="1600" dirty="0" smtClean="0">
                <a:solidFill>
                  <a:prstClr val="black"/>
                </a:solidFill>
                <a:latin typeface="ＭＳ Ｐゴシック" panose="020B0600070205080204" pitchFamily="50" charset="-128"/>
              </a:rPr>
              <a:t>18</a:t>
            </a:r>
            <a:r>
              <a:rPr lang="ja-JP" altLang="en-US" sz="1600" dirty="0" smtClean="0">
                <a:solidFill>
                  <a:prstClr val="black"/>
                </a:solidFill>
                <a:latin typeface="ＭＳ Ｐゴシック" panose="020B0600070205080204" pitchFamily="50" charset="-128"/>
              </a:rPr>
              <a:t>日</a:t>
            </a:r>
            <a:r>
              <a:rPr lang="ja-JP" altLang="en-US" sz="1600" dirty="0">
                <a:solidFill>
                  <a:prstClr val="black"/>
                </a:solidFill>
                <a:latin typeface="ＭＳ Ｐゴシック" panose="020B0600070205080204" pitchFamily="50" charset="-128"/>
              </a:rPr>
              <a:t>（金曜日）</a:t>
            </a:r>
            <a:endParaRPr lang="en-US" altLang="ja-JP" sz="1600" dirty="0">
              <a:solidFill>
                <a:prstClr val="black"/>
              </a:solidFill>
              <a:latin typeface="ＭＳ Ｐゴシック" panose="020B0600070205080204" pitchFamily="50" charset="-128"/>
            </a:endParaRPr>
          </a:p>
          <a:p>
            <a:pPr marL="361950" lvl="0" indent="-190500">
              <a:lnSpc>
                <a:spcPts val="2100"/>
              </a:lnSpc>
              <a:buFont typeface="Wingdings" panose="05000000000000000000" pitchFamily="2" charset="2"/>
              <a:buChar char="Ø"/>
            </a:pPr>
            <a:r>
              <a:rPr lang="ja-JP" altLang="en-US" sz="1600" dirty="0">
                <a:solidFill>
                  <a:prstClr val="black"/>
                </a:solidFill>
                <a:latin typeface="ＭＳ Ｐゴシック" panose="020B0600070205080204" pitchFamily="50" charset="-128"/>
              </a:rPr>
              <a:t>応募方法：（１）メールによる応募、（２</a:t>
            </a:r>
            <a:r>
              <a:rPr lang="ja-JP" altLang="en-US" sz="1600" dirty="0" smtClean="0">
                <a:solidFill>
                  <a:prstClr val="black"/>
                </a:solidFill>
                <a:latin typeface="ＭＳ Ｐゴシック" panose="020B0600070205080204" pitchFamily="50" charset="-128"/>
              </a:rPr>
              <a:t>）インターネット申請、</a:t>
            </a:r>
            <a:endParaRPr lang="en-US" altLang="ja-JP" sz="1600" dirty="0" smtClean="0">
              <a:solidFill>
                <a:prstClr val="black"/>
              </a:solidFill>
              <a:latin typeface="ＭＳ Ｐゴシック" panose="020B0600070205080204" pitchFamily="50" charset="-128"/>
            </a:endParaRPr>
          </a:p>
          <a:p>
            <a:pPr marL="171450" lvl="0">
              <a:lnSpc>
                <a:spcPts val="2100"/>
              </a:lnSpc>
            </a:pPr>
            <a:r>
              <a:rPr lang="ja-JP" altLang="en-US" sz="1600" dirty="0">
                <a:solidFill>
                  <a:prstClr val="black"/>
                </a:solidFill>
                <a:latin typeface="ＭＳ Ｐゴシック" panose="020B0600070205080204" pitchFamily="50" charset="-128"/>
              </a:rPr>
              <a:t>　</a:t>
            </a:r>
            <a:r>
              <a:rPr lang="ja-JP" altLang="en-US" sz="1600" dirty="0" smtClean="0">
                <a:solidFill>
                  <a:prstClr val="black"/>
                </a:solidFill>
                <a:latin typeface="ＭＳ Ｐゴシック" panose="020B0600070205080204" pitchFamily="50" charset="-128"/>
              </a:rPr>
              <a:t>　　　　　　　（</a:t>
            </a:r>
            <a:r>
              <a:rPr lang="ja-JP" altLang="en-US" sz="1600" dirty="0">
                <a:solidFill>
                  <a:prstClr val="black"/>
                </a:solidFill>
                <a:latin typeface="ＭＳ Ｐゴシック" panose="020B0600070205080204" pitchFamily="50" charset="-128"/>
              </a:rPr>
              <a:t>３</a:t>
            </a:r>
            <a:r>
              <a:rPr lang="ja-JP" altLang="en-US" sz="1600" dirty="0" smtClean="0">
                <a:solidFill>
                  <a:prstClr val="black"/>
                </a:solidFill>
                <a:latin typeface="ＭＳ Ｐゴシック" panose="020B0600070205080204" pitchFamily="50" charset="-128"/>
              </a:rPr>
              <a:t>）</a:t>
            </a:r>
            <a:r>
              <a:rPr lang="ja-JP" altLang="en-US" sz="1600" dirty="0">
                <a:solidFill>
                  <a:prstClr val="black"/>
                </a:solidFill>
                <a:latin typeface="ＭＳ Ｐゴシック" panose="020B0600070205080204" pitchFamily="50" charset="-128"/>
              </a:rPr>
              <a:t>インスタグラム</a:t>
            </a:r>
            <a:r>
              <a:rPr lang="ja-JP" altLang="en-US" sz="1600" dirty="0" smtClean="0">
                <a:solidFill>
                  <a:prstClr val="black"/>
                </a:solidFill>
                <a:latin typeface="ＭＳ Ｐゴシック" panose="020B0600070205080204" pitchFamily="50" charset="-128"/>
              </a:rPr>
              <a:t>による応募</a:t>
            </a:r>
            <a:endParaRPr lang="en-US" altLang="ja-JP" sz="1600" dirty="0">
              <a:solidFill>
                <a:prstClr val="black"/>
              </a:solidFill>
              <a:latin typeface="ＭＳ Ｐゴシック" panose="020B0600070205080204" pitchFamily="50" charset="-128"/>
            </a:endParaRPr>
          </a:p>
          <a:p>
            <a:pPr marL="361950" lvl="0" indent="-190500">
              <a:lnSpc>
                <a:spcPts val="2100"/>
              </a:lnSpc>
              <a:buFont typeface="Wingdings" panose="05000000000000000000" pitchFamily="2" charset="2"/>
              <a:buChar char="Ø"/>
            </a:pPr>
            <a:r>
              <a:rPr lang="ja-JP" altLang="en-US" sz="1600" dirty="0">
                <a:solidFill>
                  <a:prstClr val="black"/>
                </a:solidFill>
                <a:latin typeface="ＭＳ Ｐゴシック" panose="020B0600070205080204" pitchFamily="50" charset="-128"/>
              </a:rPr>
              <a:t>応募内容：</a:t>
            </a:r>
            <a:r>
              <a:rPr lang="zh-TW" altLang="en-US" sz="1600" dirty="0">
                <a:solidFill>
                  <a:prstClr val="black"/>
                </a:solidFill>
                <a:latin typeface="ＭＳ Ｐゴシック" panose="020B0600070205080204" pitchFamily="50" charset="-128"/>
              </a:rPr>
              <a:t>（１）応募者名</a:t>
            </a:r>
            <a:r>
              <a:rPr lang="ja-JP" altLang="en-US" sz="1600" dirty="0" err="1">
                <a:solidFill>
                  <a:prstClr val="black"/>
                </a:solidFill>
                <a:latin typeface="ＭＳ Ｐゴシック" panose="020B0600070205080204" pitchFamily="50" charset="-128"/>
              </a:rPr>
              <a:t>、</a:t>
            </a:r>
            <a:r>
              <a:rPr lang="zh-TW" altLang="en-US" sz="1600" dirty="0">
                <a:solidFill>
                  <a:prstClr val="black"/>
                </a:solidFill>
                <a:latin typeface="ＭＳ Ｐゴシック" panose="020B0600070205080204" pitchFamily="50" charset="-128"/>
              </a:rPr>
              <a:t>（２）</a:t>
            </a:r>
            <a:r>
              <a:rPr lang="zh-TW" altLang="en-US" sz="1600" dirty="0" smtClean="0">
                <a:solidFill>
                  <a:prstClr val="black"/>
                </a:solidFill>
                <a:latin typeface="ＭＳ Ｐゴシック" panose="020B0600070205080204" pitchFamily="50" charset="-128"/>
              </a:rPr>
              <a:t>連絡先</a:t>
            </a:r>
            <a:endParaRPr lang="en-US" altLang="zh-TW" sz="1600" dirty="0" err="1" smtClean="0">
              <a:solidFill>
                <a:prstClr val="black"/>
              </a:solidFill>
              <a:latin typeface="ＭＳ Ｐゴシック" panose="020B0600070205080204" pitchFamily="50" charset="-128"/>
            </a:endParaRPr>
          </a:p>
          <a:p>
            <a:pPr marL="171450" lvl="0">
              <a:lnSpc>
                <a:spcPts val="2100"/>
              </a:lnSpc>
            </a:pPr>
            <a:r>
              <a:rPr lang="ja-JP" altLang="en-US" sz="1600" dirty="0" smtClean="0">
                <a:solidFill>
                  <a:prstClr val="black"/>
                </a:solidFill>
                <a:latin typeface="ＭＳ Ｐゴシック" panose="020B0600070205080204" pitchFamily="50" charset="-128"/>
              </a:rPr>
              <a:t>　</a:t>
            </a:r>
            <a:r>
              <a:rPr lang="ja-JP" altLang="en-US" sz="1600" dirty="0">
                <a:solidFill>
                  <a:prstClr val="black"/>
                </a:solidFill>
                <a:latin typeface="ＭＳ Ｐゴシック" panose="020B0600070205080204" pitchFamily="50" charset="-128"/>
              </a:rPr>
              <a:t>　</a:t>
            </a:r>
            <a:r>
              <a:rPr lang="ja-JP" altLang="en-US" sz="1600" dirty="0" smtClean="0">
                <a:solidFill>
                  <a:prstClr val="black"/>
                </a:solidFill>
                <a:latin typeface="ＭＳ Ｐゴシック" panose="020B0600070205080204" pitchFamily="50" charset="-128"/>
              </a:rPr>
              <a:t>　　　　　　（</a:t>
            </a:r>
            <a:r>
              <a:rPr lang="ja-JP" altLang="en-US" sz="1600" dirty="0">
                <a:solidFill>
                  <a:prstClr val="black"/>
                </a:solidFill>
                <a:latin typeface="ＭＳ Ｐゴシック" panose="020B0600070205080204" pitchFamily="50" charset="-128"/>
              </a:rPr>
              <a:t>３</a:t>
            </a:r>
            <a:r>
              <a:rPr lang="ja-JP" altLang="en-US" sz="1600" dirty="0" smtClean="0">
                <a:solidFill>
                  <a:prstClr val="black"/>
                </a:solidFill>
                <a:latin typeface="ＭＳ Ｐゴシック" panose="020B0600070205080204" pitchFamily="50" charset="-128"/>
              </a:rPr>
              <a:t>）景観（視対象）とビュースポット（視点場）、</a:t>
            </a:r>
            <a:endParaRPr lang="en-US" altLang="ja-JP" sz="1600" dirty="0">
              <a:solidFill>
                <a:prstClr val="black"/>
              </a:solidFill>
              <a:latin typeface="ＭＳ Ｐゴシック" panose="020B0600070205080204" pitchFamily="50" charset="-128"/>
            </a:endParaRPr>
          </a:p>
          <a:p>
            <a:pPr marL="171450" lvl="0">
              <a:lnSpc>
                <a:spcPts val="2100"/>
              </a:lnSpc>
            </a:pPr>
            <a:r>
              <a:rPr lang="ja-JP" altLang="en-US" sz="1600" dirty="0">
                <a:solidFill>
                  <a:prstClr val="black"/>
                </a:solidFill>
                <a:latin typeface="ＭＳ Ｐゴシック" panose="020B0600070205080204" pitchFamily="50" charset="-128"/>
              </a:rPr>
              <a:t>　　　　　　　　（４）写真の撮影時期、（５）おすすめ理由、</a:t>
            </a:r>
            <a:endParaRPr lang="en-US" altLang="ja-JP" sz="1600" dirty="0">
              <a:solidFill>
                <a:prstClr val="black"/>
              </a:solidFill>
              <a:latin typeface="ＭＳ Ｐゴシック" panose="020B0600070205080204" pitchFamily="50" charset="-128"/>
            </a:endParaRPr>
          </a:p>
          <a:p>
            <a:pPr marL="171450" lvl="0">
              <a:lnSpc>
                <a:spcPts val="2100"/>
              </a:lnSpc>
            </a:pPr>
            <a:r>
              <a:rPr lang="ja-JP" altLang="en-US" sz="1600" dirty="0">
                <a:solidFill>
                  <a:prstClr val="black"/>
                </a:solidFill>
                <a:latin typeface="ＭＳ Ｐゴシック" panose="020B0600070205080204" pitchFamily="50" charset="-128"/>
              </a:rPr>
              <a:t>　　　　　　　　（６）ビュースポットの位置、</a:t>
            </a:r>
            <a:endParaRPr lang="en-US" altLang="ja-JP" sz="1600" dirty="0">
              <a:solidFill>
                <a:prstClr val="black"/>
              </a:solidFill>
              <a:latin typeface="ＭＳ Ｐゴシック" panose="020B0600070205080204" pitchFamily="50" charset="-128"/>
            </a:endParaRPr>
          </a:p>
          <a:p>
            <a:pPr marL="171450" lvl="0">
              <a:lnSpc>
                <a:spcPts val="2100"/>
              </a:lnSpc>
            </a:pPr>
            <a:r>
              <a:rPr lang="ja-JP" altLang="en-US" sz="1600" dirty="0">
                <a:solidFill>
                  <a:prstClr val="black"/>
                </a:solidFill>
                <a:latin typeface="ＭＳ Ｐゴシック" panose="020B0600070205080204" pitchFamily="50" charset="-128"/>
              </a:rPr>
              <a:t>　　　　　　　　（７）その他参考となる事項（任意）</a:t>
            </a:r>
            <a:endParaRPr lang="en-US" altLang="ja-JP" sz="1600" dirty="0">
              <a:solidFill>
                <a:prstClr val="black"/>
              </a:solidFill>
              <a:latin typeface="ＭＳ Ｐゴシック" panose="020B0600070205080204" pitchFamily="50" charset="-128"/>
            </a:endParaRPr>
          </a:p>
          <a:p>
            <a:pPr marL="361950" lvl="0" indent="-190500">
              <a:lnSpc>
                <a:spcPts val="2100"/>
              </a:lnSpc>
              <a:buFont typeface="Wingdings" panose="05000000000000000000" pitchFamily="2" charset="2"/>
              <a:buChar char="Ø"/>
            </a:pPr>
            <a:r>
              <a:rPr lang="ja-JP" altLang="en-US" sz="1600" dirty="0">
                <a:solidFill>
                  <a:prstClr val="black"/>
                </a:solidFill>
                <a:latin typeface="ＭＳ Ｐゴシック" panose="020B0600070205080204" pitchFamily="50" charset="-128"/>
              </a:rPr>
              <a:t>注意事項：　・写真の技術を問うものではない</a:t>
            </a:r>
            <a:endParaRPr lang="en-US" altLang="ja-JP" sz="1600" dirty="0">
              <a:solidFill>
                <a:prstClr val="black"/>
              </a:solidFill>
              <a:latin typeface="ＭＳ Ｐゴシック" panose="020B0600070205080204" pitchFamily="50" charset="-128"/>
            </a:endParaRPr>
          </a:p>
          <a:p>
            <a:pPr marL="171450" lvl="0">
              <a:lnSpc>
                <a:spcPts val="2100"/>
              </a:lnSpc>
            </a:pPr>
            <a:r>
              <a:rPr lang="ja-JP" altLang="en-US" sz="1600" dirty="0">
                <a:solidFill>
                  <a:prstClr val="black"/>
                </a:solidFill>
                <a:latin typeface="ＭＳ Ｐゴシック" panose="020B0600070205080204" pitchFamily="50" charset="-128"/>
              </a:rPr>
              <a:t>　　　　　　　　　・人間の視野角と同じ範囲を撮影したもの</a:t>
            </a:r>
            <a:endParaRPr lang="en-US" altLang="ja-JP" sz="1600" dirty="0">
              <a:solidFill>
                <a:prstClr val="black"/>
              </a:solidFill>
              <a:latin typeface="ＭＳ Ｐゴシック" panose="020B0600070205080204" pitchFamily="50" charset="-128"/>
            </a:endParaRPr>
          </a:p>
          <a:p>
            <a:pPr marL="171450" lvl="0">
              <a:lnSpc>
                <a:spcPts val="2100"/>
              </a:lnSpc>
            </a:pPr>
            <a:r>
              <a:rPr lang="ja-JP" altLang="en-US" sz="1600" dirty="0">
                <a:solidFill>
                  <a:prstClr val="black"/>
                </a:solidFill>
                <a:latin typeface="ＭＳ Ｐゴシック" panose="020B0600070205080204" pitchFamily="50" charset="-128"/>
              </a:rPr>
              <a:t>　　　　　　　　　　（超望遠や超広角レンズ等により撮影したものでないこと</a:t>
            </a:r>
            <a:r>
              <a:rPr lang="ja-JP" altLang="en-US" sz="1600" dirty="0" smtClean="0">
                <a:solidFill>
                  <a:prstClr val="black"/>
                </a:solidFill>
                <a:latin typeface="ＭＳ Ｐゴシック" panose="020B0600070205080204" pitchFamily="50" charset="-128"/>
              </a:rPr>
              <a:t>）</a:t>
            </a:r>
            <a:endParaRPr lang="en-US" altLang="ja-JP" sz="1600" dirty="0" smtClean="0">
              <a:solidFill>
                <a:prstClr val="black"/>
              </a:solidFill>
              <a:latin typeface="ＭＳ Ｐゴシック" panose="020B0600070205080204" pitchFamily="50" charset="-128"/>
            </a:endParaRPr>
          </a:p>
          <a:p>
            <a:pPr marL="171450" lvl="0">
              <a:lnSpc>
                <a:spcPts val="2100"/>
              </a:lnSpc>
            </a:pPr>
            <a:r>
              <a:rPr lang="ja-JP" altLang="en-US" sz="1600" dirty="0">
                <a:solidFill>
                  <a:prstClr val="black"/>
                </a:solidFill>
                <a:latin typeface="ＭＳ Ｐゴシック" panose="020B0600070205080204" pitchFamily="50" charset="-128"/>
              </a:rPr>
              <a:t>　</a:t>
            </a:r>
            <a:r>
              <a:rPr lang="ja-JP" altLang="en-US" sz="1600" dirty="0" smtClean="0">
                <a:solidFill>
                  <a:prstClr val="black"/>
                </a:solidFill>
                <a:latin typeface="ＭＳ Ｐゴシック" panose="020B0600070205080204" pitchFamily="50" charset="-128"/>
              </a:rPr>
              <a:t>　　　　　　　　・応募があったもので、場所を特定できないものは対象外とする</a:t>
            </a:r>
            <a:endParaRPr lang="en-US" altLang="ja-JP" sz="1600" dirty="0" smtClean="0">
              <a:solidFill>
                <a:prstClr val="black"/>
              </a:solidFill>
              <a:latin typeface="ＭＳ Ｐゴシック" panose="020B0600070205080204" pitchFamily="50" charset="-128"/>
            </a:endParaRPr>
          </a:p>
        </p:txBody>
      </p:sp>
      <p:sp>
        <p:nvSpPr>
          <p:cNvPr id="11" name="テキスト ボックス 10"/>
          <p:cNvSpPr txBox="1"/>
          <p:nvPr/>
        </p:nvSpPr>
        <p:spPr>
          <a:xfrm>
            <a:off x="176373" y="254422"/>
            <a:ext cx="2340705" cy="400110"/>
          </a:xfrm>
          <a:prstGeom prst="rect">
            <a:avLst/>
          </a:prstGeom>
          <a:noFill/>
        </p:spPr>
        <p:txBody>
          <a:bodyPr wrap="none" rtlCol="0">
            <a:spAutoFit/>
          </a:bodyPr>
          <a:lstStyle/>
          <a:p>
            <a:r>
              <a:rPr lang="ja-JP" altLang="en-US" sz="2000" b="1" u="sng" dirty="0"/>
              <a:t>１</a:t>
            </a:r>
            <a:r>
              <a:rPr lang="ja-JP" altLang="en-US" sz="2000" b="1" u="sng" dirty="0" smtClean="0"/>
              <a:t>．募集要項（抜粋）</a:t>
            </a:r>
            <a:endParaRPr kumimoji="1" lang="ja-JP" altLang="en-US" sz="2000" b="1" u="sng" dirty="0"/>
          </a:p>
        </p:txBody>
      </p:sp>
      <p:pic>
        <p:nvPicPr>
          <p:cNvPr id="12" name="図 11"/>
          <p:cNvPicPr>
            <a:picLocks noChangeAspect="1"/>
          </p:cNvPicPr>
          <p:nvPr/>
        </p:nvPicPr>
        <p:blipFill>
          <a:blip r:embed="rId2"/>
          <a:stretch>
            <a:fillRect/>
          </a:stretch>
        </p:blipFill>
        <p:spPr>
          <a:xfrm>
            <a:off x="6588224" y="2924944"/>
            <a:ext cx="2130765" cy="3075137"/>
          </a:xfrm>
          <a:prstGeom prst="rect">
            <a:avLst/>
          </a:prstGeom>
          <a:ln>
            <a:solidFill>
              <a:schemeClr val="bg1">
                <a:lumMod val="50000"/>
              </a:schemeClr>
            </a:solidFill>
          </a:ln>
        </p:spPr>
      </p:pic>
      <p:sp>
        <p:nvSpPr>
          <p:cNvPr id="13" name="テキスト ボックス 12"/>
          <p:cNvSpPr txBox="1"/>
          <p:nvPr/>
        </p:nvSpPr>
        <p:spPr>
          <a:xfrm>
            <a:off x="7707046" y="6018472"/>
            <a:ext cx="1083951" cy="304699"/>
          </a:xfrm>
          <a:prstGeom prst="rect">
            <a:avLst/>
          </a:prstGeom>
          <a:noFill/>
        </p:spPr>
        <p:txBody>
          <a:bodyPr wrap="none" rtlCol="0">
            <a:spAutoFit/>
          </a:bodyPr>
          <a:lstStyle/>
          <a:p>
            <a:r>
              <a:rPr lang="ja-JP" altLang="en-US" sz="1200" dirty="0" smtClean="0"/>
              <a:t>△ 募集チラシ</a:t>
            </a:r>
            <a:endParaRPr kumimoji="1" lang="ja-JP" altLang="en-US" sz="1200" dirty="0"/>
          </a:p>
        </p:txBody>
      </p:sp>
    </p:spTree>
    <p:extLst>
      <p:ext uri="{BB962C8B-B14F-4D97-AF65-F5344CB8AC3E}">
        <p14:creationId xmlns:p14="http://schemas.microsoft.com/office/powerpoint/2010/main" val="32461846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408602" y="309031"/>
            <a:ext cx="8326796" cy="6504345"/>
          </a:xfrm>
          <a:prstGeom prst="rect">
            <a:avLst/>
          </a:prstGeom>
          <a:noFill/>
          <a:ln w="12700">
            <a:noFill/>
          </a:ln>
        </p:spPr>
        <p:txBody>
          <a:bodyPr wrap="square" rtlCol="0">
            <a:spAutoFit/>
          </a:bodyPr>
          <a:lstStyle/>
          <a:p>
            <a:pPr marL="171450" lvl="0">
              <a:lnSpc>
                <a:spcPts val="2500"/>
              </a:lnSpc>
            </a:pPr>
            <a:endParaRPr lang="en-US" altLang="ja-JP" sz="1600" dirty="0" smtClean="0">
              <a:solidFill>
                <a:prstClr val="black"/>
              </a:solidFill>
              <a:latin typeface="ＭＳ Ｐゴシック" panose="020B0600070205080204" pitchFamily="50" charset="-128"/>
            </a:endParaRPr>
          </a:p>
          <a:p>
            <a:pPr marL="171450" lvl="0">
              <a:lnSpc>
                <a:spcPts val="2500"/>
              </a:lnSpc>
            </a:pPr>
            <a:endParaRPr lang="en-US" altLang="ja-JP" sz="1600" dirty="0">
              <a:solidFill>
                <a:prstClr val="black"/>
              </a:solidFill>
              <a:latin typeface="ＭＳ Ｐゴシック" panose="020B0600070205080204" pitchFamily="50" charset="-128"/>
            </a:endParaRPr>
          </a:p>
          <a:p>
            <a:pPr marL="171450" lvl="0">
              <a:lnSpc>
                <a:spcPts val="2500"/>
              </a:lnSpc>
            </a:pPr>
            <a:endParaRPr lang="en-US" altLang="ja-JP" sz="1600" dirty="0" smtClean="0">
              <a:solidFill>
                <a:prstClr val="black"/>
              </a:solidFill>
              <a:latin typeface="ＭＳ Ｐゴシック" panose="020B0600070205080204" pitchFamily="50" charset="-128"/>
            </a:endParaRPr>
          </a:p>
          <a:p>
            <a:pPr marL="171450" lvl="0">
              <a:lnSpc>
                <a:spcPts val="2500"/>
              </a:lnSpc>
            </a:pPr>
            <a:endParaRPr lang="en-US" altLang="ja-JP" sz="1600" dirty="0">
              <a:solidFill>
                <a:prstClr val="black"/>
              </a:solidFill>
              <a:latin typeface="ＭＳ Ｐゴシック" panose="020B0600070205080204" pitchFamily="50" charset="-128"/>
            </a:endParaRPr>
          </a:p>
          <a:p>
            <a:pPr marL="171450" lvl="0">
              <a:lnSpc>
                <a:spcPts val="2500"/>
              </a:lnSpc>
            </a:pPr>
            <a:endParaRPr lang="en-US" altLang="ja-JP" sz="1600" dirty="0" smtClean="0">
              <a:solidFill>
                <a:prstClr val="black"/>
              </a:solidFill>
              <a:latin typeface="ＭＳ Ｐゴシック" panose="020B0600070205080204" pitchFamily="50" charset="-128"/>
            </a:endParaRPr>
          </a:p>
          <a:p>
            <a:pPr marL="171450" lvl="0">
              <a:lnSpc>
                <a:spcPts val="2500"/>
              </a:lnSpc>
            </a:pPr>
            <a:endParaRPr lang="en-US" altLang="ja-JP" sz="1600" dirty="0">
              <a:solidFill>
                <a:prstClr val="black"/>
              </a:solidFill>
              <a:latin typeface="ＭＳ Ｐゴシック" panose="020B0600070205080204" pitchFamily="50" charset="-128"/>
            </a:endParaRPr>
          </a:p>
          <a:p>
            <a:pPr marL="171450" lvl="0">
              <a:lnSpc>
                <a:spcPts val="2500"/>
              </a:lnSpc>
            </a:pPr>
            <a:endParaRPr lang="en-US" altLang="ja-JP" sz="1600" dirty="0" smtClean="0">
              <a:solidFill>
                <a:prstClr val="black"/>
              </a:solidFill>
              <a:latin typeface="ＭＳ Ｐゴシック" panose="020B0600070205080204" pitchFamily="50" charset="-128"/>
            </a:endParaRPr>
          </a:p>
          <a:p>
            <a:pPr marL="171450" lvl="0">
              <a:lnSpc>
                <a:spcPts val="2500"/>
              </a:lnSpc>
            </a:pPr>
            <a:endParaRPr lang="en-US" altLang="ja-JP" sz="1600" dirty="0">
              <a:solidFill>
                <a:prstClr val="black"/>
              </a:solidFill>
              <a:latin typeface="ＭＳ Ｐゴシック" panose="020B0600070205080204" pitchFamily="50" charset="-128"/>
            </a:endParaRPr>
          </a:p>
          <a:p>
            <a:pPr marL="171450" lvl="0">
              <a:lnSpc>
                <a:spcPts val="2500"/>
              </a:lnSpc>
            </a:pPr>
            <a:endParaRPr lang="en-US" altLang="ja-JP" sz="1600" dirty="0" smtClean="0">
              <a:solidFill>
                <a:prstClr val="black"/>
              </a:solidFill>
              <a:latin typeface="ＭＳ Ｐゴシック" panose="020B0600070205080204" pitchFamily="50" charset="-128"/>
            </a:endParaRPr>
          </a:p>
          <a:p>
            <a:pPr marL="171450" lvl="0">
              <a:lnSpc>
                <a:spcPts val="2500"/>
              </a:lnSpc>
            </a:pPr>
            <a:endParaRPr lang="en-US" altLang="ja-JP" sz="1600" dirty="0">
              <a:solidFill>
                <a:prstClr val="black"/>
              </a:solidFill>
              <a:latin typeface="ＭＳ Ｐゴシック" panose="020B0600070205080204" pitchFamily="50" charset="-128"/>
            </a:endParaRPr>
          </a:p>
          <a:p>
            <a:pPr marL="171450" lvl="0">
              <a:lnSpc>
                <a:spcPts val="2500"/>
              </a:lnSpc>
            </a:pPr>
            <a:endParaRPr lang="en-US" altLang="ja-JP" sz="1600" dirty="0" smtClean="0">
              <a:solidFill>
                <a:prstClr val="black"/>
              </a:solidFill>
              <a:latin typeface="ＭＳ Ｐゴシック" panose="020B0600070205080204" pitchFamily="50" charset="-128"/>
            </a:endParaRPr>
          </a:p>
          <a:p>
            <a:pPr marL="171450" lvl="0">
              <a:lnSpc>
                <a:spcPts val="2500"/>
              </a:lnSpc>
            </a:pPr>
            <a:endParaRPr lang="en-US" altLang="ja-JP" sz="1600" dirty="0">
              <a:solidFill>
                <a:prstClr val="black"/>
              </a:solidFill>
              <a:latin typeface="ＭＳ Ｐゴシック" panose="020B0600070205080204" pitchFamily="50" charset="-128"/>
            </a:endParaRPr>
          </a:p>
          <a:p>
            <a:pPr marL="171450" lvl="0">
              <a:lnSpc>
                <a:spcPts val="2500"/>
              </a:lnSpc>
            </a:pPr>
            <a:endParaRPr lang="en-US" altLang="ja-JP" sz="1600" dirty="0" smtClean="0">
              <a:solidFill>
                <a:prstClr val="black"/>
              </a:solidFill>
              <a:latin typeface="ＭＳ Ｐゴシック" panose="020B0600070205080204" pitchFamily="50" charset="-128"/>
            </a:endParaRPr>
          </a:p>
          <a:p>
            <a:pPr marL="171450" lvl="0">
              <a:lnSpc>
                <a:spcPts val="2500"/>
              </a:lnSpc>
            </a:pPr>
            <a:endParaRPr lang="en-US" altLang="ja-JP" sz="1600" dirty="0">
              <a:solidFill>
                <a:prstClr val="black"/>
              </a:solidFill>
              <a:latin typeface="ＭＳ Ｐゴシック" panose="020B0600070205080204" pitchFamily="50" charset="-128"/>
            </a:endParaRPr>
          </a:p>
          <a:p>
            <a:pPr marL="171450" lvl="0">
              <a:lnSpc>
                <a:spcPts val="2500"/>
              </a:lnSpc>
            </a:pPr>
            <a:endParaRPr lang="en-US" altLang="ja-JP" sz="1600" dirty="0" smtClean="0">
              <a:solidFill>
                <a:prstClr val="black"/>
              </a:solidFill>
              <a:latin typeface="ＭＳ Ｐゴシック" panose="020B0600070205080204" pitchFamily="50" charset="-128"/>
            </a:endParaRPr>
          </a:p>
          <a:p>
            <a:pPr marL="171450" lvl="0">
              <a:lnSpc>
                <a:spcPts val="2500"/>
              </a:lnSpc>
            </a:pPr>
            <a:endParaRPr lang="en-US" altLang="ja-JP" sz="1600" dirty="0">
              <a:solidFill>
                <a:prstClr val="black"/>
              </a:solidFill>
              <a:latin typeface="ＭＳ Ｐゴシック" panose="020B0600070205080204" pitchFamily="50" charset="-128"/>
            </a:endParaRPr>
          </a:p>
          <a:p>
            <a:pPr marL="171450" lvl="0">
              <a:lnSpc>
                <a:spcPts val="2500"/>
              </a:lnSpc>
            </a:pPr>
            <a:endParaRPr lang="en-US" altLang="ja-JP" sz="1600" dirty="0" smtClean="0">
              <a:solidFill>
                <a:prstClr val="black"/>
              </a:solidFill>
              <a:latin typeface="ＭＳ Ｐゴシック" panose="020B0600070205080204" pitchFamily="50" charset="-128"/>
            </a:endParaRPr>
          </a:p>
          <a:p>
            <a:pPr marL="171450" lvl="0">
              <a:lnSpc>
                <a:spcPts val="2500"/>
              </a:lnSpc>
            </a:pPr>
            <a:endParaRPr lang="en-US" altLang="ja-JP" sz="1600" dirty="0">
              <a:solidFill>
                <a:prstClr val="black"/>
              </a:solidFill>
              <a:latin typeface="ＭＳ Ｐゴシック" panose="020B0600070205080204" pitchFamily="50" charset="-128"/>
            </a:endParaRPr>
          </a:p>
          <a:p>
            <a:pPr marL="171450" lvl="0">
              <a:lnSpc>
                <a:spcPts val="2500"/>
              </a:lnSpc>
            </a:pPr>
            <a:r>
              <a:rPr lang="ja-JP" altLang="en-US" sz="1600" dirty="0" smtClean="0">
                <a:solidFill>
                  <a:prstClr val="black"/>
                </a:solidFill>
                <a:latin typeface="ＭＳ Ｐゴシック" panose="020B0600070205080204" pitchFamily="50" charset="-128"/>
              </a:rPr>
              <a:t>（</a:t>
            </a:r>
            <a:r>
              <a:rPr lang="en-US" altLang="ja-JP" sz="1600" dirty="0" smtClean="0">
                <a:solidFill>
                  <a:prstClr val="black"/>
                </a:solidFill>
                <a:latin typeface="ＭＳ Ｐゴシック" panose="020B0600070205080204" pitchFamily="50" charset="-128"/>
              </a:rPr>
              <a:t>※</a:t>
            </a:r>
            <a:r>
              <a:rPr lang="ja-JP" altLang="en-US" sz="1600" dirty="0" smtClean="0">
                <a:solidFill>
                  <a:prstClr val="black"/>
                </a:solidFill>
                <a:latin typeface="ＭＳ Ｐゴシック" panose="020B0600070205080204" pitchFamily="50" charset="-128"/>
              </a:rPr>
              <a:t>１）応募数には、応募のあった府外物件（１件）を含む</a:t>
            </a:r>
            <a:endParaRPr lang="en-US" altLang="ja-JP" sz="1600" dirty="0" smtClean="0">
              <a:solidFill>
                <a:prstClr val="black"/>
              </a:solidFill>
              <a:latin typeface="ＭＳ Ｐゴシック" panose="020B0600070205080204" pitchFamily="50" charset="-128"/>
            </a:endParaRPr>
          </a:p>
          <a:p>
            <a:pPr marL="171450" lvl="0">
              <a:lnSpc>
                <a:spcPts val="2500"/>
              </a:lnSpc>
            </a:pPr>
            <a:r>
              <a:rPr lang="ja-JP" altLang="en-US" sz="1600" dirty="0" smtClean="0">
                <a:solidFill>
                  <a:prstClr val="black"/>
                </a:solidFill>
                <a:latin typeface="ＭＳ Ｐゴシック" panose="020B0600070205080204" pitchFamily="50" charset="-128"/>
              </a:rPr>
              <a:t>（</a:t>
            </a:r>
            <a:r>
              <a:rPr lang="en-US" altLang="ja-JP" sz="1600" dirty="0" smtClean="0">
                <a:solidFill>
                  <a:prstClr val="black"/>
                </a:solidFill>
                <a:latin typeface="ＭＳ Ｐゴシック" panose="020B0600070205080204" pitchFamily="50" charset="-128"/>
              </a:rPr>
              <a:t>※</a:t>
            </a:r>
            <a:r>
              <a:rPr lang="ja-JP" altLang="en-US" sz="1600" dirty="0" smtClean="0">
                <a:solidFill>
                  <a:prstClr val="black"/>
                </a:solidFill>
                <a:latin typeface="ＭＳ Ｐゴシック" panose="020B0600070205080204" pitchFamily="50" charset="-128"/>
              </a:rPr>
              <a:t>２）</a:t>
            </a:r>
            <a:r>
              <a:rPr lang="en-US" altLang="ja-JP" sz="1600" dirty="0" smtClean="0">
                <a:solidFill>
                  <a:prstClr val="black"/>
                </a:solidFill>
                <a:latin typeface="ＭＳ Ｐゴシック" panose="020B0600070205080204" pitchFamily="50" charset="-128"/>
              </a:rPr>
              <a:t> </a:t>
            </a:r>
            <a:r>
              <a:rPr lang="ja-JP" altLang="en-US" sz="1600" dirty="0">
                <a:solidFill>
                  <a:prstClr val="black"/>
                </a:solidFill>
                <a:latin typeface="ＭＳ Ｐゴシック" panose="020B0600070205080204" pitchFamily="50" charset="-128"/>
              </a:rPr>
              <a:t>「都市景観ビジョン・大阪」における</a:t>
            </a:r>
            <a:r>
              <a:rPr lang="en-US" altLang="ja-JP" sz="1600" u="sng" dirty="0">
                <a:solidFill>
                  <a:prstClr val="black"/>
                </a:solidFill>
                <a:latin typeface="ＭＳ Ｐゴシック" panose="020B0600070205080204" pitchFamily="50" charset="-128"/>
              </a:rPr>
              <a:t> </a:t>
            </a:r>
            <a:r>
              <a:rPr lang="ja-JP" altLang="en-US" sz="1600" u="sng" dirty="0">
                <a:solidFill>
                  <a:prstClr val="black"/>
                </a:solidFill>
                <a:latin typeface="ＭＳ Ｐゴシック" panose="020B0600070205080204" pitchFamily="50" charset="-128"/>
              </a:rPr>
              <a:t>大阪の主な景観上重要な要素</a:t>
            </a:r>
            <a:r>
              <a:rPr lang="en-US" altLang="ja-JP" sz="1600" u="sng" dirty="0">
                <a:solidFill>
                  <a:prstClr val="black"/>
                </a:solidFill>
                <a:latin typeface="ＭＳ Ｐゴシック" panose="020B0600070205080204" pitchFamily="50" charset="-128"/>
              </a:rPr>
              <a:t> </a:t>
            </a:r>
            <a:r>
              <a:rPr lang="ja-JP" altLang="en-US" sz="1600" dirty="0">
                <a:solidFill>
                  <a:prstClr val="black"/>
                </a:solidFill>
                <a:latin typeface="ＭＳ Ｐゴシック" panose="020B0600070205080204" pitchFamily="50" charset="-128"/>
              </a:rPr>
              <a:t>で分類　</a:t>
            </a:r>
            <a:endParaRPr lang="en-US" altLang="ja-JP" sz="1600" dirty="0">
              <a:solidFill>
                <a:prstClr val="black"/>
              </a:solidFill>
              <a:latin typeface="ＭＳ Ｐゴシック" panose="020B0600070205080204" pitchFamily="50" charset="-128"/>
            </a:endParaRPr>
          </a:p>
        </p:txBody>
      </p:sp>
      <p:sp>
        <p:nvSpPr>
          <p:cNvPr id="2" name="スライド番号プレースホルダー 1"/>
          <p:cNvSpPr>
            <a:spLocks noGrp="1"/>
          </p:cNvSpPr>
          <p:nvPr>
            <p:ph type="sldNum" sz="quarter" idx="12"/>
          </p:nvPr>
        </p:nvSpPr>
        <p:spPr>
          <a:xfrm>
            <a:off x="7057040" y="6485388"/>
            <a:ext cx="2057400" cy="365125"/>
          </a:xfrm>
        </p:spPr>
        <p:txBody>
          <a:bodyPr/>
          <a:lstStyle/>
          <a:p>
            <a:fld id="{8DDB306B-CB1A-4F92-AE18-14C2D5855DBA}" type="slidenum">
              <a:rPr kumimoji="1" lang="ja-JP" altLang="en-US" smtClean="0"/>
              <a:t>4</a:t>
            </a:fld>
            <a:endParaRPr kumimoji="1" lang="ja-JP" altLang="en-US"/>
          </a:p>
        </p:txBody>
      </p:sp>
      <p:graphicFrame>
        <p:nvGraphicFramePr>
          <p:cNvPr id="10" name="表 9"/>
          <p:cNvGraphicFramePr>
            <a:graphicFrameLocks noGrp="1"/>
          </p:cNvGraphicFramePr>
          <p:nvPr>
            <p:extLst/>
          </p:nvPr>
        </p:nvGraphicFramePr>
        <p:xfrm>
          <a:off x="722482" y="703692"/>
          <a:ext cx="7699036" cy="5317596"/>
        </p:xfrm>
        <a:graphic>
          <a:graphicData uri="http://schemas.openxmlformats.org/drawingml/2006/table">
            <a:tbl>
              <a:tblPr firstRow="1" bandRow="1">
                <a:tableStyleId>{616DA210-FB5B-4158-B5E0-FEB733F419BA}</a:tableStyleId>
              </a:tblPr>
              <a:tblGrid>
                <a:gridCol w="2049318">
                  <a:extLst>
                    <a:ext uri="{9D8B030D-6E8A-4147-A177-3AD203B41FA5}">
                      <a16:colId xmlns:a16="http://schemas.microsoft.com/office/drawing/2014/main" val="4216197973"/>
                    </a:ext>
                  </a:extLst>
                </a:gridCol>
                <a:gridCol w="4384374">
                  <a:extLst>
                    <a:ext uri="{9D8B030D-6E8A-4147-A177-3AD203B41FA5}">
                      <a16:colId xmlns:a16="http://schemas.microsoft.com/office/drawing/2014/main" val="341508336"/>
                    </a:ext>
                  </a:extLst>
                </a:gridCol>
                <a:gridCol w="1265344">
                  <a:extLst>
                    <a:ext uri="{9D8B030D-6E8A-4147-A177-3AD203B41FA5}">
                      <a16:colId xmlns:a16="http://schemas.microsoft.com/office/drawing/2014/main" val="4044357023"/>
                    </a:ext>
                  </a:extLst>
                </a:gridCol>
              </a:tblGrid>
              <a:tr h="504782">
                <a:tc gridSpan="2">
                  <a:txBody>
                    <a:bodyPr/>
                    <a:lstStyle/>
                    <a:p>
                      <a:r>
                        <a:rPr kumimoji="1" lang="ja-JP" altLang="en-US" sz="1600" b="0" dirty="0" smtClean="0">
                          <a:latin typeface="+mn-ea"/>
                          <a:ea typeface="+mn-ea"/>
                        </a:rPr>
                        <a:t>全応募数（</a:t>
                      </a:r>
                      <a:r>
                        <a:rPr kumimoji="1" lang="en-US" altLang="ja-JP" sz="1600" b="0" dirty="0" smtClean="0">
                          <a:latin typeface="+mn-ea"/>
                          <a:ea typeface="+mn-ea"/>
                        </a:rPr>
                        <a:t>※</a:t>
                      </a:r>
                      <a:r>
                        <a:rPr kumimoji="1" lang="ja-JP" altLang="en-US" sz="1600" b="0" dirty="0" smtClean="0">
                          <a:latin typeface="+mn-ea"/>
                          <a:ea typeface="+mn-ea"/>
                        </a:rPr>
                        <a:t>１）</a:t>
                      </a:r>
                      <a:endParaRPr kumimoji="1" lang="ja-JP" altLang="en-US" sz="1600" b="0" dirty="0">
                        <a:latin typeface="+mn-ea"/>
                        <a:ea typeface="+mn-ea"/>
                      </a:endParaRPr>
                    </a:p>
                  </a:txBody>
                  <a:tcPr marL="84546" marR="84546" marT="42273" marB="42273" anchor="ctr">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b="0" dirty="0">
                        <a:latin typeface="+mn-ea"/>
                        <a:ea typeface="+mn-ea"/>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600" b="0" dirty="0" smtClean="0">
                          <a:latin typeface="+mn-ea"/>
                          <a:ea typeface="+mn-ea"/>
                        </a:rPr>
                        <a:t>　　２５９</a:t>
                      </a:r>
                      <a:r>
                        <a:rPr kumimoji="1" lang="en-US" altLang="ja-JP" sz="1600" b="0" dirty="0" smtClean="0">
                          <a:latin typeface="+mn-ea"/>
                          <a:ea typeface="+mn-ea"/>
                        </a:rPr>
                        <a:t> </a:t>
                      </a:r>
                      <a:r>
                        <a:rPr kumimoji="1" lang="ja-JP" altLang="en-US" sz="1600" b="0" dirty="0" smtClean="0">
                          <a:latin typeface="+mn-ea"/>
                          <a:ea typeface="+mn-ea"/>
                        </a:rPr>
                        <a:t>件</a:t>
                      </a:r>
                      <a:endParaRPr kumimoji="1" lang="ja-JP" altLang="en-US" sz="1600" b="0" dirty="0">
                        <a:latin typeface="+mn-ea"/>
                        <a:ea typeface="+mn-ea"/>
                      </a:endParaRPr>
                    </a:p>
                  </a:txBody>
                  <a:tcPr marL="84546" marR="84546" marT="42273" marB="42273" anchor="ct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77880580"/>
                  </a:ext>
                </a:extLst>
              </a:tr>
              <a:tr h="504782">
                <a:tc rowSpan="5">
                  <a:txBody>
                    <a:bodyPr/>
                    <a:lstStyle/>
                    <a:p>
                      <a:r>
                        <a:rPr kumimoji="1" lang="ja-JP" altLang="en-US" sz="1600" b="0" dirty="0" smtClean="0">
                          <a:latin typeface="+mn-ea"/>
                          <a:ea typeface="+mn-ea"/>
                        </a:rPr>
                        <a:t>エリア別</a:t>
                      </a:r>
                      <a:endParaRPr kumimoji="1" lang="en-US" altLang="ja-JP" sz="1600" b="0" dirty="0" smtClean="0">
                        <a:latin typeface="+mn-ea"/>
                        <a:ea typeface="+mn-ea"/>
                      </a:endParaRPr>
                    </a:p>
                    <a:p>
                      <a:r>
                        <a:rPr kumimoji="1" lang="ja-JP" altLang="en-US" sz="1600" b="0" dirty="0" smtClean="0">
                          <a:latin typeface="+mn-ea"/>
                          <a:ea typeface="+mn-ea"/>
                        </a:rPr>
                        <a:t>（視点場の所在）</a:t>
                      </a:r>
                      <a:endParaRPr kumimoji="1" lang="ja-JP" altLang="en-US" sz="1600" b="0" dirty="0">
                        <a:latin typeface="+mn-ea"/>
                        <a:ea typeface="+mn-ea"/>
                      </a:endParaRPr>
                    </a:p>
                  </a:txBody>
                  <a:tcPr marL="84546" marR="84546" marT="42273" marB="42273">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kumimoji="1" lang="ja-JP" altLang="en-US" sz="1600" b="0" dirty="0" smtClean="0">
                          <a:latin typeface="+mn-ea"/>
                          <a:ea typeface="+mn-ea"/>
                        </a:rPr>
                        <a:t>大阪市内</a:t>
                      </a:r>
                      <a:endParaRPr kumimoji="1" lang="en-US" altLang="ja-JP" sz="1600" b="0" dirty="0" smtClean="0">
                        <a:latin typeface="+mn-ea"/>
                        <a:ea typeface="+mn-ea"/>
                      </a:endParaRPr>
                    </a:p>
                  </a:txBody>
                  <a:tcPr marL="84546" marR="84546" marT="42273" marB="42273"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kumimoji="1" lang="ja-JP" altLang="en-US" sz="1600" b="0" dirty="0" smtClean="0">
                          <a:latin typeface="+mn-ea"/>
                          <a:ea typeface="+mn-ea"/>
                        </a:rPr>
                        <a:t>　　　２６</a:t>
                      </a:r>
                      <a:r>
                        <a:rPr kumimoji="1" lang="en-US" altLang="ja-JP" sz="1600" b="0" baseline="0" dirty="0" smtClean="0">
                          <a:latin typeface="+mn-ea"/>
                          <a:ea typeface="+mn-ea"/>
                        </a:rPr>
                        <a:t> </a:t>
                      </a:r>
                      <a:r>
                        <a:rPr kumimoji="1" lang="ja-JP" altLang="en-US" sz="1600" b="0" dirty="0" smtClean="0">
                          <a:latin typeface="+mn-ea"/>
                          <a:ea typeface="+mn-ea"/>
                        </a:rPr>
                        <a:t>件</a:t>
                      </a:r>
                      <a:endParaRPr kumimoji="1" lang="ja-JP" altLang="en-US" sz="1600" b="0" dirty="0">
                        <a:latin typeface="+mn-ea"/>
                        <a:ea typeface="+mn-ea"/>
                      </a:endParaRPr>
                    </a:p>
                  </a:txBody>
                  <a:tcPr marL="84546" marR="84546" marT="42273" marB="42273" anchor="ct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43248280"/>
                  </a:ext>
                </a:extLst>
              </a:tr>
              <a:tr h="504782">
                <a:tc vMerge="1">
                  <a:txBody>
                    <a:bodyPr/>
                    <a:lstStyle/>
                    <a:p>
                      <a:endParaRPr kumimoji="1" lang="ja-JP" altLang="en-US"/>
                    </a:p>
                  </a:txBody>
                  <a:tcPr/>
                </a:tc>
                <a:tc>
                  <a:txBody>
                    <a:bodyPr/>
                    <a:lstStyle/>
                    <a:p>
                      <a:r>
                        <a:rPr kumimoji="1" lang="ja-JP" altLang="en-US" sz="1600" b="0" dirty="0" smtClean="0">
                          <a:latin typeface="+mn-ea"/>
                          <a:ea typeface="+mn-ea"/>
                        </a:rPr>
                        <a:t>北大阪</a:t>
                      </a:r>
                      <a:endParaRPr kumimoji="1" lang="ja-JP" altLang="en-US" sz="1600" b="0" dirty="0">
                        <a:latin typeface="+mn-ea"/>
                        <a:ea typeface="+mn-ea"/>
                      </a:endParaRPr>
                    </a:p>
                  </a:txBody>
                  <a:tcPr marL="84546" marR="84546" marT="42273" marB="42273"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kumimoji="1" lang="ja-JP" altLang="en-US" sz="1600" b="0" dirty="0" smtClean="0">
                          <a:latin typeface="+mn-ea"/>
                          <a:ea typeface="+mn-ea"/>
                        </a:rPr>
                        <a:t>　　　５１</a:t>
                      </a:r>
                      <a:r>
                        <a:rPr kumimoji="1" lang="en-US" altLang="ja-JP" sz="1600" b="0" baseline="0" dirty="0" smtClean="0">
                          <a:latin typeface="+mn-ea"/>
                          <a:ea typeface="+mn-ea"/>
                        </a:rPr>
                        <a:t> </a:t>
                      </a:r>
                      <a:r>
                        <a:rPr kumimoji="1" lang="ja-JP" altLang="en-US" sz="1600" b="0" dirty="0" smtClean="0">
                          <a:latin typeface="+mn-ea"/>
                          <a:ea typeface="+mn-ea"/>
                        </a:rPr>
                        <a:t>件</a:t>
                      </a:r>
                      <a:endParaRPr kumimoji="1" lang="ja-JP" altLang="en-US" sz="1600" b="0" dirty="0">
                        <a:latin typeface="+mn-ea"/>
                        <a:ea typeface="+mn-ea"/>
                      </a:endParaRPr>
                    </a:p>
                  </a:txBody>
                  <a:tcPr marL="84546" marR="84546" marT="42273" marB="42273" anchor="ct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14581825"/>
                  </a:ext>
                </a:extLst>
              </a:tr>
              <a:tr h="504782">
                <a:tc vMerge="1">
                  <a:txBody>
                    <a:bodyPr/>
                    <a:lstStyle/>
                    <a:p>
                      <a:endParaRPr kumimoji="1" lang="ja-JP" altLang="en-US"/>
                    </a:p>
                  </a:txBody>
                  <a:tcPr/>
                </a:tc>
                <a:tc>
                  <a:txBody>
                    <a:bodyPr/>
                    <a:lstStyle/>
                    <a:p>
                      <a:r>
                        <a:rPr kumimoji="1" lang="ja-JP" altLang="en-US" sz="1600" b="0" dirty="0" smtClean="0">
                          <a:latin typeface="+mn-ea"/>
                          <a:ea typeface="+mn-ea"/>
                        </a:rPr>
                        <a:t>東大阪</a:t>
                      </a:r>
                      <a:endParaRPr kumimoji="1" lang="ja-JP" altLang="en-US" sz="1600" b="0" dirty="0">
                        <a:latin typeface="+mn-ea"/>
                        <a:ea typeface="+mn-ea"/>
                      </a:endParaRPr>
                    </a:p>
                  </a:txBody>
                  <a:tcPr marL="84546" marR="84546" marT="42273" marB="42273"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kumimoji="1" lang="ja-JP" altLang="en-US" sz="1600" b="0" dirty="0" smtClean="0">
                          <a:latin typeface="+mn-ea"/>
                          <a:ea typeface="+mn-ea"/>
                        </a:rPr>
                        <a:t>　　　７９</a:t>
                      </a:r>
                      <a:r>
                        <a:rPr kumimoji="1" lang="en-US" altLang="ja-JP" sz="1600" b="0" baseline="0" dirty="0" smtClean="0">
                          <a:latin typeface="+mn-ea"/>
                          <a:ea typeface="+mn-ea"/>
                        </a:rPr>
                        <a:t> </a:t>
                      </a:r>
                      <a:r>
                        <a:rPr kumimoji="1" lang="ja-JP" altLang="en-US" sz="1600" b="0" dirty="0" smtClean="0">
                          <a:latin typeface="+mn-ea"/>
                          <a:ea typeface="+mn-ea"/>
                        </a:rPr>
                        <a:t>件</a:t>
                      </a:r>
                      <a:endParaRPr kumimoji="1" lang="ja-JP" altLang="en-US" sz="1600" b="0" dirty="0">
                        <a:latin typeface="+mn-ea"/>
                        <a:ea typeface="+mn-ea"/>
                      </a:endParaRPr>
                    </a:p>
                  </a:txBody>
                  <a:tcPr marL="84546" marR="84546" marT="42273" marB="42273" anchor="ct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34377757"/>
                  </a:ext>
                </a:extLst>
              </a:tr>
              <a:tr h="504782">
                <a:tc vMerge="1">
                  <a:txBody>
                    <a:bodyPr/>
                    <a:lstStyle/>
                    <a:p>
                      <a:endParaRPr kumimoji="1" lang="ja-JP" altLang="en-US"/>
                    </a:p>
                  </a:txBody>
                  <a:tcPr/>
                </a:tc>
                <a:tc>
                  <a:txBody>
                    <a:bodyPr/>
                    <a:lstStyle/>
                    <a:p>
                      <a:r>
                        <a:rPr kumimoji="1" lang="ja-JP" altLang="en-US" sz="1600" b="0" dirty="0" smtClean="0">
                          <a:latin typeface="+mn-ea"/>
                          <a:ea typeface="+mn-ea"/>
                        </a:rPr>
                        <a:t>泉州</a:t>
                      </a:r>
                      <a:endParaRPr kumimoji="1" lang="ja-JP" altLang="en-US" sz="1600" b="0" dirty="0">
                        <a:latin typeface="+mn-ea"/>
                        <a:ea typeface="+mn-ea"/>
                      </a:endParaRPr>
                    </a:p>
                  </a:txBody>
                  <a:tcPr marL="84546" marR="84546" marT="42273" marB="42273"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kumimoji="1" lang="ja-JP" altLang="en-US" sz="1600" b="0" dirty="0" smtClean="0">
                          <a:latin typeface="+mn-ea"/>
                          <a:ea typeface="+mn-ea"/>
                        </a:rPr>
                        <a:t>　　　７６</a:t>
                      </a:r>
                      <a:r>
                        <a:rPr kumimoji="1" lang="en-US" altLang="ja-JP" sz="1600" b="0" baseline="0" dirty="0" smtClean="0">
                          <a:latin typeface="+mn-ea"/>
                          <a:ea typeface="+mn-ea"/>
                        </a:rPr>
                        <a:t> </a:t>
                      </a:r>
                      <a:r>
                        <a:rPr kumimoji="1" lang="ja-JP" altLang="en-US" sz="1600" b="0" dirty="0" smtClean="0">
                          <a:latin typeface="+mn-ea"/>
                          <a:ea typeface="+mn-ea"/>
                        </a:rPr>
                        <a:t>件</a:t>
                      </a:r>
                      <a:endParaRPr kumimoji="1" lang="ja-JP" altLang="en-US" sz="1600" b="0" dirty="0">
                        <a:latin typeface="+mn-ea"/>
                        <a:ea typeface="+mn-ea"/>
                      </a:endParaRPr>
                    </a:p>
                  </a:txBody>
                  <a:tcPr marL="84546" marR="84546" marT="42273" marB="42273" anchor="ct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66319915"/>
                  </a:ext>
                </a:extLst>
              </a:tr>
              <a:tr h="504782">
                <a:tc vMerge="1">
                  <a:txBody>
                    <a:bodyPr/>
                    <a:lstStyle/>
                    <a:p>
                      <a:endParaRPr kumimoji="1" lang="ja-JP" altLang="en-US"/>
                    </a:p>
                  </a:txBody>
                  <a:tcPr/>
                </a:tc>
                <a:tc>
                  <a:txBody>
                    <a:bodyPr/>
                    <a:lstStyle/>
                    <a:p>
                      <a:r>
                        <a:rPr kumimoji="1" lang="ja-JP" altLang="en-US" sz="1600" b="0" dirty="0" smtClean="0">
                          <a:latin typeface="+mn-ea"/>
                          <a:ea typeface="+mn-ea"/>
                        </a:rPr>
                        <a:t>南河内</a:t>
                      </a:r>
                      <a:endParaRPr kumimoji="1" lang="ja-JP" altLang="en-US" sz="1600" b="0" dirty="0">
                        <a:latin typeface="+mn-ea"/>
                        <a:ea typeface="+mn-ea"/>
                      </a:endParaRPr>
                    </a:p>
                  </a:txBody>
                  <a:tcPr marL="84546" marR="84546" marT="42273" marB="42273"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kumimoji="1" lang="ja-JP" altLang="en-US" sz="1600" b="0" dirty="0" smtClean="0">
                          <a:latin typeface="+mn-ea"/>
                          <a:ea typeface="+mn-ea"/>
                        </a:rPr>
                        <a:t>　　　２６</a:t>
                      </a:r>
                      <a:r>
                        <a:rPr kumimoji="1" lang="en-US" altLang="ja-JP" sz="1600" b="0" baseline="0" dirty="0" smtClean="0">
                          <a:latin typeface="+mn-ea"/>
                          <a:ea typeface="+mn-ea"/>
                        </a:rPr>
                        <a:t> </a:t>
                      </a:r>
                      <a:r>
                        <a:rPr kumimoji="1" lang="ja-JP" altLang="en-US" sz="1600" b="0" dirty="0" smtClean="0">
                          <a:latin typeface="+mn-ea"/>
                          <a:ea typeface="+mn-ea"/>
                        </a:rPr>
                        <a:t>件</a:t>
                      </a:r>
                      <a:endParaRPr kumimoji="1" lang="ja-JP" altLang="en-US" sz="1600" b="0" dirty="0">
                        <a:latin typeface="+mn-ea"/>
                        <a:ea typeface="+mn-ea"/>
                      </a:endParaRPr>
                    </a:p>
                  </a:txBody>
                  <a:tcPr marL="84546" marR="84546" marT="42273" marB="42273" anchor="ct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12326812"/>
                  </a:ext>
                </a:extLst>
              </a:tr>
              <a:tr h="504782">
                <a:tc rowSpan="4">
                  <a:txBody>
                    <a:bodyPr/>
                    <a:lstStyle/>
                    <a:p>
                      <a:r>
                        <a:rPr kumimoji="1" lang="ja-JP" altLang="en-US" sz="1600" b="0" dirty="0" smtClean="0">
                          <a:latin typeface="+mn-ea"/>
                          <a:ea typeface="+mn-ea"/>
                        </a:rPr>
                        <a:t>カテゴリー別　（</a:t>
                      </a:r>
                      <a:r>
                        <a:rPr kumimoji="1" lang="en-US" altLang="ja-JP" sz="1600" b="0" dirty="0" smtClean="0">
                          <a:latin typeface="+mn-ea"/>
                          <a:ea typeface="+mn-ea"/>
                        </a:rPr>
                        <a:t>※</a:t>
                      </a:r>
                      <a:r>
                        <a:rPr kumimoji="1" lang="ja-JP" altLang="en-US" sz="1600" b="0" dirty="0" smtClean="0">
                          <a:latin typeface="+mn-ea"/>
                          <a:ea typeface="+mn-ea"/>
                        </a:rPr>
                        <a:t>２）</a:t>
                      </a:r>
                      <a:endParaRPr kumimoji="1" lang="en-US" altLang="ja-JP" sz="1600" b="0" dirty="0" smtClean="0">
                        <a:latin typeface="+mn-ea"/>
                        <a:ea typeface="+mn-ea"/>
                      </a:endParaRPr>
                    </a:p>
                    <a:p>
                      <a:r>
                        <a:rPr kumimoji="1" lang="ja-JP" altLang="en-US" sz="1600" b="0" dirty="0" smtClean="0">
                          <a:latin typeface="+mn-ea"/>
                          <a:ea typeface="+mn-ea"/>
                        </a:rPr>
                        <a:t>（視対象の分類）</a:t>
                      </a:r>
                      <a:endParaRPr kumimoji="1" lang="ja-JP" altLang="en-US" sz="1600" b="0" dirty="0">
                        <a:latin typeface="+mn-ea"/>
                        <a:ea typeface="+mn-ea"/>
                      </a:endParaRPr>
                    </a:p>
                  </a:txBody>
                  <a:tcPr marL="84546" marR="84546" marT="42273" marB="42273">
                    <a:lnL w="190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kumimoji="1" lang="ja-JP" altLang="en-US" sz="1600" b="0" dirty="0" smtClean="0">
                          <a:latin typeface="+mn-ea"/>
                          <a:ea typeface="+mn-ea"/>
                        </a:rPr>
                        <a:t>地形特性</a:t>
                      </a:r>
                      <a:endParaRPr kumimoji="1" lang="en-US" altLang="ja-JP" sz="1600" b="0" dirty="0" smtClean="0">
                        <a:latin typeface="+mn-ea"/>
                        <a:ea typeface="+mn-ea"/>
                      </a:endParaRPr>
                    </a:p>
                    <a:p>
                      <a:r>
                        <a:rPr kumimoji="1" lang="ja-JP" altLang="en-US" sz="1600" b="0" dirty="0" smtClean="0">
                          <a:latin typeface="+mn-ea"/>
                          <a:ea typeface="+mn-ea"/>
                        </a:rPr>
                        <a:t>（山並み、海岸、平野、中流河川等）</a:t>
                      </a:r>
                      <a:endParaRPr kumimoji="1" lang="ja-JP" altLang="en-US" sz="1600" b="0" dirty="0">
                        <a:latin typeface="+mn-ea"/>
                        <a:ea typeface="+mn-ea"/>
                      </a:endParaRPr>
                    </a:p>
                  </a:txBody>
                  <a:tcPr marL="84546" marR="84546" marT="42273" marB="42273"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mn-ea"/>
                          <a:cs typeface="+mn-cs"/>
                        </a:rPr>
                        <a:t>　　　９２</a:t>
                      </a:r>
                      <a:r>
                        <a:rPr kumimoji="1" lang="en-US" altLang="ja-JP"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mn-ea"/>
                          <a:cs typeface="+mn-cs"/>
                        </a:rPr>
                        <a:t> </a:t>
                      </a: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mn-ea"/>
                          <a:cs typeface="+mn-cs"/>
                        </a:rPr>
                        <a:t>件</a:t>
                      </a:r>
                    </a:p>
                  </a:txBody>
                  <a:tcPr marL="84546" marR="84546" marT="42273" marB="42273" anchor="ct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2880353"/>
                  </a:ext>
                </a:extLst>
              </a:tr>
              <a:tr h="504782">
                <a:tc vMerge="1">
                  <a:txBody>
                    <a:bodyPr/>
                    <a:lstStyle/>
                    <a:p>
                      <a:endParaRPr kumimoji="1" lang="ja-JP" altLang="en-US"/>
                    </a:p>
                  </a:txBody>
                  <a:tcPr/>
                </a:tc>
                <a:tc>
                  <a:txBody>
                    <a:bodyPr/>
                    <a:lstStyle/>
                    <a:p>
                      <a:r>
                        <a:rPr kumimoji="1" lang="ja-JP" altLang="en-US" sz="1600" b="0" dirty="0" smtClean="0">
                          <a:latin typeface="+mn-ea"/>
                          <a:ea typeface="+mn-ea"/>
                        </a:rPr>
                        <a:t>歴史特性</a:t>
                      </a:r>
                      <a:endParaRPr kumimoji="1" lang="en-US" altLang="ja-JP" sz="1600" b="0" dirty="0" smtClean="0">
                        <a:latin typeface="+mn-ea"/>
                        <a:ea typeface="+mn-ea"/>
                      </a:endParaRPr>
                    </a:p>
                    <a:p>
                      <a:r>
                        <a:rPr kumimoji="1" lang="ja-JP" altLang="en-US" sz="1600" b="0" dirty="0" smtClean="0">
                          <a:latin typeface="+mn-ea"/>
                          <a:ea typeface="+mn-ea"/>
                        </a:rPr>
                        <a:t>（歴史的街道、古墳群、寺内町、城郭等）</a:t>
                      </a:r>
                      <a:endParaRPr kumimoji="1" lang="ja-JP" altLang="en-US" sz="1600" b="0" dirty="0">
                        <a:latin typeface="+mn-ea"/>
                        <a:ea typeface="+mn-ea"/>
                      </a:endParaRPr>
                    </a:p>
                  </a:txBody>
                  <a:tcPr marL="84546" marR="84546" marT="42273" marB="42273"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mn-ea"/>
                          <a:cs typeface="+mn-cs"/>
                        </a:rPr>
                        <a:t>　　　８１</a:t>
                      </a:r>
                      <a:r>
                        <a:rPr kumimoji="1" lang="en-US" altLang="ja-JP"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mn-ea"/>
                          <a:cs typeface="+mn-cs"/>
                        </a:rPr>
                        <a:t> </a:t>
                      </a: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mn-ea"/>
                          <a:cs typeface="+mn-cs"/>
                        </a:rPr>
                        <a:t>件</a:t>
                      </a:r>
                    </a:p>
                  </a:txBody>
                  <a:tcPr marL="84546" marR="84546" marT="42273" marB="42273" anchor="ct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50049331"/>
                  </a:ext>
                </a:extLst>
              </a:tr>
              <a:tr h="504782">
                <a:tc vMerge="1">
                  <a:txBody>
                    <a:bodyPr/>
                    <a:lstStyle/>
                    <a:p>
                      <a:endParaRPr kumimoji="1" lang="ja-JP" altLang="en-US"/>
                    </a:p>
                  </a:txBody>
                  <a:tcPr/>
                </a:tc>
                <a:tc>
                  <a:txBody>
                    <a:bodyPr/>
                    <a:lstStyle/>
                    <a:p>
                      <a:r>
                        <a:rPr kumimoji="1" lang="ja-JP" altLang="en-US" sz="1600" b="0" dirty="0" smtClean="0">
                          <a:latin typeface="+mn-ea"/>
                          <a:ea typeface="+mn-ea"/>
                        </a:rPr>
                        <a:t>都市・インフラ特性</a:t>
                      </a:r>
                      <a:endParaRPr kumimoji="1" lang="en-US" altLang="ja-JP" sz="1600" b="0" dirty="0" smtClean="0">
                        <a:latin typeface="+mn-ea"/>
                        <a:ea typeface="+mn-ea"/>
                      </a:endParaRPr>
                    </a:p>
                    <a:p>
                      <a:r>
                        <a:rPr kumimoji="1" lang="ja-JP" altLang="en-US" sz="1600" b="0" dirty="0" smtClean="0">
                          <a:latin typeface="+mn-ea"/>
                          <a:ea typeface="+mn-ea"/>
                        </a:rPr>
                        <a:t>（広域幹線道路、鉄軌道、大規模公園、港湾等）</a:t>
                      </a:r>
                      <a:endParaRPr kumimoji="1" lang="ja-JP" altLang="en-US" sz="1600" b="0" dirty="0">
                        <a:latin typeface="+mn-ea"/>
                        <a:ea typeface="+mn-ea"/>
                      </a:endParaRPr>
                    </a:p>
                  </a:txBody>
                  <a:tcPr marL="84546" marR="84546" marT="42273" marB="42273"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mn-ea"/>
                          <a:cs typeface="+mn-cs"/>
                        </a:rPr>
                        <a:t>　　　５９</a:t>
                      </a:r>
                      <a:r>
                        <a:rPr kumimoji="1" lang="en-US" altLang="ja-JP"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mn-ea"/>
                          <a:cs typeface="+mn-cs"/>
                        </a:rPr>
                        <a:t> </a:t>
                      </a: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mn-ea"/>
                          <a:cs typeface="+mn-cs"/>
                        </a:rPr>
                        <a:t>件</a:t>
                      </a:r>
                    </a:p>
                  </a:txBody>
                  <a:tcPr marL="84546" marR="84546" marT="42273" marB="42273" anchor="ct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53671560"/>
                  </a:ext>
                </a:extLst>
              </a:tr>
              <a:tr h="504782">
                <a:tc vMerge="1">
                  <a:txBody>
                    <a:bodyPr/>
                    <a:lstStyle/>
                    <a:p>
                      <a:endParaRPr kumimoji="1" lang="ja-JP" altLang="en-US"/>
                    </a:p>
                  </a:txBody>
                  <a:tcPr/>
                </a:tc>
                <a:tc>
                  <a:txBody>
                    <a:bodyPr/>
                    <a:lstStyle/>
                    <a:p>
                      <a:r>
                        <a:rPr kumimoji="1" lang="ja-JP" altLang="en-US" sz="1600" b="0" dirty="0" smtClean="0">
                          <a:latin typeface="+mn-ea"/>
                          <a:ea typeface="+mn-ea"/>
                        </a:rPr>
                        <a:t>土地利用特性</a:t>
                      </a:r>
                      <a:endParaRPr kumimoji="1" lang="en-US" altLang="ja-JP" sz="1600" b="0" dirty="0" smtClean="0">
                        <a:latin typeface="+mn-ea"/>
                        <a:ea typeface="+mn-ea"/>
                      </a:endParaRPr>
                    </a:p>
                    <a:p>
                      <a:r>
                        <a:rPr kumimoji="1" lang="ja-JP" altLang="en-US" sz="1600" b="0" dirty="0" smtClean="0">
                          <a:latin typeface="+mn-ea"/>
                          <a:ea typeface="+mn-ea"/>
                        </a:rPr>
                        <a:t>（超高層ビル群、工業用地、大規模建築物等）</a:t>
                      </a:r>
                      <a:endParaRPr kumimoji="1" lang="ja-JP" altLang="en-US" sz="1600" b="0" dirty="0">
                        <a:latin typeface="+mn-ea"/>
                        <a:ea typeface="+mn-ea"/>
                      </a:endParaRPr>
                    </a:p>
                  </a:txBody>
                  <a:tcPr marL="84546" marR="84546" marT="42273" marB="42273"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mn-ea"/>
                          <a:cs typeface="+mn-cs"/>
                        </a:rPr>
                        <a:t>　　　２７</a:t>
                      </a:r>
                      <a:r>
                        <a:rPr kumimoji="1" lang="en-US" altLang="ja-JP"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mn-ea"/>
                          <a:cs typeface="+mn-cs"/>
                        </a:rPr>
                        <a:t> </a:t>
                      </a:r>
                      <a:r>
                        <a:rPr kumimoji="1" lang="ja-JP" altLang="en-US" sz="16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mn-ea"/>
                          <a:cs typeface="+mn-cs"/>
                        </a:rPr>
                        <a:t>件</a:t>
                      </a:r>
                    </a:p>
                  </a:txBody>
                  <a:tcPr marL="84546" marR="84546" marT="42273" marB="42273" anchor="ctr">
                    <a:lnL w="952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1938793"/>
                  </a:ext>
                </a:extLst>
              </a:tr>
            </a:tbl>
          </a:graphicData>
        </a:graphic>
      </p:graphicFrame>
      <p:sp>
        <p:nvSpPr>
          <p:cNvPr id="11" name="テキスト ボックス 10"/>
          <p:cNvSpPr txBox="1"/>
          <p:nvPr/>
        </p:nvSpPr>
        <p:spPr>
          <a:xfrm>
            <a:off x="176373" y="254422"/>
            <a:ext cx="1564852" cy="400110"/>
          </a:xfrm>
          <a:prstGeom prst="rect">
            <a:avLst/>
          </a:prstGeom>
          <a:noFill/>
        </p:spPr>
        <p:txBody>
          <a:bodyPr wrap="none" rtlCol="0">
            <a:spAutoFit/>
          </a:bodyPr>
          <a:lstStyle/>
          <a:p>
            <a:r>
              <a:rPr lang="ja-JP" altLang="en-US" sz="2000" b="1" u="sng" dirty="0" smtClean="0"/>
              <a:t>２．応募状況</a:t>
            </a:r>
            <a:endParaRPr kumimoji="1" lang="ja-JP" altLang="en-US" sz="2000" b="1" u="sng" dirty="0"/>
          </a:p>
        </p:txBody>
      </p:sp>
    </p:spTree>
    <p:extLst>
      <p:ext uri="{BB962C8B-B14F-4D97-AF65-F5344CB8AC3E}">
        <p14:creationId xmlns:p14="http://schemas.microsoft.com/office/powerpoint/2010/main" val="8705903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176373" y="679525"/>
            <a:ext cx="8716108" cy="328936"/>
          </a:xfrm>
          <a:prstGeom prst="rect">
            <a:avLst/>
          </a:prstGeom>
          <a:noFill/>
          <a:ln w="12700">
            <a:noFill/>
          </a:ln>
        </p:spPr>
        <p:txBody>
          <a:bodyPr wrap="square" rtlCol="0">
            <a:spAutoFit/>
          </a:bodyPr>
          <a:lstStyle/>
          <a:p>
            <a:pPr marL="361950" lvl="0" indent="-190500">
              <a:lnSpc>
                <a:spcPts val="2100"/>
              </a:lnSpc>
              <a:buFont typeface="Wingdings" panose="05000000000000000000" pitchFamily="2" charset="2"/>
              <a:buChar char="Ø"/>
            </a:pPr>
            <a:r>
              <a:rPr lang="ja-JP" altLang="en-US" sz="1600" dirty="0" smtClean="0">
                <a:solidFill>
                  <a:prstClr val="black"/>
                </a:solidFill>
                <a:latin typeface="ＭＳ Ｐゴシック" panose="020B0600070205080204" pitchFamily="50" charset="-128"/>
              </a:rPr>
              <a:t>ビュースポットの要件等に合致していないことから、事務局で除外物件と整理したもの</a:t>
            </a:r>
            <a:endParaRPr kumimoji="1" lang="en-US" altLang="ja-JP" sz="1600" dirty="0" smtClean="0">
              <a:solidFill>
                <a:prstClr val="black"/>
              </a:solidFill>
              <a:latin typeface="ＭＳ Ｐゴシック" panose="020B0600070205080204" pitchFamily="50" charset="-128"/>
            </a:endParaRPr>
          </a:p>
        </p:txBody>
      </p:sp>
      <p:sp>
        <p:nvSpPr>
          <p:cNvPr id="9" name="テキスト ボックス 8"/>
          <p:cNvSpPr txBox="1"/>
          <p:nvPr/>
        </p:nvSpPr>
        <p:spPr>
          <a:xfrm>
            <a:off x="176373" y="254422"/>
            <a:ext cx="2339102" cy="400110"/>
          </a:xfrm>
          <a:prstGeom prst="rect">
            <a:avLst/>
          </a:prstGeom>
          <a:noFill/>
        </p:spPr>
        <p:txBody>
          <a:bodyPr wrap="none" rtlCol="0">
            <a:spAutoFit/>
          </a:bodyPr>
          <a:lstStyle/>
          <a:p>
            <a:r>
              <a:rPr lang="ja-JP" altLang="en-US" sz="2000" b="1" u="sng" dirty="0" smtClean="0"/>
              <a:t>３．除外物件の整理</a:t>
            </a:r>
            <a:endParaRPr kumimoji="1" lang="ja-JP" altLang="en-US" sz="2000" b="1" u="sng" dirty="0"/>
          </a:p>
        </p:txBody>
      </p:sp>
      <p:graphicFrame>
        <p:nvGraphicFramePr>
          <p:cNvPr id="7" name="表 6"/>
          <p:cNvGraphicFramePr>
            <a:graphicFrameLocks noGrp="1"/>
          </p:cNvGraphicFramePr>
          <p:nvPr>
            <p:extLst/>
          </p:nvPr>
        </p:nvGraphicFramePr>
        <p:xfrm>
          <a:off x="681999" y="1052736"/>
          <a:ext cx="7704856" cy="1880919"/>
        </p:xfrm>
        <a:graphic>
          <a:graphicData uri="http://schemas.openxmlformats.org/drawingml/2006/table">
            <a:tbl>
              <a:tblPr bandRow="1">
                <a:tableStyleId>{5C22544A-7EE6-4342-B048-85BDC9FD1C3A}</a:tableStyleId>
              </a:tblPr>
              <a:tblGrid>
                <a:gridCol w="6951120">
                  <a:extLst>
                    <a:ext uri="{9D8B030D-6E8A-4147-A177-3AD203B41FA5}">
                      <a16:colId xmlns:a16="http://schemas.microsoft.com/office/drawing/2014/main" val="2547466511"/>
                    </a:ext>
                  </a:extLst>
                </a:gridCol>
                <a:gridCol w="753736">
                  <a:extLst>
                    <a:ext uri="{9D8B030D-6E8A-4147-A177-3AD203B41FA5}">
                      <a16:colId xmlns:a16="http://schemas.microsoft.com/office/drawing/2014/main" val="1891215451"/>
                    </a:ext>
                  </a:extLst>
                </a:gridCol>
              </a:tblGrid>
              <a:tr h="5780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solidFill>
                            <a:prstClr val="black"/>
                          </a:solidFill>
                          <a:latin typeface="+mn-ea"/>
                        </a:rPr>
                        <a:t>　ビュースポットが大阪府内にない</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sz="1600" dirty="0" smtClean="0"/>
                        <a:t>１件</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90828911"/>
                  </a:ext>
                </a:extLst>
              </a:tr>
              <a:tr h="7224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solidFill>
                            <a:prstClr val="black"/>
                          </a:solidFill>
                          <a:latin typeface="+mn-ea"/>
                        </a:rPr>
                        <a:t>　ビュースポットへの立ち入りが禁止されている</a:t>
                      </a:r>
                      <a:endParaRPr lang="en-US" altLang="ja-JP" sz="1600" dirty="0" smtClean="0">
                        <a:solidFill>
                          <a:prstClr val="black"/>
                        </a:solidFill>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solidFill>
                            <a:prstClr val="black"/>
                          </a:solidFill>
                          <a:latin typeface="+mn-ea"/>
                        </a:rPr>
                        <a:t>　　（一般の方の立ち入りが制限されている場合を含む）</a:t>
                      </a:r>
                      <a:endParaRPr lang="en-US" altLang="ja-JP" sz="1600" dirty="0" smtClean="0">
                        <a:solidFill>
                          <a:prstClr val="black"/>
                        </a:solidFill>
                        <a:latin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t>３件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12114130"/>
                  </a:ext>
                </a:extLst>
              </a:tr>
              <a:tr h="5804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solidFill>
                            <a:prstClr val="black"/>
                          </a:solidFill>
                          <a:latin typeface="+mn-ea"/>
                        </a:rPr>
                        <a:t>　応募されたビュースポットの場所が特定できない</a:t>
                      </a:r>
                      <a:endParaRPr lang="en-US" altLang="ja-JP" sz="1600" dirty="0" smtClean="0">
                        <a:solidFill>
                          <a:prstClr val="black"/>
                        </a:solidFill>
                        <a:latin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t>１件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41081094"/>
                  </a:ext>
                </a:extLst>
              </a:tr>
            </a:tbl>
          </a:graphicData>
        </a:graphic>
      </p:graphicFrame>
      <p:sp>
        <p:nvSpPr>
          <p:cNvPr id="2" name="スライド番号プレースホルダー 1"/>
          <p:cNvSpPr>
            <a:spLocks noGrp="1"/>
          </p:cNvSpPr>
          <p:nvPr>
            <p:ph type="sldNum" sz="quarter" idx="12"/>
          </p:nvPr>
        </p:nvSpPr>
        <p:spPr/>
        <p:txBody>
          <a:bodyPr/>
          <a:lstStyle/>
          <a:p>
            <a:fld id="{5FAB2AA0-22F6-4977-B4AB-6397E15C0039}" type="slidenum">
              <a:rPr kumimoji="1" lang="ja-JP" altLang="en-US" smtClean="0"/>
              <a:t>5</a:t>
            </a:fld>
            <a:endParaRPr kumimoji="1" lang="ja-JP" altLang="en-US"/>
          </a:p>
        </p:txBody>
      </p:sp>
      <p:sp>
        <p:nvSpPr>
          <p:cNvPr id="10" name="テキスト ボックス 9"/>
          <p:cNvSpPr txBox="1"/>
          <p:nvPr/>
        </p:nvSpPr>
        <p:spPr>
          <a:xfrm>
            <a:off x="176373" y="3793247"/>
            <a:ext cx="8716108" cy="2516073"/>
          </a:xfrm>
          <a:prstGeom prst="rect">
            <a:avLst/>
          </a:prstGeom>
          <a:noFill/>
          <a:ln w="12700">
            <a:noFill/>
          </a:ln>
        </p:spPr>
        <p:txBody>
          <a:bodyPr wrap="square" rtlCol="0">
            <a:spAutoFit/>
          </a:bodyPr>
          <a:lstStyle/>
          <a:p>
            <a:pPr marL="361950" lvl="0" indent="-190500">
              <a:lnSpc>
                <a:spcPts val="2100"/>
              </a:lnSpc>
              <a:buFont typeface="Wingdings" panose="05000000000000000000" pitchFamily="2" charset="2"/>
              <a:buChar char="Ø"/>
            </a:pPr>
            <a:r>
              <a:rPr kumimoji="1" lang="ja-JP" altLang="en-US" sz="1600" dirty="0" smtClean="0">
                <a:solidFill>
                  <a:prstClr val="black"/>
                </a:solidFill>
                <a:latin typeface="ＭＳ Ｐゴシック" panose="020B0600070205080204" pitchFamily="50" charset="-128"/>
              </a:rPr>
              <a:t>応募された視点場が、第１回募集で決定した</a:t>
            </a:r>
            <a:r>
              <a:rPr kumimoji="1" lang="en-US" altLang="ja-JP" sz="1600" dirty="0" smtClean="0">
                <a:solidFill>
                  <a:prstClr val="black"/>
                </a:solidFill>
                <a:latin typeface="ＭＳ Ｐゴシック" panose="020B0600070205080204" pitchFamily="50" charset="-128"/>
              </a:rPr>
              <a:t>28</a:t>
            </a:r>
            <a:r>
              <a:rPr kumimoji="1" lang="ja-JP" altLang="en-US" sz="1600" dirty="0" smtClean="0">
                <a:solidFill>
                  <a:prstClr val="black"/>
                </a:solidFill>
                <a:latin typeface="ＭＳ Ｐゴシック" panose="020B0600070205080204" pitchFamily="50" charset="-128"/>
              </a:rPr>
              <a:t>か所のビュースポットと同一であることから、事務局で選定対象外物件と整理したもの</a:t>
            </a:r>
            <a:endParaRPr kumimoji="1" lang="en-US" altLang="ja-JP" sz="1600" dirty="0" smtClean="0">
              <a:solidFill>
                <a:prstClr val="black"/>
              </a:solidFill>
              <a:latin typeface="ＭＳ Ｐゴシック" panose="020B0600070205080204" pitchFamily="50" charset="-128"/>
            </a:endParaRPr>
          </a:p>
          <a:p>
            <a:pPr marL="361950" lvl="0" indent="-190500">
              <a:lnSpc>
                <a:spcPts val="2100"/>
              </a:lnSpc>
              <a:buFont typeface="Wingdings" panose="05000000000000000000" pitchFamily="2" charset="2"/>
              <a:buChar char="Ø"/>
            </a:pPr>
            <a:endParaRPr lang="en-US" altLang="ja-JP" sz="1600" dirty="0">
              <a:solidFill>
                <a:prstClr val="black"/>
              </a:solidFill>
              <a:latin typeface="ＭＳ Ｐゴシック" panose="020B0600070205080204" pitchFamily="50" charset="-128"/>
            </a:endParaRPr>
          </a:p>
          <a:p>
            <a:pPr marL="361950" lvl="0" indent="-190500">
              <a:lnSpc>
                <a:spcPts val="2100"/>
              </a:lnSpc>
              <a:buFont typeface="Wingdings" panose="05000000000000000000" pitchFamily="2" charset="2"/>
              <a:buChar char="Ø"/>
            </a:pPr>
            <a:endParaRPr kumimoji="1" lang="en-US" altLang="ja-JP" sz="1600" dirty="0" smtClean="0">
              <a:solidFill>
                <a:prstClr val="black"/>
              </a:solidFill>
              <a:latin typeface="ＭＳ Ｐゴシック" panose="020B0600070205080204" pitchFamily="50" charset="-128"/>
            </a:endParaRPr>
          </a:p>
          <a:p>
            <a:pPr marL="361950" lvl="0" indent="-190500">
              <a:lnSpc>
                <a:spcPts val="2100"/>
              </a:lnSpc>
              <a:buFont typeface="Wingdings" panose="05000000000000000000" pitchFamily="2" charset="2"/>
              <a:buChar char="Ø"/>
            </a:pPr>
            <a:endParaRPr lang="en-US" altLang="ja-JP" sz="1600" dirty="0">
              <a:solidFill>
                <a:prstClr val="black"/>
              </a:solidFill>
              <a:latin typeface="ＭＳ Ｐゴシック" panose="020B0600070205080204" pitchFamily="50" charset="-128"/>
            </a:endParaRPr>
          </a:p>
          <a:p>
            <a:pPr marL="361950" lvl="0" indent="-190500">
              <a:lnSpc>
                <a:spcPts val="2100"/>
              </a:lnSpc>
              <a:buFont typeface="Wingdings" panose="05000000000000000000" pitchFamily="2" charset="2"/>
              <a:buChar char="Ø"/>
            </a:pPr>
            <a:endParaRPr kumimoji="1" lang="en-US" altLang="ja-JP" sz="1600" dirty="0" smtClean="0">
              <a:solidFill>
                <a:prstClr val="black"/>
              </a:solidFill>
              <a:latin typeface="ＭＳ Ｐゴシック" panose="020B0600070205080204" pitchFamily="50" charset="-128"/>
            </a:endParaRPr>
          </a:p>
          <a:p>
            <a:pPr marL="361950" lvl="0" indent="-190500">
              <a:lnSpc>
                <a:spcPts val="2100"/>
              </a:lnSpc>
              <a:buFont typeface="Wingdings" panose="05000000000000000000" pitchFamily="2" charset="2"/>
              <a:buChar char="Ø"/>
            </a:pPr>
            <a:endParaRPr lang="en-US" altLang="ja-JP" sz="1600" dirty="0">
              <a:solidFill>
                <a:prstClr val="black"/>
              </a:solidFill>
              <a:latin typeface="ＭＳ Ｐゴシック" panose="020B0600070205080204" pitchFamily="50" charset="-128"/>
            </a:endParaRPr>
          </a:p>
          <a:p>
            <a:pPr marL="361950" lvl="0" indent="-190500">
              <a:lnSpc>
                <a:spcPts val="2100"/>
              </a:lnSpc>
              <a:buFont typeface="Wingdings" panose="05000000000000000000" pitchFamily="2" charset="2"/>
              <a:buChar char="Ø"/>
            </a:pPr>
            <a:endParaRPr kumimoji="1" lang="en-US" altLang="ja-JP" sz="1600" dirty="0" smtClean="0">
              <a:solidFill>
                <a:prstClr val="black"/>
              </a:solidFill>
              <a:latin typeface="ＭＳ Ｐゴシック" panose="020B0600070205080204" pitchFamily="50" charset="-128"/>
            </a:endParaRPr>
          </a:p>
          <a:p>
            <a:pPr marL="171450" lvl="0">
              <a:lnSpc>
                <a:spcPts val="2100"/>
              </a:lnSpc>
            </a:pPr>
            <a:r>
              <a:rPr lang="ja-JP" altLang="en-US" sz="1600" dirty="0" smtClean="0">
                <a:latin typeface="ＭＳ Ｐゴシック" panose="020B0600070205080204" pitchFamily="50" charset="-128"/>
              </a:rPr>
              <a:t>　　⇒ 第１回選定スポットの関連情報として府ホームページに掲載する等、情報発信に活用</a:t>
            </a:r>
            <a:endParaRPr kumimoji="1" lang="en-US" altLang="ja-JP" sz="1600" dirty="0" smtClean="0">
              <a:latin typeface="ＭＳ Ｐゴシック" panose="020B0600070205080204" pitchFamily="50" charset="-128"/>
            </a:endParaRPr>
          </a:p>
        </p:txBody>
      </p:sp>
      <p:sp>
        <p:nvSpPr>
          <p:cNvPr id="11" name="テキスト ボックス 10"/>
          <p:cNvSpPr txBox="1"/>
          <p:nvPr/>
        </p:nvSpPr>
        <p:spPr>
          <a:xfrm>
            <a:off x="176373" y="3368144"/>
            <a:ext cx="3113353" cy="400110"/>
          </a:xfrm>
          <a:prstGeom prst="rect">
            <a:avLst/>
          </a:prstGeom>
          <a:noFill/>
        </p:spPr>
        <p:txBody>
          <a:bodyPr wrap="none" rtlCol="0">
            <a:spAutoFit/>
          </a:bodyPr>
          <a:lstStyle/>
          <a:p>
            <a:r>
              <a:rPr lang="ja-JP" altLang="en-US" sz="2000" b="1" u="sng" dirty="0" smtClean="0"/>
              <a:t>４．選定対象外物件の整理</a:t>
            </a:r>
            <a:endParaRPr kumimoji="1" lang="ja-JP" altLang="en-US" sz="2000" b="1" u="sng" dirty="0"/>
          </a:p>
        </p:txBody>
      </p:sp>
      <p:graphicFrame>
        <p:nvGraphicFramePr>
          <p:cNvPr id="13" name="表 12"/>
          <p:cNvGraphicFramePr>
            <a:graphicFrameLocks noGrp="1"/>
          </p:cNvGraphicFramePr>
          <p:nvPr>
            <p:extLst/>
          </p:nvPr>
        </p:nvGraphicFramePr>
        <p:xfrm>
          <a:off x="681999" y="4479623"/>
          <a:ext cx="7704856" cy="1300452"/>
        </p:xfrm>
        <a:graphic>
          <a:graphicData uri="http://schemas.openxmlformats.org/drawingml/2006/table">
            <a:tbl>
              <a:tblPr bandRow="1">
                <a:tableStyleId>{5C22544A-7EE6-4342-B048-85BDC9FD1C3A}</a:tableStyleId>
              </a:tblPr>
              <a:tblGrid>
                <a:gridCol w="6951120">
                  <a:extLst>
                    <a:ext uri="{9D8B030D-6E8A-4147-A177-3AD203B41FA5}">
                      <a16:colId xmlns:a16="http://schemas.microsoft.com/office/drawing/2014/main" val="2547466511"/>
                    </a:ext>
                  </a:extLst>
                </a:gridCol>
                <a:gridCol w="753736">
                  <a:extLst>
                    <a:ext uri="{9D8B030D-6E8A-4147-A177-3AD203B41FA5}">
                      <a16:colId xmlns:a16="http://schemas.microsoft.com/office/drawing/2014/main" val="1891215451"/>
                    </a:ext>
                  </a:extLst>
                </a:gridCol>
              </a:tblGrid>
              <a:tr h="5780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solidFill>
                            <a:prstClr val="black"/>
                          </a:solidFill>
                          <a:latin typeface="+mn-ea"/>
                        </a:rPr>
                        <a:t>　応募された視点場が第１回募集で決定した</a:t>
                      </a:r>
                      <a:r>
                        <a:rPr lang="en-US" altLang="ja-JP" sz="1600" dirty="0" smtClean="0">
                          <a:solidFill>
                            <a:prstClr val="black"/>
                          </a:solidFill>
                          <a:latin typeface="+mn-ea"/>
                        </a:rPr>
                        <a:t>28</a:t>
                      </a:r>
                      <a:r>
                        <a:rPr lang="ja-JP" altLang="en-US" sz="1600" dirty="0" smtClean="0">
                          <a:solidFill>
                            <a:prstClr val="black"/>
                          </a:solidFill>
                          <a:latin typeface="+mn-ea"/>
                        </a:rPr>
                        <a:t>か所のビュースポットと同一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sz="1600" dirty="0" smtClean="0"/>
                        <a:t>２ 件</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90828911"/>
                  </a:ext>
                </a:extLst>
              </a:tr>
              <a:tr h="7224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solidFill>
                            <a:prstClr val="black"/>
                          </a:solidFill>
                          <a:latin typeface="+mn-ea"/>
                        </a:rPr>
                        <a:t>　応募された視点場が第１回募集で決定した</a:t>
                      </a:r>
                      <a:r>
                        <a:rPr lang="en-US" altLang="ja-JP" sz="1600" dirty="0" smtClean="0">
                          <a:solidFill>
                            <a:prstClr val="black"/>
                          </a:solidFill>
                          <a:latin typeface="+mn-ea"/>
                        </a:rPr>
                        <a:t>28</a:t>
                      </a:r>
                      <a:r>
                        <a:rPr lang="ja-JP" altLang="en-US" sz="1600" dirty="0" smtClean="0">
                          <a:solidFill>
                            <a:prstClr val="black"/>
                          </a:solidFill>
                          <a:latin typeface="+mn-ea"/>
                        </a:rPr>
                        <a:t>か所のビュースポットと隣接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t>１ 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12114130"/>
                  </a:ext>
                </a:extLst>
              </a:tr>
            </a:tbl>
          </a:graphicData>
        </a:graphic>
      </p:graphicFrame>
    </p:spTree>
    <p:extLst>
      <p:ext uri="{BB962C8B-B14F-4D97-AF65-F5344CB8AC3E}">
        <p14:creationId xmlns:p14="http://schemas.microsoft.com/office/powerpoint/2010/main" val="42233160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5FAB2AA0-22F6-4977-B4AB-6397E15C0039}" type="slidenum">
              <a:rPr kumimoji="1" lang="ja-JP" altLang="en-US" smtClean="0"/>
              <a:t>6</a:t>
            </a:fld>
            <a:endParaRPr kumimoji="1" lang="ja-JP" altLang="en-US"/>
          </a:p>
        </p:txBody>
      </p:sp>
      <p:sp>
        <p:nvSpPr>
          <p:cNvPr id="5" name="テキスト ボックス 4"/>
          <p:cNvSpPr txBox="1"/>
          <p:nvPr/>
        </p:nvSpPr>
        <p:spPr>
          <a:xfrm>
            <a:off x="176373" y="692696"/>
            <a:ext cx="8716108" cy="3760004"/>
          </a:xfrm>
          <a:prstGeom prst="rect">
            <a:avLst/>
          </a:prstGeom>
          <a:noFill/>
          <a:ln w="12700">
            <a:noFill/>
          </a:ln>
        </p:spPr>
        <p:txBody>
          <a:bodyPr wrap="square" rtlCol="0">
            <a:spAutoFit/>
          </a:bodyPr>
          <a:lstStyle/>
          <a:p>
            <a:pPr marL="361950" lvl="0" indent="-190500">
              <a:lnSpc>
                <a:spcPts val="2100"/>
              </a:lnSpc>
              <a:buFont typeface="Wingdings" panose="05000000000000000000" pitchFamily="2" charset="2"/>
              <a:buChar char="Ø"/>
            </a:pPr>
            <a:r>
              <a:rPr lang="ja-JP" altLang="en-US" sz="1600" dirty="0">
                <a:solidFill>
                  <a:prstClr val="black"/>
                </a:solidFill>
                <a:latin typeface="ＭＳ Ｐゴシック" panose="020B0600070205080204" pitchFamily="50" charset="-128"/>
              </a:rPr>
              <a:t>部会での選定に先立ち、各委員から推薦のあったビュースポットについて</a:t>
            </a:r>
            <a:r>
              <a:rPr lang="ja-JP" altLang="en-US" sz="1600" dirty="0" smtClean="0">
                <a:solidFill>
                  <a:prstClr val="black"/>
                </a:solidFill>
                <a:latin typeface="ＭＳ Ｐゴシック" panose="020B0600070205080204" pitchFamily="50" charset="-128"/>
              </a:rPr>
              <a:t>、関係者へ情報</a:t>
            </a:r>
            <a:r>
              <a:rPr lang="ja-JP" altLang="en-US" sz="1600" dirty="0">
                <a:solidFill>
                  <a:prstClr val="black"/>
                </a:solidFill>
                <a:latin typeface="ＭＳ Ｐゴシック" panose="020B0600070205080204" pitchFamily="50" charset="-128"/>
              </a:rPr>
              <a:t>発信を行う上での留意事項</a:t>
            </a:r>
            <a:r>
              <a:rPr lang="ja-JP" altLang="en-US" sz="1600" dirty="0" smtClean="0">
                <a:solidFill>
                  <a:prstClr val="black"/>
                </a:solidFill>
                <a:latin typeface="ＭＳ Ｐゴシック" panose="020B0600070205080204" pitchFamily="50" charset="-128"/>
              </a:rPr>
              <a:t>等を確認</a:t>
            </a:r>
            <a:endParaRPr lang="en-US" altLang="ja-JP" sz="1600" dirty="0" smtClean="0">
              <a:solidFill>
                <a:prstClr val="black"/>
              </a:solidFill>
              <a:latin typeface="ＭＳ Ｐゴシック" panose="020B0600070205080204" pitchFamily="50" charset="-128"/>
            </a:endParaRPr>
          </a:p>
          <a:p>
            <a:pPr marL="361950" lvl="0" indent="-190500">
              <a:lnSpc>
                <a:spcPts val="2100"/>
              </a:lnSpc>
              <a:buFont typeface="Wingdings" panose="05000000000000000000" pitchFamily="2" charset="2"/>
              <a:buChar char="Ø"/>
            </a:pPr>
            <a:endParaRPr lang="en-US" altLang="ja-JP" sz="1600" dirty="0" smtClean="0">
              <a:solidFill>
                <a:prstClr val="black"/>
              </a:solidFill>
              <a:latin typeface="ＭＳ Ｐゴシック" panose="020B0600070205080204" pitchFamily="50" charset="-128"/>
            </a:endParaRPr>
          </a:p>
          <a:p>
            <a:pPr marL="171450">
              <a:lnSpc>
                <a:spcPts val="2100"/>
              </a:lnSpc>
            </a:pPr>
            <a:r>
              <a:rPr lang="ja-JP" altLang="en-US" sz="1600" dirty="0" smtClean="0">
                <a:solidFill>
                  <a:prstClr val="black"/>
                </a:solidFill>
                <a:latin typeface="+mn-ea"/>
              </a:rPr>
              <a:t>　　（地元</a:t>
            </a:r>
            <a:r>
              <a:rPr lang="ja-JP" altLang="en-US" sz="1600" dirty="0">
                <a:solidFill>
                  <a:prstClr val="black"/>
                </a:solidFill>
                <a:latin typeface="+mn-ea"/>
              </a:rPr>
              <a:t>市町村への情報</a:t>
            </a:r>
            <a:r>
              <a:rPr lang="ja-JP" altLang="en-US" sz="1600" dirty="0" smtClean="0">
                <a:solidFill>
                  <a:prstClr val="black"/>
                </a:solidFill>
                <a:latin typeface="+mn-ea"/>
              </a:rPr>
              <a:t>照会）</a:t>
            </a:r>
            <a:endParaRPr lang="en-US" altLang="ja-JP" sz="1600" dirty="0" smtClean="0">
              <a:solidFill>
                <a:prstClr val="black"/>
              </a:solidFill>
              <a:latin typeface="+mn-ea"/>
            </a:endParaRPr>
          </a:p>
          <a:p>
            <a:pPr marL="171450">
              <a:lnSpc>
                <a:spcPts val="2100"/>
              </a:lnSpc>
              <a:spcBef>
                <a:spcPts val="600"/>
              </a:spcBef>
            </a:pPr>
            <a:endParaRPr lang="en-US" altLang="ja-JP" sz="1600" dirty="0" smtClean="0">
              <a:solidFill>
                <a:prstClr val="black"/>
              </a:solidFill>
              <a:latin typeface="+mn-ea"/>
            </a:endParaRPr>
          </a:p>
          <a:p>
            <a:pPr marL="171450">
              <a:lnSpc>
                <a:spcPts val="2100"/>
              </a:lnSpc>
              <a:spcBef>
                <a:spcPts val="600"/>
              </a:spcBef>
            </a:pPr>
            <a:endParaRPr lang="en-US" altLang="ja-JP" sz="1600" dirty="0">
              <a:solidFill>
                <a:prstClr val="black"/>
              </a:solidFill>
              <a:latin typeface="+mn-ea"/>
            </a:endParaRPr>
          </a:p>
          <a:p>
            <a:pPr marL="171450">
              <a:lnSpc>
                <a:spcPts val="2100"/>
              </a:lnSpc>
              <a:spcBef>
                <a:spcPts val="600"/>
              </a:spcBef>
            </a:pPr>
            <a:endParaRPr lang="en-US" altLang="ja-JP" sz="1600" dirty="0" smtClean="0">
              <a:solidFill>
                <a:prstClr val="black"/>
              </a:solidFill>
              <a:latin typeface="+mn-ea"/>
            </a:endParaRPr>
          </a:p>
          <a:p>
            <a:pPr marL="171450">
              <a:lnSpc>
                <a:spcPts val="2100"/>
              </a:lnSpc>
              <a:spcBef>
                <a:spcPts val="600"/>
              </a:spcBef>
            </a:pPr>
            <a:endParaRPr lang="en-US" altLang="ja-JP" sz="1600" dirty="0">
              <a:solidFill>
                <a:prstClr val="black"/>
              </a:solidFill>
              <a:latin typeface="+mn-ea"/>
            </a:endParaRPr>
          </a:p>
          <a:p>
            <a:pPr marL="171450">
              <a:lnSpc>
                <a:spcPts val="2100"/>
              </a:lnSpc>
            </a:pPr>
            <a:endParaRPr lang="en-US" altLang="ja-JP" sz="1600" dirty="0" smtClean="0">
              <a:solidFill>
                <a:prstClr val="black"/>
              </a:solidFill>
              <a:latin typeface="+mn-ea"/>
            </a:endParaRPr>
          </a:p>
          <a:p>
            <a:pPr marL="171450" lvl="0">
              <a:lnSpc>
                <a:spcPts val="2100"/>
              </a:lnSpc>
            </a:pPr>
            <a:r>
              <a:rPr lang="ja-JP" altLang="en-US" sz="1600" dirty="0" smtClean="0">
                <a:solidFill>
                  <a:prstClr val="black"/>
                </a:solidFill>
                <a:latin typeface="ＭＳ Ｐゴシック" panose="020B0600070205080204" pitchFamily="50" charset="-128"/>
              </a:rPr>
              <a:t>　　（ビュースポットの管理者等への確認）</a:t>
            </a:r>
            <a:endParaRPr lang="ja-JP" altLang="en-US" sz="1600" dirty="0">
              <a:solidFill>
                <a:prstClr val="black"/>
              </a:solidFill>
              <a:latin typeface="ＭＳ Ｐゴシック" panose="020B0600070205080204" pitchFamily="50" charset="-128"/>
            </a:endParaRPr>
          </a:p>
          <a:p>
            <a:pPr lvl="0" defTabSz="457200">
              <a:lnSpc>
                <a:spcPts val="2500"/>
              </a:lnSpc>
              <a:spcBef>
                <a:spcPts val="600"/>
              </a:spcBef>
            </a:pPr>
            <a:r>
              <a:rPr lang="ja-JP" altLang="en-US" sz="1600" dirty="0" smtClean="0">
                <a:solidFill>
                  <a:prstClr val="black"/>
                </a:solidFill>
                <a:latin typeface="+mn-ea"/>
              </a:rPr>
              <a:t>　　　</a:t>
            </a:r>
            <a:endParaRPr lang="en-US" altLang="ja-JP" sz="1600" dirty="0" smtClean="0">
              <a:solidFill>
                <a:prstClr val="black"/>
              </a:solidFill>
              <a:latin typeface="+mn-ea"/>
            </a:endParaRPr>
          </a:p>
          <a:p>
            <a:pPr marL="171450" lvl="0">
              <a:lnSpc>
                <a:spcPts val="2100"/>
              </a:lnSpc>
            </a:pPr>
            <a:endParaRPr lang="en-US" altLang="ja-JP" sz="1600" dirty="0" smtClean="0">
              <a:solidFill>
                <a:prstClr val="black"/>
              </a:solidFill>
              <a:latin typeface="ＭＳ Ｐゴシック" panose="020B0600070205080204" pitchFamily="50" charset="-128"/>
            </a:endParaRPr>
          </a:p>
        </p:txBody>
      </p:sp>
      <p:sp>
        <p:nvSpPr>
          <p:cNvPr id="8" name="テキスト ボックス 7"/>
          <p:cNvSpPr txBox="1"/>
          <p:nvPr/>
        </p:nvSpPr>
        <p:spPr>
          <a:xfrm>
            <a:off x="176373" y="254422"/>
            <a:ext cx="2855269" cy="400110"/>
          </a:xfrm>
          <a:prstGeom prst="rect">
            <a:avLst/>
          </a:prstGeom>
          <a:noFill/>
        </p:spPr>
        <p:txBody>
          <a:bodyPr wrap="none" rtlCol="0">
            <a:spAutoFit/>
          </a:bodyPr>
          <a:lstStyle/>
          <a:p>
            <a:r>
              <a:rPr lang="ja-JP" altLang="en-US" sz="2000" b="1" u="sng" dirty="0"/>
              <a:t>５</a:t>
            </a:r>
            <a:r>
              <a:rPr lang="ja-JP" altLang="en-US" sz="2000" b="1" u="sng" dirty="0" smtClean="0"/>
              <a:t>．関係者</a:t>
            </a:r>
            <a:r>
              <a:rPr lang="ja-JP" altLang="en-US" sz="2000" b="1" u="sng" dirty="0"/>
              <a:t>への情報照会</a:t>
            </a:r>
            <a:endParaRPr lang="en-US" altLang="ja-JP" sz="2000" b="1" u="sng" dirty="0"/>
          </a:p>
        </p:txBody>
      </p:sp>
      <p:graphicFrame>
        <p:nvGraphicFramePr>
          <p:cNvPr id="9" name="表 8"/>
          <p:cNvGraphicFramePr>
            <a:graphicFrameLocks noGrp="1"/>
          </p:cNvGraphicFramePr>
          <p:nvPr>
            <p:extLst>
              <p:ext uri="{D42A27DB-BD31-4B8C-83A1-F6EECF244321}">
                <p14:modId xmlns:p14="http://schemas.microsoft.com/office/powerpoint/2010/main" val="3402471653"/>
              </p:ext>
            </p:extLst>
          </p:nvPr>
        </p:nvGraphicFramePr>
        <p:xfrm>
          <a:off x="681999" y="1840547"/>
          <a:ext cx="7704856" cy="1300421"/>
        </p:xfrm>
        <a:graphic>
          <a:graphicData uri="http://schemas.openxmlformats.org/drawingml/2006/table">
            <a:tbl>
              <a:tblPr bandRow="1">
                <a:tableStyleId>{5C22544A-7EE6-4342-B048-85BDC9FD1C3A}</a:tableStyleId>
              </a:tblPr>
              <a:tblGrid>
                <a:gridCol w="7704856">
                  <a:extLst>
                    <a:ext uri="{9D8B030D-6E8A-4147-A177-3AD203B41FA5}">
                      <a16:colId xmlns:a16="http://schemas.microsoft.com/office/drawing/2014/main" val="2547466511"/>
                    </a:ext>
                  </a:extLst>
                </a:gridCol>
              </a:tblGrid>
              <a:tr h="1300421">
                <a:tc>
                  <a:txBody>
                    <a:bodyPr/>
                    <a:lstStyle/>
                    <a:p>
                      <a:pPr marL="171450">
                        <a:lnSpc>
                          <a:spcPts val="2100"/>
                        </a:lnSpc>
                        <a:spcBef>
                          <a:spcPts val="600"/>
                        </a:spcBef>
                      </a:pPr>
                      <a:r>
                        <a:rPr lang="ja-JP" altLang="en-US" sz="1600" dirty="0" smtClean="0">
                          <a:solidFill>
                            <a:prstClr val="black"/>
                          </a:solidFill>
                          <a:latin typeface="+mn-ea"/>
                        </a:rPr>
                        <a:t>　・情報発信を行う上で、留意すべき事項</a:t>
                      </a:r>
                    </a:p>
                    <a:p>
                      <a:pPr marL="171450">
                        <a:lnSpc>
                          <a:spcPts val="2100"/>
                        </a:lnSpc>
                        <a:spcBef>
                          <a:spcPts val="600"/>
                        </a:spcBef>
                      </a:pPr>
                      <a:r>
                        <a:rPr lang="ja-JP" altLang="en-US" sz="1600" dirty="0" smtClean="0">
                          <a:solidFill>
                            <a:prstClr val="black"/>
                          </a:solidFill>
                          <a:latin typeface="+mn-ea"/>
                        </a:rPr>
                        <a:t>　・ビュースポットへの立ち入りが制限される予定や、ビュースポットの取り壊し予定</a:t>
                      </a:r>
                    </a:p>
                    <a:p>
                      <a:pPr marL="171450">
                        <a:lnSpc>
                          <a:spcPts val="2100"/>
                        </a:lnSpc>
                        <a:spcBef>
                          <a:spcPts val="600"/>
                        </a:spcBef>
                      </a:pPr>
                      <a:r>
                        <a:rPr lang="ja-JP" altLang="en-US" sz="1600" dirty="0" smtClean="0">
                          <a:solidFill>
                            <a:prstClr val="black"/>
                          </a:solidFill>
                          <a:latin typeface="+mn-ea"/>
                        </a:rPr>
                        <a:t>　・ビュースポットからの眺望が阻害されるような大規模の施設等の建設予定　　　　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90828911"/>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12839724"/>
              </p:ext>
            </p:extLst>
          </p:nvPr>
        </p:nvGraphicFramePr>
        <p:xfrm>
          <a:off x="681999" y="3759896"/>
          <a:ext cx="7704856" cy="2345759"/>
        </p:xfrm>
        <a:graphic>
          <a:graphicData uri="http://schemas.openxmlformats.org/drawingml/2006/table">
            <a:tbl>
              <a:tblPr bandRow="1">
                <a:tableStyleId>{5C22544A-7EE6-4342-B048-85BDC9FD1C3A}</a:tableStyleId>
              </a:tblPr>
              <a:tblGrid>
                <a:gridCol w="7704856">
                  <a:extLst>
                    <a:ext uri="{9D8B030D-6E8A-4147-A177-3AD203B41FA5}">
                      <a16:colId xmlns:a16="http://schemas.microsoft.com/office/drawing/2014/main" val="2547466511"/>
                    </a:ext>
                  </a:extLst>
                </a:gridCol>
              </a:tblGrid>
              <a:tr h="2345759">
                <a:tc>
                  <a:txBody>
                    <a:bodyPr/>
                    <a:lstStyle/>
                    <a:p>
                      <a:pPr marL="171450">
                        <a:lnSpc>
                          <a:spcPts val="2100"/>
                        </a:lnSpc>
                        <a:spcBef>
                          <a:spcPts val="600"/>
                        </a:spcBef>
                      </a:pPr>
                      <a:r>
                        <a:rPr lang="ja-JP" altLang="en-US" sz="1600" dirty="0" smtClean="0">
                          <a:solidFill>
                            <a:prstClr val="black"/>
                          </a:solidFill>
                          <a:latin typeface="+mn-ea"/>
                        </a:rPr>
                        <a:t>地元市町村への情報照会に加え、下記のビュースポットについては、管理者への確認及び写真使用に関する手続きを実施</a:t>
                      </a:r>
                      <a:endParaRPr lang="en-US" altLang="ja-JP" sz="1600" dirty="0" smtClean="0">
                        <a:solidFill>
                          <a:prstClr val="black"/>
                        </a:solidFill>
                        <a:latin typeface="+mn-ea"/>
                      </a:endParaRPr>
                    </a:p>
                    <a:p>
                      <a:pPr marL="171450">
                        <a:lnSpc>
                          <a:spcPts val="2100"/>
                        </a:lnSpc>
                        <a:spcBef>
                          <a:spcPts val="600"/>
                        </a:spcBef>
                      </a:pPr>
                      <a:r>
                        <a:rPr lang="ja-JP" altLang="en-US" sz="1600" dirty="0" smtClean="0">
                          <a:solidFill>
                            <a:prstClr val="black"/>
                          </a:solidFill>
                          <a:latin typeface="+mn-ea"/>
                        </a:rPr>
                        <a:t>　・応募されたビュースポットがホテル内にあるもの</a:t>
                      </a:r>
                    </a:p>
                    <a:p>
                      <a:pPr marL="171450">
                        <a:lnSpc>
                          <a:spcPts val="2100"/>
                        </a:lnSpc>
                        <a:spcBef>
                          <a:spcPts val="600"/>
                        </a:spcBef>
                      </a:pPr>
                      <a:r>
                        <a:rPr lang="ja-JP" altLang="en-US" sz="1600" dirty="0" smtClean="0">
                          <a:solidFill>
                            <a:prstClr val="black"/>
                          </a:solidFill>
                          <a:latin typeface="+mn-ea"/>
                        </a:rPr>
                        <a:t>　・応募されたビュースポットが鉄軌道上にあるもの</a:t>
                      </a:r>
                      <a:endParaRPr lang="en-US" altLang="ja-JP" sz="1600" dirty="0" smtClean="0">
                        <a:solidFill>
                          <a:prstClr val="black"/>
                        </a:solidFill>
                        <a:latin typeface="+mn-ea"/>
                      </a:endParaRPr>
                    </a:p>
                    <a:p>
                      <a:pPr marL="171450">
                        <a:lnSpc>
                          <a:spcPts val="2100"/>
                        </a:lnSpc>
                        <a:spcBef>
                          <a:spcPts val="600"/>
                        </a:spcBef>
                      </a:pPr>
                      <a:r>
                        <a:rPr lang="ja-JP" altLang="en-US" sz="1600" dirty="0" smtClean="0">
                          <a:solidFill>
                            <a:prstClr val="black"/>
                          </a:solidFill>
                          <a:latin typeface="+mn-ea"/>
                        </a:rPr>
                        <a:t>　・視対象に「太陽の塔」が含まれるもの</a:t>
                      </a:r>
                      <a:endParaRPr lang="en-US" altLang="ja-JP" sz="1600" dirty="0" smtClean="0">
                        <a:solidFill>
                          <a:prstClr val="black"/>
                        </a:solidFill>
                        <a:latin typeface="+mn-ea"/>
                      </a:endParaRPr>
                    </a:p>
                    <a:p>
                      <a:pPr marL="171450">
                        <a:lnSpc>
                          <a:spcPts val="2100"/>
                        </a:lnSpc>
                        <a:spcBef>
                          <a:spcPts val="600"/>
                        </a:spcBef>
                      </a:pPr>
                      <a:r>
                        <a:rPr lang="ja-JP" altLang="en-US" sz="1600" dirty="0" smtClean="0">
                          <a:solidFill>
                            <a:prstClr val="black"/>
                          </a:solidFill>
                          <a:latin typeface="+mn-ea"/>
                        </a:rPr>
                        <a:t>　・視対象に宮内庁所管の古墳（拝所部分）が含まれるもの</a:t>
                      </a:r>
                      <a:endParaRPr lang="en-US" altLang="ja-JP" sz="1600" dirty="0" smtClean="0">
                        <a:solidFill>
                          <a:prstClr val="black"/>
                        </a:solidFill>
                        <a:latin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90828911"/>
                  </a:ext>
                </a:extLst>
              </a:tr>
            </a:tbl>
          </a:graphicData>
        </a:graphic>
      </p:graphicFrame>
    </p:spTree>
    <p:extLst>
      <p:ext uri="{BB962C8B-B14F-4D97-AF65-F5344CB8AC3E}">
        <p14:creationId xmlns:p14="http://schemas.microsoft.com/office/powerpoint/2010/main" val="3894467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178534" y="148734"/>
            <a:ext cx="6364285" cy="400110"/>
          </a:xfrm>
          <a:prstGeom prst="rect">
            <a:avLst/>
          </a:prstGeom>
          <a:noFill/>
        </p:spPr>
        <p:txBody>
          <a:bodyPr wrap="square" rtlCol="0">
            <a:spAutoFit/>
          </a:bodyPr>
          <a:lstStyle/>
          <a:p>
            <a:r>
              <a:rPr lang="ja-JP" altLang="en-US" sz="2000" b="1" dirty="0" smtClean="0"/>
              <a:t>■ </a:t>
            </a:r>
            <a:r>
              <a:rPr lang="ja-JP" altLang="en-US" sz="2000" b="1" u="sng" dirty="0" smtClean="0"/>
              <a:t>第２回ビュースポット</a:t>
            </a:r>
            <a:r>
              <a:rPr lang="ja-JP" altLang="en-US" sz="2000" b="1" u="sng" dirty="0"/>
              <a:t>おおさか選定の流れ</a:t>
            </a:r>
          </a:p>
        </p:txBody>
      </p:sp>
      <p:graphicFrame>
        <p:nvGraphicFramePr>
          <p:cNvPr id="44" name="表 43"/>
          <p:cNvGraphicFramePr>
            <a:graphicFrameLocks noGrp="1"/>
          </p:cNvGraphicFramePr>
          <p:nvPr>
            <p:extLst>
              <p:ext uri="{D42A27DB-BD31-4B8C-83A1-F6EECF244321}">
                <p14:modId xmlns:p14="http://schemas.microsoft.com/office/powerpoint/2010/main" val="2440980802"/>
              </p:ext>
            </p:extLst>
          </p:nvPr>
        </p:nvGraphicFramePr>
        <p:xfrm>
          <a:off x="323528" y="725800"/>
          <a:ext cx="8568954" cy="5630548"/>
        </p:xfrm>
        <a:graphic>
          <a:graphicData uri="http://schemas.openxmlformats.org/drawingml/2006/table">
            <a:tbl>
              <a:tblPr firstRow="1" bandRow="1"/>
              <a:tblGrid>
                <a:gridCol w="1584176">
                  <a:extLst>
                    <a:ext uri="{9D8B030D-6E8A-4147-A177-3AD203B41FA5}">
                      <a16:colId xmlns:a16="http://schemas.microsoft.com/office/drawing/2014/main" val="1321377137"/>
                    </a:ext>
                  </a:extLst>
                </a:gridCol>
                <a:gridCol w="6984778">
                  <a:extLst>
                    <a:ext uri="{9D8B030D-6E8A-4147-A177-3AD203B41FA5}">
                      <a16:colId xmlns:a16="http://schemas.microsoft.com/office/drawing/2014/main" val="3431430737"/>
                    </a:ext>
                  </a:extLst>
                </a:gridCol>
              </a:tblGrid>
              <a:tr h="494538">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0" lang="ja-JP" altLang="en-US" sz="1400" kern="0" noProof="0" dirty="0" smtClean="0">
                          <a:solidFill>
                            <a:prstClr val="black"/>
                          </a:solidFill>
                        </a:rPr>
                        <a:t>応募</a:t>
                      </a:r>
                      <a:endParaRPr kumimoji="0" lang="ja-JP" altLang="en-US" sz="1400" b="0" i="0" u="none" strike="noStrike" kern="0" cap="none" spc="0" normalizeH="0" baseline="0" noProof="0" dirty="0" smtClean="0">
                        <a:ln>
                          <a:noFill/>
                        </a:ln>
                        <a:solidFill>
                          <a:prstClr val="black"/>
                        </a:solidFill>
                        <a:effectLst/>
                        <a:uLnTx/>
                        <a:uFillTx/>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lang="en-US" altLang="ja-JP" sz="1400" dirty="0" smtClean="0">
                          <a:solidFill>
                            <a:prstClr val="black"/>
                          </a:solidFill>
                          <a:latin typeface="ＭＳ Ｐゴシック" panose="020B0600070205080204" pitchFamily="50" charset="-128"/>
                        </a:rPr>
                        <a:t>2020</a:t>
                      </a:r>
                      <a:r>
                        <a:rPr lang="ja-JP" altLang="en-US" sz="1400" dirty="0" smtClean="0">
                          <a:solidFill>
                            <a:prstClr val="black"/>
                          </a:solidFill>
                          <a:latin typeface="ＭＳ Ｐゴシック" panose="020B0600070205080204" pitchFamily="50" charset="-128"/>
                        </a:rPr>
                        <a:t>年</a:t>
                      </a:r>
                      <a:r>
                        <a:rPr lang="en-US" altLang="ja-JP" sz="1400" dirty="0" smtClean="0">
                          <a:solidFill>
                            <a:prstClr val="black"/>
                          </a:solidFill>
                          <a:latin typeface="ＭＳ Ｐゴシック" panose="020B0600070205080204" pitchFamily="50" charset="-128"/>
                        </a:rPr>
                        <a:t>9</a:t>
                      </a:r>
                      <a:r>
                        <a:rPr lang="ja-JP" altLang="en-US" sz="1400" dirty="0" smtClean="0">
                          <a:solidFill>
                            <a:prstClr val="black"/>
                          </a:solidFill>
                          <a:latin typeface="ＭＳ Ｐゴシック" panose="020B0600070205080204" pitchFamily="50" charset="-128"/>
                        </a:rPr>
                        <a:t>月</a:t>
                      </a:r>
                      <a:r>
                        <a:rPr lang="en-US" altLang="ja-JP" sz="1400" dirty="0" smtClean="0">
                          <a:solidFill>
                            <a:prstClr val="black"/>
                          </a:solidFill>
                          <a:latin typeface="ＭＳ Ｐゴシック" panose="020B0600070205080204" pitchFamily="50" charset="-128"/>
                        </a:rPr>
                        <a:t>14</a:t>
                      </a:r>
                      <a:r>
                        <a:rPr lang="ja-JP" altLang="en-US" sz="1400" dirty="0" smtClean="0">
                          <a:solidFill>
                            <a:prstClr val="black"/>
                          </a:solidFill>
                          <a:latin typeface="ＭＳ Ｐゴシック" panose="020B0600070205080204" pitchFamily="50" charset="-128"/>
                        </a:rPr>
                        <a:t>日（月曜日）から</a:t>
                      </a:r>
                      <a:r>
                        <a:rPr lang="en-US" altLang="ja-JP" sz="1400" dirty="0" smtClean="0">
                          <a:solidFill>
                            <a:prstClr val="black"/>
                          </a:solidFill>
                          <a:latin typeface="ＭＳ Ｐゴシック" panose="020B0600070205080204" pitchFamily="50" charset="-128"/>
                        </a:rPr>
                        <a:t>12</a:t>
                      </a:r>
                      <a:r>
                        <a:rPr lang="ja-JP" altLang="en-US" sz="1400" dirty="0" smtClean="0">
                          <a:solidFill>
                            <a:prstClr val="black"/>
                          </a:solidFill>
                          <a:latin typeface="ＭＳ Ｐゴシック" panose="020B0600070205080204" pitchFamily="50" charset="-128"/>
                        </a:rPr>
                        <a:t>月</a:t>
                      </a:r>
                      <a:r>
                        <a:rPr lang="en-US" altLang="ja-JP" sz="1400" dirty="0" smtClean="0">
                          <a:solidFill>
                            <a:prstClr val="black"/>
                          </a:solidFill>
                          <a:latin typeface="ＭＳ Ｐゴシック" panose="020B0600070205080204" pitchFamily="50" charset="-128"/>
                        </a:rPr>
                        <a:t>18</a:t>
                      </a:r>
                      <a:r>
                        <a:rPr lang="ja-JP" altLang="en-US" sz="1400" dirty="0" smtClean="0">
                          <a:solidFill>
                            <a:prstClr val="black"/>
                          </a:solidFill>
                          <a:latin typeface="ＭＳ Ｐゴシック" panose="020B0600070205080204" pitchFamily="50" charset="-128"/>
                        </a:rPr>
                        <a:t>日（金曜日） </a:t>
                      </a:r>
                      <a:r>
                        <a:rPr kumimoji="0" lang="ja-JP" altLang="en-US" sz="1400" kern="0" dirty="0" smtClean="0">
                          <a:solidFill>
                            <a:prstClr val="black"/>
                          </a:solidFill>
                        </a:rPr>
                        <a:t>まで</a:t>
                      </a:r>
                      <a:endParaRPr kumimoji="0" lang="en-US" altLang="ja-JP" sz="1400" kern="0" dirty="0" smtClean="0">
                        <a:solidFill>
                          <a:prstClr val="black"/>
                        </a:solidFill>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0" lang="ja-JP" altLang="en-US" sz="1400" b="1" kern="0" dirty="0" smtClean="0">
                          <a:solidFill>
                            <a:prstClr val="black"/>
                          </a:solidFill>
                        </a:rPr>
                        <a:t>　　　　　　　　　　　　　　　　　　　　　　　　　　　　　　　　　⇒ </a:t>
                      </a:r>
                      <a:r>
                        <a:rPr kumimoji="0" lang="ja-JP" altLang="en-US" sz="1400" b="1" u="sng" kern="0" dirty="0" smtClean="0">
                          <a:solidFill>
                            <a:prstClr val="black"/>
                          </a:solidFill>
                        </a:rPr>
                        <a:t>１．募集要項（抜粋）／２．応募状況</a:t>
                      </a:r>
                      <a:endParaRPr kumimoji="1" lang="ja-JP" altLang="en-US" sz="1400" b="1" u="sng" dirty="0" smtClean="0">
                        <a:latin typeface="ＭＳ Ｐゴシック" panose="020B0600070205080204" pitchFamily="50" charset="-128"/>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extLst>
                  <a:ext uri="{0D108BD9-81ED-4DB2-BD59-A6C34878D82A}">
                    <a16:rowId xmlns:a16="http://schemas.microsoft.com/office/drawing/2014/main" val="179450378"/>
                  </a:ext>
                </a:extLst>
              </a:tr>
              <a:tr h="295127">
                <a:tc>
                  <a:txBody>
                    <a:bodyPr/>
                    <a:lstStyle/>
                    <a:p>
                      <a:pPr algn="ctr">
                        <a:lnSpc>
                          <a:spcPts val="1500"/>
                        </a:lnSpc>
                      </a:pPr>
                      <a:endParaRPr kumimoji="1" lang="ja-JP" altLang="en-US" sz="600" b="1" u="sng" dirty="0" smtClean="0">
                        <a:latin typeface="ＭＳ Ｐゴシック" panose="020B0600070205080204" pitchFamily="50" charset="-128"/>
                        <a:ea typeface="+mn-ea"/>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6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2203638454"/>
                  </a:ext>
                </a:extLst>
              </a:tr>
              <a:tr h="494538">
                <a:tc>
                  <a:txBody>
                    <a:bodyPr/>
                    <a:lstStyle>
                      <a:lvl1pPr marL="0" algn="l" defTabSz="914400" rtl="0" eaLnBrk="1" latinLnBrk="0" hangingPunct="1">
                        <a:defRPr kumimoji="1" sz="1800" kern="1200">
                          <a:solidFill>
                            <a:schemeClr val="tx1"/>
                          </a:solidFill>
                          <a:latin typeface="游ゴシック" panose="020F0502020204030204"/>
                        </a:defRPr>
                      </a:lvl1pPr>
                      <a:lvl2pPr marL="457200" algn="l" defTabSz="914400" rtl="0" eaLnBrk="1" latinLnBrk="0" hangingPunct="1">
                        <a:defRPr kumimoji="1" sz="1800" kern="1200">
                          <a:solidFill>
                            <a:schemeClr val="tx1"/>
                          </a:solidFill>
                          <a:latin typeface="游ゴシック" panose="020F0502020204030204"/>
                        </a:defRPr>
                      </a:lvl2pPr>
                      <a:lvl3pPr marL="914400" algn="l" defTabSz="914400" rtl="0" eaLnBrk="1" latinLnBrk="0" hangingPunct="1">
                        <a:defRPr kumimoji="1" sz="1800" kern="1200">
                          <a:solidFill>
                            <a:schemeClr val="tx1"/>
                          </a:solidFill>
                          <a:latin typeface="游ゴシック" panose="020F0502020204030204"/>
                        </a:defRPr>
                      </a:lvl3pPr>
                      <a:lvl4pPr marL="1371600" algn="l" defTabSz="914400" rtl="0" eaLnBrk="1" latinLnBrk="0" hangingPunct="1">
                        <a:defRPr kumimoji="1" sz="1800" kern="1200">
                          <a:solidFill>
                            <a:schemeClr val="tx1"/>
                          </a:solidFill>
                          <a:latin typeface="游ゴシック" panose="020F0502020204030204"/>
                        </a:defRPr>
                      </a:lvl4pPr>
                      <a:lvl5pPr marL="1828800" algn="l" defTabSz="914400" rtl="0" eaLnBrk="1" latinLnBrk="0" hangingPunct="1">
                        <a:defRPr kumimoji="1" sz="1800" kern="1200">
                          <a:solidFill>
                            <a:schemeClr val="tx1"/>
                          </a:solidFill>
                          <a:latin typeface="游ゴシック" panose="020F0502020204030204"/>
                        </a:defRPr>
                      </a:lvl5pPr>
                      <a:lvl6pPr marL="2286000" algn="l" defTabSz="914400" rtl="0" eaLnBrk="1" latinLnBrk="0" hangingPunct="1">
                        <a:defRPr kumimoji="1" sz="1800" kern="1200">
                          <a:solidFill>
                            <a:schemeClr val="tx1"/>
                          </a:solidFill>
                          <a:latin typeface="游ゴシック" panose="020F0502020204030204"/>
                        </a:defRPr>
                      </a:lvl6pPr>
                      <a:lvl7pPr marL="2743200" algn="l" defTabSz="914400" rtl="0" eaLnBrk="1" latinLnBrk="0" hangingPunct="1">
                        <a:defRPr kumimoji="1" sz="1800" kern="1200">
                          <a:solidFill>
                            <a:schemeClr val="tx1"/>
                          </a:solidFill>
                          <a:latin typeface="游ゴシック" panose="020F0502020204030204"/>
                        </a:defRPr>
                      </a:lvl7pPr>
                      <a:lvl8pPr marL="3200400" algn="l" defTabSz="914400" rtl="0" eaLnBrk="1" latinLnBrk="0" hangingPunct="1">
                        <a:defRPr kumimoji="1" sz="1800" kern="1200">
                          <a:solidFill>
                            <a:schemeClr val="tx1"/>
                          </a:solidFill>
                          <a:latin typeface="游ゴシック" panose="020F0502020204030204"/>
                        </a:defRPr>
                      </a:lvl8pPr>
                      <a:lvl9pPr marL="3657600" algn="l" defTabSz="914400" rtl="0" eaLnBrk="1" latinLnBrk="0" hangingPunct="1">
                        <a:defRPr kumimoji="1" sz="1800" kern="1200">
                          <a:solidFill>
                            <a:schemeClr val="tx1"/>
                          </a:solidFill>
                          <a:latin typeface="游ゴシック" panose="020F0502020204030204"/>
                        </a:defRPr>
                      </a:lvl9p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0" lang="ja-JP" altLang="en-US" sz="1400" kern="0" dirty="0" smtClean="0">
                          <a:solidFill>
                            <a:prstClr val="black"/>
                          </a:solidFill>
                        </a:rPr>
                        <a:t>事務局整理</a:t>
                      </a:r>
                      <a:endParaRPr kumimoji="1" lang="ja-JP" altLang="en-US" sz="1400" b="1" u="sng" dirty="0" smtClean="0">
                        <a:latin typeface="ＭＳ Ｐゴシック" panose="020B0600070205080204" pitchFamily="50" charset="-128"/>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l">
                        <a:lnSpc>
                          <a:spcPts val="1500"/>
                        </a:lnSpc>
                      </a:pPr>
                      <a:r>
                        <a:rPr kumimoji="1" lang="ja-JP" altLang="en-US" sz="1400" b="0" dirty="0" smtClean="0">
                          <a:latin typeface="ＭＳ Ｐゴシック" panose="020B0600070205080204" pitchFamily="50" charset="-128"/>
                          <a:ea typeface="+mn-ea"/>
                        </a:rPr>
                        <a:t>事務局での事前整理（現地調査、除外物件等の整理）</a:t>
                      </a:r>
                      <a:endParaRPr kumimoji="1" lang="en-US" altLang="ja-JP" sz="1400" b="0" dirty="0" smtClean="0">
                        <a:latin typeface="ＭＳ Ｐゴシック" panose="020B0600070205080204" pitchFamily="50" charset="-128"/>
                        <a:ea typeface="+mn-ea"/>
                      </a:endParaRPr>
                    </a:p>
                    <a:p>
                      <a:pPr algn="l">
                        <a:lnSpc>
                          <a:spcPts val="1500"/>
                        </a:lnSpc>
                      </a:pPr>
                      <a:r>
                        <a:rPr kumimoji="1" lang="ja-JP" altLang="en-US" sz="1400" b="0" dirty="0" smtClean="0">
                          <a:latin typeface="ＭＳ Ｐゴシック" panose="020B0600070205080204" pitchFamily="50" charset="-128"/>
                          <a:ea typeface="+mn-ea"/>
                        </a:rPr>
                        <a:t>　　　　　　　　　　　　　　　　　　　　　　　　</a:t>
                      </a:r>
                      <a:r>
                        <a:rPr kumimoji="1" lang="ja-JP" altLang="en-US" sz="1400" b="1" u="none" dirty="0" smtClean="0">
                          <a:latin typeface="ＭＳ Ｐゴシック" panose="020B0600070205080204" pitchFamily="50" charset="-128"/>
                          <a:ea typeface="+mn-ea"/>
                        </a:rPr>
                        <a:t>⇒</a:t>
                      </a:r>
                      <a:r>
                        <a:rPr kumimoji="1" lang="ja-JP" altLang="en-US" sz="1400" b="1" u="none" baseline="0" dirty="0" smtClean="0">
                          <a:latin typeface="ＭＳ Ｐゴシック" panose="020B0600070205080204" pitchFamily="50" charset="-128"/>
                          <a:ea typeface="+mn-ea"/>
                        </a:rPr>
                        <a:t> </a:t>
                      </a:r>
                      <a:r>
                        <a:rPr kumimoji="1" lang="ja-JP" altLang="en-US" sz="1400" b="1" u="sng" dirty="0" smtClean="0">
                          <a:latin typeface="ＭＳ Ｐゴシック" panose="020B0600070205080204" pitchFamily="50" charset="-128"/>
                          <a:ea typeface="+mn-ea"/>
                        </a:rPr>
                        <a:t>３．除外物件の整理／４．選定対象外物件の整理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extLst>
                  <a:ext uri="{0D108BD9-81ED-4DB2-BD59-A6C34878D82A}">
                    <a16:rowId xmlns:a16="http://schemas.microsoft.com/office/drawing/2014/main" val="3143248280"/>
                  </a:ext>
                </a:extLst>
              </a:tr>
              <a:tr h="295127">
                <a:tc>
                  <a:txBody>
                    <a:bodyPr/>
                    <a:lstStyle>
                      <a:lvl1pPr marL="0" algn="l" defTabSz="914400" rtl="0" eaLnBrk="1" latinLnBrk="0" hangingPunct="1">
                        <a:defRPr kumimoji="1" sz="1800" kern="1200">
                          <a:solidFill>
                            <a:schemeClr val="tx1"/>
                          </a:solidFill>
                          <a:latin typeface="游ゴシック" panose="020F0502020204030204"/>
                        </a:defRPr>
                      </a:lvl1pPr>
                      <a:lvl2pPr marL="457200" algn="l" defTabSz="914400" rtl="0" eaLnBrk="1" latinLnBrk="0" hangingPunct="1">
                        <a:defRPr kumimoji="1" sz="1800" kern="1200">
                          <a:solidFill>
                            <a:schemeClr val="tx1"/>
                          </a:solidFill>
                          <a:latin typeface="游ゴシック" panose="020F0502020204030204"/>
                        </a:defRPr>
                      </a:lvl2pPr>
                      <a:lvl3pPr marL="914400" algn="l" defTabSz="914400" rtl="0" eaLnBrk="1" latinLnBrk="0" hangingPunct="1">
                        <a:defRPr kumimoji="1" sz="1800" kern="1200">
                          <a:solidFill>
                            <a:schemeClr val="tx1"/>
                          </a:solidFill>
                          <a:latin typeface="游ゴシック" panose="020F0502020204030204"/>
                        </a:defRPr>
                      </a:lvl3pPr>
                      <a:lvl4pPr marL="1371600" algn="l" defTabSz="914400" rtl="0" eaLnBrk="1" latinLnBrk="0" hangingPunct="1">
                        <a:defRPr kumimoji="1" sz="1800" kern="1200">
                          <a:solidFill>
                            <a:schemeClr val="tx1"/>
                          </a:solidFill>
                          <a:latin typeface="游ゴシック" panose="020F0502020204030204"/>
                        </a:defRPr>
                      </a:lvl4pPr>
                      <a:lvl5pPr marL="1828800" algn="l" defTabSz="914400" rtl="0" eaLnBrk="1" latinLnBrk="0" hangingPunct="1">
                        <a:defRPr kumimoji="1" sz="1800" kern="1200">
                          <a:solidFill>
                            <a:schemeClr val="tx1"/>
                          </a:solidFill>
                          <a:latin typeface="游ゴシック" panose="020F0502020204030204"/>
                        </a:defRPr>
                      </a:lvl5pPr>
                      <a:lvl6pPr marL="2286000" algn="l" defTabSz="914400" rtl="0" eaLnBrk="1" latinLnBrk="0" hangingPunct="1">
                        <a:defRPr kumimoji="1" sz="1800" kern="1200">
                          <a:solidFill>
                            <a:schemeClr val="tx1"/>
                          </a:solidFill>
                          <a:latin typeface="游ゴシック" panose="020F0502020204030204"/>
                        </a:defRPr>
                      </a:lvl6pPr>
                      <a:lvl7pPr marL="2743200" algn="l" defTabSz="914400" rtl="0" eaLnBrk="1" latinLnBrk="0" hangingPunct="1">
                        <a:defRPr kumimoji="1" sz="1800" kern="1200">
                          <a:solidFill>
                            <a:schemeClr val="tx1"/>
                          </a:solidFill>
                          <a:latin typeface="游ゴシック" panose="020F0502020204030204"/>
                        </a:defRPr>
                      </a:lvl7pPr>
                      <a:lvl8pPr marL="3200400" algn="l" defTabSz="914400" rtl="0" eaLnBrk="1" latinLnBrk="0" hangingPunct="1">
                        <a:defRPr kumimoji="1" sz="1800" kern="1200">
                          <a:solidFill>
                            <a:schemeClr val="tx1"/>
                          </a:solidFill>
                          <a:latin typeface="游ゴシック" panose="020F0502020204030204"/>
                        </a:defRPr>
                      </a:lvl8pPr>
                      <a:lvl9pPr marL="3657600" algn="l" defTabSz="914400" rtl="0" eaLnBrk="1" latinLnBrk="0" hangingPunct="1">
                        <a:defRPr kumimoji="1" sz="1800" kern="1200">
                          <a:solidFill>
                            <a:schemeClr val="tx1"/>
                          </a:solidFill>
                          <a:latin typeface="游ゴシック" panose="020F0502020204030204"/>
                        </a:defRPr>
                      </a:lvl9pPr>
                    </a:lstStyle>
                    <a:p>
                      <a:pPr algn="ctr">
                        <a:lnSpc>
                          <a:spcPts val="1500"/>
                        </a:lnSpc>
                      </a:pPr>
                      <a:endParaRPr kumimoji="1" lang="ja-JP" altLang="en-US" sz="700" b="1" u="sng" dirty="0" smtClean="0">
                        <a:latin typeface="ＭＳ Ｐゴシック" panose="020B0600070205080204" pitchFamily="50" charset="-128"/>
                        <a:ea typeface="+mn-ea"/>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8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2214581825"/>
                  </a:ext>
                </a:extLst>
              </a:tr>
              <a:tr h="510984">
                <a:tc>
                  <a:txBody>
                    <a:bodyPr/>
                    <a:lstStyle>
                      <a:lvl1pPr marL="0" algn="l" defTabSz="914400" rtl="0" eaLnBrk="1" latinLnBrk="0" hangingPunct="1">
                        <a:defRPr kumimoji="1" sz="1800" kern="1200">
                          <a:solidFill>
                            <a:schemeClr val="tx1"/>
                          </a:solidFill>
                          <a:latin typeface="游ゴシック" panose="020F0502020204030204"/>
                        </a:defRPr>
                      </a:lvl1pPr>
                      <a:lvl2pPr marL="457200" algn="l" defTabSz="914400" rtl="0" eaLnBrk="1" latinLnBrk="0" hangingPunct="1">
                        <a:defRPr kumimoji="1" sz="1800" kern="1200">
                          <a:solidFill>
                            <a:schemeClr val="tx1"/>
                          </a:solidFill>
                          <a:latin typeface="游ゴシック" panose="020F0502020204030204"/>
                        </a:defRPr>
                      </a:lvl2pPr>
                      <a:lvl3pPr marL="914400" algn="l" defTabSz="914400" rtl="0" eaLnBrk="1" latinLnBrk="0" hangingPunct="1">
                        <a:defRPr kumimoji="1" sz="1800" kern="1200">
                          <a:solidFill>
                            <a:schemeClr val="tx1"/>
                          </a:solidFill>
                          <a:latin typeface="游ゴシック" panose="020F0502020204030204"/>
                        </a:defRPr>
                      </a:lvl3pPr>
                      <a:lvl4pPr marL="1371600" algn="l" defTabSz="914400" rtl="0" eaLnBrk="1" latinLnBrk="0" hangingPunct="1">
                        <a:defRPr kumimoji="1" sz="1800" kern="1200">
                          <a:solidFill>
                            <a:schemeClr val="tx1"/>
                          </a:solidFill>
                          <a:latin typeface="游ゴシック" panose="020F0502020204030204"/>
                        </a:defRPr>
                      </a:lvl4pPr>
                      <a:lvl5pPr marL="1828800" algn="l" defTabSz="914400" rtl="0" eaLnBrk="1" latinLnBrk="0" hangingPunct="1">
                        <a:defRPr kumimoji="1" sz="1800" kern="1200">
                          <a:solidFill>
                            <a:schemeClr val="tx1"/>
                          </a:solidFill>
                          <a:latin typeface="游ゴシック" panose="020F0502020204030204"/>
                        </a:defRPr>
                      </a:lvl5pPr>
                      <a:lvl6pPr marL="2286000" algn="l" defTabSz="914400" rtl="0" eaLnBrk="1" latinLnBrk="0" hangingPunct="1">
                        <a:defRPr kumimoji="1" sz="1800" kern="1200">
                          <a:solidFill>
                            <a:schemeClr val="tx1"/>
                          </a:solidFill>
                          <a:latin typeface="游ゴシック" panose="020F0502020204030204"/>
                        </a:defRPr>
                      </a:lvl6pPr>
                      <a:lvl7pPr marL="2743200" algn="l" defTabSz="914400" rtl="0" eaLnBrk="1" latinLnBrk="0" hangingPunct="1">
                        <a:defRPr kumimoji="1" sz="1800" kern="1200">
                          <a:solidFill>
                            <a:schemeClr val="tx1"/>
                          </a:solidFill>
                          <a:latin typeface="游ゴシック" panose="020F0502020204030204"/>
                        </a:defRPr>
                      </a:lvl7pPr>
                      <a:lvl8pPr marL="3200400" algn="l" defTabSz="914400" rtl="0" eaLnBrk="1" latinLnBrk="0" hangingPunct="1">
                        <a:defRPr kumimoji="1" sz="1800" kern="1200">
                          <a:solidFill>
                            <a:schemeClr val="tx1"/>
                          </a:solidFill>
                          <a:latin typeface="游ゴシック" panose="020F0502020204030204"/>
                        </a:defRPr>
                      </a:lvl8pPr>
                      <a:lvl9pPr marL="3657600" algn="l" defTabSz="914400" rtl="0" eaLnBrk="1" latinLnBrk="0" hangingPunct="1">
                        <a:defRPr kumimoji="1" sz="1800" kern="1200">
                          <a:solidFill>
                            <a:schemeClr val="tx1"/>
                          </a:solidFill>
                          <a:latin typeface="游ゴシック" panose="020F0502020204030204"/>
                        </a:defRPr>
                      </a:lvl9pPr>
                    </a:lstStyle>
                    <a:p>
                      <a:pPr marL="0" marR="0" lvl="0" indent="0" algn="ctr" defTabSz="914400" rtl="0" eaLnBrk="1" fontAlgn="ctr" latinLnBrk="0" hangingPunct="1">
                        <a:lnSpc>
                          <a:spcPts val="1500"/>
                        </a:lnSpc>
                        <a:spcBef>
                          <a:spcPts val="0"/>
                        </a:spcBef>
                        <a:spcAft>
                          <a:spcPts val="0"/>
                        </a:spcAft>
                        <a:buClrTx/>
                        <a:buSzTx/>
                        <a:buFontTx/>
                        <a:buNone/>
                        <a:tabLst/>
                        <a:defRPr/>
                      </a:pPr>
                      <a:r>
                        <a:rPr kumimoji="0" lang="ja-JP" altLang="en-US" sz="1400" kern="0" dirty="0" smtClean="0">
                          <a:solidFill>
                            <a:prstClr val="black"/>
                          </a:solidFill>
                        </a:rPr>
                        <a:t>事前審査</a:t>
                      </a:r>
                      <a:endParaRPr kumimoji="1" lang="ja-JP" altLang="en-US" sz="1400" b="1"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marL="0" marR="0" lvl="0" indent="0" algn="l" defTabSz="914400" rtl="0" eaLnBrk="1" fontAlgn="ctr" latinLnBrk="0" hangingPunct="1">
                        <a:lnSpc>
                          <a:spcPts val="1500"/>
                        </a:lnSpc>
                        <a:spcBef>
                          <a:spcPts val="0"/>
                        </a:spcBef>
                        <a:spcAft>
                          <a:spcPts val="0"/>
                        </a:spcAft>
                        <a:buClrTx/>
                        <a:buSzTx/>
                        <a:buFontTx/>
                        <a:buNone/>
                        <a:tabLst/>
                        <a:defRPr/>
                      </a:pPr>
                      <a:r>
                        <a:rPr kumimoji="1" lang="ja-JP" altLang="en-US" sz="1400" b="0" dirty="0" smtClean="0">
                          <a:latin typeface="ＭＳ Ｐゴシック" panose="020B0600070205080204" pitchFamily="50" charset="-128"/>
                          <a:ea typeface="+mn-ea"/>
                        </a:rPr>
                        <a:t>部会委員に事前審査資料を送付</a:t>
                      </a:r>
                    </a:p>
                    <a:p>
                      <a:pPr marL="0" marR="0" lvl="0" indent="0" algn="l" defTabSz="914400" rtl="0" eaLnBrk="1" fontAlgn="ctr" latinLnBrk="0" hangingPunct="1">
                        <a:lnSpc>
                          <a:spcPts val="1500"/>
                        </a:lnSpc>
                        <a:spcBef>
                          <a:spcPts val="0"/>
                        </a:spcBef>
                        <a:spcAft>
                          <a:spcPts val="0"/>
                        </a:spcAft>
                        <a:buClrTx/>
                        <a:buSzTx/>
                        <a:buFontTx/>
                        <a:buNone/>
                        <a:tabLst/>
                        <a:defRPr/>
                      </a:pPr>
                      <a:r>
                        <a:rPr kumimoji="1" lang="ja-JP" altLang="en-US" sz="1400" b="0" dirty="0" smtClean="0">
                          <a:latin typeface="ＭＳ Ｐゴシック" panose="020B0600070205080204" pitchFamily="50" charset="-128"/>
                          <a:ea typeface="+mn-ea"/>
                        </a:rPr>
                        <a:t>各委員が１位から</a:t>
                      </a:r>
                      <a:r>
                        <a:rPr kumimoji="1" lang="en-US" altLang="ja-JP" sz="1400" b="0" dirty="0" smtClean="0">
                          <a:latin typeface="ＭＳ Ｐゴシック" panose="020B0600070205080204" pitchFamily="50" charset="-128"/>
                          <a:ea typeface="+mn-ea"/>
                        </a:rPr>
                        <a:t>10</a:t>
                      </a:r>
                      <a:r>
                        <a:rPr kumimoji="1" lang="ja-JP" altLang="en-US" sz="1400" b="0" dirty="0" smtClean="0">
                          <a:latin typeface="ＭＳ Ｐゴシック" panose="020B0600070205080204" pitchFamily="50" charset="-128"/>
                          <a:ea typeface="+mn-ea"/>
                        </a:rPr>
                        <a:t>位まで計</a:t>
                      </a:r>
                      <a:r>
                        <a:rPr kumimoji="1" lang="en-US" altLang="ja-JP" sz="1400" b="0" dirty="0" smtClean="0">
                          <a:latin typeface="ＭＳ Ｐゴシック" panose="020B0600070205080204" pitchFamily="50" charset="-128"/>
                          <a:ea typeface="+mn-ea"/>
                        </a:rPr>
                        <a:t>10</a:t>
                      </a:r>
                      <a:r>
                        <a:rPr kumimoji="1" lang="ja-JP" altLang="en-US" sz="1400" b="0" dirty="0" smtClean="0">
                          <a:latin typeface="ＭＳ Ｐゴシック" panose="020B0600070205080204" pitchFamily="50" charset="-128"/>
                          <a:ea typeface="+mn-ea"/>
                        </a:rPr>
                        <a:t>件の推薦物件を選び投票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extLst>
                  <a:ext uri="{0D108BD9-81ED-4DB2-BD59-A6C34878D82A}">
                    <a16:rowId xmlns:a16="http://schemas.microsoft.com/office/drawing/2014/main" val="846751884"/>
                  </a:ext>
                </a:extLst>
              </a:tr>
              <a:tr h="295127">
                <a:tc>
                  <a:txBody>
                    <a:bodyPr/>
                    <a:lstStyle>
                      <a:lvl1pPr marL="0" algn="l" defTabSz="914400" rtl="0" eaLnBrk="1" latinLnBrk="0" hangingPunct="1">
                        <a:defRPr kumimoji="1" sz="1800" kern="1200">
                          <a:solidFill>
                            <a:schemeClr val="tx1"/>
                          </a:solidFill>
                          <a:latin typeface="游ゴシック" panose="020F0502020204030204"/>
                        </a:defRPr>
                      </a:lvl1pPr>
                      <a:lvl2pPr marL="457200" algn="l" defTabSz="914400" rtl="0" eaLnBrk="1" latinLnBrk="0" hangingPunct="1">
                        <a:defRPr kumimoji="1" sz="1800" kern="1200">
                          <a:solidFill>
                            <a:schemeClr val="tx1"/>
                          </a:solidFill>
                          <a:latin typeface="游ゴシック" panose="020F0502020204030204"/>
                        </a:defRPr>
                      </a:lvl2pPr>
                      <a:lvl3pPr marL="914400" algn="l" defTabSz="914400" rtl="0" eaLnBrk="1" latinLnBrk="0" hangingPunct="1">
                        <a:defRPr kumimoji="1" sz="1800" kern="1200">
                          <a:solidFill>
                            <a:schemeClr val="tx1"/>
                          </a:solidFill>
                          <a:latin typeface="游ゴシック" panose="020F0502020204030204"/>
                        </a:defRPr>
                      </a:lvl3pPr>
                      <a:lvl4pPr marL="1371600" algn="l" defTabSz="914400" rtl="0" eaLnBrk="1" latinLnBrk="0" hangingPunct="1">
                        <a:defRPr kumimoji="1" sz="1800" kern="1200">
                          <a:solidFill>
                            <a:schemeClr val="tx1"/>
                          </a:solidFill>
                          <a:latin typeface="游ゴシック" panose="020F0502020204030204"/>
                        </a:defRPr>
                      </a:lvl4pPr>
                      <a:lvl5pPr marL="1828800" algn="l" defTabSz="914400" rtl="0" eaLnBrk="1" latinLnBrk="0" hangingPunct="1">
                        <a:defRPr kumimoji="1" sz="1800" kern="1200">
                          <a:solidFill>
                            <a:schemeClr val="tx1"/>
                          </a:solidFill>
                          <a:latin typeface="游ゴシック" panose="020F0502020204030204"/>
                        </a:defRPr>
                      </a:lvl5pPr>
                      <a:lvl6pPr marL="2286000" algn="l" defTabSz="914400" rtl="0" eaLnBrk="1" latinLnBrk="0" hangingPunct="1">
                        <a:defRPr kumimoji="1" sz="1800" kern="1200">
                          <a:solidFill>
                            <a:schemeClr val="tx1"/>
                          </a:solidFill>
                          <a:latin typeface="游ゴシック" panose="020F0502020204030204"/>
                        </a:defRPr>
                      </a:lvl6pPr>
                      <a:lvl7pPr marL="2743200" algn="l" defTabSz="914400" rtl="0" eaLnBrk="1" latinLnBrk="0" hangingPunct="1">
                        <a:defRPr kumimoji="1" sz="1800" kern="1200">
                          <a:solidFill>
                            <a:schemeClr val="tx1"/>
                          </a:solidFill>
                          <a:latin typeface="游ゴシック" panose="020F0502020204030204"/>
                        </a:defRPr>
                      </a:lvl7pPr>
                      <a:lvl8pPr marL="3200400" algn="l" defTabSz="914400" rtl="0" eaLnBrk="1" latinLnBrk="0" hangingPunct="1">
                        <a:defRPr kumimoji="1" sz="1800" kern="1200">
                          <a:solidFill>
                            <a:schemeClr val="tx1"/>
                          </a:solidFill>
                          <a:latin typeface="游ゴシック" panose="020F0502020204030204"/>
                        </a:defRPr>
                      </a:lvl8pPr>
                      <a:lvl9pPr marL="3657600" algn="l" defTabSz="914400" rtl="0" eaLnBrk="1" latinLnBrk="0" hangingPunct="1">
                        <a:defRPr kumimoji="1" sz="1800" kern="1200">
                          <a:solidFill>
                            <a:schemeClr val="tx1"/>
                          </a:solidFill>
                          <a:latin typeface="游ゴシック" panose="020F0502020204030204"/>
                        </a:defRPr>
                      </a:lvl9pPr>
                    </a:lstStyle>
                    <a:p>
                      <a:pPr marL="0" marR="0" lvl="0" indent="0" algn="ctr" defTabSz="914400" rtl="0" eaLnBrk="1" fontAlgn="auto" latinLnBrk="0" hangingPunct="1">
                        <a:lnSpc>
                          <a:spcPts val="1500"/>
                        </a:lnSpc>
                        <a:spcBef>
                          <a:spcPts val="0"/>
                        </a:spcBef>
                        <a:spcAft>
                          <a:spcPts val="0"/>
                        </a:spcAft>
                        <a:buClrTx/>
                        <a:buSzTx/>
                        <a:buFontTx/>
                        <a:buNone/>
                        <a:tabLst/>
                        <a:defRPr/>
                      </a:pPr>
                      <a:endParaRPr kumimoji="1" lang="ja-JP" altLang="en-US"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8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89993667"/>
                  </a:ext>
                </a:extLst>
              </a:tr>
              <a:tr h="542396">
                <a:tc>
                  <a:txBody>
                    <a:bodyPr/>
                    <a:lstStyle>
                      <a:lvl1pPr marL="0" algn="l" defTabSz="914400" rtl="0" eaLnBrk="1" latinLnBrk="0" hangingPunct="1">
                        <a:defRPr kumimoji="1" sz="1800" kern="1200">
                          <a:solidFill>
                            <a:schemeClr val="tx1"/>
                          </a:solidFill>
                          <a:latin typeface="游ゴシック" panose="020F0502020204030204"/>
                        </a:defRPr>
                      </a:lvl1pPr>
                      <a:lvl2pPr marL="457200" algn="l" defTabSz="914400" rtl="0" eaLnBrk="1" latinLnBrk="0" hangingPunct="1">
                        <a:defRPr kumimoji="1" sz="1800" kern="1200">
                          <a:solidFill>
                            <a:schemeClr val="tx1"/>
                          </a:solidFill>
                          <a:latin typeface="游ゴシック" panose="020F0502020204030204"/>
                        </a:defRPr>
                      </a:lvl2pPr>
                      <a:lvl3pPr marL="914400" algn="l" defTabSz="914400" rtl="0" eaLnBrk="1" latinLnBrk="0" hangingPunct="1">
                        <a:defRPr kumimoji="1" sz="1800" kern="1200">
                          <a:solidFill>
                            <a:schemeClr val="tx1"/>
                          </a:solidFill>
                          <a:latin typeface="游ゴシック" panose="020F0502020204030204"/>
                        </a:defRPr>
                      </a:lvl3pPr>
                      <a:lvl4pPr marL="1371600" algn="l" defTabSz="914400" rtl="0" eaLnBrk="1" latinLnBrk="0" hangingPunct="1">
                        <a:defRPr kumimoji="1" sz="1800" kern="1200">
                          <a:solidFill>
                            <a:schemeClr val="tx1"/>
                          </a:solidFill>
                          <a:latin typeface="游ゴシック" panose="020F0502020204030204"/>
                        </a:defRPr>
                      </a:lvl4pPr>
                      <a:lvl5pPr marL="1828800" algn="l" defTabSz="914400" rtl="0" eaLnBrk="1" latinLnBrk="0" hangingPunct="1">
                        <a:defRPr kumimoji="1" sz="1800" kern="1200">
                          <a:solidFill>
                            <a:schemeClr val="tx1"/>
                          </a:solidFill>
                          <a:latin typeface="游ゴシック" panose="020F0502020204030204"/>
                        </a:defRPr>
                      </a:lvl5pPr>
                      <a:lvl6pPr marL="2286000" algn="l" defTabSz="914400" rtl="0" eaLnBrk="1" latinLnBrk="0" hangingPunct="1">
                        <a:defRPr kumimoji="1" sz="1800" kern="1200">
                          <a:solidFill>
                            <a:schemeClr val="tx1"/>
                          </a:solidFill>
                          <a:latin typeface="游ゴシック" panose="020F0502020204030204"/>
                        </a:defRPr>
                      </a:lvl6pPr>
                      <a:lvl7pPr marL="2743200" algn="l" defTabSz="914400" rtl="0" eaLnBrk="1" latinLnBrk="0" hangingPunct="1">
                        <a:defRPr kumimoji="1" sz="1800" kern="1200">
                          <a:solidFill>
                            <a:schemeClr val="tx1"/>
                          </a:solidFill>
                          <a:latin typeface="游ゴシック" panose="020F0502020204030204"/>
                        </a:defRPr>
                      </a:lvl7pPr>
                      <a:lvl8pPr marL="3200400" algn="l" defTabSz="914400" rtl="0" eaLnBrk="1" latinLnBrk="0" hangingPunct="1">
                        <a:defRPr kumimoji="1" sz="1800" kern="1200">
                          <a:solidFill>
                            <a:schemeClr val="tx1"/>
                          </a:solidFill>
                          <a:latin typeface="游ゴシック" panose="020F0502020204030204"/>
                        </a:defRPr>
                      </a:lvl8pPr>
                      <a:lvl9pPr marL="3657600" algn="l" defTabSz="914400" rtl="0" eaLnBrk="1" latinLnBrk="0" hangingPunct="1">
                        <a:defRPr kumimoji="1" sz="1800" kern="1200">
                          <a:solidFill>
                            <a:schemeClr val="tx1"/>
                          </a:solidFill>
                          <a:latin typeface="游ゴシック" panose="020F0502020204030204"/>
                        </a:defRPr>
                      </a:lvl9p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rPr>
                        <a:t>関係者への</a:t>
                      </a:r>
                      <a:endParaRPr kumimoji="0" lang="en-US" altLang="ja-JP" sz="1400" b="0" i="0" u="none" strike="noStrike" kern="0" cap="none" spc="0" normalizeH="0" baseline="0" noProof="0" dirty="0" smtClean="0">
                        <a:ln>
                          <a:noFill/>
                        </a:ln>
                        <a:solidFill>
                          <a:prstClr val="black"/>
                        </a:solidFill>
                        <a:effectLst/>
                        <a:uLnTx/>
                        <a:uFillTx/>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rPr>
                        <a:t>情報照会</a:t>
                      </a:r>
                      <a:endParaRPr kumimoji="1" lang="ja-JP" altLang="en-US" sz="1400" b="1" i="0" u="sng" strike="noStrike" kern="1200" cap="none" spc="0" normalizeH="0" baseline="0" noProof="0" dirty="0" smtClean="0">
                        <a:ln>
                          <a:noFill/>
                        </a:ln>
                        <a:solidFill>
                          <a:prstClr val="black"/>
                        </a:solidFill>
                        <a:effectLst/>
                        <a:uLnTx/>
                        <a:uFillTx/>
                        <a:latin typeface="ＭＳ Ｐゴシック" panose="020B0600070205080204" pitchFamily="50" charset="-128"/>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mn-ea"/>
                          <a:cs typeface="+mn-cs"/>
                        </a:rPr>
                        <a:t>各委員から推薦のあったビュースポットについて、情報発信に支障がないか等、関係者へ照会し、スポット別シートに記載</a:t>
                      </a:r>
                      <a:r>
                        <a:rPr kumimoji="1" lang="ja-JP" altLang="en-US" sz="14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mn-ea"/>
                          <a:cs typeface="+mn-cs"/>
                        </a:rPr>
                        <a:t>　　　　　　　　　　</a:t>
                      </a:r>
                      <a:r>
                        <a:rPr kumimoji="1" lang="ja-JP" altLang="en-US" sz="1400" b="1" i="0" u="none" strike="noStrike" kern="1200" cap="none" spc="0" normalizeH="0" baseline="0" noProof="0" smtClean="0">
                          <a:ln>
                            <a:noFill/>
                          </a:ln>
                          <a:solidFill>
                            <a:prstClr val="black"/>
                          </a:solidFill>
                          <a:effectLst/>
                          <a:uLnTx/>
                          <a:uFillTx/>
                          <a:latin typeface="ＭＳ Ｐゴシック" panose="020B0600070205080204" pitchFamily="50" charset="-128"/>
                          <a:ea typeface="+mn-ea"/>
                          <a:cs typeface="+mn-cs"/>
                        </a:rPr>
                        <a:t>　　　　　　　　　　　⇒ </a:t>
                      </a:r>
                      <a:r>
                        <a:rPr kumimoji="1" lang="ja-JP" altLang="en-US" sz="1400" b="1" i="0" u="sng" strike="noStrike" kern="1200" cap="none" spc="0" normalizeH="0" baseline="0" noProof="0" smtClean="0">
                          <a:ln>
                            <a:noFill/>
                          </a:ln>
                          <a:solidFill>
                            <a:prstClr val="black"/>
                          </a:solidFill>
                          <a:effectLst/>
                          <a:uLnTx/>
                          <a:uFillTx/>
                          <a:latin typeface="ＭＳ Ｐゴシック" panose="020B0600070205080204" pitchFamily="50" charset="-128"/>
                          <a:ea typeface="+mn-ea"/>
                          <a:cs typeface="+mn-cs"/>
                        </a:rPr>
                        <a:t>５．関係者</a:t>
                      </a:r>
                      <a:r>
                        <a:rPr kumimoji="1" lang="ja-JP" altLang="en-US" sz="1400" b="1" i="0" u="sng" strike="noStrike" kern="1200" cap="none" spc="0" normalizeH="0" baseline="0" noProof="0" dirty="0" smtClean="0">
                          <a:ln>
                            <a:noFill/>
                          </a:ln>
                          <a:solidFill>
                            <a:prstClr val="black"/>
                          </a:solidFill>
                          <a:effectLst/>
                          <a:uLnTx/>
                          <a:uFillTx/>
                          <a:latin typeface="ＭＳ Ｐゴシック" panose="020B0600070205080204" pitchFamily="50" charset="-128"/>
                          <a:ea typeface="+mn-ea"/>
                          <a:cs typeface="+mn-cs"/>
                        </a:rPr>
                        <a:t>への情報照会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extLst>
                  <a:ext uri="{0D108BD9-81ED-4DB2-BD59-A6C34878D82A}">
                    <a16:rowId xmlns:a16="http://schemas.microsoft.com/office/drawing/2014/main" val="324834396"/>
                  </a:ext>
                </a:extLst>
              </a:tr>
              <a:tr h="295127">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endParaRPr kumimoji="1" lang="ja-JP" altLang="en-US"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8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239878140"/>
                  </a:ext>
                </a:extLst>
              </a:tr>
              <a:tr h="628844">
                <a:tc>
                  <a:txBody>
                    <a:bodyPr/>
                    <a:lstStyle>
                      <a:lvl1pPr marL="0" algn="l" defTabSz="914400" rtl="0" eaLnBrk="1" latinLnBrk="0" hangingPunct="1">
                        <a:defRPr kumimoji="1" sz="1800" kern="1200">
                          <a:solidFill>
                            <a:schemeClr val="tx1"/>
                          </a:solidFill>
                          <a:latin typeface="游ゴシック" panose="020F0502020204030204"/>
                        </a:defRPr>
                      </a:lvl1pPr>
                      <a:lvl2pPr marL="457200" algn="l" defTabSz="914400" rtl="0" eaLnBrk="1" latinLnBrk="0" hangingPunct="1">
                        <a:defRPr kumimoji="1" sz="1800" kern="1200">
                          <a:solidFill>
                            <a:schemeClr val="tx1"/>
                          </a:solidFill>
                          <a:latin typeface="游ゴシック" panose="020F0502020204030204"/>
                        </a:defRPr>
                      </a:lvl2pPr>
                      <a:lvl3pPr marL="914400" algn="l" defTabSz="914400" rtl="0" eaLnBrk="1" latinLnBrk="0" hangingPunct="1">
                        <a:defRPr kumimoji="1" sz="1800" kern="1200">
                          <a:solidFill>
                            <a:schemeClr val="tx1"/>
                          </a:solidFill>
                          <a:latin typeface="游ゴシック" panose="020F0502020204030204"/>
                        </a:defRPr>
                      </a:lvl3pPr>
                      <a:lvl4pPr marL="1371600" algn="l" defTabSz="914400" rtl="0" eaLnBrk="1" latinLnBrk="0" hangingPunct="1">
                        <a:defRPr kumimoji="1" sz="1800" kern="1200">
                          <a:solidFill>
                            <a:schemeClr val="tx1"/>
                          </a:solidFill>
                          <a:latin typeface="游ゴシック" panose="020F0502020204030204"/>
                        </a:defRPr>
                      </a:lvl4pPr>
                      <a:lvl5pPr marL="1828800" algn="l" defTabSz="914400" rtl="0" eaLnBrk="1" latinLnBrk="0" hangingPunct="1">
                        <a:defRPr kumimoji="1" sz="1800" kern="1200">
                          <a:solidFill>
                            <a:schemeClr val="tx1"/>
                          </a:solidFill>
                          <a:latin typeface="游ゴシック" panose="020F0502020204030204"/>
                        </a:defRPr>
                      </a:lvl5pPr>
                      <a:lvl6pPr marL="2286000" algn="l" defTabSz="914400" rtl="0" eaLnBrk="1" latinLnBrk="0" hangingPunct="1">
                        <a:defRPr kumimoji="1" sz="1800" kern="1200">
                          <a:solidFill>
                            <a:schemeClr val="tx1"/>
                          </a:solidFill>
                          <a:latin typeface="游ゴシック" panose="020F0502020204030204"/>
                        </a:defRPr>
                      </a:lvl6pPr>
                      <a:lvl7pPr marL="2743200" algn="l" defTabSz="914400" rtl="0" eaLnBrk="1" latinLnBrk="0" hangingPunct="1">
                        <a:defRPr kumimoji="1" sz="1800" kern="1200">
                          <a:solidFill>
                            <a:schemeClr val="tx1"/>
                          </a:solidFill>
                          <a:latin typeface="游ゴシック" panose="020F0502020204030204"/>
                        </a:defRPr>
                      </a:lvl7pPr>
                      <a:lvl8pPr marL="3200400" algn="l" defTabSz="914400" rtl="0" eaLnBrk="1" latinLnBrk="0" hangingPunct="1">
                        <a:defRPr kumimoji="1" sz="1800" kern="1200">
                          <a:solidFill>
                            <a:schemeClr val="tx1"/>
                          </a:solidFill>
                          <a:latin typeface="游ゴシック" panose="020F0502020204030204"/>
                        </a:defRPr>
                      </a:lvl8pPr>
                      <a:lvl9pPr marL="3657600" algn="l" defTabSz="914400" rtl="0" eaLnBrk="1" latinLnBrk="0" hangingPunct="1">
                        <a:defRPr kumimoji="1" sz="1800" kern="1200">
                          <a:solidFill>
                            <a:schemeClr val="tx1"/>
                          </a:solidFill>
                          <a:latin typeface="游ゴシック" panose="020F0502020204030204"/>
                        </a:defRPr>
                      </a:lvl9pPr>
                    </a:lstStyle>
                    <a:p>
                      <a:pPr marL="0" marR="0" lvl="0" indent="0" algn="ctr" defTabSz="457200" rtl="0" eaLnBrk="1" fontAlgn="auto" latinLnBrk="0" hangingPunct="1">
                        <a:lnSpc>
                          <a:spcPts val="1500"/>
                        </a:lnSpc>
                        <a:spcBef>
                          <a:spcPts val="0"/>
                        </a:spcBef>
                        <a:spcAft>
                          <a:spcPts val="0"/>
                        </a:spcAft>
                        <a:buClrTx/>
                        <a:buSzTx/>
                        <a:buFontTx/>
                        <a:buNone/>
                        <a:tabLst/>
                        <a:defRPr/>
                      </a:pPr>
                      <a:r>
                        <a:rPr kumimoji="0" lang="ja-JP" altLang="en-US" sz="1800" b="1" kern="0" dirty="0" smtClean="0">
                          <a:solidFill>
                            <a:prstClr val="black"/>
                          </a:solidFill>
                        </a:rPr>
                        <a:t>選定</a:t>
                      </a:r>
                      <a:endParaRPr kumimoji="1" lang="ja-JP" altLang="en-US" sz="1800" b="1" i="0" u="none" strike="noStrike" kern="1200" cap="none" spc="0" normalizeH="0" baseline="0" noProof="0" dirty="0">
                        <a:ln>
                          <a:noFill/>
                        </a:ln>
                        <a:solidFill>
                          <a:prstClr val="black"/>
                        </a:solidFill>
                        <a:effectLst/>
                        <a:uLnTx/>
                        <a:uFillTx/>
                        <a:latin typeface="ＭＳ Ｐゴシック" panose="020B0600070205080204" pitchFamily="50" charset="-128"/>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marL="0" marR="0" lvl="0" indent="0" algn="l" defTabSz="914400" rtl="0" eaLnBrk="1" fontAlgn="ctr" latinLnBrk="0" hangingPunct="1">
                        <a:lnSpc>
                          <a:spcPts val="15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mn-ea"/>
                          <a:cs typeface="+mn-cs"/>
                        </a:rPr>
                        <a:t>令和２年度第１回景観ビジョン推進部会</a:t>
                      </a:r>
                    </a:p>
                    <a:p>
                      <a:pPr marL="0" marR="0" lvl="0" indent="0" algn="l" defTabSz="914400" rtl="0" eaLnBrk="1" fontAlgn="ctr" latinLnBrk="0" hangingPunct="1">
                        <a:lnSpc>
                          <a:spcPts val="15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mn-ea"/>
                          <a:cs typeface="+mn-cs"/>
                        </a:rPr>
                        <a:t>・ビュースポットの選定（</a:t>
                      </a:r>
                      <a:r>
                        <a:rPr kumimoji="1" lang="en-US" altLang="ja-JP" sz="14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mn-ea"/>
                          <a:cs typeface="+mn-cs"/>
                        </a:rPr>
                        <a:t>20</a:t>
                      </a:r>
                      <a:r>
                        <a:rPr kumimoji="1" lang="ja-JP" altLang="en-US" sz="14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mn-ea"/>
                          <a:cs typeface="+mn-cs"/>
                        </a:rPr>
                        <a:t>件程度）</a:t>
                      </a:r>
                      <a:endParaRPr kumimoji="1" lang="ja-JP" altLang="en-US" sz="1400" b="0" i="0" u="none" strike="noStrike" kern="1200" cap="none" spc="0" normalizeH="0" baseline="0" noProof="0" dirty="0">
                        <a:ln>
                          <a:noFill/>
                        </a:ln>
                        <a:solidFill>
                          <a:srgbClr val="000000"/>
                        </a:solidFill>
                        <a:effectLst/>
                        <a:uLnTx/>
                        <a:uFillTx/>
                        <a:latin typeface="ＭＳ Ｐゴシック" panose="020B0600070205080204" pitchFamily="50" charset="-128"/>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extLst>
                  <a:ext uri="{0D108BD9-81ED-4DB2-BD59-A6C34878D82A}">
                    <a16:rowId xmlns:a16="http://schemas.microsoft.com/office/drawing/2014/main" val="3085387439"/>
                  </a:ext>
                </a:extLst>
              </a:tr>
              <a:tr h="295127">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endParaRPr kumimoji="1" lang="ja-JP" altLang="en-US"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8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888777604"/>
                  </a:ext>
                </a:extLst>
              </a:tr>
              <a:tr h="693948">
                <a:tc>
                  <a:txBody>
                    <a:bodyPr/>
                    <a:lstStyle/>
                    <a:p>
                      <a:pPr marL="0" marR="0" lvl="0" indent="0" algn="ctr" defTabSz="914400" rtl="0" eaLnBrk="1" fontAlgn="ctr" latinLnBrk="0" hangingPunct="1">
                        <a:lnSpc>
                          <a:spcPts val="15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rPr>
                        <a:t>最終確認</a:t>
                      </a:r>
                      <a:endParaRPr kumimoji="1" lang="ja-JP" altLang="en-US" sz="1400" b="1" i="0" u="sng" strike="noStrike" kern="1200" cap="none" spc="0" normalizeH="0" baseline="0" noProof="0" dirty="0" smtClean="0">
                        <a:ln>
                          <a:noFill/>
                        </a:ln>
                        <a:solidFill>
                          <a:srgbClr val="000000"/>
                        </a:solidFill>
                        <a:effectLst/>
                        <a:uLnTx/>
                        <a:uFillTx/>
                        <a:latin typeface="ＭＳ Ｐゴシック" panose="020B0600070205080204" pitchFamily="50" charset="-128"/>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ctr" latinLnBrk="0" hangingPunct="1">
                        <a:lnSpc>
                          <a:spcPts val="15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mn-ea"/>
                          <a:cs typeface="+mn-cs"/>
                        </a:rPr>
                        <a:t>第１回景観ビジョン推進部会で選定されたビュースポットについて、公表・情報発信にあたっての最終確認と情報収集を実施（必要に応じ現地確認を含む）　</a:t>
                      </a:r>
                      <a:endParaRPr kumimoji="1" lang="en-US" altLang="ja-JP" sz="14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mn-ea"/>
                        <a:cs typeface="+mn-cs"/>
                      </a:endParaRPr>
                    </a:p>
                    <a:p>
                      <a:pPr marL="0" marR="0" lvl="0" indent="0" algn="l" defTabSz="914400" rtl="0" eaLnBrk="1" fontAlgn="ctr" latinLnBrk="0" hangingPunct="1">
                        <a:lnSpc>
                          <a:spcPts val="15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mn-ea"/>
                          <a:cs typeface="+mn-cs"/>
                        </a:rPr>
                        <a:t>　　　　　　　　　　　　　　　　　　　　　　</a:t>
                      </a:r>
                      <a:r>
                        <a:rPr kumimoji="1" lang="ja-JP" altLang="en-US" sz="1400" b="1"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mn-ea"/>
                          <a:cs typeface="+mn-cs"/>
                        </a:rPr>
                        <a:t>⇒ </a:t>
                      </a:r>
                      <a:r>
                        <a:rPr kumimoji="1" lang="ja-JP" altLang="en-US" sz="1400" b="1" i="0" u="sng" strike="noStrike" kern="1200" cap="none" spc="0" normalizeH="0" baseline="0" noProof="0" dirty="0" smtClean="0">
                          <a:ln>
                            <a:noFill/>
                          </a:ln>
                          <a:solidFill>
                            <a:srgbClr val="000000"/>
                          </a:solidFill>
                          <a:effectLst/>
                          <a:uLnTx/>
                          <a:uFillTx/>
                          <a:latin typeface="ＭＳ Ｐゴシック" panose="020B0600070205080204" pitchFamily="50" charset="-128"/>
                          <a:ea typeface="+mn-ea"/>
                          <a:cs typeface="+mn-cs"/>
                        </a:rPr>
                        <a:t>６．公表・情報発信にあたっての最終確認・情報収集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50210864"/>
                  </a:ext>
                </a:extLst>
              </a:tr>
              <a:tr h="295127">
                <a:tc>
                  <a:txBody>
                    <a:bodyPr/>
                    <a:lstStyle>
                      <a:lvl1pPr marL="0" algn="l" defTabSz="914400" rtl="0" eaLnBrk="1" latinLnBrk="0" hangingPunct="1">
                        <a:defRPr kumimoji="1" sz="1800" kern="1200">
                          <a:solidFill>
                            <a:schemeClr val="tx1"/>
                          </a:solidFill>
                          <a:latin typeface="游ゴシック" panose="020F0502020204030204"/>
                        </a:defRPr>
                      </a:lvl1pPr>
                      <a:lvl2pPr marL="457200" algn="l" defTabSz="914400" rtl="0" eaLnBrk="1" latinLnBrk="0" hangingPunct="1">
                        <a:defRPr kumimoji="1" sz="1800" kern="1200">
                          <a:solidFill>
                            <a:schemeClr val="tx1"/>
                          </a:solidFill>
                          <a:latin typeface="游ゴシック" panose="020F0502020204030204"/>
                        </a:defRPr>
                      </a:lvl2pPr>
                      <a:lvl3pPr marL="914400" algn="l" defTabSz="914400" rtl="0" eaLnBrk="1" latinLnBrk="0" hangingPunct="1">
                        <a:defRPr kumimoji="1" sz="1800" kern="1200">
                          <a:solidFill>
                            <a:schemeClr val="tx1"/>
                          </a:solidFill>
                          <a:latin typeface="游ゴシック" panose="020F0502020204030204"/>
                        </a:defRPr>
                      </a:lvl3pPr>
                      <a:lvl4pPr marL="1371600" algn="l" defTabSz="914400" rtl="0" eaLnBrk="1" latinLnBrk="0" hangingPunct="1">
                        <a:defRPr kumimoji="1" sz="1800" kern="1200">
                          <a:solidFill>
                            <a:schemeClr val="tx1"/>
                          </a:solidFill>
                          <a:latin typeface="游ゴシック" panose="020F0502020204030204"/>
                        </a:defRPr>
                      </a:lvl4pPr>
                      <a:lvl5pPr marL="1828800" algn="l" defTabSz="914400" rtl="0" eaLnBrk="1" latinLnBrk="0" hangingPunct="1">
                        <a:defRPr kumimoji="1" sz="1800" kern="1200">
                          <a:solidFill>
                            <a:schemeClr val="tx1"/>
                          </a:solidFill>
                          <a:latin typeface="游ゴシック" panose="020F0502020204030204"/>
                        </a:defRPr>
                      </a:lvl5pPr>
                      <a:lvl6pPr marL="2286000" algn="l" defTabSz="914400" rtl="0" eaLnBrk="1" latinLnBrk="0" hangingPunct="1">
                        <a:defRPr kumimoji="1" sz="1800" kern="1200">
                          <a:solidFill>
                            <a:schemeClr val="tx1"/>
                          </a:solidFill>
                          <a:latin typeface="游ゴシック" panose="020F0502020204030204"/>
                        </a:defRPr>
                      </a:lvl6pPr>
                      <a:lvl7pPr marL="2743200" algn="l" defTabSz="914400" rtl="0" eaLnBrk="1" latinLnBrk="0" hangingPunct="1">
                        <a:defRPr kumimoji="1" sz="1800" kern="1200">
                          <a:solidFill>
                            <a:schemeClr val="tx1"/>
                          </a:solidFill>
                          <a:latin typeface="游ゴシック" panose="020F0502020204030204"/>
                        </a:defRPr>
                      </a:lvl7pPr>
                      <a:lvl8pPr marL="3200400" algn="l" defTabSz="914400" rtl="0" eaLnBrk="1" latinLnBrk="0" hangingPunct="1">
                        <a:defRPr kumimoji="1" sz="1800" kern="1200">
                          <a:solidFill>
                            <a:schemeClr val="tx1"/>
                          </a:solidFill>
                          <a:latin typeface="游ゴシック" panose="020F0502020204030204"/>
                        </a:defRPr>
                      </a:lvl8pPr>
                      <a:lvl9pPr marL="3657600" algn="l" defTabSz="914400" rtl="0" eaLnBrk="1" latinLnBrk="0" hangingPunct="1">
                        <a:defRPr kumimoji="1" sz="1800" kern="1200">
                          <a:solidFill>
                            <a:schemeClr val="tx1"/>
                          </a:solidFill>
                          <a:latin typeface="游ゴシック" panose="020F0502020204030204"/>
                        </a:defRPr>
                      </a:lvl9pPr>
                    </a:lstStyle>
                    <a:p>
                      <a:pPr marL="0" marR="0" lvl="0" indent="0" algn="ctr" defTabSz="914400" rtl="0" eaLnBrk="1" fontAlgn="auto" latinLnBrk="0" hangingPunct="1">
                        <a:lnSpc>
                          <a:spcPts val="1500"/>
                        </a:lnSpc>
                        <a:spcBef>
                          <a:spcPts val="0"/>
                        </a:spcBef>
                        <a:spcAft>
                          <a:spcPts val="0"/>
                        </a:spcAft>
                        <a:buClrTx/>
                        <a:buSzTx/>
                        <a:buFontTx/>
                        <a:buNone/>
                        <a:tabLst/>
                        <a:defRPr/>
                      </a:pPr>
                      <a:endParaRPr kumimoji="1" lang="ja-JP" altLang="en-US"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8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2227786501"/>
                  </a:ext>
                </a:extLst>
              </a:tr>
              <a:tr h="494538">
                <a:tc>
                  <a:txBody>
                    <a:bodyPr/>
                    <a:lstStyle>
                      <a:lvl1pPr marL="0" algn="l" defTabSz="914400" rtl="0" eaLnBrk="1" latinLnBrk="0" hangingPunct="1">
                        <a:defRPr kumimoji="1" sz="1800" kern="1200">
                          <a:solidFill>
                            <a:schemeClr val="tx1"/>
                          </a:solidFill>
                          <a:latin typeface="游ゴシック" panose="020F0502020204030204"/>
                        </a:defRPr>
                      </a:lvl1pPr>
                      <a:lvl2pPr marL="457200" algn="l" defTabSz="914400" rtl="0" eaLnBrk="1" latinLnBrk="0" hangingPunct="1">
                        <a:defRPr kumimoji="1" sz="1800" kern="1200">
                          <a:solidFill>
                            <a:schemeClr val="tx1"/>
                          </a:solidFill>
                          <a:latin typeface="游ゴシック" panose="020F0502020204030204"/>
                        </a:defRPr>
                      </a:lvl2pPr>
                      <a:lvl3pPr marL="914400" algn="l" defTabSz="914400" rtl="0" eaLnBrk="1" latinLnBrk="0" hangingPunct="1">
                        <a:defRPr kumimoji="1" sz="1800" kern="1200">
                          <a:solidFill>
                            <a:schemeClr val="tx1"/>
                          </a:solidFill>
                          <a:latin typeface="游ゴシック" panose="020F0502020204030204"/>
                        </a:defRPr>
                      </a:lvl3pPr>
                      <a:lvl4pPr marL="1371600" algn="l" defTabSz="914400" rtl="0" eaLnBrk="1" latinLnBrk="0" hangingPunct="1">
                        <a:defRPr kumimoji="1" sz="1800" kern="1200">
                          <a:solidFill>
                            <a:schemeClr val="tx1"/>
                          </a:solidFill>
                          <a:latin typeface="游ゴシック" panose="020F0502020204030204"/>
                        </a:defRPr>
                      </a:lvl4pPr>
                      <a:lvl5pPr marL="1828800" algn="l" defTabSz="914400" rtl="0" eaLnBrk="1" latinLnBrk="0" hangingPunct="1">
                        <a:defRPr kumimoji="1" sz="1800" kern="1200">
                          <a:solidFill>
                            <a:schemeClr val="tx1"/>
                          </a:solidFill>
                          <a:latin typeface="游ゴシック" panose="020F0502020204030204"/>
                        </a:defRPr>
                      </a:lvl5pPr>
                      <a:lvl6pPr marL="2286000" algn="l" defTabSz="914400" rtl="0" eaLnBrk="1" latinLnBrk="0" hangingPunct="1">
                        <a:defRPr kumimoji="1" sz="1800" kern="1200">
                          <a:solidFill>
                            <a:schemeClr val="tx1"/>
                          </a:solidFill>
                          <a:latin typeface="游ゴシック" panose="020F0502020204030204"/>
                        </a:defRPr>
                      </a:lvl6pPr>
                      <a:lvl7pPr marL="2743200" algn="l" defTabSz="914400" rtl="0" eaLnBrk="1" latinLnBrk="0" hangingPunct="1">
                        <a:defRPr kumimoji="1" sz="1800" kern="1200">
                          <a:solidFill>
                            <a:schemeClr val="tx1"/>
                          </a:solidFill>
                          <a:latin typeface="游ゴシック" panose="020F0502020204030204"/>
                        </a:defRPr>
                      </a:lvl7pPr>
                      <a:lvl8pPr marL="3200400" algn="l" defTabSz="914400" rtl="0" eaLnBrk="1" latinLnBrk="0" hangingPunct="1">
                        <a:defRPr kumimoji="1" sz="1800" kern="1200">
                          <a:solidFill>
                            <a:schemeClr val="tx1"/>
                          </a:solidFill>
                          <a:latin typeface="游ゴシック" panose="020F0502020204030204"/>
                        </a:defRPr>
                      </a:lvl8pPr>
                      <a:lvl9pPr marL="3657600" algn="l" defTabSz="914400" rtl="0" eaLnBrk="1" latinLnBrk="0" hangingPunct="1">
                        <a:defRPr kumimoji="1" sz="1800" kern="1200">
                          <a:solidFill>
                            <a:schemeClr val="tx1"/>
                          </a:solidFill>
                          <a:latin typeface="游ゴシック" panose="020F0502020204030204"/>
                        </a:defRPr>
                      </a:lvl9pPr>
                    </a:lstStyle>
                    <a:p>
                      <a:pPr marL="0" marR="0" lvl="0" indent="0" algn="ctr" defTabSz="914400" rtl="0" eaLnBrk="1" fontAlgn="ctr" latinLnBrk="0" hangingPunct="1">
                        <a:lnSpc>
                          <a:spcPts val="1500"/>
                        </a:lnSpc>
                        <a:spcBef>
                          <a:spcPts val="0"/>
                        </a:spcBef>
                        <a:spcAft>
                          <a:spcPts val="0"/>
                        </a:spcAft>
                        <a:buClrTx/>
                        <a:buSzTx/>
                        <a:buFontTx/>
                        <a:buNone/>
                        <a:tabLst/>
                        <a:defRPr/>
                      </a:pPr>
                      <a:r>
                        <a:rPr kumimoji="0" lang="ja-JP" altLang="en-US" sz="1400" kern="0" noProof="0" dirty="0" smtClean="0">
                          <a:solidFill>
                            <a:prstClr val="black"/>
                          </a:solidFill>
                        </a:rPr>
                        <a:t>公表</a:t>
                      </a:r>
                      <a:endParaRPr kumimoji="1" lang="ja-JP" altLang="en-US" sz="1400" b="0" i="0" u="none" strike="noStrike" kern="1200" cap="none" spc="0" normalizeH="0" baseline="0" noProof="0" dirty="0">
                        <a:ln>
                          <a:noFill/>
                        </a:ln>
                        <a:solidFill>
                          <a:srgbClr val="000000"/>
                        </a:solidFill>
                        <a:effectLst/>
                        <a:uLnTx/>
                        <a:uFillTx/>
                        <a:latin typeface="ＭＳ Ｐゴシック" panose="020B0600070205080204" pitchFamily="50" charset="-128"/>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ctr" latinLnBrk="0" hangingPunct="1">
                        <a:lnSpc>
                          <a:spcPts val="15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mn-ea"/>
                          <a:cs typeface="+mn-cs"/>
                        </a:rPr>
                        <a:t>最終確認を行ったビュースポットについて、大阪府ＨＰにて公表</a:t>
                      </a:r>
                      <a:endParaRPr kumimoji="1" lang="en-US" altLang="ja-JP" sz="14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mn-ea"/>
                        <a:cs typeface="+mn-cs"/>
                      </a:endParaRPr>
                    </a:p>
                    <a:p>
                      <a:pPr marL="0" marR="0" lvl="0" indent="0" algn="l" defTabSz="914400" rtl="0" eaLnBrk="1" fontAlgn="ctr" latinLnBrk="0" hangingPunct="1">
                        <a:lnSpc>
                          <a:spcPts val="15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ＭＳ Ｐゴシック" panose="020B0600070205080204" pitchFamily="50" charset="-128"/>
                          <a:ea typeface="+mn-ea"/>
                          <a:cs typeface="+mn-cs"/>
                        </a:rPr>
                        <a:t>併せて、インスタグラムでも発信</a:t>
                      </a:r>
                      <a:endParaRPr kumimoji="1" lang="ja-JP" altLang="en-US" sz="1400" b="0" i="0" u="none" strike="noStrike" kern="1200" cap="none" spc="0" normalizeH="0" baseline="0" noProof="0" dirty="0">
                        <a:ln>
                          <a:noFill/>
                        </a:ln>
                        <a:solidFill>
                          <a:srgbClr val="000000"/>
                        </a:solidFill>
                        <a:effectLst/>
                        <a:uLnTx/>
                        <a:uFillTx/>
                        <a:latin typeface="ＭＳ Ｐゴシック" panose="020B0600070205080204" pitchFamily="50" charset="-128"/>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50049331"/>
                  </a:ext>
                </a:extLst>
              </a:tr>
            </a:tbl>
          </a:graphicData>
        </a:graphic>
      </p:graphicFrame>
      <p:sp>
        <p:nvSpPr>
          <p:cNvPr id="4" name="二等辺三角形 3"/>
          <p:cNvSpPr/>
          <p:nvPr/>
        </p:nvSpPr>
        <p:spPr>
          <a:xfrm rot="10800000">
            <a:off x="971601" y="1283616"/>
            <a:ext cx="324000" cy="108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二等辺三角形 32"/>
          <p:cNvSpPr/>
          <p:nvPr/>
        </p:nvSpPr>
        <p:spPr>
          <a:xfrm rot="10800000">
            <a:off x="971601" y="2111720"/>
            <a:ext cx="324000" cy="108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二等辺三角形 35"/>
          <p:cNvSpPr/>
          <p:nvPr/>
        </p:nvSpPr>
        <p:spPr>
          <a:xfrm rot="10800000">
            <a:off x="971601" y="2903808"/>
            <a:ext cx="324000" cy="108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二等辺三角形 40"/>
          <p:cNvSpPr/>
          <p:nvPr/>
        </p:nvSpPr>
        <p:spPr>
          <a:xfrm rot="10800000">
            <a:off x="971600" y="3731888"/>
            <a:ext cx="324000" cy="108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二等辺三角形 45"/>
          <p:cNvSpPr/>
          <p:nvPr/>
        </p:nvSpPr>
        <p:spPr>
          <a:xfrm rot="10800000">
            <a:off x="971600" y="4667992"/>
            <a:ext cx="324000" cy="108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二等辺三角形 46"/>
          <p:cNvSpPr/>
          <p:nvPr/>
        </p:nvSpPr>
        <p:spPr>
          <a:xfrm rot="10800000">
            <a:off x="971600" y="5640112"/>
            <a:ext cx="324000" cy="108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fld id="{5FAB2AA0-22F6-4977-B4AB-6397E15C0039}" type="slidenum">
              <a:rPr kumimoji="1" lang="ja-JP" altLang="en-US" smtClean="0"/>
              <a:t>7</a:t>
            </a:fld>
            <a:endParaRPr kumimoji="1" lang="ja-JP" altLang="en-US"/>
          </a:p>
        </p:txBody>
      </p:sp>
    </p:spTree>
    <p:extLst>
      <p:ext uri="{BB962C8B-B14F-4D97-AF65-F5344CB8AC3E}">
        <p14:creationId xmlns:p14="http://schemas.microsoft.com/office/powerpoint/2010/main" val="28403820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5FAB2AA0-22F6-4977-B4AB-6397E15C0039}" type="slidenum">
              <a:rPr kumimoji="1" lang="ja-JP" altLang="en-US" smtClean="0"/>
              <a:t>8</a:t>
            </a:fld>
            <a:endParaRPr kumimoji="1" lang="ja-JP" altLang="en-US"/>
          </a:p>
        </p:txBody>
      </p:sp>
      <p:sp>
        <p:nvSpPr>
          <p:cNvPr id="5" name="テキスト ボックス 4"/>
          <p:cNvSpPr txBox="1"/>
          <p:nvPr/>
        </p:nvSpPr>
        <p:spPr>
          <a:xfrm>
            <a:off x="176373" y="692696"/>
            <a:ext cx="8716108" cy="4447371"/>
          </a:xfrm>
          <a:prstGeom prst="rect">
            <a:avLst/>
          </a:prstGeom>
          <a:noFill/>
          <a:ln w="12700">
            <a:noFill/>
          </a:ln>
        </p:spPr>
        <p:txBody>
          <a:bodyPr wrap="square" rtlCol="0">
            <a:spAutoFit/>
          </a:bodyPr>
          <a:lstStyle/>
          <a:p>
            <a:pPr marL="361950" lvl="0" indent="-190500">
              <a:lnSpc>
                <a:spcPts val="2100"/>
              </a:lnSpc>
              <a:buFont typeface="Wingdings" panose="05000000000000000000" pitchFamily="2" charset="2"/>
              <a:buChar char="Ø"/>
            </a:pPr>
            <a:r>
              <a:rPr lang="ja-JP" altLang="en-US" sz="1600" dirty="0">
                <a:solidFill>
                  <a:prstClr val="black"/>
                </a:solidFill>
                <a:latin typeface="ＭＳ Ｐゴシック" panose="020B0600070205080204" pitchFamily="50" charset="-128"/>
              </a:rPr>
              <a:t>部会で選定いただいたビュースポット（</a:t>
            </a:r>
            <a:r>
              <a:rPr lang="en-US" altLang="ja-JP" sz="1600" dirty="0">
                <a:solidFill>
                  <a:prstClr val="black"/>
                </a:solidFill>
                <a:latin typeface="ＭＳ Ｐゴシック" panose="020B0600070205080204" pitchFamily="50" charset="-128"/>
              </a:rPr>
              <a:t>20</a:t>
            </a:r>
            <a:r>
              <a:rPr lang="ja-JP" altLang="en-US" sz="1600" dirty="0">
                <a:solidFill>
                  <a:prstClr val="black"/>
                </a:solidFill>
                <a:latin typeface="ＭＳ Ｐゴシック" panose="020B0600070205080204" pitchFamily="50" charset="-128"/>
              </a:rPr>
              <a:t>件程度）について、ビュースポットとして公表するにあたり安全性等に支障はないかを最終</a:t>
            </a:r>
            <a:r>
              <a:rPr lang="ja-JP" altLang="en-US" sz="1600" dirty="0" smtClean="0">
                <a:solidFill>
                  <a:prstClr val="black"/>
                </a:solidFill>
                <a:latin typeface="ＭＳ Ｐゴシック" panose="020B0600070205080204" pitchFamily="50" charset="-128"/>
              </a:rPr>
              <a:t>確認</a:t>
            </a:r>
            <a:endParaRPr lang="en-US" altLang="ja-JP" sz="1600" dirty="0" smtClean="0">
              <a:solidFill>
                <a:prstClr val="black"/>
              </a:solidFill>
              <a:latin typeface="ＭＳ Ｐゴシック" panose="020B0600070205080204" pitchFamily="50" charset="-128"/>
            </a:endParaRPr>
          </a:p>
          <a:p>
            <a:pPr marL="361950" lvl="0" indent="-190500">
              <a:lnSpc>
                <a:spcPts val="2100"/>
              </a:lnSpc>
              <a:spcBef>
                <a:spcPts val="600"/>
              </a:spcBef>
              <a:buFont typeface="Wingdings" panose="05000000000000000000" pitchFamily="2" charset="2"/>
              <a:buChar char="Ø"/>
            </a:pPr>
            <a:r>
              <a:rPr lang="ja-JP" altLang="en-US" sz="1600" dirty="0" smtClean="0">
                <a:solidFill>
                  <a:prstClr val="black"/>
                </a:solidFill>
                <a:latin typeface="ＭＳ Ｐゴシック" panose="020B0600070205080204" pitchFamily="50" charset="-128"/>
              </a:rPr>
              <a:t>併せて</a:t>
            </a:r>
            <a:r>
              <a:rPr lang="ja-JP" altLang="en-US" sz="1600" dirty="0">
                <a:solidFill>
                  <a:prstClr val="black"/>
                </a:solidFill>
                <a:latin typeface="ＭＳ Ｐゴシック" panose="020B0600070205080204" pitchFamily="50" charset="-128"/>
              </a:rPr>
              <a:t>、ビュースポットを発信するにあたって参考となる情報を収集する。（必要に応じて、事務局が現地調査を行う。）</a:t>
            </a:r>
          </a:p>
          <a:p>
            <a:pPr lvl="0">
              <a:lnSpc>
                <a:spcPct val="150000"/>
              </a:lnSpc>
              <a:spcBef>
                <a:spcPts val="600"/>
              </a:spcBef>
              <a:defRPr/>
            </a:pPr>
            <a:r>
              <a:rPr lang="ja-JP" altLang="en-US" sz="1600" dirty="0" smtClean="0">
                <a:solidFill>
                  <a:prstClr val="black"/>
                </a:solidFill>
                <a:latin typeface="+mn-ea"/>
              </a:rPr>
              <a:t>　　　（ビュースポットの公表にあたっての最終確認）</a:t>
            </a:r>
            <a:endParaRPr lang="en-US" altLang="ja-JP" sz="1600" dirty="0" smtClean="0">
              <a:solidFill>
                <a:prstClr val="black"/>
              </a:solidFill>
              <a:latin typeface="+mn-ea"/>
            </a:endParaRPr>
          </a:p>
          <a:p>
            <a:pPr lvl="0">
              <a:lnSpc>
                <a:spcPct val="150000"/>
              </a:lnSpc>
              <a:spcBef>
                <a:spcPts val="600"/>
              </a:spcBef>
              <a:defRPr/>
            </a:pPr>
            <a:endParaRPr lang="en-US" altLang="ja-JP" sz="1600" dirty="0">
              <a:solidFill>
                <a:prstClr val="black"/>
              </a:solidFill>
              <a:latin typeface="+mn-ea"/>
            </a:endParaRPr>
          </a:p>
          <a:p>
            <a:pPr lvl="0">
              <a:lnSpc>
                <a:spcPct val="150000"/>
              </a:lnSpc>
              <a:spcBef>
                <a:spcPts val="600"/>
              </a:spcBef>
              <a:defRPr/>
            </a:pPr>
            <a:endParaRPr lang="en-US" altLang="ja-JP" sz="1600" dirty="0" smtClean="0">
              <a:solidFill>
                <a:prstClr val="black"/>
              </a:solidFill>
              <a:latin typeface="+mn-ea"/>
            </a:endParaRPr>
          </a:p>
          <a:p>
            <a:pPr lvl="0">
              <a:lnSpc>
                <a:spcPct val="150000"/>
              </a:lnSpc>
              <a:spcBef>
                <a:spcPts val="600"/>
              </a:spcBef>
              <a:defRPr/>
            </a:pPr>
            <a:endParaRPr lang="en-US" altLang="ja-JP" sz="1600" dirty="0">
              <a:solidFill>
                <a:prstClr val="black"/>
              </a:solidFill>
              <a:latin typeface="+mn-ea"/>
            </a:endParaRPr>
          </a:p>
          <a:p>
            <a:pPr lvl="0">
              <a:lnSpc>
                <a:spcPct val="150000"/>
              </a:lnSpc>
              <a:spcBef>
                <a:spcPts val="600"/>
              </a:spcBef>
              <a:defRPr/>
            </a:pPr>
            <a:endParaRPr lang="en-US" altLang="ja-JP" sz="1600" dirty="0" smtClean="0">
              <a:solidFill>
                <a:prstClr val="black"/>
              </a:solidFill>
              <a:latin typeface="+mn-ea"/>
            </a:endParaRPr>
          </a:p>
          <a:p>
            <a:pPr lvl="0">
              <a:spcBef>
                <a:spcPts val="600"/>
              </a:spcBef>
              <a:defRPr/>
            </a:pPr>
            <a:endParaRPr lang="en-US" altLang="ja-JP" sz="1600" dirty="0" smtClean="0">
              <a:solidFill>
                <a:prstClr val="black"/>
              </a:solidFill>
              <a:latin typeface="ＭＳ Ｐゴシック" panose="020B0600070205080204" pitchFamily="50" charset="-128"/>
            </a:endParaRPr>
          </a:p>
          <a:p>
            <a:pPr lvl="0">
              <a:lnSpc>
                <a:spcPts val="1500"/>
              </a:lnSpc>
              <a:defRPr/>
            </a:pPr>
            <a:endParaRPr lang="en-US" altLang="ja-JP" sz="1600" dirty="0" smtClean="0">
              <a:solidFill>
                <a:prstClr val="black"/>
              </a:solidFill>
              <a:latin typeface="ＭＳ Ｐゴシック" panose="020B0600070205080204" pitchFamily="50" charset="-128"/>
            </a:endParaRPr>
          </a:p>
          <a:p>
            <a:pPr lvl="0">
              <a:spcBef>
                <a:spcPts val="600"/>
              </a:spcBef>
              <a:defRPr/>
            </a:pPr>
            <a:r>
              <a:rPr lang="ja-JP" altLang="en-US" sz="1600" dirty="0">
                <a:solidFill>
                  <a:prstClr val="black"/>
                </a:solidFill>
                <a:latin typeface="ＭＳ Ｐゴシック" panose="020B0600070205080204" pitchFamily="50" charset="-128"/>
              </a:rPr>
              <a:t>　</a:t>
            </a:r>
            <a:r>
              <a:rPr lang="ja-JP" altLang="en-US" sz="1600" dirty="0" smtClean="0">
                <a:solidFill>
                  <a:prstClr val="black"/>
                </a:solidFill>
                <a:latin typeface="ＭＳ Ｐゴシック" panose="020B0600070205080204" pitchFamily="50" charset="-128"/>
              </a:rPr>
              <a:t>　　（ビュースポット</a:t>
            </a:r>
            <a:r>
              <a:rPr lang="ja-JP" altLang="en-US" sz="1600" dirty="0">
                <a:solidFill>
                  <a:prstClr val="black"/>
                </a:solidFill>
                <a:latin typeface="ＭＳ Ｐゴシック" panose="020B0600070205080204" pitchFamily="50" charset="-128"/>
              </a:rPr>
              <a:t>の発信にあたっての情報</a:t>
            </a:r>
            <a:r>
              <a:rPr lang="ja-JP" altLang="en-US" sz="1600" dirty="0" smtClean="0">
                <a:solidFill>
                  <a:prstClr val="black"/>
                </a:solidFill>
                <a:latin typeface="ＭＳ Ｐゴシック" panose="020B0600070205080204" pitchFamily="50" charset="-128"/>
              </a:rPr>
              <a:t>収集）</a:t>
            </a:r>
            <a:endParaRPr lang="en-US" altLang="ja-JP" sz="1600" dirty="0">
              <a:solidFill>
                <a:prstClr val="black"/>
              </a:solidFill>
              <a:latin typeface="ＭＳ Ｐゴシック" panose="020B0600070205080204" pitchFamily="50" charset="-128"/>
            </a:endParaRPr>
          </a:p>
        </p:txBody>
      </p:sp>
      <p:sp>
        <p:nvSpPr>
          <p:cNvPr id="6" name="テキスト ボックス 5"/>
          <p:cNvSpPr txBox="1"/>
          <p:nvPr/>
        </p:nvSpPr>
        <p:spPr>
          <a:xfrm>
            <a:off x="176373" y="254422"/>
            <a:ext cx="5824030" cy="400110"/>
          </a:xfrm>
          <a:prstGeom prst="rect">
            <a:avLst/>
          </a:prstGeom>
          <a:noFill/>
        </p:spPr>
        <p:txBody>
          <a:bodyPr wrap="none" rtlCol="0">
            <a:spAutoFit/>
          </a:bodyPr>
          <a:lstStyle/>
          <a:p>
            <a:r>
              <a:rPr lang="ja-JP" altLang="en-US" sz="2000" b="1" u="sng" dirty="0"/>
              <a:t>６．公表・情報発信にあたっての最終確認・情報収集</a:t>
            </a:r>
            <a:endParaRPr lang="en-US" altLang="ja-JP" sz="2000" b="1" u="sng" dirty="0"/>
          </a:p>
        </p:txBody>
      </p:sp>
      <p:graphicFrame>
        <p:nvGraphicFramePr>
          <p:cNvPr id="7" name="表 6"/>
          <p:cNvGraphicFramePr>
            <a:graphicFrameLocks noGrp="1"/>
          </p:cNvGraphicFramePr>
          <p:nvPr>
            <p:extLst>
              <p:ext uri="{D42A27DB-BD31-4B8C-83A1-F6EECF244321}">
                <p14:modId xmlns:p14="http://schemas.microsoft.com/office/powerpoint/2010/main" val="1324128456"/>
              </p:ext>
            </p:extLst>
          </p:nvPr>
        </p:nvGraphicFramePr>
        <p:xfrm>
          <a:off x="681999" y="2348880"/>
          <a:ext cx="7704856" cy="1944216"/>
        </p:xfrm>
        <a:graphic>
          <a:graphicData uri="http://schemas.openxmlformats.org/drawingml/2006/table">
            <a:tbl>
              <a:tblPr bandRow="1">
                <a:tableStyleId>{5C22544A-7EE6-4342-B048-85BDC9FD1C3A}</a:tableStyleId>
              </a:tblPr>
              <a:tblGrid>
                <a:gridCol w="7704856">
                  <a:extLst>
                    <a:ext uri="{9D8B030D-6E8A-4147-A177-3AD203B41FA5}">
                      <a16:colId xmlns:a16="http://schemas.microsoft.com/office/drawing/2014/main" val="2547466511"/>
                    </a:ext>
                  </a:extLst>
                </a:gridCol>
              </a:tblGrid>
              <a:tr h="1944216">
                <a:tc>
                  <a:txBody>
                    <a:bodyPr/>
                    <a:lstStyle/>
                    <a:p>
                      <a:pPr>
                        <a:spcBef>
                          <a:spcPts val="600"/>
                        </a:spcBef>
                        <a:defRPr/>
                      </a:pPr>
                      <a:r>
                        <a:rPr lang="ja-JP" altLang="en-US" sz="1600" dirty="0" smtClean="0">
                          <a:solidFill>
                            <a:prstClr val="black"/>
                          </a:solidFill>
                          <a:latin typeface="ＭＳ Ｐゴシック" panose="020B0600070205080204" pitchFamily="50" charset="-128"/>
                        </a:rPr>
                        <a:t>　　・安全性 </a:t>
                      </a:r>
                      <a:r>
                        <a:rPr lang="en-US" altLang="ja-JP" sz="1600" dirty="0" smtClean="0">
                          <a:solidFill>
                            <a:prstClr val="black"/>
                          </a:solidFill>
                          <a:latin typeface="ＭＳ Ｐゴシック" panose="020B0600070205080204" pitchFamily="50" charset="-128"/>
                        </a:rPr>
                        <a:t>… </a:t>
                      </a:r>
                      <a:r>
                        <a:rPr lang="ja-JP" altLang="en-US" sz="1600" dirty="0" smtClean="0">
                          <a:solidFill>
                            <a:prstClr val="black"/>
                          </a:solidFill>
                          <a:latin typeface="ＭＳ Ｐゴシック" panose="020B0600070205080204" pitchFamily="50" charset="-128"/>
                        </a:rPr>
                        <a:t>周辺に障害物がないか。</a:t>
                      </a:r>
                      <a:endParaRPr lang="en-US" altLang="ja-JP" sz="1600" dirty="0" smtClean="0">
                        <a:solidFill>
                          <a:prstClr val="black"/>
                        </a:solidFill>
                        <a:latin typeface="ＭＳ Ｐゴシック" panose="020B0600070205080204" pitchFamily="50" charset="-128"/>
                      </a:endParaRPr>
                    </a:p>
                    <a:p>
                      <a:pPr>
                        <a:spcBef>
                          <a:spcPts val="600"/>
                        </a:spcBef>
                        <a:defRPr/>
                      </a:pPr>
                      <a:r>
                        <a:rPr lang="ja-JP" altLang="en-US" sz="1600" dirty="0" smtClean="0">
                          <a:solidFill>
                            <a:prstClr val="black"/>
                          </a:solidFill>
                          <a:latin typeface="ＭＳ Ｐゴシック" panose="020B0600070205080204" pitchFamily="50" charset="-128"/>
                        </a:rPr>
                        <a:t>　　・管理面 </a:t>
                      </a:r>
                      <a:r>
                        <a:rPr lang="en-US" altLang="ja-JP" sz="1600" dirty="0" smtClean="0">
                          <a:solidFill>
                            <a:prstClr val="black"/>
                          </a:solidFill>
                          <a:latin typeface="ＭＳ Ｐゴシック" panose="020B0600070205080204" pitchFamily="50" charset="-128"/>
                        </a:rPr>
                        <a:t>… </a:t>
                      </a:r>
                      <a:r>
                        <a:rPr lang="ja-JP" altLang="en-US" sz="1600" dirty="0" smtClean="0">
                          <a:solidFill>
                            <a:prstClr val="black"/>
                          </a:solidFill>
                          <a:latin typeface="ＭＳ Ｐゴシック" panose="020B0600070205080204" pitchFamily="50" charset="-128"/>
                        </a:rPr>
                        <a:t>適正に管理できているか。</a:t>
                      </a:r>
                      <a:endParaRPr lang="en-US" altLang="ja-JP" sz="1600" dirty="0" smtClean="0">
                        <a:solidFill>
                          <a:prstClr val="black"/>
                        </a:solidFill>
                        <a:latin typeface="ＭＳ Ｐゴシック" panose="020B0600070205080204" pitchFamily="50" charset="-128"/>
                      </a:endParaRPr>
                    </a:p>
                    <a:p>
                      <a:pPr>
                        <a:spcBef>
                          <a:spcPts val="600"/>
                        </a:spcBef>
                        <a:defRPr/>
                      </a:pPr>
                      <a:r>
                        <a:rPr lang="ja-JP" altLang="en-US" sz="1600" dirty="0" smtClean="0">
                          <a:solidFill>
                            <a:prstClr val="black"/>
                          </a:solidFill>
                          <a:latin typeface="ＭＳ Ｐゴシック" panose="020B0600070205080204" pitchFamily="50" charset="-128"/>
                        </a:rPr>
                        <a:t>　　・変化の可能性 </a:t>
                      </a:r>
                      <a:r>
                        <a:rPr lang="en-US" altLang="ja-JP" sz="1600" dirty="0" smtClean="0">
                          <a:solidFill>
                            <a:prstClr val="black"/>
                          </a:solidFill>
                          <a:latin typeface="ＭＳ Ｐゴシック" panose="020B0600070205080204" pitchFamily="50" charset="-128"/>
                        </a:rPr>
                        <a:t>… </a:t>
                      </a:r>
                      <a:r>
                        <a:rPr lang="ja-JP" altLang="en-US" sz="1600" dirty="0" smtClean="0">
                          <a:solidFill>
                            <a:prstClr val="black"/>
                          </a:solidFill>
                          <a:latin typeface="ＭＳ Ｐゴシック" panose="020B0600070205080204" pitchFamily="50" charset="-128"/>
                        </a:rPr>
                        <a:t>著しく変化する要因がないか。</a:t>
                      </a:r>
                      <a:endParaRPr lang="en-US" altLang="ja-JP" sz="1600" dirty="0" smtClean="0">
                        <a:solidFill>
                          <a:prstClr val="black"/>
                        </a:solidFill>
                        <a:latin typeface="ＭＳ Ｐゴシック" panose="020B0600070205080204" pitchFamily="50" charset="-128"/>
                      </a:endParaRPr>
                    </a:p>
                    <a:p>
                      <a:pPr>
                        <a:spcBef>
                          <a:spcPts val="600"/>
                        </a:spcBef>
                        <a:defRPr/>
                      </a:pPr>
                      <a:r>
                        <a:rPr lang="ja-JP" altLang="en-US" sz="1600" dirty="0" smtClean="0">
                          <a:solidFill>
                            <a:prstClr val="black"/>
                          </a:solidFill>
                          <a:latin typeface="+mn-ea"/>
                        </a:rPr>
                        <a:t>　　・地域性 </a:t>
                      </a:r>
                      <a:r>
                        <a:rPr lang="en-US" altLang="ja-JP" sz="1600" dirty="0" smtClean="0">
                          <a:solidFill>
                            <a:prstClr val="black"/>
                          </a:solidFill>
                          <a:latin typeface="+mn-ea"/>
                        </a:rPr>
                        <a:t>… </a:t>
                      </a:r>
                      <a:r>
                        <a:rPr lang="ja-JP" altLang="en-US" sz="1600" dirty="0" smtClean="0">
                          <a:solidFill>
                            <a:prstClr val="black"/>
                          </a:solidFill>
                          <a:latin typeface="+mn-ea"/>
                        </a:rPr>
                        <a:t>多数の来訪者が訪れることに問題がないか。地域組織の反応等。</a:t>
                      </a:r>
                      <a:endParaRPr lang="en-US" altLang="ja-JP" sz="1600" dirty="0" smtClean="0">
                        <a:solidFill>
                          <a:prstClr val="black"/>
                        </a:solidFill>
                        <a:latin typeface="+mn-ea"/>
                      </a:endParaRPr>
                    </a:p>
                    <a:p>
                      <a:pPr>
                        <a:spcBef>
                          <a:spcPts val="600"/>
                        </a:spcBef>
                        <a:defRPr/>
                      </a:pPr>
                      <a:r>
                        <a:rPr lang="ja-JP" altLang="en-US" sz="1600" dirty="0" smtClean="0">
                          <a:solidFill>
                            <a:prstClr val="black"/>
                          </a:solidFill>
                          <a:latin typeface="+mn-ea"/>
                        </a:rPr>
                        <a:t>　　・管理者の了解 </a:t>
                      </a:r>
                      <a:r>
                        <a:rPr lang="en-US" altLang="ja-JP" sz="1600" dirty="0" smtClean="0">
                          <a:solidFill>
                            <a:prstClr val="black"/>
                          </a:solidFill>
                          <a:latin typeface="+mn-ea"/>
                        </a:rPr>
                        <a:t>…</a:t>
                      </a:r>
                      <a:r>
                        <a:rPr lang="ja-JP" altLang="en-US" sz="1600" dirty="0" smtClean="0">
                          <a:solidFill>
                            <a:prstClr val="black"/>
                          </a:solidFill>
                          <a:latin typeface="+mn-ea"/>
                        </a:rPr>
                        <a:t>土地・建物等の管理者の了解。</a:t>
                      </a:r>
                      <a:endParaRPr lang="en-US" altLang="ja-JP" sz="1600" dirty="0" smtClean="0">
                        <a:solidFill>
                          <a:prstClr val="black"/>
                        </a:solidFill>
                        <a:latin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90828911"/>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555733396"/>
              </p:ext>
            </p:extLst>
          </p:nvPr>
        </p:nvGraphicFramePr>
        <p:xfrm>
          <a:off x="681999" y="4989494"/>
          <a:ext cx="7704856" cy="1276394"/>
        </p:xfrm>
        <a:graphic>
          <a:graphicData uri="http://schemas.openxmlformats.org/drawingml/2006/table">
            <a:tbl>
              <a:tblPr bandRow="1">
                <a:tableStyleId>{5C22544A-7EE6-4342-B048-85BDC9FD1C3A}</a:tableStyleId>
              </a:tblPr>
              <a:tblGrid>
                <a:gridCol w="7704856">
                  <a:extLst>
                    <a:ext uri="{9D8B030D-6E8A-4147-A177-3AD203B41FA5}">
                      <a16:colId xmlns:a16="http://schemas.microsoft.com/office/drawing/2014/main" val="2547466511"/>
                    </a:ext>
                  </a:extLst>
                </a:gridCol>
              </a:tblGrid>
              <a:tr h="1276394">
                <a:tc>
                  <a:txBody>
                    <a:bodyPr/>
                    <a:lstStyle/>
                    <a:p>
                      <a:pPr lvl="0">
                        <a:spcBef>
                          <a:spcPts val="600"/>
                        </a:spcBef>
                        <a:defRPr/>
                      </a:pPr>
                      <a:r>
                        <a:rPr lang="ja-JP" altLang="en-US" sz="1600" dirty="0" smtClean="0">
                          <a:solidFill>
                            <a:prstClr val="black"/>
                          </a:solidFill>
                          <a:latin typeface="ＭＳ Ｐゴシック" panose="020B0600070205080204" pitchFamily="50" charset="-128"/>
                        </a:rPr>
                        <a:t>　　・利便性 </a:t>
                      </a:r>
                      <a:r>
                        <a:rPr lang="en-US" altLang="ja-JP" sz="1600" dirty="0" smtClean="0">
                          <a:solidFill>
                            <a:prstClr val="black"/>
                          </a:solidFill>
                          <a:latin typeface="ＭＳ Ｐゴシック" panose="020B0600070205080204" pitchFamily="50" charset="-128"/>
                        </a:rPr>
                        <a:t>… </a:t>
                      </a:r>
                      <a:r>
                        <a:rPr lang="ja-JP" altLang="en-US" sz="1600" dirty="0" smtClean="0">
                          <a:solidFill>
                            <a:prstClr val="black"/>
                          </a:solidFill>
                          <a:latin typeface="ＭＳ Ｐゴシック" panose="020B0600070205080204" pitchFamily="50" charset="-128"/>
                        </a:rPr>
                        <a:t>トイレの整備、案内板の有無、バリアフリー等。</a:t>
                      </a:r>
                      <a:endParaRPr lang="en-US" altLang="ja-JP" sz="1600" dirty="0" smtClean="0">
                        <a:solidFill>
                          <a:prstClr val="black"/>
                        </a:solidFill>
                        <a:latin typeface="ＭＳ Ｐゴシック" panose="020B0600070205080204" pitchFamily="50" charset="-128"/>
                      </a:endParaRPr>
                    </a:p>
                    <a:p>
                      <a:pPr lvl="0">
                        <a:spcBef>
                          <a:spcPts val="600"/>
                        </a:spcBef>
                        <a:defRPr/>
                      </a:pPr>
                      <a:r>
                        <a:rPr lang="ja-JP" altLang="en-US" sz="1600" dirty="0" smtClean="0">
                          <a:solidFill>
                            <a:prstClr val="black"/>
                          </a:solidFill>
                          <a:latin typeface="ＭＳ Ｐゴシック" panose="020B0600070205080204" pitchFamily="50" charset="-128"/>
                        </a:rPr>
                        <a:t>　　・実際のアクセス </a:t>
                      </a:r>
                      <a:r>
                        <a:rPr lang="en-US" altLang="ja-JP" sz="1600" dirty="0" smtClean="0">
                          <a:solidFill>
                            <a:prstClr val="black"/>
                          </a:solidFill>
                          <a:latin typeface="ＭＳ Ｐゴシック" panose="020B0600070205080204" pitchFamily="50" charset="-128"/>
                        </a:rPr>
                        <a:t>… </a:t>
                      </a:r>
                      <a:r>
                        <a:rPr lang="ja-JP" altLang="en-US" sz="1600" dirty="0" smtClean="0">
                          <a:solidFill>
                            <a:prstClr val="black"/>
                          </a:solidFill>
                          <a:latin typeface="ＭＳ Ｐゴシック" panose="020B0600070205080204" pitchFamily="50" charset="-128"/>
                        </a:rPr>
                        <a:t>最寄駅からの距離。公共交通機関からのルート。</a:t>
                      </a:r>
                      <a:endParaRPr lang="en-US" altLang="ja-JP" sz="1600" dirty="0" smtClean="0">
                        <a:solidFill>
                          <a:prstClr val="black"/>
                        </a:solidFill>
                        <a:latin typeface="ＭＳ Ｐゴシック" panose="020B0600070205080204" pitchFamily="50" charset="-128"/>
                      </a:endParaRPr>
                    </a:p>
                    <a:p>
                      <a:pPr lvl="0">
                        <a:spcBef>
                          <a:spcPts val="600"/>
                        </a:spcBef>
                        <a:defRPr/>
                      </a:pPr>
                      <a:r>
                        <a:rPr lang="ja-JP" altLang="en-US" sz="1600" dirty="0" smtClean="0">
                          <a:solidFill>
                            <a:prstClr val="black"/>
                          </a:solidFill>
                          <a:latin typeface="ＭＳ Ｐゴシック" panose="020B0600070205080204" pitchFamily="50" charset="-128"/>
                        </a:rPr>
                        <a:t>　　・他の景観資源   </a:t>
                      </a:r>
                      <a:r>
                        <a:rPr lang="en-US" altLang="ja-JP" sz="1600" dirty="0" smtClean="0">
                          <a:solidFill>
                            <a:prstClr val="black"/>
                          </a:solidFill>
                          <a:latin typeface="ＭＳ Ｐゴシック" panose="020B0600070205080204" pitchFamily="50" charset="-128"/>
                        </a:rPr>
                        <a:t>… </a:t>
                      </a:r>
                      <a:r>
                        <a:rPr lang="ja-JP" altLang="en-US" sz="1600" dirty="0" smtClean="0">
                          <a:solidFill>
                            <a:prstClr val="black"/>
                          </a:solidFill>
                          <a:latin typeface="ＭＳ Ｐゴシック" panose="020B0600070205080204" pitchFamily="50" charset="-128"/>
                        </a:rPr>
                        <a:t>応募されたものとは別方向のビュー等。</a:t>
                      </a:r>
                      <a:endParaRPr lang="en-US" altLang="ja-JP" sz="1600" dirty="0" smtClean="0">
                        <a:solidFill>
                          <a:prstClr val="black"/>
                        </a:solidFill>
                        <a:latin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90828911"/>
                  </a:ext>
                </a:extLst>
              </a:tr>
            </a:tbl>
          </a:graphicData>
        </a:graphic>
      </p:graphicFrame>
    </p:spTree>
    <p:extLst>
      <p:ext uri="{BB962C8B-B14F-4D97-AF65-F5344CB8AC3E}">
        <p14:creationId xmlns:p14="http://schemas.microsoft.com/office/powerpoint/2010/main" val="37513565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2812</TotalTime>
  <Words>1846</Words>
  <Application>Microsoft Office PowerPoint</Application>
  <PresentationFormat>画面に合わせる (4:3)</PresentationFormat>
  <Paragraphs>187</Paragraphs>
  <Slides>8</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8</vt:i4>
      </vt:variant>
    </vt:vector>
  </HeadingPairs>
  <TitlesOfParts>
    <vt:vector size="16" baseType="lpstr">
      <vt:lpstr>Meiryo UI</vt:lpstr>
      <vt:lpstr>ＭＳ Ｐゴシック</vt:lpstr>
      <vt:lpstr>新細明體</vt:lpstr>
      <vt:lpstr>游ゴシック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181</cp:revision>
  <cp:lastPrinted>2021-02-24T11:18:37Z</cp:lastPrinted>
  <dcterms:created xsi:type="dcterms:W3CDTF">2018-07-27T09:19:56Z</dcterms:created>
  <dcterms:modified xsi:type="dcterms:W3CDTF">2021-02-24T11:26:54Z</dcterms:modified>
</cp:coreProperties>
</file>