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9"/>
  </p:notesMasterIdLst>
  <p:handoutMasterIdLst>
    <p:handoutMasterId r:id="rId30"/>
  </p:handoutMasterIdLst>
  <p:sldIdLst>
    <p:sldId id="256" r:id="rId2"/>
    <p:sldId id="460" r:id="rId3"/>
    <p:sldId id="320" r:id="rId4"/>
    <p:sldId id="425" r:id="rId5"/>
    <p:sldId id="483" r:id="rId6"/>
    <p:sldId id="482" r:id="rId7"/>
    <p:sldId id="499" r:id="rId8"/>
    <p:sldId id="470" r:id="rId9"/>
    <p:sldId id="478" r:id="rId10"/>
    <p:sldId id="480" r:id="rId11"/>
    <p:sldId id="473" r:id="rId12"/>
    <p:sldId id="461" r:id="rId13"/>
    <p:sldId id="463" r:id="rId14"/>
    <p:sldId id="435" r:id="rId15"/>
    <p:sldId id="436" r:id="rId16"/>
    <p:sldId id="465" r:id="rId17"/>
    <p:sldId id="420" r:id="rId18"/>
    <p:sldId id="477" r:id="rId19"/>
    <p:sldId id="431" r:id="rId20"/>
    <p:sldId id="484" r:id="rId21"/>
    <p:sldId id="497" r:id="rId22"/>
    <p:sldId id="486" r:id="rId23"/>
    <p:sldId id="487" r:id="rId24"/>
    <p:sldId id="488" r:id="rId25"/>
    <p:sldId id="489" r:id="rId26"/>
    <p:sldId id="498" r:id="rId27"/>
    <p:sldId id="491" r:id="rId28"/>
  </p:sldIdLst>
  <p:sldSz cx="9144000" cy="6858000" type="screen4x3"/>
  <p:notesSz cx="6807200" cy="9939338"/>
  <p:defaultTextStyle>
    <a:defPPr>
      <a:defRPr lang="ja-JP"/>
    </a:defPPr>
    <a:lvl1pPr algn="ctr"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498CB2C0-2117-4554-B3B2-69CED82323EF}">
          <p14:sldIdLst>
            <p14:sldId id="256"/>
            <p14:sldId id="460"/>
            <p14:sldId id="320"/>
            <p14:sldId id="425"/>
            <p14:sldId id="483"/>
            <p14:sldId id="482"/>
            <p14:sldId id="499"/>
            <p14:sldId id="470"/>
            <p14:sldId id="478"/>
            <p14:sldId id="480"/>
            <p14:sldId id="473"/>
            <p14:sldId id="461"/>
            <p14:sldId id="463"/>
            <p14:sldId id="435"/>
            <p14:sldId id="436"/>
            <p14:sldId id="465"/>
            <p14:sldId id="420"/>
            <p14:sldId id="477"/>
            <p14:sldId id="431"/>
            <p14:sldId id="484"/>
            <p14:sldId id="497"/>
            <p14:sldId id="486"/>
            <p14:sldId id="487"/>
            <p14:sldId id="488"/>
            <p14:sldId id="489"/>
            <p14:sldId id="498"/>
            <p14:sldId id="4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E7F87E"/>
    <a:srgbClr val="B2B2B2"/>
    <a:srgbClr val="BBE0E3"/>
    <a:srgbClr val="FBFE78"/>
    <a:srgbClr val="7AED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8940" autoAdjust="0"/>
  </p:normalViewPr>
  <p:slideViewPr>
    <p:cSldViewPr>
      <p:cViewPr>
        <p:scale>
          <a:sx n="100" d="100"/>
          <a:sy n="100" d="100"/>
        </p:scale>
        <p:origin x="-282" y="342"/>
      </p:cViewPr>
      <p:guideLst>
        <p:guide orient="horz" pos="2160"/>
        <p:guide pos="2880"/>
      </p:guideLst>
    </p:cSldViewPr>
  </p:slideViewPr>
  <p:outlineViewPr>
    <p:cViewPr>
      <p:scale>
        <a:sx n="33" d="100"/>
        <a:sy n="33" d="100"/>
      </p:scale>
      <p:origin x="0" y="114"/>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733076686245354E-2"/>
          <c:y val="0.10625"/>
          <c:w val="0.88254577045439897"/>
          <c:h val="0.85624999999999996"/>
        </c:manualLayout>
      </c:layout>
      <c:ofPieChart>
        <c:ofPieType val="bar"/>
        <c:varyColors val="1"/>
        <c:ser>
          <c:idx val="0"/>
          <c:order val="0"/>
          <c:tx>
            <c:strRef>
              <c:f>Sheet1!$C$1</c:f>
              <c:strCache>
                <c:ptCount val="1"/>
                <c:pt idx="0">
                  <c:v>億円</c:v>
                </c:pt>
              </c:strCache>
            </c:strRef>
          </c:tx>
          <c:spPr>
            <a:ln>
              <a:solidFill>
                <a:schemeClr val="tx1">
                  <a:lumMod val="75000"/>
                  <a:lumOff val="25000"/>
                </a:schemeClr>
              </a:solidFill>
            </a:ln>
          </c:spPr>
          <c:dPt>
            <c:idx val="0"/>
            <c:bubble3D val="0"/>
            <c:spPr>
              <a:solidFill>
                <a:schemeClr val="accent2"/>
              </a:solidFill>
              <a:ln>
                <a:solidFill>
                  <a:schemeClr val="tx1">
                    <a:lumMod val="75000"/>
                    <a:lumOff val="25000"/>
                  </a:schemeClr>
                </a:solidFill>
              </a:ln>
            </c:spPr>
          </c:dPt>
          <c:dPt>
            <c:idx val="1"/>
            <c:bubble3D val="0"/>
            <c:spPr>
              <a:solidFill>
                <a:schemeClr val="accent3"/>
              </a:solidFill>
              <a:ln>
                <a:solidFill>
                  <a:schemeClr val="tx1">
                    <a:lumMod val="75000"/>
                    <a:lumOff val="25000"/>
                  </a:schemeClr>
                </a:solidFill>
              </a:ln>
            </c:spPr>
          </c:dPt>
          <c:dPt>
            <c:idx val="2"/>
            <c:bubble3D val="0"/>
            <c:spPr>
              <a:solidFill>
                <a:srgbClr val="FFFF00"/>
              </a:solidFill>
              <a:ln>
                <a:solidFill>
                  <a:schemeClr val="tx1">
                    <a:lumMod val="75000"/>
                    <a:lumOff val="25000"/>
                  </a:schemeClr>
                </a:solidFill>
              </a:ln>
            </c:spPr>
          </c:dPt>
          <c:dPt>
            <c:idx val="3"/>
            <c:bubble3D val="0"/>
            <c:spPr>
              <a:solidFill>
                <a:schemeClr val="accent3"/>
              </a:solidFill>
              <a:ln>
                <a:solidFill>
                  <a:schemeClr val="tx1">
                    <a:lumMod val="75000"/>
                    <a:lumOff val="25000"/>
                  </a:schemeClr>
                </a:solidFill>
              </a:ln>
            </c:spPr>
          </c:dPt>
          <c:dPt>
            <c:idx val="8"/>
            <c:bubble3D val="0"/>
            <c:spPr>
              <a:solidFill>
                <a:schemeClr val="accent1"/>
              </a:solidFill>
              <a:ln>
                <a:solidFill>
                  <a:schemeClr val="tx1">
                    <a:lumMod val="75000"/>
                    <a:lumOff val="25000"/>
                  </a:schemeClr>
                </a:solidFill>
              </a:ln>
            </c:spPr>
          </c:dPt>
          <c:dLbls>
            <c:dLbl>
              <c:idx val="0"/>
              <c:layout>
                <c:manualLayout>
                  <c:x val="1.8739424047657122E-2"/>
                  <c:y val="6.25E-2"/>
                </c:manualLayout>
              </c:layout>
              <c:tx>
                <c:rich>
                  <a:bodyPr/>
                  <a:lstStyle/>
                  <a:p>
                    <a:pPr>
                      <a:defRPr sz="1200">
                        <a:latin typeface="+mn-ea"/>
                        <a:ea typeface="+mn-ea"/>
                      </a:defRPr>
                    </a:pPr>
                    <a:r>
                      <a:rPr lang="ja-JP" altLang="en-US" sz="1200" dirty="0" smtClean="0">
                        <a:latin typeface="+mn-ea"/>
                        <a:ea typeface="+mn-ea"/>
                      </a:rPr>
                      <a:t>建設事業費</a:t>
                    </a:r>
                    <a:endParaRPr lang="en-US" altLang="ja-JP" sz="1200" dirty="0" smtClean="0">
                      <a:latin typeface="+mn-ea"/>
                      <a:ea typeface="+mn-ea"/>
                    </a:endParaRPr>
                  </a:p>
                  <a:p>
                    <a:pPr>
                      <a:defRPr sz="1200">
                        <a:latin typeface="+mn-ea"/>
                        <a:ea typeface="+mn-ea"/>
                      </a:defRPr>
                    </a:pPr>
                    <a:r>
                      <a:rPr lang="en-US" altLang="en-US" sz="1200" dirty="0" smtClean="0">
                        <a:latin typeface="+mn-ea"/>
                        <a:ea typeface="+mn-ea"/>
                      </a:rPr>
                      <a:t>104 </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1.8%</a:t>
                    </a:r>
                    <a:r>
                      <a:rPr lang="ja-JP" altLang="en-US" sz="1200" dirty="0" smtClean="0">
                        <a:latin typeface="+mn-ea"/>
                        <a:ea typeface="+mn-ea"/>
                      </a:rPr>
                      <a:t>）</a:t>
                    </a:r>
                    <a:endParaRPr lang="en-US" altLang="en-US" sz="1200" dirty="0">
                      <a:latin typeface="+mn-ea"/>
                      <a:ea typeface="+mn-ea"/>
                    </a:endParaRPr>
                  </a:p>
                </c:rich>
              </c:tx>
              <c:numFmt formatCode="#,##0_);[Red]\(#,##0\)" sourceLinked="0"/>
              <c:spPr>
                <a:solidFill>
                  <a:schemeClr val="bg1"/>
                </a:solidFill>
                <a:ln>
                  <a:solidFill>
                    <a:schemeClr val="tx1"/>
                  </a:solidFill>
                </a:ln>
              </c:spPr>
              <c:dLblPos val="bestFit"/>
              <c:showLegendKey val="0"/>
              <c:showVal val="1"/>
              <c:showCatName val="0"/>
              <c:showSerName val="0"/>
              <c:showPercent val="0"/>
              <c:showBubbleSize val="0"/>
            </c:dLbl>
            <c:dLbl>
              <c:idx val="1"/>
              <c:layout>
                <c:manualLayout>
                  <c:x val="0.11041666666666666"/>
                  <c:y val="-0.05"/>
                </c:manualLayout>
              </c:layout>
              <c:tx>
                <c:rich>
                  <a:bodyPr/>
                  <a:lstStyle/>
                  <a:p>
                    <a:pPr>
                      <a:defRPr sz="1200">
                        <a:latin typeface="+mn-ea"/>
                        <a:ea typeface="+mn-ea"/>
                      </a:defRPr>
                    </a:pPr>
                    <a:r>
                      <a:rPr lang="ja-JP" altLang="en-US" sz="1200" dirty="0" smtClean="0">
                        <a:latin typeface="+mn-ea"/>
                        <a:ea typeface="+mn-ea"/>
                      </a:rPr>
                      <a:t>その他</a:t>
                    </a:r>
                    <a:endParaRPr lang="en-US" altLang="en-US" sz="1200" dirty="0" smtClean="0">
                      <a:latin typeface="+mn-ea"/>
                      <a:ea typeface="+mn-ea"/>
                    </a:endParaRPr>
                  </a:p>
                  <a:p>
                    <a:pPr>
                      <a:defRPr sz="1200">
                        <a:latin typeface="+mn-ea"/>
                        <a:ea typeface="+mn-ea"/>
                      </a:defRPr>
                    </a:pPr>
                    <a:r>
                      <a:rPr lang="en-US" altLang="en-US" sz="1200" dirty="0" smtClean="0">
                        <a:latin typeface="+mn-ea"/>
                        <a:ea typeface="+mn-ea"/>
                      </a:rPr>
                      <a:t>312</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5.4%</a:t>
                    </a:r>
                    <a:r>
                      <a:rPr lang="ja-JP" altLang="en-US" sz="1200" dirty="0" smtClean="0">
                        <a:latin typeface="+mn-ea"/>
                        <a:ea typeface="+mn-ea"/>
                      </a:rPr>
                      <a:t>）</a:t>
                    </a:r>
                    <a:r>
                      <a:rPr lang="en-US" altLang="en-US" sz="1200" dirty="0" smtClean="0">
                        <a:latin typeface="+mn-ea"/>
                        <a:ea typeface="+mn-ea"/>
                      </a:rPr>
                      <a:t> </a:t>
                    </a:r>
                    <a:endParaRPr lang="en-US" altLang="en-US" sz="1200" dirty="0">
                      <a:latin typeface="+mn-ea"/>
                      <a:ea typeface="+mn-ea"/>
                    </a:endParaRPr>
                  </a:p>
                </c:rich>
              </c:tx>
              <c:spPr>
                <a:solidFill>
                  <a:schemeClr val="bg1"/>
                </a:solidFill>
                <a:ln>
                  <a:solidFill>
                    <a:schemeClr val="tx1"/>
                  </a:solidFill>
                </a:ln>
              </c:spPr>
              <c:dLblPos val="bestFit"/>
              <c:showLegendKey val="0"/>
              <c:showVal val="1"/>
              <c:showCatName val="0"/>
              <c:showSerName val="0"/>
              <c:showPercent val="0"/>
              <c:showBubbleSize val="0"/>
            </c:dLbl>
            <c:dLbl>
              <c:idx val="2"/>
              <c:tx>
                <c:rich>
                  <a:bodyPr/>
                  <a:lstStyle/>
                  <a:p>
                    <a:pPr>
                      <a:defRPr sz="1100">
                        <a:latin typeface="+mn-lt"/>
                        <a:ea typeface="+mn-ea"/>
                      </a:defRPr>
                    </a:pPr>
                    <a:r>
                      <a:rPr lang="ja-JP" altLang="en-US" sz="1100" dirty="0" smtClean="0">
                        <a:latin typeface="+mn-lt"/>
                        <a:ea typeface="+mn-ea"/>
                      </a:rPr>
                      <a:t>小学校</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2,115</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ja-JP" sz="1100" dirty="0" smtClean="0">
                        <a:latin typeface="+mn-lt"/>
                        <a:ea typeface="+mn-ea"/>
                      </a:rPr>
                      <a:t>(39.2%)</a:t>
                    </a:r>
                    <a:r>
                      <a:rPr lang="en-US" altLang="en-US" sz="1100" dirty="0" smtClean="0">
                        <a:latin typeface="+mn-lt"/>
                        <a:ea typeface="+mn-ea"/>
                      </a:rPr>
                      <a:t> </a:t>
                    </a:r>
                    <a:endParaRPr lang="en-US" altLang="en-US" sz="1100" dirty="0">
                      <a:latin typeface="+mn-lt"/>
                      <a:ea typeface="+mn-ea"/>
                    </a:endParaRPr>
                  </a:p>
                </c:rich>
              </c:tx>
              <c:spPr/>
              <c:dLblPos val="ctr"/>
              <c:showLegendKey val="0"/>
              <c:showVal val="1"/>
              <c:showCatName val="0"/>
              <c:showSerName val="0"/>
              <c:showPercent val="0"/>
              <c:showBubbleSize val="0"/>
            </c:dLbl>
            <c:dLbl>
              <c:idx val="3"/>
              <c:tx>
                <c:rich>
                  <a:bodyPr/>
                  <a:lstStyle/>
                  <a:p>
                    <a:pPr>
                      <a:defRPr sz="1100">
                        <a:latin typeface="+mn-lt"/>
                        <a:ea typeface="+mn-ea"/>
                      </a:defRPr>
                    </a:pPr>
                    <a:r>
                      <a:rPr lang="ja-JP" altLang="en-US" sz="1100" dirty="0" smtClean="0">
                        <a:latin typeface="+mn-lt"/>
                        <a:ea typeface="+mn-ea"/>
                      </a:rPr>
                      <a:t>中学校</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1,296</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(24.0%) </a:t>
                    </a:r>
                    <a:endParaRPr lang="en-US" altLang="en-US" sz="1100" dirty="0">
                      <a:latin typeface="+mn-lt"/>
                      <a:ea typeface="+mn-ea"/>
                    </a:endParaRPr>
                  </a:p>
                </c:rich>
              </c:tx>
              <c:spPr/>
              <c:dLblPos val="ctr"/>
              <c:showLegendKey val="0"/>
              <c:showVal val="1"/>
              <c:showCatName val="0"/>
              <c:showSerName val="0"/>
              <c:showPercent val="0"/>
              <c:showBubbleSize val="0"/>
            </c:dLbl>
            <c:dLbl>
              <c:idx val="4"/>
              <c:layout>
                <c:manualLayout>
                  <c:x val="3.0782509645156967E-3"/>
                  <c:y val="-9.0624999999999997E-2"/>
                </c:manualLayout>
              </c:layout>
              <c:tx>
                <c:rich>
                  <a:bodyPr/>
                  <a:lstStyle/>
                  <a:p>
                    <a:pPr>
                      <a:defRPr sz="1100">
                        <a:latin typeface="+mn-lt"/>
                        <a:ea typeface="+mn-ea"/>
                      </a:defRPr>
                    </a:pPr>
                    <a:r>
                      <a:rPr lang="ja-JP" altLang="en-US" sz="1100" dirty="0" smtClean="0">
                        <a:latin typeface="+mn-lt"/>
                        <a:ea typeface="+mn-ea"/>
                      </a:rPr>
                      <a:t>高等学校</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860</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ja-JP" sz="1100" dirty="0" smtClean="0">
                        <a:latin typeface="+mn-lt"/>
                        <a:ea typeface="+mn-ea"/>
                      </a:rPr>
                      <a:t>(15.9%)</a:t>
                    </a:r>
                    <a:r>
                      <a:rPr lang="en-US" altLang="en-US" sz="1100" dirty="0" smtClean="0">
                        <a:latin typeface="+mn-lt"/>
                        <a:ea typeface="+mn-ea"/>
                      </a:rPr>
                      <a:t> </a:t>
                    </a:r>
                    <a:endParaRPr lang="en-US" altLang="en-US" sz="1100" dirty="0">
                      <a:latin typeface="+mn-lt"/>
                      <a:ea typeface="+mn-ea"/>
                    </a:endParaRPr>
                  </a:p>
                </c:rich>
              </c:tx>
              <c:spPr/>
              <c:dLblPos val="bestFit"/>
              <c:showLegendKey val="0"/>
              <c:showVal val="1"/>
              <c:showCatName val="0"/>
              <c:showSerName val="0"/>
              <c:showPercent val="0"/>
              <c:showBubbleSize val="0"/>
            </c:dLbl>
            <c:dLbl>
              <c:idx val="5"/>
              <c:layout>
                <c:manualLayout>
                  <c:x val="3.7886969472043686E-3"/>
                  <c:y val="-2.5000246062992126E-2"/>
                </c:manualLayout>
              </c:layout>
              <c:tx>
                <c:rich>
                  <a:bodyPr/>
                  <a:lstStyle/>
                  <a:p>
                    <a:pPr>
                      <a:defRPr sz="1100">
                        <a:latin typeface="+mn-lt"/>
                        <a:ea typeface="+mn-ea"/>
                      </a:defRPr>
                    </a:pPr>
                    <a:r>
                      <a:rPr lang="ja-JP" altLang="en-US" sz="1100" dirty="0" smtClean="0">
                        <a:latin typeface="+mn-lt"/>
                        <a:ea typeface="+mn-ea"/>
                      </a:rPr>
                      <a:t>支援学校</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439</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ja-JP" sz="1100" dirty="0" smtClean="0">
                        <a:latin typeface="+mn-lt"/>
                        <a:ea typeface="+mn-ea"/>
                      </a:rPr>
                      <a:t>(8.1%)</a:t>
                    </a:r>
                    <a:r>
                      <a:rPr lang="en-US" altLang="en-US" sz="1100" dirty="0" smtClean="0">
                        <a:latin typeface="+mn-lt"/>
                        <a:ea typeface="+mn-ea"/>
                      </a:rPr>
                      <a:t> </a:t>
                    </a:r>
                    <a:endParaRPr lang="en-US" altLang="en-US" sz="1100" dirty="0">
                      <a:latin typeface="+mn-lt"/>
                      <a:ea typeface="+mn-ea"/>
                    </a:endParaRPr>
                  </a:p>
                </c:rich>
              </c:tx>
              <c:spPr/>
              <c:dLblPos val="bestFit"/>
              <c:showLegendKey val="0"/>
              <c:showVal val="1"/>
              <c:showCatName val="0"/>
              <c:showSerName val="0"/>
              <c:showPercent val="0"/>
              <c:showBubbleSize val="0"/>
            </c:dLbl>
            <c:dLbl>
              <c:idx val="6"/>
              <c:layout>
                <c:manualLayout>
                  <c:x val="9.4437019064613735E-3"/>
                  <c:y val="8.4374753937007871E-2"/>
                </c:manualLayout>
              </c:layout>
              <c:tx>
                <c:rich>
                  <a:bodyPr/>
                  <a:lstStyle/>
                  <a:p>
                    <a:pPr>
                      <a:defRPr sz="1100">
                        <a:latin typeface="+mn-lt"/>
                        <a:ea typeface="+mn-ea"/>
                      </a:defRPr>
                    </a:pPr>
                    <a:r>
                      <a:rPr lang="ja-JP" altLang="en-US" sz="1100" dirty="0" smtClean="0">
                        <a:latin typeface="+mn-lt"/>
                        <a:ea typeface="+mn-ea"/>
                      </a:rPr>
                      <a:t>退職手当</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592</a:t>
                    </a:r>
                    <a:r>
                      <a:rPr lang="ja-JP" altLang="en-US" sz="1100" dirty="0" smtClean="0">
                        <a:latin typeface="+mn-lt"/>
                        <a:ea typeface="+mn-ea"/>
                      </a:rPr>
                      <a:t>億円</a:t>
                    </a:r>
                    <a:endParaRPr lang="en-US" altLang="ja-JP" sz="1100" dirty="0" smtClean="0">
                      <a:latin typeface="+mn-lt"/>
                      <a:ea typeface="+mn-ea"/>
                    </a:endParaRPr>
                  </a:p>
                  <a:p>
                    <a:pPr>
                      <a:defRPr sz="1100">
                        <a:latin typeface="+mn-lt"/>
                        <a:ea typeface="+mn-ea"/>
                      </a:defRPr>
                    </a:pPr>
                    <a:r>
                      <a:rPr lang="en-US" altLang="en-US" sz="1100" dirty="0" smtClean="0">
                        <a:latin typeface="+mn-lt"/>
                        <a:ea typeface="+mn-ea"/>
                      </a:rPr>
                      <a:t>(11.0%) </a:t>
                    </a:r>
                    <a:endParaRPr lang="en-US" altLang="en-US" sz="1100" dirty="0">
                      <a:latin typeface="+mn-lt"/>
                      <a:ea typeface="+mn-ea"/>
                    </a:endParaRPr>
                  </a:p>
                </c:rich>
              </c:tx>
              <c:spPr/>
              <c:dLblPos val="bestFit"/>
              <c:showLegendKey val="0"/>
              <c:showVal val="1"/>
              <c:showCatName val="0"/>
              <c:showSerName val="0"/>
              <c:showPercent val="0"/>
              <c:showBubbleSize val="0"/>
            </c:dLbl>
            <c:dLbl>
              <c:idx val="7"/>
              <c:layout>
                <c:manualLayout>
                  <c:x val="-0.17917833372125555"/>
                  <c:y val="7.4734251968503931E-2"/>
                </c:manualLayout>
              </c:layout>
              <c:tx>
                <c:rich>
                  <a:bodyPr/>
                  <a:lstStyle/>
                  <a:p>
                    <a:pPr>
                      <a:defRPr sz="1100">
                        <a:latin typeface="+mn-lt"/>
                        <a:ea typeface="+mn-ea"/>
                      </a:defRPr>
                    </a:pPr>
                    <a:r>
                      <a:rPr lang="ja-JP" altLang="en-US" sz="1100" dirty="0" smtClean="0">
                        <a:latin typeface="+mn-lt"/>
                        <a:ea typeface="+mn-ea"/>
                      </a:rPr>
                      <a:t>その他</a:t>
                    </a:r>
                    <a:r>
                      <a:rPr lang="en-US" altLang="ja-JP" sz="1100" dirty="0" smtClean="0">
                        <a:latin typeface="+mn-lt"/>
                        <a:ea typeface="+mn-ea"/>
                      </a:rPr>
                      <a:t>※</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94</a:t>
                    </a:r>
                    <a:r>
                      <a:rPr lang="ja-JP" altLang="en-US" sz="1100" dirty="0" smtClean="0">
                        <a:latin typeface="+mn-lt"/>
                        <a:ea typeface="+mn-ea"/>
                      </a:rPr>
                      <a:t>億円</a:t>
                    </a:r>
                    <a:endParaRPr lang="en-US" altLang="en-US" sz="1100" dirty="0" smtClean="0">
                      <a:latin typeface="+mn-lt"/>
                      <a:ea typeface="+mn-ea"/>
                    </a:endParaRPr>
                  </a:p>
                  <a:p>
                    <a:pPr>
                      <a:defRPr sz="1100">
                        <a:latin typeface="+mn-lt"/>
                        <a:ea typeface="+mn-ea"/>
                      </a:defRPr>
                    </a:pPr>
                    <a:r>
                      <a:rPr lang="en-US" altLang="en-US" sz="1100" dirty="0" smtClean="0">
                        <a:latin typeface="+mn-lt"/>
                        <a:ea typeface="+mn-ea"/>
                      </a:rPr>
                      <a:t>(1.8%) </a:t>
                    </a:r>
                    <a:endParaRPr lang="en-US" altLang="en-US" sz="1100" dirty="0">
                      <a:latin typeface="+mn-lt"/>
                      <a:ea typeface="+mn-ea"/>
                    </a:endParaRPr>
                  </a:p>
                </c:rich>
              </c:tx>
              <c:spPr/>
              <c:dLblPos val="bestFit"/>
              <c:showLegendKey val="0"/>
              <c:showVal val="1"/>
              <c:showCatName val="0"/>
              <c:showSerName val="0"/>
              <c:showPercent val="0"/>
              <c:showBubbleSize val="0"/>
            </c:dLbl>
            <c:dLbl>
              <c:idx val="8"/>
              <c:tx>
                <c:rich>
                  <a:bodyPr/>
                  <a:lstStyle/>
                  <a:p>
                    <a:pPr>
                      <a:defRPr sz="1200">
                        <a:latin typeface="+mn-ea"/>
                        <a:ea typeface="+mn-ea"/>
                      </a:defRPr>
                    </a:pPr>
                    <a:r>
                      <a:rPr lang="ja-JP" altLang="en-US" sz="1200" dirty="0" smtClean="0">
                        <a:latin typeface="+mn-ea"/>
                        <a:ea typeface="+mn-ea"/>
                      </a:rPr>
                      <a:t>人件費</a:t>
                    </a:r>
                    <a:endParaRPr lang="en-US" altLang="ja-JP" sz="1200" dirty="0" smtClean="0">
                      <a:latin typeface="+mn-ea"/>
                      <a:ea typeface="+mn-ea"/>
                    </a:endParaRPr>
                  </a:p>
                  <a:p>
                    <a:pPr>
                      <a:defRPr sz="1200">
                        <a:latin typeface="+mn-ea"/>
                        <a:ea typeface="+mn-ea"/>
                      </a:defRPr>
                    </a:pPr>
                    <a:r>
                      <a:rPr lang="en-US" altLang="en-US" sz="1200" dirty="0" smtClean="0">
                        <a:latin typeface="+mn-ea"/>
                        <a:ea typeface="+mn-ea"/>
                      </a:rPr>
                      <a:t>5,396</a:t>
                    </a:r>
                    <a:r>
                      <a:rPr lang="ja-JP" altLang="en-US" sz="1200" dirty="0" smtClean="0">
                        <a:latin typeface="+mn-ea"/>
                        <a:ea typeface="+mn-ea"/>
                      </a:rPr>
                      <a:t>億円</a:t>
                    </a:r>
                    <a:endParaRPr lang="en-US" altLang="ja-JP" sz="1200" dirty="0" smtClean="0">
                      <a:latin typeface="+mn-ea"/>
                      <a:ea typeface="+mn-ea"/>
                    </a:endParaRPr>
                  </a:p>
                  <a:p>
                    <a:pPr>
                      <a:defRPr sz="1200">
                        <a:latin typeface="+mn-ea"/>
                        <a:ea typeface="+mn-ea"/>
                      </a:defRPr>
                    </a:pPr>
                    <a:r>
                      <a:rPr lang="ja-JP" altLang="en-US" sz="1200" dirty="0" smtClean="0">
                        <a:latin typeface="+mn-ea"/>
                        <a:ea typeface="+mn-ea"/>
                      </a:rPr>
                      <a:t>（</a:t>
                    </a:r>
                    <a:r>
                      <a:rPr lang="en-US" altLang="ja-JP" sz="1200" dirty="0" smtClean="0">
                        <a:latin typeface="+mn-ea"/>
                        <a:ea typeface="+mn-ea"/>
                      </a:rPr>
                      <a:t>92.8%</a:t>
                    </a:r>
                    <a:r>
                      <a:rPr lang="ja-JP" altLang="en-US" sz="1200" dirty="0" smtClean="0">
                        <a:latin typeface="+mn-ea"/>
                        <a:ea typeface="+mn-ea"/>
                      </a:rPr>
                      <a:t>）</a:t>
                    </a:r>
                    <a:r>
                      <a:rPr lang="en-US" altLang="en-US" sz="1200" dirty="0" smtClean="0">
                        <a:latin typeface="+mn-ea"/>
                        <a:ea typeface="+mn-ea"/>
                      </a:rPr>
                      <a:t> </a:t>
                    </a:r>
                    <a:endParaRPr lang="en-US" altLang="en-US" sz="1200" dirty="0">
                      <a:latin typeface="+mn-ea"/>
                      <a:ea typeface="+mn-ea"/>
                    </a:endParaRPr>
                  </a:p>
                </c:rich>
              </c:tx>
              <c:numFmt formatCode="#,##0_);[Red]\(#,##0\)" sourceLinked="0"/>
              <c:spPr>
                <a:solidFill>
                  <a:schemeClr val="bg1"/>
                </a:solidFill>
                <a:ln>
                  <a:solidFill>
                    <a:schemeClr val="tx1"/>
                  </a:solidFill>
                </a:ln>
              </c:spPr>
              <c:dLblPos val="ctr"/>
              <c:showLegendKey val="0"/>
              <c:showVal val="1"/>
              <c:showCatName val="0"/>
              <c:showSerName val="0"/>
              <c:showPercent val="0"/>
              <c:showBubbleSize val="0"/>
            </c:dLbl>
            <c:txPr>
              <a:bodyPr/>
              <a:lstStyle/>
              <a:p>
                <a:pPr>
                  <a:defRPr sz="1400"/>
                </a:pPr>
                <a:endParaRPr lang="ja-JP"/>
              </a:p>
            </c:txPr>
            <c:dLblPos val="ctr"/>
            <c:showLegendKey val="0"/>
            <c:showVal val="0"/>
            <c:showCatName val="0"/>
            <c:showSerName val="0"/>
            <c:showPercent val="0"/>
            <c:showBubbleSize val="0"/>
          </c:dLbls>
          <c:cat>
            <c:strRef>
              <c:f>Sheet1!$B$2:$B$11</c:f>
              <c:strCache>
                <c:ptCount val="8"/>
                <c:pt idx="0">
                  <c:v>建設事業費</c:v>
                </c:pt>
                <c:pt idx="1">
                  <c:v>その他</c:v>
                </c:pt>
                <c:pt idx="2">
                  <c:v>小学校</c:v>
                </c:pt>
                <c:pt idx="3">
                  <c:v>中学校</c:v>
                </c:pt>
                <c:pt idx="4">
                  <c:v>高等学校</c:v>
                </c:pt>
                <c:pt idx="5">
                  <c:v>支援学校</c:v>
                </c:pt>
                <c:pt idx="6">
                  <c:v>退職手当</c:v>
                </c:pt>
                <c:pt idx="7">
                  <c:v>その他（事務局職員等）</c:v>
                </c:pt>
              </c:strCache>
            </c:strRef>
          </c:cat>
          <c:val>
            <c:numRef>
              <c:f>Sheet1!$C$2:$C$11</c:f>
              <c:numCache>
                <c:formatCode>General</c:formatCode>
                <c:ptCount val="8"/>
                <c:pt idx="0">
                  <c:v>104</c:v>
                </c:pt>
                <c:pt idx="1">
                  <c:v>312</c:v>
                </c:pt>
                <c:pt idx="2" formatCode="#,##0_ ">
                  <c:v>2115</c:v>
                </c:pt>
                <c:pt idx="3" formatCode="#,##0_ ">
                  <c:v>1296</c:v>
                </c:pt>
                <c:pt idx="4" formatCode="#,##0_ ">
                  <c:v>860</c:v>
                </c:pt>
                <c:pt idx="5" formatCode="#,##0_ ">
                  <c:v>439</c:v>
                </c:pt>
                <c:pt idx="6" formatCode="#,##0_ ">
                  <c:v>592</c:v>
                </c:pt>
                <c:pt idx="7" formatCode="#,##0_ ">
                  <c:v>94</c:v>
                </c:pt>
              </c:numCache>
            </c:numRef>
          </c:val>
        </c:ser>
        <c:ser>
          <c:idx val="1"/>
          <c:order val="1"/>
          <c:tx>
            <c:strRef>
              <c:f>Sheet1!$D$1</c:f>
              <c:strCache>
                <c:ptCount val="1"/>
                <c:pt idx="0">
                  <c:v>％</c:v>
                </c:pt>
              </c:strCache>
            </c:strRef>
          </c:tx>
          <c:cat>
            <c:strRef>
              <c:f>Sheet1!$B$2:$B$11</c:f>
              <c:strCache>
                <c:ptCount val="8"/>
                <c:pt idx="0">
                  <c:v>建設事業費</c:v>
                </c:pt>
                <c:pt idx="1">
                  <c:v>その他</c:v>
                </c:pt>
                <c:pt idx="2">
                  <c:v>小学校</c:v>
                </c:pt>
                <c:pt idx="3">
                  <c:v>中学校</c:v>
                </c:pt>
                <c:pt idx="4">
                  <c:v>高等学校</c:v>
                </c:pt>
                <c:pt idx="5">
                  <c:v>支援学校</c:v>
                </c:pt>
                <c:pt idx="6">
                  <c:v>退職手当</c:v>
                </c:pt>
                <c:pt idx="7">
                  <c:v>その他（事務局職員等）</c:v>
                </c:pt>
              </c:strCache>
            </c:strRef>
          </c:cat>
          <c:val>
            <c:numRef>
              <c:f>Sheet1!$D$2:$D$11</c:f>
              <c:numCache>
                <c:formatCode>0.0%</c:formatCode>
                <c:ptCount val="8"/>
                <c:pt idx="0">
                  <c:v>1.7894012388162423E-2</c:v>
                </c:pt>
                <c:pt idx="1">
                  <c:v>5.3682037164487266E-2</c:v>
                </c:pt>
                <c:pt idx="2">
                  <c:v>0.39195700518902893</c:v>
                </c:pt>
                <c:pt idx="3">
                  <c:v>0.24017790956263899</c:v>
                </c:pt>
                <c:pt idx="4">
                  <c:v>0.15937731653076354</c:v>
                </c:pt>
                <c:pt idx="5">
                  <c:v>8.1356560415122306E-2</c:v>
                </c:pt>
                <c:pt idx="6">
                  <c:v>0.10971089696071164</c:v>
                </c:pt>
                <c:pt idx="7">
                  <c:v>1.7420311341734617E-2</c:v>
                </c:pt>
              </c:numCache>
            </c:numRef>
          </c:val>
        </c:ser>
        <c:dLbls>
          <c:showLegendKey val="0"/>
          <c:showVal val="0"/>
          <c:showCatName val="0"/>
          <c:showSerName val="0"/>
          <c:showPercent val="0"/>
          <c:showBubbleSize val="0"/>
          <c:showLeaderLines val="1"/>
        </c:dLbls>
        <c:gapWidth val="100"/>
        <c:splitType val="pos"/>
        <c:splitPos val="6"/>
        <c:secondPieSize val="75"/>
        <c:serLines/>
      </c:ofPieChart>
    </c:plotArea>
    <c:plotVisOnly val="1"/>
    <c:dispBlanksAs val="gap"/>
    <c:showDLblsOverMax val="0"/>
  </c:chart>
  <c:txPr>
    <a:bodyPr/>
    <a:lstStyle/>
    <a:p>
      <a:pPr>
        <a:defRPr sz="18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1268" name="Rectangle 4"/>
          <p:cNvSpPr>
            <a:spLocks noGrp="1" noChangeArrowheads="1"/>
          </p:cNvSpPr>
          <p:nvPr>
            <p:ph type="ftr" sz="quarter" idx="2"/>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1126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986A757-1625-40C1-8CD6-86C9134DE139}" type="slidenum">
              <a:rPr lang="en-US" altLang="ja-JP"/>
              <a:pPr>
                <a:defRPr/>
              </a:pPr>
              <a:t>‹#›</a:t>
            </a:fld>
            <a:endParaRPr lang="en-US" altLang="ja-JP"/>
          </a:p>
        </p:txBody>
      </p:sp>
    </p:spTree>
    <p:extLst>
      <p:ext uri="{BB962C8B-B14F-4D97-AF65-F5344CB8AC3E}">
        <p14:creationId xmlns:p14="http://schemas.microsoft.com/office/powerpoint/2010/main" val="1826223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3"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685" name="Rectangle 5"/>
          <p:cNvSpPr>
            <a:spLocks noGrp="1" noChangeArrowheads="1"/>
          </p:cNvSpPr>
          <p:nvPr>
            <p:ph type="body" sz="quarter" idx="3"/>
          </p:nvPr>
        </p:nvSpPr>
        <p:spPr bwMode="auto">
          <a:xfrm>
            <a:off x="679450" y="4721225"/>
            <a:ext cx="5448300"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686" name="Rectangle 6"/>
          <p:cNvSpPr>
            <a:spLocks noGrp="1" noChangeArrowheads="1"/>
          </p:cNvSpPr>
          <p:nvPr>
            <p:ph type="ftr" sz="quarter" idx="4"/>
          </p:nvPr>
        </p:nvSpPr>
        <p:spPr bwMode="auto">
          <a:xfrm>
            <a:off x="0" y="9440863"/>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a:ea typeface="ＭＳ Ｐゴシック" pitchFamily="50" charset="-128"/>
              </a:defRPr>
            </a:lvl1pPr>
          </a:lstStyle>
          <a:p>
            <a:pPr>
              <a:defRPr/>
            </a:pPr>
            <a:endParaRPr lang="en-US" altLang="ja-JP"/>
          </a:p>
        </p:txBody>
      </p:sp>
      <p:sp>
        <p:nvSpPr>
          <p:cNvPr id="71687"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8CB5F859-27AD-40CA-A038-EB0634F74FCF}" type="slidenum">
              <a:rPr lang="en-US" altLang="ja-JP"/>
              <a:pPr>
                <a:defRPr/>
              </a:pPr>
              <a:t>‹#›</a:t>
            </a:fld>
            <a:endParaRPr lang="en-US" altLang="ja-JP"/>
          </a:p>
        </p:txBody>
      </p:sp>
    </p:spTree>
    <p:extLst>
      <p:ext uri="{BB962C8B-B14F-4D97-AF65-F5344CB8AC3E}">
        <p14:creationId xmlns:p14="http://schemas.microsoft.com/office/powerpoint/2010/main" val="209910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4</a:t>
            </a:fld>
            <a:endParaRPr lang="en-US" altLang="ja-JP" sz="1200"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16</a:t>
            </a:fld>
            <a:endParaRPr lang="en-US" altLang="ja-JP" sz="1200"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dirty="0"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17</a:t>
            </a:fld>
            <a:endParaRPr lang="en-US" altLang="ja-JP" sz="1200"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p:spPr>
        <p:txBody>
          <a:bodyPr/>
          <a:lstStyle/>
          <a:p>
            <a:endParaRPr lang="ja-JP" altLang="en-US" smtClean="0"/>
          </a:p>
        </p:txBody>
      </p:sp>
      <p:sp>
        <p:nvSpPr>
          <p:cNvPr id="45060"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BBAAF086-40A6-44DD-AC62-2A41F782FBD5}" type="slidenum">
              <a:rPr lang="en-US" altLang="ja-JP" sz="1200" smtClean="0">
                <a:solidFill>
                  <a:srgbClr val="000000"/>
                </a:solidFill>
              </a:rPr>
              <a:pPr eaLnBrk="1" hangingPunct="1"/>
              <a:t>18</a:t>
            </a:fld>
            <a:endParaRPr lang="en-US" altLang="ja-JP" sz="1200"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19</a:t>
            </a:fld>
            <a:endParaRPr lang="en-US" altLang="ja-JP" sz="1200"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20</a:t>
            </a:fld>
            <a:endParaRPr lang="en-US" altLang="ja-JP" sz="1200"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21</a:t>
            </a:fld>
            <a:endParaRPr lang="en-US" altLang="ja-JP"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ln/>
        </p:spPr>
      </p:sp>
      <p:sp>
        <p:nvSpPr>
          <p:cNvPr id="36867" name="ノート プレースホルダー 2"/>
          <p:cNvSpPr>
            <a:spLocks noGrp="1"/>
          </p:cNvSpPr>
          <p:nvPr>
            <p:ph type="body" idx="1"/>
          </p:nvPr>
        </p:nvSpPr>
        <p:spPr>
          <a:noFill/>
        </p:spPr>
        <p:txBody>
          <a:bodyPr/>
          <a:lstStyle/>
          <a:p>
            <a:endParaRPr lang="ja-JP" altLang="en-US" smtClean="0"/>
          </a:p>
        </p:txBody>
      </p:sp>
      <p:sp>
        <p:nvSpPr>
          <p:cNvPr id="3686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6FA7588D-E083-475C-8717-3FFF656A58C0}" type="slidenum">
              <a:rPr lang="en-US" altLang="ja-JP" sz="1200" smtClean="0">
                <a:solidFill>
                  <a:srgbClr val="000000"/>
                </a:solidFill>
              </a:rPr>
              <a:pPr eaLnBrk="1" hangingPunct="1"/>
              <a:t>5</a:t>
            </a:fld>
            <a:endParaRPr lang="en-US" altLang="ja-JP" sz="1200"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6</a:t>
            </a:fld>
            <a:endParaRPr lang="en-US" altLang="ja-JP" sz="120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p:spPr>
        <p:txBody>
          <a:bodyPr/>
          <a:lstStyle/>
          <a:p>
            <a:endParaRPr lang="ja-JP" altLang="en-US" dirty="0" smtClean="0"/>
          </a:p>
        </p:txBody>
      </p:sp>
      <p:sp>
        <p:nvSpPr>
          <p:cNvPr id="31748"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78E4C6E7-630F-49C9-A8CC-881E467FE962}" type="slidenum">
              <a:rPr lang="en-US" altLang="ja-JP" sz="1200" smtClean="0">
                <a:solidFill>
                  <a:srgbClr val="000000"/>
                </a:solidFill>
              </a:rPr>
              <a:pPr eaLnBrk="1" hangingPunct="1"/>
              <a:t>7</a:t>
            </a:fld>
            <a:endParaRPr lang="en-US" altLang="ja-JP" sz="12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a:ln/>
        </p:spPr>
      </p:sp>
      <p:sp>
        <p:nvSpPr>
          <p:cNvPr id="32771" name="ノート プレースホルダー 2"/>
          <p:cNvSpPr>
            <a:spLocks noGrp="1"/>
          </p:cNvSpPr>
          <p:nvPr>
            <p:ph type="body" idx="1"/>
          </p:nvPr>
        </p:nvSpPr>
        <p:spPr>
          <a:noFill/>
        </p:spPr>
        <p:txBody>
          <a:bodyPr/>
          <a:lstStyle/>
          <a:p>
            <a:endParaRPr lang="ja-JP" altLang="en-US" smtClean="0"/>
          </a:p>
        </p:txBody>
      </p:sp>
      <p:sp>
        <p:nvSpPr>
          <p:cNvPr id="32772"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AC87AC3B-4089-4AE4-9CF7-3DFB8E77314D}" type="slidenum">
              <a:rPr lang="en-US" altLang="ja-JP" sz="1200" smtClean="0">
                <a:solidFill>
                  <a:srgbClr val="000000"/>
                </a:solidFill>
              </a:rPr>
              <a:pPr eaLnBrk="1" hangingPunct="1"/>
              <a:t>8</a:t>
            </a:fld>
            <a:endParaRPr lang="en-US" altLang="ja-JP" sz="120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9</a:t>
            </a:fld>
            <a:endParaRPr lang="en-US" altLang="ja-JP" sz="1200"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10</a:t>
            </a:fld>
            <a:endParaRPr lang="en-US" altLang="ja-JP" sz="1200"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14</a:t>
            </a:fld>
            <a:endParaRPr lang="en-US" altLang="ja-JP" sz="1200"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ー 1"/>
          <p:cNvSpPr>
            <a:spLocks noGrp="1" noRot="1" noChangeAspect="1" noTextEdit="1"/>
          </p:cNvSpPr>
          <p:nvPr>
            <p:ph type="sldImg"/>
          </p:nvPr>
        </p:nvSpPr>
        <p:spPr>
          <a:ln/>
        </p:spPr>
      </p:sp>
      <p:sp>
        <p:nvSpPr>
          <p:cNvPr id="40963" name="ノート プレースホルダー 2"/>
          <p:cNvSpPr>
            <a:spLocks noGrp="1"/>
          </p:cNvSpPr>
          <p:nvPr>
            <p:ph type="body" idx="1"/>
          </p:nvPr>
        </p:nvSpPr>
        <p:spPr>
          <a:noFill/>
        </p:spPr>
        <p:txBody>
          <a:bodyPr/>
          <a:lstStyle/>
          <a:p>
            <a:endParaRPr lang="ja-JP" altLang="en-US" dirty="0" smtClean="0"/>
          </a:p>
        </p:txBody>
      </p:sp>
      <p:sp>
        <p:nvSpPr>
          <p:cNvPr id="40964" name="スライド番号プレースホルダー 3"/>
          <p:cNvSpPr>
            <a:spLocks noGrp="1"/>
          </p:cNvSpPr>
          <p:nvPr>
            <p:ph type="sldNum" sz="quarter" idx="5"/>
          </p:nvPr>
        </p:nvSpPr>
        <p:spPr>
          <a:noFill/>
        </p:spPr>
        <p:txBody>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fld id="{4595D1D8-2AE6-4903-A832-7247F027C9DA}" type="slidenum">
              <a:rPr lang="en-US" altLang="ja-JP" sz="1200" smtClean="0">
                <a:solidFill>
                  <a:srgbClr val="000000"/>
                </a:solidFill>
              </a:rPr>
              <a:pPr eaLnBrk="1" hangingPunct="1"/>
              <a:t>15</a:t>
            </a:fld>
            <a:endParaRPr lang="en-US" altLang="ja-JP" sz="120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857B30F-678C-4556-B4BD-F1538140CA2A}" type="slidenum">
              <a:rPr lang="en-US" altLang="ja-JP" smtClean="0"/>
              <a:pPr>
                <a:defRPr/>
              </a:pPr>
              <a:t>‹#›</a:t>
            </a:fld>
            <a:endParaRPr lang="en-US" altLang="ja-JP"/>
          </a:p>
        </p:txBody>
      </p:sp>
    </p:spTree>
    <p:extLst>
      <p:ext uri="{BB962C8B-B14F-4D97-AF65-F5344CB8AC3E}">
        <p14:creationId xmlns:p14="http://schemas.microsoft.com/office/powerpoint/2010/main" val="222380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19E64630-A5CE-4BD7-AD08-57CCD45562EE}" type="slidenum">
              <a:rPr lang="en-US" altLang="ja-JP" smtClean="0"/>
              <a:pPr>
                <a:defRPr/>
              </a:pPr>
              <a:t>‹#›</a:t>
            </a:fld>
            <a:endParaRPr lang="en-US" altLang="ja-JP"/>
          </a:p>
        </p:txBody>
      </p:sp>
    </p:spTree>
    <p:extLst>
      <p:ext uri="{BB962C8B-B14F-4D97-AF65-F5344CB8AC3E}">
        <p14:creationId xmlns:p14="http://schemas.microsoft.com/office/powerpoint/2010/main" val="86502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1B1B280-CBD2-41F8-9BC3-C7EC4C2D70CA}" type="slidenum">
              <a:rPr lang="en-US" altLang="ja-JP" smtClean="0"/>
              <a:pPr>
                <a:defRPr/>
              </a:pPr>
              <a:t>‹#›</a:t>
            </a:fld>
            <a:endParaRPr lang="en-US" altLang="ja-JP"/>
          </a:p>
        </p:txBody>
      </p:sp>
    </p:spTree>
    <p:extLst>
      <p:ext uri="{BB962C8B-B14F-4D97-AF65-F5344CB8AC3E}">
        <p14:creationId xmlns:p14="http://schemas.microsoft.com/office/powerpoint/2010/main" val="2179236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3DB2815-4BFA-4D69-BBD5-5936D6CFFB87}" type="slidenum">
              <a:rPr lang="en-US" altLang="ja-JP"/>
              <a:pPr>
                <a:defRPr/>
              </a:pPr>
              <a:t>‹#›</a:t>
            </a:fld>
            <a:endParaRPr lang="en-US" altLang="ja-JP"/>
          </a:p>
        </p:txBody>
      </p:sp>
    </p:spTree>
    <p:extLst>
      <p:ext uri="{BB962C8B-B14F-4D97-AF65-F5344CB8AC3E}">
        <p14:creationId xmlns:p14="http://schemas.microsoft.com/office/powerpoint/2010/main" val="348352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A025360-508A-4EA3-A3DF-2B854D954707}" type="slidenum">
              <a:rPr lang="en-US" altLang="ja-JP" smtClean="0"/>
              <a:pPr>
                <a:defRPr/>
              </a:pPr>
              <a:t>‹#›</a:t>
            </a:fld>
            <a:endParaRPr lang="en-US" altLang="ja-JP"/>
          </a:p>
        </p:txBody>
      </p:sp>
    </p:spTree>
    <p:extLst>
      <p:ext uri="{BB962C8B-B14F-4D97-AF65-F5344CB8AC3E}">
        <p14:creationId xmlns:p14="http://schemas.microsoft.com/office/powerpoint/2010/main" val="78998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43B59DA8-C940-4913-8A3B-9361E895DB30}" type="slidenum">
              <a:rPr lang="en-US" altLang="ja-JP" smtClean="0"/>
              <a:pPr>
                <a:defRPr/>
              </a:pPr>
              <a:t>‹#›</a:t>
            </a:fld>
            <a:endParaRPr lang="en-US" altLang="ja-JP"/>
          </a:p>
        </p:txBody>
      </p:sp>
    </p:spTree>
    <p:extLst>
      <p:ext uri="{BB962C8B-B14F-4D97-AF65-F5344CB8AC3E}">
        <p14:creationId xmlns:p14="http://schemas.microsoft.com/office/powerpoint/2010/main" val="194579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64CAEA-2492-4FBA-B7DC-97F84F1F2722}" type="slidenum">
              <a:rPr lang="en-US" altLang="ja-JP" smtClean="0"/>
              <a:pPr>
                <a:defRPr/>
              </a:pPr>
              <a:t>‹#›</a:t>
            </a:fld>
            <a:endParaRPr lang="en-US" altLang="ja-JP"/>
          </a:p>
        </p:txBody>
      </p:sp>
    </p:spTree>
    <p:extLst>
      <p:ext uri="{BB962C8B-B14F-4D97-AF65-F5344CB8AC3E}">
        <p14:creationId xmlns:p14="http://schemas.microsoft.com/office/powerpoint/2010/main" val="401573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DADC6C20-7F14-4964-AEFF-B83CCF179DF2}" type="slidenum">
              <a:rPr lang="en-US" altLang="ja-JP" smtClean="0"/>
              <a:pPr>
                <a:defRPr/>
              </a:pPr>
              <a:t>‹#›</a:t>
            </a:fld>
            <a:endParaRPr lang="en-US" altLang="ja-JP"/>
          </a:p>
        </p:txBody>
      </p:sp>
    </p:spTree>
    <p:extLst>
      <p:ext uri="{BB962C8B-B14F-4D97-AF65-F5344CB8AC3E}">
        <p14:creationId xmlns:p14="http://schemas.microsoft.com/office/powerpoint/2010/main" val="4218974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1831533B-C474-49B0-94E5-AC4ECFF5844C}" type="slidenum">
              <a:rPr lang="en-US" altLang="ja-JP" smtClean="0"/>
              <a:pPr>
                <a:defRPr/>
              </a:pPr>
              <a:t>‹#›</a:t>
            </a:fld>
            <a:endParaRPr lang="en-US" altLang="ja-JP"/>
          </a:p>
        </p:txBody>
      </p:sp>
    </p:spTree>
    <p:extLst>
      <p:ext uri="{BB962C8B-B14F-4D97-AF65-F5344CB8AC3E}">
        <p14:creationId xmlns:p14="http://schemas.microsoft.com/office/powerpoint/2010/main" val="148811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D8A51906-EF61-431D-B9D7-2F0268F42B4C}" type="slidenum">
              <a:rPr lang="en-US" altLang="ja-JP" smtClean="0"/>
              <a:pPr>
                <a:defRPr/>
              </a:pPr>
              <a:t>‹#›</a:t>
            </a:fld>
            <a:endParaRPr lang="en-US" altLang="ja-JP"/>
          </a:p>
        </p:txBody>
      </p:sp>
    </p:spTree>
    <p:extLst>
      <p:ext uri="{BB962C8B-B14F-4D97-AF65-F5344CB8AC3E}">
        <p14:creationId xmlns:p14="http://schemas.microsoft.com/office/powerpoint/2010/main" val="698551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CFE2A6D4-4B84-455B-A9ED-E040A1A8BFAC}" type="slidenum">
              <a:rPr lang="en-US" altLang="ja-JP" smtClean="0"/>
              <a:pPr>
                <a:defRPr/>
              </a:pPr>
              <a:t>‹#›</a:t>
            </a:fld>
            <a:endParaRPr lang="en-US" altLang="ja-JP"/>
          </a:p>
        </p:txBody>
      </p:sp>
    </p:spTree>
    <p:extLst>
      <p:ext uri="{BB962C8B-B14F-4D97-AF65-F5344CB8AC3E}">
        <p14:creationId xmlns:p14="http://schemas.microsoft.com/office/powerpoint/2010/main" val="281223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6EC1F1-1E97-4404-A56C-4C363927611C}" type="slidenum">
              <a:rPr lang="en-US" altLang="ja-JP" smtClean="0"/>
              <a:pPr>
                <a:defRPr/>
              </a:pPr>
              <a:t>‹#›</a:t>
            </a:fld>
            <a:endParaRPr lang="en-US" altLang="ja-JP"/>
          </a:p>
        </p:txBody>
      </p:sp>
    </p:spTree>
    <p:extLst>
      <p:ext uri="{BB962C8B-B14F-4D97-AF65-F5344CB8AC3E}">
        <p14:creationId xmlns:p14="http://schemas.microsoft.com/office/powerpoint/2010/main" val="286413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0413961-ABBA-4BBB-B59C-3164F7B93C95}" type="slidenum">
              <a:rPr lang="en-US" altLang="ja-JP" smtClean="0"/>
              <a:pPr>
                <a:defRPr/>
              </a:pPr>
              <a:t>‹#›</a:t>
            </a:fld>
            <a:endParaRPr lang="en-US" altLang="ja-JP"/>
          </a:p>
        </p:txBody>
      </p:sp>
    </p:spTree>
    <p:extLst>
      <p:ext uri="{BB962C8B-B14F-4D97-AF65-F5344CB8AC3E}">
        <p14:creationId xmlns:p14="http://schemas.microsoft.com/office/powerpoint/2010/main" val="2939840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1540" y="2130425"/>
            <a:ext cx="8352927" cy="1470025"/>
          </a:xfrm>
        </p:spPr>
        <p:txBody>
          <a:bodyPr>
            <a:normAutofit fontScale="90000"/>
          </a:bodyPr>
          <a:lstStyle/>
          <a:p>
            <a:pPr eaLnBrk="1" hangingPunct="1"/>
            <a:r>
              <a:rPr lang="ja-JP" altLang="en-US" sz="4000" dirty="0" smtClean="0"/>
              <a:t>平成</a:t>
            </a:r>
            <a:r>
              <a:rPr lang="en-US" altLang="ja-JP" sz="4000" dirty="0" smtClean="0"/>
              <a:t>27</a:t>
            </a:r>
            <a:r>
              <a:rPr lang="ja-JP" altLang="en-US" sz="4000" dirty="0" smtClean="0"/>
              <a:t>年度</a:t>
            </a:r>
            <a:br>
              <a:rPr lang="ja-JP" altLang="en-US" sz="4000" dirty="0" smtClean="0"/>
            </a:br>
            <a:r>
              <a:rPr lang="ja-JP" altLang="en-US" sz="4000" dirty="0" smtClean="0"/>
              <a:t>　</a:t>
            </a:r>
            <a:br>
              <a:rPr lang="ja-JP" altLang="en-US" sz="4000" dirty="0" smtClean="0"/>
            </a:br>
            <a:r>
              <a:rPr lang="ja-JP" altLang="en-US" sz="4000" dirty="0" smtClean="0"/>
              <a:t>大阪府教育委員会の運営方針</a:t>
            </a:r>
            <a:r>
              <a:rPr lang="en-US" altLang="ja-JP" sz="4000" dirty="0" smtClean="0"/>
              <a:t>(</a:t>
            </a:r>
            <a:r>
              <a:rPr lang="ja-JP" altLang="en-US" sz="4000" dirty="0" smtClean="0"/>
              <a:t>案</a:t>
            </a:r>
            <a:r>
              <a:rPr lang="en-US" altLang="ja-JP" sz="4000" dirty="0" smtClean="0"/>
              <a:t>)</a:t>
            </a:r>
            <a:br>
              <a:rPr lang="en-US" altLang="ja-JP" sz="4000" dirty="0" smtClean="0"/>
            </a:br>
            <a:r>
              <a:rPr lang="ja-JP" altLang="en-US" sz="4000" dirty="0" smtClean="0"/>
              <a:t/>
            </a:r>
            <a:br>
              <a:rPr lang="ja-JP" altLang="en-US" sz="4000" dirty="0" smtClean="0"/>
            </a:br>
            <a:endParaRPr lang="ja-JP" altLang="en-US" sz="4000" dirty="0" smtClean="0"/>
          </a:p>
        </p:txBody>
      </p:sp>
      <p:sp>
        <p:nvSpPr>
          <p:cNvPr id="2051" name="Rectangle 3"/>
          <p:cNvSpPr>
            <a:spLocks noGrp="1" noChangeArrowheads="1"/>
          </p:cNvSpPr>
          <p:nvPr>
            <p:ph type="subTitle" idx="1"/>
          </p:nvPr>
        </p:nvSpPr>
        <p:spPr>
          <a:xfrm>
            <a:off x="1371600" y="4292600"/>
            <a:ext cx="6400800" cy="1752600"/>
          </a:xfrm>
        </p:spPr>
        <p:txBody>
          <a:bodyPr/>
          <a:lstStyle/>
          <a:p>
            <a:pPr eaLnBrk="1" hangingPunct="1"/>
            <a:endParaRPr lang="en-US" altLang="ja-JP" dirty="0" smtClean="0"/>
          </a:p>
          <a:p>
            <a:pPr eaLnBrk="1" hangingPunct="1"/>
            <a:endParaRPr lang="en-US" altLang="ja-JP" dirty="0" smtClean="0"/>
          </a:p>
          <a:p>
            <a:pPr eaLnBrk="1" hangingPunct="1"/>
            <a:r>
              <a:rPr lang="ja-JP" altLang="en-US" dirty="0" smtClean="0"/>
              <a:t>平成</a:t>
            </a:r>
            <a:r>
              <a:rPr lang="en-US" altLang="ja-JP" dirty="0" smtClean="0"/>
              <a:t>27</a:t>
            </a:r>
            <a:r>
              <a:rPr lang="ja-JP" altLang="en-US" dirty="0" smtClean="0"/>
              <a:t>年４月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508" y="116632"/>
            <a:ext cx="9104313" cy="653102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85676" y="525257"/>
            <a:ext cx="4421187" cy="598759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64740" y="440346"/>
            <a:ext cx="4471256"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72000" y="545857"/>
            <a:ext cx="4419600" cy="597027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498255"/>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1206" y="426330"/>
            <a:ext cx="450612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９</a:t>
            </a:r>
          </a:p>
        </p:txBody>
      </p:sp>
      <p:sp>
        <p:nvSpPr>
          <p:cNvPr id="23" name="正方形/長方形 29"/>
          <p:cNvSpPr>
            <a:spLocks noChangeArrowheads="1"/>
          </p:cNvSpPr>
          <p:nvPr/>
        </p:nvSpPr>
        <p:spPr bwMode="auto">
          <a:xfrm>
            <a:off x="205989" y="2723034"/>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9" name="Text Box 49"/>
          <p:cNvSpPr txBox="1">
            <a:spLocks noChangeArrowheads="1"/>
          </p:cNvSpPr>
          <p:nvPr/>
        </p:nvSpPr>
        <p:spPr bwMode="auto">
          <a:xfrm>
            <a:off x="248308" y="2948996"/>
            <a:ext cx="396132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n-ea"/>
              </a:rPr>
              <a:t>【</a:t>
            </a:r>
            <a:r>
              <a:rPr lang="ja-JP" altLang="en-US" dirty="0" smtClean="0">
                <a:latin typeface="+mn-ea"/>
              </a:rPr>
              <a:t>「個別</a:t>
            </a:r>
            <a:r>
              <a:rPr lang="ja-JP" altLang="en-US" dirty="0">
                <a:latin typeface="+mn-ea"/>
              </a:rPr>
              <a:t>の教育支援計画」の作成と活用</a:t>
            </a:r>
            <a:r>
              <a:rPr lang="ja-JP" altLang="en-US" dirty="0" smtClean="0">
                <a:latin typeface="+mn-ea"/>
              </a:rPr>
              <a:t>促進</a:t>
            </a:r>
            <a:r>
              <a:rPr lang="en-US" altLang="ja-JP" dirty="0" smtClean="0">
                <a:latin typeface="+mn-ea"/>
              </a:rPr>
              <a:t>】</a:t>
            </a:r>
            <a:endParaRPr lang="en-US" altLang="ja-JP" dirty="0">
              <a:latin typeface="+mn-ea"/>
            </a:endParaRPr>
          </a:p>
          <a:p>
            <a:pPr marL="171450" indent="-85725" algn="l" eaLnBrk="1" hangingPunct="1">
              <a:buFont typeface="Arial" panose="020B0604020202020204" pitchFamily="34" charset="0"/>
              <a:buChar char="•"/>
            </a:pPr>
            <a:r>
              <a:rPr lang="ja-JP" altLang="en-US" dirty="0" smtClean="0">
                <a:latin typeface="+mn-ea"/>
              </a:rPr>
              <a:t>学校</a:t>
            </a:r>
            <a:r>
              <a:rPr lang="ja-JP" altLang="en-US" dirty="0">
                <a:latin typeface="+mn-ea"/>
              </a:rPr>
              <a:t>において障がいのある児童生徒の「個別の教育支援計画」の</a:t>
            </a:r>
            <a:r>
              <a:rPr lang="ja-JP" altLang="en-US" dirty="0" smtClean="0">
                <a:latin typeface="+mn-ea"/>
              </a:rPr>
              <a:t>作成</a:t>
            </a:r>
            <a:r>
              <a:rPr lang="ja-JP" altLang="en-US" dirty="0">
                <a:latin typeface="+mn-ea"/>
              </a:rPr>
              <a:t>と活用に取り組みます</a:t>
            </a:r>
            <a:r>
              <a:rPr lang="ja-JP" altLang="en-US" dirty="0" smtClean="0">
                <a:latin typeface="+mn-ea"/>
              </a:rPr>
              <a:t>。</a:t>
            </a:r>
            <a:endParaRPr lang="en-US" altLang="ja-JP" dirty="0" smtClean="0">
              <a:latin typeface="+mn-ea"/>
            </a:endParaRPr>
          </a:p>
          <a:p>
            <a:pPr marL="171450" indent="-85725" algn="l" eaLnBrk="1" hangingPunct="1">
              <a:buFont typeface="Arial" panose="020B0604020202020204" pitchFamily="34" charset="0"/>
              <a:buChar char="•"/>
            </a:pPr>
            <a:r>
              <a:rPr lang="ja-JP" altLang="en-US" dirty="0" smtClean="0">
                <a:latin typeface="+mn-ea"/>
              </a:rPr>
              <a:t>就学前</a:t>
            </a:r>
            <a:r>
              <a:rPr lang="ja-JP" altLang="en-US" dirty="0">
                <a:latin typeface="+mn-ea"/>
              </a:rPr>
              <a:t>施設や公立小・中学校から</a:t>
            </a:r>
            <a:r>
              <a:rPr lang="ja-JP" altLang="en-US" dirty="0" smtClean="0">
                <a:latin typeface="+mn-ea"/>
              </a:rPr>
              <a:t>支援学校</a:t>
            </a:r>
            <a:r>
              <a:rPr lang="ja-JP" altLang="en-US" dirty="0">
                <a:latin typeface="+mn-ea"/>
              </a:rPr>
              <a:t>に入学する児童・生徒</a:t>
            </a:r>
            <a:r>
              <a:rPr lang="ja-JP" altLang="en-US" dirty="0" smtClean="0">
                <a:latin typeface="+mn-ea"/>
              </a:rPr>
              <a:t>の「個別</a:t>
            </a:r>
            <a:r>
              <a:rPr lang="ja-JP" altLang="en-US" dirty="0">
                <a:latin typeface="+mn-ea"/>
              </a:rPr>
              <a:t>の教育支援計画」等を引き継ぎ</a:t>
            </a:r>
            <a:r>
              <a:rPr lang="ja-JP" altLang="en-US" dirty="0" smtClean="0">
                <a:latin typeface="+mn-ea"/>
              </a:rPr>
              <a:t>、活用</a:t>
            </a:r>
            <a:r>
              <a:rPr lang="ja-JP" altLang="en-US" dirty="0">
                <a:latin typeface="+mn-ea"/>
              </a:rPr>
              <a:t>を促進します</a:t>
            </a:r>
            <a:r>
              <a:rPr lang="ja-JP" altLang="en-US" dirty="0" smtClean="0">
                <a:latin typeface="+mn-ea"/>
              </a:rPr>
              <a:t>。</a:t>
            </a:r>
            <a:endParaRPr lang="en-US" altLang="ja-JP" dirty="0">
              <a:latin typeface="+mn-ea"/>
            </a:endParaRPr>
          </a:p>
          <a:p>
            <a:pPr marL="171450" indent="-85725" algn="l" eaLnBrk="1" hangingPunct="1">
              <a:buFont typeface="Arial" panose="020B0604020202020204" pitchFamily="34" charset="0"/>
              <a:buChar char="•"/>
            </a:pPr>
            <a:endParaRPr lang="en-US" altLang="ja-JP" dirty="0" smtClean="0">
              <a:latin typeface="+mn-ea"/>
            </a:endParaRPr>
          </a:p>
          <a:p>
            <a:pPr marL="85725" indent="-85725" algn="l" eaLnBrk="1" hangingPunct="1"/>
            <a:r>
              <a:rPr lang="en-US" altLang="ja-JP" dirty="0" smtClean="0">
                <a:latin typeface="+mn-ea"/>
              </a:rPr>
              <a:t>【</a:t>
            </a:r>
            <a:r>
              <a:rPr lang="ja-JP" altLang="en-US" dirty="0">
                <a:latin typeface="+mn-ea"/>
              </a:rPr>
              <a:t>「</a:t>
            </a:r>
            <a:r>
              <a:rPr lang="ja-JP" altLang="en-US" dirty="0" smtClean="0">
                <a:latin typeface="+mn-ea"/>
              </a:rPr>
              <a:t>高校生活支援カード」の作成・活用</a:t>
            </a:r>
            <a:r>
              <a:rPr lang="en-US" altLang="ja-JP" dirty="0" smtClean="0">
                <a:latin typeface="+mn-ea"/>
              </a:rPr>
              <a:t>】</a:t>
            </a:r>
            <a:endParaRPr lang="ja-JP" altLang="en-US" dirty="0"/>
          </a:p>
          <a:p>
            <a:pPr marL="180975" indent="-95250" algn="l">
              <a:buFont typeface="Arial" panose="020B0604020202020204" pitchFamily="34" charset="0"/>
              <a:buChar char="•"/>
            </a:pPr>
            <a:r>
              <a:rPr lang="ja-JP" altLang="en-US" dirty="0" smtClean="0"/>
              <a:t>高校</a:t>
            </a:r>
            <a:r>
              <a:rPr lang="ja-JP" altLang="en-US" dirty="0"/>
              <a:t>生活に不安を感じている生徒や理解されにくい障がいである発達障がいのある生徒、またはその特性のある生徒等の状況やニーズを入学時に把握し、指導・</a:t>
            </a:r>
            <a:r>
              <a:rPr lang="ja-JP" altLang="en-US" dirty="0" smtClean="0"/>
              <a:t>支援するため、すべての府立高校で「高校生活支援カード」を作成し、活用を促進します。</a:t>
            </a:r>
            <a:endParaRPr lang="en-US" altLang="ja-JP" dirty="0">
              <a:latin typeface="+mn-ea"/>
            </a:endParaRPr>
          </a:p>
          <a:p>
            <a:pPr algn="l" eaLnBrk="1" hangingPunct="1"/>
            <a:endParaRPr lang="en-US" altLang="ja-JP" dirty="0" smtClean="0">
              <a:latin typeface="+mn-ea"/>
              <a:ea typeface="+mn-ea"/>
            </a:endParaRPr>
          </a:p>
        </p:txBody>
      </p:sp>
      <p:sp>
        <p:nvSpPr>
          <p:cNvPr id="33" name="Text Box 49"/>
          <p:cNvSpPr txBox="1">
            <a:spLocks noChangeArrowheads="1"/>
          </p:cNvSpPr>
          <p:nvPr/>
        </p:nvSpPr>
        <p:spPr bwMode="auto">
          <a:xfrm>
            <a:off x="4795064" y="2959850"/>
            <a:ext cx="4185374"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ja-JP" altLang="en-US" dirty="0">
                <a:latin typeface="+mn-ea"/>
              </a:rPr>
              <a:t>＊公立小・中学校の通常の学級及び府立高校に在籍する障がいのある児</a:t>
            </a:r>
            <a:endParaRPr lang="en-US" altLang="ja-JP" dirty="0">
              <a:latin typeface="+mn-ea"/>
            </a:endParaRPr>
          </a:p>
          <a:p>
            <a:pPr algn="l" eaLnBrk="1" hangingPunct="1"/>
            <a:r>
              <a:rPr lang="ja-JP" altLang="en-US" dirty="0">
                <a:latin typeface="+mn-ea"/>
              </a:rPr>
              <a:t>　童・生徒に対する「個別の教育支援計画」の作成に取り組む学校の割合を</a:t>
            </a:r>
            <a:endParaRPr lang="en-US" altLang="ja-JP" dirty="0">
              <a:latin typeface="+mn-ea"/>
            </a:endParaRPr>
          </a:p>
          <a:p>
            <a:pPr algn="l" eaLnBrk="1" hangingPunct="1"/>
            <a:r>
              <a:rPr lang="ja-JP" altLang="en-US" dirty="0">
                <a:latin typeface="+mn-ea"/>
              </a:rPr>
              <a:t>　</a:t>
            </a:r>
            <a:r>
              <a:rPr lang="ja-JP" altLang="en-US" dirty="0" smtClean="0">
                <a:latin typeface="+mn-ea"/>
              </a:rPr>
              <a:t>増やします</a:t>
            </a:r>
            <a:r>
              <a:rPr lang="ja-JP" altLang="en-US" dirty="0">
                <a:latin typeface="+mn-ea"/>
              </a:rPr>
              <a:t>。</a:t>
            </a:r>
            <a:endParaRPr lang="en-US" altLang="ja-JP" dirty="0">
              <a:latin typeface="+mn-ea"/>
            </a:endParaRPr>
          </a:p>
          <a:p>
            <a:pPr algn="l" eaLnBrk="1" hangingPunct="1"/>
            <a:r>
              <a:rPr lang="ja-JP" altLang="en-US" dirty="0">
                <a:latin typeface="+mn-ea"/>
              </a:rPr>
              <a:t>　　（参考</a:t>
            </a:r>
            <a:r>
              <a:rPr lang="ja-JP" altLang="en-US" dirty="0" smtClean="0">
                <a:latin typeface="+mn-ea"/>
              </a:rPr>
              <a:t>）平成２６年度</a:t>
            </a:r>
            <a:endParaRPr lang="en-US" altLang="ja-JP" dirty="0" smtClean="0">
              <a:latin typeface="+mn-ea"/>
            </a:endParaRPr>
          </a:p>
          <a:p>
            <a:pPr algn="l" eaLnBrk="1" hangingPunct="1"/>
            <a:r>
              <a:rPr lang="ja-JP" altLang="en-US" dirty="0" smtClean="0">
                <a:latin typeface="+mn-ea"/>
              </a:rPr>
              <a:t>　　　　　　　　公立</a:t>
            </a:r>
            <a:r>
              <a:rPr lang="ja-JP" altLang="en-US" dirty="0">
                <a:latin typeface="+mn-ea"/>
              </a:rPr>
              <a:t>小・中学校の支援学級における</a:t>
            </a:r>
            <a:r>
              <a:rPr lang="ja-JP" altLang="en-US" dirty="0" smtClean="0">
                <a:latin typeface="+mn-ea"/>
              </a:rPr>
              <a:t>取組み</a:t>
            </a:r>
            <a:r>
              <a:rPr lang="ja-JP" altLang="en-US" dirty="0">
                <a:latin typeface="+mn-ea"/>
              </a:rPr>
              <a:t> </a:t>
            </a:r>
            <a:r>
              <a:rPr lang="ja-JP" altLang="en-US" dirty="0" smtClean="0">
                <a:latin typeface="+mn-ea"/>
              </a:rPr>
              <a:t>    １００％</a:t>
            </a:r>
            <a:endParaRPr lang="en-US" altLang="ja-JP" dirty="0">
              <a:latin typeface="+mn-ea"/>
            </a:endParaRPr>
          </a:p>
          <a:p>
            <a:pPr algn="l" eaLnBrk="1" hangingPunct="1"/>
            <a:r>
              <a:rPr lang="ja-JP" altLang="en-US" dirty="0" smtClean="0">
                <a:latin typeface="+mn-ea"/>
              </a:rPr>
              <a:t>　　　　　　　　公立</a:t>
            </a:r>
            <a:r>
              <a:rPr lang="ja-JP" altLang="en-US" dirty="0">
                <a:latin typeface="+mn-ea"/>
              </a:rPr>
              <a:t>小・中学校の通常の学級における</a:t>
            </a:r>
            <a:r>
              <a:rPr lang="ja-JP" altLang="en-US" dirty="0" smtClean="0">
                <a:latin typeface="+mn-ea"/>
              </a:rPr>
              <a:t>取組み  ８３．９％</a:t>
            </a:r>
            <a:endParaRPr lang="en-US" altLang="ja-JP" dirty="0">
              <a:latin typeface="+mn-ea"/>
            </a:endParaRPr>
          </a:p>
          <a:p>
            <a:pPr algn="l" eaLnBrk="1" hangingPunct="1"/>
            <a:r>
              <a:rPr lang="ja-JP" altLang="en-US" dirty="0" smtClean="0">
                <a:latin typeface="+mn-ea"/>
              </a:rPr>
              <a:t>　　　　　　　　府立</a:t>
            </a:r>
            <a:r>
              <a:rPr lang="ja-JP" altLang="en-US" dirty="0">
                <a:latin typeface="+mn-ea"/>
              </a:rPr>
              <a:t>高校における取組み　　　　　　　　　　　</a:t>
            </a:r>
            <a:r>
              <a:rPr lang="ja-JP" altLang="en-US" dirty="0" smtClean="0">
                <a:latin typeface="+mn-ea"/>
              </a:rPr>
              <a:t>      ５４．３％</a:t>
            </a:r>
            <a:r>
              <a:rPr lang="ja-JP" altLang="en-US" b="1" dirty="0" smtClean="0">
                <a:latin typeface="+mn-ea"/>
              </a:rPr>
              <a:t> </a:t>
            </a:r>
            <a:endParaRPr lang="en-US" altLang="ja-JP" b="1" dirty="0">
              <a:latin typeface="+mn-ea"/>
            </a:endParaRPr>
          </a:p>
          <a:p>
            <a:pPr algn="l" eaLnBrk="1" hangingPunct="1"/>
            <a:endParaRPr lang="en-US" altLang="ja-JP" dirty="0">
              <a:latin typeface="+mn-ea"/>
            </a:endParaRPr>
          </a:p>
          <a:p>
            <a:pPr marL="85725" indent="-85725" algn="l" eaLnBrk="1" hangingPunct="1"/>
            <a:r>
              <a:rPr lang="ja-JP" altLang="en-US" dirty="0">
                <a:latin typeface="+mn-ea"/>
              </a:rPr>
              <a:t>＊支援学校に入学する児童・生徒のうち、就学前施設から</a:t>
            </a:r>
            <a:r>
              <a:rPr lang="ja-JP" altLang="en-US" dirty="0" smtClean="0">
                <a:latin typeface="+mn-ea"/>
              </a:rPr>
              <a:t>小学部への入学時、小学校</a:t>
            </a:r>
            <a:r>
              <a:rPr lang="ja-JP" altLang="en-US" dirty="0">
                <a:latin typeface="+mn-ea"/>
              </a:rPr>
              <a:t>から中学部への入学</a:t>
            </a:r>
            <a:r>
              <a:rPr lang="ja-JP" altLang="en-US" dirty="0" smtClean="0">
                <a:latin typeface="+mn-ea"/>
              </a:rPr>
              <a:t>時、中学校</a:t>
            </a:r>
            <a:r>
              <a:rPr lang="ja-JP" altLang="en-US" dirty="0">
                <a:latin typeface="+mn-ea"/>
              </a:rPr>
              <a:t>から高等部への入学</a:t>
            </a:r>
            <a:r>
              <a:rPr lang="ja-JP" altLang="en-US" dirty="0" smtClean="0">
                <a:latin typeface="+mn-ea"/>
              </a:rPr>
              <a:t>時それぞれの</a:t>
            </a:r>
            <a:r>
              <a:rPr lang="ja-JP" altLang="en-US" dirty="0">
                <a:latin typeface="+mn-ea"/>
              </a:rPr>
              <a:t>「個別の教育支援計画」等の引継ぎを１０ポイント程度向上させることをめざします</a:t>
            </a:r>
            <a:r>
              <a:rPr lang="ja-JP" altLang="en-US" dirty="0" smtClean="0">
                <a:latin typeface="+mn-ea"/>
              </a:rPr>
              <a:t>。</a:t>
            </a:r>
            <a:endParaRPr lang="ja-JP" altLang="en-US" strike="sngStrike" dirty="0">
              <a:latin typeface="+mn-ea"/>
            </a:endParaRPr>
          </a:p>
          <a:p>
            <a:pPr marL="85725" indent="-85725" algn="l" eaLnBrk="1" hangingPunct="1"/>
            <a:r>
              <a:rPr lang="ja-JP" altLang="en-US" dirty="0">
                <a:latin typeface="+mn-ea"/>
              </a:rPr>
              <a:t>　　（参考</a:t>
            </a:r>
            <a:r>
              <a:rPr lang="ja-JP" altLang="en-US" dirty="0" smtClean="0">
                <a:latin typeface="+mn-ea"/>
              </a:rPr>
              <a:t>）平成２６年度</a:t>
            </a:r>
            <a:endParaRPr lang="en-US" altLang="ja-JP" dirty="0" smtClean="0">
              <a:latin typeface="+mn-ea"/>
            </a:endParaRPr>
          </a:p>
          <a:p>
            <a:pPr marL="85725" indent="-85725" algn="l" eaLnBrk="1" hangingPunct="1"/>
            <a:r>
              <a:rPr lang="ja-JP" altLang="en-US" dirty="0" smtClean="0">
                <a:latin typeface="+mn-ea"/>
              </a:rPr>
              <a:t>　　　　　　　　就学前</a:t>
            </a:r>
            <a:r>
              <a:rPr lang="ja-JP" altLang="en-US" dirty="0">
                <a:latin typeface="+mn-ea"/>
              </a:rPr>
              <a:t>施設から小学部１年生　</a:t>
            </a:r>
            <a:r>
              <a:rPr lang="ja-JP" altLang="en-US" dirty="0" smtClean="0">
                <a:latin typeface="+mn-ea"/>
              </a:rPr>
              <a:t>７１．４％</a:t>
            </a:r>
            <a:r>
              <a:rPr lang="ja-JP" altLang="en-US" dirty="0">
                <a:latin typeface="+mn-ea"/>
              </a:rPr>
              <a:t>　</a:t>
            </a:r>
          </a:p>
          <a:p>
            <a:pPr marL="85725" indent="-85725" algn="l" eaLnBrk="1" hangingPunct="1"/>
            <a:r>
              <a:rPr lang="ja-JP" altLang="en-US" dirty="0" smtClean="0">
                <a:latin typeface="+mn-ea"/>
              </a:rPr>
              <a:t>　　　　　　　　小学校</a:t>
            </a:r>
            <a:r>
              <a:rPr lang="ja-JP" altLang="en-US" dirty="0">
                <a:latin typeface="+mn-ea"/>
              </a:rPr>
              <a:t>から中学部１年生　　　　</a:t>
            </a:r>
            <a:r>
              <a:rPr lang="ja-JP" altLang="en-US" dirty="0" smtClean="0">
                <a:latin typeface="+mn-ea"/>
              </a:rPr>
              <a:t>７５．４％</a:t>
            </a:r>
            <a:endParaRPr lang="ja-JP" altLang="en-US" dirty="0">
              <a:latin typeface="+mn-ea"/>
            </a:endParaRPr>
          </a:p>
          <a:p>
            <a:pPr marL="85725" indent="-85725" algn="l" eaLnBrk="1" hangingPunct="1"/>
            <a:r>
              <a:rPr lang="ja-JP" altLang="en-US" dirty="0" smtClean="0">
                <a:latin typeface="+mn-ea"/>
              </a:rPr>
              <a:t>　　　　　　　　中学校</a:t>
            </a:r>
            <a:r>
              <a:rPr lang="ja-JP" altLang="en-US" dirty="0">
                <a:latin typeface="+mn-ea"/>
              </a:rPr>
              <a:t>から高等部１年生　　　　</a:t>
            </a:r>
            <a:r>
              <a:rPr lang="ja-JP" altLang="en-US" dirty="0" smtClean="0">
                <a:latin typeface="+mn-ea"/>
              </a:rPr>
              <a:t>６３．２％</a:t>
            </a:r>
            <a:r>
              <a:rPr lang="ja-JP" altLang="en-US" dirty="0">
                <a:latin typeface="+mn-ea"/>
              </a:rPr>
              <a:t>　　</a:t>
            </a:r>
            <a:endParaRPr lang="en-US" altLang="ja-JP" dirty="0">
              <a:latin typeface="+mn-ea"/>
            </a:endParaRPr>
          </a:p>
          <a:p>
            <a:pPr algn="l" eaLnBrk="1" hangingPunct="1"/>
            <a:endParaRPr lang="ja-JP" altLang="en-US" strike="sngStrike" dirty="0" smtClean="0">
              <a:latin typeface="+mn-ea"/>
            </a:endParaRPr>
          </a:p>
          <a:p>
            <a:pPr algn="l"/>
            <a:r>
              <a:rPr lang="ja-JP" altLang="en-US" dirty="0" smtClean="0">
                <a:latin typeface="ＭＳ Ｐゴシック" pitchFamily="50" charset="-128"/>
              </a:rPr>
              <a:t>＊</a:t>
            </a:r>
            <a:r>
              <a:rPr lang="ja-JP" altLang="en-US" dirty="0">
                <a:latin typeface="ＭＳ Ｐゴシック" pitchFamily="50" charset="-128"/>
              </a:rPr>
              <a:t>学校生活支援員を配置している府立高校で、個別の教育支援計画</a:t>
            </a:r>
            <a:r>
              <a:rPr lang="ja-JP" altLang="en-US" dirty="0" smtClean="0">
                <a:latin typeface="ＭＳ Ｐゴシック" pitchFamily="50" charset="-128"/>
              </a:rPr>
              <a:t>の</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作成を１００％</a:t>
            </a:r>
            <a:r>
              <a:rPr lang="ja-JP" altLang="en-US" dirty="0">
                <a:latin typeface="ＭＳ Ｐゴシック" pitchFamily="50" charset="-128"/>
              </a:rPr>
              <a:t>にします</a:t>
            </a:r>
            <a:r>
              <a:rPr lang="ja-JP" altLang="en-US" dirty="0" smtClean="0">
                <a:latin typeface="ＭＳ Ｐゴシック" pitchFamily="50" charset="-128"/>
              </a:rPr>
              <a:t>。</a:t>
            </a:r>
            <a:endParaRPr lang="en-US" altLang="ja-JP" dirty="0" smtClean="0">
              <a:latin typeface="ＭＳ Ｐゴシック" pitchFamily="50" charset="-128"/>
            </a:endParaRPr>
          </a:p>
          <a:p>
            <a:pPr algn="l"/>
            <a:r>
              <a:rPr lang="en-US" altLang="ja-JP" b="1" i="1" dirty="0">
                <a:latin typeface="ＭＳ Ｐゴシック" pitchFamily="50" charset="-128"/>
              </a:rPr>
              <a:t> </a:t>
            </a:r>
            <a:r>
              <a:rPr lang="en-US" altLang="ja-JP" b="1" i="1" dirty="0" smtClean="0">
                <a:latin typeface="ＭＳ Ｐゴシック" pitchFamily="50" charset="-128"/>
              </a:rPr>
              <a:t>   </a:t>
            </a:r>
            <a:r>
              <a:rPr lang="ja-JP" altLang="en-US" dirty="0" smtClean="0">
                <a:latin typeface="ＭＳ Ｐゴシック" pitchFamily="50" charset="-128"/>
              </a:rPr>
              <a:t>（参考）　平成２６年度　　８５．０％</a:t>
            </a:r>
            <a:endParaRPr lang="en-US" altLang="ja-JP" dirty="0" smtClean="0">
              <a:latin typeface="ＭＳ Ｐゴシック" pitchFamily="50" charset="-128"/>
            </a:endParaRPr>
          </a:p>
          <a:p>
            <a:pPr algn="l"/>
            <a:endParaRPr lang="en-US" altLang="ja-JP" dirty="0" smtClean="0">
              <a:latin typeface="+mn-ea"/>
            </a:endParaRPr>
          </a:p>
          <a:p>
            <a:pPr algn="l"/>
            <a:endParaRPr lang="en-US" altLang="ja-JP" dirty="0">
              <a:latin typeface="ＭＳ Ｐゴシック" pitchFamily="50" charset="-128"/>
            </a:endParaRPr>
          </a:p>
        </p:txBody>
      </p:sp>
      <p:sp>
        <p:nvSpPr>
          <p:cNvPr id="34" name="正方形/長方形 29"/>
          <p:cNvSpPr>
            <a:spLocks noChangeArrowheads="1"/>
          </p:cNvSpPr>
          <p:nvPr/>
        </p:nvSpPr>
        <p:spPr bwMode="auto">
          <a:xfrm>
            <a:off x="231502" y="835548"/>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35" name="Text Box 49"/>
          <p:cNvSpPr txBox="1">
            <a:spLocks noChangeArrowheads="1"/>
          </p:cNvSpPr>
          <p:nvPr/>
        </p:nvSpPr>
        <p:spPr bwMode="auto">
          <a:xfrm>
            <a:off x="248308" y="1092425"/>
            <a:ext cx="399675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n-ea"/>
              </a:rPr>
              <a:t>【</a:t>
            </a:r>
            <a:r>
              <a:rPr lang="ja-JP" altLang="en-US" dirty="0" smtClean="0">
                <a:latin typeface="+mn-ea"/>
              </a:rPr>
              <a:t>就労</a:t>
            </a:r>
            <a:r>
              <a:rPr lang="ja-JP" altLang="en-US" dirty="0">
                <a:latin typeface="+mn-ea"/>
              </a:rPr>
              <a:t>支援・キャリア教育の</a:t>
            </a:r>
            <a:r>
              <a:rPr lang="ja-JP" altLang="en-US" dirty="0" smtClean="0">
                <a:latin typeface="+mn-ea"/>
              </a:rPr>
              <a:t>強化</a:t>
            </a:r>
            <a:r>
              <a:rPr lang="en-US" altLang="ja-JP" dirty="0" smtClean="0">
                <a:latin typeface="+mn-ea"/>
              </a:rPr>
              <a:t>】</a:t>
            </a:r>
          </a:p>
          <a:p>
            <a:pPr algn="l" eaLnBrk="1" hangingPunct="1"/>
            <a:r>
              <a:rPr lang="ja-JP" altLang="en-US" dirty="0" smtClean="0">
                <a:latin typeface="+mn-ea"/>
              </a:rPr>
              <a:t>＊就労</a:t>
            </a:r>
            <a:r>
              <a:rPr lang="ja-JP" altLang="en-US" dirty="0">
                <a:latin typeface="+mn-ea"/>
              </a:rPr>
              <a:t>支援・キャリア</a:t>
            </a:r>
            <a:r>
              <a:rPr lang="ja-JP" altLang="en-US" dirty="0" smtClean="0">
                <a:latin typeface="+mn-ea"/>
              </a:rPr>
              <a:t>教育強化事業</a:t>
            </a:r>
            <a:endParaRPr lang="en-US" altLang="ja-JP" dirty="0">
              <a:latin typeface="+mn-ea"/>
            </a:endParaRPr>
          </a:p>
          <a:p>
            <a:pPr marL="171450" indent="-85725" algn="l" eaLnBrk="1" hangingPunct="1">
              <a:buFont typeface="Arial" panose="020B0604020202020204" pitchFamily="34" charset="0"/>
              <a:buChar char="•"/>
            </a:pPr>
            <a:r>
              <a:rPr lang="ja-JP" altLang="en-US" dirty="0" smtClean="0">
                <a:latin typeface="+mn-ea"/>
              </a:rPr>
              <a:t>府立</a:t>
            </a:r>
            <a:r>
              <a:rPr lang="ja-JP" altLang="en-US" dirty="0">
                <a:latin typeface="+mn-ea"/>
              </a:rPr>
              <a:t>支援学校においてモデル校を指定し、企業</a:t>
            </a:r>
            <a:r>
              <a:rPr lang="ja-JP" altLang="en-US" dirty="0" smtClean="0">
                <a:latin typeface="+mn-ea"/>
              </a:rPr>
              <a:t>等のニーズ</a:t>
            </a:r>
            <a:r>
              <a:rPr lang="ja-JP" altLang="en-US" dirty="0">
                <a:latin typeface="+mn-ea"/>
              </a:rPr>
              <a:t>や実情</a:t>
            </a:r>
            <a:r>
              <a:rPr lang="ja-JP" altLang="en-US" dirty="0" smtClean="0">
                <a:latin typeface="+mn-ea"/>
              </a:rPr>
              <a:t>を踏まえた</a:t>
            </a:r>
            <a:r>
              <a:rPr lang="ja-JP" altLang="en-US" dirty="0">
                <a:latin typeface="+mn-ea"/>
              </a:rPr>
              <a:t>授業の改善・充実を図るとともに、そのノウハウを府内</a:t>
            </a:r>
            <a:r>
              <a:rPr lang="ja-JP" altLang="en-US" dirty="0" smtClean="0">
                <a:latin typeface="+mn-ea"/>
              </a:rPr>
              <a:t>支援学校</a:t>
            </a:r>
            <a:r>
              <a:rPr lang="ja-JP" altLang="en-US" dirty="0">
                <a:latin typeface="+mn-ea"/>
              </a:rPr>
              <a:t>に広めます</a:t>
            </a:r>
            <a:r>
              <a:rPr lang="ja-JP" altLang="en-US" dirty="0" smtClean="0">
                <a:latin typeface="+mn-ea"/>
              </a:rPr>
              <a:t>。また</a:t>
            </a:r>
            <a:r>
              <a:rPr lang="ja-JP" altLang="en-US" dirty="0">
                <a:latin typeface="+mn-ea"/>
              </a:rPr>
              <a:t>、高等学校のモデル校においては「コーディネーター」が</a:t>
            </a:r>
            <a:r>
              <a:rPr lang="ja-JP" altLang="en-US" dirty="0" smtClean="0">
                <a:latin typeface="+mn-ea"/>
              </a:rPr>
              <a:t>巡回訪問</a:t>
            </a:r>
            <a:r>
              <a:rPr lang="ja-JP" altLang="en-US" dirty="0">
                <a:latin typeface="+mn-ea"/>
              </a:rPr>
              <a:t>し、教員の就労支援研修等を実施します</a:t>
            </a:r>
            <a:r>
              <a:rPr lang="ja-JP" altLang="en-US" dirty="0" smtClean="0">
                <a:latin typeface="+mn-ea"/>
              </a:rPr>
              <a:t>。</a:t>
            </a:r>
            <a:endParaRPr lang="en-US" altLang="ja-JP" dirty="0" smtClean="0">
              <a:latin typeface="+mn-ea"/>
            </a:endParaRPr>
          </a:p>
          <a:p>
            <a:pPr algn="l" eaLnBrk="1" hangingPunct="1"/>
            <a:endParaRPr lang="en-US" altLang="ja-JP" dirty="0" smtClean="0">
              <a:latin typeface="+mn-ea"/>
            </a:endParaRPr>
          </a:p>
          <a:p>
            <a:pPr algn="l" eaLnBrk="1" hangingPunct="1"/>
            <a:r>
              <a:rPr lang="en-US" altLang="ja-JP" dirty="0" smtClean="0">
                <a:latin typeface="+mn-ea"/>
              </a:rPr>
              <a:t>【</a:t>
            </a:r>
            <a:r>
              <a:rPr lang="ja-JP" altLang="en-US" dirty="0" smtClean="0">
                <a:latin typeface="+mn-ea"/>
              </a:rPr>
              <a:t>関係部局等との連携による就労支援の充実</a:t>
            </a:r>
            <a:r>
              <a:rPr lang="en-US" altLang="ja-JP" dirty="0" smtClean="0">
                <a:latin typeface="+mn-ea"/>
              </a:rPr>
              <a:t>】</a:t>
            </a:r>
          </a:p>
          <a:p>
            <a:pPr marL="171450" indent="-85725" algn="l" eaLnBrk="1" hangingPunct="1">
              <a:buFont typeface="Arial" panose="020B0604020202020204" pitchFamily="34" charset="0"/>
              <a:buChar char="•"/>
            </a:pPr>
            <a:r>
              <a:rPr lang="ja-JP" altLang="en-US" dirty="0" smtClean="0">
                <a:latin typeface="+mn-ea"/>
              </a:rPr>
              <a:t>関係</a:t>
            </a:r>
            <a:r>
              <a:rPr lang="ja-JP" altLang="en-US" dirty="0">
                <a:latin typeface="+mn-ea"/>
              </a:rPr>
              <a:t>部局や関係機関との連携を強化し、職場実習などの</a:t>
            </a:r>
            <a:r>
              <a:rPr lang="ja-JP" altLang="en-US" dirty="0" smtClean="0">
                <a:latin typeface="+mn-ea"/>
              </a:rPr>
              <a:t>就労支援</a:t>
            </a:r>
            <a:r>
              <a:rPr lang="ja-JP" altLang="en-US" dirty="0">
                <a:latin typeface="+mn-ea"/>
              </a:rPr>
              <a:t>体制の充実に努めます。</a:t>
            </a:r>
            <a:endParaRPr lang="en-US" altLang="ja-JP" dirty="0">
              <a:latin typeface="+mn-ea"/>
            </a:endParaRPr>
          </a:p>
        </p:txBody>
      </p:sp>
      <p:sp>
        <p:nvSpPr>
          <p:cNvPr id="36" name="Text Box 49"/>
          <p:cNvSpPr txBox="1">
            <a:spLocks noChangeArrowheads="1"/>
          </p:cNvSpPr>
          <p:nvPr/>
        </p:nvSpPr>
        <p:spPr bwMode="auto">
          <a:xfrm>
            <a:off x="4788024" y="1119411"/>
            <a:ext cx="419654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t>知的</a:t>
            </a:r>
            <a:r>
              <a:rPr lang="ja-JP" altLang="en-US" dirty="0" err="1"/>
              <a:t>障がい</a:t>
            </a:r>
            <a:r>
              <a:rPr lang="ja-JP" altLang="en-US" dirty="0"/>
              <a:t>支援学校高等部卒業生の就職率</a:t>
            </a:r>
            <a:r>
              <a:rPr lang="ja-JP" altLang="en-US" dirty="0" smtClean="0"/>
              <a:t>３０％</a:t>
            </a:r>
            <a:r>
              <a:rPr lang="ja-JP" altLang="en-US" sz="950" dirty="0" smtClean="0"/>
              <a:t>（平成２９年度に３５％）　</a:t>
            </a:r>
            <a:endParaRPr lang="en-US" altLang="ja-JP" sz="950" dirty="0" smtClean="0"/>
          </a:p>
          <a:p>
            <a:pPr algn="l"/>
            <a:r>
              <a:rPr lang="ja-JP" altLang="en-US" sz="950" dirty="0"/>
              <a:t>　</a:t>
            </a:r>
            <a:r>
              <a:rPr lang="ja-JP" altLang="en-US" dirty="0" smtClean="0"/>
              <a:t>を</a:t>
            </a:r>
            <a:r>
              <a:rPr lang="ja-JP" altLang="en-US" dirty="0"/>
              <a:t>めざします</a:t>
            </a:r>
            <a:r>
              <a:rPr lang="ja-JP" altLang="en-US" dirty="0" smtClean="0"/>
              <a:t>。</a:t>
            </a:r>
            <a:endParaRPr lang="en-US" altLang="ja-JP" dirty="0"/>
          </a:p>
          <a:p>
            <a:pPr algn="l"/>
            <a:r>
              <a:rPr lang="ja-JP" altLang="en-US" dirty="0">
                <a:latin typeface="ＭＳ Ｐゴシック" pitchFamily="50" charset="-128"/>
              </a:rPr>
              <a:t>　（参考）</a:t>
            </a:r>
            <a:r>
              <a:rPr lang="ja-JP" altLang="en-US" dirty="0" smtClean="0">
                <a:latin typeface="ＭＳ Ｐゴシック" pitchFamily="50" charset="-128"/>
              </a:rPr>
              <a:t>平成２６年度</a:t>
            </a:r>
            <a:r>
              <a:rPr lang="ja-JP" altLang="en-US" dirty="0">
                <a:latin typeface="ＭＳ Ｐゴシック" pitchFamily="50" charset="-128"/>
              </a:rPr>
              <a:t>　</a:t>
            </a:r>
            <a:r>
              <a:rPr lang="ja-JP" altLang="en-US" dirty="0" smtClean="0">
                <a:latin typeface="ＭＳ Ｐゴシック" pitchFamily="50" charset="-128"/>
              </a:rPr>
              <a:t>２８．５％（平成</a:t>
            </a:r>
            <a:r>
              <a:rPr lang="en-US" altLang="ja-JP" dirty="0" smtClean="0">
                <a:latin typeface="ＭＳ Ｐゴシック" pitchFamily="50" charset="-128"/>
              </a:rPr>
              <a:t>27</a:t>
            </a:r>
            <a:r>
              <a:rPr lang="ja-JP" altLang="en-US" dirty="0" smtClean="0">
                <a:latin typeface="ＭＳ Ｐゴシック" pitchFamily="50" charset="-128"/>
              </a:rPr>
              <a:t>年３月末速報値）</a:t>
            </a:r>
            <a:endParaRPr lang="en-US" altLang="ja-JP" dirty="0">
              <a:latin typeface="ＭＳ Ｐゴシック" pitchFamily="50" charset="-128"/>
            </a:endParaRPr>
          </a:p>
          <a:p>
            <a:pPr algn="l"/>
            <a:endParaRPr lang="en-US" altLang="ja-JP" dirty="0">
              <a:latin typeface="ＭＳ Ｐゴシック" pitchFamily="50" charset="-128"/>
            </a:endParaRPr>
          </a:p>
        </p:txBody>
      </p:sp>
      <p:sp>
        <p:nvSpPr>
          <p:cNvPr id="37" name="正方形/長方形 29"/>
          <p:cNvSpPr>
            <a:spLocks noChangeArrowheads="1"/>
          </p:cNvSpPr>
          <p:nvPr/>
        </p:nvSpPr>
        <p:spPr bwMode="auto">
          <a:xfrm>
            <a:off x="4746624" y="858485"/>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就労を通じた社会的自立支援の充実</a:t>
            </a:r>
            <a:endParaRPr lang="ja-JP" altLang="en-US" b="1" dirty="0"/>
          </a:p>
        </p:txBody>
      </p:sp>
      <p:sp>
        <p:nvSpPr>
          <p:cNvPr id="17" name="正方形/長方形 29"/>
          <p:cNvSpPr>
            <a:spLocks noChangeArrowheads="1"/>
          </p:cNvSpPr>
          <p:nvPr/>
        </p:nvSpPr>
        <p:spPr bwMode="auto">
          <a:xfrm>
            <a:off x="4754563" y="2703984"/>
            <a:ext cx="4068763"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一人ひとりの教育的ニーズに応じた支援の充実</a:t>
            </a:r>
            <a:endParaRPr lang="ja-JP" altLang="en-US" b="1" dirty="0"/>
          </a:p>
        </p:txBody>
      </p:sp>
      <p:sp>
        <p:nvSpPr>
          <p:cNvPr id="18" name="正方形/長方形 29"/>
          <p:cNvSpPr>
            <a:spLocks noChangeArrowheads="1"/>
          </p:cNvSpPr>
          <p:nvPr/>
        </p:nvSpPr>
        <p:spPr bwMode="auto">
          <a:xfrm>
            <a:off x="248308" y="4855507"/>
            <a:ext cx="4068762" cy="229091"/>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発達障がいのある幼児・児童・生徒への支援</a:t>
            </a:r>
            <a:endParaRPr lang="ja-JP" altLang="en-US" b="1" dirty="0"/>
          </a:p>
        </p:txBody>
      </p:sp>
      <p:sp>
        <p:nvSpPr>
          <p:cNvPr id="20" name="Text Box 49"/>
          <p:cNvSpPr txBox="1">
            <a:spLocks noChangeArrowheads="1"/>
          </p:cNvSpPr>
          <p:nvPr/>
        </p:nvSpPr>
        <p:spPr bwMode="auto">
          <a:xfrm>
            <a:off x="251520" y="5155160"/>
            <a:ext cx="417284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mj-ea"/>
              </a:rPr>
              <a:t>【</a:t>
            </a:r>
            <a:r>
              <a:rPr lang="ja-JP" altLang="en-US" dirty="0" smtClean="0">
                <a:latin typeface="+mj-ea"/>
              </a:rPr>
              <a:t>通常</a:t>
            </a:r>
            <a:r>
              <a:rPr lang="ja-JP" altLang="en-US" dirty="0">
                <a:latin typeface="+mj-ea"/>
              </a:rPr>
              <a:t>の学級に在籍する発達障</a:t>
            </a:r>
            <a:r>
              <a:rPr lang="ja-JP" altLang="en-US" dirty="0" smtClean="0">
                <a:latin typeface="+mj-ea"/>
              </a:rPr>
              <a:t>がいの</a:t>
            </a:r>
            <a:r>
              <a:rPr lang="ja-JP" altLang="en-US" dirty="0">
                <a:latin typeface="+mj-ea"/>
              </a:rPr>
              <a:t>ある幼児・児童・生徒への</a:t>
            </a:r>
            <a:r>
              <a:rPr lang="ja-JP" altLang="en-US" dirty="0" smtClean="0">
                <a:latin typeface="+mj-ea"/>
              </a:rPr>
              <a:t>支援</a:t>
            </a:r>
            <a:r>
              <a:rPr lang="en-US" altLang="ja-JP" dirty="0" smtClean="0">
                <a:latin typeface="+mj-ea"/>
              </a:rPr>
              <a:t>】</a:t>
            </a:r>
          </a:p>
          <a:p>
            <a:pPr algn="l" eaLnBrk="1" hangingPunct="1"/>
            <a:r>
              <a:rPr lang="ja-JP" altLang="en-US" dirty="0" smtClean="0">
                <a:latin typeface="+mj-ea"/>
              </a:rPr>
              <a:t>＊発達障がいのある児童生徒等の支援研究事業</a:t>
            </a:r>
            <a:endParaRPr lang="en-US" altLang="ja-JP" dirty="0" smtClean="0">
              <a:latin typeface="+mj-ea"/>
            </a:endParaRPr>
          </a:p>
          <a:p>
            <a:pPr marL="171450" lvl="0" indent="-85725" algn="l" eaLnBrk="1" hangingPunct="1">
              <a:buFont typeface="Arial" panose="020B0604020202020204" pitchFamily="34" charset="0"/>
              <a:buChar char="•"/>
            </a:pPr>
            <a:r>
              <a:rPr lang="ja-JP" altLang="en-US" dirty="0" smtClean="0">
                <a:latin typeface="+mj-ea"/>
              </a:rPr>
              <a:t>各学校</a:t>
            </a:r>
            <a:r>
              <a:rPr lang="ja-JP" altLang="en-US" dirty="0">
                <a:latin typeface="+mj-ea"/>
              </a:rPr>
              <a:t>段階の移行期に</a:t>
            </a:r>
            <a:r>
              <a:rPr lang="ja-JP" altLang="en-US" dirty="0" smtClean="0">
                <a:latin typeface="+mj-ea"/>
              </a:rPr>
              <a:t>おける「個別の教育支援計画」等の円滑かつ</a:t>
            </a:r>
            <a:r>
              <a:rPr lang="ja-JP" altLang="en-US" dirty="0">
                <a:latin typeface="+mj-ea"/>
              </a:rPr>
              <a:t>適切な引継ぎ方法・時期等に関する調査研究を行います</a:t>
            </a:r>
            <a:r>
              <a:rPr lang="ja-JP" altLang="en-US" dirty="0" smtClean="0">
                <a:latin typeface="+mj-ea"/>
              </a:rPr>
              <a:t>。</a:t>
            </a:r>
            <a:endParaRPr lang="en-US" altLang="ja-JP" dirty="0">
              <a:latin typeface="+mj-ea"/>
            </a:endParaRPr>
          </a:p>
          <a:p>
            <a:pPr marL="85725" lvl="0" indent="-85725" algn="l" eaLnBrk="1" hangingPunct="1"/>
            <a:endParaRPr lang="en-US" altLang="ja-JP" dirty="0" smtClean="0">
              <a:latin typeface="+mj-ea"/>
            </a:endParaRPr>
          </a:p>
          <a:p>
            <a:pPr marL="85725" lvl="0" indent="-85725" algn="l" eaLnBrk="1" hangingPunct="1"/>
            <a:r>
              <a:rPr lang="ja-JP" altLang="en-US" dirty="0" smtClean="0">
                <a:latin typeface="+mj-ea"/>
              </a:rPr>
              <a:t>＊高等学校における</a:t>
            </a:r>
            <a:r>
              <a:rPr lang="ja-JP" altLang="en-US" dirty="0" err="1" smtClean="0">
                <a:latin typeface="+mj-ea"/>
              </a:rPr>
              <a:t>発達障がい</a:t>
            </a:r>
            <a:r>
              <a:rPr lang="ja-JP" altLang="en-US" dirty="0" smtClean="0">
                <a:latin typeface="+mj-ea"/>
              </a:rPr>
              <a:t>等のある生徒支援事業</a:t>
            </a:r>
            <a:endParaRPr lang="en-US" altLang="ja-JP" dirty="0">
              <a:latin typeface="+mj-ea"/>
            </a:endParaRPr>
          </a:p>
          <a:p>
            <a:pPr marL="171450" lvl="0" indent="-85725" algn="l" eaLnBrk="1" hangingPunct="1">
              <a:buFont typeface="Arial" panose="020B0604020202020204" pitchFamily="34" charset="0"/>
              <a:buChar char="•"/>
            </a:pPr>
            <a:r>
              <a:rPr lang="ja-JP" altLang="en-US" dirty="0" smtClean="0">
                <a:latin typeface="+mj-ea"/>
              </a:rPr>
              <a:t>府立</a:t>
            </a:r>
            <a:r>
              <a:rPr lang="ja-JP" altLang="en-US" dirty="0">
                <a:latin typeface="+mj-ea"/>
              </a:rPr>
              <a:t>高校において</a:t>
            </a:r>
            <a:r>
              <a:rPr lang="ja-JP" altLang="en-US" dirty="0" smtClean="0">
                <a:latin typeface="+mj-ea"/>
              </a:rPr>
              <a:t>、キャリア</a:t>
            </a:r>
            <a:r>
              <a:rPr lang="ja-JP" altLang="en-US" dirty="0">
                <a:latin typeface="+mj-ea"/>
              </a:rPr>
              <a:t>教育の</a:t>
            </a:r>
            <a:r>
              <a:rPr lang="ja-JP" altLang="en-US" dirty="0" smtClean="0">
                <a:latin typeface="+mj-ea"/>
              </a:rPr>
              <a:t>観点</a:t>
            </a:r>
            <a:r>
              <a:rPr lang="ja-JP" altLang="en-US" dirty="0">
                <a:latin typeface="+mj-ea"/>
              </a:rPr>
              <a:t>から社会的自立を目標とした指導・支援について実践研究を</a:t>
            </a:r>
            <a:r>
              <a:rPr lang="ja-JP" altLang="en-US" dirty="0" smtClean="0">
                <a:latin typeface="+mj-ea"/>
              </a:rPr>
              <a:t>行いま</a:t>
            </a:r>
            <a:r>
              <a:rPr lang="ja-JP" altLang="en-US" dirty="0">
                <a:latin typeface="+mj-ea"/>
              </a:rPr>
              <a:t>す</a:t>
            </a:r>
            <a:r>
              <a:rPr lang="ja-JP" altLang="en-US" dirty="0" smtClean="0">
                <a:latin typeface="+mj-ea"/>
              </a:rPr>
              <a:t>。</a:t>
            </a:r>
            <a:endParaRPr lang="ja-JP" altLang="en-US" dirty="0">
              <a:latin typeface="+mj-ea"/>
            </a:endParaRPr>
          </a:p>
        </p:txBody>
      </p:sp>
    </p:spTree>
    <p:extLst>
      <p:ext uri="{BB962C8B-B14F-4D97-AF65-F5344CB8AC3E}">
        <p14:creationId xmlns:p14="http://schemas.microsoft.com/office/powerpoint/2010/main" val="488656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33958" y="120700"/>
            <a:ext cx="9104313" cy="230018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重点課題４</a:t>
            </a:r>
            <a:r>
              <a:rPr lang="ja-JP" altLang="en-US" sz="1400" b="1" dirty="0" smtClean="0">
                <a:solidFill>
                  <a:prstClr val="black"/>
                </a:solidFill>
                <a:latin typeface="メイリオ" pitchFamily="50" charset="-128"/>
                <a:ea typeface="メイリオ" pitchFamily="50" charset="-128"/>
                <a:cs typeface="メイリオ" pitchFamily="50" charset="-128"/>
              </a:rPr>
              <a:t>：子どもたちの豊かでたくましい人間性をはぐくみます。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18" name="二等辺三角形 17"/>
          <p:cNvSpPr/>
          <p:nvPr/>
        </p:nvSpPr>
        <p:spPr>
          <a:xfrm rot="10800000">
            <a:off x="1900238" y="2492896"/>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角丸四角形 26"/>
          <p:cNvSpPr/>
          <p:nvPr/>
        </p:nvSpPr>
        <p:spPr>
          <a:xfrm>
            <a:off x="125413" y="512676"/>
            <a:ext cx="8891587" cy="17281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080000" algn="l">
              <a:defRPr/>
            </a:pPr>
            <a:r>
              <a:rPr lang="en-US" altLang="ja-JP" sz="1100" b="1" dirty="0" smtClean="0">
                <a:solidFill>
                  <a:schemeClr val="tx1"/>
                </a:solidFill>
                <a:latin typeface="ＭＳ Ｐゴシック" pitchFamily="50" charset="-128"/>
                <a:ea typeface="メイリオ" pitchFamily="50" charset="-128"/>
                <a:cs typeface="メイリオ" pitchFamily="50" charset="-128"/>
              </a:rPr>
              <a:t/>
            </a:r>
            <a:br>
              <a:rPr lang="en-US" altLang="ja-JP" sz="1100" b="1" dirty="0" smtClean="0">
                <a:solidFill>
                  <a:schemeClr val="tx1"/>
                </a:solidFill>
                <a:latin typeface="ＭＳ Ｐゴシック" pitchFamily="50" charset="-128"/>
                <a:ea typeface="メイリオ" pitchFamily="50" charset="-128"/>
                <a:cs typeface="メイリオ" pitchFamily="50" charset="-128"/>
              </a:rPr>
            </a:b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◆小・中・高一貫したキャリア教育を推進するとともに、地域と連携した体験活動や読書活動を充実し、粘り強く</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チャレンジする力をはぐくむ教育を充実します。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◆歴史や芸術・文化・学術等に関する教育を推進し、郷土への誇りや伝統・文化を尊重する心をはぐくみます。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◆民主主義をはじめとした社会のしくみについての教育を推進し、社会の一員として参画し貢献する意識や公共の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精神を醸成します。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◆社会のルールを守り、違いを認め合い人を思いやる豊かな人間性をはぐくむ人権教育・道徳教育を推進します。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◆子ども自身の問題解決能力をはぐくむとともに、関係機関との連携や支援チームの活用等により、いじめや不登</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校等の生徒指導上の課題解決に向けた対応を強化します。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◆教員研修の実施など校内の指導体制を強化し、体罰等の防止に取り組みます。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080000"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29" name="角丸四角形 28"/>
          <p:cNvSpPr/>
          <p:nvPr/>
        </p:nvSpPr>
        <p:spPr>
          <a:xfrm>
            <a:off x="126665" y="512676"/>
            <a:ext cx="1096963"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9" name="AutoShape 4"/>
          <p:cNvSpPr>
            <a:spLocks noChangeArrowheads="1"/>
          </p:cNvSpPr>
          <p:nvPr/>
        </p:nvSpPr>
        <p:spPr bwMode="auto">
          <a:xfrm>
            <a:off x="-508" y="2766976"/>
            <a:ext cx="9104313" cy="385962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07504" y="3271031"/>
            <a:ext cx="4421187" cy="323547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107504" y="3048507"/>
            <a:ext cx="4419600"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8577" y="3250137"/>
            <a:ext cx="4419600" cy="325637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806415" y="50824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1999" y="3054684"/>
            <a:ext cx="446722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9"/>
          <p:cNvSpPr>
            <a:spLocks noChangeArrowheads="1"/>
          </p:cNvSpPr>
          <p:nvPr/>
        </p:nvSpPr>
        <p:spPr bwMode="auto">
          <a:xfrm>
            <a:off x="218879"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夢や志を持って粘り強くチャレンジする力の</a:t>
            </a:r>
            <a:r>
              <a:rPr lang="ja-JP" altLang="en-US" b="1" dirty="0" smtClean="0"/>
              <a:t>はぐくみ</a:t>
            </a:r>
            <a:r>
              <a:rPr lang="ja-JP" altLang="en-US" b="1" dirty="0"/>
              <a:t>　</a:t>
            </a:r>
            <a:endParaRPr lang="ja-JP" altLang="en-US" b="1" dirty="0">
              <a:solidFill>
                <a:srgbClr val="FF0000"/>
              </a:solidFill>
            </a:endParaRPr>
          </a:p>
        </p:txBody>
      </p:sp>
      <p:sp>
        <p:nvSpPr>
          <p:cNvPr id="16" name="正方形/長方形 3"/>
          <p:cNvSpPr>
            <a:spLocks noChangeArrowheads="1"/>
          </p:cNvSpPr>
          <p:nvPr/>
        </p:nvSpPr>
        <p:spPr bwMode="auto">
          <a:xfrm>
            <a:off x="251520" y="3739083"/>
            <a:ext cx="4319686" cy="23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キャリア教育の推進</a:t>
            </a:r>
            <a:r>
              <a:rPr lang="en-US" altLang="ja-JP" dirty="0" smtClean="0">
                <a:latin typeface="ＭＳ Ｐゴシック" pitchFamily="50" charset="-128"/>
              </a:rPr>
              <a:t>】</a:t>
            </a:r>
          </a:p>
          <a:p>
            <a:pPr algn="l"/>
            <a:r>
              <a:rPr lang="ja-JP" altLang="en-US" dirty="0" smtClean="0">
                <a:latin typeface="ＭＳ Ｐゴシック" pitchFamily="50" charset="-128"/>
              </a:rPr>
              <a:t>＊キャリア教育支援体制整備事業</a:t>
            </a:r>
            <a:r>
              <a:rPr lang="en-US" altLang="ja-JP" dirty="0" smtClean="0">
                <a:latin typeface="ＭＳ Ｐゴシック" pitchFamily="50" charset="-128"/>
              </a:rPr>
              <a:t>〔</a:t>
            </a:r>
            <a:r>
              <a:rPr lang="ja-JP" altLang="en-US" dirty="0" smtClean="0"/>
              <a:t>再掲</a:t>
            </a:r>
            <a:r>
              <a:rPr lang="en-US" altLang="ja-JP" dirty="0" smtClean="0"/>
              <a:t>〕</a:t>
            </a:r>
            <a:endParaRPr lang="en-US" altLang="ja-JP" dirty="0"/>
          </a:p>
          <a:p>
            <a:pPr marL="171450" indent="-85725" algn="l">
              <a:buFont typeface="Arial" panose="020B0604020202020204" pitchFamily="34" charset="0"/>
              <a:buChar cha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がある３９校</a:t>
            </a:r>
            <a:r>
              <a:rPr lang="ja-JP" altLang="en-US" dirty="0">
                <a:latin typeface="ＭＳ Ｐゴシック" pitchFamily="50" charset="-128"/>
              </a:rPr>
              <a:t>（</a:t>
            </a:r>
            <a:r>
              <a:rPr lang="ja-JP" altLang="en-US" dirty="0" smtClean="0">
                <a:latin typeface="ＭＳ Ｐゴシック" pitchFamily="50" charset="-128"/>
              </a:rPr>
              <a:t>府立３４校</a:t>
            </a:r>
            <a:r>
              <a:rPr lang="ja-JP" altLang="en-US" dirty="0">
                <a:latin typeface="ＭＳ Ｐゴシック" pitchFamily="50" charset="-128"/>
              </a:rPr>
              <a:t>、</a:t>
            </a:r>
            <a:r>
              <a:rPr lang="ja-JP" altLang="en-US" dirty="0" smtClean="0">
                <a:latin typeface="ＭＳ Ｐゴシック" pitchFamily="50" charset="-128"/>
              </a:rPr>
              <a:t>私立５校）で就職支援</a:t>
            </a:r>
            <a:r>
              <a:rPr lang="ja-JP" altLang="en-US" dirty="0">
                <a:latin typeface="ＭＳ Ｐゴシック" pitchFamily="50" charset="-128"/>
              </a:rPr>
              <a:t>コ</a:t>
            </a:r>
            <a:r>
              <a:rPr lang="en-US" altLang="ja-JP" dirty="0">
                <a:latin typeface="ＭＳ Ｐゴシック" pitchFamily="50" charset="-128"/>
              </a:rPr>
              <a:t>-</a:t>
            </a:r>
            <a:r>
              <a:rPr lang="ja-JP" altLang="en-US" dirty="0">
                <a:latin typeface="ＭＳ Ｐゴシック" pitchFamily="50" charset="-128"/>
              </a:rPr>
              <a:t>ディネータ</a:t>
            </a:r>
            <a:r>
              <a:rPr lang="en-US" altLang="ja-JP" dirty="0">
                <a:latin typeface="ＭＳ Ｐゴシック" pitchFamily="50" charset="-128"/>
              </a:rPr>
              <a:t>―</a:t>
            </a:r>
            <a:r>
              <a:rPr lang="ja-JP" altLang="en-US" dirty="0">
                <a:latin typeface="ＭＳ Ｐゴシック" pitchFamily="50" charset="-128"/>
              </a:rPr>
              <a:t>及び</a:t>
            </a:r>
            <a:r>
              <a:rPr lang="ja-JP" altLang="en-US" dirty="0" smtClean="0">
                <a:latin typeface="ＭＳ Ｐゴシック" pitchFamily="50" charset="-128"/>
              </a:rPr>
              <a:t>スクールソーシャルワーカーを活用します。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smtClean="0">
                <a:latin typeface="ＭＳ Ｐゴシック" pitchFamily="50" charset="-128"/>
              </a:rPr>
              <a:t>＊夢や志をはぐくむ教育の推進</a:t>
            </a:r>
            <a:endParaRPr lang="en-US" altLang="ja-JP" dirty="0" smtClean="0">
              <a:latin typeface="ＭＳ Ｐゴシック" pitchFamily="50" charset="-128"/>
            </a:endParaRPr>
          </a:p>
          <a:p>
            <a:pPr marL="171450" lvl="0" indent="-85725" algn="l">
              <a:spcBef>
                <a:spcPts val="100"/>
              </a:spcBef>
              <a:buFont typeface="Arial" panose="020B0604020202020204" pitchFamily="34" charset="0"/>
              <a:buChar char="•"/>
              <a:defRPr/>
            </a:pPr>
            <a:r>
              <a:rPr lang="ja-JP" altLang="en-US" dirty="0" smtClean="0">
                <a:latin typeface="ＭＳ Ｐゴシック" pitchFamily="50" charset="-128"/>
              </a:rPr>
              <a:t>冊子「夢や志をはぐくむ教育」の活用を促進するとともに、府立高校において、「志（こころざし）学」を教育課程に位置付け、その推進を図ります。</a:t>
            </a: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a:latin typeface="ＭＳ Ｐゴシック" pitchFamily="50" charset="-128"/>
            </a:endParaRPr>
          </a:p>
          <a:p>
            <a:pPr lvl="0" algn="l">
              <a:spcBef>
                <a:spcPts val="100"/>
              </a:spcBef>
              <a:buClr>
                <a:srgbClr val="8064A2">
                  <a:lumMod val="60000"/>
                  <a:lumOff val="40000"/>
                </a:srgbClr>
              </a:buClr>
              <a:defRPr/>
            </a:pPr>
            <a:endParaRPr lang="en-US" altLang="ja-JP" dirty="0" smtClean="0">
              <a:latin typeface="ＭＳ Ｐゴシック" pitchFamily="50" charset="-128"/>
            </a:endParaRPr>
          </a:p>
          <a:p>
            <a:pPr lvl="0" algn="l">
              <a:spcBef>
                <a:spcPts val="100"/>
              </a:spcBef>
              <a:buClr>
                <a:srgbClr val="8064A2">
                  <a:lumMod val="60000"/>
                  <a:lumOff val="40000"/>
                </a:srgbClr>
              </a:buClr>
              <a:defRPr/>
            </a:pPr>
            <a:endParaRPr lang="en-US" altLang="ja-JP" dirty="0">
              <a:latin typeface="ＭＳ Ｐゴシック" pitchFamily="50" charset="-128"/>
            </a:endParaRPr>
          </a:p>
          <a:p>
            <a:pPr algn="l">
              <a:spcBef>
                <a:spcPts val="100"/>
              </a:spcBef>
              <a:buClr>
                <a:srgbClr val="8064A2">
                  <a:lumMod val="60000"/>
                  <a:lumOff val="40000"/>
                </a:srgbClr>
              </a:buClr>
              <a:defRPr/>
            </a:pPr>
            <a:r>
              <a:rPr lang="en-US" altLang="ja-JP" dirty="0">
                <a:latin typeface="ＭＳ Ｐゴシック" pitchFamily="50" charset="-128"/>
              </a:rPr>
              <a:t> </a:t>
            </a:r>
            <a:r>
              <a:rPr lang="ja-JP" altLang="en-US" dirty="0">
                <a:latin typeface="ＭＳ Ｐゴシック" pitchFamily="50" charset="-128"/>
              </a:rPr>
              <a:t> </a:t>
            </a:r>
            <a:endParaRPr lang="en-US" altLang="ja-JP" dirty="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17" name="正方形/長方形 3"/>
          <p:cNvSpPr>
            <a:spLocks noChangeArrowheads="1"/>
          </p:cNvSpPr>
          <p:nvPr/>
        </p:nvSpPr>
        <p:spPr bwMode="auto">
          <a:xfrm>
            <a:off x="4755443" y="3739083"/>
            <a:ext cx="4150432" cy="22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（参考）</a:t>
            </a:r>
            <a:r>
              <a:rPr lang="ja-JP" altLang="en-US" dirty="0" smtClean="0"/>
              <a:t>平成２６年</a:t>
            </a:r>
            <a:r>
              <a:rPr lang="ja-JP" altLang="en-US" dirty="0"/>
              <a:t>３月末就職内定率（府立高校全日制・定時制）</a:t>
            </a:r>
            <a:endParaRPr lang="en-US" altLang="ja-JP" dirty="0"/>
          </a:p>
          <a:p>
            <a:pPr algn="l">
              <a:spcBef>
                <a:spcPts val="100"/>
              </a:spcBef>
              <a:buClr>
                <a:srgbClr val="B3A2C7"/>
              </a:buClr>
            </a:pPr>
            <a:r>
              <a:rPr lang="ja-JP" altLang="en-US" dirty="0"/>
              <a:t>　　　　　　　　　</a:t>
            </a:r>
            <a:r>
              <a:rPr lang="ja-JP" altLang="en-US" dirty="0" smtClean="0"/>
              <a:t> ９２．３％</a:t>
            </a:r>
            <a:r>
              <a:rPr lang="ja-JP" altLang="en-US" dirty="0"/>
              <a:t>　（平成</a:t>
            </a:r>
            <a:r>
              <a:rPr lang="ja-JP" altLang="en-US" dirty="0" smtClean="0"/>
              <a:t>２７年</a:t>
            </a:r>
            <a:r>
              <a:rPr lang="ja-JP" altLang="en-US" dirty="0"/>
              <a:t>３月末の就職内定率は５月に発表）</a:t>
            </a:r>
            <a:endParaRPr lang="en-US" altLang="ja-JP" dirty="0"/>
          </a:p>
          <a:p>
            <a:pPr algn="l">
              <a:spcBef>
                <a:spcPts val="100"/>
              </a:spcBef>
              <a:buClr>
                <a:srgbClr val="B3A2C7"/>
              </a:buClr>
            </a:pPr>
            <a:r>
              <a:rPr lang="ja-JP" altLang="en-US" dirty="0"/>
              <a:t>　</a:t>
            </a:r>
            <a:endParaRPr lang="en-US" altLang="ja-JP" dirty="0"/>
          </a:p>
          <a:p>
            <a:pPr algn="l"/>
            <a:endParaRPr lang="en-US" altLang="ja-JP" dirty="0"/>
          </a:p>
          <a:p>
            <a:pPr marL="85725" indent="-85725" algn="l"/>
            <a:r>
              <a:rPr lang="ja-JP" altLang="en-US" dirty="0"/>
              <a:t>＊全国</a:t>
            </a:r>
            <a:r>
              <a:rPr lang="ja-JP" altLang="en-US" dirty="0" smtClean="0"/>
              <a:t>学力・学習</a:t>
            </a:r>
            <a:r>
              <a:rPr lang="ja-JP" altLang="en-US" dirty="0"/>
              <a:t>状況調査に</a:t>
            </a:r>
            <a:r>
              <a:rPr lang="ja-JP" altLang="en-US" dirty="0" smtClean="0"/>
              <a:t>おいて「将来</a:t>
            </a:r>
            <a:r>
              <a:rPr lang="ja-JP" altLang="en-US" dirty="0"/>
              <a:t>の夢や目標を持っている」と</a:t>
            </a:r>
            <a:r>
              <a:rPr lang="ja-JP" altLang="en-US" dirty="0" smtClean="0"/>
              <a:t>回答する</a:t>
            </a:r>
            <a:r>
              <a:rPr lang="ja-JP" altLang="en-US" dirty="0"/>
              <a:t>割合を増やします。</a:t>
            </a:r>
            <a:endParaRPr lang="en-US" altLang="ja-JP" dirty="0"/>
          </a:p>
          <a:p>
            <a:pPr algn="l"/>
            <a:r>
              <a:rPr lang="en-US" altLang="ja-JP" dirty="0"/>
              <a:t>    </a:t>
            </a:r>
            <a:r>
              <a:rPr lang="ja-JP" altLang="en-US" dirty="0"/>
              <a:t>（参考）</a:t>
            </a:r>
            <a:r>
              <a:rPr lang="ja-JP" altLang="en-US" dirty="0" smtClean="0"/>
              <a:t>平成２６年度</a:t>
            </a:r>
            <a:r>
              <a:rPr lang="ja-JP" altLang="en-US" dirty="0"/>
              <a:t>　　小学校　</a:t>
            </a:r>
            <a:r>
              <a:rPr lang="ja-JP" altLang="en-US" dirty="0" smtClean="0"/>
              <a:t>８５．２％</a:t>
            </a:r>
            <a:endParaRPr lang="en-US" altLang="ja-JP" dirty="0"/>
          </a:p>
          <a:p>
            <a:pPr algn="l"/>
            <a:r>
              <a:rPr lang="ja-JP" altLang="en-US" dirty="0"/>
              <a:t>　　　　　　　　　　　　　　　　 中学校　</a:t>
            </a:r>
            <a:r>
              <a:rPr lang="ja-JP" altLang="en-US" dirty="0" smtClean="0"/>
              <a:t>６８．９％</a:t>
            </a:r>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endParaRPr lang="en-US" altLang="ja-JP" dirty="0" smtClean="0"/>
          </a:p>
        </p:txBody>
      </p:sp>
      <p:sp>
        <p:nvSpPr>
          <p:cNvPr id="19" name="正方形/長方形 29"/>
          <p:cNvSpPr>
            <a:spLocks noChangeArrowheads="1"/>
          </p:cNvSpPr>
          <p:nvPr/>
        </p:nvSpPr>
        <p:spPr bwMode="auto">
          <a:xfrm>
            <a:off x="4684180" y="3487055"/>
            <a:ext cx="4045842" cy="247934"/>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a:t>
            </a:r>
            <a:r>
              <a:rPr lang="ja-JP" altLang="en-US" b="1" dirty="0" smtClean="0"/>
              <a:t>夢</a:t>
            </a:r>
            <a:r>
              <a:rPr lang="ja-JP" altLang="en-US" b="1" dirty="0"/>
              <a:t>や志を持って粘り強くチャレンジする</a:t>
            </a:r>
            <a:r>
              <a:rPr lang="ja-JP" altLang="en-US" b="1" dirty="0" smtClean="0"/>
              <a:t>力のはぐくみ</a:t>
            </a:r>
            <a:r>
              <a:rPr lang="ja-JP" altLang="en-US" b="1" dirty="0"/>
              <a:t>　</a:t>
            </a:r>
            <a:endParaRPr lang="ja-JP" altLang="en-US" b="1" dirty="0">
              <a:solidFill>
                <a:srgbClr val="FF0000"/>
              </a:solidFill>
            </a:endParaRPr>
          </a:p>
        </p:txBody>
      </p:sp>
      <p:sp>
        <p:nvSpPr>
          <p:cNvPr id="20" name="Text Box 142"/>
          <p:cNvSpPr txBox="1">
            <a:spLocks noChangeArrowheads="1"/>
          </p:cNvSpPr>
          <p:nvPr/>
        </p:nvSpPr>
        <p:spPr bwMode="auto">
          <a:xfrm>
            <a:off x="8567737" y="6626604"/>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１０</a:t>
            </a:r>
          </a:p>
        </p:txBody>
      </p:sp>
    </p:spTree>
    <p:extLst>
      <p:ext uri="{BB962C8B-B14F-4D97-AF65-F5344CB8AC3E}">
        <p14:creationId xmlns:p14="http://schemas.microsoft.com/office/powerpoint/2010/main" val="2748046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sp>
        <p:nvSpPr>
          <p:cNvPr id="15" name="AutoShape 4"/>
          <p:cNvSpPr>
            <a:spLocks noChangeArrowheads="1"/>
          </p:cNvSpPr>
          <p:nvPr/>
        </p:nvSpPr>
        <p:spPr bwMode="auto">
          <a:xfrm>
            <a:off x="40195" y="188641"/>
            <a:ext cx="9104313" cy="6455804"/>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152486" y="715162"/>
            <a:ext cx="4421187" cy="5895188"/>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smtClean="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43507" y="476672"/>
            <a:ext cx="4473325"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4639280" y="655614"/>
            <a:ext cx="4419600" cy="591967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4" name="二等辺三角形 23"/>
          <p:cNvSpPr/>
          <p:nvPr/>
        </p:nvSpPr>
        <p:spPr>
          <a:xfrm rot="5400000">
            <a:off x="3806415" y="33902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5" name="角丸四角形 24"/>
          <p:cNvSpPr/>
          <p:nvPr/>
        </p:nvSpPr>
        <p:spPr>
          <a:xfrm>
            <a:off x="4652900" y="47667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31" name="正方形/長方形 30"/>
          <p:cNvSpPr>
            <a:spLocks noChangeArrowheads="1"/>
          </p:cNvSpPr>
          <p:nvPr/>
        </p:nvSpPr>
        <p:spPr bwMode="auto">
          <a:xfrm>
            <a:off x="277763"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2" name="正方形/長方形 3"/>
          <p:cNvSpPr>
            <a:spLocks noChangeArrowheads="1"/>
          </p:cNvSpPr>
          <p:nvPr/>
        </p:nvSpPr>
        <p:spPr bwMode="auto">
          <a:xfrm>
            <a:off x="343942" y="1406798"/>
            <a:ext cx="403827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近</a:t>
            </a:r>
            <a:r>
              <a:rPr lang="ja-JP" altLang="en-US" dirty="0">
                <a:latin typeface="ＭＳ Ｐゴシック" pitchFamily="50" charset="-128"/>
              </a:rPr>
              <a:t>現代史をはじめとした歴史に関する教育の</a:t>
            </a:r>
            <a:r>
              <a:rPr lang="ja-JP" altLang="en-US" dirty="0" smtClean="0">
                <a:latin typeface="ＭＳ Ｐゴシック" pitchFamily="50" charset="-128"/>
              </a:rPr>
              <a:t>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近</a:t>
            </a:r>
            <a:r>
              <a:rPr lang="ja-JP" altLang="en-US" dirty="0">
                <a:latin typeface="ＭＳ Ｐゴシック" pitchFamily="50" charset="-128"/>
              </a:rPr>
              <a:t>現代史をはじめとした歴史や領土に関する教育を「地理・歴史科」</a:t>
            </a:r>
            <a:r>
              <a:rPr lang="ja-JP" altLang="en-US" dirty="0" smtClean="0">
                <a:latin typeface="ＭＳ Ｐゴシック" pitchFamily="50" charset="-128"/>
              </a:rPr>
              <a:t>や「</a:t>
            </a:r>
            <a:r>
              <a:rPr lang="ja-JP" altLang="en-US" dirty="0">
                <a:latin typeface="ＭＳ Ｐゴシック" pitchFamily="50" charset="-128"/>
              </a:rPr>
              <a:t>志（こころざし）学</a:t>
            </a:r>
            <a:r>
              <a:rPr lang="ja-JP" altLang="en-US" dirty="0" smtClean="0">
                <a:latin typeface="ＭＳ Ｐゴシック" pitchFamily="50" charset="-128"/>
              </a:rPr>
              <a:t>」などにおいて実施</a:t>
            </a:r>
            <a:r>
              <a:rPr lang="ja-JP" altLang="en-US" dirty="0">
                <a:latin typeface="ＭＳ Ｐゴシック" pitchFamily="50" charset="-128"/>
              </a:rPr>
              <a:t>します。</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大阪府</a:t>
            </a:r>
            <a:r>
              <a:rPr lang="ja-JP" altLang="en-US" dirty="0">
                <a:latin typeface="ＭＳ Ｐゴシック" pitchFamily="50" charset="-128"/>
              </a:rPr>
              <a:t>教育課程協</a:t>
            </a:r>
            <a:r>
              <a:rPr lang="ja-JP" altLang="en-US" dirty="0" smtClean="0">
                <a:latin typeface="ＭＳ Ｐゴシック" pitchFamily="50" charset="-128"/>
              </a:rPr>
              <a:t>議会に</a:t>
            </a:r>
            <a:r>
              <a:rPr lang="ja-JP" altLang="en-US" dirty="0">
                <a:latin typeface="ＭＳ Ｐゴシック" pitchFamily="50" charset="-128"/>
              </a:rPr>
              <a:t>おいて各校に周知を図ります</a:t>
            </a:r>
            <a:r>
              <a:rPr lang="ja-JP" altLang="en-US" dirty="0" smtClean="0">
                <a:latin typeface="ＭＳ Ｐゴシック" pitchFamily="50" charset="-128"/>
              </a:rPr>
              <a:t>。</a:t>
            </a:r>
            <a:endParaRPr lang="en-US" altLang="ja-JP" dirty="0" smtClean="0">
              <a:latin typeface="ＭＳ Ｐゴシック" pitchFamily="50" charset="-128"/>
            </a:endParaRPr>
          </a:p>
          <a:p>
            <a:pPr marL="85725" algn="l"/>
            <a:endParaRPr lang="en-US" altLang="ja-JP" dirty="0" smtClean="0">
              <a:latin typeface="ＭＳ Ｐゴシック" pitchFamily="50" charset="-128"/>
            </a:endParaRPr>
          </a:p>
          <a:p>
            <a:pPr marL="85725" algn="l"/>
            <a:endParaRPr lang="en-US" altLang="ja-JP" dirty="0">
              <a:latin typeface="ＭＳ Ｐゴシック" pitchFamily="50" charset="-128"/>
            </a:endParaRPr>
          </a:p>
          <a:p>
            <a:pPr algn="l"/>
            <a:r>
              <a:rPr lang="en-US" altLang="ja-JP" dirty="0">
                <a:latin typeface="ＭＳ Ｐゴシック" pitchFamily="50" charset="-128"/>
              </a:rPr>
              <a:t>【</a:t>
            </a:r>
            <a:r>
              <a:rPr lang="ja-JP" altLang="en-US" dirty="0">
                <a:latin typeface="ＭＳ Ｐゴシック" pitchFamily="50" charset="-128"/>
              </a:rPr>
              <a:t>民主主義など社会の仕組みに関する教育の推進</a:t>
            </a:r>
            <a:r>
              <a:rPr lang="en-US" altLang="ja-JP" dirty="0">
                <a:latin typeface="ＭＳ Ｐゴシック" pitchFamily="50" charset="-128"/>
              </a:rPr>
              <a:t>】</a:t>
            </a:r>
          </a:p>
          <a:p>
            <a:pPr marL="171450" indent="-85725" algn="l">
              <a:buFont typeface="Arial" panose="020B0604020202020204" pitchFamily="34" charset="0"/>
              <a:buChar char="•"/>
            </a:pPr>
            <a:r>
              <a:rPr lang="ja-JP" altLang="en-US" dirty="0">
                <a:latin typeface="ＭＳ Ｐゴシック" pitchFamily="50" charset="-128"/>
              </a:rPr>
              <a:t>すべての府立高校において、民主主義など社会の仕組みに関する教</a:t>
            </a:r>
            <a:endParaRPr lang="en-US" altLang="ja-JP" dirty="0">
              <a:latin typeface="ＭＳ Ｐゴシック" pitchFamily="50" charset="-128"/>
            </a:endParaRPr>
          </a:p>
          <a:p>
            <a:pPr algn="l"/>
            <a:r>
              <a:rPr lang="ja-JP" altLang="en-US" dirty="0">
                <a:latin typeface="ＭＳ Ｐゴシック" pitchFamily="50" charset="-128"/>
              </a:rPr>
              <a:t>　　育を「公民科」や「志（こころざし）学」などにおいて実施します。</a:t>
            </a:r>
            <a:endParaRPr lang="en-US" altLang="ja-JP" dirty="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歴史・文化にふれる機会の拡大</a:t>
            </a:r>
            <a:r>
              <a:rPr lang="en-US" altLang="ja-JP" dirty="0" smtClean="0">
                <a:latin typeface="ＭＳ Ｐゴシック" pitchFamily="50" charset="-128"/>
              </a:rPr>
              <a:t>】</a:t>
            </a:r>
          </a:p>
          <a:p>
            <a:pPr algn="l"/>
            <a:r>
              <a:rPr lang="ja-JP" altLang="en-US" dirty="0" smtClean="0">
                <a:latin typeface="ＭＳ Ｐゴシック" pitchFamily="50" charset="-128"/>
              </a:rPr>
              <a:t>＊中之島図書館環境改善等事業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図書館機能の強化や利便性･快適性を高めるため、大書架の整備、記念室等の改修や、古典籍のデジタル化を行います。</a:t>
            </a:r>
            <a:endParaRPr lang="en-US" altLang="ja-JP" dirty="0">
              <a:latin typeface="ＭＳ Ｐゴシック" pitchFamily="50" charset="-128"/>
            </a:endParaRPr>
          </a:p>
          <a:p>
            <a:pPr algn="l"/>
            <a:endParaRPr lang="en-US" altLang="ja-JP" dirty="0" smtClean="0"/>
          </a:p>
        </p:txBody>
      </p:sp>
      <p:sp>
        <p:nvSpPr>
          <p:cNvPr id="33" name="正方形/長方形 3"/>
          <p:cNvSpPr>
            <a:spLocks noChangeArrowheads="1"/>
          </p:cNvSpPr>
          <p:nvPr/>
        </p:nvSpPr>
        <p:spPr bwMode="auto">
          <a:xfrm>
            <a:off x="4824028" y="1404642"/>
            <a:ext cx="419542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＊地理・歴史科の授業における、生徒による授業評価</a:t>
            </a:r>
            <a:r>
              <a:rPr lang="en-US" altLang="ja-JP" dirty="0" smtClean="0">
                <a:latin typeface="+mn-ea"/>
                <a:ea typeface="+mn-ea"/>
              </a:rPr>
              <a:t>(</a:t>
            </a:r>
            <a:r>
              <a:rPr lang="en-US" altLang="ja-JP" sz="900" dirty="0" smtClean="0">
                <a:latin typeface="+mn-ea"/>
                <a:ea typeface="+mn-ea"/>
              </a:rPr>
              <a:t>※</a:t>
            </a:r>
            <a:r>
              <a:rPr lang="en-US" altLang="ja-JP" dirty="0" smtClean="0">
                <a:latin typeface="+mn-ea"/>
                <a:ea typeface="+mn-ea"/>
              </a:rPr>
              <a:t>)</a:t>
            </a:r>
            <a:r>
              <a:rPr lang="ja-JP" altLang="en-US" dirty="0" smtClean="0"/>
              <a:t>の数値（理解度、</a:t>
            </a:r>
            <a:endParaRPr lang="en-US" altLang="ja-JP" dirty="0" smtClean="0"/>
          </a:p>
          <a:p>
            <a:pPr algn="l"/>
            <a:r>
              <a:rPr lang="ja-JP" altLang="en-US" dirty="0"/>
              <a:t>　</a:t>
            </a:r>
            <a:r>
              <a:rPr lang="ja-JP" altLang="en-US" dirty="0" smtClean="0"/>
              <a:t> 授業満足度）を向上させます。</a:t>
            </a:r>
            <a:endParaRPr lang="en-US" altLang="ja-JP" dirty="0" smtClean="0"/>
          </a:p>
          <a:p>
            <a:pPr algn="l"/>
            <a:r>
              <a:rPr lang="ja-JP" altLang="en-US" dirty="0"/>
              <a:t>　</a:t>
            </a:r>
            <a:r>
              <a:rPr lang="ja-JP" altLang="en-US" dirty="0" smtClean="0"/>
              <a:t>　（参考）平成２５年度　理解度 日本史</a:t>
            </a:r>
            <a:r>
              <a:rPr lang="ja-JP" altLang="en-US" dirty="0"/>
              <a:t>Ａ　</a:t>
            </a:r>
            <a:r>
              <a:rPr lang="en-US" altLang="ja-JP" dirty="0"/>
              <a:t>2.86</a:t>
            </a:r>
            <a:r>
              <a:rPr lang="ja-JP" altLang="en-US" dirty="0"/>
              <a:t>（第１回）　</a:t>
            </a:r>
            <a:r>
              <a:rPr lang="en-US" altLang="ja-JP" dirty="0"/>
              <a:t>2.93</a:t>
            </a:r>
            <a:r>
              <a:rPr lang="ja-JP" altLang="en-US" dirty="0"/>
              <a:t>（第２回</a:t>
            </a:r>
            <a:r>
              <a:rPr lang="ja-JP" altLang="en-US" dirty="0" smtClean="0"/>
              <a:t>）</a:t>
            </a:r>
            <a:endParaRPr lang="en-US" altLang="ja-JP" dirty="0" smtClean="0"/>
          </a:p>
          <a:p>
            <a:pPr algn="l"/>
            <a:r>
              <a:rPr lang="ja-JP" altLang="en-US" dirty="0" smtClean="0"/>
              <a:t>　　　　　　　　　　　　　　　　　　　　 日本史</a:t>
            </a:r>
            <a:r>
              <a:rPr lang="ja-JP" altLang="en-US" dirty="0"/>
              <a:t>Ｂ　</a:t>
            </a:r>
            <a:r>
              <a:rPr lang="en-US" altLang="ja-JP" dirty="0"/>
              <a:t>2.96</a:t>
            </a:r>
            <a:r>
              <a:rPr lang="ja-JP" altLang="en-US" dirty="0"/>
              <a:t>（第１回）  </a:t>
            </a:r>
            <a:r>
              <a:rPr lang="en-US" altLang="ja-JP" dirty="0"/>
              <a:t>3.03</a:t>
            </a:r>
            <a:r>
              <a:rPr lang="ja-JP" altLang="en-US" dirty="0"/>
              <a:t>（第２回</a:t>
            </a:r>
            <a:r>
              <a:rPr lang="ja-JP" altLang="en-US" dirty="0" smtClean="0"/>
              <a:t>）</a:t>
            </a:r>
            <a:endParaRPr lang="en-US" altLang="ja-JP" dirty="0" smtClean="0"/>
          </a:p>
          <a:p>
            <a:pPr algn="l"/>
            <a:r>
              <a:rPr lang="ja-JP" altLang="en-US" dirty="0"/>
              <a:t>　</a:t>
            </a:r>
            <a:r>
              <a:rPr lang="ja-JP" altLang="en-US" dirty="0" smtClean="0"/>
              <a:t>　　　　　　　　　　　　　　　　　　　　　　　　　　　（平成２６年度結果は集約中）</a:t>
            </a:r>
            <a:endParaRPr lang="ja-JP" altLang="en-US" dirty="0"/>
          </a:p>
          <a:p>
            <a:pPr algn="l"/>
            <a:r>
              <a:rPr lang="ja-JP" altLang="en-US" dirty="0" smtClean="0">
                <a:latin typeface="+mn-ea"/>
                <a:ea typeface="+mn-ea"/>
              </a:rPr>
              <a:t>　　</a:t>
            </a:r>
            <a:r>
              <a:rPr lang="en-US" altLang="ja-JP" sz="900" i="1" dirty="0" smtClean="0">
                <a:latin typeface="+mn-ea"/>
                <a:ea typeface="+mn-ea"/>
              </a:rPr>
              <a:t>(※)</a:t>
            </a:r>
            <a:r>
              <a:rPr lang="ja-JP" altLang="en-US" sz="900" i="1" dirty="0" smtClean="0">
                <a:latin typeface="+mn-ea"/>
                <a:ea typeface="+mn-ea"/>
              </a:rPr>
              <a:t>１～４の４段階で、年２回実施</a:t>
            </a:r>
            <a:endParaRPr lang="en-US" altLang="ja-JP" i="1" dirty="0">
              <a:latin typeface="+mn-ea"/>
              <a:ea typeface="+mn-ea"/>
            </a:endParaRPr>
          </a:p>
          <a:p>
            <a:pPr algn="l"/>
            <a:endParaRPr lang="en-US" altLang="ja-JP" dirty="0" smtClean="0"/>
          </a:p>
          <a:p>
            <a:pPr marL="85725" indent="-85725" algn="l"/>
            <a:r>
              <a:rPr lang="ja-JP" altLang="en-US" dirty="0" smtClean="0"/>
              <a:t>＊公民科の授業における、生徒による授業評価</a:t>
            </a:r>
            <a:r>
              <a:rPr lang="en-US" altLang="ja-JP" dirty="0" smtClean="0">
                <a:latin typeface="+mn-ea"/>
                <a:ea typeface="+mn-ea"/>
              </a:rPr>
              <a:t>(</a:t>
            </a:r>
            <a:r>
              <a:rPr lang="en-US" altLang="ja-JP" sz="900" dirty="0" smtClean="0">
                <a:latin typeface="+mn-ea"/>
                <a:ea typeface="+mn-ea"/>
              </a:rPr>
              <a:t>※</a:t>
            </a:r>
            <a:r>
              <a:rPr lang="en-US" altLang="ja-JP" dirty="0" smtClean="0">
                <a:latin typeface="+mn-ea"/>
                <a:ea typeface="+mn-ea"/>
              </a:rPr>
              <a:t>)</a:t>
            </a:r>
            <a:r>
              <a:rPr lang="ja-JP" altLang="en-US" dirty="0" smtClean="0"/>
              <a:t>の数値（理解度、授業満足度）を向上させます。</a:t>
            </a:r>
            <a:endParaRPr lang="en-US" altLang="ja-JP" dirty="0" smtClean="0"/>
          </a:p>
          <a:p>
            <a:pPr lvl="0" algn="l"/>
            <a:r>
              <a:rPr lang="ja-JP" altLang="en-US" dirty="0"/>
              <a:t> 　　</a:t>
            </a:r>
            <a:r>
              <a:rPr lang="zh-CN" altLang="en-US" dirty="0"/>
              <a:t>（参考</a:t>
            </a:r>
            <a:r>
              <a:rPr lang="zh-CN" altLang="en-US" dirty="0" smtClean="0"/>
              <a:t>）平成</a:t>
            </a:r>
            <a:r>
              <a:rPr lang="ja-JP" altLang="en-US" dirty="0" smtClean="0"/>
              <a:t>２５</a:t>
            </a:r>
            <a:r>
              <a:rPr lang="zh-CN" altLang="en-US" dirty="0" smtClean="0"/>
              <a:t>年度</a:t>
            </a:r>
            <a:r>
              <a:rPr lang="zh-CN" altLang="en-US" dirty="0"/>
              <a:t>　</a:t>
            </a:r>
            <a:r>
              <a:rPr lang="ja-JP" altLang="en-US" dirty="0" smtClean="0"/>
              <a:t>理解度 現代</a:t>
            </a:r>
            <a:r>
              <a:rPr lang="ja-JP" altLang="en-US" dirty="0"/>
              <a:t>社会</a:t>
            </a:r>
            <a:r>
              <a:rPr lang="zh-CN" altLang="en-US" dirty="0"/>
              <a:t>　 </a:t>
            </a:r>
            <a:r>
              <a:rPr lang="en-US" altLang="zh-CN" dirty="0"/>
              <a:t>2.88</a:t>
            </a:r>
            <a:r>
              <a:rPr lang="zh-CN" altLang="en-US" dirty="0"/>
              <a:t>（第１回）　</a:t>
            </a:r>
            <a:r>
              <a:rPr lang="en-US" altLang="zh-CN" dirty="0"/>
              <a:t>2.94</a:t>
            </a:r>
            <a:r>
              <a:rPr lang="zh-CN" altLang="en-US" dirty="0"/>
              <a:t>（第２回）</a:t>
            </a:r>
          </a:p>
          <a:p>
            <a:pPr lvl="0" algn="l"/>
            <a:r>
              <a:rPr lang="zh-CN" altLang="en-US" dirty="0"/>
              <a:t>　　</a:t>
            </a:r>
            <a:r>
              <a:rPr lang="ja-JP" altLang="en-US" dirty="0"/>
              <a:t>　</a:t>
            </a:r>
            <a:r>
              <a:rPr lang="zh-CN" altLang="en-US" dirty="0"/>
              <a:t>　　　　　　　　　　　　　 </a:t>
            </a:r>
            <a:r>
              <a:rPr lang="ja-JP" altLang="en-US" dirty="0" smtClean="0"/>
              <a:t>　　　　 政治</a:t>
            </a:r>
            <a:r>
              <a:rPr lang="ja-JP" altLang="en-US" dirty="0"/>
              <a:t>・経済</a:t>
            </a:r>
            <a:r>
              <a:rPr lang="zh-CN" altLang="en-US" dirty="0"/>
              <a:t>　</a:t>
            </a:r>
            <a:r>
              <a:rPr lang="en-US" altLang="zh-CN" dirty="0"/>
              <a:t>2.97</a:t>
            </a:r>
            <a:r>
              <a:rPr lang="zh-CN" altLang="en-US" dirty="0"/>
              <a:t>（第１回）  </a:t>
            </a:r>
            <a:r>
              <a:rPr lang="en-US" altLang="zh-CN" dirty="0"/>
              <a:t>3.06</a:t>
            </a:r>
            <a:r>
              <a:rPr lang="zh-CN" altLang="en-US" dirty="0"/>
              <a:t>（第２回）</a:t>
            </a:r>
            <a:r>
              <a:rPr lang="ja-JP" altLang="en-US" dirty="0"/>
              <a:t>　</a:t>
            </a:r>
            <a:endParaRPr lang="en-US" altLang="ja-JP" dirty="0"/>
          </a:p>
          <a:p>
            <a:pPr algn="l"/>
            <a:r>
              <a:rPr lang="ja-JP" altLang="en-US" dirty="0"/>
              <a:t>　</a:t>
            </a:r>
            <a:r>
              <a:rPr lang="ja-JP" altLang="en-US" dirty="0" smtClean="0"/>
              <a:t>　　　　　　　　　　　　　　　　　　　　　　　　　　　　（</a:t>
            </a:r>
            <a:r>
              <a:rPr lang="ja-JP" altLang="en-US" dirty="0"/>
              <a:t>平成２６年度結果は</a:t>
            </a:r>
            <a:r>
              <a:rPr lang="ja-JP" altLang="en-US" dirty="0" smtClean="0"/>
              <a:t>集約中）</a:t>
            </a:r>
            <a:endParaRPr lang="en-US" altLang="ja-JP" dirty="0"/>
          </a:p>
          <a:p>
            <a:pPr algn="l"/>
            <a:endParaRPr lang="en-US" altLang="ja-JP" dirty="0" smtClean="0"/>
          </a:p>
          <a:p>
            <a:pPr algn="l"/>
            <a:r>
              <a:rPr lang="ja-JP" altLang="en-US" dirty="0" smtClean="0"/>
              <a:t>＊</a:t>
            </a:r>
            <a:r>
              <a:rPr lang="ja-JP" altLang="en-US" dirty="0"/>
              <a:t>国指定の重要文化財である建物や蓄積してきた蔵書･ノウハウを活用</a:t>
            </a:r>
            <a:endParaRPr lang="en-US" altLang="ja-JP" dirty="0"/>
          </a:p>
          <a:p>
            <a:pPr algn="l"/>
            <a:r>
              <a:rPr lang="ja-JP" altLang="en-US" dirty="0"/>
              <a:t>　し、図書館の機能と利用者サービスの向上を図ります。</a:t>
            </a:r>
            <a:endParaRPr lang="en-US" altLang="ja-JP" dirty="0"/>
          </a:p>
          <a:p>
            <a:pPr algn="l"/>
            <a:endParaRPr lang="en-US" altLang="ja-JP" dirty="0"/>
          </a:p>
        </p:txBody>
      </p:sp>
      <p:sp>
        <p:nvSpPr>
          <p:cNvPr id="34" name="正方形/長方形 33"/>
          <p:cNvSpPr>
            <a:spLocks noChangeArrowheads="1"/>
          </p:cNvSpPr>
          <p:nvPr/>
        </p:nvSpPr>
        <p:spPr bwMode="auto">
          <a:xfrm>
            <a:off x="4837112" y="104272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社会に参画し貢献する意識や態度のはぐくみ</a:t>
            </a:r>
            <a:endParaRPr lang="ja-JP" altLang="en-US" sz="1050" b="1" dirty="0">
              <a:latin typeface="+mn-ea"/>
              <a:ea typeface="+mn-ea"/>
            </a:endParaRPr>
          </a:p>
        </p:txBody>
      </p:sp>
      <p:sp>
        <p:nvSpPr>
          <p:cNvPr id="35" name="Text Box 142"/>
          <p:cNvSpPr txBox="1">
            <a:spLocks noChangeArrowheads="1"/>
          </p:cNvSpPr>
          <p:nvPr/>
        </p:nvSpPr>
        <p:spPr bwMode="auto">
          <a:xfrm>
            <a:off x="8544156" y="6625511"/>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１１</a:t>
            </a:r>
            <a:endParaRPr lang="ja-JP" altLang="en-US" b="1" dirty="0"/>
          </a:p>
        </p:txBody>
      </p:sp>
      <p:sp>
        <p:nvSpPr>
          <p:cNvPr id="2" name="正方形/長方形 1"/>
          <p:cNvSpPr/>
          <p:nvPr/>
        </p:nvSpPr>
        <p:spPr>
          <a:xfrm>
            <a:off x="318745" y="4197712"/>
            <a:ext cx="3986796" cy="1823576"/>
          </a:xfrm>
          <a:prstGeom prst="rect">
            <a:avLst/>
          </a:prstGeom>
        </p:spPr>
        <p:txBody>
          <a:bodyPr wrap="square">
            <a:spAutoFit/>
          </a:bodyPr>
          <a:lstStyle/>
          <a:p>
            <a:pPr lvl="0" algn="l">
              <a:spcBef>
                <a:spcPts val="100"/>
              </a:spcBef>
              <a:buClr>
                <a:srgbClr val="8064A2">
                  <a:lumMod val="60000"/>
                  <a:lumOff val="40000"/>
                </a:srgbClr>
              </a:buClr>
              <a:defRPr/>
            </a:pPr>
            <a:r>
              <a:rPr lang="en-US" altLang="ja-JP" dirty="0" smtClean="0">
                <a:latin typeface="ＭＳ Ｐゴシック" pitchFamily="50" charset="-128"/>
              </a:rPr>
              <a:t>【</a:t>
            </a:r>
            <a:r>
              <a:rPr lang="ja-JP" altLang="en-US" dirty="0" smtClean="0">
                <a:latin typeface="ＭＳ Ｐゴシック" pitchFamily="50" charset="-128"/>
              </a:rPr>
              <a:t>道徳教育の推進</a:t>
            </a:r>
            <a:r>
              <a:rPr lang="en-US" altLang="ja-JP" dirty="0" smtClean="0">
                <a:latin typeface="ＭＳ Ｐゴシック" pitchFamily="50" charset="-128"/>
              </a:rPr>
              <a:t>】</a:t>
            </a:r>
          </a:p>
          <a:p>
            <a:pPr lvl="0" algn="l">
              <a:spcBef>
                <a:spcPts val="100"/>
              </a:spcBef>
              <a:buClr>
                <a:srgbClr val="8064A2">
                  <a:lumMod val="60000"/>
                  <a:lumOff val="40000"/>
                </a:srgbClr>
              </a:buClr>
              <a:defRPr/>
            </a:pPr>
            <a:r>
              <a:rPr lang="ja-JP" altLang="en-US" dirty="0" smtClean="0">
                <a:latin typeface="ＭＳ Ｐゴシック" pitchFamily="50" charset="-128"/>
              </a:rPr>
              <a:t>＊</a:t>
            </a:r>
            <a:r>
              <a:rPr lang="ja-JP" altLang="en-US" dirty="0">
                <a:latin typeface="ＭＳ Ｐゴシック" pitchFamily="50" charset="-128"/>
              </a:rPr>
              <a:t>豊かな人間性をはぐくむ取組み推進</a:t>
            </a:r>
            <a:r>
              <a:rPr lang="ja-JP" altLang="en-US" dirty="0" smtClean="0">
                <a:latin typeface="ＭＳ Ｐゴシック" pitchFamily="50" charset="-128"/>
              </a:rPr>
              <a:t>事業</a:t>
            </a:r>
            <a:endParaRPr lang="en-US" altLang="ja-JP" dirty="0">
              <a:latin typeface="ＭＳ Ｐゴシック" pitchFamily="50" charset="-128"/>
            </a:endParaRPr>
          </a:p>
          <a:p>
            <a:pPr lvl="0" algn="l">
              <a:spcBef>
                <a:spcPts val="100"/>
              </a:spcBef>
              <a:buClr>
                <a:srgbClr val="8064A2">
                  <a:lumMod val="60000"/>
                  <a:lumOff val="40000"/>
                </a:srgbClr>
              </a:buClr>
              <a:defRPr/>
            </a:pPr>
            <a:r>
              <a:rPr lang="ja-JP" altLang="en-US" dirty="0" smtClean="0">
                <a:latin typeface="ＭＳ Ｐゴシック" pitchFamily="50" charset="-128"/>
              </a:rPr>
              <a:t>　・中学校区を推進指定校区に指定し、学校・家庭・地域が一体となった</a:t>
            </a:r>
            <a:endParaRPr lang="en-US" altLang="ja-JP" dirty="0" smtClean="0">
              <a:latin typeface="ＭＳ Ｐゴシック" pitchFamily="50" charset="-128"/>
            </a:endParaRPr>
          </a:p>
          <a:p>
            <a:pPr lvl="0" algn="l">
              <a:spcBef>
                <a:spcPts val="100"/>
              </a:spcBef>
              <a:buClr>
                <a:srgbClr val="8064A2">
                  <a:lumMod val="60000"/>
                  <a:lumOff val="40000"/>
                </a:srgbClr>
              </a:buClr>
              <a:defRPr/>
            </a:pPr>
            <a:r>
              <a:rPr lang="ja-JP" altLang="en-US" dirty="0">
                <a:latin typeface="ＭＳ Ｐゴシック" pitchFamily="50" charset="-128"/>
              </a:rPr>
              <a:t>　</a:t>
            </a:r>
            <a:r>
              <a:rPr lang="ja-JP" altLang="en-US" dirty="0" smtClean="0">
                <a:latin typeface="ＭＳ Ｐゴシック" pitchFamily="50" charset="-128"/>
              </a:rPr>
              <a:t>　公開講座の開催等の取組みを進めます。</a:t>
            </a:r>
            <a:endParaRPr lang="en-US" altLang="ja-JP" dirty="0" smtClean="0">
              <a:latin typeface="ＭＳ Ｐゴシック" pitchFamily="50" charset="-128"/>
            </a:endParaRPr>
          </a:p>
          <a:p>
            <a:pPr marL="266700" indent="-85725" algn="l">
              <a:buFont typeface="Arial" panose="020B0604020202020204" pitchFamily="34" charset="0"/>
              <a:buChar char="•"/>
            </a:pPr>
            <a:endParaRPr lang="en-US" altLang="ja-JP" dirty="0">
              <a:latin typeface="ＭＳ Ｐゴシック" pitchFamily="50" charset="-128"/>
            </a:endParaRPr>
          </a:p>
          <a:p>
            <a:pPr marL="180975" indent="-180975" algn="l"/>
            <a:r>
              <a:rPr lang="en-US" altLang="ja-JP" dirty="0" smtClean="0">
                <a:latin typeface="ＭＳ Ｐゴシック" pitchFamily="50" charset="-128"/>
              </a:rPr>
              <a:t>【</a:t>
            </a:r>
            <a:r>
              <a:rPr lang="ja-JP" altLang="en-US" dirty="0" smtClean="0">
                <a:latin typeface="ＭＳ Ｐゴシック" pitchFamily="50" charset="-128"/>
              </a:rPr>
              <a:t>「こころの再生」府民運動の推進</a:t>
            </a:r>
            <a:r>
              <a:rPr lang="en-US" altLang="ja-JP" dirty="0" smtClean="0">
                <a:latin typeface="ＭＳ Ｐゴシック" pitchFamily="50" charset="-128"/>
              </a:rPr>
              <a:t>】</a:t>
            </a:r>
          </a:p>
          <a:p>
            <a:pPr marL="180975" lvl="0" indent="-180975" algn="l"/>
            <a:r>
              <a:rPr lang="ja-JP" altLang="en-US" dirty="0" smtClean="0">
                <a:latin typeface="ＭＳ Ｐゴシック" pitchFamily="50" charset="-128"/>
              </a:rPr>
              <a:t>＊</a:t>
            </a:r>
            <a:r>
              <a:rPr lang="ja-JP" altLang="en-US" dirty="0">
                <a:latin typeface="ＭＳ Ｐゴシック" pitchFamily="50" charset="-128"/>
              </a:rPr>
              <a:t>豊かな人間性をはぐくむ取組み推進</a:t>
            </a:r>
            <a:r>
              <a:rPr lang="ja-JP" altLang="en-US" dirty="0" smtClean="0">
                <a:latin typeface="ＭＳ Ｐゴシック" pitchFamily="50" charset="-128"/>
              </a:rPr>
              <a:t>事業</a:t>
            </a:r>
            <a:endParaRPr lang="en-US" altLang="ja-JP" dirty="0">
              <a:latin typeface="ＭＳ Ｐゴシック" pitchFamily="50" charset="-128"/>
            </a:endParaRPr>
          </a:p>
          <a:p>
            <a:pPr marL="180975" lvl="0" indent="-180975" algn="l"/>
            <a:r>
              <a:rPr lang="ja-JP" altLang="en-US" dirty="0" smtClean="0">
                <a:latin typeface="ＭＳ Ｐゴシック" pitchFamily="50" charset="-128"/>
              </a:rPr>
              <a:t>　・平成</a:t>
            </a:r>
            <a:r>
              <a:rPr lang="en-US" altLang="ja-JP" dirty="0" smtClean="0">
                <a:latin typeface="ＭＳ Ｐゴシック" pitchFamily="50" charset="-128"/>
              </a:rPr>
              <a:t>25,26</a:t>
            </a:r>
            <a:r>
              <a:rPr lang="ja-JP" altLang="en-US" dirty="0" smtClean="0">
                <a:latin typeface="ＭＳ Ｐゴシック" pitchFamily="50" charset="-128"/>
              </a:rPr>
              <a:t>年度に作成した「こころの再生」府民</a:t>
            </a:r>
            <a:r>
              <a:rPr lang="ja-JP" altLang="en-US" dirty="0">
                <a:latin typeface="ＭＳ Ｐゴシック" pitchFamily="50" charset="-128"/>
              </a:rPr>
              <a:t>運動の趣旨を盛り込んだ道徳</a:t>
            </a:r>
            <a:r>
              <a:rPr lang="ja-JP" altLang="en-US" dirty="0" smtClean="0">
                <a:latin typeface="ＭＳ Ｐゴシック" pitchFamily="50" charset="-128"/>
              </a:rPr>
              <a:t>資料「</a:t>
            </a:r>
            <a:r>
              <a:rPr lang="en-US" altLang="ja-JP" dirty="0" smtClean="0">
                <a:latin typeface="ＭＳ Ｐゴシック" pitchFamily="50" charset="-128"/>
              </a:rPr>
              <a:t>｢</a:t>
            </a:r>
            <a:r>
              <a:rPr lang="ja-JP" altLang="en-US" dirty="0" smtClean="0">
                <a:latin typeface="ＭＳ Ｐゴシック" pitchFamily="50" charset="-128"/>
              </a:rPr>
              <a:t>大切</a:t>
            </a:r>
            <a:r>
              <a:rPr lang="ja-JP" altLang="en-US" dirty="0">
                <a:latin typeface="ＭＳ Ｐゴシック" pitchFamily="50" charset="-128"/>
              </a:rPr>
              <a:t>な</a:t>
            </a:r>
            <a:r>
              <a:rPr lang="ja-JP" altLang="en-US" dirty="0" smtClean="0">
                <a:latin typeface="ＭＳ Ｐゴシック" pitchFamily="50" charset="-128"/>
              </a:rPr>
              <a:t>こころ</a:t>
            </a:r>
            <a:r>
              <a:rPr lang="en-US" altLang="ja-JP" dirty="0" smtClean="0">
                <a:latin typeface="ＭＳ Ｐゴシック" pitchFamily="50" charset="-128"/>
              </a:rPr>
              <a:t>｣</a:t>
            </a:r>
            <a:r>
              <a:rPr lang="ja-JP" altLang="en-US" dirty="0" smtClean="0">
                <a:latin typeface="ＭＳ Ｐゴシック" pitchFamily="50" charset="-128"/>
              </a:rPr>
              <a:t>を</a:t>
            </a:r>
            <a:r>
              <a:rPr lang="ja-JP" altLang="en-US" dirty="0">
                <a:latin typeface="ＭＳ Ｐゴシック" pitchFamily="50" charset="-128"/>
              </a:rPr>
              <a:t>見つめ直して</a:t>
            </a:r>
            <a:r>
              <a:rPr lang="ja-JP" altLang="en-US" dirty="0" smtClean="0">
                <a:latin typeface="ＭＳ Ｐゴシック" pitchFamily="50" charset="-128"/>
              </a:rPr>
              <a:t>」のワークシートを配付し</a:t>
            </a:r>
            <a:r>
              <a:rPr lang="ja-JP" altLang="en-US" dirty="0">
                <a:latin typeface="ＭＳ Ｐゴシック" pitchFamily="50" charset="-128"/>
              </a:rPr>
              <a:t>、児童生徒の他者を思いやるこころなどを育むとともに、他人の意見を聞きながら自分で判断する力を</a:t>
            </a:r>
            <a:r>
              <a:rPr lang="ja-JP" altLang="en-US" dirty="0" smtClean="0">
                <a:latin typeface="ＭＳ Ｐゴシック" pitchFamily="50" charset="-128"/>
              </a:rPr>
              <a:t>醸成します。</a:t>
            </a:r>
            <a:endParaRPr lang="en-US" altLang="ja-JP" dirty="0">
              <a:latin typeface="ＭＳ Ｐゴシック" pitchFamily="50" charset="-128"/>
            </a:endParaRPr>
          </a:p>
        </p:txBody>
      </p:sp>
      <p:sp>
        <p:nvSpPr>
          <p:cNvPr id="17" name="正方形/長方形 16"/>
          <p:cNvSpPr>
            <a:spLocks noChangeArrowheads="1"/>
          </p:cNvSpPr>
          <p:nvPr/>
        </p:nvSpPr>
        <p:spPr bwMode="auto">
          <a:xfrm>
            <a:off x="277761" y="386107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
        <p:nvSpPr>
          <p:cNvPr id="18" name="正方形/長方形 17"/>
          <p:cNvSpPr>
            <a:spLocks noChangeArrowheads="1"/>
          </p:cNvSpPr>
          <p:nvPr/>
        </p:nvSpPr>
        <p:spPr bwMode="auto">
          <a:xfrm>
            <a:off x="4781934" y="386107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smtClean="0">
                <a:latin typeface="+mn-ea"/>
                <a:ea typeface="+mn-ea"/>
              </a:rPr>
              <a:t>ルールを守り、人を思いやる豊かな人間性のはぐくみ</a:t>
            </a:r>
            <a:endParaRPr lang="ja-JP" altLang="en-US" sz="1050" b="1" dirty="0">
              <a:latin typeface="+mn-ea"/>
              <a:ea typeface="+mn-ea"/>
            </a:endParaRPr>
          </a:p>
        </p:txBody>
      </p:sp>
      <p:sp>
        <p:nvSpPr>
          <p:cNvPr id="19" name="正方形/長方形 3"/>
          <p:cNvSpPr>
            <a:spLocks noChangeArrowheads="1"/>
          </p:cNvSpPr>
          <p:nvPr/>
        </p:nvSpPr>
        <p:spPr bwMode="auto">
          <a:xfrm>
            <a:off x="4781934" y="4200180"/>
            <a:ext cx="4065029"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p>
          <a:p>
            <a:pPr algn="l"/>
            <a:r>
              <a:rPr lang="ja-JP" altLang="en-US" dirty="0" smtClean="0"/>
              <a:t>＊</a:t>
            </a:r>
            <a:r>
              <a:rPr lang="ja-JP" altLang="en-US" dirty="0"/>
              <a:t>全国</a:t>
            </a:r>
            <a:r>
              <a:rPr lang="ja-JP" altLang="en-US" dirty="0" smtClean="0"/>
              <a:t>学力･学習</a:t>
            </a:r>
            <a:r>
              <a:rPr lang="ja-JP" altLang="en-US" dirty="0"/>
              <a:t>状況調査において</a:t>
            </a:r>
            <a:r>
              <a:rPr lang="ja-JP" altLang="en-US" dirty="0" smtClean="0"/>
              <a:t>「学校のきまりを守っている」と</a:t>
            </a:r>
            <a:r>
              <a:rPr lang="ja-JP" altLang="en-US" dirty="0"/>
              <a:t>回答</a:t>
            </a:r>
            <a:endParaRPr lang="en-US" altLang="ja-JP" dirty="0"/>
          </a:p>
          <a:p>
            <a:pPr algn="l"/>
            <a:r>
              <a:rPr lang="ja-JP" altLang="en-US" dirty="0"/>
              <a:t>　</a:t>
            </a:r>
            <a:r>
              <a:rPr lang="ja-JP" altLang="en-US" dirty="0" smtClean="0"/>
              <a:t>する児童生徒の割合</a:t>
            </a:r>
            <a:r>
              <a:rPr lang="ja-JP" altLang="en-US" dirty="0"/>
              <a:t>を増やします。</a:t>
            </a:r>
            <a:endParaRPr lang="en-US" altLang="ja-JP" dirty="0"/>
          </a:p>
          <a:p>
            <a:pPr algn="l"/>
            <a:r>
              <a:rPr lang="en-US" altLang="ja-JP" dirty="0"/>
              <a:t>    </a:t>
            </a:r>
            <a:r>
              <a:rPr lang="ja-JP" altLang="en-US" dirty="0"/>
              <a:t>（参考）</a:t>
            </a:r>
            <a:r>
              <a:rPr lang="ja-JP" altLang="en-US" dirty="0" smtClean="0"/>
              <a:t>平成２６年度</a:t>
            </a:r>
            <a:r>
              <a:rPr lang="ja-JP" altLang="en-US" dirty="0"/>
              <a:t>　　小学校　</a:t>
            </a:r>
            <a:r>
              <a:rPr lang="ja-JP" altLang="en-US" dirty="0" smtClean="0"/>
              <a:t>８５．４％</a:t>
            </a:r>
            <a:endParaRPr lang="en-US" altLang="ja-JP" dirty="0"/>
          </a:p>
          <a:p>
            <a:pPr algn="l"/>
            <a:r>
              <a:rPr lang="ja-JP" altLang="en-US" dirty="0"/>
              <a:t>　　　　　　　　　　　　　　　　 中学校　</a:t>
            </a:r>
            <a:r>
              <a:rPr lang="ja-JP" altLang="en-US" dirty="0" smtClean="0"/>
              <a:t>９０．５％</a:t>
            </a:r>
            <a:endParaRPr lang="en-US" altLang="ja-JP" dirty="0"/>
          </a:p>
          <a:p>
            <a:pPr algn="l"/>
            <a:endParaRPr lang="en-US" altLang="ja-JP" dirty="0" smtClean="0"/>
          </a:p>
          <a:p>
            <a:pPr marL="85725" indent="-85725" algn="l"/>
            <a:r>
              <a:rPr lang="ja-JP" altLang="en-US" dirty="0"/>
              <a:t>＊全国</a:t>
            </a:r>
            <a:r>
              <a:rPr lang="ja-JP" altLang="en-US" dirty="0" smtClean="0"/>
              <a:t>学力･学習</a:t>
            </a:r>
            <a:r>
              <a:rPr lang="ja-JP" altLang="en-US" dirty="0"/>
              <a:t>状況調査に</a:t>
            </a:r>
            <a:r>
              <a:rPr lang="ja-JP" altLang="en-US" dirty="0" smtClean="0"/>
              <a:t>おいて「</a:t>
            </a:r>
            <a:r>
              <a:rPr lang="ja-JP" altLang="en-US" dirty="0"/>
              <a:t>人</a:t>
            </a:r>
            <a:r>
              <a:rPr lang="ja-JP" altLang="en-US" dirty="0" smtClean="0"/>
              <a:t>の気持ちがわかる人間になりた　い」と回答する</a:t>
            </a:r>
            <a:r>
              <a:rPr lang="ja-JP" altLang="en-US" dirty="0"/>
              <a:t>児童生徒の割合を増やします。</a:t>
            </a:r>
            <a:endParaRPr lang="en-US" altLang="ja-JP" dirty="0"/>
          </a:p>
          <a:p>
            <a:pPr algn="l"/>
            <a:r>
              <a:rPr lang="en-US" altLang="ja-JP" dirty="0"/>
              <a:t>    </a:t>
            </a:r>
            <a:r>
              <a:rPr lang="ja-JP" altLang="en-US" dirty="0"/>
              <a:t>（参考）</a:t>
            </a:r>
            <a:r>
              <a:rPr lang="ja-JP" altLang="en-US" dirty="0" smtClean="0"/>
              <a:t>平成２６年度</a:t>
            </a:r>
            <a:r>
              <a:rPr lang="ja-JP" altLang="en-US" dirty="0"/>
              <a:t>　　小学校　</a:t>
            </a:r>
            <a:r>
              <a:rPr lang="ja-JP" altLang="en-US" dirty="0" smtClean="0"/>
              <a:t>９３．１％</a:t>
            </a:r>
            <a:endParaRPr lang="en-US" altLang="ja-JP" dirty="0"/>
          </a:p>
          <a:p>
            <a:pPr algn="l"/>
            <a:r>
              <a:rPr lang="ja-JP" altLang="en-US" dirty="0"/>
              <a:t>　　　　　　　　　　　　　　　　 中学校　</a:t>
            </a:r>
            <a:r>
              <a:rPr lang="ja-JP" altLang="en-US" dirty="0" smtClean="0"/>
              <a:t>９３．９％</a:t>
            </a:r>
            <a:endParaRPr lang="en-US" altLang="ja-JP" dirty="0" smtClean="0"/>
          </a:p>
          <a:p>
            <a:pPr algn="l"/>
            <a:endParaRPr lang="en-US" altLang="ja-JP" dirty="0"/>
          </a:p>
        </p:txBody>
      </p:sp>
    </p:spTree>
    <p:extLst>
      <p:ext uri="{BB962C8B-B14F-4D97-AF65-F5344CB8AC3E}">
        <p14:creationId xmlns:p14="http://schemas.microsoft.com/office/powerpoint/2010/main" val="2044945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p:cNvSpPr>
            <a:spLocks noChangeArrowheads="1"/>
          </p:cNvSpPr>
          <p:nvPr/>
        </p:nvSpPr>
        <p:spPr bwMode="auto">
          <a:xfrm>
            <a:off x="19050" y="260649"/>
            <a:ext cx="9104313" cy="647338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8" name="角丸四角形 7"/>
          <p:cNvSpPr/>
          <p:nvPr/>
        </p:nvSpPr>
        <p:spPr>
          <a:xfrm>
            <a:off x="85866" y="732148"/>
            <a:ext cx="4421187" cy="592211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9" name="角丸四角形 8"/>
          <p:cNvSpPr/>
          <p:nvPr/>
        </p:nvSpPr>
        <p:spPr>
          <a:xfrm>
            <a:off x="69750" y="548680"/>
            <a:ext cx="4483199" cy="361950"/>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0" name="角丸四角形 9"/>
          <p:cNvSpPr/>
          <p:nvPr/>
        </p:nvSpPr>
        <p:spPr>
          <a:xfrm>
            <a:off x="4730080" y="609077"/>
            <a:ext cx="4364211" cy="604518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1" name="二等辺三角形 10"/>
          <p:cNvSpPr/>
          <p:nvPr/>
        </p:nvSpPr>
        <p:spPr>
          <a:xfrm rot="5400000">
            <a:off x="3812505" y="3354239"/>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角丸四角形 11"/>
          <p:cNvSpPr/>
          <p:nvPr/>
        </p:nvSpPr>
        <p:spPr>
          <a:xfrm>
            <a:off x="4608004" y="54868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4" name="正方形/長方形 29"/>
          <p:cNvSpPr>
            <a:spLocks noChangeArrowheads="1"/>
          </p:cNvSpPr>
          <p:nvPr/>
        </p:nvSpPr>
        <p:spPr bwMode="auto">
          <a:xfrm>
            <a:off x="238436" y="980728"/>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3" name="Text Box 142"/>
          <p:cNvSpPr txBox="1">
            <a:spLocks noChangeArrowheads="1"/>
          </p:cNvSpPr>
          <p:nvPr/>
        </p:nvSpPr>
        <p:spPr bwMode="auto">
          <a:xfrm>
            <a:off x="8567738" y="661179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１２</a:t>
            </a:r>
            <a:endParaRPr lang="ja-JP" altLang="en-US" b="1" dirty="0"/>
          </a:p>
        </p:txBody>
      </p:sp>
      <p:sp>
        <p:nvSpPr>
          <p:cNvPr id="16" name="Text Box 49"/>
          <p:cNvSpPr txBox="1">
            <a:spLocks noChangeArrowheads="1"/>
          </p:cNvSpPr>
          <p:nvPr/>
        </p:nvSpPr>
        <p:spPr bwMode="auto">
          <a:xfrm>
            <a:off x="215516" y="1232756"/>
            <a:ext cx="4265935"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en-US" altLang="ja-JP" dirty="0" smtClean="0">
                <a:latin typeface="ＭＳ Ｐゴシック" pitchFamily="50" charset="-128"/>
              </a:rPr>
              <a:t>【</a:t>
            </a:r>
            <a:r>
              <a:rPr lang="ja-JP" altLang="en-US" dirty="0" smtClean="0">
                <a:latin typeface="ＭＳ Ｐゴシック" pitchFamily="50" charset="-128"/>
              </a:rPr>
              <a:t>いじめ</a:t>
            </a:r>
            <a:r>
              <a:rPr lang="ja-JP" altLang="en-US" dirty="0">
                <a:latin typeface="ＭＳ Ｐゴシック" pitchFamily="50" charset="-128"/>
              </a:rPr>
              <a:t>解決に向けた総合的な取組みの</a:t>
            </a:r>
            <a:r>
              <a:rPr lang="ja-JP" altLang="en-US" dirty="0" smtClean="0">
                <a:latin typeface="ＭＳ Ｐゴシック" pitchFamily="50" charset="-128"/>
              </a:rPr>
              <a:t>推進</a:t>
            </a:r>
            <a:r>
              <a:rPr lang="en-US" altLang="ja-JP" dirty="0" smtClean="0">
                <a:latin typeface="ＭＳ Ｐゴシック" pitchFamily="50" charset="-128"/>
              </a:rPr>
              <a:t>】</a:t>
            </a:r>
          </a:p>
          <a:p>
            <a:pPr algn="l"/>
            <a:r>
              <a:rPr lang="ja-JP" altLang="en-US" dirty="0" smtClean="0">
                <a:latin typeface="ＭＳ Ｐゴシック" pitchFamily="50" charset="-128"/>
              </a:rPr>
              <a:t>＊いじめ対策支援事業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いじめ</a:t>
            </a:r>
            <a:r>
              <a:rPr lang="ja-JP" altLang="en-US" dirty="0">
                <a:latin typeface="ＭＳ Ｐゴシック" pitchFamily="50" charset="-128"/>
              </a:rPr>
              <a:t>状況調査の実施による的確な実態把握と早期対応を</a:t>
            </a:r>
            <a:r>
              <a:rPr lang="ja-JP" altLang="en-US" dirty="0" smtClean="0">
                <a:latin typeface="ＭＳ Ｐゴシック" pitchFamily="50" charset="-128"/>
              </a:rPr>
              <a:t>すすめるととも</a:t>
            </a:r>
            <a:r>
              <a:rPr lang="ja-JP" altLang="en-US" dirty="0">
                <a:latin typeface="ＭＳ Ｐゴシック" pitchFamily="50" charset="-128"/>
              </a:rPr>
              <a:t>に</a:t>
            </a:r>
            <a:r>
              <a:rPr lang="ja-JP" altLang="en-US" dirty="0" smtClean="0">
                <a:latin typeface="ＭＳ Ｐゴシック" pitchFamily="50" charset="-128"/>
              </a:rPr>
              <a:t>、いじめ</a:t>
            </a:r>
            <a:r>
              <a:rPr lang="ja-JP" altLang="en-US" dirty="0">
                <a:latin typeface="ＭＳ Ｐゴシック" pitchFamily="50" charset="-128"/>
              </a:rPr>
              <a:t>対策支援アドバイザー（</a:t>
            </a:r>
            <a:r>
              <a:rPr lang="ja-JP" altLang="en-US" dirty="0" smtClean="0">
                <a:latin typeface="ＭＳ Ｐゴシック" pitchFamily="50" charset="-128"/>
              </a:rPr>
              <a:t>弁護士・ネット対応アドバイザー）を</a:t>
            </a:r>
            <a:r>
              <a:rPr lang="ja-JP" altLang="en-US" dirty="0">
                <a:latin typeface="ＭＳ Ｐゴシック" pitchFamily="50" charset="-128"/>
              </a:rPr>
              <a:t>市町村に派遣し、迅速な対応を図ります</a:t>
            </a:r>
            <a:r>
              <a:rPr lang="ja-JP" altLang="en-US"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＊問題行動対応チャート等の活用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問題</a:t>
            </a:r>
            <a:r>
              <a:rPr lang="ja-JP" altLang="en-US" dirty="0">
                <a:latin typeface="ＭＳ Ｐゴシック" pitchFamily="50" charset="-128"/>
              </a:rPr>
              <a:t>行動への対応チャート、いじめ対応プログラム及びいじめ対応</a:t>
            </a:r>
            <a:r>
              <a:rPr lang="ja-JP" altLang="en-US" dirty="0" smtClean="0">
                <a:latin typeface="ＭＳ Ｐゴシック" pitchFamily="50" charset="-128"/>
              </a:rPr>
              <a:t>マニュ</a:t>
            </a:r>
            <a:r>
              <a:rPr lang="ja-JP" altLang="en-US" dirty="0">
                <a:latin typeface="ＭＳ Ｐゴシック" pitchFamily="50" charset="-128"/>
              </a:rPr>
              <a:t>　　アルの活用</a:t>
            </a:r>
            <a:r>
              <a:rPr lang="ja-JP" altLang="en-US" dirty="0" smtClean="0">
                <a:latin typeface="ＭＳ Ｐゴシック" pitchFamily="50" charset="-128"/>
              </a:rPr>
              <a:t>を促進します。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市町村</a:t>
            </a:r>
            <a:r>
              <a:rPr lang="ja-JP" altLang="en-US" dirty="0">
                <a:latin typeface="ＭＳ Ｐゴシック" pitchFamily="50" charset="-128"/>
              </a:rPr>
              <a:t>のいじめ対応に関する特色ある取組みを収集し、府内全市町村</a:t>
            </a:r>
            <a:r>
              <a:rPr lang="ja-JP" altLang="en-US" dirty="0" smtClean="0">
                <a:latin typeface="ＭＳ Ｐゴシック" pitchFamily="50" charset="-128"/>
              </a:rPr>
              <a:t>に</a:t>
            </a:r>
            <a:r>
              <a:rPr lang="ja-JP" altLang="en-US" dirty="0">
                <a:latin typeface="ＭＳ Ｐゴシック" pitchFamily="50" charset="-128"/>
              </a:rPr>
              <a:t>　　情報発信します。</a:t>
            </a:r>
            <a:endParaRPr lang="en-US" altLang="ja-JP" dirty="0">
              <a:latin typeface="ＭＳ Ｐゴシック" pitchFamily="50" charset="-128"/>
            </a:endParaRPr>
          </a:p>
          <a:p>
            <a:pPr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不登校</a:t>
            </a:r>
            <a:r>
              <a:rPr lang="ja-JP" altLang="en-US" dirty="0">
                <a:latin typeface="ＭＳ Ｐゴシック" pitchFamily="50" charset="-128"/>
              </a:rPr>
              <a:t>の未然防止や学校復帰のための支援の</a:t>
            </a:r>
            <a:r>
              <a:rPr lang="ja-JP" altLang="en-US" dirty="0" smtClean="0">
                <a:latin typeface="ＭＳ Ｐゴシック" pitchFamily="50" charset="-128"/>
              </a:rPr>
              <a:t>推進</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スクールカウンセラーを</a:t>
            </a:r>
            <a:r>
              <a:rPr lang="ja-JP" altLang="en-US" dirty="0">
                <a:latin typeface="ＭＳ Ｐゴシック" pitchFamily="50" charset="-128"/>
              </a:rPr>
              <a:t>活用したきめ細かな相談を行うとともに、</a:t>
            </a:r>
            <a:r>
              <a:rPr lang="ja-JP" altLang="en-US" dirty="0" smtClean="0">
                <a:latin typeface="ＭＳ Ｐゴシック" pitchFamily="50" charset="-128"/>
              </a:rPr>
              <a:t>市町村</a:t>
            </a:r>
            <a:r>
              <a:rPr lang="ja-JP" altLang="en-US" dirty="0">
                <a:latin typeface="ＭＳ Ｐゴシック" pitchFamily="50" charset="-128"/>
              </a:rPr>
              <a:t>　 及び校内の不登校対策会議の開催を促進します。</a:t>
            </a:r>
            <a:endParaRPr lang="en-US" altLang="ja-JP" dirty="0">
              <a:latin typeface="ＭＳ Ｐゴシック" pitchFamily="50" charset="-128"/>
            </a:endParaRPr>
          </a:p>
          <a:p>
            <a:pPr algn="l"/>
            <a:r>
              <a:rPr lang="ja-JP" altLang="en-US" dirty="0">
                <a:latin typeface="ＭＳ Ｐゴシック" pitchFamily="50" charset="-128"/>
              </a:rPr>
              <a:t>　</a:t>
            </a:r>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中</a:t>
            </a:r>
            <a:r>
              <a:rPr lang="ja-JP" altLang="en-US" dirty="0">
                <a:latin typeface="ＭＳ Ｐゴシック" pitchFamily="50" charset="-128"/>
              </a:rPr>
              <a:t>学校における生徒指導体制の</a:t>
            </a:r>
            <a:r>
              <a:rPr lang="ja-JP" altLang="en-US" dirty="0" smtClean="0">
                <a:latin typeface="ＭＳ Ｐゴシック" pitchFamily="50" charset="-128"/>
              </a:rPr>
              <a:t>強化</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こども</a:t>
            </a:r>
            <a:r>
              <a:rPr lang="ja-JP" altLang="en-US" dirty="0">
                <a:latin typeface="ＭＳ Ｐゴシック" pitchFamily="50" charset="-128"/>
              </a:rPr>
              <a:t>支援コーディネーターを</a:t>
            </a:r>
            <a:r>
              <a:rPr lang="ja-JP" altLang="en-US" dirty="0" smtClean="0">
                <a:latin typeface="ＭＳ Ｐゴシック" pitchFamily="50" charset="-128"/>
              </a:rPr>
              <a:t>拡充し、学校の総合的な問題解決機能の向上を図ります。</a:t>
            </a:r>
            <a:endParaRPr lang="en-US" altLang="ja-JP" dirty="0">
              <a:latin typeface="ＭＳ Ｐゴシック" pitchFamily="50" charset="-128"/>
            </a:endParaRPr>
          </a:p>
          <a:p>
            <a:pPr algn="l"/>
            <a:r>
              <a:rPr lang="ja-JP" altLang="en-US" dirty="0" smtClean="0">
                <a:latin typeface="ＭＳ Ｐゴシック" pitchFamily="50" charset="-128"/>
              </a:rPr>
              <a:t>＊</a:t>
            </a:r>
            <a:r>
              <a:rPr lang="zh-TW" altLang="en-US" dirty="0">
                <a:latin typeface="ＭＳ Ｐゴシック" pitchFamily="50" charset="-128"/>
              </a:rPr>
              <a:t>生徒指導機能充実緊急支援</a:t>
            </a:r>
            <a:r>
              <a:rPr lang="zh-TW" altLang="en-US" dirty="0" smtClean="0">
                <a:latin typeface="ＭＳ Ｐゴシック" pitchFamily="50" charset="-128"/>
              </a:rPr>
              <a:t>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生徒指導主事が機動性を持って活動できるよう時間講師を配置し、中学校</a:t>
            </a:r>
            <a:r>
              <a:rPr lang="ja-JP" altLang="en-US" dirty="0">
                <a:latin typeface="ＭＳ Ｐゴシック" pitchFamily="50" charset="-128"/>
              </a:rPr>
              <a:t>における生徒指導を充実</a:t>
            </a:r>
            <a:r>
              <a:rPr lang="ja-JP" altLang="en-US" dirty="0" smtClean="0">
                <a:latin typeface="ＭＳ Ｐゴシック" pitchFamily="50" charset="-128"/>
              </a:rPr>
              <a:t>させ、暴力行為を含む問題行動を減らします。</a:t>
            </a:r>
            <a:endParaRPr lang="ja-JP" altLang="en-US" dirty="0">
              <a:latin typeface="ＭＳ Ｐゴシック" pitchFamily="50" charset="-128"/>
            </a:endParaRPr>
          </a:p>
        </p:txBody>
      </p:sp>
      <p:sp>
        <p:nvSpPr>
          <p:cNvPr id="18" name="Text Box 49"/>
          <p:cNvSpPr txBox="1">
            <a:spLocks noChangeArrowheads="1"/>
          </p:cNvSpPr>
          <p:nvPr/>
        </p:nvSpPr>
        <p:spPr bwMode="auto">
          <a:xfrm>
            <a:off x="4892092" y="1304764"/>
            <a:ext cx="411866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r>
              <a:rPr lang="ja-JP" altLang="en-US" dirty="0"/>
              <a:t>＊いじめの解消率を</a:t>
            </a:r>
            <a:r>
              <a:rPr lang="ja-JP" altLang="en-US" dirty="0" smtClean="0"/>
              <a:t>向上させます</a:t>
            </a:r>
            <a:r>
              <a:rPr lang="ja-JP" altLang="en-US" dirty="0"/>
              <a:t>。</a:t>
            </a:r>
            <a:endParaRPr lang="en-US" altLang="ja-JP" dirty="0"/>
          </a:p>
          <a:p>
            <a:pPr algn="l"/>
            <a:r>
              <a:rPr lang="ja-JP" altLang="en-US" dirty="0"/>
              <a:t>　（参考）</a:t>
            </a:r>
            <a:r>
              <a:rPr lang="ja-JP" altLang="en-US" dirty="0" smtClean="0"/>
              <a:t>平成２５年度</a:t>
            </a:r>
            <a:r>
              <a:rPr lang="ja-JP" altLang="en-US" dirty="0"/>
              <a:t>　</a:t>
            </a:r>
            <a:r>
              <a:rPr lang="ja-JP" altLang="en-US" dirty="0" smtClean="0"/>
              <a:t>小学校８３．８％</a:t>
            </a:r>
            <a:r>
              <a:rPr lang="ja-JP" altLang="en-US" dirty="0"/>
              <a:t>、</a:t>
            </a:r>
            <a:r>
              <a:rPr lang="ja-JP" altLang="en-US" dirty="0" smtClean="0"/>
              <a:t>中学校８２．４％</a:t>
            </a:r>
            <a:endParaRPr lang="en-US" altLang="ja-JP" dirty="0" smtClean="0"/>
          </a:p>
          <a:p>
            <a:pPr algn="l"/>
            <a:r>
              <a:rPr lang="ja-JP" altLang="en-US" dirty="0" smtClean="0"/>
              <a:t>　　　　　　　　　　　　　　　　　　　　　　（平成２６年度結果は９月頃公表予定）</a:t>
            </a:r>
            <a:endParaRPr lang="en-US" altLang="ja-JP" dirty="0"/>
          </a:p>
          <a:p>
            <a:pPr algn="l"/>
            <a:r>
              <a:rPr lang="ja-JP" altLang="en-US" dirty="0" smtClean="0"/>
              <a:t>　　　　　　平成２９年度目標　解消率１００％</a:t>
            </a:r>
            <a:endParaRPr lang="en-US" altLang="ja-JP" dirty="0"/>
          </a:p>
          <a:p>
            <a:pPr algn="l"/>
            <a:endParaRPr lang="en-US" altLang="ja-JP" dirty="0"/>
          </a:p>
          <a:p>
            <a:pPr algn="l"/>
            <a:endParaRPr lang="en-US" altLang="ja-JP" dirty="0"/>
          </a:p>
          <a:p>
            <a:pPr algn="l"/>
            <a:endParaRPr lang="en-US" altLang="ja-JP" dirty="0"/>
          </a:p>
          <a:p>
            <a:pPr algn="l"/>
            <a:endParaRPr lang="en-US" altLang="ja-JP" dirty="0" smtClean="0"/>
          </a:p>
          <a:p>
            <a:pPr algn="l"/>
            <a:endParaRPr lang="en-US" altLang="ja-JP" dirty="0"/>
          </a:p>
          <a:p>
            <a:pPr algn="l"/>
            <a:endParaRPr lang="en-US" altLang="ja-JP" dirty="0"/>
          </a:p>
          <a:p>
            <a:pPr algn="l"/>
            <a:endParaRPr lang="en-US" altLang="ja-JP" dirty="0"/>
          </a:p>
          <a:p>
            <a:pPr algn="l"/>
            <a:r>
              <a:rPr lang="ja-JP" altLang="en-US" dirty="0"/>
              <a:t>＊不登校児童・生徒数を減少させます。　 </a:t>
            </a:r>
            <a:endParaRPr lang="en-US" altLang="ja-JP" dirty="0"/>
          </a:p>
          <a:p>
            <a:pPr algn="l"/>
            <a:r>
              <a:rPr lang="ja-JP" altLang="en-US" dirty="0"/>
              <a:t>　（参考）</a:t>
            </a:r>
            <a:r>
              <a:rPr lang="ja-JP" altLang="en-US" sz="900" dirty="0" smtClean="0"/>
              <a:t>平成２５年度不登校児童</a:t>
            </a:r>
            <a:r>
              <a:rPr lang="ja-JP" altLang="en-US" sz="900" dirty="0"/>
              <a:t>・</a:t>
            </a:r>
            <a:r>
              <a:rPr lang="ja-JP" altLang="en-US" sz="900" dirty="0" smtClean="0"/>
              <a:t>生徒数 　小学校１，８５９人、中学校７，６３９人</a:t>
            </a:r>
            <a:r>
              <a:rPr lang="ja-JP" altLang="en-US" dirty="0"/>
              <a:t>　</a:t>
            </a:r>
            <a:endParaRPr lang="en-US" altLang="ja-JP" dirty="0"/>
          </a:p>
          <a:p>
            <a:pPr algn="l"/>
            <a:r>
              <a:rPr lang="ja-JP" altLang="en-US" dirty="0" smtClean="0"/>
              <a:t>　　　　　　　　　　　　　児童・生徒数千人率　小学校４．１、中学校３３．５</a:t>
            </a:r>
            <a:endParaRPr lang="en-US" altLang="ja-JP" dirty="0" smtClean="0"/>
          </a:p>
          <a:p>
            <a:pPr algn="l"/>
            <a:r>
              <a:rPr lang="ja-JP" altLang="en-US" dirty="0" smtClean="0"/>
              <a:t>　　　　　　　　　　　　　　　　　　　　　　（</a:t>
            </a:r>
            <a:r>
              <a:rPr lang="ja-JP" altLang="en-US" dirty="0"/>
              <a:t>平成２６年度結果は９月頃公表予定</a:t>
            </a:r>
            <a:r>
              <a:rPr lang="ja-JP" altLang="en-US" dirty="0" smtClean="0"/>
              <a:t>）</a:t>
            </a:r>
            <a:endParaRPr lang="en-US" altLang="ja-JP" dirty="0" smtClean="0"/>
          </a:p>
          <a:p>
            <a:pPr algn="l"/>
            <a:r>
              <a:rPr lang="ja-JP" altLang="en-US" dirty="0" smtClean="0"/>
              <a:t>　　　　　　平成２９年度目標　全国水準以下</a:t>
            </a:r>
            <a:endParaRPr lang="en-US" altLang="ja-JP" dirty="0"/>
          </a:p>
          <a:p>
            <a:pPr algn="l"/>
            <a:endParaRPr lang="en-US" altLang="ja-JP" dirty="0"/>
          </a:p>
          <a:p>
            <a:pPr algn="l"/>
            <a:r>
              <a:rPr lang="ja-JP" altLang="en-US" dirty="0" smtClean="0"/>
              <a:t>＊</a:t>
            </a:r>
            <a:r>
              <a:rPr lang="ja-JP" altLang="en-US" dirty="0"/>
              <a:t>暴力行為発生件数を減少させます。</a:t>
            </a:r>
            <a:endParaRPr lang="en-US" altLang="ja-JP" dirty="0"/>
          </a:p>
          <a:p>
            <a:pPr algn="l"/>
            <a:r>
              <a:rPr lang="ja-JP" altLang="en-US" dirty="0">
                <a:latin typeface="ＭＳ Ｐゴシック" pitchFamily="50" charset="-128"/>
              </a:rPr>
              <a:t>　（参考）</a:t>
            </a:r>
            <a:r>
              <a:rPr lang="ja-JP" altLang="en-US" dirty="0" smtClean="0">
                <a:latin typeface="ＭＳ Ｐゴシック" pitchFamily="50" charset="-128"/>
              </a:rPr>
              <a:t>平成２５年度発生</a:t>
            </a:r>
            <a:r>
              <a:rPr lang="ja-JP" altLang="en-US" dirty="0">
                <a:latin typeface="ＭＳ Ｐゴシック" pitchFamily="50" charset="-128"/>
              </a:rPr>
              <a:t>件数</a:t>
            </a:r>
            <a:r>
              <a:rPr lang="ja-JP" altLang="en-US" dirty="0" smtClean="0">
                <a:latin typeface="ＭＳ Ｐゴシック" pitchFamily="50" charset="-128"/>
              </a:rPr>
              <a:t>千人率　小学校３．１、中学校３３．９</a:t>
            </a:r>
            <a:endParaRPr lang="en-US" altLang="ja-JP" dirty="0" smtClean="0">
              <a:latin typeface="ＭＳ Ｐゴシック" pitchFamily="50" charset="-128"/>
            </a:endParaRPr>
          </a:p>
          <a:p>
            <a:pPr algn="l"/>
            <a:r>
              <a:rPr lang="ja-JP" altLang="en-US" smtClean="0"/>
              <a:t>　　　　　　　　　　　　　　　　　　　　　　（</a:t>
            </a:r>
            <a:r>
              <a:rPr lang="ja-JP" altLang="en-US" dirty="0"/>
              <a:t>平成２６年度結果は９月頃公表予定）</a:t>
            </a:r>
            <a:endParaRPr lang="en-US" altLang="ja-JP" dirty="0"/>
          </a:p>
          <a:p>
            <a:pPr algn="l"/>
            <a:r>
              <a:rPr lang="ja-JP" altLang="en-US" dirty="0" smtClean="0"/>
              <a:t>　　　　　　平成</a:t>
            </a:r>
            <a:r>
              <a:rPr lang="ja-JP" altLang="en-US" dirty="0"/>
              <a:t>２９年度目標　全国水準</a:t>
            </a:r>
            <a:r>
              <a:rPr lang="ja-JP" altLang="en-US" dirty="0" smtClean="0"/>
              <a:t>以下</a:t>
            </a:r>
            <a:endParaRPr lang="en-US" altLang="ja-JP" dirty="0" smtClean="0"/>
          </a:p>
          <a:p>
            <a:pPr algn="l"/>
            <a:r>
              <a:rPr lang="ja-JP" altLang="en-US" dirty="0" smtClean="0"/>
              <a:t>　　　　　　　　　　　　　　　　　　　　　　</a:t>
            </a:r>
            <a:endParaRPr lang="en-US" altLang="ja-JP" dirty="0"/>
          </a:p>
        </p:txBody>
      </p:sp>
      <p:sp>
        <p:nvSpPr>
          <p:cNvPr id="22" name="正方形/長方形 29"/>
          <p:cNvSpPr>
            <a:spLocks noChangeArrowheads="1"/>
          </p:cNvSpPr>
          <p:nvPr/>
        </p:nvSpPr>
        <p:spPr bwMode="auto">
          <a:xfrm>
            <a:off x="4941997" y="980876"/>
            <a:ext cx="4068763"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sz="1050" b="1" dirty="0" smtClean="0">
                <a:latin typeface="+mn-ea"/>
                <a:ea typeface="+mn-ea"/>
              </a:rPr>
              <a:t>■</a:t>
            </a:r>
            <a:r>
              <a:rPr lang="ja-JP" altLang="en-US" sz="1050" b="1" dirty="0">
                <a:latin typeface="+mn-ea"/>
                <a:ea typeface="+mn-ea"/>
              </a:rPr>
              <a:t>いじめや不登校等の生徒指導上の課題解決に向けた対応の</a:t>
            </a:r>
            <a:r>
              <a:rPr lang="ja-JP" altLang="en-US" sz="1050" b="1" dirty="0" smtClean="0">
                <a:latin typeface="+mn-ea"/>
                <a:ea typeface="+mn-ea"/>
              </a:rPr>
              <a:t>強化</a:t>
            </a:r>
            <a:endParaRPr lang="ja-JP" altLang="en-US" sz="1050" b="1" dirty="0">
              <a:latin typeface="+mn-ea"/>
              <a:ea typeface="+mn-ea"/>
            </a:endParaRPr>
          </a:p>
        </p:txBody>
      </p:sp>
      <p:sp>
        <p:nvSpPr>
          <p:cNvPr id="24" name="正方形/長方形 29"/>
          <p:cNvSpPr>
            <a:spLocks noChangeArrowheads="1"/>
          </p:cNvSpPr>
          <p:nvPr/>
        </p:nvSpPr>
        <p:spPr bwMode="auto">
          <a:xfrm>
            <a:off x="238436" y="4617132"/>
            <a:ext cx="4032448"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5" name="正方形/長方形 29"/>
          <p:cNvSpPr>
            <a:spLocks noChangeArrowheads="1"/>
          </p:cNvSpPr>
          <p:nvPr/>
        </p:nvSpPr>
        <p:spPr bwMode="auto">
          <a:xfrm>
            <a:off x="4850035" y="4596582"/>
            <a:ext cx="4032448" cy="272578"/>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体罰等の防止</a:t>
            </a:r>
            <a:endParaRPr lang="ja-JP" altLang="en-US" b="1" dirty="0"/>
          </a:p>
        </p:txBody>
      </p:sp>
      <p:sp>
        <p:nvSpPr>
          <p:cNvPr id="26" name="正方形/長方形 3"/>
          <p:cNvSpPr>
            <a:spLocks noChangeArrowheads="1"/>
          </p:cNvSpPr>
          <p:nvPr/>
        </p:nvSpPr>
        <p:spPr bwMode="auto">
          <a:xfrm>
            <a:off x="4912047" y="4933617"/>
            <a:ext cx="390842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smtClean="0"/>
              <a:t>＊体罰の根絶をめざします。</a:t>
            </a:r>
            <a:endParaRPr lang="en-US" altLang="ja-JP" dirty="0" smtClean="0"/>
          </a:p>
          <a:p>
            <a:pPr algn="l"/>
            <a:endParaRPr lang="en-US" altLang="ja-JP" dirty="0"/>
          </a:p>
          <a:p>
            <a:pPr algn="l"/>
            <a:endParaRPr lang="en-US" altLang="ja-JP" dirty="0" smtClean="0"/>
          </a:p>
          <a:p>
            <a:pPr algn="l"/>
            <a:endParaRPr lang="en-US" altLang="ja-JP" dirty="0" smtClean="0"/>
          </a:p>
          <a:p>
            <a:pPr algn="l"/>
            <a:endParaRPr lang="en-US" altLang="ja-JP" dirty="0" smtClean="0"/>
          </a:p>
          <a:p>
            <a:pPr algn="l"/>
            <a:endParaRPr lang="en-US" altLang="ja-JP" dirty="0" smtClean="0"/>
          </a:p>
        </p:txBody>
      </p:sp>
      <p:sp>
        <p:nvSpPr>
          <p:cNvPr id="30" name="正方形/長方形 3"/>
          <p:cNvSpPr>
            <a:spLocks noChangeArrowheads="1"/>
          </p:cNvSpPr>
          <p:nvPr/>
        </p:nvSpPr>
        <p:spPr bwMode="auto">
          <a:xfrm>
            <a:off x="196775" y="4869160"/>
            <a:ext cx="4273835"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運動部活動指導者の資質向上</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運動部活動指導者としての意識の持ち方等を学び、指導力向上･資質向上を図る研修を実施します。</a:t>
            </a:r>
            <a:endParaRPr lang="en-US" altLang="ja-JP" dirty="0" smtClean="0">
              <a:latin typeface="ＭＳ Ｐゴシック" pitchFamily="50" charset="-128"/>
            </a:endParaRPr>
          </a:p>
          <a:p>
            <a:pPr marL="85725" algn="l"/>
            <a:r>
              <a:rPr lang="ja-JP" altLang="en-US" dirty="0">
                <a:latin typeface="ＭＳ Ｐゴシック" pitchFamily="50" charset="-128"/>
              </a:rPr>
              <a:t>　</a:t>
            </a:r>
            <a:r>
              <a:rPr lang="ja-JP" altLang="en-US" dirty="0" smtClean="0">
                <a:latin typeface="ＭＳ Ｐゴシック" pitchFamily="50" charset="-128"/>
              </a:rPr>
              <a:t>　　運動部活動マネジメント研修　２回実施　受講者１００名</a:t>
            </a:r>
            <a:r>
              <a:rPr lang="ja-JP" altLang="en-US" strike="sngStrike" dirty="0">
                <a:latin typeface="ＭＳ Ｐゴシック" pitchFamily="50" charset="-128"/>
              </a:rPr>
              <a:t>　</a:t>
            </a:r>
            <a:endParaRPr lang="en-US" altLang="ja-JP" strike="sngStrike" dirty="0" smtClean="0">
              <a:latin typeface="ＭＳ Ｐゴシック" pitchFamily="50" charset="-128"/>
            </a:endParaRPr>
          </a:p>
          <a:p>
            <a:pPr algn="l"/>
            <a:endParaRPr lang="en-US" altLang="ja-JP" dirty="0" smtClean="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体罰等に関する相談体制の整備</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全て</a:t>
            </a:r>
            <a:r>
              <a:rPr lang="ja-JP" altLang="en-US" dirty="0">
                <a:latin typeface="ＭＳ Ｐゴシック" pitchFamily="50" charset="-128"/>
              </a:rPr>
              <a:t>の府立学校において、生徒アンケートを</a:t>
            </a:r>
            <a:r>
              <a:rPr lang="ja-JP" altLang="en-US" dirty="0" smtClean="0">
                <a:latin typeface="ＭＳ Ｐゴシック" pitchFamily="50" charset="-128"/>
              </a:rPr>
              <a:t>実施します（</a:t>
            </a:r>
            <a:r>
              <a:rPr lang="ja-JP" altLang="en-US" dirty="0">
                <a:latin typeface="ＭＳ Ｐゴシック" pitchFamily="50" charset="-128"/>
              </a:rPr>
              <a:t>７月、１２月）</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児童</a:t>
            </a:r>
            <a:r>
              <a:rPr lang="ja-JP" altLang="en-US" dirty="0">
                <a:latin typeface="ＭＳ Ｐゴシック" pitchFamily="50" charset="-128"/>
              </a:rPr>
              <a:t>・生徒からの訴えや教員等との関係の悩みを相談することが</a:t>
            </a:r>
            <a:r>
              <a:rPr lang="ja-JP" altLang="en-US" dirty="0" smtClean="0">
                <a:latin typeface="ＭＳ Ｐゴシック" pitchFamily="50" charset="-128"/>
              </a:rPr>
              <a:t>できる</a:t>
            </a:r>
            <a:r>
              <a:rPr lang="ja-JP" altLang="en-US" dirty="0">
                <a:latin typeface="ＭＳ Ｐゴシック" pitchFamily="50" charset="-128"/>
              </a:rPr>
              <a:t>窓口の設置等、校内体制を</a:t>
            </a:r>
            <a:r>
              <a:rPr lang="ja-JP" altLang="en-US" dirty="0" smtClean="0">
                <a:latin typeface="ＭＳ Ｐゴシック" pitchFamily="50" charset="-128"/>
              </a:rPr>
              <a:t>整備します。</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a:t>
            </a:r>
            <a:r>
              <a:rPr lang="ja-JP" altLang="en-US" dirty="0">
                <a:latin typeface="ＭＳ Ｐゴシック" pitchFamily="50" charset="-128"/>
              </a:rPr>
              <a:t>被害者救済</a:t>
            </a:r>
            <a:r>
              <a:rPr lang="ja-JP" altLang="en-US" dirty="0" smtClean="0">
                <a:latin typeface="ＭＳ Ｐゴシック" pitchFamily="50" charset="-128"/>
              </a:rPr>
              <a:t>システム</a:t>
            </a:r>
            <a:r>
              <a:rPr lang="ja-JP" altLang="en-US" dirty="0">
                <a:latin typeface="ＭＳ Ｐゴシック" pitchFamily="50" charset="-128"/>
              </a:rPr>
              <a:t>」の活用など第三者性を活かし、被害を受けた子どもたちの</a:t>
            </a:r>
            <a:r>
              <a:rPr lang="ja-JP" altLang="en-US" dirty="0" smtClean="0">
                <a:latin typeface="ＭＳ Ｐゴシック" pitchFamily="50" charset="-128"/>
              </a:rPr>
              <a:t>立場</a:t>
            </a:r>
            <a:r>
              <a:rPr lang="ja-JP" altLang="en-US" dirty="0">
                <a:latin typeface="ＭＳ Ｐゴシック" pitchFamily="50" charset="-128"/>
              </a:rPr>
              <a:t>に立った解決・救済を</a:t>
            </a:r>
            <a:r>
              <a:rPr lang="ja-JP" altLang="en-US" dirty="0" smtClean="0">
                <a:latin typeface="ＭＳ Ｐゴシック" pitchFamily="50" charset="-128"/>
              </a:rPr>
              <a:t>図ります。</a:t>
            </a:r>
            <a:endParaRPr lang="ja-JP" altLang="en-US" dirty="0">
              <a:latin typeface="ＭＳ Ｐゴシック" pitchFamily="50" charset="-128"/>
            </a:endParaRPr>
          </a:p>
        </p:txBody>
      </p:sp>
    </p:spTree>
    <p:extLst>
      <p:ext uri="{BB962C8B-B14F-4D97-AF65-F5344CB8AC3E}">
        <p14:creationId xmlns:p14="http://schemas.microsoft.com/office/powerpoint/2010/main" val="3911450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80628"/>
            <a:ext cx="9104313" cy="117667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課題５：子どもたちの健やかな体をはぐくみます。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50" y="368660"/>
            <a:ext cx="8891588" cy="7956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a:t>
            </a:r>
            <a:r>
              <a:rPr lang="en-US" altLang="ja-JP" sz="1100" b="1" dirty="0" smtClean="0">
                <a:solidFill>
                  <a:prstClr val="black"/>
                </a:solidFill>
                <a:latin typeface="メイリオ" pitchFamily="50" charset="-128"/>
                <a:ea typeface="メイリオ" pitchFamily="50" charset="-128"/>
                <a:cs typeface="メイリオ" pitchFamily="50" charset="-128"/>
              </a:rPr>
              <a:t>PDCA</a:t>
            </a:r>
            <a:r>
              <a:rPr lang="ja-JP" altLang="en-US" sz="1100" b="1" dirty="0" smtClean="0">
                <a:solidFill>
                  <a:prstClr val="black"/>
                </a:solidFill>
                <a:latin typeface="メイリオ" pitchFamily="50" charset="-128"/>
                <a:ea typeface="メイリオ" pitchFamily="50" charset="-128"/>
                <a:cs typeface="メイリオ" pitchFamily="50" charset="-128"/>
              </a:rPr>
              <a:t>サイクルに基づく学校における体育活動の活性化や、地域・家庭におけるスポーツ活動に親しむ機会の充実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により、児童・生徒の運動習慣をはぐくみます。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◆学校における食に関する指導や学校保健活動等を充実するとともに、地域や家庭と連携して子どもの生活習慣の定　</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着を通した健康づくりをすすめます。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368660"/>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871701" y="1268760"/>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２０</a:t>
            </a:r>
          </a:p>
        </p:txBody>
      </p:sp>
      <p:sp>
        <p:nvSpPr>
          <p:cNvPr id="8" name="AutoShape 4"/>
          <p:cNvSpPr>
            <a:spLocks noChangeArrowheads="1"/>
          </p:cNvSpPr>
          <p:nvPr/>
        </p:nvSpPr>
        <p:spPr bwMode="auto">
          <a:xfrm>
            <a:off x="-508" y="1448781"/>
            <a:ext cx="9104313" cy="52386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9" name="角丸四角形 8"/>
          <p:cNvSpPr/>
          <p:nvPr/>
        </p:nvSpPr>
        <p:spPr>
          <a:xfrm>
            <a:off x="77788" y="1862155"/>
            <a:ext cx="4421187" cy="474978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66674" y="1736812"/>
            <a:ext cx="4467225"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1" name="正方形/長方形 10"/>
          <p:cNvSpPr>
            <a:spLocks noChangeArrowheads="1"/>
          </p:cNvSpPr>
          <p:nvPr/>
        </p:nvSpPr>
        <p:spPr bwMode="auto">
          <a:xfrm>
            <a:off x="312862" y="2168888"/>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p>
        </p:txBody>
      </p:sp>
      <p:sp>
        <p:nvSpPr>
          <p:cNvPr id="12" name="Text Box 49"/>
          <p:cNvSpPr txBox="1">
            <a:spLocks noChangeArrowheads="1"/>
          </p:cNvSpPr>
          <p:nvPr/>
        </p:nvSpPr>
        <p:spPr bwMode="auto">
          <a:xfrm>
            <a:off x="287524" y="2458631"/>
            <a:ext cx="411232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体力づくりに関するＰＤＣＡサイクルの確立</a:t>
            </a:r>
            <a:r>
              <a:rPr lang="en-US" altLang="ja-JP" dirty="0" smtClean="0">
                <a:latin typeface="ＭＳ Ｐゴシック" pitchFamily="50" charset="-128"/>
              </a:rPr>
              <a:t>】</a:t>
            </a:r>
          </a:p>
          <a:p>
            <a:pPr marL="171450" indent="-85725" algn="l" eaLnBrk="1" hangingPunct="1">
              <a:buFont typeface="Arial" panose="020B0604020202020204" pitchFamily="34" charset="0"/>
              <a:buChar char="•"/>
            </a:pPr>
            <a:r>
              <a:rPr lang="ja-JP" altLang="en-US" dirty="0" smtClean="0">
                <a:latin typeface="ＭＳ Ｐゴシック" pitchFamily="50" charset="-128"/>
              </a:rPr>
              <a:t>小中学校での「体力づくり推進計画」の策定を促進し、</a:t>
            </a:r>
            <a:r>
              <a:rPr lang="en-US" altLang="ja-JP" dirty="0" smtClean="0">
                <a:latin typeface="ＭＳ Ｐゴシック" pitchFamily="50" charset="-128"/>
              </a:rPr>
              <a:t>PDCA</a:t>
            </a:r>
            <a:r>
              <a:rPr lang="ja-JP" altLang="en-US" dirty="0" smtClean="0">
                <a:latin typeface="ＭＳ Ｐゴシック" pitchFamily="50" charset="-128"/>
              </a:rPr>
              <a:t>サイクル（</a:t>
            </a:r>
            <a:r>
              <a:rPr lang="en-US" altLang="ja-JP" dirty="0" smtClean="0">
                <a:latin typeface="ＭＳ Ｐゴシック" pitchFamily="50" charset="-128"/>
              </a:rPr>
              <a:t>※</a:t>
            </a:r>
            <a:r>
              <a:rPr lang="ja-JP" altLang="en-US" dirty="0" smtClean="0">
                <a:latin typeface="ＭＳ Ｐゴシック" pitchFamily="50" charset="-128"/>
              </a:rPr>
              <a:t>）に基づく体力づくりの取組みを図ります。</a:t>
            </a:r>
            <a:endParaRPr lang="en-US" altLang="ja-JP" dirty="0" smtClean="0">
              <a:latin typeface="ＭＳ Ｐゴシック" pitchFamily="50" charset="-128"/>
            </a:endParaRPr>
          </a:p>
          <a:p>
            <a:pPr marL="266700" indent="-180975" algn="l" eaLnBrk="1" hangingPunct="1"/>
            <a:r>
              <a:rPr lang="ja-JP" altLang="en-US" dirty="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計画による目標設定（</a:t>
            </a:r>
            <a:r>
              <a:rPr lang="en-US" altLang="ja-JP" sz="900" i="1" dirty="0" smtClean="0">
                <a:latin typeface="ＭＳ Ｐゴシック" pitchFamily="50" charset="-128"/>
              </a:rPr>
              <a:t>P</a:t>
            </a:r>
            <a:r>
              <a:rPr lang="ja-JP" altLang="en-US" sz="900" i="1" dirty="0" smtClean="0">
                <a:latin typeface="ＭＳ Ｐゴシック" pitchFamily="50" charset="-128"/>
              </a:rPr>
              <a:t>）⇒学校全体で</a:t>
            </a:r>
            <a:r>
              <a:rPr lang="ja-JP" altLang="en-US" sz="900" i="1" dirty="0">
                <a:latin typeface="ＭＳ Ｐゴシック" pitchFamily="50" charset="-128"/>
              </a:rPr>
              <a:t>の</a:t>
            </a:r>
            <a:r>
              <a:rPr lang="ja-JP" altLang="en-US" sz="900" i="1" dirty="0" smtClean="0">
                <a:latin typeface="ＭＳ Ｐゴシック" pitchFamily="50" charset="-128"/>
              </a:rPr>
              <a:t>取組み（Ｄ）⇒新体力</a:t>
            </a:r>
            <a:r>
              <a:rPr lang="ja-JP" altLang="en-US" sz="900" i="1" dirty="0">
                <a:latin typeface="ＭＳ Ｐゴシック" pitchFamily="50" charset="-128"/>
              </a:rPr>
              <a:t>テストに</a:t>
            </a:r>
            <a:r>
              <a:rPr lang="ja-JP" altLang="en-US" sz="900" i="1" dirty="0" smtClean="0">
                <a:latin typeface="ＭＳ Ｐゴシック" pitchFamily="50" charset="-128"/>
              </a:rPr>
              <a:t>よる検証（Ｃ）⇒成果事例の普及（Ａ）</a:t>
            </a:r>
            <a:r>
              <a:rPr lang="ja-JP" altLang="en-US" dirty="0" smtClean="0">
                <a:latin typeface="ＭＳ Ｐゴシック" pitchFamily="50" charset="-128"/>
              </a:rPr>
              <a:t>　　　</a:t>
            </a:r>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体力づくりに向けた取組みへの支援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＊子ども</a:t>
            </a:r>
            <a:r>
              <a:rPr lang="ja-JP" altLang="en-US" dirty="0">
                <a:latin typeface="ＭＳ Ｐゴシック" pitchFamily="50" charset="-128"/>
              </a:rPr>
              <a:t>元気</a:t>
            </a:r>
            <a:r>
              <a:rPr lang="ja-JP" altLang="en-US" dirty="0" smtClean="0">
                <a:latin typeface="ＭＳ Ｐゴシック" pitchFamily="50" charset="-128"/>
              </a:rPr>
              <a:t>アッププロジェクト事業</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スポーツ大会（ドッジボール、なわとび、駅伝）を開催し、府内小学校における体力づくりの取組みを支援します。また、「元気アップ新聞」を活用し、運動機会の重要性を家庭に発信します。</a:t>
            </a:r>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運動</a:t>
            </a:r>
            <a:r>
              <a:rPr lang="ja-JP" altLang="en-US" dirty="0">
                <a:latin typeface="ＭＳ Ｐゴシック" pitchFamily="50" charset="-128"/>
              </a:rPr>
              <a:t>習慣の確立</a:t>
            </a:r>
            <a:r>
              <a:rPr lang="ja-JP" altLang="en-US" dirty="0" smtClean="0">
                <a:latin typeface="ＭＳ Ｐゴシック" pitchFamily="50" charset="-128"/>
              </a:rPr>
              <a:t>支援</a:t>
            </a:r>
            <a:r>
              <a:rPr lang="en-US" altLang="ja-JP" dirty="0" smtClean="0">
                <a:latin typeface="ＭＳ Ｐゴシック" pitchFamily="50" charset="-128"/>
              </a:rPr>
              <a:t>】</a:t>
            </a:r>
            <a:endParaRPr lang="en-US" altLang="ja-JP" dirty="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府内小･中学校で平成</a:t>
            </a:r>
            <a:r>
              <a:rPr lang="en-US" altLang="ja-JP" dirty="0" smtClean="0">
                <a:latin typeface="ＭＳ Ｐゴシック" pitchFamily="50" charset="-128"/>
              </a:rPr>
              <a:t>26</a:t>
            </a:r>
            <a:r>
              <a:rPr lang="ja-JP" altLang="en-US" dirty="0" smtClean="0">
                <a:latin typeface="ＭＳ Ｐゴシック" pitchFamily="50" charset="-128"/>
              </a:rPr>
              <a:t>年度に作成した楽しく体を動かすことができる運動ツール「</a:t>
            </a:r>
            <a:r>
              <a:rPr lang="ja-JP" altLang="en-US" dirty="0" err="1" smtClean="0">
                <a:latin typeface="ＭＳ Ｐゴシック" pitchFamily="50" charset="-128"/>
              </a:rPr>
              <a:t>めっちゃ</a:t>
            </a:r>
            <a:r>
              <a:rPr lang="ja-JP" altLang="en-US" dirty="0" smtClean="0">
                <a:latin typeface="ＭＳ Ｐゴシック" pitchFamily="50" charset="-128"/>
              </a:rPr>
              <a:t>スマイル体操」「めっちゃ</a:t>
            </a:r>
            <a:r>
              <a:rPr lang="en-US" altLang="ja-JP" dirty="0" smtClean="0">
                <a:latin typeface="ＭＳ Ｐゴシック" pitchFamily="50" charset="-128"/>
              </a:rPr>
              <a:t>WAKUWAKU</a:t>
            </a:r>
            <a:r>
              <a:rPr lang="ja-JP" altLang="en-US" dirty="0" smtClean="0">
                <a:latin typeface="ＭＳ Ｐゴシック" pitchFamily="50" charset="-128"/>
              </a:rPr>
              <a:t>ダンス」の活用を促進し、児童・生徒が運動を好きになるよう働きかけます。</a:t>
            </a:r>
            <a:endParaRPr lang="en-US" altLang="ja-JP" dirty="0">
              <a:latin typeface="ＭＳ Ｐゴシック" pitchFamily="50" charset="-128"/>
            </a:endParaRPr>
          </a:p>
        </p:txBody>
      </p:sp>
      <p:sp>
        <p:nvSpPr>
          <p:cNvPr id="13" name="角丸四角形 12"/>
          <p:cNvSpPr/>
          <p:nvPr/>
        </p:nvSpPr>
        <p:spPr>
          <a:xfrm>
            <a:off x="4597400" y="1971117"/>
            <a:ext cx="4419600" cy="464082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正方形/長方形 34"/>
          <p:cNvSpPr>
            <a:spLocks noChangeArrowheads="1"/>
          </p:cNvSpPr>
          <p:nvPr/>
        </p:nvSpPr>
        <p:spPr bwMode="auto">
          <a:xfrm>
            <a:off x="4788024" y="2438209"/>
            <a:ext cx="4211514" cy="261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平成２７年度</a:t>
            </a:r>
            <a:r>
              <a:rPr lang="ja-JP" altLang="en-US" dirty="0">
                <a:latin typeface="ＭＳ Ｐゴシック" pitchFamily="50" charset="-128"/>
              </a:rPr>
              <a:t>実施</a:t>
            </a:r>
            <a:r>
              <a:rPr lang="ja-JP" altLang="en-US" dirty="0" smtClean="0">
                <a:latin typeface="ＭＳ Ｐゴシック" pitchFamily="50" charset="-128"/>
              </a:rPr>
              <a:t>の全国体力・運動能力、運動習慣等調査に</a:t>
            </a:r>
            <a:r>
              <a:rPr lang="ja-JP" altLang="en-US" dirty="0">
                <a:latin typeface="ＭＳ Ｐゴシック" pitchFamily="50" charset="-128"/>
              </a:rPr>
              <a:t>おいて</a:t>
            </a:r>
            <a:r>
              <a:rPr lang="ja-JP" altLang="en-US" dirty="0" smtClean="0">
                <a:latin typeface="ＭＳ Ｐゴシック" pitchFamily="50" charset="-128"/>
              </a:rPr>
              <a:t>、</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以下の指標を</a:t>
            </a:r>
            <a:r>
              <a:rPr lang="ja-JP" altLang="en-US" dirty="0">
                <a:latin typeface="ＭＳ Ｐゴシック" pitchFamily="50" charset="-128"/>
              </a:rPr>
              <a:t>めざ</a:t>
            </a:r>
            <a:r>
              <a:rPr lang="ja-JP" altLang="en-US" dirty="0" smtClean="0">
                <a:latin typeface="ＭＳ Ｐゴシック" pitchFamily="50" charset="-128"/>
              </a:rPr>
              <a:t>します</a:t>
            </a:r>
            <a:r>
              <a:rPr lang="ja-JP" altLang="en-US" dirty="0">
                <a:latin typeface="ＭＳ Ｐゴシック" pitchFamily="50" charset="-128"/>
              </a:rPr>
              <a:t>。</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・体力テストの５段階評価で下位ランク（</a:t>
            </a:r>
            <a:r>
              <a:rPr lang="en-US" altLang="ja-JP" dirty="0" smtClean="0">
                <a:latin typeface="ＭＳ Ｐゴシック" pitchFamily="50" charset="-128"/>
              </a:rPr>
              <a:t>D</a:t>
            </a:r>
            <a:r>
              <a:rPr lang="ja-JP" altLang="en-US" dirty="0" smtClean="0">
                <a:latin typeface="ＭＳ Ｐゴシック" pitchFamily="50" charset="-128"/>
              </a:rPr>
              <a:t>・</a:t>
            </a:r>
            <a:r>
              <a:rPr lang="en-US" altLang="ja-JP" dirty="0" smtClean="0">
                <a:latin typeface="ＭＳ Ｐゴシック" pitchFamily="50" charset="-128"/>
              </a:rPr>
              <a:t>E</a:t>
            </a:r>
            <a:r>
              <a:rPr lang="ja-JP" altLang="en-US" dirty="0" smtClean="0">
                <a:latin typeface="ＭＳ Ｐゴシック" pitchFamily="50" charset="-128"/>
              </a:rPr>
              <a:t>）の児童の割合を減らします。</a:t>
            </a:r>
            <a:endParaRPr lang="en-US" altLang="ja-JP" dirty="0" smtClean="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　（参考）平成２６年度　</a:t>
            </a:r>
            <a:r>
              <a:rPr lang="ja-JP" altLang="en-US" sz="950" dirty="0" smtClean="0">
                <a:latin typeface="+mn-ea"/>
              </a:rPr>
              <a:t>小学校</a:t>
            </a:r>
            <a:r>
              <a:rPr lang="ja-JP" altLang="en-US" sz="950" dirty="0">
                <a:latin typeface="+mn-ea"/>
              </a:rPr>
              <a:t>５年</a:t>
            </a:r>
            <a:r>
              <a:rPr lang="ja-JP" altLang="en-US" sz="950" dirty="0" smtClean="0">
                <a:latin typeface="+mn-ea"/>
              </a:rPr>
              <a:t>男子３４．７％</a:t>
            </a:r>
            <a:r>
              <a:rPr lang="ja-JP" altLang="en-US" sz="950" dirty="0">
                <a:latin typeface="+mn-ea"/>
              </a:rPr>
              <a:t>　小学校５年</a:t>
            </a:r>
            <a:r>
              <a:rPr lang="ja-JP" altLang="en-US" sz="950" dirty="0" smtClean="0">
                <a:latin typeface="+mn-ea"/>
              </a:rPr>
              <a:t>女子３２．１％</a:t>
            </a:r>
            <a:endParaRPr lang="en-US" altLang="ja-JP" sz="950" dirty="0">
              <a:latin typeface="ＭＳ Ｐゴシック" pitchFamily="50" charset="-128"/>
            </a:endParaRPr>
          </a:p>
          <a:p>
            <a:pPr algn="l">
              <a:lnSpc>
                <a:spcPts val="1300"/>
              </a:lnSpc>
            </a:pPr>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運動やスポーツ</a:t>
            </a:r>
            <a:r>
              <a:rPr lang="ja-JP" altLang="en-US" dirty="0" smtClean="0">
                <a:latin typeface="ＭＳ Ｐゴシック" pitchFamily="50" charset="-128"/>
              </a:rPr>
              <a:t>をすることが好きな子どもの割合を増やします。</a:t>
            </a:r>
            <a:endParaRPr lang="en-US" altLang="ja-JP" dirty="0" smtClean="0"/>
          </a:p>
          <a:p>
            <a:pPr algn="l"/>
            <a:r>
              <a:rPr lang="ja-JP" altLang="en-US" dirty="0" smtClean="0">
                <a:latin typeface="+mn-ea"/>
              </a:rPr>
              <a:t>　　（参考）平成２６年度　</a:t>
            </a:r>
            <a:r>
              <a:rPr lang="ja-JP" altLang="en-US" sz="950" dirty="0" smtClean="0">
                <a:latin typeface="+mn-ea"/>
              </a:rPr>
              <a:t>小学校５年男子「好き」７２．５％「やや好き」２０．５％</a:t>
            </a:r>
            <a:endParaRPr lang="en-US" altLang="ja-JP" sz="950" dirty="0" smtClean="0">
              <a:latin typeface="+mn-ea"/>
            </a:endParaRPr>
          </a:p>
          <a:p>
            <a:pPr algn="l"/>
            <a:r>
              <a:rPr lang="ja-JP" altLang="en-US" sz="950" dirty="0">
                <a:latin typeface="+mn-ea"/>
              </a:rPr>
              <a:t>　</a:t>
            </a:r>
            <a:r>
              <a:rPr lang="ja-JP" altLang="en-US" sz="950" dirty="0" smtClean="0">
                <a:latin typeface="+mn-ea"/>
              </a:rPr>
              <a:t>　　　　　　　　　　　　　　　 小学校５年女子「</a:t>
            </a:r>
            <a:r>
              <a:rPr lang="ja-JP" altLang="en-US" sz="950" dirty="0">
                <a:latin typeface="+mn-ea"/>
              </a:rPr>
              <a:t>好き</a:t>
            </a:r>
            <a:r>
              <a:rPr lang="ja-JP" altLang="en-US" sz="950" dirty="0" smtClean="0">
                <a:latin typeface="+mn-ea"/>
              </a:rPr>
              <a:t>」５０．１％「</a:t>
            </a:r>
            <a:r>
              <a:rPr lang="ja-JP" altLang="en-US" sz="950" dirty="0">
                <a:latin typeface="+mn-ea"/>
              </a:rPr>
              <a:t>やや好き</a:t>
            </a:r>
            <a:r>
              <a:rPr lang="ja-JP" altLang="en-US" sz="950" dirty="0" smtClean="0">
                <a:latin typeface="+mn-ea"/>
              </a:rPr>
              <a:t>」３４．４％</a:t>
            </a:r>
            <a:endParaRPr lang="en-US" altLang="ja-JP" sz="950" dirty="0" smtClean="0">
              <a:latin typeface="+mn-ea"/>
            </a:endParaRPr>
          </a:p>
          <a:p>
            <a:pPr algn="l"/>
            <a:endParaRPr lang="en-US" altLang="ja-JP" dirty="0" smtClean="0"/>
          </a:p>
          <a:p>
            <a:pPr algn="l"/>
            <a:r>
              <a:rPr lang="ja-JP" altLang="en-US" dirty="0" smtClean="0"/>
              <a:t>＊</a:t>
            </a:r>
            <a:r>
              <a:rPr lang="ja-JP" altLang="en-US" dirty="0"/>
              <a:t>体育授業以外で継続的に体力向上に取り組む小学校の割合を増や</a:t>
            </a:r>
            <a:endParaRPr lang="en-US" altLang="ja-JP" dirty="0"/>
          </a:p>
          <a:p>
            <a:pPr algn="l"/>
            <a:r>
              <a:rPr lang="ja-JP" altLang="en-US" dirty="0"/>
              <a:t>　 します。</a:t>
            </a:r>
            <a:endParaRPr lang="en-US" altLang="ja-JP" dirty="0"/>
          </a:p>
          <a:p>
            <a:pPr algn="l"/>
            <a:r>
              <a:rPr lang="ja-JP" altLang="en-US" dirty="0"/>
              <a:t>　　（参考）</a:t>
            </a:r>
            <a:r>
              <a:rPr lang="ja-JP" altLang="en-US" dirty="0" smtClean="0"/>
              <a:t>平成２６年度</a:t>
            </a:r>
            <a:r>
              <a:rPr lang="ja-JP" altLang="en-US" dirty="0"/>
              <a:t>　</a:t>
            </a:r>
            <a:r>
              <a:rPr lang="ja-JP" altLang="en-US" dirty="0" smtClean="0"/>
              <a:t>７９．５％</a:t>
            </a:r>
            <a:endParaRPr lang="en-US" altLang="ja-JP" dirty="0"/>
          </a:p>
          <a:p>
            <a:pPr algn="l"/>
            <a:endParaRPr lang="en-US" altLang="ja-JP" dirty="0"/>
          </a:p>
          <a:p>
            <a:pPr algn="l"/>
            <a:r>
              <a:rPr lang="ja-JP" altLang="en-US" dirty="0" smtClean="0"/>
              <a:t>＊</a:t>
            </a:r>
            <a:r>
              <a:rPr lang="ja-JP" altLang="en-US" dirty="0"/>
              <a:t>元気アッププロジェクト事業に３５以上の市町村からのエントリーを</a:t>
            </a:r>
            <a:endParaRPr lang="en-US" altLang="ja-JP" dirty="0"/>
          </a:p>
          <a:p>
            <a:pPr algn="l"/>
            <a:r>
              <a:rPr lang="ja-JP" altLang="en-US" dirty="0"/>
              <a:t>　</a:t>
            </a:r>
            <a:r>
              <a:rPr lang="en-US" altLang="ja-JP" dirty="0"/>
              <a:t> </a:t>
            </a:r>
            <a:r>
              <a:rPr lang="ja-JP" altLang="en-US" dirty="0"/>
              <a:t>めざします</a:t>
            </a:r>
            <a:r>
              <a:rPr lang="ja-JP" altLang="en-US" dirty="0" smtClean="0"/>
              <a:t>。</a:t>
            </a:r>
            <a:endParaRPr lang="en-US" altLang="ja-JP" dirty="0" smtClean="0"/>
          </a:p>
          <a:p>
            <a:pPr algn="l"/>
            <a:r>
              <a:rPr lang="ja-JP" altLang="en-US" dirty="0" smtClean="0"/>
              <a:t>　　（参考）平成２６年度　３大会に２６市町村がエントリー</a:t>
            </a:r>
            <a:r>
              <a:rPr lang="ja-JP" altLang="en-US" dirty="0"/>
              <a:t>　</a:t>
            </a:r>
            <a:endParaRPr lang="en-US" altLang="ja-JP" dirty="0"/>
          </a:p>
          <a:p>
            <a:pPr algn="l"/>
            <a:endParaRPr lang="en-US" altLang="ja-JP" dirty="0" smtClean="0"/>
          </a:p>
        </p:txBody>
      </p:sp>
      <p:sp>
        <p:nvSpPr>
          <p:cNvPr id="15" name="正方形/長方形 14"/>
          <p:cNvSpPr>
            <a:spLocks noChangeArrowheads="1"/>
          </p:cNvSpPr>
          <p:nvPr/>
        </p:nvSpPr>
        <p:spPr bwMode="auto">
          <a:xfrm>
            <a:off x="4835525" y="2168888"/>
            <a:ext cx="386588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■運動</a:t>
            </a:r>
            <a:r>
              <a:rPr lang="ja-JP" altLang="en-US" b="1" dirty="0">
                <a:latin typeface="Calibri" pitchFamily="34" charset="0"/>
              </a:rPr>
              <a:t>機会の</a:t>
            </a:r>
            <a:r>
              <a:rPr lang="ja-JP" altLang="en-US" b="1" dirty="0" smtClean="0"/>
              <a:t>充実による体力づくり</a:t>
            </a:r>
            <a:r>
              <a:rPr lang="ja-JP" altLang="en-US" b="1" dirty="0"/>
              <a:t>　　</a:t>
            </a:r>
            <a:endParaRPr lang="ja-JP" altLang="en-US" b="1" dirty="0">
              <a:solidFill>
                <a:srgbClr val="FF0000"/>
              </a:solidFill>
            </a:endParaRPr>
          </a:p>
        </p:txBody>
      </p:sp>
      <p:sp>
        <p:nvSpPr>
          <p:cNvPr id="16" name="角丸四角形 15"/>
          <p:cNvSpPr/>
          <p:nvPr/>
        </p:nvSpPr>
        <p:spPr>
          <a:xfrm>
            <a:off x="4579937" y="1736812"/>
            <a:ext cx="4478337"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二等辺三角形 16"/>
          <p:cNvSpPr/>
          <p:nvPr/>
        </p:nvSpPr>
        <p:spPr>
          <a:xfrm rot="5400000">
            <a:off x="3795277" y="4182331"/>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8" name="Text Box 142"/>
          <p:cNvSpPr txBox="1">
            <a:spLocks noChangeArrowheads="1"/>
          </p:cNvSpPr>
          <p:nvPr/>
        </p:nvSpPr>
        <p:spPr bwMode="auto">
          <a:xfrm>
            <a:off x="856773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１３</a:t>
            </a:r>
            <a:endParaRPr lang="ja-JP" altLang="en-US" b="1" dirty="0"/>
          </a:p>
        </p:txBody>
      </p:sp>
      <p:sp>
        <p:nvSpPr>
          <p:cNvPr id="19" name="正方形/長方形 18"/>
          <p:cNvSpPr>
            <a:spLocks noChangeArrowheads="1"/>
          </p:cNvSpPr>
          <p:nvPr/>
        </p:nvSpPr>
        <p:spPr bwMode="auto">
          <a:xfrm>
            <a:off x="312862" y="5247244"/>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sp>
        <p:nvSpPr>
          <p:cNvPr id="20" name="Text Box 49"/>
          <p:cNvSpPr txBox="1">
            <a:spLocks noChangeArrowheads="1"/>
          </p:cNvSpPr>
          <p:nvPr/>
        </p:nvSpPr>
        <p:spPr bwMode="auto">
          <a:xfrm>
            <a:off x="312863" y="5627836"/>
            <a:ext cx="386588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中学校</a:t>
            </a:r>
            <a:r>
              <a:rPr lang="ja-JP" altLang="en-US" dirty="0">
                <a:latin typeface="ＭＳ Ｐゴシック" pitchFamily="50" charset="-128"/>
              </a:rPr>
              <a:t>給食の導入</a:t>
            </a:r>
            <a:r>
              <a:rPr lang="ja-JP" altLang="en-US" dirty="0" smtClean="0">
                <a:latin typeface="ＭＳ Ｐゴシック" pitchFamily="50" charset="-128"/>
              </a:rPr>
              <a:t>促進</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rPr>
              <a:t>＊中学校給食導入促進事業</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市町村から</a:t>
            </a:r>
            <a:r>
              <a:rPr lang="ja-JP" altLang="en-US" dirty="0">
                <a:latin typeface="ＭＳ Ｐゴシック" pitchFamily="50" charset="-128"/>
              </a:rPr>
              <a:t>提出された「中学校給食導入実施</a:t>
            </a:r>
            <a:r>
              <a:rPr lang="ja-JP" altLang="en-US" dirty="0" smtClean="0">
                <a:latin typeface="ＭＳ Ｐゴシック" pitchFamily="50" charset="-128"/>
              </a:rPr>
              <a:t>計画</a:t>
            </a:r>
            <a:r>
              <a:rPr lang="ja-JP" altLang="en-US" dirty="0">
                <a:latin typeface="ＭＳ Ｐゴシック" pitchFamily="50" charset="-128"/>
              </a:rPr>
              <a:t>」を基に、</a:t>
            </a:r>
            <a:r>
              <a:rPr lang="ja-JP" altLang="en-US" dirty="0" smtClean="0">
                <a:latin typeface="ＭＳ Ｐゴシック" pitchFamily="50" charset="-128"/>
              </a:rPr>
              <a:t>導入　に</a:t>
            </a:r>
            <a:r>
              <a:rPr lang="ja-JP" altLang="en-US" dirty="0">
                <a:latin typeface="ＭＳ Ｐゴシック" pitchFamily="50" charset="-128"/>
              </a:rPr>
              <a:t>向けた</a:t>
            </a:r>
            <a:r>
              <a:rPr lang="ja-JP" altLang="en-US" dirty="0" smtClean="0">
                <a:latin typeface="ＭＳ Ｐゴシック" pitchFamily="50" charset="-128"/>
              </a:rPr>
              <a:t>整備が</a:t>
            </a:r>
            <a:r>
              <a:rPr lang="ja-JP" altLang="en-US" dirty="0">
                <a:latin typeface="ＭＳ Ｐゴシック" pitchFamily="50" charset="-128"/>
              </a:rPr>
              <a:t>行われるよう</a:t>
            </a:r>
            <a:r>
              <a:rPr lang="ja-JP" altLang="en-US" dirty="0" smtClean="0">
                <a:latin typeface="ＭＳ Ｐゴシック" pitchFamily="50" charset="-128"/>
              </a:rPr>
              <a:t>市町村に財政支援をします。</a:t>
            </a:r>
            <a:endParaRPr lang="en-US" altLang="ja-JP" strike="sngStrike" dirty="0">
              <a:latin typeface="ＭＳ Ｐゴシック" pitchFamily="50" charset="-128"/>
            </a:endParaRPr>
          </a:p>
        </p:txBody>
      </p:sp>
      <p:sp>
        <p:nvSpPr>
          <p:cNvPr id="21" name="正方形/長方形 34"/>
          <p:cNvSpPr>
            <a:spLocks noChangeArrowheads="1"/>
          </p:cNvSpPr>
          <p:nvPr/>
        </p:nvSpPr>
        <p:spPr bwMode="auto">
          <a:xfrm>
            <a:off x="4788024" y="5693708"/>
            <a:ext cx="394335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t>＊</a:t>
            </a:r>
            <a:r>
              <a:rPr lang="ja-JP" altLang="en-US" dirty="0" smtClean="0"/>
              <a:t>平成２７年度</a:t>
            </a:r>
            <a:r>
              <a:rPr lang="ja-JP" altLang="en-US" dirty="0"/>
              <a:t>末の中学校給食の実施率を、</a:t>
            </a:r>
            <a:r>
              <a:rPr lang="ja-JP" altLang="en-US" dirty="0" smtClean="0"/>
              <a:t>約７５％</a:t>
            </a:r>
            <a:r>
              <a:rPr lang="ja-JP" altLang="en-US" dirty="0"/>
              <a:t>にします。　</a:t>
            </a:r>
            <a:endParaRPr lang="en-US" altLang="ja-JP" dirty="0"/>
          </a:p>
          <a:p>
            <a:pPr algn="l"/>
            <a:r>
              <a:rPr lang="ja-JP" altLang="en-US" dirty="0"/>
              <a:t>　　（参考）</a:t>
            </a:r>
            <a:r>
              <a:rPr lang="ja-JP" altLang="en-US" dirty="0" smtClean="0"/>
              <a:t>平成２６年度</a:t>
            </a:r>
            <a:r>
              <a:rPr lang="ja-JP" altLang="en-US" dirty="0"/>
              <a:t>末</a:t>
            </a:r>
            <a:r>
              <a:rPr lang="ja-JP" altLang="en-US" dirty="0" smtClean="0"/>
              <a:t>の実施率　６６．２％</a:t>
            </a:r>
            <a:endParaRPr lang="en-US" altLang="ja-JP" dirty="0"/>
          </a:p>
          <a:p>
            <a:pPr algn="l"/>
            <a:endParaRPr lang="en-US" altLang="ja-JP" dirty="0">
              <a:latin typeface="ＭＳ Ｐゴシック" pitchFamily="50" charset="-128"/>
            </a:endParaRPr>
          </a:p>
        </p:txBody>
      </p:sp>
      <p:sp>
        <p:nvSpPr>
          <p:cNvPr id="22" name="正方形/長方形 21"/>
          <p:cNvSpPr>
            <a:spLocks noChangeArrowheads="1"/>
          </p:cNvSpPr>
          <p:nvPr/>
        </p:nvSpPr>
        <p:spPr bwMode="auto">
          <a:xfrm>
            <a:off x="4809380" y="5247244"/>
            <a:ext cx="3865885" cy="252000"/>
          </a:xfrm>
          <a:prstGeom prst="rect">
            <a:avLst/>
          </a:prstGeom>
          <a:solidFill>
            <a:srgbClr val="D5D5FF"/>
          </a:solidFill>
          <a:ln w="9525">
            <a:solidFill>
              <a:srgbClr val="385D8A"/>
            </a:solidFill>
            <a:miter lim="800000"/>
            <a:headEnd/>
            <a:tailEnd/>
          </a:ln>
        </p:spPr>
        <p:txBody>
          <a:bodyPr lIns="54000" tIns="46800" rIns="54000" anchor="ctr"/>
          <a:lstStyle/>
          <a:p>
            <a:pPr algn="l"/>
            <a:r>
              <a:rPr lang="en-US" altLang="ja-JP" b="1" dirty="0" smtClean="0">
                <a:latin typeface="Calibri" pitchFamily="34" charset="0"/>
              </a:rPr>
              <a:t>■</a:t>
            </a:r>
            <a:r>
              <a:rPr lang="ja-JP" altLang="en-US" b="1" dirty="0" smtClean="0">
                <a:latin typeface="Calibri" pitchFamily="34" charset="0"/>
              </a:rPr>
              <a:t>学校・家庭・地域の連携による生活習慣の定着を通した健康づくり</a:t>
            </a:r>
            <a:endParaRPr lang="ja-JP" altLang="en-US" b="1" dirty="0">
              <a:solidFill>
                <a:srgbClr val="FF0000"/>
              </a:solidFill>
            </a:endParaRPr>
          </a:p>
        </p:txBody>
      </p:sp>
    </p:spTree>
    <p:extLst>
      <p:ext uri="{BB962C8B-B14F-4D97-AF65-F5344CB8AC3E}">
        <p14:creationId xmlns:p14="http://schemas.microsoft.com/office/powerpoint/2010/main" val="329259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35496" y="104107"/>
            <a:ext cx="9065705" cy="169611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課題６：教員の力とやる気を高めます。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43508" y="405049"/>
            <a:ext cx="8820980" cy="12597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◆採用選考方法等を工夫・改善し、熱意ある優秀な教員を最大限確保します。また、教職経験の少ない教員につい</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err="1" smtClean="0">
                <a:solidFill>
                  <a:prstClr val="black"/>
                </a:solidFill>
                <a:latin typeface="メイリオ" pitchFamily="50" charset="-128"/>
                <a:ea typeface="メイリオ" pitchFamily="50" charset="-128"/>
                <a:cs typeface="メイリオ" pitchFamily="50" charset="-128"/>
              </a:rPr>
              <a:t>て</a:t>
            </a:r>
            <a:r>
              <a:rPr lang="ja-JP" altLang="en-US" sz="1100" b="1" dirty="0" smtClean="0">
                <a:solidFill>
                  <a:prstClr val="black"/>
                </a:solidFill>
                <a:latin typeface="メイリオ" pitchFamily="50" charset="-128"/>
                <a:ea typeface="メイリオ" pitchFamily="50" charset="-128"/>
                <a:cs typeface="メイリオ" pitchFamily="50" charset="-128"/>
              </a:rPr>
              <a:t>研修や人事異動等を通じて資質・能力の向上を図るとともに、教員等の人権感覚の</a:t>
            </a:r>
            <a:r>
              <a:rPr lang="ja-JP" altLang="en-US" sz="1100" b="1" dirty="0">
                <a:solidFill>
                  <a:prstClr val="black"/>
                </a:solidFill>
                <a:latin typeface="メイリオ" pitchFamily="50" charset="-128"/>
                <a:ea typeface="メイリオ" pitchFamily="50" charset="-128"/>
                <a:cs typeface="メイリオ" pitchFamily="50" charset="-128"/>
              </a:rPr>
              <a:t>育成</a:t>
            </a:r>
            <a:r>
              <a:rPr lang="ja-JP" altLang="en-US" sz="1100" b="1" dirty="0" smtClean="0">
                <a:solidFill>
                  <a:prstClr val="black"/>
                </a:solidFill>
                <a:latin typeface="メイリオ" pitchFamily="50" charset="-128"/>
                <a:ea typeface="メイリオ" pitchFamily="50" charset="-128"/>
                <a:cs typeface="メイリオ" pitchFamily="50" charset="-128"/>
              </a:rPr>
              <a:t>に努めます。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◆ミドルリーダー育成の取組みにより、次世代の管理職養成をすすめます。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◆がんばった教員の実績や発揮された能力が適正に評価される評価・育成システムの実施等により、教員のやる気</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と能力の向上を図ります。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◆指導が</a:t>
            </a:r>
            <a:r>
              <a:rPr lang="ja-JP" altLang="en-US" sz="1100" b="1" dirty="0">
                <a:solidFill>
                  <a:prstClr val="black"/>
                </a:solidFill>
                <a:latin typeface="メイリオ" pitchFamily="50" charset="-128"/>
                <a:ea typeface="メイリオ" pitchFamily="50" charset="-128"/>
                <a:cs typeface="メイリオ" pitchFamily="50" charset="-128"/>
              </a:rPr>
              <a:t>不適切</a:t>
            </a:r>
            <a:r>
              <a:rPr lang="ja-JP" altLang="en-US" sz="1100" b="1" dirty="0" smtClean="0">
                <a:solidFill>
                  <a:prstClr val="black"/>
                </a:solidFill>
                <a:latin typeface="メイリオ" pitchFamily="50" charset="-128"/>
                <a:ea typeface="メイリオ" pitchFamily="50" charset="-128"/>
                <a:cs typeface="メイリオ" pitchFamily="50" charset="-128"/>
              </a:rPr>
              <a:t>な教員に対し厳正な対応を行います。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endParaRPr lang="en-US" altLang="ja-JP" sz="1100" b="1" dirty="0" smtClean="0">
              <a:solidFill>
                <a:prstClr val="black"/>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62669" y="368660"/>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84482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１０</a:t>
            </a:r>
          </a:p>
        </p:txBody>
      </p:sp>
      <p:sp>
        <p:nvSpPr>
          <p:cNvPr id="9" name="AutoShape 4"/>
          <p:cNvSpPr>
            <a:spLocks noChangeArrowheads="1"/>
          </p:cNvSpPr>
          <p:nvPr/>
        </p:nvSpPr>
        <p:spPr bwMode="auto">
          <a:xfrm>
            <a:off x="-508" y="2052228"/>
            <a:ext cx="9104313" cy="4607879"/>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5496" y="2515689"/>
            <a:ext cx="4421187" cy="409545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66675" y="2312876"/>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97400" y="2587697"/>
            <a:ext cx="4419600" cy="4023448"/>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sz="1050" dirty="0" smtClean="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sz="1050" dirty="0">
              <a:solidFill>
                <a:srgbClr val="FF0000"/>
              </a:solidFill>
              <a:latin typeface="+mn-ea"/>
              <a:cs typeface="Meiryo UI" pitchFamily="50" charset="-128"/>
            </a:endParaRPr>
          </a:p>
        </p:txBody>
      </p:sp>
      <p:sp>
        <p:nvSpPr>
          <p:cNvPr id="13" name="二等辺三角形 12"/>
          <p:cNvSpPr/>
          <p:nvPr/>
        </p:nvSpPr>
        <p:spPr>
          <a:xfrm rot="5400000">
            <a:off x="3779044" y="4290343"/>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9937" y="2312876"/>
            <a:ext cx="4455541"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正方形/長方形 23"/>
          <p:cNvSpPr>
            <a:spLocks noChangeArrowheads="1"/>
          </p:cNvSpPr>
          <p:nvPr/>
        </p:nvSpPr>
        <p:spPr bwMode="auto">
          <a:xfrm>
            <a:off x="262198" y="2834948"/>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6" name="正方形/長方形 3"/>
          <p:cNvSpPr>
            <a:spLocks noChangeArrowheads="1"/>
          </p:cNvSpPr>
          <p:nvPr/>
        </p:nvSpPr>
        <p:spPr bwMode="auto">
          <a:xfrm>
            <a:off x="4733541" y="3187814"/>
            <a:ext cx="4283459" cy="2413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ts val="100"/>
              </a:spcBef>
              <a:buClr>
                <a:srgbClr val="8064A2">
                  <a:lumMod val="60000"/>
                  <a:lumOff val="40000"/>
                </a:srgbClr>
              </a:buClr>
              <a:defRPr/>
            </a:pPr>
            <a:r>
              <a:rPr lang="ja-JP" altLang="en-US" dirty="0" smtClean="0">
                <a:latin typeface="+mn-ea"/>
                <a:cs typeface="Meiryo UI" pitchFamily="50" charset="-128"/>
              </a:rPr>
              <a:t>＊採用</a:t>
            </a:r>
            <a:r>
              <a:rPr lang="ja-JP" altLang="en-US" dirty="0">
                <a:latin typeface="+mn-ea"/>
                <a:cs typeface="Meiryo UI" pitchFamily="50" charset="-128"/>
              </a:rPr>
              <a:t>予定数（</a:t>
            </a:r>
            <a:r>
              <a:rPr lang="ja-JP" altLang="en-US" dirty="0" smtClean="0">
                <a:latin typeface="+mn-ea"/>
                <a:cs typeface="Meiryo UI" pitchFamily="50" charset="-128"/>
              </a:rPr>
              <a:t>約２，２５０名</a:t>
            </a:r>
            <a:r>
              <a:rPr lang="ja-JP" altLang="en-US" dirty="0">
                <a:latin typeface="+mn-ea"/>
                <a:cs typeface="Meiryo UI" pitchFamily="50" charset="-128"/>
              </a:rPr>
              <a:t>）の教員を確保します。</a:t>
            </a: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smtClean="0">
              <a:latin typeface="+mn-ea"/>
              <a:cs typeface="Meiryo UI" pitchFamily="50" charset="-128"/>
            </a:endParaRPr>
          </a:p>
          <a:p>
            <a:pPr algn="l">
              <a:spcBef>
                <a:spcPts val="100"/>
              </a:spcBef>
              <a:buClr>
                <a:srgbClr val="8064A2">
                  <a:lumMod val="60000"/>
                  <a:lumOff val="40000"/>
                </a:srgbClr>
              </a:buClr>
              <a:defRPr/>
            </a:pPr>
            <a:endParaRPr lang="en-US" altLang="ja-JP" dirty="0">
              <a:latin typeface="+mn-ea"/>
              <a:cs typeface="Meiryo UI" pitchFamily="50" charset="-128"/>
            </a:endParaRPr>
          </a:p>
          <a:p>
            <a:pPr lvl="0" algn="l">
              <a:spcBef>
                <a:spcPts val="100"/>
              </a:spcBef>
              <a:buClr>
                <a:srgbClr val="8064A2">
                  <a:lumMod val="60000"/>
                  <a:lumOff val="40000"/>
                </a:srgbClr>
              </a:buClr>
              <a:defRPr/>
            </a:pPr>
            <a:endParaRPr lang="en-US" altLang="ja-JP" dirty="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r>
              <a:rPr lang="ja-JP" altLang="en-US" dirty="0" smtClean="0">
                <a:latin typeface="ＭＳ Ｐゴシック"/>
                <a:cs typeface="Meiryo UI" pitchFamily="50" charset="-128"/>
              </a:rPr>
              <a:t>＊首席</a:t>
            </a:r>
            <a:r>
              <a:rPr lang="ja-JP" altLang="en-US" dirty="0">
                <a:latin typeface="ＭＳ Ｐゴシック"/>
                <a:cs typeface="Meiryo UI" pitchFamily="50" charset="-128"/>
              </a:rPr>
              <a:t>・指導主事の３０歳台の新規任用</a:t>
            </a:r>
            <a:r>
              <a:rPr lang="ja-JP" altLang="en-US" dirty="0" smtClean="0">
                <a:latin typeface="ＭＳ Ｐゴシック"/>
                <a:cs typeface="Meiryo UI" pitchFamily="50" charset="-128"/>
              </a:rPr>
              <a:t>を増やします。</a:t>
            </a:r>
            <a:endParaRPr lang="en-US" altLang="ja-JP" dirty="0" smtClean="0">
              <a:latin typeface="ＭＳ Ｐゴシック"/>
              <a:cs typeface="Meiryo UI" pitchFamily="50" charset="-128"/>
            </a:endParaRPr>
          </a:p>
          <a:p>
            <a:pPr lvl="0" algn="l">
              <a:spcBef>
                <a:spcPts val="100"/>
              </a:spcBef>
              <a:buClr>
                <a:srgbClr val="8064A2">
                  <a:lumMod val="60000"/>
                  <a:lumOff val="40000"/>
                </a:srgbClr>
              </a:buClr>
              <a:defRPr/>
            </a:pPr>
            <a:endParaRPr lang="en-US" altLang="ja-JP" dirty="0" smtClean="0">
              <a:latin typeface="ＭＳ Ｐゴシック" pitchFamily="50" charset="-128"/>
            </a:endParaRPr>
          </a:p>
        </p:txBody>
      </p:sp>
      <p:sp>
        <p:nvSpPr>
          <p:cNvPr id="17" name="正方形/長方形 3"/>
          <p:cNvSpPr>
            <a:spLocks noChangeArrowheads="1"/>
          </p:cNvSpPr>
          <p:nvPr/>
        </p:nvSpPr>
        <p:spPr bwMode="auto">
          <a:xfrm>
            <a:off x="199629" y="3187814"/>
            <a:ext cx="4224733" cy="364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優秀</a:t>
            </a:r>
            <a:r>
              <a:rPr lang="ja-JP" altLang="en-US" dirty="0">
                <a:latin typeface="ＭＳ Ｐゴシック" pitchFamily="50" charset="-128"/>
              </a:rPr>
              <a:t>な教員の</a:t>
            </a:r>
            <a:r>
              <a:rPr lang="ja-JP" altLang="en-US" dirty="0" smtClean="0">
                <a:latin typeface="ＭＳ Ｐゴシック" pitchFamily="50" charset="-128"/>
              </a:rPr>
              <a:t>確保</a:t>
            </a:r>
            <a:r>
              <a:rPr lang="en-US" altLang="ja-JP"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受験</a:t>
            </a:r>
            <a:r>
              <a:rPr lang="ja-JP" altLang="en-US" dirty="0">
                <a:latin typeface="ＭＳ Ｐゴシック" pitchFamily="50" charset="-128"/>
              </a:rPr>
              <a:t>説明会や</a:t>
            </a:r>
            <a:r>
              <a:rPr lang="ja-JP" altLang="en-US" dirty="0" smtClean="0">
                <a:latin typeface="ＭＳ Ｐゴシック" pitchFamily="50" charset="-128"/>
              </a:rPr>
              <a:t>大学訪問活動等の</a:t>
            </a:r>
            <a:r>
              <a:rPr lang="ja-JP" altLang="en-US" dirty="0">
                <a:latin typeface="ＭＳ Ｐゴシック" pitchFamily="50" charset="-128"/>
              </a:rPr>
              <a:t>広報活動を推進します</a:t>
            </a:r>
            <a:r>
              <a:rPr lang="ja-JP" altLang="en-US" dirty="0" smtClean="0">
                <a:latin typeface="ＭＳ Ｐゴシック" pitchFamily="50" charset="-128"/>
              </a:rPr>
              <a:t>。</a:t>
            </a:r>
            <a:endParaRPr lang="en-US" altLang="ja-JP" dirty="0" smtClean="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選考方法等を改善し、選考テストを実施します。</a:t>
            </a:r>
            <a:endParaRPr lang="en-US" altLang="ja-JP" dirty="0" smtClean="0">
              <a:latin typeface="ＭＳ Ｐゴシック" pitchFamily="50" charset="-128"/>
            </a:endParaRPr>
          </a:p>
          <a:p>
            <a:pPr marL="85725" lvl="0" indent="-85725" algn="l">
              <a:defRPr/>
            </a:pPr>
            <a:r>
              <a:rPr lang="en-US" altLang="ja-JP" dirty="0">
                <a:latin typeface="ＭＳ Ｐゴシック" pitchFamily="50" charset="-128"/>
              </a:rPr>
              <a:t> </a:t>
            </a:r>
            <a:r>
              <a:rPr lang="en-US" altLang="ja-JP" dirty="0" smtClean="0">
                <a:latin typeface="ＭＳ Ｐゴシック" pitchFamily="50" charset="-128"/>
              </a:rPr>
              <a:t>    〔</a:t>
            </a:r>
            <a:r>
              <a:rPr lang="ja-JP" altLang="en-US" dirty="0" smtClean="0">
                <a:latin typeface="ＭＳ Ｐゴシック" pitchFamily="50" charset="-128"/>
              </a:rPr>
              <a:t>主な改善点</a:t>
            </a:r>
            <a:r>
              <a:rPr lang="en-US" altLang="ja-JP" dirty="0" smtClean="0">
                <a:latin typeface="ＭＳ Ｐゴシック" pitchFamily="50" charset="-128"/>
              </a:rPr>
              <a:t>〕</a:t>
            </a:r>
            <a:endParaRPr lang="en-US" altLang="ja-JP" dirty="0">
              <a:latin typeface="ＭＳ Ｐゴシック" pitchFamily="50" charset="-128"/>
            </a:endParaRPr>
          </a:p>
          <a:p>
            <a:pPr marL="266700" lvl="0" algn="l">
              <a:defRPr/>
            </a:pPr>
            <a:r>
              <a:rPr lang="ja-JP" altLang="en-US" dirty="0" smtClean="0">
                <a:latin typeface="ＭＳ Ｐゴシック" pitchFamily="50" charset="-128"/>
              </a:rPr>
              <a:t>・</a:t>
            </a:r>
            <a:r>
              <a:rPr lang="ja-JP" altLang="en-US" dirty="0">
                <a:latin typeface="ＭＳ Ｐゴシック" pitchFamily="50" charset="-128"/>
              </a:rPr>
              <a:t>「中学校・中学部」「高校・高等部」における併願募集（一部教科）</a:t>
            </a:r>
            <a:endParaRPr lang="en-US" altLang="ja-JP" dirty="0">
              <a:latin typeface="ＭＳ Ｐゴシック" pitchFamily="50" charset="-128"/>
            </a:endParaRPr>
          </a:p>
          <a:p>
            <a:pPr marL="266700" lvl="0" algn="l">
              <a:defRPr/>
            </a:pPr>
            <a:r>
              <a:rPr lang="ja-JP" altLang="en-US" dirty="0">
                <a:latin typeface="ＭＳ Ｐゴシック" pitchFamily="50" charset="-128"/>
              </a:rPr>
              <a:t>・社会人経験者対象の選考区分の対象要件見直し</a:t>
            </a:r>
            <a:endParaRPr lang="en-US" altLang="ja-JP" dirty="0">
              <a:latin typeface="ＭＳ Ｐゴシック" pitchFamily="50" charset="-128"/>
            </a:endParaRPr>
          </a:p>
          <a:p>
            <a:pPr marL="266700" lvl="0" algn="l">
              <a:defRPr/>
            </a:pPr>
            <a:r>
              <a:rPr lang="ja-JP" altLang="en-US" dirty="0">
                <a:latin typeface="ＭＳ Ｐゴシック" pitchFamily="50" charset="-128"/>
              </a:rPr>
              <a:t>・教員チャレンジテストの基準（正答率</a:t>
            </a:r>
            <a:r>
              <a:rPr lang="en-US" altLang="ja-JP" dirty="0">
                <a:latin typeface="ＭＳ Ｐゴシック" pitchFamily="50" charset="-128"/>
              </a:rPr>
              <a:t>75%</a:t>
            </a:r>
            <a:r>
              <a:rPr lang="ja-JP" altLang="en-US" dirty="0">
                <a:latin typeface="ＭＳ Ｐゴシック" pitchFamily="50" charset="-128"/>
              </a:rPr>
              <a:t>以上）を満たした者の一次選</a:t>
            </a:r>
            <a:endParaRPr lang="en-US" altLang="ja-JP" dirty="0">
              <a:latin typeface="ＭＳ Ｐゴシック" pitchFamily="50" charset="-128"/>
            </a:endParaRPr>
          </a:p>
          <a:p>
            <a:pPr marL="266700" lvl="0" algn="l">
              <a:defRPr/>
            </a:pPr>
            <a:r>
              <a:rPr lang="ja-JP" altLang="en-US" dirty="0">
                <a:latin typeface="ＭＳ Ｐゴシック" pitchFamily="50" charset="-128"/>
              </a:rPr>
              <a:t>　考筆答テストの免除</a:t>
            </a:r>
            <a:endParaRPr lang="en-US" altLang="ja-JP" dirty="0">
              <a:latin typeface="ＭＳ Ｐゴシック" pitchFamily="50" charset="-128"/>
            </a:endParaRPr>
          </a:p>
          <a:p>
            <a:pPr marL="266700" lvl="0" algn="l">
              <a:defRPr/>
            </a:pPr>
            <a:r>
              <a:rPr lang="ja-JP" altLang="en-US" dirty="0">
                <a:latin typeface="ＭＳ Ｐゴシック" pitchFamily="50" charset="-128"/>
              </a:rPr>
              <a:t>・一次選考における面接テスト実施方法を変更</a:t>
            </a:r>
          </a:p>
          <a:p>
            <a:pPr marL="85725" lvl="0" indent="-85725" algn="l">
              <a:defRPr/>
            </a:pPr>
            <a:r>
              <a:rPr lang="ja-JP" altLang="en-US" dirty="0" smtClean="0">
                <a:latin typeface="ＭＳ Ｐゴシック"/>
                <a:cs typeface="Meiryo UI" pitchFamily="50" charset="-128"/>
              </a:rPr>
              <a:t>　　 </a:t>
            </a:r>
            <a:r>
              <a:rPr lang="en-US" altLang="ja-JP" dirty="0" smtClean="0">
                <a:latin typeface="ＭＳ Ｐゴシック"/>
                <a:cs typeface="Meiryo UI" pitchFamily="50" charset="-128"/>
              </a:rPr>
              <a:t>〔</a:t>
            </a:r>
            <a:r>
              <a:rPr lang="ja-JP" altLang="en-US" dirty="0" smtClean="0">
                <a:latin typeface="ＭＳ Ｐゴシック"/>
                <a:cs typeface="Meiryo UI" pitchFamily="50" charset="-128"/>
              </a:rPr>
              <a:t>熱意</a:t>
            </a:r>
            <a:r>
              <a:rPr lang="ja-JP" altLang="en-US" dirty="0">
                <a:latin typeface="ＭＳ Ｐゴシック"/>
                <a:cs typeface="Meiryo UI" pitchFamily="50" charset="-128"/>
              </a:rPr>
              <a:t>ある受験者の確保</a:t>
            </a:r>
            <a:r>
              <a:rPr lang="en-US" altLang="ja-JP" dirty="0">
                <a:latin typeface="ＭＳ Ｐゴシック"/>
                <a:cs typeface="Meiryo UI" pitchFamily="50" charset="-128"/>
              </a:rPr>
              <a:t>〕</a:t>
            </a:r>
          </a:p>
          <a:p>
            <a:pPr marL="85725" lvl="0" indent="-85725" algn="l">
              <a:defRPr/>
            </a:pPr>
            <a:r>
              <a:rPr lang="ja-JP" altLang="en-US" dirty="0">
                <a:latin typeface="ＭＳ Ｐゴシック"/>
                <a:cs typeface="Meiryo UI" pitchFamily="50" charset="-128"/>
              </a:rPr>
              <a:t>　</a:t>
            </a:r>
            <a:r>
              <a:rPr lang="ja-JP" altLang="en-US" dirty="0" smtClean="0">
                <a:latin typeface="ＭＳ Ｐゴシック"/>
                <a:cs typeface="Meiryo UI" pitchFamily="50" charset="-128"/>
              </a:rPr>
              <a:t>　　・教員</a:t>
            </a:r>
            <a:r>
              <a:rPr lang="ja-JP" altLang="en-US" dirty="0">
                <a:latin typeface="ＭＳ Ｐゴシック"/>
                <a:cs typeface="Meiryo UI" pitchFamily="50" charset="-128"/>
              </a:rPr>
              <a:t>チャレンジテストの実施</a:t>
            </a:r>
            <a:endParaRPr lang="en-US" altLang="ja-JP" dirty="0">
              <a:latin typeface="ＭＳ Ｐゴシック"/>
              <a:cs typeface="Meiryo UI" pitchFamily="50" charset="-128"/>
            </a:endParaRPr>
          </a:p>
          <a:p>
            <a:pPr marL="85725" lvl="0" indent="-85725" algn="l">
              <a:defRPr/>
            </a:pPr>
            <a:r>
              <a:rPr lang="ja-JP" altLang="en-US" dirty="0">
                <a:latin typeface="ＭＳ Ｐゴシック"/>
                <a:cs typeface="Meiryo UI" pitchFamily="50" charset="-128"/>
              </a:rPr>
              <a:t>　</a:t>
            </a:r>
            <a:r>
              <a:rPr lang="ja-JP" altLang="en-US" dirty="0" smtClean="0">
                <a:latin typeface="ＭＳ Ｐゴシック"/>
                <a:cs typeface="Meiryo UI" pitchFamily="50" charset="-128"/>
              </a:rPr>
              <a:t>　　</a:t>
            </a:r>
            <a:r>
              <a:rPr lang="ja-JP" altLang="en-US" dirty="0" smtClean="0">
                <a:latin typeface="ＭＳ Ｐゴシック" pitchFamily="50" charset="-128"/>
              </a:rPr>
              <a:t>・</a:t>
            </a:r>
            <a:r>
              <a:rPr lang="ja-JP" altLang="en-US" dirty="0" smtClean="0">
                <a:latin typeface="ＭＳ Ｐゴシック"/>
                <a:cs typeface="Meiryo UI" pitchFamily="50" charset="-128"/>
              </a:rPr>
              <a:t>大阪</a:t>
            </a:r>
            <a:r>
              <a:rPr lang="ja-JP" altLang="en-US" dirty="0">
                <a:latin typeface="ＭＳ Ｐゴシック"/>
                <a:cs typeface="Meiryo UI" pitchFamily="50" charset="-128"/>
              </a:rPr>
              <a:t>教志セミナーの</a:t>
            </a:r>
            <a:r>
              <a:rPr lang="ja-JP" altLang="en-US" dirty="0" smtClean="0">
                <a:latin typeface="ＭＳ Ｐゴシック"/>
                <a:cs typeface="Meiryo UI" pitchFamily="50" charset="-128"/>
              </a:rPr>
              <a:t>実施</a:t>
            </a:r>
            <a:r>
              <a:rPr lang="ja-JP" altLang="en-US" dirty="0" smtClean="0">
                <a:latin typeface="ＭＳ Ｐゴシック" pitchFamily="50" charset="-128"/>
              </a:rPr>
              <a:t>　</a:t>
            </a:r>
            <a:endParaRPr lang="en-US" altLang="ja-JP" dirty="0" smtClean="0">
              <a:latin typeface="ＭＳ Ｐゴシック" pitchFamily="50" charset="-128"/>
            </a:endParaRPr>
          </a:p>
          <a:p>
            <a:pPr marL="85725" lvl="0" indent="-85725" algn="l">
              <a:defRPr/>
            </a:pPr>
            <a:r>
              <a:rPr lang="ja-JP" altLang="en-US" dirty="0" smtClean="0">
                <a:latin typeface="ＭＳ Ｐゴシック" pitchFamily="50" charset="-128"/>
              </a:rPr>
              <a:t>　</a:t>
            </a:r>
            <a:r>
              <a:rPr lang="ja-JP" altLang="en-US" dirty="0">
                <a:latin typeface="ＭＳ Ｐゴシック" pitchFamily="50" charset="-128"/>
              </a:rPr>
              <a:t>　</a:t>
            </a:r>
            <a:endParaRPr lang="en-US" altLang="ja-JP" dirty="0" smtClean="0">
              <a:latin typeface="ＭＳ Ｐゴシック" pitchFamily="50" charset="-128"/>
            </a:endParaRPr>
          </a:p>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ミドルリーダー</a:t>
            </a:r>
            <a:r>
              <a:rPr lang="ja-JP" altLang="en-US" dirty="0">
                <a:latin typeface="ＭＳ Ｐゴシック" pitchFamily="50" charset="-128"/>
              </a:rPr>
              <a:t>の</a:t>
            </a:r>
            <a:r>
              <a:rPr lang="ja-JP" altLang="en-US" dirty="0" smtClean="0">
                <a:latin typeface="ＭＳ Ｐゴシック" pitchFamily="50" charset="-128"/>
              </a:rPr>
              <a:t>育成</a:t>
            </a:r>
            <a:r>
              <a:rPr lang="en-US" altLang="ja-JP"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若手教員から首席や指導主事への積極的</a:t>
            </a:r>
            <a:r>
              <a:rPr lang="ja-JP" altLang="en-US" dirty="0">
                <a:latin typeface="ＭＳ Ｐゴシック" pitchFamily="50" charset="-128"/>
              </a:rPr>
              <a:t>な任用に向け、府立</a:t>
            </a:r>
            <a:r>
              <a:rPr lang="ja-JP" altLang="en-US" dirty="0" smtClean="0">
                <a:latin typeface="ＭＳ Ｐゴシック" pitchFamily="50" charset="-128"/>
              </a:rPr>
              <a:t>学校長</a:t>
            </a:r>
            <a:r>
              <a:rPr lang="ja-JP" altLang="en-US" dirty="0">
                <a:latin typeface="ＭＳ Ｐゴシック" pitchFamily="50" charset="-128"/>
              </a:rPr>
              <a:t>や市町村教育委員会に対して、学校でのミドルリーダーと</a:t>
            </a:r>
            <a:r>
              <a:rPr lang="ja-JP" altLang="en-US" dirty="0" smtClean="0">
                <a:latin typeface="ＭＳ Ｐゴシック" pitchFamily="50" charset="-128"/>
              </a:rPr>
              <a:t>なる</a:t>
            </a:r>
            <a:r>
              <a:rPr lang="ja-JP" altLang="en-US" dirty="0">
                <a:latin typeface="ＭＳ Ｐゴシック" pitchFamily="50" charset="-128"/>
              </a:rPr>
              <a:t>人材</a:t>
            </a:r>
            <a:r>
              <a:rPr lang="ja-JP" altLang="en-US" dirty="0" smtClean="0">
                <a:latin typeface="ＭＳ Ｐゴシック" pitchFamily="50" charset="-128"/>
              </a:rPr>
              <a:t>の</a:t>
            </a:r>
            <a:r>
              <a:rPr lang="ja-JP" altLang="en-US" dirty="0">
                <a:latin typeface="ＭＳ Ｐゴシック" pitchFamily="50" charset="-128"/>
              </a:rPr>
              <a:t>発掘を働きかけます</a:t>
            </a:r>
            <a:r>
              <a:rPr lang="ja-JP" altLang="en-US" dirty="0" smtClean="0">
                <a:latin typeface="ＭＳ Ｐゴシック" pitchFamily="50" charset="-128"/>
              </a:rPr>
              <a:t>。</a:t>
            </a:r>
            <a:endParaRPr lang="en-US" altLang="ja-JP" dirty="0">
              <a:latin typeface="ＭＳ Ｐゴシック" pitchFamily="50" charset="-128"/>
            </a:endParaRPr>
          </a:p>
          <a:p>
            <a:pPr marL="171450" lvl="0" indent="-85725" algn="l">
              <a:buFont typeface="Arial" panose="020B0604020202020204" pitchFamily="34" charset="0"/>
              <a:buChar char="•"/>
              <a:defRPr/>
            </a:pPr>
            <a:r>
              <a:rPr lang="ja-JP" altLang="en-US" dirty="0" smtClean="0">
                <a:latin typeface="ＭＳ Ｐゴシック" pitchFamily="50" charset="-128"/>
              </a:rPr>
              <a:t>中堅</a:t>
            </a:r>
            <a:r>
              <a:rPr lang="ja-JP" altLang="en-US" dirty="0">
                <a:latin typeface="ＭＳ Ｐゴシック" pitchFamily="50" charset="-128"/>
              </a:rPr>
              <a:t>教員に対して将来の管理職として学校経営に必要な資質と</a:t>
            </a:r>
            <a:r>
              <a:rPr lang="ja-JP" altLang="en-US" dirty="0" smtClean="0">
                <a:latin typeface="ＭＳ Ｐゴシック" pitchFamily="50" charset="-128"/>
              </a:rPr>
              <a:t>能力の向上</a:t>
            </a:r>
            <a:r>
              <a:rPr lang="ja-JP" altLang="en-US" dirty="0">
                <a:latin typeface="ＭＳ Ｐゴシック" pitchFamily="50" charset="-128"/>
              </a:rPr>
              <a:t>を図るため</a:t>
            </a:r>
            <a:r>
              <a:rPr lang="ja-JP" altLang="en-US" dirty="0" smtClean="0">
                <a:latin typeface="ＭＳ Ｐゴシック" pitchFamily="50" charset="-128"/>
              </a:rPr>
              <a:t>、「小･中学校リーディング</a:t>
            </a:r>
            <a:r>
              <a:rPr lang="ja-JP" altLang="en-US" dirty="0">
                <a:latin typeface="ＭＳ Ｐゴシック" pitchFamily="50" charset="-128"/>
              </a:rPr>
              <a:t>・ティーチャー養成研修</a:t>
            </a:r>
            <a:r>
              <a:rPr lang="ja-JP" altLang="en-US" dirty="0" smtClean="0">
                <a:latin typeface="ＭＳ Ｐゴシック" pitchFamily="50" charset="-128"/>
              </a:rPr>
              <a:t>」及び「府立学校リーダー養成研修」において、学校の課題解決に向けたアクションプランを作成するなど実効性のある演習を多く取り入れ、研修内容を充実させます。</a:t>
            </a:r>
            <a:endParaRPr lang="en-US" altLang="ja-JP" dirty="0" smtClean="0">
              <a:latin typeface="ＭＳ Ｐゴシック" pitchFamily="50" charset="-128"/>
            </a:endParaRPr>
          </a:p>
          <a:p>
            <a:pPr algn="l">
              <a:spcBef>
                <a:spcPts val="100"/>
              </a:spcBef>
              <a:buClr>
                <a:srgbClr val="8064A2">
                  <a:lumMod val="60000"/>
                  <a:lumOff val="40000"/>
                </a:srgbClr>
              </a:buClr>
              <a:defRPr/>
            </a:pPr>
            <a:r>
              <a:rPr lang="ja-JP" altLang="en-US" dirty="0">
                <a:latin typeface="ＭＳ Ｐゴシック" pitchFamily="50" charset="-128"/>
              </a:rPr>
              <a:t>　</a:t>
            </a:r>
            <a:endParaRPr lang="en-US" altLang="ja-JP" dirty="0">
              <a:latin typeface="ＭＳ Ｐゴシック" pitchFamily="50" charset="-128"/>
            </a:endParaRPr>
          </a:p>
        </p:txBody>
      </p:sp>
      <p:sp>
        <p:nvSpPr>
          <p:cNvPr id="18" name="正方形/長方形 23"/>
          <p:cNvSpPr>
            <a:spLocks noChangeArrowheads="1"/>
          </p:cNvSpPr>
          <p:nvPr/>
        </p:nvSpPr>
        <p:spPr bwMode="auto">
          <a:xfrm>
            <a:off x="4821858" y="2816932"/>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■大量退職・大量採用を踏まえた教員の資質・能力の向上</a:t>
            </a:r>
            <a:endParaRPr lang="ja-JP" altLang="en-US" b="1" dirty="0"/>
          </a:p>
        </p:txBody>
      </p:sp>
      <p:sp>
        <p:nvSpPr>
          <p:cNvPr id="19" name="Text Box 142"/>
          <p:cNvSpPr txBox="1">
            <a:spLocks noChangeArrowheads="1"/>
          </p:cNvSpPr>
          <p:nvPr/>
        </p:nvSpPr>
        <p:spPr bwMode="auto">
          <a:xfrm>
            <a:off x="8581980"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１４</a:t>
            </a:r>
            <a:endParaRPr lang="ja-JP" altLang="en-US" b="1" dirty="0"/>
          </a:p>
        </p:txBody>
      </p:sp>
    </p:spTree>
    <p:extLst>
      <p:ext uri="{BB962C8B-B14F-4D97-AF65-F5344CB8AC3E}">
        <p14:creationId xmlns:p14="http://schemas.microsoft.com/office/powerpoint/2010/main" val="3061298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30175" y="296652"/>
            <a:ext cx="9104313" cy="630223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5673" y="872877"/>
            <a:ext cx="4421187" cy="5665840"/>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85725" lvl="0" indent="-85725" algn="l">
              <a:defRPr/>
            </a:pPr>
            <a:endParaRPr lang="en-US" altLang="ja-JP" dirty="0" smtClean="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00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rgbClr val="FF0000"/>
              </a:solidFill>
              <a:latin typeface="ＭＳ Ｐゴシック" pitchFamily="50" charset="-128"/>
              <a:ea typeface="ＭＳ Ｐゴシック" pitchFamily="50" charset="-128"/>
            </a:endParaRPr>
          </a:p>
          <a:p>
            <a:pPr marL="85725" lvl="0" indent="-85725" algn="l">
              <a:defRPr/>
            </a:pPr>
            <a:endParaRPr lang="en-US" altLang="ja-JP" dirty="0">
              <a:solidFill>
                <a:srgbClr val="FF0000"/>
              </a:solidFill>
              <a:latin typeface="ＭＳ Ｐゴシック" pitchFamily="50" charset="-128"/>
              <a:ea typeface="ＭＳ Ｐゴシック" pitchFamily="50" charset="-128"/>
            </a:endParaRPr>
          </a:p>
          <a:p>
            <a:pPr marL="85725" lvl="0" indent="-85725" algn="l">
              <a:defRPr/>
            </a:pPr>
            <a:endParaRPr lang="en-US" altLang="ja-JP" dirty="0" smtClean="0">
              <a:solidFill>
                <a:schemeClr val="tx1"/>
              </a:solidFill>
              <a:latin typeface="ＭＳ Ｐゴシック" pitchFamily="50" charset="-128"/>
              <a:ea typeface="ＭＳ Ｐゴシック" pitchFamily="50" charset="-128"/>
            </a:endParaRPr>
          </a:p>
          <a:p>
            <a:pPr marL="85725" lvl="0" indent="-85725" algn="l">
              <a:defRPr/>
            </a:pPr>
            <a:endParaRPr lang="en-US" altLang="ja-JP" dirty="0">
              <a:solidFill>
                <a:schemeClr val="tx1"/>
              </a:solidFill>
              <a:latin typeface="ＭＳ Ｐゴシック" pitchFamily="50" charset="-128"/>
              <a:ea typeface="ＭＳ Ｐゴシック" pitchFamily="50" charset="-128"/>
            </a:endParaRPr>
          </a:p>
          <a:p>
            <a:pPr marL="85725" lvl="0" indent="-85725" algn="l">
              <a:defRPr/>
            </a:pPr>
            <a:r>
              <a:rPr lang="ja-JP" altLang="en-US" dirty="0">
                <a:solidFill>
                  <a:schemeClr val="tx1"/>
                </a:solidFill>
                <a:latin typeface="ＭＳ Ｐゴシック" pitchFamily="50" charset="-128"/>
                <a:ea typeface="ＭＳ Ｐゴシック" pitchFamily="50" charset="-128"/>
              </a:rPr>
              <a:t>　</a:t>
            </a:r>
            <a:endParaRPr lang="en-US" altLang="ja-JP" dirty="0">
              <a:solidFill>
                <a:schemeClr val="tx1"/>
              </a:solidFill>
              <a:latin typeface="ＭＳ Ｐゴシック" pitchFamily="50" charset="-128"/>
              <a:ea typeface="ＭＳ Ｐゴシック" pitchFamily="50" charset="-128"/>
            </a:endParaRPr>
          </a:p>
        </p:txBody>
      </p:sp>
      <p:sp>
        <p:nvSpPr>
          <p:cNvPr id="11" name="角丸四角形 10"/>
          <p:cNvSpPr/>
          <p:nvPr/>
        </p:nvSpPr>
        <p:spPr>
          <a:xfrm>
            <a:off x="97357" y="69269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604743" y="836547"/>
            <a:ext cx="4419600" cy="5688797"/>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sz="1050" dirty="0" smtClean="0">
              <a:solidFill>
                <a:schemeClr val="tx1"/>
              </a:solidFill>
            </a:endParaRPr>
          </a:p>
          <a:p>
            <a:pPr algn="l">
              <a:spcBef>
                <a:spcPts val="100"/>
              </a:spcBef>
              <a:buClr>
                <a:srgbClr val="8064A2">
                  <a:lumMod val="60000"/>
                  <a:lumOff val="40000"/>
                </a:srgbClr>
              </a:buClr>
              <a:defRPr/>
            </a:pPr>
            <a:endParaRPr lang="ja-JP" altLang="en-US" sz="1050" dirty="0">
              <a:solidFill>
                <a:schemeClr val="tx1"/>
              </a:solidFill>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smtClean="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lvl="0" algn="l">
              <a:spcBef>
                <a:spcPts val="100"/>
              </a:spcBef>
              <a:buClr>
                <a:srgbClr val="8064A2">
                  <a:lumMod val="60000"/>
                  <a:lumOff val="40000"/>
                </a:srgbClr>
              </a:buClr>
              <a:defRPr/>
            </a:pPr>
            <a:endParaRPr lang="en-US" altLang="ja-JP" sz="1050" dirty="0">
              <a:solidFill>
                <a:schemeClr val="tx1"/>
              </a:solidFill>
              <a:latin typeface="ＭＳ Ｐゴシック"/>
              <a:cs typeface="Meiryo UI" pitchFamily="50" charset="-128"/>
            </a:endParaRPr>
          </a:p>
          <a:p>
            <a:pPr algn="l">
              <a:spcBef>
                <a:spcPts val="100"/>
              </a:spcBef>
              <a:buClr>
                <a:srgbClr val="8064A2">
                  <a:lumMod val="60000"/>
                  <a:lumOff val="40000"/>
                </a:srgbClr>
              </a:buClr>
              <a:defRPr/>
            </a:pPr>
            <a:endParaRPr lang="en-US" altLang="ja-JP" dirty="0" smtClean="0">
              <a:solidFill>
                <a:schemeClr val="tx1"/>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en-US" altLang="ja-JP" dirty="0">
              <a:solidFill>
                <a:srgbClr val="FF0000"/>
              </a:solidFill>
              <a:latin typeface="+mn-ea"/>
              <a:cs typeface="Meiryo UI" pitchFamily="50" charset="-128"/>
            </a:endParaRPr>
          </a:p>
          <a:p>
            <a:pPr algn="l">
              <a:spcBef>
                <a:spcPts val="100"/>
              </a:spcBef>
              <a:buClr>
                <a:srgbClr val="8064A2">
                  <a:lumMod val="60000"/>
                  <a:lumOff val="40000"/>
                </a:srgbClr>
              </a:buClr>
              <a:defRPr/>
            </a:pPr>
            <a:endParaRPr lang="ja-JP" altLang="en-US" dirty="0">
              <a:solidFill>
                <a:srgbClr val="FF0000"/>
              </a:solidFill>
              <a:latin typeface="+mn-ea"/>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46662" y="313755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610621" y="692696"/>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402" name="Text Box 142"/>
          <p:cNvSpPr txBox="1">
            <a:spLocks noChangeArrowheads="1"/>
          </p:cNvSpPr>
          <p:nvPr/>
        </p:nvSpPr>
        <p:spPr bwMode="auto">
          <a:xfrm>
            <a:off x="8548596" y="659888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１５</a:t>
            </a:r>
            <a:endParaRPr lang="ja-JP" altLang="en-US" b="1" dirty="0"/>
          </a:p>
        </p:txBody>
      </p:sp>
      <p:sp>
        <p:nvSpPr>
          <p:cNvPr id="27" name="正方形/長方形 3"/>
          <p:cNvSpPr>
            <a:spLocks noChangeArrowheads="1"/>
          </p:cNvSpPr>
          <p:nvPr/>
        </p:nvSpPr>
        <p:spPr bwMode="auto">
          <a:xfrm>
            <a:off x="262198" y="1390266"/>
            <a:ext cx="384175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a:p>
            <a:pPr marL="85725" indent="-85725" algn="l">
              <a:defRPr/>
            </a:pPr>
            <a:endParaRPr lang="en-US" altLang="ja-JP" dirty="0" smtClean="0">
              <a:latin typeface="ＭＳ Ｐゴシック" pitchFamily="50" charset="-128"/>
            </a:endParaRPr>
          </a:p>
          <a:p>
            <a:pPr marL="85725" indent="-85725" algn="l">
              <a:defRPr/>
            </a:pPr>
            <a:endParaRPr lang="en-US" altLang="ja-JP" dirty="0">
              <a:latin typeface="ＭＳ Ｐゴシック" pitchFamily="50" charset="-128"/>
            </a:endParaRPr>
          </a:p>
        </p:txBody>
      </p:sp>
      <p:sp>
        <p:nvSpPr>
          <p:cNvPr id="15" name="正方形/長方形 14"/>
          <p:cNvSpPr>
            <a:spLocks noChangeArrowheads="1"/>
          </p:cNvSpPr>
          <p:nvPr/>
        </p:nvSpPr>
        <p:spPr bwMode="auto">
          <a:xfrm>
            <a:off x="215516" y="3398312"/>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■指導が不適切な教員への厳正な対応</a:t>
            </a:r>
            <a:r>
              <a:rPr lang="ja-JP" altLang="en-US" b="1" dirty="0">
                <a:latin typeface="Calibri" pitchFamily="34" charset="0"/>
              </a:rPr>
              <a:t>　　　　</a:t>
            </a:r>
            <a:endParaRPr lang="ja-JP" altLang="en-US" b="1" dirty="0"/>
          </a:p>
        </p:txBody>
      </p:sp>
      <p:sp>
        <p:nvSpPr>
          <p:cNvPr id="16" name="正方形/長方形 23"/>
          <p:cNvSpPr>
            <a:spLocks noChangeArrowheads="1"/>
          </p:cNvSpPr>
          <p:nvPr/>
        </p:nvSpPr>
        <p:spPr bwMode="auto">
          <a:xfrm>
            <a:off x="251520"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
        <p:nvSpPr>
          <p:cNvPr id="17" name="正方形/長方形 3"/>
          <p:cNvSpPr>
            <a:spLocks noChangeArrowheads="1"/>
          </p:cNvSpPr>
          <p:nvPr/>
        </p:nvSpPr>
        <p:spPr bwMode="auto">
          <a:xfrm>
            <a:off x="251520" y="1563666"/>
            <a:ext cx="414046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defRPr/>
            </a:pPr>
            <a:r>
              <a:rPr lang="en-US" altLang="ja-JP" dirty="0" smtClean="0">
                <a:latin typeface="ＭＳ Ｐゴシック" pitchFamily="50" charset="-128"/>
              </a:rPr>
              <a:t>【</a:t>
            </a:r>
            <a:r>
              <a:rPr lang="ja-JP" altLang="en-US" dirty="0" smtClean="0">
                <a:latin typeface="ＭＳ Ｐゴシック" pitchFamily="50" charset="-128"/>
              </a:rPr>
              <a:t>評価・育成システムの運用</a:t>
            </a:r>
            <a:r>
              <a:rPr lang="en-US" altLang="ja-JP" dirty="0" smtClean="0">
                <a:latin typeface="ＭＳ Ｐゴシック" pitchFamily="50" charset="-128"/>
              </a:rPr>
              <a:t>】</a:t>
            </a:r>
          </a:p>
          <a:p>
            <a:pPr marL="85725" indent="-85725" algn="l">
              <a:buFont typeface="Arial" panose="020B0604020202020204" pitchFamily="34" charset="0"/>
              <a:buChar char="•"/>
              <a:defRPr/>
            </a:pPr>
            <a:r>
              <a:rPr lang="ja-JP" altLang="en-US" dirty="0" smtClean="0">
                <a:latin typeface="ＭＳ Ｐゴシック" pitchFamily="50" charset="-128"/>
              </a:rPr>
              <a:t>教員</a:t>
            </a:r>
            <a:r>
              <a:rPr lang="ja-JP" altLang="en-US" dirty="0">
                <a:latin typeface="ＭＳ Ｐゴシック" pitchFamily="50" charset="-128"/>
              </a:rPr>
              <a:t>の授業力向上を図るとともに、より客観的で適正な評価を行うため、生徒・保護者による授業アンケートを踏まえた評価の仕組みを運用し、その評価結果を給与に反映するなど、教職員がさらに意欲的に</a:t>
            </a:r>
            <a:r>
              <a:rPr lang="ja-JP" altLang="en-US" dirty="0" smtClean="0">
                <a:latin typeface="ＭＳ Ｐゴシック" pitchFamily="50" charset="-128"/>
              </a:rPr>
              <a:t>取り組む</a:t>
            </a:r>
            <a:r>
              <a:rPr lang="ja-JP" altLang="en-US" dirty="0">
                <a:latin typeface="ＭＳ Ｐゴシック" pitchFamily="50" charset="-128"/>
              </a:rPr>
              <a:t>ことができるよう支援します。</a:t>
            </a:r>
            <a:endParaRPr lang="en-US" altLang="ja-JP" dirty="0">
              <a:latin typeface="ＭＳ Ｐゴシック" pitchFamily="50" charset="-128"/>
            </a:endParaRPr>
          </a:p>
        </p:txBody>
      </p:sp>
      <p:sp>
        <p:nvSpPr>
          <p:cNvPr id="19" name="正方形/長方形 3"/>
          <p:cNvSpPr>
            <a:spLocks noChangeArrowheads="1"/>
          </p:cNvSpPr>
          <p:nvPr/>
        </p:nvSpPr>
        <p:spPr bwMode="auto">
          <a:xfrm>
            <a:off x="215515" y="3681028"/>
            <a:ext cx="428345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lvl="0" indent="-85725" algn="l">
              <a:defRPr/>
            </a:pPr>
            <a:r>
              <a:rPr lang="en-US" altLang="ja-JP" dirty="0" smtClean="0">
                <a:latin typeface="ＭＳ Ｐゴシック" pitchFamily="50" charset="-128"/>
              </a:rPr>
              <a:t>【</a:t>
            </a:r>
            <a:r>
              <a:rPr lang="ja-JP" altLang="en-US" dirty="0" smtClean="0">
                <a:latin typeface="ＭＳ Ｐゴシック" pitchFamily="50" charset="-128"/>
              </a:rPr>
              <a:t>指導が不適切な教員への対応</a:t>
            </a:r>
            <a:r>
              <a:rPr lang="en-US" altLang="ja-JP" dirty="0" smtClean="0">
                <a:latin typeface="ＭＳ Ｐゴシック" pitchFamily="50" charset="-128"/>
              </a:rPr>
              <a:t>】</a:t>
            </a:r>
          </a:p>
          <a:p>
            <a:pPr marL="85725" lvl="0" indent="-85725" algn="l">
              <a:buFont typeface="Arial" panose="020B0604020202020204" pitchFamily="34" charset="0"/>
              <a:buChar char="•"/>
              <a:defRPr/>
            </a:pPr>
            <a:r>
              <a:rPr lang="ja-JP" altLang="en-US" dirty="0" smtClean="0">
                <a:latin typeface="ＭＳ Ｐゴシック" pitchFamily="50" charset="-128"/>
              </a:rPr>
              <a:t>学校協議会を通じた保護者からの意見を調査審議した結果や授業アンケ</a:t>
            </a:r>
            <a:endParaRPr lang="en-US" altLang="ja-JP" dirty="0" smtClean="0">
              <a:latin typeface="ＭＳ Ｐゴシック" pitchFamily="50" charset="-128"/>
            </a:endParaRPr>
          </a:p>
          <a:p>
            <a:pPr lvl="0" algn="l">
              <a:defRPr/>
            </a:pPr>
            <a:r>
              <a:rPr lang="ja-JP" altLang="en-US" dirty="0" smtClean="0">
                <a:latin typeface="ＭＳ Ｐゴシック" pitchFamily="50" charset="-128"/>
              </a:rPr>
              <a:t>　</a:t>
            </a:r>
            <a:r>
              <a:rPr lang="ja-JP" altLang="en-US" dirty="0" err="1" smtClean="0">
                <a:latin typeface="ＭＳ Ｐゴシック" pitchFamily="50" charset="-128"/>
              </a:rPr>
              <a:t>ー</a:t>
            </a:r>
            <a:r>
              <a:rPr lang="ja-JP" altLang="en-US" dirty="0" smtClean="0">
                <a:latin typeface="ＭＳ Ｐゴシック" pitchFamily="50" charset="-128"/>
              </a:rPr>
              <a:t>トの結果等を活用し、指導が不適切であると思われる教員に「教員評価</a:t>
            </a:r>
            <a:endParaRPr lang="en-US" altLang="ja-JP" dirty="0" smtClean="0">
              <a:latin typeface="ＭＳ Ｐゴシック" pitchFamily="50" charset="-128"/>
            </a:endParaRPr>
          </a:p>
          <a:p>
            <a:pPr lvl="0" algn="l">
              <a:defRPr/>
            </a:pPr>
            <a:r>
              <a:rPr lang="ja-JP" altLang="en-US" dirty="0">
                <a:latin typeface="ＭＳ Ｐゴシック" pitchFamily="50" charset="-128"/>
              </a:rPr>
              <a:t>　</a:t>
            </a:r>
            <a:r>
              <a:rPr lang="ja-JP" altLang="en-US" dirty="0" smtClean="0">
                <a:latin typeface="ＭＳ Ｐゴシック" pitchFamily="50" charset="-128"/>
              </a:rPr>
              <a:t>支援チーム」を積極的に派遣し、適切な対応を行います。</a:t>
            </a:r>
            <a:endParaRPr lang="en-US" altLang="ja-JP" dirty="0" smtClean="0">
              <a:latin typeface="ＭＳ Ｐゴシック" pitchFamily="50" charset="-128"/>
            </a:endParaRPr>
          </a:p>
          <a:p>
            <a:pPr marL="85725" lvl="0" indent="-85725" algn="l">
              <a:buFont typeface="Arial" panose="020B0604020202020204" pitchFamily="34" charset="0"/>
              <a:buChar char="•"/>
              <a:defRPr/>
            </a:pPr>
            <a:r>
              <a:rPr lang="ja-JP" altLang="en-US" dirty="0" smtClean="0">
                <a:latin typeface="ＭＳ Ｐゴシック" pitchFamily="50" charset="-128"/>
              </a:rPr>
              <a:t>改善が見られない者については、校長等（市町村教委）からの申請に基づき、「大阪府教員の資質向上審議会」に諮ったうえで、「指導が不適切である」と認定し、指導改善研修を実施します。</a:t>
            </a:r>
            <a:endParaRPr lang="en-US" altLang="ja-JP" dirty="0" smtClean="0">
              <a:latin typeface="ＭＳ Ｐゴシック" pitchFamily="50" charset="-128"/>
            </a:endParaRPr>
          </a:p>
          <a:p>
            <a:pPr marL="85725" indent="-85725" algn="l">
              <a:defRPr/>
            </a:pPr>
            <a:endParaRPr lang="en-US" altLang="ja-JP" dirty="0" smtClean="0">
              <a:latin typeface="ＭＳ Ｐゴシック" pitchFamily="50" charset="-128"/>
            </a:endParaRPr>
          </a:p>
        </p:txBody>
      </p:sp>
      <p:sp>
        <p:nvSpPr>
          <p:cNvPr id="21" name="正方形/長方形 3"/>
          <p:cNvSpPr>
            <a:spLocks noChangeArrowheads="1"/>
          </p:cNvSpPr>
          <p:nvPr/>
        </p:nvSpPr>
        <p:spPr bwMode="auto">
          <a:xfrm>
            <a:off x="4823104" y="1563666"/>
            <a:ext cx="428345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a:t>＊保護者向け学校教育自己診断における府立学校教員の指導等に</a:t>
            </a:r>
            <a:endParaRPr lang="en-US" altLang="ja-JP" dirty="0"/>
          </a:p>
          <a:p>
            <a:pPr algn="l"/>
            <a:r>
              <a:rPr lang="ja-JP" altLang="en-US" dirty="0"/>
              <a:t>　関する項目における肯定的な意見の比率を向上させます。</a:t>
            </a:r>
            <a:endParaRPr lang="en-US" altLang="ja-JP" dirty="0"/>
          </a:p>
          <a:p>
            <a:pPr algn="l"/>
            <a:r>
              <a:rPr lang="ja-JP" altLang="en-US" dirty="0"/>
              <a:t>　　（参考</a:t>
            </a:r>
            <a:r>
              <a:rPr lang="ja-JP" altLang="en-US" dirty="0" smtClean="0"/>
              <a:t>）平成２５年度</a:t>
            </a:r>
            <a:r>
              <a:rPr lang="ja-JP" altLang="en-US" dirty="0"/>
              <a:t>　</a:t>
            </a:r>
            <a:r>
              <a:rPr lang="ja-JP" altLang="en-US" dirty="0" smtClean="0"/>
              <a:t>７２．６％（平成２６年度実績は集約中）</a:t>
            </a:r>
            <a:endParaRPr lang="en-US" altLang="ja-JP" dirty="0">
              <a:latin typeface="Calibri" pitchFamily="34" charset="0"/>
            </a:endParaRPr>
          </a:p>
          <a:p>
            <a:pPr lvl="0" algn="l"/>
            <a:endParaRPr lang="en-US" altLang="ja-JP" dirty="0">
              <a:solidFill>
                <a:srgbClr val="FF0000"/>
              </a:solidFill>
            </a:endParaRPr>
          </a:p>
          <a:p>
            <a:pPr algn="l"/>
            <a:r>
              <a:rPr lang="ja-JP" altLang="en-US" dirty="0"/>
              <a:t>＊教職員向け学校教育自己診断における府立高校の教育活動の改善</a:t>
            </a:r>
            <a:endParaRPr lang="en-US" altLang="ja-JP" dirty="0"/>
          </a:p>
          <a:p>
            <a:pPr algn="l"/>
            <a:r>
              <a:rPr lang="ja-JP" altLang="en-US" dirty="0"/>
              <a:t>　に関する項目における肯定的な意見の比率を向上させます。</a:t>
            </a:r>
            <a:endParaRPr lang="en-US" altLang="ja-JP" dirty="0"/>
          </a:p>
          <a:p>
            <a:pPr algn="l"/>
            <a:r>
              <a:rPr lang="ja-JP" altLang="en-US" dirty="0"/>
              <a:t>　　（参考</a:t>
            </a:r>
            <a:r>
              <a:rPr lang="ja-JP" altLang="en-US" dirty="0" smtClean="0"/>
              <a:t>）平成</a:t>
            </a:r>
            <a:r>
              <a:rPr lang="ja-JP" altLang="en-US" dirty="0"/>
              <a:t>２５年度　７５．０％（平成</a:t>
            </a:r>
            <a:r>
              <a:rPr lang="ja-JP" altLang="en-US" dirty="0" smtClean="0"/>
              <a:t>２６年度実績は</a:t>
            </a:r>
            <a:r>
              <a:rPr lang="ja-JP" altLang="en-US" dirty="0"/>
              <a:t>集約中）</a:t>
            </a:r>
            <a:endParaRPr lang="en-US" altLang="ja-JP" dirty="0">
              <a:latin typeface="Calibri" pitchFamily="34" charset="0"/>
            </a:endParaRPr>
          </a:p>
          <a:p>
            <a:pPr algn="l"/>
            <a:endParaRPr lang="en-US" altLang="ja-JP" dirty="0"/>
          </a:p>
        </p:txBody>
      </p:sp>
      <p:sp>
        <p:nvSpPr>
          <p:cNvPr id="20" name="正方形/長方形 23"/>
          <p:cNvSpPr>
            <a:spLocks noChangeArrowheads="1"/>
          </p:cNvSpPr>
          <p:nvPr/>
        </p:nvSpPr>
        <p:spPr bwMode="auto">
          <a:xfrm>
            <a:off x="4897053" y="1276329"/>
            <a:ext cx="3779838"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■がんばった教員がより報われる仕組み</a:t>
            </a:r>
            <a:r>
              <a:rPr lang="ja-JP" altLang="en-US" b="1" dirty="0">
                <a:latin typeface="Calibri" pitchFamily="34" charset="0"/>
              </a:rPr>
              <a:t>づくり　　</a:t>
            </a:r>
            <a:endParaRPr lang="ja-JP" altLang="en-US" b="1" dirty="0"/>
          </a:p>
        </p:txBody>
      </p:sp>
    </p:spTree>
    <p:extLst>
      <p:ext uri="{BB962C8B-B14F-4D97-AF65-F5344CB8AC3E}">
        <p14:creationId xmlns:p14="http://schemas.microsoft.com/office/powerpoint/2010/main" val="260407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p:cNvSpPr>
            <a:spLocks noChangeArrowheads="1"/>
          </p:cNvSpPr>
          <p:nvPr/>
        </p:nvSpPr>
        <p:spPr bwMode="auto">
          <a:xfrm>
            <a:off x="71500" y="116633"/>
            <a:ext cx="8964996" cy="1332148"/>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課題７：学校の組織力向上と開かれた学校づくりをすすめます。</a:t>
            </a:r>
            <a:endParaRPr lang="en-US" altLang="ja-JP" sz="1400" b="1" dirty="0">
              <a:solidFill>
                <a:schemeClr val="tx1"/>
              </a:solidFill>
              <a:latin typeface="メイリオ" pitchFamily="50" charset="-128"/>
              <a:ea typeface="メイリオ" pitchFamily="50" charset="-128"/>
              <a:cs typeface="メイリオ" pitchFamily="50" charset="-128"/>
            </a:endParaRPr>
          </a:p>
        </p:txBody>
      </p:sp>
      <p:sp>
        <p:nvSpPr>
          <p:cNvPr id="7" name="角丸四角形 6"/>
          <p:cNvSpPr/>
          <p:nvPr/>
        </p:nvSpPr>
        <p:spPr>
          <a:xfrm>
            <a:off x="179511" y="440482"/>
            <a:ext cx="8604957" cy="8549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◆校長マネジメントを強化し、学校の特性や生徒の課題に応じた学校経営を推進します。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◆保護者等への情報発信を充実するとともに、地域や保護者のニーズを十分に反映した開かれた学校づくり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をすすめます。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a:t>
            </a: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  ◆ＩＣＴを活用した</a:t>
            </a:r>
            <a:r>
              <a:rPr lang="ja-JP" altLang="en-US" sz="1100" b="1" dirty="0">
                <a:solidFill>
                  <a:schemeClr val="tx1"/>
                </a:solidFill>
                <a:latin typeface="メイリオ" pitchFamily="50" charset="-128"/>
                <a:ea typeface="メイリオ" pitchFamily="50" charset="-128"/>
                <a:cs typeface="メイリオ" pitchFamily="50" charset="-128"/>
              </a:rPr>
              <a:t>校務</a:t>
            </a:r>
            <a:r>
              <a:rPr lang="ja-JP" altLang="en-US" sz="1100" b="1" dirty="0" smtClean="0">
                <a:solidFill>
                  <a:schemeClr val="tx1"/>
                </a:solidFill>
                <a:latin typeface="メイリオ" pitchFamily="50" charset="-128"/>
                <a:ea typeface="メイリオ" pitchFamily="50" charset="-128"/>
                <a:cs typeface="メイリオ" pitchFamily="50" charset="-128"/>
              </a:rPr>
              <a:t>の効率化等を推進します。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p:txBody>
      </p:sp>
      <p:sp>
        <p:nvSpPr>
          <p:cNvPr id="8" name="角丸四角形 7"/>
          <p:cNvSpPr/>
          <p:nvPr/>
        </p:nvSpPr>
        <p:spPr>
          <a:xfrm>
            <a:off x="179512" y="404664"/>
            <a:ext cx="1187450" cy="252412"/>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31" name="二等辺三角形 30"/>
          <p:cNvSpPr/>
          <p:nvPr/>
        </p:nvSpPr>
        <p:spPr>
          <a:xfrm rot="10800000">
            <a:off x="1900238" y="1520788"/>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0" name="AutoShape 4"/>
          <p:cNvSpPr>
            <a:spLocks noChangeArrowheads="1"/>
          </p:cNvSpPr>
          <p:nvPr/>
        </p:nvSpPr>
        <p:spPr bwMode="auto">
          <a:xfrm>
            <a:off x="19050" y="1762125"/>
            <a:ext cx="9104313" cy="4849813"/>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77788" y="2313038"/>
            <a:ext cx="4421187" cy="4212306"/>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66674" y="2132856"/>
            <a:ext cx="4432301"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29844" y="2326221"/>
            <a:ext cx="4419600" cy="4199124"/>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9044" y="4109665"/>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9938" y="2132856"/>
            <a:ext cx="4456558"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196218" y="2564904"/>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7" name="正方形/長方形 3"/>
          <p:cNvSpPr>
            <a:spLocks noChangeArrowheads="1"/>
          </p:cNvSpPr>
          <p:nvPr/>
        </p:nvSpPr>
        <p:spPr bwMode="auto">
          <a:xfrm>
            <a:off x="4754563" y="2891036"/>
            <a:ext cx="4137917" cy="1361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＊学校</a:t>
            </a:r>
            <a:r>
              <a:rPr lang="ja-JP" altLang="en-US" dirty="0"/>
              <a:t>経営</a:t>
            </a:r>
            <a:r>
              <a:rPr lang="ja-JP" altLang="en-US" dirty="0" smtClean="0"/>
              <a:t>計画中</a:t>
            </a:r>
            <a:r>
              <a:rPr lang="ja-JP" altLang="en-US" dirty="0"/>
              <a:t>の年度重点目標の実現度を向上させます。</a:t>
            </a:r>
            <a:endParaRPr lang="en-US" altLang="ja-JP" dirty="0"/>
          </a:p>
          <a:p>
            <a:pPr algn="l"/>
            <a:r>
              <a:rPr lang="ja-JP" altLang="en-US" b="1" dirty="0">
                <a:latin typeface="Calibri" pitchFamily="34" charset="0"/>
              </a:rPr>
              <a:t>　　</a:t>
            </a:r>
            <a:r>
              <a:rPr lang="ja-JP" altLang="en-US" dirty="0">
                <a:latin typeface="Calibri" pitchFamily="34" charset="0"/>
              </a:rPr>
              <a:t>（参考</a:t>
            </a:r>
            <a:r>
              <a:rPr lang="ja-JP" altLang="en-US" dirty="0" smtClean="0">
                <a:latin typeface="Calibri" pitchFamily="34" charset="0"/>
              </a:rPr>
              <a:t>）</a:t>
            </a:r>
            <a:r>
              <a:rPr lang="ja-JP" altLang="en-US" dirty="0" smtClean="0">
                <a:solidFill>
                  <a:srgbClr val="FF0000"/>
                </a:solidFill>
                <a:latin typeface="Calibri" pitchFamily="34" charset="0"/>
              </a:rPr>
              <a:t> </a:t>
            </a:r>
            <a:r>
              <a:rPr lang="ja-JP" altLang="en-US" dirty="0">
                <a:latin typeface="Calibri" pitchFamily="34" charset="0"/>
              </a:rPr>
              <a:t>平成</a:t>
            </a:r>
            <a:r>
              <a:rPr lang="ja-JP" altLang="en-US" dirty="0" smtClean="0">
                <a:latin typeface="Calibri" pitchFamily="34" charset="0"/>
              </a:rPr>
              <a:t>２５年度　７９．０％</a:t>
            </a:r>
            <a:r>
              <a:rPr lang="ja-JP" altLang="en-US" dirty="0"/>
              <a:t>（平成</a:t>
            </a:r>
            <a:r>
              <a:rPr lang="ja-JP" altLang="en-US" dirty="0" smtClean="0"/>
              <a:t>２６年度実績は</a:t>
            </a:r>
            <a:r>
              <a:rPr lang="ja-JP" altLang="en-US" dirty="0"/>
              <a:t>集約中）</a:t>
            </a:r>
            <a:endParaRPr lang="en-US" altLang="ja-JP" dirty="0">
              <a:latin typeface="Calibri" pitchFamily="34" charset="0"/>
            </a:endParaRPr>
          </a:p>
          <a:p>
            <a:pPr algn="l"/>
            <a:endParaRPr lang="en-US" altLang="ja-JP" dirty="0">
              <a:latin typeface="Calibri" pitchFamily="34" charset="0"/>
            </a:endParaRPr>
          </a:p>
          <a:p>
            <a:pPr algn="l"/>
            <a:endParaRPr lang="en-US" altLang="ja-JP" dirty="0">
              <a:latin typeface="Calibri" pitchFamily="34" charset="0"/>
            </a:endParaRPr>
          </a:p>
          <a:p>
            <a:pPr algn="l"/>
            <a:endParaRPr lang="en-US" altLang="ja-JP" dirty="0"/>
          </a:p>
          <a:p>
            <a:pPr algn="l">
              <a:spcBef>
                <a:spcPts val="100"/>
              </a:spcBef>
              <a:buClr>
                <a:srgbClr val="8064A2">
                  <a:lumMod val="60000"/>
                  <a:lumOff val="40000"/>
                </a:srgbClr>
              </a:buClr>
              <a:defRPr/>
            </a:pPr>
            <a:endParaRPr lang="en-US" altLang="ja-JP" dirty="0" smtClean="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dirty="0">
              <a:latin typeface="Meiryo UI" pitchFamily="50" charset="-128"/>
              <a:ea typeface="Meiryo UI" pitchFamily="50" charset="-128"/>
              <a:cs typeface="Meiryo UI" pitchFamily="50" charset="-128"/>
            </a:endParaRPr>
          </a:p>
        </p:txBody>
      </p:sp>
      <p:sp>
        <p:nvSpPr>
          <p:cNvPr id="18" name="正方形/長方形 29"/>
          <p:cNvSpPr>
            <a:spLocks noChangeArrowheads="1"/>
          </p:cNvSpPr>
          <p:nvPr/>
        </p:nvSpPr>
        <p:spPr bwMode="auto">
          <a:xfrm>
            <a:off x="4754563" y="2576626"/>
            <a:ext cx="369093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■校長マネジメントによる学校経営の推進</a:t>
            </a:r>
            <a:endParaRPr lang="ja-JP" altLang="en-US" b="1" dirty="0">
              <a:solidFill>
                <a:srgbClr val="FF0000"/>
              </a:solidFill>
            </a:endParaRPr>
          </a:p>
        </p:txBody>
      </p:sp>
      <p:sp>
        <p:nvSpPr>
          <p:cNvPr id="19" name="正方形/長方形 3"/>
          <p:cNvSpPr>
            <a:spLocks noChangeArrowheads="1"/>
          </p:cNvSpPr>
          <p:nvPr/>
        </p:nvSpPr>
        <p:spPr bwMode="auto">
          <a:xfrm>
            <a:off x="107504" y="2893869"/>
            <a:ext cx="424847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　</a:t>
            </a:r>
            <a:r>
              <a:rPr lang="en-US" altLang="ja-JP" dirty="0" smtClean="0"/>
              <a:t>【</a:t>
            </a:r>
            <a:r>
              <a:rPr lang="ja-JP" altLang="en-US" dirty="0" smtClean="0"/>
              <a:t>学校</a:t>
            </a:r>
            <a:r>
              <a:rPr lang="ja-JP" altLang="en-US" dirty="0"/>
              <a:t>経営計画の策定による</a:t>
            </a:r>
            <a:r>
              <a:rPr lang="ja-JP" altLang="en-US" dirty="0">
                <a:latin typeface="Calibri" pitchFamily="34" charset="0"/>
              </a:rPr>
              <a:t>ＰＤＣＡサイクルに基づく学校</a:t>
            </a:r>
            <a:r>
              <a:rPr lang="ja-JP" altLang="en-US" dirty="0" smtClean="0">
                <a:latin typeface="Calibri" pitchFamily="34" charset="0"/>
              </a:rPr>
              <a:t>経営の確立</a:t>
            </a:r>
            <a:r>
              <a:rPr lang="en-US" altLang="ja-JP" dirty="0" smtClean="0">
                <a:latin typeface="Calibri" pitchFamily="34" charset="0"/>
              </a:rPr>
              <a:t>】</a:t>
            </a:r>
            <a:endParaRPr lang="en-US" altLang="ja-JP" dirty="0">
              <a:latin typeface="Calibri" pitchFamily="34" charset="0"/>
            </a:endParaRPr>
          </a:p>
          <a:p>
            <a:pPr marL="266700" indent="-85725" algn="l">
              <a:buFont typeface="Arial" panose="020B0604020202020204" pitchFamily="34" charset="0"/>
              <a:buChar char="•"/>
            </a:pPr>
            <a:r>
              <a:rPr lang="ja-JP" altLang="en-US" dirty="0" smtClean="0">
                <a:latin typeface="Calibri" pitchFamily="34" charset="0"/>
              </a:rPr>
              <a:t>各府立学校において、学校経営計画に基づいた学校経営を行うとともに、学校教育自己診断や学校協議会からの意見を踏まえて学校評価を行います。</a:t>
            </a:r>
            <a:r>
              <a:rPr lang="en-US" altLang="ja-JP" dirty="0" smtClean="0">
                <a:latin typeface="Calibri" pitchFamily="34" charset="0"/>
              </a:rPr>
              <a:t/>
            </a:r>
            <a:br>
              <a:rPr lang="en-US" altLang="ja-JP" dirty="0" smtClean="0">
                <a:latin typeface="Calibri" pitchFamily="34" charset="0"/>
              </a:rPr>
            </a:br>
            <a:endParaRPr lang="en-US" altLang="ja-JP" dirty="0">
              <a:latin typeface="Calibri" pitchFamily="34" charset="0"/>
            </a:endParaRPr>
          </a:p>
          <a:p>
            <a:pPr algn="l"/>
            <a:r>
              <a:rPr lang="en-US" altLang="ja-JP" dirty="0" smtClean="0"/>
              <a:t>【</a:t>
            </a:r>
            <a:r>
              <a:rPr lang="ja-JP" altLang="en-US" dirty="0" smtClean="0"/>
              <a:t>予算面等における校長</a:t>
            </a:r>
            <a:r>
              <a:rPr lang="ja-JP" altLang="en-US" dirty="0"/>
              <a:t>のマネジメント</a:t>
            </a:r>
            <a:r>
              <a:rPr lang="ja-JP" altLang="en-US" dirty="0" smtClean="0"/>
              <a:t>強化</a:t>
            </a:r>
            <a:r>
              <a:rPr lang="en-US" altLang="ja-JP" dirty="0" smtClean="0"/>
              <a:t>】</a:t>
            </a:r>
          </a:p>
          <a:p>
            <a:pPr algn="l"/>
            <a:r>
              <a:rPr lang="ja-JP" altLang="en-US" dirty="0"/>
              <a:t>　</a:t>
            </a:r>
            <a:r>
              <a:rPr lang="ja-JP" altLang="en-US" dirty="0" smtClean="0"/>
              <a:t>＊学校経営推進事業</a:t>
            </a:r>
            <a:endParaRPr lang="en-US" altLang="ja-JP" dirty="0" smtClean="0"/>
          </a:p>
          <a:p>
            <a:pPr marL="266700" indent="-85725" algn="l">
              <a:buFont typeface="Arial" panose="020B0604020202020204" pitchFamily="34" charset="0"/>
              <a:buChar char="•"/>
            </a:pPr>
            <a:r>
              <a:rPr lang="ja-JP" altLang="en-US" dirty="0" smtClean="0"/>
              <a:t>学校</a:t>
            </a:r>
            <a:r>
              <a:rPr lang="ja-JP" altLang="en-US" dirty="0"/>
              <a:t>経営</a:t>
            </a:r>
            <a:r>
              <a:rPr lang="ja-JP" altLang="en-US" dirty="0" smtClean="0"/>
              <a:t>計画による</a:t>
            </a:r>
            <a:r>
              <a:rPr lang="ja-JP" altLang="en-US" dirty="0"/>
              <a:t>学校経営を推進するため、高い効果の見込まれる事業計画を提案する学校に対し予算措置を</a:t>
            </a:r>
            <a:r>
              <a:rPr lang="ja-JP" altLang="en-US" dirty="0" smtClean="0"/>
              <a:t>行います。</a:t>
            </a:r>
            <a:endParaRPr lang="en-US" altLang="ja-JP" dirty="0" smtClean="0"/>
          </a:p>
          <a:p>
            <a:pPr algn="l"/>
            <a:r>
              <a:rPr lang="ja-JP" altLang="en-US" dirty="0"/>
              <a:t>　</a:t>
            </a:r>
            <a:r>
              <a:rPr lang="ja-JP" altLang="en-US" dirty="0" smtClean="0"/>
              <a:t>＊校長マネジメント推進事業</a:t>
            </a:r>
            <a:endParaRPr lang="en-US" altLang="ja-JP" dirty="0" smtClean="0"/>
          </a:p>
          <a:p>
            <a:pPr marL="266700" indent="-95250" algn="l">
              <a:buFont typeface="Arial" panose="020B0604020202020204" pitchFamily="34" charset="0"/>
              <a:buChar char="•"/>
            </a:pPr>
            <a:r>
              <a:rPr lang="ja-JP" altLang="en-US" dirty="0" smtClean="0"/>
              <a:t>広報充実費等、校長・准校長の責任と権限において執行できる予算を配当します。</a:t>
            </a:r>
            <a:endParaRPr lang="en-US" altLang="ja-JP" dirty="0" smtClean="0"/>
          </a:p>
          <a:p>
            <a:pPr algn="l"/>
            <a:r>
              <a:rPr lang="ja-JP" altLang="en-US" dirty="0"/>
              <a:t>　</a:t>
            </a:r>
            <a:r>
              <a:rPr lang="ja-JP" altLang="en-US" b="1" dirty="0">
                <a:solidFill>
                  <a:srgbClr val="FF0000"/>
                </a:solidFill>
                <a:latin typeface="ＭＳ Ｐゴシック" pitchFamily="50" charset="-128"/>
              </a:rPr>
              <a:t>　</a:t>
            </a:r>
            <a:endParaRPr lang="en-US" altLang="ja-JP" b="1" dirty="0" smtClean="0">
              <a:solidFill>
                <a:srgbClr val="FF0000"/>
              </a:solidFill>
              <a:latin typeface="ＭＳ Ｐゴシック" pitchFamily="50" charset="-128"/>
            </a:endParaRPr>
          </a:p>
          <a:p>
            <a:pPr lvl="0" indent="85725" algn="l"/>
            <a:r>
              <a:rPr lang="en-US" altLang="ja-JP" dirty="0" smtClean="0">
                <a:latin typeface="ＭＳ Ｐゴシック" pitchFamily="50" charset="-128"/>
              </a:rPr>
              <a:t>【</a:t>
            </a:r>
            <a:r>
              <a:rPr lang="ja-JP" altLang="en-US" dirty="0" smtClean="0">
                <a:latin typeface="ＭＳ Ｐゴシック" pitchFamily="50" charset="-128"/>
              </a:rPr>
              <a:t>民間人、行政職、教諭等からの優れた人材の校長への任用</a:t>
            </a:r>
            <a:r>
              <a:rPr lang="en-US" altLang="ja-JP" dirty="0" smtClean="0">
                <a:latin typeface="ＭＳ Ｐゴシック" pitchFamily="50" charset="-128"/>
              </a:rPr>
              <a:t>】</a:t>
            </a:r>
            <a:endParaRPr lang="en-US" altLang="ja-JP" dirty="0">
              <a:latin typeface="ＭＳ Ｐゴシック" pitchFamily="50" charset="-128"/>
            </a:endParaRPr>
          </a:p>
          <a:p>
            <a:pPr marL="266700" indent="-85725" algn="l">
              <a:buFont typeface="Arial" panose="020B0604020202020204" pitchFamily="34" charset="0"/>
              <a:buChar char="•"/>
            </a:pPr>
            <a:r>
              <a:rPr lang="ja-JP" altLang="en-US" dirty="0" smtClean="0">
                <a:latin typeface="Calibri" pitchFamily="34" charset="0"/>
              </a:rPr>
              <a:t>府立学校長</a:t>
            </a:r>
            <a:r>
              <a:rPr lang="ja-JP" altLang="en-US" dirty="0">
                <a:latin typeface="Calibri" pitchFamily="34" charset="0"/>
              </a:rPr>
              <a:t>、</a:t>
            </a:r>
            <a:r>
              <a:rPr lang="ja-JP" altLang="en-US" dirty="0" smtClean="0">
                <a:latin typeface="Calibri" pitchFamily="34" charset="0"/>
              </a:rPr>
              <a:t>小学校・中学校長（任期付任用）に</a:t>
            </a:r>
            <a:r>
              <a:rPr lang="ja-JP" altLang="en-US" dirty="0">
                <a:latin typeface="Calibri" pitchFamily="34" charset="0"/>
              </a:rPr>
              <a:t>優秀な人材を確</a:t>
            </a:r>
            <a:r>
              <a:rPr lang="ja-JP" altLang="en-US" dirty="0" smtClean="0">
                <a:latin typeface="Calibri" pitchFamily="34" charset="0"/>
              </a:rPr>
              <a:t>保するため</a:t>
            </a:r>
            <a:r>
              <a:rPr lang="ja-JP" altLang="en-US" dirty="0">
                <a:latin typeface="Calibri" pitchFamily="34" charset="0"/>
              </a:rPr>
              <a:t>、</a:t>
            </a:r>
            <a:r>
              <a:rPr lang="ja-JP" altLang="en-US" dirty="0" smtClean="0">
                <a:latin typeface="Calibri" pitchFamily="34" charset="0"/>
              </a:rPr>
              <a:t>広報活動を推進</a:t>
            </a:r>
            <a:r>
              <a:rPr lang="ja-JP" altLang="en-US" dirty="0">
                <a:latin typeface="Calibri" pitchFamily="34" charset="0"/>
              </a:rPr>
              <a:t>します。</a:t>
            </a:r>
            <a:endParaRPr lang="en-US" altLang="ja-JP" dirty="0">
              <a:latin typeface="Calibri" pitchFamily="34" charset="0"/>
            </a:endParaRPr>
          </a:p>
        </p:txBody>
      </p:sp>
      <p:sp>
        <p:nvSpPr>
          <p:cNvPr id="20500" name="Text Box 142"/>
          <p:cNvSpPr txBox="1">
            <a:spLocks noChangeArrowheads="1"/>
          </p:cNvSpPr>
          <p:nvPr/>
        </p:nvSpPr>
        <p:spPr bwMode="auto">
          <a:xfrm>
            <a:off x="8547100" y="6611937"/>
            <a:ext cx="576263"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１６</a:t>
            </a:r>
            <a:endParaRPr lang="ja-JP" alt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0668"/>
            <a:ext cx="9104313" cy="6196322"/>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0" name="角丸四角形 9"/>
          <p:cNvSpPr/>
          <p:nvPr/>
        </p:nvSpPr>
        <p:spPr>
          <a:xfrm>
            <a:off x="77788" y="944724"/>
            <a:ext cx="4421187" cy="558658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1" name="角丸四角形 10"/>
          <p:cNvSpPr/>
          <p:nvPr/>
        </p:nvSpPr>
        <p:spPr>
          <a:xfrm>
            <a:off x="66675" y="836712"/>
            <a:ext cx="44577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2" name="角丸四角形 11"/>
          <p:cNvSpPr/>
          <p:nvPr/>
        </p:nvSpPr>
        <p:spPr>
          <a:xfrm>
            <a:off x="4589463" y="1024508"/>
            <a:ext cx="4419600" cy="55068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3" name="二等辺三角形 12"/>
          <p:cNvSpPr/>
          <p:nvPr/>
        </p:nvSpPr>
        <p:spPr>
          <a:xfrm rot="5400000">
            <a:off x="3779044" y="353425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4" name="角丸四角形 13"/>
          <p:cNvSpPr/>
          <p:nvPr/>
        </p:nvSpPr>
        <p:spPr>
          <a:xfrm>
            <a:off x="4579938" y="836712"/>
            <a:ext cx="4468812"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264845" y="1304762"/>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1" name="正方形/長方形 3"/>
          <p:cNvSpPr>
            <a:spLocks noChangeArrowheads="1"/>
          </p:cNvSpPr>
          <p:nvPr/>
        </p:nvSpPr>
        <p:spPr bwMode="auto">
          <a:xfrm>
            <a:off x="293688" y="3932869"/>
            <a:ext cx="3773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dirty="0">
                <a:solidFill>
                  <a:srgbClr val="FF0000"/>
                </a:solidFill>
              </a:rPr>
              <a:t>　</a:t>
            </a:r>
            <a:endParaRPr lang="en-US" altLang="ja-JP" dirty="0"/>
          </a:p>
        </p:txBody>
      </p:sp>
      <p:sp>
        <p:nvSpPr>
          <p:cNvPr id="22" name="正方形/長方形 3"/>
          <p:cNvSpPr>
            <a:spLocks noChangeArrowheads="1"/>
          </p:cNvSpPr>
          <p:nvPr/>
        </p:nvSpPr>
        <p:spPr bwMode="auto">
          <a:xfrm>
            <a:off x="260079" y="1592875"/>
            <a:ext cx="403616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学校協</a:t>
            </a:r>
            <a:r>
              <a:rPr lang="ja-JP" altLang="en-US" dirty="0"/>
              <a:t>議会による保護者・地域ニーズの</a:t>
            </a:r>
            <a:r>
              <a:rPr lang="ja-JP" altLang="en-US" dirty="0" smtClean="0"/>
              <a:t>反映</a:t>
            </a:r>
            <a:r>
              <a:rPr lang="en-US" altLang="ja-JP" dirty="0" smtClean="0"/>
              <a:t>】</a:t>
            </a:r>
          </a:p>
          <a:p>
            <a:pPr lvl="0" algn="l"/>
            <a:r>
              <a:rPr lang="ja-JP" altLang="en-US" dirty="0" smtClean="0">
                <a:latin typeface="Calibri" pitchFamily="34" charset="0"/>
              </a:rPr>
              <a:t>＊学校協議会の設置</a:t>
            </a:r>
            <a:endParaRPr lang="en-US" altLang="ja-JP" dirty="0">
              <a:latin typeface="Calibri" pitchFamily="34" charset="0"/>
            </a:endParaRPr>
          </a:p>
          <a:p>
            <a:pPr marL="180975" indent="-95250" algn="l">
              <a:buFont typeface="Arial" panose="020B0604020202020204" pitchFamily="34" charset="0"/>
              <a:buChar char="•"/>
            </a:pPr>
            <a:r>
              <a:rPr lang="ja-JP" altLang="en-US" dirty="0" smtClean="0"/>
              <a:t>全府立学校に保護者や地域の住民その他の関係者、学識経験者からなる学校協議会を設置し、学校協議会の意見を踏まえた学校経営計画の策定や学校評価を行うことにより、保護者や地域の住民との連携協力と学校運営への参加を促進します。</a:t>
            </a:r>
            <a:endParaRPr lang="en-US" altLang="ja-JP" dirty="0"/>
          </a:p>
          <a:p>
            <a:pPr algn="l"/>
            <a:endParaRPr lang="en-US" altLang="ja-JP" dirty="0" smtClean="0"/>
          </a:p>
          <a:p>
            <a:pPr algn="l"/>
            <a:r>
              <a:rPr lang="ja-JP" altLang="en-US" dirty="0" smtClean="0"/>
              <a:t>＊</a:t>
            </a:r>
            <a:r>
              <a:rPr lang="ja-JP" altLang="en-US" dirty="0"/>
              <a:t>保護者の</a:t>
            </a:r>
            <a:r>
              <a:rPr lang="ja-JP" altLang="en-US" dirty="0" smtClean="0"/>
              <a:t>申し出制度</a:t>
            </a:r>
            <a:endParaRPr lang="ja-JP" altLang="en-US" dirty="0"/>
          </a:p>
          <a:p>
            <a:pPr marL="171450" indent="-85725" algn="l">
              <a:buFont typeface="Arial" panose="020B0604020202020204" pitchFamily="34" charset="0"/>
              <a:buChar char="•"/>
            </a:pPr>
            <a:r>
              <a:rPr lang="ja-JP" altLang="en-US" dirty="0" smtClean="0"/>
              <a:t>府立学校の教員の授業その他の教育活動に関する保護者からの意</a:t>
            </a:r>
            <a:r>
              <a:rPr lang="ja-JP" altLang="en-US" dirty="0"/>
              <a:t>　</a:t>
            </a:r>
            <a:r>
              <a:rPr lang="ja-JP" altLang="en-US" dirty="0" smtClean="0"/>
              <a:t>　見の申し出に関し、学校協議会において調査審議し、学校に対し適切</a:t>
            </a:r>
            <a:r>
              <a:rPr lang="ja-JP" altLang="en-US" dirty="0"/>
              <a:t>　</a:t>
            </a:r>
            <a:r>
              <a:rPr lang="ja-JP" altLang="en-US" dirty="0" smtClean="0"/>
              <a:t>　な対応を意見具申します。</a:t>
            </a:r>
            <a:endParaRPr lang="en-US" altLang="ja-JP" dirty="0" smtClean="0"/>
          </a:p>
          <a:p>
            <a:pPr algn="l"/>
            <a:endParaRPr lang="en-US" altLang="ja-JP" dirty="0"/>
          </a:p>
        </p:txBody>
      </p:sp>
      <p:sp>
        <p:nvSpPr>
          <p:cNvPr id="33" name="正方形/長方形 29"/>
          <p:cNvSpPr>
            <a:spLocks noChangeArrowheads="1"/>
          </p:cNvSpPr>
          <p:nvPr/>
        </p:nvSpPr>
        <p:spPr bwMode="auto">
          <a:xfrm>
            <a:off x="215516" y="3752849"/>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34" name="正方形/長方形 3"/>
          <p:cNvSpPr>
            <a:spLocks noChangeArrowheads="1"/>
          </p:cNvSpPr>
          <p:nvPr/>
        </p:nvSpPr>
        <p:spPr bwMode="auto">
          <a:xfrm>
            <a:off x="215515" y="4149080"/>
            <a:ext cx="4080727"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t>【</a:t>
            </a:r>
            <a:r>
              <a:rPr lang="ja-JP" altLang="en-US" dirty="0" smtClean="0"/>
              <a:t>府立学校の</a:t>
            </a:r>
            <a:r>
              <a:rPr lang="en-US" altLang="ja-JP" dirty="0" smtClean="0"/>
              <a:t>ICT</a:t>
            </a:r>
            <a:r>
              <a:rPr lang="ja-JP" altLang="en-US" dirty="0"/>
              <a:t>ネットワークの</a:t>
            </a:r>
            <a:r>
              <a:rPr lang="ja-JP" altLang="en-US" dirty="0" smtClean="0"/>
              <a:t>統合</a:t>
            </a:r>
            <a:r>
              <a:rPr lang="en-US" altLang="ja-JP" dirty="0" smtClean="0"/>
              <a:t>】</a:t>
            </a:r>
          </a:p>
          <a:p>
            <a:pPr lvl="0" algn="l"/>
            <a:r>
              <a:rPr lang="ja-JP" altLang="en-US" dirty="0" smtClean="0"/>
              <a:t>＊府立学校教育</a:t>
            </a:r>
            <a:r>
              <a:rPr lang="en-US" altLang="ja-JP" dirty="0" smtClean="0"/>
              <a:t>ICT</a:t>
            </a:r>
            <a:r>
              <a:rPr lang="ja-JP" altLang="en-US" dirty="0" smtClean="0"/>
              <a:t>化推進事業</a:t>
            </a:r>
            <a:endParaRPr lang="en-US" altLang="ja-JP" dirty="0"/>
          </a:p>
          <a:p>
            <a:pPr marL="171450" lvl="0" indent="-85725" algn="l">
              <a:buFont typeface="Arial" panose="020B0604020202020204" pitchFamily="34" charset="0"/>
              <a:buChar char="•"/>
            </a:pPr>
            <a:r>
              <a:rPr lang="ja-JP" altLang="en-US" dirty="0" smtClean="0"/>
              <a:t>平成２６年度から本格稼働した統合</a:t>
            </a:r>
            <a:r>
              <a:rPr lang="en-US" altLang="ja-JP" dirty="0" smtClean="0"/>
              <a:t>ICT</a:t>
            </a:r>
            <a:r>
              <a:rPr lang="ja-JP" altLang="en-US" dirty="0" smtClean="0"/>
              <a:t>ネットワークの安定運用を行います。</a:t>
            </a:r>
            <a:endParaRPr lang="en-US" altLang="ja-JP" dirty="0" smtClean="0"/>
          </a:p>
          <a:p>
            <a:pPr marL="85725" algn="l"/>
            <a:endParaRPr lang="en-US" altLang="ja-JP" dirty="0" smtClean="0"/>
          </a:p>
        </p:txBody>
      </p:sp>
      <p:sp>
        <p:nvSpPr>
          <p:cNvPr id="23" name="正方形/長方形 3"/>
          <p:cNvSpPr>
            <a:spLocks noChangeArrowheads="1"/>
          </p:cNvSpPr>
          <p:nvPr/>
        </p:nvSpPr>
        <p:spPr bwMode="auto">
          <a:xfrm>
            <a:off x="4743015" y="4113076"/>
            <a:ext cx="38254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en-US" altLang="ja-JP" dirty="0" smtClean="0"/>
              <a:t>ICT</a:t>
            </a:r>
            <a:r>
              <a:rPr lang="ja-JP" altLang="en-US" dirty="0" smtClean="0"/>
              <a:t>化を進め、校務処理の迅速化や教員の負担軽減を図ります。</a:t>
            </a:r>
            <a:endParaRPr lang="en-US" altLang="ja-JP" dirty="0" smtClean="0"/>
          </a:p>
          <a:p>
            <a:pPr algn="l"/>
            <a:endParaRPr lang="en-US" altLang="ja-JP" b="1" strike="sngStrike" dirty="0"/>
          </a:p>
        </p:txBody>
      </p:sp>
      <p:sp>
        <p:nvSpPr>
          <p:cNvPr id="27" name="正方形/長方形 3"/>
          <p:cNvSpPr>
            <a:spLocks noChangeArrowheads="1"/>
          </p:cNvSpPr>
          <p:nvPr/>
        </p:nvSpPr>
        <p:spPr bwMode="auto">
          <a:xfrm>
            <a:off x="4788024" y="1592796"/>
            <a:ext cx="4038348" cy="2539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t>＊</a:t>
            </a:r>
            <a:r>
              <a:rPr lang="ja-JP" altLang="en-US" dirty="0"/>
              <a:t>府立高校の学校教育自己診断における授業参観や学校行事等へ</a:t>
            </a:r>
            <a:endParaRPr lang="en-US" altLang="ja-JP" dirty="0"/>
          </a:p>
          <a:p>
            <a:pPr algn="l"/>
            <a:r>
              <a:rPr lang="ja-JP" altLang="en-US" dirty="0"/>
              <a:t>　の保護者の参加及び学校の情報提供に関連する診断項目の肯定</a:t>
            </a:r>
            <a:endParaRPr lang="en-US" altLang="ja-JP" dirty="0"/>
          </a:p>
          <a:p>
            <a:pPr algn="l"/>
            <a:r>
              <a:rPr lang="ja-JP" altLang="en-US" dirty="0"/>
              <a:t>　</a:t>
            </a:r>
            <a:r>
              <a:rPr lang="ja-JP" altLang="en-US" dirty="0" smtClean="0"/>
              <a:t>値</a:t>
            </a:r>
            <a:r>
              <a:rPr lang="en-US" altLang="ja-JP" dirty="0" smtClean="0">
                <a:latin typeface="+mn-ea"/>
                <a:ea typeface="+mn-ea"/>
              </a:rPr>
              <a:t>(</a:t>
            </a:r>
            <a:r>
              <a:rPr lang="en-US" altLang="ja-JP" dirty="0">
                <a:latin typeface="+mn-ea"/>
                <a:ea typeface="+mn-ea"/>
              </a:rPr>
              <a:t>※</a:t>
            </a:r>
            <a:r>
              <a:rPr lang="en-US" altLang="ja-JP" dirty="0" smtClean="0">
                <a:latin typeface="+mn-ea"/>
                <a:ea typeface="+mn-ea"/>
              </a:rPr>
              <a:t>)</a:t>
            </a:r>
            <a:r>
              <a:rPr lang="ja-JP" altLang="en-US" dirty="0" err="1" smtClean="0">
                <a:latin typeface="+mn-ea"/>
                <a:ea typeface="+mn-ea"/>
              </a:rPr>
              <a:t>を</a:t>
            </a:r>
            <a:r>
              <a:rPr lang="ja-JP" altLang="en-US" dirty="0" err="1">
                <a:latin typeface="+mn-ea"/>
                <a:ea typeface="+mn-ea"/>
              </a:rPr>
              <a:t>向</a:t>
            </a:r>
            <a:r>
              <a:rPr lang="ja-JP" altLang="en-US" dirty="0"/>
              <a:t>上させます。</a:t>
            </a:r>
            <a:endParaRPr lang="en-US" altLang="ja-JP" dirty="0"/>
          </a:p>
          <a:p>
            <a:pPr algn="l"/>
            <a:r>
              <a:rPr lang="ja-JP" altLang="en-US" dirty="0"/>
              <a:t>　　（参考</a:t>
            </a:r>
            <a:r>
              <a:rPr lang="ja-JP" altLang="en-US" dirty="0" smtClean="0"/>
              <a:t>）平成２５年度　保護者参加　　６１．８％</a:t>
            </a:r>
            <a:endParaRPr lang="en-US" altLang="ja-JP" dirty="0"/>
          </a:p>
          <a:p>
            <a:pPr algn="l"/>
            <a:r>
              <a:rPr lang="ja-JP" altLang="en-US" dirty="0"/>
              <a:t>　　　　　　 </a:t>
            </a:r>
            <a:r>
              <a:rPr lang="ja-JP" altLang="en-US" dirty="0" smtClean="0"/>
              <a:t>　　　　　　　　　情報</a:t>
            </a:r>
            <a:r>
              <a:rPr lang="ja-JP" altLang="en-US" dirty="0"/>
              <a:t>提供</a:t>
            </a:r>
            <a:r>
              <a:rPr lang="ja-JP" altLang="en-US" dirty="0" smtClean="0"/>
              <a:t>肯定</a:t>
            </a:r>
            <a:r>
              <a:rPr lang="ja-JP" altLang="en-US" dirty="0"/>
              <a:t>　</a:t>
            </a:r>
            <a:r>
              <a:rPr lang="ja-JP" altLang="en-US" dirty="0" smtClean="0"/>
              <a:t>７２．３％</a:t>
            </a:r>
            <a:endParaRPr lang="en-US" altLang="ja-JP" dirty="0" smtClean="0"/>
          </a:p>
          <a:p>
            <a:pPr algn="l"/>
            <a:r>
              <a:rPr lang="ja-JP" altLang="en-US" dirty="0" smtClean="0"/>
              <a:t>　　　　　　　　　　　　　　　　　　　　　　　　　　（</a:t>
            </a:r>
            <a:r>
              <a:rPr lang="ja-JP" altLang="en-US" dirty="0"/>
              <a:t>平成</a:t>
            </a:r>
            <a:r>
              <a:rPr lang="ja-JP" altLang="en-US" dirty="0" smtClean="0"/>
              <a:t>２６年度実績は集約中）</a:t>
            </a:r>
            <a:endParaRPr lang="en-US" altLang="ja-JP" dirty="0" smtClean="0"/>
          </a:p>
          <a:p>
            <a:pPr algn="l"/>
            <a:r>
              <a:rPr lang="ja-JP" altLang="en-US" dirty="0" smtClean="0"/>
              <a:t>　　</a:t>
            </a:r>
            <a:r>
              <a:rPr lang="en-US" altLang="ja-JP" sz="900" i="1" dirty="0" smtClean="0"/>
              <a:t>※</a:t>
            </a:r>
            <a:r>
              <a:rPr lang="ja-JP" altLang="en-US" sz="900" i="1" dirty="0" smtClean="0"/>
              <a:t>「学校から保護者に対して行われる情報提供が適切である」という診断</a:t>
            </a:r>
            <a:endParaRPr lang="en-US" altLang="ja-JP" sz="900" i="1" dirty="0" smtClean="0"/>
          </a:p>
          <a:p>
            <a:pPr algn="l"/>
            <a:r>
              <a:rPr lang="ja-JP" altLang="en-US" sz="900" i="1" dirty="0"/>
              <a:t>　</a:t>
            </a:r>
            <a:r>
              <a:rPr lang="ja-JP" altLang="en-US" sz="900" i="1" dirty="0" smtClean="0"/>
              <a:t>　　項目に対して「よくできている」「できている」が占める割合</a:t>
            </a:r>
            <a:endParaRPr lang="en-US" altLang="ja-JP" sz="900" i="1" dirty="0" smtClean="0"/>
          </a:p>
          <a:p>
            <a:pPr algn="l"/>
            <a:endParaRPr lang="en-US" altLang="ja-JP" u="sng" dirty="0"/>
          </a:p>
          <a:p>
            <a:pPr marL="85725" indent="-85725" algn="l"/>
            <a:r>
              <a:rPr lang="ja-JP" altLang="en-US" dirty="0" smtClean="0"/>
              <a:t>＊府立高校における学校教育自己診断結果と分析の公表状況を向上させます。</a:t>
            </a:r>
            <a:endParaRPr lang="en-US" altLang="ja-JP" dirty="0"/>
          </a:p>
          <a:p>
            <a:pPr algn="l"/>
            <a:r>
              <a:rPr lang="ja-JP" altLang="en-US" dirty="0"/>
              <a:t>　　（参考） 平成</a:t>
            </a:r>
            <a:r>
              <a:rPr lang="ja-JP" altLang="en-US" dirty="0" smtClean="0"/>
              <a:t>２５年度　公表状況</a:t>
            </a:r>
            <a:r>
              <a:rPr lang="ja-JP" altLang="en-US" dirty="0"/>
              <a:t>　</a:t>
            </a:r>
            <a:r>
              <a:rPr lang="ja-JP" altLang="en-US" dirty="0" smtClean="0"/>
              <a:t>８３．１％</a:t>
            </a:r>
            <a:endParaRPr lang="en-US" altLang="ja-JP" dirty="0" smtClean="0"/>
          </a:p>
          <a:p>
            <a:pPr algn="l"/>
            <a:r>
              <a:rPr lang="ja-JP" altLang="en-US" dirty="0"/>
              <a:t>　</a:t>
            </a:r>
            <a:r>
              <a:rPr lang="ja-JP" altLang="en-US" dirty="0" smtClean="0"/>
              <a:t>　　　　　　　　　　　　　　　　　　　　　　　　　（</a:t>
            </a:r>
            <a:r>
              <a:rPr lang="ja-JP" altLang="en-US" dirty="0"/>
              <a:t>平成</a:t>
            </a:r>
            <a:r>
              <a:rPr lang="ja-JP" altLang="en-US" dirty="0" smtClean="0"/>
              <a:t>２６年度実績は</a:t>
            </a:r>
            <a:r>
              <a:rPr lang="ja-JP" altLang="en-US" dirty="0"/>
              <a:t>集約中</a:t>
            </a:r>
            <a:r>
              <a:rPr lang="ja-JP" altLang="en-US" dirty="0" smtClean="0"/>
              <a:t>）</a:t>
            </a:r>
            <a:endParaRPr lang="ja-JP" altLang="en-US" dirty="0"/>
          </a:p>
          <a:p>
            <a:pPr algn="l"/>
            <a:endParaRPr lang="en-US" altLang="ja-JP" u="sng" dirty="0">
              <a:solidFill>
                <a:srgbClr val="FF0000"/>
              </a:solidFill>
            </a:endParaRPr>
          </a:p>
          <a:p>
            <a:pPr algn="l"/>
            <a:endParaRPr lang="en-US" altLang="ja-JP" dirty="0">
              <a:solidFill>
                <a:srgbClr val="FF0000"/>
              </a:solidFill>
            </a:endParaRPr>
          </a:p>
          <a:p>
            <a:pPr algn="l"/>
            <a:endParaRPr lang="ja-JP" altLang="en-US" dirty="0"/>
          </a:p>
        </p:txBody>
      </p:sp>
      <p:sp>
        <p:nvSpPr>
          <p:cNvPr id="19" name="正方形/長方形 29"/>
          <p:cNvSpPr>
            <a:spLocks noChangeArrowheads="1"/>
          </p:cNvSpPr>
          <p:nvPr/>
        </p:nvSpPr>
        <p:spPr bwMode="auto">
          <a:xfrm>
            <a:off x="4754563" y="1294119"/>
            <a:ext cx="3698874"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■地域・保護者との連携による開かれた学校づくり</a:t>
            </a:r>
            <a:endParaRPr lang="ja-JP" altLang="en-US" b="1" dirty="0"/>
          </a:p>
        </p:txBody>
      </p:sp>
      <p:sp>
        <p:nvSpPr>
          <p:cNvPr id="25" name="正方形/長方形 29"/>
          <p:cNvSpPr>
            <a:spLocks noChangeArrowheads="1"/>
          </p:cNvSpPr>
          <p:nvPr/>
        </p:nvSpPr>
        <p:spPr bwMode="auto">
          <a:xfrm>
            <a:off x="4766581" y="3757384"/>
            <a:ext cx="3748203" cy="302758"/>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■校務</a:t>
            </a:r>
            <a:r>
              <a:rPr lang="ja-JP" altLang="en-US" b="1" dirty="0" smtClean="0"/>
              <a:t>の効率化</a:t>
            </a:r>
            <a:r>
              <a:rPr lang="ja-JP" altLang="en-US" b="1" dirty="0"/>
              <a:t>　</a:t>
            </a:r>
          </a:p>
        </p:txBody>
      </p:sp>
      <p:sp>
        <p:nvSpPr>
          <p:cNvPr id="26" name="Text Box 142"/>
          <p:cNvSpPr txBox="1">
            <a:spLocks noChangeArrowheads="1"/>
          </p:cNvSpPr>
          <p:nvPr/>
        </p:nvSpPr>
        <p:spPr bwMode="auto">
          <a:xfrm>
            <a:off x="8514784" y="6636990"/>
            <a:ext cx="623176"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１７</a:t>
            </a:r>
            <a:endParaRPr lang="ja-JP" altLang="en-US" b="1" dirty="0"/>
          </a:p>
        </p:txBody>
      </p:sp>
    </p:spTree>
    <p:extLst>
      <p:ext uri="{BB962C8B-B14F-4D97-AF65-F5344CB8AC3E}">
        <p14:creationId xmlns:p14="http://schemas.microsoft.com/office/powerpoint/2010/main" val="4185781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44624"/>
            <a:ext cx="9104313" cy="1188132"/>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重点課題８：安全で安心な学びの場をつくります</a:t>
            </a:r>
            <a:r>
              <a:rPr lang="ja-JP" altLang="en-US" sz="1400" b="1" dirty="0" smtClean="0"/>
              <a:t>。</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3722"/>
            <a:ext cx="8891587" cy="7550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◆耐震改修、老朽化対策など、府立学校の計画的な施設整備を推進します。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◆学校の危機管理体制を確立するとともに、児童・生徒が災害時に迅速に対応する力を育成します。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◆子どもへの交通安全・防犯教育を推進するとともに、地域との連携による子どもの見守り活動等を推進します。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107950" y="333722"/>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7" name="二等辺三角形 6"/>
          <p:cNvSpPr/>
          <p:nvPr/>
        </p:nvSpPr>
        <p:spPr>
          <a:xfrm rot="10800000">
            <a:off x="1619673" y="130476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2" name="AutoShape 4"/>
          <p:cNvSpPr>
            <a:spLocks noChangeArrowheads="1"/>
          </p:cNvSpPr>
          <p:nvPr/>
        </p:nvSpPr>
        <p:spPr bwMode="auto">
          <a:xfrm>
            <a:off x="19050" y="1542840"/>
            <a:ext cx="9104313" cy="507549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1794867"/>
            <a:ext cx="4446587" cy="473047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35495" y="179486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10092" y="1912195"/>
            <a:ext cx="4446587" cy="461315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9937" y="1794868"/>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248667" y="222076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19" name="正方形/長方形 3"/>
          <p:cNvSpPr>
            <a:spLocks noChangeArrowheads="1"/>
          </p:cNvSpPr>
          <p:nvPr/>
        </p:nvSpPr>
        <p:spPr bwMode="auto">
          <a:xfrm>
            <a:off x="287523" y="2596259"/>
            <a:ext cx="406845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公立学校施設の耐震性能向上</a:t>
            </a:r>
            <a:r>
              <a:rPr lang="en-US" altLang="ja-JP" dirty="0" smtClean="0">
                <a:latin typeface="ＭＳ Ｐゴシック" pitchFamily="50" charset="-128"/>
              </a:rPr>
              <a:t>】</a:t>
            </a:r>
          </a:p>
          <a:p>
            <a:pPr algn="l"/>
            <a:r>
              <a:rPr lang="ja-JP" altLang="en-US" dirty="0" smtClean="0">
                <a:latin typeface="ＭＳ Ｐゴシック" pitchFamily="50" charset="-128"/>
              </a:rPr>
              <a:t>＊府立学校耐震性能向上・大規模改造事業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府立学校の建物の耐震・大規模改修工事を行うとともに、非構造部材の耐震対策を行います。</a:t>
            </a:r>
            <a:endParaRPr lang="en-US" altLang="ja-JP" dirty="0" smtClean="0">
              <a:latin typeface="ＭＳ Ｐゴシック" pitchFamily="50" charset="-128"/>
            </a:endParaRPr>
          </a:p>
          <a:p>
            <a:pPr marL="180975" algn="l"/>
            <a:r>
              <a:rPr lang="ja-JP" altLang="en-US" dirty="0" smtClean="0">
                <a:latin typeface="ＭＳ Ｐゴシック" pitchFamily="50" charset="-128"/>
              </a:rPr>
              <a:t>・支援学校３校３棟で耐震改修工事</a:t>
            </a:r>
            <a:endParaRPr lang="en-US" altLang="ja-JP" dirty="0" smtClean="0">
              <a:latin typeface="ＭＳ Ｐゴシック" pitchFamily="50" charset="-128"/>
            </a:endParaRPr>
          </a:p>
          <a:p>
            <a:pPr marL="266700" indent="-85725" algn="l"/>
            <a:r>
              <a:rPr lang="ja-JP" altLang="en-US" dirty="0" smtClean="0">
                <a:latin typeface="ＭＳ Ｐゴシック" pitchFamily="50" charset="-128"/>
              </a:rPr>
              <a:t>・非構造部材</a:t>
            </a:r>
            <a:r>
              <a:rPr lang="ja-JP" altLang="en-US" dirty="0">
                <a:latin typeface="ＭＳ Ｐゴシック" pitchFamily="50" charset="-128"/>
              </a:rPr>
              <a:t>の耐震化として</a:t>
            </a:r>
            <a:r>
              <a:rPr lang="ja-JP" altLang="en-US" dirty="0" smtClean="0">
                <a:latin typeface="ＭＳ Ｐゴシック" pitchFamily="50" charset="-128"/>
              </a:rPr>
              <a:t>、屋内運動場の吊り天井の対策工事</a:t>
            </a:r>
            <a:r>
              <a:rPr lang="ja-JP" altLang="en-US" dirty="0">
                <a:latin typeface="ＭＳ Ｐゴシック" pitchFamily="50" charset="-128"/>
              </a:rPr>
              <a:t>並び</a:t>
            </a:r>
            <a:r>
              <a:rPr lang="ja-JP" altLang="en-US" dirty="0" smtClean="0">
                <a:latin typeface="ＭＳ Ｐゴシック" pitchFamily="50" charset="-128"/>
              </a:rPr>
              <a:t>に武道場等の</a:t>
            </a:r>
            <a:r>
              <a:rPr lang="ja-JP" altLang="en-US" dirty="0">
                <a:latin typeface="ＭＳ Ｐゴシック" pitchFamily="50" charset="-128"/>
              </a:rPr>
              <a:t>天井・照明等の</a:t>
            </a:r>
            <a:r>
              <a:rPr lang="ja-JP" altLang="en-US" dirty="0" smtClean="0">
                <a:latin typeface="ＭＳ Ｐゴシック" pitchFamily="50" charset="-128"/>
              </a:rPr>
              <a:t>対策工事及び次年度工事に係る実施設計</a:t>
            </a:r>
            <a:endParaRPr lang="en-US" altLang="ja-JP" strike="sngStrike" dirty="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＊府立学校老朽化対策事業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今年度作成する「</a:t>
            </a:r>
            <a:r>
              <a:rPr lang="ja-JP" altLang="en-US" dirty="0">
                <a:latin typeface="ＭＳ Ｐゴシック" pitchFamily="50" charset="-128"/>
              </a:rPr>
              <a:t>府立学校施設老朽化対策</a:t>
            </a:r>
            <a:r>
              <a:rPr lang="ja-JP" altLang="en-US" dirty="0" smtClean="0">
                <a:latin typeface="ＭＳ Ｐゴシック" pitchFamily="50" charset="-128"/>
              </a:rPr>
              <a:t>方針</a:t>
            </a:r>
            <a:r>
              <a:rPr lang="en-US" altLang="ja-JP" dirty="0" smtClean="0">
                <a:latin typeface="ＭＳ Ｐゴシック" pitchFamily="50" charset="-128"/>
              </a:rPr>
              <a:t>(</a:t>
            </a:r>
            <a:r>
              <a:rPr lang="ja-JP" altLang="en-US" dirty="0" smtClean="0">
                <a:latin typeface="ＭＳ Ｐゴシック" pitchFamily="50" charset="-128"/>
              </a:rPr>
              <a:t>仮称</a:t>
            </a:r>
            <a:r>
              <a:rPr lang="en-US" altLang="ja-JP" dirty="0" smtClean="0">
                <a:latin typeface="ＭＳ Ｐゴシック" pitchFamily="50" charset="-128"/>
              </a:rPr>
              <a:t>)</a:t>
            </a:r>
            <a:r>
              <a:rPr lang="ja-JP" altLang="en-US" dirty="0" smtClean="0">
                <a:latin typeface="ＭＳ Ｐゴシック" pitchFamily="50" charset="-128"/>
              </a:rPr>
              <a:t>」に基づき、計画的に老朽化対策を進めます。</a:t>
            </a:r>
            <a:endParaRPr lang="en-US" altLang="ja-JP" dirty="0" smtClean="0">
              <a:latin typeface="ＭＳ Ｐゴシック" pitchFamily="50" charset="-128"/>
            </a:endParaRPr>
          </a:p>
          <a:p>
            <a:pPr marL="180975" algn="l"/>
            <a:r>
              <a:rPr lang="ja-JP" altLang="en-US" dirty="0" smtClean="0">
                <a:latin typeface="ＭＳ Ｐゴシック" pitchFamily="50" charset="-128"/>
              </a:rPr>
              <a:t>・「府立学校施設老朽化対策方針</a:t>
            </a:r>
            <a:r>
              <a:rPr lang="en-US" altLang="ja-JP" dirty="0" smtClean="0">
                <a:latin typeface="ＭＳ Ｐゴシック" pitchFamily="50" charset="-128"/>
              </a:rPr>
              <a:t>(</a:t>
            </a:r>
            <a:r>
              <a:rPr lang="ja-JP" altLang="en-US" dirty="0" smtClean="0">
                <a:latin typeface="ＭＳ Ｐゴシック" pitchFamily="50" charset="-128"/>
              </a:rPr>
              <a:t>仮称</a:t>
            </a:r>
            <a:r>
              <a:rPr lang="en-US" altLang="ja-JP" dirty="0" smtClean="0">
                <a:latin typeface="ＭＳ Ｐゴシック" pitchFamily="50" charset="-128"/>
              </a:rPr>
              <a:t>)</a:t>
            </a:r>
            <a:r>
              <a:rPr lang="ja-JP" altLang="en-US" dirty="0" smtClean="0">
                <a:latin typeface="ＭＳ Ｐゴシック" pitchFamily="50" charset="-128"/>
              </a:rPr>
              <a:t>」の作成</a:t>
            </a:r>
            <a:endParaRPr lang="en-US" altLang="ja-JP" dirty="0">
              <a:latin typeface="ＭＳ Ｐゴシック" pitchFamily="50" charset="-128"/>
            </a:endParaRPr>
          </a:p>
          <a:p>
            <a:pPr marL="180975" algn="l"/>
            <a:r>
              <a:rPr lang="ja-JP" altLang="en-US" dirty="0" smtClean="0">
                <a:latin typeface="ＭＳ Ｐゴシック" pitchFamily="50" charset="-128"/>
              </a:rPr>
              <a:t>・エレベーター改修工事及び次年度工事分に</a:t>
            </a:r>
            <a:r>
              <a:rPr lang="ja-JP" altLang="en-US" dirty="0">
                <a:latin typeface="ＭＳ Ｐゴシック" pitchFamily="50" charset="-128"/>
              </a:rPr>
              <a:t>係る実施</a:t>
            </a:r>
            <a:r>
              <a:rPr lang="ja-JP" altLang="en-US" dirty="0" smtClean="0">
                <a:latin typeface="ＭＳ Ｐゴシック" pitchFamily="50" charset="-128"/>
              </a:rPr>
              <a:t>設計</a:t>
            </a:r>
            <a:endParaRPr lang="en-US" altLang="ja-JP" dirty="0" smtClean="0">
              <a:latin typeface="ＭＳ Ｐゴシック" pitchFamily="50" charset="-128"/>
            </a:endParaRPr>
          </a:p>
          <a:p>
            <a:pPr marL="266700" indent="-85725" algn="l"/>
            <a:r>
              <a:rPr lang="ja-JP" altLang="en-US" dirty="0" smtClean="0">
                <a:latin typeface="ＭＳ Ｐゴシック" pitchFamily="50" charset="-128"/>
              </a:rPr>
              <a:t>・内部</a:t>
            </a:r>
            <a:r>
              <a:rPr lang="ja-JP" altLang="en-US" dirty="0">
                <a:latin typeface="ＭＳ Ｐゴシック" pitchFamily="50" charset="-128"/>
              </a:rPr>
              <a:t>改修に</a:t>
            </a:r>
            <a:r>
              <a:rPr lang="ja-JP" altLang="en-US" dirty="0" smtClean="0">
                <a:latin typeface="ＭＳ Ｐゴシック" pitchFamily="50" charset="-128"/>
              </a:rPr>
              <a:t>係る実施設計並びに外部改修工事及び次年度工事分に係る</a:t>
            </a:r>
            <a:r>
              <a:rPr lang="ja-JP" altLang="en-US" dirty="0">
                <a:latin typeface="ＭＳ Ｐゴシック" pitchFamily="50" charset="-128"/>
              </a:rPr>
              <a:t>実施</a:t>
            </a:r>
            <a:r>
              <a:rPr lang="ja-JP" altLang="en-US" dirty="0" smtClean="0">
                <a:latin typeface="ＭＳ Ｐゴシック" pitchFamily="50" charset="-128"/>
              </a:rPr>
              <a:t>設計</a:t>
            </a:r>
            <a:endParaRPr lang="en-US" altLang="ja-JP" dirty="0">
              <a:latin typeface="ＭＳ Ｐゴシック" pitchFamily="50" charset="-128"/>
            </a:endParaRPr>
          </a:p>
          <a:p>
            <a:pPr algn="l"/>
            <a:endParaRPr lang="en-US" altLang="ja-JP" dirty="0">
              <a:latin typeface="ＭＳ Ｐゴシック" pitchFamily="50" charset="-128"/>
            </a:endParaRPr>
          </a:p>
          <a:p>
            <a:pPr algn="l"/>
            <a:r>
              <a:rPr lang="ja-JP" altLang="en-US" dirty="0" smtClean="0">
                <a:latin typeface="ＭＳ Ｐゴシック" pitchFamily="50" charset="-128"/>
              </a:rPr>
              <a:t>＊府立学校教育環境整備事業他</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府立学校３１校で使用</a:t>
            </a:r>
            <a:r>
              <a:rPr lang="ja-JP" altLang="en-US" dirty="0">
                <a:latin typeface="ＭＳ Ｐゴシック" pitchFamily="50" charset="-128"/>
              </a:rPr>
              <a:t>頻度の高い特別教室に</a:t>
            </a:r>
            <a:r>
              <a:rPr lang="ja-JP" altLang="en-US" dirty="0" smtClean="0">
                <a:latin typeface="ＭＳ Ｐゴシック" pitchFamily="50" charset="-128"/>
              </a:rPr>
              <a:t>空調設備を整備します。また、エレベーター・スロープの</a:t>
            </a:r>
            <a:r>
              <a:rPr lang="ja-JP" altLang="en-US" dirty="0">
                <a:latin typeface="ＭＳ Ｐゴシック" pitchFamily="50" charset="-128"/>
              </a:rPr>
              <a:t>設置等の</a:t>
            </a:r>
            <a:r>
              <a:rPr lang="ja-JP" altLang="en-US" dirty="0" smtClean="0">
                <a:latin typeface="ＭＳ Ｐゴシック" pitchFamily="50" charset="-128"/>
              </a:rPr>
              <a:t>バリアフリー化を行うとともに、老朽化</a:t>
            </a:r>
            <a:r>
              <a:rPr lang="ja-JP" altLang="en-US" dirty="0">
                <a:latin typeface="ＭＳ Ｐゴシック" pitchFamily="50" charset="-128"/>
              </a:rPr>
              <a:t>が著しい</a:t>
            </a:r>
            <a:r>
              <a:rPr lang="ja-JP" altLang="en-US" dirty="0" smtClean="0">
                <a:latin typeface="ＭＳ Ｐゴシック" pitchFamily="50" charset="-128"/>
              </a:rPr>
              <a:t>トイレ</a:t>
            </a:r>
            <a:r>
              <a:rPr lang="ja-JP" altLang="en-US" dirty="0">
                <a:latin typeface="ＭＳ Ｐゴシック" pitchFamily="50" charset="-128"/>
              </a:rPr>
              <a:t>設備について</a:t>
            </a:r>
            <a:r>
              <a:rPr lang="ja-JP" altLang="en-US" dirty="0" smtClean="0">
                <a:latin typeface="ＭＳ Ｐゴシック" pitchFamily="50" charset="-128"/>
              </a:rPr>
              <a:t>、改修を行います。</a:t>
            </a:r>
            <a:endParaRPr lang="en-US" altLang="ja-JP" dirty="0" smtClean="0">
              <a:latin typeface="ＭＳ Ｐゴシック" pitchFamily="50" charset="-128"/>
            </a:endParaRPr>
          </a:p>
          <a:p>
            <a:pPr algn="l"/>
            <a:endParaRPr lang="en-US" altLang="ja-JP" dirty="0">
              <a:latin typeface="ＭＳ Ｐゴシック" pitchFamily="50" charset="-128"/>
            </a:endParaRPr>
          </a:p>
        </p:txBody>
      </p:sp>
      <p:sp>
        <p:nvSpPr>
          <p:cNvPr id="20" name="正方形/長方形 19"/>
          <p:cNvSpPr>
            <a:spLocks noChangeArrowheads="1"/>
          </p:cNvSpPr>
          <p:nvPr/>
        </p:nvSpPr>
        <p:spPr bwMode="auto">
          <a:xfrm>
            <a:off x="4792575" y="2645038"/>
            <a:ext cx="4149544"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latin typeface="ＭＳ Ｐゴシック" pitchFamily="50" charset="-128"/>
              </a:rPr>
              <a:t>＊府立学校の耐震化率</a:t>
            </a:r>
            <a:r>
              <a:rPr lang="ja-JP" altLang="en-US" dirty="0">
                <a:latin typeface="ＭＳ Ｐゴシック" pitchFamily="50" charset="-128"/>
              </a:rPr>
              <a:t>を</a:t>
            </a:r>
            <a:r>
              <a:rPr lang="ja-JP" altLang="en-US" dirty="0" smtClean="0">
                <a:latin typeface="ＭＳ Ｐゴシック" pitchFamily="50" charset="-128"/>
              </a:rPr>
              <a:t>平成２７年度中に１００％に</a:t>
            </a:r>
            <a:r>
              <a:rPr lang="ja-JP" altLang="en-US" dirty="0">
                <a:latin typeface="ＭＳ Ｐゴシック" pitchFamily="50" charset="-128"/>
              </a:rPr>
              <a:t>します</a:t>
            </a:r>
            <a:r>
              <a:rPr lang="ja-JP" altLang="en-US" dirty="0" smtClean="0">
                <a:latin typeface="ＭＳ Ｐゴシック" pitchFamily="50" charset="-128"/>
              </a:rPr>
              <a:t>。</a:t>
            </a:r>
            <a:endParaRPr lang="en-US" altLang="ja-JP" strike="dblStrike" dirty="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（参考）平成２７年</a:t>
            </a:r>
            <a:r>
              <a:rPr lang="ja-JP" altLang="en-US" dirty="0">
                <a:latin typeface="ＭＳ Ｐゴシック" pitchFamily="50" charset="-128"/>
              </a:rPr>
              <a:t>４月１日の</a:t>
            </a:r>
            <a:r>
              <a:rPr lang="ja-JP" altLang="en-US" dirty="0" smtClean="0">
                <a:latin typeface="ＭＳ Ｐゴシック" pitchFamily="50" charset="-128"/>
              </a:rPr>
              <a:t>耐震化率　高　校　</a:t>
            </a:r>
            <a:r>
              <a:rPr lang="ja-JP" altLang="en-US" dirty="0">
                <a:latin typeface="ＭＳ Ｐゴシック" pitchFamily="50" charset="-128"/>
              </a:rPr>
              <a:t>　 </a:t>
            </a:r>
            <a:r>
              <a:rPr lang="ja-JP" altLang="en-US" dirty="0" smtClean="0">
                <a:latin typeface="ＭＳ Ｐゴシック" pitchFamily="50" charset="-128"/>
              </a:rPr>
              <a:t> ９９．６％</a:t>
            </a:r>
            <a:endParaRPr lang="en-US" altLang="ja-JP" dirty="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支援</a:t>
            </a:r>
            <a:r>
              <a:rPr lang="ja-JP" altLang="en-US" dirty="0">
                <a:latin typeface="ＭＳ Ｐゴシック" pitchFamily="50" charset="-128"/>
              </a:rPr>
              <a:t>学校　</a:t>
            </a:r>
            <a:r>
              <a:rPr lang="ja-JP" altLang="en-US" dirty="0" smtClean="0">
                <a:latin typeface="ＭＳ Ｐゴシック" pitchFamily="50" charset="-128"/>
              </a:rPr>
              <a:t>９５．２％</a:t>
            </a:r>
            <a:endParaRPr lang="en-US" altLang="ja-JP" dirty="0" smtClean="0">
              <a:latin typeface="ＭＳ Ｐゴシック" pitchFamily="50" charset="-128"/>
            </a:endParaRPr>
          </a:p>
          <a:p>
            <a:pPr algn="l"/>
            <a:endParaRPr lang="en-US" altLang="ja-JP" dirty="0">
              <a:latin typeface="ＭＳ Ｐゴシック" pitchFamily="50" charset="-128"/>
            </a:endParaRPr>
          </a:p>
          <a:p>
            <a:pPr algn="l"/>
            <a:r>
              <a:rPr lang="en-US" altLang="ja-JP" dirty="0" smtClean="0">
                <a:latin typeface="ＭＳ Ｐゴシック" pitchFamily="50" charset="-128"/>
              </a:rPr>
              <a:t/>
            </a:r>
            <a:br>
              <a:rPr lang="en-US" altLang="ja-JP" dirty="0" smtClean="0">
                <a:latin typeface="ＭＳ Ｐゴシック" pitchFamily="50" charset="-128"/>
              </a:rPr>
            </a:br>
            <a:r>
              <a:rPr lang="ja-JP" altLang="en-US" dirty="0" smtClean="0">
                <a:latin typeface="ＭＳ Ｐゴシック" pitchFamily="50" charset="-128"/>
              </a:rPr>
              <a:t>＊府立学校の非構造部材の耐震化をすすめます。</a:t>
            </a:r>
            <a:endParaRPr lang="en-US" altLang="ja-JP" dirty="0" smtClean="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参考</a:t>
            </a:r>
            <a:r>
              <a:rPr lang="ja-JP" altLang="en-US" dirty="0" smtClean="0">
                <a:latin typeface="ＭＳ Ｐゴシック" pitchFamily="50" charset="-128"/>
              </a:rPr>
              <a:t>）平成</a:t>
            </a:r>
            <a:r>
              <a:rPr lang="ja-JP" altLang="en-US" dirty="0">
                <a:latin typeface="ＭＳ Ｐゴシック" pitchFamily="50" charset="-128"/>
              </a:rPr>
              <a:t>２７年度</a:t>
            </a:r>
            <a:r>
              <a:rPr lang="ja-JP" altLang="en-US" dirty="0" smtClean="0">
                <a:latin typeface="ＭＳ Ｐゴシック" pitchFamily="50" charset="-128"/>
              </a:rPr>
              <a:t>目標値</a:t>
            </a:r>
            <a:r>
              <a:rPr lang="ja-JP" altLang="en-US" dirty="0">
                <a:latin typeface="ＭＳ Ｐゴシック" pitchFamily="50" charset="-128"/>
              </a:rPr>
              <a:t>　</a:t>
            </a:r>
            <a:r>
              <a:rPr lang="ja-JP" altLang="en-US" dirty="0" smtClean="0">
                <a:latin typeface="ＭＳ Ｐゴシック" pitchFamily="50" charset="-128"/>
              </a:rPr>
              <a:t>屋内運動場の吊り天井の</a:t>
            </a:r>
            <a:r>
              <a:rPr lang="ja-JP" altLang="en-US" dirty="0">
                <a:latin typeface="ＭＳ Ｐゴシック" pitchFamily="50" charset="-128"/>
              </a:rPr>
              <a:t>落下防止</a:t>
            </a:r>
            <a:r>
              <a:rPr lang="ja-JP" altLang="en-US" dirty="0" smtClean="0">
                <a:latin typeface="ＭＳ Ｐゴシック" pitchFamily="50" charset="-128"/>
              </a:rPr>
              <a:t>対策</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実施率</a:t>
            </a:r>
            <a:r>
              <a:rPr lang="ja-JP" altLang="en-US" dirty="0">
                <a:latin typeface="ＭＳ Ｐゴシック" pitchFamily="50" charset="-128"/>
              </a:rPr>
              <a:t>　１００％</a:t>
            </a:r>
            <a:endParaRPr lang="en-US" altLang="ja-JP" dirty="0">
              <a:latin typeface="ＭＳ Ｐゴシック" pitchFamily="50" charset="-128"/>
            </a:endParaRPr>
          </a:p>
          <a:p>
            <a:pPr algn="l"/>
            <a:endParaRPr lang="en-US" altLang="ja-JP" dirty="0" smtClean="0">
              <a:latin typeface="ＭＳ Ｐゴシック" pitchFamily="50" charset="-128"/>
            </a:endParaRPr>
          </a:p>
          <a:p>
            <a:pPr algn="l"/>
            <a:endParaRPr lang="en-US" altLang="ja-JP" dirty="0">
              <a:latin typeface="ＭＳ Ｐゴシック" pitchFamily="50" charset="-128"/>
            </a:endParaRPr>
          </a:p>
          <a:p>
            <a:pPr algn="l"/>
            <a:endParaRPr lang="en-US" altLang="ja-JP" strike="sngStrike"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r>
              <a:rPr lang="ja-JP" altLang="en-US" dirty="0" smtClean="0">
                <a:latin typeface="ＭＳ Ｐゴシック" pitchFamily="50" charset="-128"/>
              </a:rPr>
              <a:t>＊</a:t>
            </a:r>
            <a:r>
              <a:rPr lang="ja-JP" altLang="en-US" dirty="0">
                <a:latin typeface="ＭＳ Ｐゴシック" pitchFamily="50" charset="-128"/>
              </a:rPr>
              <a:t>府立学校</a:t>
            </a:r>
            <a:r>
              <a:rPr lang="ja-JP" altLang="en-US" dirty="0" smtClean="0">
                <a:latin typeface="ＭＳ Ｐゴシック" pitchFamily="50" charset="-128"/>
              </a:rPr>
              <a:t>の教育環境を改善します。</a:t>
            </a:r>
            <a:endParaRPr lang="en-US" altLang="ja-JP" dirty="0">
              <a:latin typeface="ＭＳ Ｐゴシック" pitchFamily="50" charset="-128"/>
            </a:endParaRPr>
          </a:p>
          <a:p>
            <a:pPr algn="l"/>
            <a:r>
              <a:rPr lang="ja-JP" altLang="en-US" dirty="0">
                <a:latin typeface="ＭＳ Ｐゴシック" pitchFamily="50" charset="-128"/>
              </a:rPr>
              <a:t>　</a:t>
            </a:r>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21" name="正方形/長方形 29"/>
          <p:cNvSpPr>
            <a:spLocks noChangeArrowheads="1"/>
          </p:cNvSpPr>
          <p:nvPr/>
        </p:nvSpPr>
        <p:spPr bwMode="auto">
          <a:xfrm>
            <a:off x="4736828" y="2219539"/>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smtClean="0"/>
              <a:t>府立学校の計画的な施設整備の推進</a:t>
            </a:r>
            <a:endParaRPr lang="ja-JP" altLang="en-US" b="1" dirty="0"/>
          </a:p>
        </p:txBody>
      </p:sp>
      <p:sp>
        <p:nvSpPr>
          <p:cNvPr id="23" name="二等辺三角形 22"/>
          <p:cNvSpPr/>
          <p:nvPr/>
        </p:nvSpPr>
        <p:spPr>
          <a:xfrm rot="5400000">
            <a:off x="3782665" y="4163046"/>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8337"/>
            <a:ext cx="611560" cy="2462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１８</a:t>
            </a:r>
            <a:endParaRPr lang="ja-JP" altLang="en-US" b="1" dirty="0"/>
          </a:p>
        </p:txBody>
      </p:sp>
    </p:spTree>
    <p:extLst>
      <p:ext uri="{BB962C8B-B14F-4D97-AF65-F5344CB8AC3E}">
        <p14:creationId xmlns:p14="http://schemas.microsoft.com/office/powerpoint/2010/main" val="3781125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p:cNvSpPr>
            <a:spLocks noChangeArrowheads="1"/>
          </p:cNvSpPr>
          <p:nvPr/>
        </p:nvSpPr>
        <p:spPr bwMode="auto">
          <a:xfrm>
            <a:off x="252413" y="1104900"/>
            <a:ext cx="5064125" cy="1462088"/>
          </a:xfrm>
          <a:prstGeom prst="roundRect">
            <a:avLst>
              <a:gd name="adj" fmla="val 7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lnSpc>
                <a:spcPct val="90000"/>
              </a:lnSpc>
            </a:pPr>
            <a:endParaRPr lang="en-US" altLang="ja-JP" sz="1800" b="1" dirty="0"/>
          </a:p>
          <a:p>
            <a:pPr algn="l">
              <a:lnSpc>
                <a:spcPct val="90000"/>
              </a:lnSpc>
            </a:pPr>
            <a:r>
              <a:rPr lang="ja-JP" altLang="en-US" sz="1600" b="1" dirty="0"/>
              <a:t>中・長期計画　</a:t>
            </a:r>
            <a:r>
              <a:rPr lang="ja-JP" altLang="en-US" sz="1600" b="1" dirty="0" smtClean="0"/>
              <a:t>「大阪府教育振興基本計画」（</a:t>
            </a:r>
            <a:r>
              <a:rPr lang="en-US" altLang="ja-JP" sz="1600" b="1" dirty="0" smtClean="0"/>
              <a:t>H25</a:t>
            </a:r>
            <a:r>
              <a:rPr lang="ja-JP" altLang="en-US" sz="1600" b="1" dirty="0" smtClean="0"/>
              <a:t>～</a:t>
            </a:r>
            <a:r>
              <a:rPr lang="en-US" altLang="ja-JP" sz="1600" b="1" dirty="0" smtClean="0"/>
              <a:t>H</a:t>
            </a:r>
            <a:r>
              <a:rPr lang="en-US" altLang="ja-JP" sz="1600" b="1" dirty="0"/>
              <a:t>34</a:t>
            </a:r>
            <a:r>
              <a:rPr lang="en-US" altLang="ja-JP" sz="1600" b="1" dirty="0" smtClean="0"/>
              <a:t>)</a:t>
            </a:r>
            <a:endParaRPr lang="en-US" altLang="ja-JP" sz="1600" b="1" dirty="0"/>
          </a:p>
          <a:p>
            <a:pPr algn="l">
              <a:lnSpc>
                <a:spcPct val="90000"/>
              </a:lnSpc>
            </a:pPr>
            <a:r>
              <a:rPr lang="ja-JP" altLang="en-US" sz="1800" b="1" dirty="0"/>
              <a:t>　　　　　　　　　　　　</a:t>
            </a:r>
            <a:endParaRPr lang="en-US" altLang="ja-JP" sz="1800" b="1" dirty="0"/>
          </a:p>
          <a:p>
            <a:pPr algn="l">
              <a:lnSpc>
                <a:spcPct val="90000"/>
              </a:lnSpc>
            </a:pPr>
            <a:r>
              <a:rPr lang="ja-JP" altLang="en-US" sz="1400" b="1" dirty="0"/>
              <a:t>　（１０年間の大阪の</a:t>
            </a:r>
            <a:r>
              <a:rPr lang="ja-JP" altLang="en-US" sz="1400" b="1" dirty="0" smtClean="0"/>
              <a:t>教育がめざす</a:t>
            </a:r>
            <a:r>
              <a:rPr lang="ja-JP" altLang="en-US" sz="1400" b="1" dirty="0"/>
              <a:t>方向と５年間の具体的取組み）</a:t>
            </a:r>
          </a:p>
          <a:p>
            <a:pPr algn="l"/>
            <a:endParaRPr lang="ja-JP" altLang="en-US" sz="1400" dirty="0"/>
          </a:p>
          <a:p>
            <a:pPr algn="l"/>
            <a:endParaRPr lang="en-US" altLang="ja-JP" sz="1800" dirty="0"/>
          </a:p>
        </p:txBody>
      </p:sp>
      <p:sp>
        <p:nvSpPr>
          <p:cNvPr id="3075" name="AutoShape 78"/>
          <p:cNvSpPr>
            <a:spLocks noChangeArrowheads="1"/>
          </p:cNvSpPr>
          <p:nvPr/>
        </p:nvSpPr>
        <p:spPr bwMode="auto">
          <a:xfrm>
            <a:off x="2987675" y="2424113"/>
            <a:ext cx="962025" cy="1192212"/>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076" name="テキスト ボックス 1"/>
          <p:cNvSpPr txBox="1">
            <a:spLocks noChangeArrowheads="1"/>
          </p:cNvSpPr>
          <p:nvPr/>
        </p:nvSpPr>
        <p:spPr bwMode="auto">
          <a:xfrm>
            <a:off x="215900" y="728663"/>
            <a:ext cx="8675688" cy="338137"/>
          </a:xfrm>
          <a:prstGeom prst="rect">
            <a:avLst/>
          </a:prstGeom>
          <a:noFill/>
          <a:ln w="1587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ja-JP" altLang="en-US" sz="1600" dirty="0"/>
              <a:t>～　</a:t>
            </a:r>
            <a:r>
              <a:rPr lang="ja-JP" altLang="en-US" sz="1600" dirty="0" smtClean="0"/>
              <a:t>年間</a:t>
            </a:r>
            <a:r>
              <a:rPr lang="ja-JP" altLang="en-US" sz="1600" dirty="0"/>
              <a:t>の運営方針を策定し、戦略的な運営を行う　～</a:t>
            </a:r>
          </a:p>
        </p:txBody>
      </p:sp>
      <p:sp>
        <p:nvSpPr>
          <p:cNvPr id="3077" name="Oval 82"/>
          <p:cNvSpPr>
            <a:spLocks noChangeArrowheads="1"/>
          </p:cNvSpPr>
          <p:nvPr/>
        </p:nvSpPr>
        <p:spPr bwMode="auto">
          <a:xfrm>
            <a:off x="323850" y="2427288"/>
            <a:ext cx="2197100" cy="7953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300" dirty="0" smtClean="0"/>
              <a:t>点検・評価</a:t>
            </a:r>
            <a:endParaRPr lang="ja-JP" altLang="en-US" sz="1300" dirty="0"/>
          </a:p>
          <a:p>
            <a:r>
              <a:rPr lang="ja-JP" altLang="en-US" sz="1300" dirty="0"/>
              <a:t>に</a:t>
            </a:r>
            <a:r>
              <a:rPr lang="ja-JP" altLang="en-US" sz="1300" dirty="0" smtClean="0"/>
              <a:t>よる進捗管理</a:t>
            </a:r>
            <a:endParaRPr lang="ja-JP" altLang="en-US" sz="1300" dirty="0"/>
          </a:p>
          <a:p>
            <a:r>
              <a:rPr lang="ja-JP" altLang="en-US" sz="1300" dirty="0" smtClean="0"/>
              <a:t>（７～８月</a:t>
            </a:r>
            <a:r>
              <a:rPr lang="ja-JP" altLang="en-US" sz="1300" dirty="0"/>
              <a:t>）</a:t>
            </a:r>
          </a:p>
        </p:txBody>
      </p:sp>
      <p:grpSp>
        <p:nvGrpSpPr>
          <p:cNvPr id="3078" name="Group 83"/>
          <p:cNvGrpSpPr>
            <a:grpSpLocks/>
          </p:cNvGrpSpPr>
          <p:nvPr/>
        </p:nvGrpSpPr>
        <p:grpSpPr bwMode="auto">
          <a:xfrm>
            <a:off x="325438" y="2241550"/>
            <a:ext cx="2232025" cy="1009650"/>
            <a:chOff x="3112" y="2532"/>
            <a:chExt cx="1177" cy="1134"/>
          </a:xfrm>
        </p:grpSpPr>
        <p:sp>
          <p:nvSpPr>
            <p:cNvPr id="3094" name="AutoShape 84"/>
            <p:cNvSpPr>
              <a:spLocks noChangeArrowheads="1"/>
            </p:cNvSpPr>
            <p:nvPr/>
          </p:nvSpPr>
          <p:spPr bwMode="auto">
            <a:xfrm rot="10335798" flipH="1">
              <a:off x="3973" y="2532"/>
              <a:ext cx="316" cy="1045"/>
            </a:xfrm>
            <a:prstGeom prst="curvedLeftArrow">
              <a:avLst>
                <a:gd name="adj1" fmla="val 47400"/>
                <a:gd name="adj2" fmla="val 94800"/>
                <a:gd name="adj3" fmla="val 33236"/>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5" name="AutoShape 85"/>
            <p:cNvSpPr>
              <a:spLocks noChangeArrowheads="1"/>
            </p:cNvSpPr>
            <p:nvPr/>
          </p:nvSpPr>
          <p:spPr bwMode="auto">
            <a:xfrm>
              <a:off x="3112" y="2655"/>
              <a:ext cx="323" cy="1011"/>
            </a:xfrm>
            <a:prstGeom prst="curvedRightArrow">
              <a:avLst>
                <a:gd name="adj1" fmla="val 47342"/>
                <a:gd name="adj2" fmla="val 55573"/>
                <a:gd name="adj3" fmla="val 33333"/>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079" name="Text Box 142"/>
          <p:cNvSpPr txBox="1">
            <a:spLocks noChangeArrowheads="1"/>
          </p:cNvSpPr>
          <p:nvPr/>
        </p:nvSpPr>
        <p:spPr bwMode="auto">
          <a:xfrm>
            <a:off x="8567737" y="6611937"/>
            <a:ext cx="576263"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a:t>１</a:t>
            </a:r>
          </a:p>
        </p:txBody>
      </p:sp>
      <p:sp>
        <p:nvSpPr>
          <p:cNvPr id="3080" name="角丸四角形 19"/>
          <p:cNvSpPr>
            <a:spLocks noChangeArrowheads="1"/>
          </p:cNvSpPr>
          <p:nvPr/>
        </p:nvSpPr>
        <p:spPr bwMode="auto">
          <a:xfrm>
            <a:off x="358776" y="3573463"/>
            <a:ext cx="4497176" cy="2865437"/>
          </a:xfrm>
          <a:prstGeom prst="roundRect">
            <a:avLst>
              <a:gd name="adj" fmla="val 10537"/>
            </a:avLst>
          </a:prstGeom>
          <a:solidFill>
            <a:schemeClr val="accent1"/>
          </a:solidFill>
          <a:ln w="9525" algn="ctr">
            <a:solidFill>
              <a:schemeClr val="tx1"/>
            </a:solidFill>
            <a:round/>
            <a:headEnd/>
            <a:tailEnd/>
          </a:ln>
        </p:spPr>
        <p:txBody>
          <a:bodyPr wrap="square">
            <a:spAutoFit/>
          </a:bodyPr>
          <a:lstStyle/>
          <a:p>
            <a:pPr algn="l"/>
            <a:r>
              <a:rPr lang="ja-JP" altLang="en-US" sz="1600" b="1" dirty="0"/>
              <a:t>年間計画</a:t>
            </a:r>
            <a:endParaRPr lang="en-US" altLang="ja-JP" sz="16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pPr algn="l"/>
            <a:endParaRPr lang="en-US" altLang="ja-JP" sz="1400" b="1" dirty="0"/>
          </a:p>
          <a:p>
            <a:endParaRPr lang="en-US" altLang="ja-JP" sz="1400" b="1" dirty="0"/>
          </a:p>
          <a:p>
            <a:endParaRPr lang="en-US" altLang="ja-JP" sz="1400" b="1" dirty="0"/>
          </a:p>
          <a:p>
            <a:endParaRPr lang="ja-JP" altLang="en-US" sz="1400" b="1" dirty="0"/>
          </a:p>
        </p:txBody>
      </p:sp>
      <p:sp>
        <p:nvSpPr>
          <p:cNvPr id="3082" name="正方形/長方形 21"/>
          <p:cNvSpPr>
            <a:spLocks noChangeArrowheads="1"/>
          </p:cNvSpPr>
          <p:nvPr/>
        </p:nvSpPr>
        <p:spPr bwMode="auto">
          <a:xfrm>
            <a:off x="1079760" y="4184650"/>
            <a:ext cx="3024188" cy="1323439"/>
          </a:xfrm>
          <a:prstGeom prst="rect">
            <a:avLst/>
          </a:prstGeom>
          <a:solidFill>
            <a:schemeClr val="bg1"/>
          </a:solidFill>
          <a:ln w="12700" algn="ctr">
            <a:solidFill>
              <a:schemeClr val="tx1"/>
            </a:solidFill>
            <a:round/>
            <a:headEnd/>
            <a:tailEnd/>
          </a:ln>
        </p:spPr>
        <p:txBody>
          <a:bodyPr>
            <a:spAutoFit/>
          </a:bodyPr>
          <a:lstStyle/>
          <a:p>
            <a:endParaRPr lang="en-US" altLang="ja-JP" sz="1600" b="1" dirty="0" smtClean="0"/>
          </a:p>
          <a:p>
            <a:r>
              <a:rPr lang="ja-JP" altLang="en-US" sz="1600" b="1" dirty="0" smtClean="0"/>
              <a:t>＜</a:t>
            </a:r>
            <a:r>
              <a:rPr lang="ja-JP" altLang="en-US" sz="1600" b="1" dirty="0"/>
              <a:t>教育委員会運営方針＞</a:t>
            </a:r>
            <a:endParaRPr lang="en-US" altLang="ja-JP" sz="1600" b="1" dirty="0"/>
          </a:p>
          <a:p>
            <a:r>
              <a:rPr lang="ja-JP" altLang="en-US" sz="1600" dirty="0"/>
              <a:t>＊重点的に取り組む課題</a:t>
            </a:r>
            <a:endParaRPr lang="en-US" altLang="ja-JP" sz="1600" dirty="0"/>
          </a:p>
          <a:p>
            <a:endParaRPr lang="en-US" altLang="ja-JP" sz="1600" dirty="0" smtClean="0"/>
          </a:p>
          <a:p>
            <a:endParaRPr lang="ja-JP" altLang="en-US" sz="1600" dirty="0"/>
          </a:p>
        </p:txBody>
      </p:sp>
      <p:sp>
        <p:nvSpPr>
          <p:cNvPr id="3083" name="角丸四角形 22"/>
          <p:cNvSpPr>
            <a:spLocks noChangeArrowheads="1"/>
          </p:cNvSpPr>
          <p:nvPr/>
        </p:nvSpPr>
        <p:spPr bwMode="auto">
          <a:xfrm>
            <a:off x="6048065" y="4113213"/>
            <a:ext cx="2592387" cy="1463675"/>
          </a:xfrm>
          <a:prstGeom prst="roundRect">
            <a:avLst>
              <a:gd name="adj" fmla="val 16667"/>
            </a:avLst>
          </a:prstGeom>
          <a:solidFill>
            <a:schemeClr val="bg1"/>
          </a:solidFill>
          <a:ln w="12700" algn="ctr">
            <a:solidFill>
              <a:schemeClr val="tx1"/>
            </a:solidFill>
            <a:round/>
            <a:headEnd/>
            <a:tailEnd/>
          </a:ln>
        </p:spPr>
        <p:txBody>
          <a:bodyPr>
            <a:spAutoFit/>
          </a:bodyPr>
          <a:lstStyle/>
          <a:p>
            <a:endParaRPr lang="en-US" altLang="ja-JP" sz="1600" b="1" dirty="0"/>
          </a:p>
          <a:p>
            <a:endParaRPr lang="en-US" altLang="ja-JP" sz="1600" b="1" dirty="0"/>
          </a:p>
          <a:p>
            <a:r>
              <a:rPr lang="ja-JP" altLang="en-US" sz="1600" b="1" dirty="0"/>
              <a:t>＜府政運営基本方針＞</a:t>
            </a:r>
            <a:endParaRPr lang="en-US" altLang="ja-JP" sz="1600" b="1" dirty="0"/>
          </a:p>
          <a:p>
            <a:endParaRPr lang="en-US" altLang="ja-JP" sz="1600" dirty="0"/>
          </a:p>
          <a:p>
            <a:endParaRPr lang="ja-JP" altLang="en-US" sz="1600" dirty="0"/>
          </a:p>
        </p:txBody>
      </p:sp>
      <p:sp>
        <p:nvSpPr>
          <p:cNvPr id="19" name="角丸四角形 18"/>
          <p:cNvSpPr/>
          <p:nvPr/>
        </p:nvSpPr>
        <p:spPr>
          <a:xfrm>
            <a:off x="198438" y="122238"/>
            <a:ext cx="8693150" cy="498475"/>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教育</a:t>
            </a:r>
            <a:r>
              <a:rPr lang="ja-JP" altLang="en-US" sz="2400" b="1" dirty="0">
                <a:solidFill>
                  <a:prstClr val="white"/>
                </a:solidFill>
                <a:latin typeface="メイリオ" pitchFamily="50" charset="-128"/>
                <a:ea typeface="メイリオ" pitchFamily="50" charset="-128"/>
                <a:cs typeface="メイリオ" pitchFamily="50" charset="-128"/>
              </a:rPr>
              <a:t>委員会の戦略的運営</a:t>
            </a:r>
          </a:p>
        </p:txBody>
      </p:sp>
      <p:sp>
        <p:nvSpPr>
          <p:cNvPr id="3088" name="AutoShape 4"/>
          <p:cNvSpPr>
            <a:spLocks noChangeArrowheads="1"/>
          </p:cNvSpPr>
          <p:nvPr/>
        </p:nvSpPr>
        <p:spPr bwMode="auto">
          <a:xfrm>
            <a:off x="5429250" y="1104900"/>
            <a:ext cx="3344863" cy="1462088"/>
          </a:xfrm>
          <a:prstGeom prst="roundRect">
            <a:avLst>
              <a:gd name="adj" fmla="val 7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lnSpc>
                <a:spcPct val="90000"/>
              </a:lnSpc>
            </a:pPr>
            <a:endParaRPr lang="en-US" altLang="ja-JP" sz="1800" b="1"/>
          </a:p>
          <a:p>
            <a:pPr algn="l">
              <a:lnSpc>
                <a:spcPct val="90000"/>
              </a:lnSpc>
            </a:pPr>
            <a:r>
              <a:rPr lang="ja-JP" altLang="en-US" sz="1600" b="1"/>
              <a:t>教育行政基本条例</a:t>
            </a:r>
            <a:endParaRPr lang="en-US" altLang="ja-JP" sz="1600" b="1"/>
          </a:p>
          <a:p>
            <a:pPr algn="l">
              <a:lnSpc>
                <a:spcPct val="90000"/>
              </a:lnSpc>
            </a:pPr>
            <a:r>
              <a:rPr lang="ja-JP" altLang="en-US" sz="1600" b="1"/>
              <a:t>　　　　　　　　　　　　</a:t>
            </a:r>
            <a:endParaRPr lang="en-US" altLang="ja-JP" sz="1600" b="1"/>
          </a:p>
          <a:p>
            <a:pPr algn="l">
              <a:lnSpc>
                <a:spcPct val="90000"/>
              </a:lnSpc>
            </a:pPr>
            <a:r>
              <a:rPr lang="ja-JP" altLang="en-US" sz="1600" b="1"/>
              <a:t>府立学校条例</a:t>
            </a:r>
          </a:p>
          <a:p>
            <a:pPr algn="l"/>
            <a:endParaRPr lang="ja-JP" altLang="en-US" sz="1400"/>
          </a:p>
          <a:p>
            <a:pPr algn="l"/>
            <a:endParaRPr lang="en-US" altLang="ja-JP" sz="1800"/>
          </a:p>
        </p:txBody>
      </p:sp>
      <p:sp>
        <p:nvSpPr>
          <p:cNvPr id="3089" name="AutoShape 78"/>
          <p:cNvSpPr>
            <a:spLocks noChangeArrowheads="1"/>
          </p:cNvSpPr>
          <p:nvPr/>
        </p:nvSpPr>
        <p:spPr bwMode="auto">
          <a:xfrm rot="2215788">
            <a:off x="4752975" y="2498725"/>
            <a:ext cx="962025" cy="1192213"/>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3090" name="Oval 82"/>
          <p:cNvSpPr>
            <a:spLocks noChangeArrowheads="1"/>
          </p:cNvSpPr>
          <p:nvPr/>
        </p:nvSpPr>
        <p:spPr bwMode="auto">
          <a:xfrm>
            <a:off x="1422400" y="5463591"/>
            <a:ext cx="2197100" cy="7953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sz="1300" dirty="0"/>
              <a:t>　ＰＤＣＡサイクル</a:t>
            </a:r>
          </a:p>
          <a:p>
            <a:r>
              <a:rPr lang="ja-JP" altLang="en-US" sz="1300" dirty="0"/>
              <a:t>に基づく進捗</a:t>
            </a:r>
            <a:r>
              <a:rPr lang="ja-JP" altLang="en-US" sz="1300" dirty="0" smtClean="0"/>
              <a:t>管理</a:t>
            </a:r>
            <a:endParaRPr lang="en-US" altLang="ja-JP" sz="1300" dirty="0" smtClean="0"/>
          </a:p>
          <a:p>
            <a:r>
              <a:rPr lang="ja-JP" altLang="en-US" sz="1300" dirty="0" smtClean="0"/>
              <a:t>（</a:t>
            </a:r>
            <a:r>
              <a:rPr lang="en-US" altLang="ja-JP" sz="1300" dirty="0" smtClean="0"/>
              <a:t>12</a:t>
            </a:r>
            <a:r>
              <a:rPr lang="ja-JP" altLang="en-US" sz="1300" dirty="0" smtClean="0"/>
              <a:t>月、</a:t>
            </a:r>
            <a:r>
              <a:rPr lang="en-US" altLang="ja-JP" sz="1300" dirty="0"/>
              <a:t>3</a:t>
            </a:r>
            <a:r>
              <a:rPr lang="ja-JP" altLang="en-US" sz="1300" dirty="0" smtClean="0"/>
              <a:t>月）</a:t>
            </a:r>
            <a:endParaRPr lang="ja-JP" altLang="en-US" sz="1300" dirty="0"/>
          </a:p>
        </p:txBody>
      </p:sp>
      <p:grpSp>
        <p:nvGrpSpPr>
          <p:cNvPr id="3091" name="Group 83"/>
          <p:cNvGrpSpPr>
            <a:grpSpLocks/>
          </p:cNvGrpSpPr>
          <p:nvPr/>
        </p:nvGrpSpPr>
        <p:grpSpPr bwMode="auto">
          <a:xfrm>
            <a:off x="755650" y="5359437"/>
            <a:ext cx="3564322" cy="1009650"/>
            <a:chOff x="3112" y="2532"/>
            <a:chExt cx="1177" cy="1134"/>
          </a:xfrm>
        </p:grpSpPr>
        <p:sp>
          <p:nvSpPr>
            <p:cNvPr id="3092" name="AutoShape 84"/>
            <p:cNvSpPr>
              <a:spLocks noChangeArrowheads="1"/>
            </p:cNvSpPr>
            <p:nvPr/>
          </p:nvSpPr>
          <p:spPr bwMode="auto">
            <a:xfrm rot="10335798" flipH="1">
              <a:off x="3973" y="2532"/>
              <a:ext cx="316" cy="1045"/>
            </a:xfrm>
            <a:prstGeom prst="curvedLeftArrow">
              <a:avLst>
                <a:gd name="adj1" fmla="val 47400"/>
                <a:gd name="adj2" fmla="val 94800"/>
                <a:gd name="adj3" fmla="val 33236"/>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93" name="AutoShape 85"/>
            <p:cNvSpPr>
              <a:spLocks noChangeArrowheads="1"/>
            </p:cNvSpPr>
            <p:nvPr/>
          </p:nvSpPr>
          <p:spPr bwMode="auto">
            <a:xfrm>
              <a:off x="3112" y="2655"/>
              <a:ext cx="323" cy="1011"/>
            </a:xfrm>
            <a:prstGeom prst="curvedRightArrow">
              <a:avLst>
                <a:gd name="adj1" fmla="val 47342"/>
                <a:gd name="adj2" fmla="val 55573"/>
                <a:gd name="adj3" fmla="val 33333"/>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 name="AutoShape 78"/>
          <p:cNvSpPr>
            <a:spLocks noChangeArrowheads="1"/>
          </p:cNvSpPr>
          <p:nvPr/>
        </p:nvSpPr>
        <p:spPr bwMode="auto">
          <a:xfrm rot="5400000">
            <a:off x="4971045" y="4260093"/>
            <a:ext cx="962025" cy="1192213"/>
          </a:xfrm>
          <a:prstGeom prst="downArrow">
            <a:avLst>
              <a:gd name="adj1" fmla="val 49778"/>
              <a:gd name="adj2" fmla="val 48297"/>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Tree>
    <p:extLst>
      <p:ext uri="{BB962C8B-B14F-4D97-AF65-F5344CB8AC3E}">
        <p14:creationId xmlns:p14="http://schemas.microsoft.com/office/powerpoint/2010/main" val="3754380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4"/>
          <p:cNvSpPr>
            <a:spLocks noChangeArrowheads="1"/>
          </p:cNvSpPr>
          <p:nvPr/>
        </p:nvSpPr>
        <p:spPr bwMode="auto">
          <a:xfrm>
            <a:off x="45455" y="260647"/>
            <a:ext cx="9104313" cy="6351291"/>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72443" y="738013"/>
            <a:ext cx="4446587" cy="578733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4" name="角丸四角形 13"/>
          <p:cNvSpPr/>
          <p:nvPr/>
        </p:nvSpPr>
        <p:spPr>
          <a:xfrm>
            <a:off x="61900" y="620688"/>
            <a:ext cx="450793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36497" y="738014"/>
            <a:ext cx="4446587" cy="578733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606342" y="620366"/>
            <a:ext cx="452278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3" name="二等辺三角形 22"/>
          <p:cNvSpPr/>
          <p:nvPr/>
        </p:nvSpPr>
        <p:spPr>
          <a:xfrm rot="5400000">
            <a:off x="3805449" y="297214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8" name="Text Box 142"/>
          <p:cNvSpPr txBox="1">
            <a:spLocks noChangeArrowheads="1"/>
          </p:cNvSpPr>
          <p:nvPr/>
        </p:nvSpPr>
        <p:spPr bwMode="auto">
          <a:xfrm>
            <a:off x="8532440" y="6611938"/>
            <a:ext cx="61732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１９</a:t>
            </a:r>
            <a:endParaRPr lang="ja-JP" altLang="en-US" b="1" dirty="0"/>
          </a:p>
        </p:txBody>
      </p:sp>
      <p:sp>
        <p:nvSpPr>
          <p:cNvPr id="18" name="正方形/長方形 29"/>
          <p:cNvSpPr>
            <a:spLocks noChangeArrowheads="1"/>
          </p:cNvSpPr>
          <p:nvPr/>
        </p:nvSpPr>
        <p:spPr bwMode="auto">
          <a:xfrm>
            <a:off x="234492" y="1139081"/>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
        <p:nvSpPr>
          <p:cNvPr id="22" name="正方形/長方形 3"/>
          <p:cNvSpPr>
            <a:spLocks noChangeArrowheads="1"/>
          </p:cNvSpPr>
          <p:nvPr/>
        </p:nvSpPr>
        <p:spPr bwMode="auto">
          <a:xfrm>
            <a:off x="287834" y="1498736"/>
            <a:ext cx="4130551"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学校の防災力の向上</a:t>
            </a:r>
            <a:r>
              <a:rPr lang="en-US" altLang="ja-JP" dirty="0" smtClean="0">
                <a:latin typeface="ＭＳ Ｐゴシック" pitchFamily="50" charset="-128"/>
              </a:rPr>
              <a:t>】</a:t>
            </a:r>
          </a:p>
          <a:p>
            <a:pPr marL="177800" indent="-92075" algn="l">
              <a:buFont typeface="Arial" panose="020B0604020202020204" pitchFamily="34" charset="0"/>
              <a:buChar char="•"/>
            </a:pPr>
            <a:r>
              <a:rPr lang="ja-JP" altLang="en-US" dirty="0" smtClean="0">
                <a:latin typeface="ＭＳ Ｐゴシック" pitchFamily="50" charset="-128"/>
              </a:rPr>
              <a:t>平成２５年度に</a:t>
            </a:r>
            <a:r>
              <a:rPr lang="ja-JP" altLang="en-US" dirty="0">
                <a:latin typeface="ＭＳ Ｐゴシック" pitchFamily="50" charset="-128"/>
              </a:rPr>
              <a:t>改訂</a:t>
            </a:r>
            <a:r>
              <a:rPr lang="ja-JP" altLang="en-US" dirty="0" smtClean="0">
                <a:latin typeface="ＭＳ Ｐゴシック" pitchFamily="50" charset="-128"/>
              </a:rPr>
              <a:t>した「学校における防災教育の手引き」の活用により、防災教育の充実を図るとともに、学校</a:t>
            </a:r>
            <a:r>
              <a:rPr lang="ja-JP" altLang="en-US" dirty="0">
                <a:latin typeface="ＭＳ Ｐゴシック" pitchFamily="50" charset="-128"/>
              </a:rPr>
              <a:t>の地域の実態に応じ、様々な自然災害を想定した実践的な避難訓練を実施します</a:t>
            </a:r>
            <a:r>
              <a:rPr lang="ja-JP" altLang="en-US" dirty="0" smtClean="0">
                <a:latin typeface="ＭＳ Ｐゴシック" pitchFamily="50" charset="-128"/>
              </a:rPr>
              <a:t>。</a:t>
            </a:r>
            <a:endParaRPr lang="en-US" altLang="ja-JP" dirty="0" smtClean="0">
              <a:latin typeface="ＭＳ Ｐゴシック" pitchFamily="50" charset="-128"/>
            </a:endParaRPr>
          </a:p>
          <a:p>
            <a:pPr marL="177800" indent="-92075" algn="l">
              <a:buFont typeface="Arial" panose="020B0604020202020204" pitchFamily="34" charset="0"/>
              <a:buChar char="•"/>
            </a:pPr>
            <a:r>
              <a:rPr lang="ja-JP" altLang="en-US" smtClean="0">
                <a:latin typeface="ＭＳ Ｐゴシック" pitchFamily="50" charset="-128"/>
              </a:rPr>
              <a:t>南海トラフ地震</a:t>
            </a:r>
            <a:r>
              <a:rPr lang="ja-JP" altLang="en-US" dirty="0" smtClean="0">
                <a:latin typeface="ＭＳ Ｐゴシック" pitchFamily="50" charset="-128"/>
              </a:rPr>
              <a:t>による津波被害が想定される学校においては、平成２５年度に作成した対応フローチャート「津波発生時対応シミュレーション」を活用することにより、災害発生時の迅速な避難行動につなげます。</a:t>
            </a:r>
            <a:endParaRPr lang="en-US" altLang="ja-JP" dirty="0">
              <a:latin typeface="ＭＳ Ｐゴシック" pitchFamily="50" charset="-128"/>
            </a:endParaRPr>
          </a:p>
          <a:p>
            <a:pPr marL="177800" indent="-92075" algn="l">
              <a:buFont typeface="Arial" panose="020B0604020202020204" pitchFamily="34" charset="0"/>
              <a:buChar char="•"/>
            </a:pPr>
            <a:r>
              <a:rPr lang="ja-JP" altLang="en-US" dirty="0" smtClean="0">
                <a:latin typeface="ＭＳ Ｐゴシック" pitchFamily="50" charset="-128"/>
              </a:rPr>
              <a:t>学校</a:t>
            </a:r>
            <a:r>
              <a:rPr lang="ja-JP" altLang="en-US" dirty="0">
                <a:latin typeface="ＭＳ Ｐゴシック" pitchFamily="50" charset="-128"/>
              </a:rPr>
              <a:t>安全活動において中核となる学校安全担当者を明確にし、適宜、学校の危機管理マニュアルの見直しを行い、校内体制を確立します。</a:t>
            </a:r>
            <a:endParaRPr lang="en-US" altLang="ja-JP" dirty="0">
              <a:latin typeface="ＭＳ Ｐゴシック" pitchFamily="50" charset="-128"/>
            </a:endParaRPr>
          </a:p>
          <a:p>
            <a:pPr marL="177800" indent="-177800" algn="l"/>
            <a:endParaRPr lang="en-US" altLang="ja-JP" dirty="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教職員を対象とした防災研修の実施</a:t>
            </a:r>
            <a:r>
              <a:rPr lang="en-US" altLang="ja-JP" dirty="0" smtClean="0">
                <a:latin typeface="ＭＳ Ｐゴシック" pitchFamily="50" charset="-128"/>
              </a:rPr>
              <a:t>】</a:t>
            </a:r>
          </a:p>
          <a:p>
            <a:pPr marL="171450" indent="-85725" algn="l">
              <a:buFont typeface="Arial" panose="020B0604020202020204" pitchFamily="34" charset="0"/>
              <a:buChar char="•"/>
            </a:pPr>
            <a:r>
              <a:rPr lang="ja-JP" altLang="en-US" dirty="0" smtClean="0">
                <a:latin typeface="ＭＳ Ｐゴシック" pitchFamily="50" charset="-128"/>
              </a:rPr>
              <a:t>教職員を対象に、地震・津波がもたらす災害についての講義や、各学校の実践的な防災教育の取組事例の紹介を行う防災に関する研修を実施し、災害時に迅速に対応するための備えを充実させます。</a:t>
            </a:r>
            <a:endParaRPr lang="en-US" altLang="ja-JP" dirty="0" smtClean="0">
              <a:latin typeface="ＭＳ Ｐゴシック" pitchFamily="50" charset="-128"/>
            </a:endParaRPr>
          </a:p>
          <a:p>
            <a:pPr algn="l"/>
            <a:endParaRPr lang="en-US" altLang="ja-JP" dirty="0" smtClean="0">
              <a:latin typeface="ＭＳ Ｐゴシック" pitchFamily="50" charset="-128"/>
            </a:endParaRPr>
          </a:p>
        </p:txBody>
      </p:sp>
      <p:sp>
        <p:nvSpPr>
          <p:cNvPr id="24" name="正方形/長方形 23"/>
          <p:cNvSpPr>
            <a:spLocks noChangeArrowheads="1"/>
          </p:cNvSpPr>
          <p:nvPr/>
        </p:nvSpPr>
        <p:spPr bwMode="auto">
          <a:xfrm>
            <a:off x="4780968" y="1318716"/>
            <a:ext cx="394335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en-US" altLang="ja-JP" dirty="0">
              <a:latin typeface="ＭＳ Ｐゴシック" pitchFamily="50" charset="-128"/>
            </a:endParaRPr>
          </a:p>
          <a:p>
            <a:pPr marL="85725" indent="-85725" algn="l"/>
            <a:r>
              <a:rPr lang="ja-JP" altLang="en-US" dirty="0">
                <a:latin typeface="ＭＳ Ｐゴシック" pitchFamily="50" charset="-128"/>
              </a:rPr>
              <a:t>＊火災のみならず、地域の実情に応じ、自然災害を想定した避難訓練の実施率の１００％をめざします。 </a:t>
            </a:r>
            <a:endParaRPr lang="en-US" altLang="ja-JP" dirty="0">
              <a:latin typeface="ＭＳ Ｐゴシック" pitchFamily="50" charset="-128"/>
            </a:endParaRPr>
          </a:p>
          <a:p>
            <a:pPr marL="88900" indent="-88900" algn="l"/>
            <a:r>
              <a:rPr lang="ja-JP" altLang="en-US" dirty="0">
                <a:latin typeface="ＭＳ Ｐゴシック" pitchFamily="50" charset="-128"/>
              </a:rPr>
              <a:t>　（参考）</a:t>
            </a:r>
            <a:r>
              <a:rPr lang="ja-JP" altLang="en-US" dirty="0" smtClean="0">
                <a:latin typeface="ＭＳ Ｐゴシック" pitchFamily="50" charset="-128"/>
              </a:rPr>
              <a:t>平成２６年度</a:t>
            </a:r>
            <a:r>
              <a:rPr lang="ja-JP" altLang="en-US" dirty="0">
                <a:latin typeface="ＭＳ Ｐゴシック" pitchFamily="50" charset="-128"/>
              </a:rPr>
              <a:t>の自然災害を想定した避難訓練の実施率</a:t>
            </a:r>
            <a:endParaRPr lang="en-US" altLang="ja-JP" dirty="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小学校</a:t>
            </a:r>
            <a:r>
              <a:rPr lang="ja-JP" altLang="en-US" dirty="0">
                <a:latin typeface="ＭＳ Ｐゴシック" pitchFamily="50" charset="-128"/>
              </a:rPr>
              <a:t>　</a:t>
            </a:r>
            <a:r>
              <a:rPr lang="ja-JP" altLang="en-US" dirty="0" smtClean="0">
                <a:latin typeface="ＭＳ Ｐゴシック" pitchFamily="50" charset="-128"/>
              </a:rPr>
              <a:t>　 ９９．８％</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中学校　</a:t>
            </a:r>
            <a:r>
              <a:rPr lang="ja-JP" altLang="en-US" dirty="0" smtClean="0">
                <a:latin typeface="ＭＳ Ｐゴシック" pitchFamily="50" charset="-128"/>
              </a:rPr>
              <a:t>　 ９３．８％</a:t>
            </a:r>
            <a:endParaRPr lang="en-US" altLang="ja-JP" dirty="0" smtClean="0">
              <a:latin typeface="ＭＳ Ｐゴシック" pitchFamily="50" charset="-128"/>
            </a:endParaRPr>
          </a:p>
          <a:p>
            <a:pPr marL="88900" indent="-88900"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　　府立学校　</a:t>
            </a:r>
            <a:r>
              <a:rPr lang="ja-JP" altLang="en-US" dirty="0" smtClean="0">
                <a:latin typeface="ＭＳ Ｐゴシック" pitchFamily="50" charset="-128"/>
              </a:rPr>
              <a:t>９８．４％</a:t>
            </a:r>
            <a:endParaRPr lang="en-US" altLang="ja-JP" dirty="0">
              <a:latin typeface="ＭＳ Ｐゴシック" pitchFamily="50" charset="-128"/>
            </a:endParaRPr>
          </a:p>
          <a:p>
            <a:pPr marL="88900" indent="-88900" algn="l"/>
            <a:r>
              <a:rPr lang="ja-JP" altLang="en-US" dirty="0">
                <a:latin typeface="ＭＳ Ｐゴシック" pitchFamily="50" charset="-128"/>
              </a:rPr>
              <a:t>　</a:t>
            </a:r>
            <a:endParaRPr lang="en-US" altLang="ja-JP" dirty="0">
              <a:latin typeface="ＭＳ Ｐゴシック" pitchFamily="50" charset="-128"/>
            </a:endParaRPr>
          </a:p>
          <a:p>
            <a:pPr marL="88900" indent="-88900" algn="l"/>
            <a:endParaRPr lang="en-US" altLang="ja-JP" dirty="0">
              <a:latin typeface="ＭＳ Ｐゴシック" pitchFamily="50" charset="-128"/>
            </a:endParaRPr>
          </a:p>
          <a:p>
            <a:pPr marL="88900" indent="-88900" algn="l"/>
            <a:endParaRPr lang="ja-JP" altLang="en-US" dirty="0">
              <a:latin typeface="ＭＳ Ｐゴシック" pitchFamily="50" charset="-128"/>
            </a:endParaRPr>
          </a:p>
        </p:txBody>
      </p:sp>
      <p:sp>
        <p:nvSpPr>
          <p:cNvPr id="25" name="正方形/長方形 29"/>
          <p:cNvSpPr>
            <a:spLocks noChangeArrowheads="1"/>
          </p:cNvSpPr>
          <p:nvPr/>
        </p:nvSpPr>
        <p:spPr bwMode="auto">
          <a:xfrm>
            <a:off x="4876966" y="1138696"/>
            <a:ext cx="3997325"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t>■</a:t>
            </a:r>
            <a:r>
              <a:rPr lang="ja-JP" altLang="en-US" b="1" dirty="0"/>
              <a:t>災害時</a:t>
            </a:r>
            <a:r>
              <a:rPr lang="ja-JP" altLang="en-US" b="1" dirty="0" smtClean="0"/>
              <a:t>に迅速に対応するための備えの充実</a:t>
            </a:r>
            <a:endParaRPr lang="ja-JP" altLang="en-US" b="1" dirty="0"/>
          </a:p>
        </p:txBody>
      </p:sp>
    </p:spTree>
    <p:extLst>
      <p:ext uri="{BB962C8B-B14F-4D97-AF65-F5344CB8AC3E}">
        <p14:creationId xmlns:p14="http://schemas.microsoft.com/office/powerpoint/2010/main" val="1988708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6351" y="44624"/>
            <a:ext cx="9104313" cy="1440160"/>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smtClean="0">
                <a:solidFill>
                  <a:prstClr val="black"/>
                </a:solidFill>
                <a:latin typeface="メイリオ" pitchFamily="50" charset="-128"/>
                <a:ea typeface="メイリオ" pitchFamily="50" charset="-128"/>
                <a:cs typeface="メイリオ" pitchFamily="50" charset="-128"/>
              </a:rPr>
              <a:t>重点課題９：地域の教育コミュニティづくりと家庭教育を支援します</a:t>
            </a:r>
            <a:r>
              <a:rPr lang="ja-JP" altLang="en-US" sz="1400" b="1" dirty="0" smtClean="0">
                <a:solidFill>
                  <a:prstClr val="black"/>
                </a:solidFill>
              </a:rPr>
              <a:t>。</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125413" y="332657"/>
            <a:ext cx="8891587" cy="108011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◆学校の教育活動を支える取組みへの地域人材の参画を促すとともに、ネットワークづくりをすすめます。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◆多様な親学びの機会の提供を図るとともに、家庭教育に困難を抱え孤立しがちな保護者への支援を促進します。</a:t>
            </a:r>
            <a:endParaRPr lang="en-US" altLang="ja-JP" sz="1100" b="1" dirty="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◆家庭・地域における子育て・教育力の向上を図るとともに、小学校との連携をすすめるなど、幼児教育の充実</a:t>
            </a:r>
            <a:r>
              <a:rPr lang="en-US" altLang="ja-JP" sz="1100" b="1" dirty="0" smtClean="0">
                <a:solidFill>
                  <a:prstClr val="black"/>
                </a:solidFill>
                <a:latin typeface="メイリオ" pitchFamily="50" charset="-128"/>
                <a:ea typeface="メイリオ" pitchFamily="50" charset="-128"/>
                <a:cs typeface="メイリオ" pitchFamily="50" charset="-128"/>
              </a:rPr>
              <a:t/>
            </a:r>
            <a:br>
              <a:rPr lang="en-US" altLang="ja-JP" sz="1100" b="1" dirty="0" smtClean="0">
                <a:solidFill>
                  <a:prstClr val="black"/>
                </a:solidFill>
                <a:latin typeface="メイリオ" pitchFamily="50" charset="-128"/>
                <a:ea typeface="メイリオ" pitchFamily="50" charset="-128"/>
                <a:cs typeface="メイリオ" pitchFamily="50" charset="-128"/>
              </a:rPr>
            </a:br>
            <a:r>
              <a:rPr lang="ja-JP" altLang="en-US" sz="1100" b="1" dirty="0" smtClean="0">
                <a:solidFill>
                  <a:prstClr val="black"/>
                </a:solidFill>
                <a:latin typeface="メイリオ" pitchFamily="50" charset="-128"/>
                <a:ea typeface="メイリオ" pitchFamily="50" charset="-128"/>
                <a:cs typeface="メイリオ" pitchFamily="50" charset="-128"/>
              </a:rPr>
              <a:t>　を図ります。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prstClr val="black"/>
                </a:solidFill>
                <a:latin typeface="メイリオ" pitchFamily="50" charset="-128"/>
                <a:ea typeface="メイリオ" pitchFamily="50" charset="-128"/>
                <a:cs typeface="メイリオ" pitchFamily="50" charset="-128"/>
              </a:rPr>
              <a:t>◆共働き世帯の増加や地域のつながりの希薄化に対応し、幼稚園における保育サービスの拡大や、地域の子育て</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・家庭教育を支援する機能の強化を促進します。</a:t>
            </a:r>
            <a:endParaRPr lang="ja-JP" altLang="en-US" sz="1100" b="1" dirty="0">
              <a:solidFill>
                <a:prstClr val="black"/>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107950" y="33227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4074318" y="148478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solidFill>
                  <a:prstClr val="black"/>
                </a:solidFill>
              </a:rPr>
              <a:t>３２</a:t>
            </a:r>
          </a:p>
        </p:txBody>
      </p:sp>
      <p:sp>
        <p:nvSpPr>
          <p:cNvPr id="12" name="AutoShape 4"/>
          <p:cNvSpPr>
            <a:spLocks noChangeArrowheads="1"/>
          </p:cNvSpPr>
          <p:nvPr/>
        </p:nvSpPr>
        <p:spPr bwMode="auto">
          <a:xfrm>
            <a:off x="40195" y="1700808"/>
            <a:ext cx="9104313" cy="5004556"/>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68771" y="2167165"/>
            <a:ext cx="4446587" cy="4549503"/>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68771" y="1952835"/>
            <a:ext cx="4503229"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25913" y="2207931"/>
            <a:ext cx="4446587" cy="4467969"/>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rot="5400000">
            <a:off x="3740497" y="4254339"/>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602733" y="1953158"/>
            <a:ext cx="4493642"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8" name="正方形/長方形 29"/>
          <p:cNvSpPr>
            <a:spLocks noChangeArrowheads="1"/>
          </p:cNvSpPr>
          <p:nvPr/>
        </p:nvSpPr>
        <p:spPr bwMode="auto">
          <a:xfrm>
            <a:off x="192595"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教育</a:t>
            </a:r>
            <a:r>
              <a:rPr lang="ja-JP" altLang="en-US" b="1" dirty="0" smtClean="0">
                <a:solidFill>
                  <a:prstClr val="black"/>
                </a:solidFill>
                <a:latin typeface="Calibri" pitchFamily="34" charset="0"/>
              </a:rPr>
              <a:t>コミュニティづくりと活動を支えるための条件整備</a:t>
            </a:r>
            <a:r>
              <a:rPr lang="ja-JP" altLang="en-US" b="1" dirty="0">
                <a:solidFill>
                  <a:prstClr val="black"/>
                </a:solidFill>
              </a:rPr>
              <a:t>　　　　　　　</a:t>
            </a:r>
            <a:endParaRPr lang="ja-JP" altLang="en-US" b="1" dirty="0">
              <a:solidFill>
                <a:srgbClr val="FF0000"/>
              </a:solidFill>
            </a:endParaRPr>
          </a:p>
        </p:txBody>
      </p:sp>
      <p:sp>
        <p:nvSpPr>
          <p:cNvPr id="19" name="正方形/長方形 3"/>
          <p:cNvSpPr>
            <a:spLocks noChangeArrowheads="1"/>
          </p:cNvSpPr>
          <p:nvPr/>
        </p:nvSpPr>
        <p:spPr bwMode="auto">
          <a:xfrm>
            <a:off x="200533" y="2609617"/>
            <a:ext cx="418528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地域</a:t>
            </a:r>
            <a:r>
              <a:rPr lang="ja-JP" altLang="en-US" dirty="0">
                <a:latin typeface="ＭＳ Ｐゴシック" pitchFamily="50" charset="-128"/>
              </a:rPr>
              <a:t>全体で学校を支援する体制づくりと活動の定着・</a:t>
            </a:r>
            <a:r>
              <a:rPr lang="ja-JP" altLang="en-US" dirty="0" smtClean="0">
                <a:latin typeface="ＭＳ Ｐゴシック" pitchFamily="50" charset="-128"/>
              </a:rPr>
              <a:t>充実</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smtClean="0">
                <a:latin typeface="ＭＳ Ｐゴシック" pitchFamily="50" charset="-128"/>
              </a:rPr>
              <a:t>＊教育コミュニティづくり推進事業（学校支援地域本部）</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ja-JP" dirty="0" smtClean="0"/>
              <a:t>学校</a:t>
            </a:r>
            <a:r>
              <a:rPr lang="ja-JP" altLang="ja-JP" dirty="0"/>
              <a:t>支援地域本部等を中心に、全中学校区に</a:t>
            </a:r>
            <a:r>
              <a:rPr lang="ja-JP" altLang="ja-JP" dirty="0" smtClean="0"/>
              <a:t>おいて</a:t>
            </a:r>
            <a:r>
              <a:rPr lang="ja-JP" altLang="ja-JP" dirty="0"/>
              <a:t>、地域人材に</a:t>
            </a:r>
            <a:r>
              <a:rPr lang="ja-JP" altLang="ja-JP" dirty="0" smtClean="0"/>
              <a:t>よる</a:t>
            </a:r>
            <a:r>
              <a:rPr lang="ja-JP" altLang="en-US" dirty="0" smtClean="0"/>
              <a:t>学校</a:t>
            </a:r>
            <a:r>
              <a:rPr lang="ja-JP" altLang="en-US" dirty="0"/>
              <a:t>支援活動を</a:t>
            </a:r>
            <a:r>
              <a:rPr lang="ja-JP" altLang="en-US" dirty="0" smtClean="0"/>
              <a:t>促進します</a:t>
            </a:r>
            <a:r>
              <a:rPr lang="ja-JP" altLang="ja-JP" dirty="0" smtClean="0"/>
              <a:t>。</a:t>
            </a:r>
            <a:endParaRPr lang="en-US" altLang="ja-JP" dirty="0"/>
          </a:p>
          <a:p>
            <a:pPr marL="85725" indent="-85725" algn="l"/>
            <a:r>
              <a:rPr lang="en-US" altLang="ja-JP" dirty="0" smtClean="0"/>
              <a:t>【</a:t>
            </a:r>
            <a:r>
              <a:rPr lang="ja-JP" altLang="en-US" dirty="0" smtClean="0"/>
              <a:t>放課後等の子どもたちの体験活動や学習活動等の場づくり</a:t>
            </a:r>
            <a:r>
              <a:rPr lang="en-US" altLang="ja-JP" dirty="0" smtClean="0"/>
              <a:t>】</a:t>
            </a:r>
          </a:p>
          <a:p>
            <a:pPr marL="85725" indent="-85725" algn="l"/>
            <a:r>
              <a:rPr lang="ja-JP" altLang="en-US" dirty="0" smtClean="0"/>
              <a:t>＊教育コミュニティづくり推進事業（おおさか元気広場）</a:t>
            </a:r>
            <a:endParaRPr lang="en-US" altLang="ja-JP" dirty="0"/>
          </a:p>
          <a:p>
            <a:pPr marL="180975" indent="-95250" algn="l">
              <a:buFont typeface="Arial" panose="020B0604020202020204" pitchFamily="34" charset="0"/>
              <a:buChar char="•"/>
            </a:pPr>
            <a:r>
              <a:rPr lang="ja-JP" altLang="en-US" dirty="0">
                <a:latin typeface="ＭＳ Ｐゴシック" pitchFamily="50" charset="-128"/>
              </a:rPr>
              <a:t>放課後や週末に</a:t>
            </a:r>
            <a:r>
              <a:rPr lang="ja-JP" altLang="en-US" dirty="0" smtClean="0">
                <a:latin typeface="ＭＳ Ｐゴシック" pitchFamily="50" charset="-128"/>
              </a:rPr>
              <a:t>、地域のボランティア人材の参加・協力を得て子どもの体験活動や学習支援活動を促進します。</a:t>
            </a:r>
            <a:endParaRPr lang="en-US" altLang="ja-JP" dirty="0"/>
          </a:p>
        </p:txBody>
      </p:sp>
      <p:sp>
        <p:nvSpPr>
          <p:cNvPr id="20" name="正方形/長方形 29"/>
          <p:cNvSpPr>
            <a:spLocks noChangeArrowheads="1"/>
          </p:cNvSpPr>
          <p:nvPr/>
        </p:nvSpPr>
        <p:spPr bwMode="auto">
          <a:xfrm>
            <a:off x="200533" y="3968675"/>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豊か</a:t>
            </a:r>
            <a:r>
              <a:rPr lang="ja-JP" altLang="en-US" b="1" dirty="0" smtClean="0">
                <a:solidFill>
                  <a:prstClr val="black"/>
                </a:solidFill>
                <a:latin typeface="Calibri" pitchFamily="34" charset="0"/>
              </a:rPr>
              <a:t>なつながりの中での家庭教育支援</a:t>
            </a:r>
            <a:endParaRPr lang="ja-JP" altLang="en-US" b="1" dirty="0">
              <a:solidFill>
                <a:srgbClr val="FF0000"/>
              </a:solidFill>
            </a:endParaRPr>
          </a:p>
        </p:txBody>
      </p:sp>
      <p:sp>
        <p:nvSpPr>
          <p:cNvPr id="21" name="正方形/長方形 3"/>
          <p:cNvSpPr>
            <a:spLocks noChangeArrowheads="1"/>
          </p:cNvSpPr>
          <p:nvPr/>
        </p:nvSpPr>
        <p:spPr bwMode="auto">
          <a:xfrm>
            <a:off x="157478" y="4229797"/>
            <a:ext cx="432581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すべて</a:t>
            </a:r>
            <a:r>
              <a:rPr lang="ja-JP" altLang="en-US" dirty="0">
                <a:latin typeface="ＭＳ Ｐゴシック" pitchFamily="50" charset="-128"/>
              </a:rPr>
              <a:t>の府民が親学習に参加できる</a:t>
            </a:r>
            <a:r>
              <a:rPr lang="ja-JP" altLang="en-US" dirty="0" smtClean="0">
                <a:latin typeface="ＭＳ Ｐゴシック" pitchFamily="50" charset="-128"/>
              </a:rPr>
              <a:t>場づくり</a:t>
            </a:r>
            <a:r>
              <a:rPr lang="en-US" altLang="ja-JP" dirty="0" smtClean="0">
                <a:latin typeface="ＭＳ Ｐゴシック" pitchFamily="50" charset="-128"/>
              </a:rPr>
              <a:t>】</a:t>
            </a:r>
          </a:p>
          <a:p>
            <a:pPr algn="l"/>
            <a:r>
              <a:rPr lang="ja-JP" altLang="en-US" dirty="0" smtClean="0">
                <a:latin typeface="ＭＳ Ｐゴシック" pitchFamily="50" charset="-128"/>
              </a:rPr>
              <a:t>＊教育</a:t>
            </a:r>
            <a:r>
              <a:rPr lang="ja-JP" altLang="en-US" dirty="0">
                <a:latin typeface="ＭＳ Ｐゴシック" pitchFamily="50" charset="-128"/>
              </a:rPr>
              <a:t>コミュニティづくり推進</a:t>
            </a:r>
            <a:r>
              <a:rPr lang="ja-JP" altLang="en-US" dirty="0" smtClean="0">
                <a:latin typeface="ＭＳ Ｐゴシック" pitchFamily="50" charset="-128"/>
              </a:rPr>
              <a:t>事業（家庭教育支援）</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より</a:t>
            </a:r>
            <a:r>
              <a:rPr lang="ja-JP" altLang="en-US" dirty="0">
                <a:latin typeface="ＭＳ Ｐゴシック" pitchFamily="50" charset="-128"/>
              </a:rPr>
              <a:t>多くの保護者や児童・生徒に対する学習機会の提供を</a:t>
            </a:r>
            <a:r>
              <a:rPr lang="ja-JP" altLang="en-US" dirty="0" smtClean="0">
                <a:latin typeface="ＭＳ Ｐゴシック" pitchFamily="50" charset="-128"/>
              </a:rPr>
              <a:t>促進します。</a:t>
            </a:r>
            <a:endParaRPr lang="ja-JP" altLang="en-US"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平成２６年度に養成した親</a:t>
            </a:r>
            <a:r>
              <a:rPr lang="ja-JP" altLang="en-US" dirty="0">
                <a:latin typeface="ＭＳ Ｐゴシック" pitchFamily="50" charset="-128"/>
              </a:rPr>
              <a:t>学習</a:t>
            </a:r>
            <a:r>
              <a:rPr lang="ja-JP" altLang="en-US" dirty="0" smtClean="0">
                <a:latin typeface="ＭＳ Ｐゴシック" pitchFamily="50" charset="-128"/>
              </a:rPr>
              <a:t>リーダーをはじめとする人材のスキルアップと</a:t>
            </a:r>
            <a:r>
              <a:rPr lang="ja-JP" altLang="en-US" dirty="0">
                <a:latin typeface="ＭＳ Ｐゴシック" pitchFamily="50" charset="-128"/>
              </a:rPr>
              <a:t>地域でのネットワークづくりを</a:t>
            </a:r>
            <a:r>
              <a:rPr lang="ja-JP" altLang="en-US" dirty="0" smtClean="0">
                <a:latin typeface="ＭＳ Ｐゴシック" pitchFamily="50" charset="-128"/>
              </a:rPr>
              <a:t>推進します。</a:t>
            </a:r>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a:latin typeface="ＭＳ Ｐゴシック" pitchFamily="50" charset="-128"/>
              </a:rPr>
              <a:t>家庭教育に困難を抱え孤立しがちな保護者への支援の促進</a:t>
            </a:r>
            <a:r>
              <a:rPr lang="en-US" altLang="ja-JP" dirty="0" smtClean="0">
                <a:latin typeface="ＭＳ Ｐゴシック" pitchFamily="50" charset="-128"/>
              </a:rPr>
              <a:t>】</a:t>
            </a:r>
            <a:endParaRPr lang="en-US" altLang="ja-JP" dirty="0">
              <a:latin typeface="ＭＳ Ｐゴシック" pitchFamily="50" charset="-128"/>
            </a:endParaRPr>
          </a:p>
          <a:p>
            <a:pPr algn="l"/>
            <a:r>
              <a:rPr lang="ja-JP" altLang="en-US" dirty="0">
                <a:latin typeface="ＭＳ Ｐゴシック" pitchFamily="50" charset="-128"/>
              </a:rPr>
              <a:t>＊教育コミュニティづくり推進事業（家庭教育支援）</a:t>
            </a:r>
          </a:p>
          <a:p>
            <a:pPr algn="l"/>
            <a:r>
              <a:rPr lang="ja-JP" altLang="en-US" dirty="0">
                <a:latin typeface="ＭＳ Ｐゴシック" pitchFamily="50" charset="-128"/>
              </a:rPr>
              <a:t>　・家庭教育支援チーム等による訪問型の支援を</a:t>
            </a:r>
            <a:r>
              <a:rPr lang="ja-JP" altLang="en-US" dirty="0" smtClean="0">
                <a:latin typeface="ＭＳ Ｐゴシック" pitchFamily="50" charset="-128"/>
              </a:rPr>
              <a:t>促進します。</a:t>
            </a:r>
            <a:endParaRPr lang="ja-JP" altLang="en-US" dirty="0">
              <a:latin typeface="ＭＳ Ｐゴシック" pitchFamily="50" charset="-128"/>
            </a:endParaRPr>
          </a:p>
        </p:txBody>
      </p:sp>
      <p:sp>
        <p:nvSpPr>
          <p:cNvPr id="23" name="正方形/長方形 29"/>
          <p:cNvSpPr>
            <a:spLocks noChangeArrowheads="1"/>
          </p:cNvSpPr>
          <p:nvPr/>
        </p:nvSpPr>
        <p:spPr bwMode="auto">
          <a:xfrm>
            <a:off x="162247" y="5647806"/>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人格</a:t>
            </a:r>
            <a:r>
              <a:rPr lang="ja-JP" altLang="en-US" b="1" dirty="0" smtClean="0">
                <a:solidFill>
                  <a:prstClr val="black"/>
                </a:solidFill>
                <a:latin typeface="Calibri" pitchFamily="34" charset="0"/>
              </a:rPr>
              <a:t>形成の基礎を担う幼児教育の充実</a:t>
            </a:r>
            <a:endParaRPr lang="ja-JP" altLang="en-US" b="1" dirty="0">
              <a:solidFill>
                <a:srgbClr val="FF0000"/>
              </a:solidFill>
            </a:endParaRPr>
          </a:p>
        </p:txBody>
      </p:sp>
      <p:sp>
        <p:nvSpPr>
          <p:cNvPr id="24" name="正方形/長方形 34"/>
          <p:cNvSpPr>
            <a:spLocks noChangeArrowheads="1"/>
          </p:cNvSpPr>
          <p:nvPr/>
        </p:nvSpPr>
        <p:spPr bwMode="auto">
          <a:xfrm>
            <a:off x="4804044" y="2600908"/>
            <a:ext cx="410183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defRPr/>
            </a:pPr>
            <a:r>
              <a:rPr lang="ja-JP" altLang="en-US" dirty="0"/>
              <a:t>＊全ての中学校区での学校支援活動の展開をめざします。</a:t>
            </a:r>
            <a:endParaRPr lang="en-US" altLang="ja-JP" dirty="0"/>
          </a:p>
          <a:p>
            <a:pPr algn="l">
              <a:defRPr/>
            </a:pPr>
            <a:r>
              <a:rPr lang="ja-JP" altLang="en-US" dirty="0"/>
              <a:t> 　（参考）</a:t>
            </a:r>
            <a:r>
              <a:rPr lang="ja-JP" altLang="en-US" dirty="0" smtClean="0"/>
              <a:t>平成２６年度 全中学校区</a:t>
            </a:r>
            <a:r>
              <a:rPr lang="ja-JP" altLang="en-US" dirty="0"/>
              <a:t>で実施</a:t>
            </a:r>
            <a:endParaRPr lang="en-US" altLang="ja-JP" dirty="0"/>
          </a:p>
          <a:p>
            <a:pPr marL="85725" indent="-85725" algn="l">
              <a:defRPr/>
            </a:pPr>
            <a:r>
              <a:rPr lang="ja-JP" altLang="en-US" dirty="0" smtClean="0"/>
              <a:t>＊全国学力･学習状況調査において「</a:t>
            </a:r>
            <a:r>
              <a:rPr lang="ja-JP" altLang="ja-JP" dirty="0" smtClean="0"/>
              <a:t>学校</a:t>
            </a:r>
            <a:r>
              <a:rPr lang="ja-JP" altLang="ja-JP" dirty="0"/>
              <a:t>支援地域本部などの学校支援ボランティアの仕組みにより、</a:t>
            </a:r>
            <a:r>
              <a:rPr lang="ja-JP" altLang="ja-JP" dirty="0" smtClean="0"/>
              <a:t>保護者</a:t>
            </a:r>
            <a:r>
              <a:rPr lang="ja-JP" altLang="ja-JP" dirty="0"/>
              <a:t>や地域の人が学校における教育活動</a:t>
            </a:r>
            <a:r>
              <a:rPr lang="ja-JP" altLang="en-US" dirty="0"/>
              <a:t>等</a:t>
            </a:r>
            <a:r>
              <a:rPr lang="ja-JP" altLang="ja-JP" dirty="0"/>
              <a:t>によく参加し</a:t>
            </a:r>
            <a:r>
              <a:rPr lang="ja-JP" altLang="en-US" dirty="0"/>
              <a:t>て</a:t>
            </a:r>
            <a:r>
              <a:rPr lang="ja-JP" altLang="en-US" dirty="0" smtClean="0"/>
              <a:t>いる」と回答する</a:t>
            </a:r>
            <a:r>
              <a:rPr lang="ja-JP" altLang="ja-JP" dirty="0" smtClean="0"/>
              <a:t>学校の</a:t>
            </a:r>
            <a:r>
              <a:rPr lang="ja-JP" altLang="ja-JP" dirty="0"/>
              <a:t>割合</a:t>
            </a:r>
            <a:r>
              <a:rPr lang="ja-JP" altLang="en-US" dirty="0"/>
              <a:t>の向上をめざします。</a:t>
            </a:r>
            <a:endParaRPr lang="en-US" altLang="ja-JP" dirty="0"/>
          </a:p>
          <a:p>
            <a:pPr algn="l">
              <a:defRPr/>
            </a:pPr>
            <a:r>
              <a:rPr lang="ja-JP" altLang="en-US" dirty="0"/>
              <a:t> 　（参考）</a:t>
            </a:r>
            <a:r>
              <a:rPr lang="ja-JP" altLang="en-US" dirty="0" smtClean="0"/>
              <a:t>平成２６年度　小学校３１．５％、中学校２９．６％</a:t>
            </a:r>
            <a:endParaRPr lang="en-US" altLang="ja-JP" dirty="0">
              <a:latin typeface="ＭＳ Ｐゴシック" pitchFamily="50" charset="-128"/>
            </a:endParaRPr>
          </a:p>
          <a:p>
            <a:pPr algn="l">
              <a:defRPr/>
            </a:pPr>
            <a:r>
              <a:rPr lang="ja-JP" altLang="en-US" dirty="0" smtClean="0"/>
              <a:t>＊</a:t>
            </a:r>
            <a:r>
              <a:rPr lang="ja-JP" altLang="en-US" dirty="0">
                <a:latin typeface="ＭＳ Ｐゴシック" pitchFamily="50" charset="-128"/>
              </a:rPr>
              <a:t>小学</a:t>
            </a:r>
            <a:r>
              <a:rPr lang="ja-JP" altLang="en-US" dirty="0" smtClean="0">
                <a:latin typeface="ＭＳ Ｐゴシック" pitchFamily="50" charset="-128"/>
              </a:rPr>
              <a:t>校区及び府立支援学校での実施率のさらなる向上をめざします。</a:t>
            </a:r>
            <a:endParaRPr lang="en-US" altLang="ja-JP" dirty="0">
              <a:latin typeface="ＭＳ Ｐゴシック" pitchFamily="50" charset="-128"/>
            </a:endParaRPr>
          </a:p>
          <a:p>
            <a:pPr algn="l">
              <a:defRPr/>
            </a:pPr>
            <a:r>
              <a:rPr lang="ja-JP" altLang="en-US" dirty="0" smtClean="0">
                <a:latin typeface="ＭＳ Ｐゴシック" pitchFamily="50" charset="-128"/>
              </a:rPr>
              <a:t> 　</a:t>
            </a:r>
            <a:r>
              <a:rPr lang="ja-JP" altLang="en-US" dirty="0">
                <a:latin typeface="ＭＳ Ｐゴシック" pitchFamily="50" charset="-128"/>
              </a:rPr>
              <a:t>（</a:t>
            </a:r>
            <a:r>
              <a:rPr lang="ja-JP" altLang="en-US" dirty="0" smtClean="0">
                <a:latin typeface="ＭＳ Ｐゴシック" pitchFamily="50" charset="-128"/>
              </a:rPr>
              <a:t>参考</a:t>
            </a:r>
            <a:r>
              <a:rPr lang="ja-JP" altLang="en-US" dirty="0">
                <a:latin typeface="ＭＳ Ｐゴシック" pitchFamily="50" charset="-128"/>
              </a:rPr>
              <a:t>）</a:t>
            </a:r>
            <a:r>
              <a:rPr lang="ja-JP" altLang="en-US" dirty="0" smtClean="0">
                <a:latin typeface="ＭＳ Ｐゴシック" pitchFamily="50" charset="-128"/>
              </a:rPr>
              <a:t>平成</a:t>
            </a:r>
            <a:r>
              <a:rPr lang="ja-JP" altLang="en-US" dirty="0">
                <a:latin typeface="ＭＳ Ｐゴシック" pitchFamily="50" charset="-128"/>
              </a:rPr>
              <a:t>２６</a:t>
            </a:r>
            <a:r>
              <a:rPr lang="ja-JP" altLang="en-US" dirty="0" smtClean="0">
                <a:latin typeface="ＭＳ Ｐゴシック" pitchFamily="50" charset="-128"/>
              </a:rPr>
              <a:t>年度</a:t>
            </a:r>
            <a:r>
              <a:rPr lang="ja-JP" altLang="en-US" dirty="0">
                <a:latin typeface="ＭＳ Ｐゴシック" pitchFamily="50" charset="-128"/>
              </a:rPr>
              <a:t>　小学校区　</a:t>
            </a:r>
            <a:r>
              <a:rPr lang="ja-JP" altLang="en-US" dirty="0" smtClean="0">
                <a:latin typeface="ＭＳ Ｐゴシック" pitchFamily="50" charset="-128"/>
              </a:rPr>
              <a:t>　３９２</a:t>
            </a:r>
            <a:r>
              <a:rPr lang="en-US" altLang="ja-JP" dirty="0" smtClean="0">
                <a:latin typeface="ＭＳ Ｐゴシック" pitchFamily="50" charset="-128"/>
              </a:rPr>
              <a:t>/</a:t>
            </a:r>
            <a:r>
              <a:rPr lang="ja-JP" altLang="en-US" dirty="0" smtClean="0">
                <a:latin typeface="ＭＳ Ｐゴシック" pitchFamily="50" charset="-128"/>
              </a:rPr>
              <a:t>４３４校区（</a:t>
            </a:r>
            <a:r>
              <a:rPr lang="ja-JP" altLang="en-US" dirty="0">
                <a:latin typeface="ＭＳ Ｐゴシック" pitchFamily="50" charset="-128"/>
              </a:rPr>
              <a:t>９０．３</a:t>
            </a:r>
            <a:r>
              <a:rPr lang="ja-JP" altLang="en-US" dirty="0" smtClean="0">
                <a:latin typeface="ＭＳ Ｐゴシック" pitchFamily="50" charset="-128"/>
              </a:rPr>
              <a:t>％</a:t>
            </a:r>
            <a:r>
              <a:rPr lang="ja-JP" altLang="en-US" dirty="0">
                <a:latin typeface="ＭＳ Ｐゴシック" pitchFamily="50" charset="-128"/>
              </a:rPr>
              <a:t>）　</a:t>
            </a:r>
            <a:endParaRPr lang="en-US" altLang="ja-JP" dirty="0">
              <a:latin typeface="ＭＳ Ｐゴシック" pitchFamily="50" charset="-128"/>
            </a:endParaRPr>
          </a:p>
          <a:p>
            <a:pPr algn="l">
              <a:defRPr/>
            </a:pPr>
            <a:r>
              <a:rPr lang="ja-JP" altLang="en-US" dirty="0">
                <a:latin typeface="ＭＳ Ｐゴシック" pitchFamily="50" charset="-128"/>
              </a:rPr>
              <a:t>　　　　　　　　　　　　　</a:t>
            </a:r>
            <a:r>
              <a:rPr lang="ja-JP" altLang="en-US" dirty="0" smtClean="0">
                <a:latin typeface="ＭＳ Ｐゴシック" pitchFamily="50" charset="-128"/>
              </a:rPr>
              <a:t>　　府立支援</a:t>
            </a:r>
            <a:r>
              <a:rPr lang="ja-JP" altLang="en-US" dirty="0">
                <a:latin typeface="ＭＳ Ｐゴシック" pitchFamily="50" charset="-128"/>
              </a:rPr>
              <a:t>学校　</a:t>
            </a:r>
            <a:r>
              <a:rPr lang="ja-JP" altLang="en-US" dirty="0" smtClean="0">
                <a:latin typeface="ＭＳ Ｐゴシック" pitchFamily="50" charset="-128"/>
              </a:rPr>
              <a:t>２１</a:t>
            </a:r>
            <a:r>
              <a:rPr lang="en-US" altLang="ja-JP" dirty="0" smtClean="0">
                <a:latin typeface="ＭＳ Ｐゴシック" pitchFamily="50" charset="-128"/>
              </a:rPr>
              <a:t>/</a:t>
            </a:r>
            <a:r>
              <a:rPr lang="ja-JP" altLang="en-US" dirty="0">
                <a:latin typeface="ＭＳ Ｐゴシック" pitchFamily="50" charset="-128"/>
              </a:rPr>
              <a:t>２４</a:t>
            </a:r>
            <a:r>
              <a:rPr lang="ja-JP" altLang="en-US" dirty="0" smtClean="0">
                <a:latin typeface="ＭＳ Ｐゴシック" pitchFamily="50" charset="-128"/>
              </a:rPr>
              <a:t>校（</a:t>
            </a:r>
            <a:r>
              <a:rPr lang="ja-JP" altLang="en-US" dirty="0">
                <a:latin typeface="ＭＳ Ｐゴシック" pitchFamily="50" charset="-128"/>
              </a:rPr>
              <a:t>８７．５</a:t>
            </a:r>
            <a:r>
              <a:rPr lang="ja-JP" altLang="en-US" dirty="0" smtClean="0">
                <a:latin typeface="ＭＳ Ｐゴシック" pitchFamily="50" charset="-128"/>
              </a:rPr>
              <a:t>％）</a:t>
            </a:r>
          </a:p>
          <a:p>
            <a:pPr algn="l">
              <a:defRPr/>
            </a:pPr>
            <a:endParaRPr lang="en-US" altLang="ja-JP" dirty="0">
              <a:latin typeface="ＭＳ Ｐゴシック" pitchFamily="50" charset="-128"/>
            </a:endParaRPr>
          </a:p>
        </p:txBody>
      </p:sp>
      <p:sp>
        <p:nvSpPr>
          <p:cNvPr id="25" name="正方形/長方形 34"/>
          <p:cNvSpPr>
            <a:spLocks noChangeArrowheads="1"/>
          </p:cNvSpPr>
          <p:nvPr/>
        </p:nvSpPr>
        <p:spPr bwMode="auto">
          <a:xfrm>
            <a:off x="4785878" y="4437112"/>
            <a:ext cx="4161523"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ja-JP" altLang="en-US" dirty="0">
                <a:latin typeface="ＭＳ Ｐゴシック" pitchFamily="50" charset="-128"/>
              </a:rPr>
              <a:t>＊大人（保護者）に対する親学習を実施している市町村数の拡大を</a:t>
            </a:r>
            <a:r>
              <a:rPr lang="ja-JP" altLang="en-US" dirty="0" smtClean="0">
                <a:latin typeface="ＭＳ Ｐゴシック" pitchFamily="50" charset="-128"/>
              </a:rPr>
              <a:t>めざします。</a:t>
            </a:r>
            <a:endParaRPr lang="ja-JP" altLang="en-US" dirty="0">
              <a:latin typeface="ＭＳ Ｐゴシック" pitchFamily="50" charset="-128"/>
            </a:endParaRPr>
          </a:p>
          <a:p>
            <a:pPr algn="l"/>
            <a:r>
              <a:rPr lang="ja-JP" altLang="en-US" dirty="0" smtClean="0">
                <a:latin typeface="ＭＳ Ｐゴシック" pitchFamily="50" charset="-128"/>
              </a:rPr>
              <a:t>　</a:t>
            </a:r>
            <a:r>
              <a:rPr lang="ja-JP" altLang="en-US" dirty="0">
                <a:latin typeface="ＭＳ Ｐゴシック" pitchFamily="50" charset="-128"/>
              </a:rPr>
              <a:t>　（参考</a:t>
            </a:r>
            <a:r>
              <a:rPr lang="ja-JP" altLang="en-US" dirty="0" smtClean="0">
                <a:latin typeface="ＭＳ Ｐゴシック" pitchFamily="50" charset="-128"/>
              </a:rPr>
              <a:t>）平成２６年度</a:t>
            </a:r>
            <a:r>
              <a:rPr lang="ja-JP" altLang="en-US" dirty="0">
                <a:latin typeface="ＭＳ Ｐゴシック" pitchFamily="50" charset="-128"/>
              </a:rPr>
              <a:t>　３２</a:t>
            </a:r>
            <a:r>
              <a:rPr lang="ja-JP" altLang="en-US" dirty="0" smtClean="0">
                <a:latin typeface="ＭＳ Ｐゴシック" pitchFamily="50" charset="-128"/>
              </a:rPr>
              <a:t>市町</a:t>
            </a:r>
            <a:endParaRPr lang="en-US" altLang="ja-JP" dirty="0">
              <a:latin typeface="ＭＳ Ｐゴシック" pitchFamily="50" charset="-128"/>
            </a:endParaRPr>
          </a:p>
          <a:p>
            <a:pPr algn="l"/>
            <a:r>
              <a:rPr lang="ja-JP" altLang="en-US" dirty="0" smtClean="0">
                <a:latin typeface="ＭＳ Ｐゴシック" pitchFamily="50" charset="-128"/>
              </a:rPr>
              <a:t>＊</a:t>
            </a:r>
            <a:r>
              <a:rPr lang="ja-JP" altLang="en-US" dirty="0">
                <a:latin typeface="ＭＳ Ｐゴシック" pitchFamily="50" charset="-128"/>
              </a:rPr>
              <a:t>授業で生徒に対する親学習を実施している学校数の拡大をめざします。　　　　　</a:t>
            </a:r>
            <a:endParaRPr lang="en-US" altLang="ja-JP" dirty="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参考</a:t>
            </a:r>
            <a:r>
              <a:rPr lang="ja-JP" altLang="en-US" dirty="0" smtClean="0">
                <a:latin typeface="ＭＳ Ｐゴシック" pitchFamily="50" charset="-128"/>
              </a:rPr>
              <a:t>）平成２６年度</a:t>
            </a:r>
            <a:r>
              <a:rPr lang="ja-JP" altLang="en-US" dirty="0">
                <a:latin typeface="ＭＳ Ｐゴシック" pitchFamily="50" charset="-128"/>
              </a:rPr>
              <a:t>　</a:t>
            </a:r>
            <a:r>
              <a:rPr lang="ja-JP" altLang="en-US" dirty="0" smtClean="0">
                <a:latin typeface="ＭＳ Ｐゴシック" pitchFamily="50" charset="-128"/>
              </a:rPr>
              <a:t>中学校</a:t>
            </a:r>
            <a:r>
              <a:rPr lang="ja-JP" altLang="en-US" dirty="0">
                <a:latin typeface="ＭＳ Ｐゴシック" pitchFamily="50" charset="-128"/>
              </a:rPr>
              <a:t>２８１</a:t>
            </a:r>
            <a:r>
              <a:rPr lang="ja-JP" altLang="en-US" dirty="0" smtClean="0">
                <a:latin typeface="ＭＳ Ｐゴシック" pitchFamily="50" charset="-128"/>
              </a:rPr>
              <a:t>校、高校（集計中）</a:t>
            </a:r>
            <a:endParaRPr lang="en-US" altLang="ja-JP" dirty="0" smtClean="0"/>
          </a:p>
        </p:txBody>
      </p:sp>
      <p:sp>
        <p:nvSpPr>
          <p:cNvPr id="26" name="正方形/長方形 3"/>
          <p:cNvSpPr>
            <a:spLocks noChangeArrowheads="1"/>
          </p:cNvSpPr>
          <p:nvPr/>
        </p:nvSpPr>
        <p:spPr bwMode="auto">
          <a:xfrm>
            <a:off x="170061" y="5843590"/>
            <a:ext cx="4254302"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幼稚園・保育所等における教育機能の充実</a:t>
            </a:r>
            <a:r>
              <a:rPr lang="en-US" altLang="ja-JP" dirty="0" smtClean="0">
                <a:latin typeface="ＭＳ Ｐゴシック" pitchFamily="50" charset="-128"/>
              </a:rPr>
              <a:t>】</a:t>
            </a:r>
          </a:p>
          <a:p>
            <a:pPr marL="180975" indent="-95250" algn="l">
              <a:buFont typeface="Arial" panose="020B0604020202020204" pitchFamily="34" charset="0"/>
              <a:buChar char="•"/>
            </a:pPr>
            <a:r>
              <a:rPr lang="ja-JP" altLang="en-US" dirty="0" smtClean="0">
                <a:latin typeface="ＭＳ Ｐゴシック" pitchFamily="50" charset="-128"/>
              </a:rPr>
              <a:t>教育課程協議会での取組みを通じ、幼稚園、保育所、認定こども園、小学校間の教育課程上の連携を図ります。</a:t>
            </a:r>
            <a:endParaRPr lang="en-US" altLang="ja-JP" dirty="0" smtClean="0">
              <a:latin typeface="ＭＳ Ｐゴシック" pitchFamily="50" charset="-128"/>
            </a:endParaRPr>
          </a:p>
          <a:p>
            <a:pPr marL="180975" indent="-95250" algn="l">
              <a:buFont typeface="Arial" panose="020B0604020202020204" pitchFamily="34" charset="0"/>
              <a:buChar char="•"/>
            </a:pPr>
            <a:r>
              <a:rPr lang="ja-JP" altLang="en-US" dirty="0" smtClean="0">
                <a:latin typeface="ＭＳ Ｐゴシック" pitchFamily="50" charset="-128"/>
              </a:rPr>
              <a:t>幼児</a:t>
            </a:r>
            <a:r>
              <a:rPr lang="ja-JP" altLang="en-US" dirty="0">
                <a:latin typeface="ＭＳ Ｐゴシック" pitchFamily="50" charset="-128"/>
              </a:rPr>
              <a:t>教育に関する効果的な取組みの周知・普及を図る</a:t>
            </a:r>
            <a:r>
              <a:rPr lang="ja-JP" altLang="en-US" dirty="0" smtClean="0">
                <a:latin typeface="ＭＳ Ｐゴシック" pitchFamily="50" charset="-128"/>
              </a:rPr>
              <a:t>ため、フォーラムや保育所・幼稚園・認定こども園･小学校の合同研修を実施します。</a:t>
            </a:r>
            <a:endParaRPr lang="en-US" altLang="ja-JP" dirty="0">
              <a:latin typeface="ＭＳ Ｐゴシック" pitchFamily="50" charset="-128"/>
            </a:endParaRPr>
          </a:p>
        </p:txBody>
      </p:sp>
      <p:sp>
        <p:nvSpPr>
          <p:cNvPr id="27" name="正方形/長方形 34"/>
          <p:cNvSpPr>
            <a:spLocks noChangeArrowheads="1"/>
          </p:cNvSpPr>
          <p:nvPr/>
        </p:nvSpPr>
        <p:spPr bwMode="auto">
          <a:xfrm>
            <a:off x="4788024" y="5908989"/>
            <a:ext cx="411785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ja-JP" altLang="en-US" dirty="0">
                <a:latin typeface="ＭＳ Ｐゴシック" pitchFamily="50" charset="-128"/>
              </a:rPr>
              <a:t>＊保育所・幼稚園</a:t>
            </a:r>
            <a:r>
              <a:rPr lang="ja-JP" altLang="en-US" dirty="0" smtClean="0">
                <a:latin typeface="ＭＳ Ｐゴシック" pitchFamily="50" charset="-128"/>
              </a:rPr>
              <a:t>・認定こども園・小学校</a:t>
            </a:r>
            <a:r>
              <a:rPr lang="ja-JP" altLang="en-US" dirty="0">
                <a:latin typeface="ＭＳ Ｐゴシック" pitchFamily="50" charset="-128"/>
              </a:rPr>
              <a:t>合同研修を実施している市町村の割合を</a:t>
            </a:r>
            <a:r>
              <a:rPr lang="ja-JP" altLang="en-US" dirty="0" smtClean="0">
                <a:latin typeface="ＭＳ Ｐゴシック" pitchFamily="50" charset="-128"/>
              </a:rPr>
              <a:t>増加させます</a:t>
            </a:r>
            <a:r>
              <a:rPr lang="ja-JP" altLang="en-US" dirty="0">
                <a:latin typeface="ＭＳ Ｐゴシック" pitchFamily="50" charset="-128"/>
              </a:rPr>
              <a:t>。</a:t>
            </a:r>
            <a:endParaRPr lang="en-US" altLang="ja-JP" dirty="0">
              <a:latin typeface="ＭＳ Ｐゴシック" pitchFamily="50" charset="-128"/>
            </a:endParaRPr>
          </a:p>
          <a:p>
            <a:pPr algn="l"/>
            <a:r>
              <a:rPr lang="ja-JP" altLang="en-US" dirty="0">
                <a:latin typeface="ＭＳ Ｐゴシック" pitchFamily="50" charset="-128"/>
              </a:rPr>
              <a:t>　　（参考</a:t>
            </a:r>
            <a:r>
              <a:rPr lang="ja-JP" altLang="en-US" dirty="0" smtClean="0">
                <a:latin typeface="ＭＳ Ｐゴシック" pitchFamily="50" charset="-128"/>
              </a:rPr>
              <a:t>）平成２５年度</a:t>
            </a:r>
            <a:r>
              <a:rPr lang="ja-JP" altLang="en-US" dirty="0">
                <a:latin typeface="ＭＳ Ｐゴシック" pitchFamily="50" charset="-128"/>
              </a:rPr>
              <a:t>の実施割合　</a:t>
            </a:r>
            <a:r>
              <a:rPr lang="ja-JP" altLang="en-US" dirty="0" smtClean="0">
                <a:latin typeface="ＭＳ Ｐゴシック" pitchFamily="50" charset="-128"/>
              </a:rPr>
              <a:t>５１．２％</a:t>
            </a:r>
            <a:endParaRPr lang="en-US" altLang="ja-JP" dirty="0">
              <a:latin typeface="ＭＳ Ｐゴシック" pitchFamily="50" charset="-128"/>
            </a:endParaRPr>
          </a:p>
          <a:p>
            <a:pPr algn="l"/>
            <a:r>
              <a:rPr lang="ja-JP" altLang="en-US" dirty="0">
                <a:latin typeface="ＭＳ Ｐゴシック" pitchFamily="50" charset="-128"/>
              </a:rPr>
              <a:t>　　　　　　　　（国調査：</a:t>
            </a:r>
            <a:r>
              <a:rPr lang="ja-JP" altLang="en-US" dirty="0" smtClean="0">
                <a:latin typeface="ＭＳ Ｐゴシック" pitchFamily="50" charset="-128"/>
              </a:rPr>
              <a:t>次回平成</a:t>
            </a:r>
            <a:r>
              <a:rPr lang="en-US" altLang="ja-JP" dirty="0" smtClean="0">
                <a:latin typeface="ＭＳ Ｐゴシック" pitchFamily="50" charset="-128"/>
              </a:rPr>
              <a:t>28</a:t>
            </a:r>
            <a:r>
              <a:rPr lang="ja-JP" altLang="en-US" dirty="0" smtClean="0">
                <a:latin typeface="ＭＳ Ｐゴシック" pitchFamily="50" charset="-128"/>
              </a:rPr>
              <a:t>年度</a:t>
            </a:r>
            <a:r>
              <a:rPr lang="ja-JP" altLang="en-US" dirty="0">
                <a:latin typeface="ＭＳ Ｐゴシック" pitchFamily="50" charset="-128"/>
              </a:rPr>
              <a:t>実施予定）</a:t>
            </a:r>
            <a:endParaRPr lang="en-US" altLang="ja-JP" dirty="0">
              <a:latin typeface="ＭＳ Ｐゴシック" pitchFamily="50" charset="-128"/>
            </a:endParaRPr>
          </a:p>
        </p:txBody>
      </p:sp>
      <p:sp>
        <p:nvSpPr>
          <p:cNvPr id="28" name="正方形/長方形 29"/>
          <p:cNvSpPr>
            <a:spLocks noChangeArrowheads="1"/>
          </p:cNvSpPr>
          <p:nvPr/>
        </p:nvSpPr>
        <p:spPr bwMode="auto">
          <a:xfrm>
            <a:off x="4775708" y="234888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教育</a:t>
            </a:r>
            <a:r>
              <a:rPr lang="ja-JP" altLang="en-US" b="1" dirty="0" smtClean="0">
                <a:solidFill>
                  <a:prstClr val="black"/>
                </a:solidFill>
                <a:latin typeface="Calibri" pitchFamily="34" charset="0"/>
              </a:rPr>
              <a:t>コミュニティづくりと活動を支えるための条件整備</a:t>
            </a:r>
            <a:r>
              <a:rPr lang="ja-JP" altLang="en-US" b="1" dirty="0">
                <a:solidFill>
                  <a:prstClr val="black"/>
                </a:solidFill>
              </a:rPr>
              <a:t>　　　　　　　</a:t>
            </a:r>
            <a:endParaRPr lang="ja-JP" altLang="en-US" b="1" dirty="0">
              <a:solidFill>
                <a:srgbClr val="FF0000"/>
              </a:solidFill>
            </a:endParaRPr>
          </a:p>
        </p:txBody>
      </p:sp>
      <p:sp>
        <p:nvSpPr>
          <p:cNvPr id="29" name="正方形/長方形 29"/>
          <p:cNvSpPr>
            <a:spLocks noChangeArrowheads="1"/>
          </p:cNvSpPr>
          <p:nvPr/>
        </p:nvSpPr>
        <p:spPr bwMode="auto">
          <a:xfrm>
            <a:off x="4758518" y="4185084"/>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豊か</a:t>
            </a:r>
            <a:r>
              <a:rPr lang="ja-JP" altLang="en-US" b="1" dirty="0" smtClean="0">
                <a:solidFill>
                  <a:prstClr val="black"/>
                </a:solidFill>
                <a:latin typeface="Calibri" pitchFamily="34" charset="0"/>
              </a:rPr>
              <a:t>なつながりの中での家庭教育支援</a:t>
            </a:r>
            <a:endParaRPr lang="ja-JP" altLang="en-US" b="1" dirty="0">
              <a:solidFill>
                <a:srgbClr val="FF0000"/>
              </a:solidFill>
            </a:endParaRPr>
          </a:p>
        </p:txBody>
      </p:sp>
      <p:sp>
        <p:nvSpPr>
          <p:cNvPr id="31" name="正方形/長方形 29"/>
          <p:cNvSpPr>
            <a:spLocks noChangeArrowheads="1"/>
          </p:cNvSpPr>
          <p:nvPr/>
        </p:nvSpPr>
        <p:spPr bwMode="auto">
          <a:xfrm>
            <a:off x="4783990" y="5660387"/>
            <a:ext cx="4049713" cy="229466"/>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solidFill>
                  <a:prstClr val="black"/>
                </a:solidFill>
                <a:latin typeface="Calibri" pitchFamily="34" charset="0"/>
              </a:rPr>
              <a:t>■</a:t>
            </a:r>
            <a:r>
              <a:rPr lang="ja-JP" altLang="en-US" b="1" dirty="0">
                <a:solidFill>
                  <a:prstClr val="black"/>
                </a:solidFill>
                <a:latin typeface="Calibri" pitchFamily="34" charset="0"/>
              </a:rPr>
              <a:t>人格</a:t>
            </a:r>
            <a:r>
              <a:rPr lang="ja-JP" altLang="en-US" b="1" dirty="0" smtClean="0">
                <a:solidFill>
                  <a:prstClr val="black"/>
                </a:solidFill>
                <a:latin typeface="Calibri" pitchFamily="34" charset="0"/>
              </a:rPr>
              <a:t>形成の基礎を担う幼児教育の充実</a:t>
            </a:r>
            <a:endParaRPr lang="ja-JP" altLang="en-US" b="1" dirty="0">
              <a:solidFill>
                <a:srgbClr val="FF0000"/>
              </a:solidFill>
            </a:endParaRPr>
          </a:p>
        </p:txBody>
      </p:sp>
      <p:sp>
        <p:nvSpPr>
          <p:cNvPr id="32" name="Text Box 142"/>
          <p:cNvSpPr txBox="1">
            <a:spLocks noChangeArrowheads="1"/>
          </p:cNvSpPr>
          <p:nvPr/>
        </p:nvSpPr>
        <p:spPr bwMode="auto">
          <a:xfrm>
            <a:off x="8553211" y="6629399"/>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solidFill>
                  <a:prstClr val="black"/>
                </a:solidFill>
              </a:rPr>
              <a:t>２０</a:t>
            </a:r>
          </a:p>
        </p:txBody>
      </p:sp>
      <p:cxnSp>
        <p:nvCxnSpPr>
          <p:cNvPr id="3" name="直線コネクタ 2"/>
          <p:cNvCxnSpPr/>
          <p:nvPr/>
        </p:nvCxnSpPr>
        <p:spPr bwMode="auto">
          <a:xfrm>
            <a:off x="-540568" y="2812231"/>
            <a:ext cx="914400" cy="91440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74331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302" name="Group 1342"/>
          <p:cNvGraphicFramePr>
            <a:graphicFrameLocks noGrp="1"/>
          </p:cNvGraphicFramePr>
          <p:nvPr>
            <p:extLst>
              <p:ext uri="{D42A27DB-BD31-4B8C-83A1-F6EECF244321}">
                <p14:modId xmlns:p14="http://schemas.microsoft.com/office/powerpoint/2010/main" val="3705500784"/>
              </p:ext>
            </p:extLst>
          </p:nvPr>
        </p:nvGraphicFramePr>
        <p:xfrm>
          <a:off x="71438" y="909638"/>
          <a:ext cx="8950328" cy="3024229"/>
        </p:xfrm>
        <a:graphic>
          <a:graphicData uri="http://schemas.openxmlformats.org/drawingml/2006/table">
            <a:tbl>
              <a:tblPr/>
              <a:tblGrid>
                <a:gridCol w="433915"/>
                <a:gridCol w="2259694"/>
                <a:gridCol w="517360"/>
                <a:gridCol w="517360"/>
                <a:gridCol w="517360"/>
                <a:gridCol w="517360"/>
                <a:gridCol w="517360"/>
                <a:gridCol w="517360"/>
                <a:gridCol w="530711"/>
                <a:gridCol w="530712"/>
                <a:gridCol w="572434"/>
                <a:gridCol w="483982"/>
                <a:gridCol w="517360"/>
                <a:gridCol w="517360"/>
              </a:tblGrid>
              <a:tr h="251481">
                <a:tc rowSpan="2"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4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gridSpan="9">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kumimoji="1" lang="ja-JP" altLang="en-US" sz="1400" b="1" i="0" u="none" strike="noStrike" cap="none" normalizeH="0" baseline="0" dirty="0" smtClean="0">
                          <a:ln>
                            <a:noFill/>
                          </a:ln>
                          <a:solidFill>
                            <a:schemeClr val="bg1"/>
                          </a:solidFill>
                          <a:effectLst/>
                          <a:latin typeface="Arial" charset="0"/>
                          <a:ea typeface="ＭＳ Ｐゴシック" pitchFamily="50" charset="-128"/>
                        </a:rPr>
                        <a:t>平成２７年</a:t>
                      </a: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charset="0"/>
                          <a:ea typeface="ＭＳ Ｐゴシック" pitchFamily="50" charset="-128"/>
                        </a:rPr>
                        <a:t>平成２８年</a:t>
                      </a: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00"/>
                    </a:solidFill>
                  </a:tcPr>
                </a:tc>
                <a:tc hMerge="1">
                  <a:txBody>
                    <a:bodyPr/>
                    <a:lstStyle/>
                    <a:p>
                      <a:endParaRPr kumimoji="1" lang="ja-JP" altLang="en-US"/>
                    </a:p>
                  </a:txBody>
                  <a:tcPr/>
                </a:tc>
                <a:tc hMerge="1">
                  <a:txBody>
                    <a:bodyPr/>
                    <a:lstStyle/>
                    <a:p>
                      <a:endParaRPr kumimoji="1" lang="ja-JP" altLang="en-US"/>
                    </a:p>
                  </a:txBody>
                  <a:tcPr/>
                </a:tc>
              </a:tr>
              <a:tr h="304826">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4</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5</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7</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12</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1</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4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82935">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　府議会</a:t>
                      </a:r>
                    </a:p>
                  </a:txBody>
                  <a:tcPr marL="91437" marR="91437" marT="45723" marB="45723"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上</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上 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旬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中</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下</a:t>
                      </a:r>
                      <a:endParaRPr kumimoji="1" lang="en-US" altLang="ja-JP" sz="13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Arial" charset="0"/>
                          <a:ea typeface="ＭＳ Ｐゴシック" pitchFamily="50" charset="-128"/>
                        </a:rPr>
                        <a:t>　旬</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96144">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　予算編成・組織体制整備</a:t>
                      </a:r>
                    </a:p>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府</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政</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運</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営</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基</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本</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方</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針</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800" dirty="0" smtClean="0"/>
                        <a:t>（素案）</a:t>
                      </a: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府</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政</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運</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営</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基</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本</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方</a:t>
                      </a:r>
                      <a:endParaRPr lang="en-US" altLang="ja-JP" sz="1000" dirty="0" smtClean="0"/>
                    </a:p>
                    <a:p>
                      <a:pPr marL="0" marR="0" lvl="0" indent="0" algn="ctr" defTabSz="914400" rtl="0" eaLnBrk="1" fontAlgn="base" latinLnBrk="0" hangingPunct="1">
                        <a:lnSpc>
                          <a:spcPct val="75000"/>
                        </a:lnSpc>
                        <a:spcBef>
                          <a:spcPct val="20000"/>
                        </a:spcBef>
                        <a:spcAft>
                          <a:spcPct val="0"/>
                        </a:spcAft>
                        <a:buClrTx/>
                        <a:buSzTx/>
                        <a:buFontTx/>
                        <a:buNone/>
                        <a:tabLst/>
                        <a:defRPr/>
                      </a:pPr>
                      <a:r>
                        <a:rPr lang="ja-JP" altLang="en-US" sz="1000" dirty="0" smtClean="0"/>
                        <a:t>針</a:t>
                      </a: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endParaRPr lang="en-US" altLang="ja-JP" sz="1200" b="1" dirty="0" smtClean="0"/>
                    </a:p>
                    <a:p>
                      <a:pPr marL="0" marR="0" lvl="0" indent="0" algn="l" defTabSz="914400" rtl="0" eaLnBrk="1" fontAlgn="base" latinLnBrk="0" hangingPunct="1">
                        <a:lnSpc>
                          <a:spcPct val="75000"/>
                        </a:lnSpc>
                        <a:spcBef>
                          <a:spcPct val="20000"/>
                        </a:spcBef>
                        <a:spcAft>
                          <a:spcPct val="0"/>
                        </a:spcAft>
                        <a:buClrTx/>
                        <a:buSzTx/>
                        <a:buFontTx/>
                        <a:buNone/>
                        <a:tabLst/>
                        <a:defRPr/>
                      </a:pPr>
                      <a:endParaRPr lang="en-US" altLang="ja-JP" sz="1200" b="1" dirty="0" smtClean="0"/>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endParaRPr lang="en-US" altLang="ja-JP" sz="1000" dirty="0" smtClean="0"/>
                    </a:p>
                  </a:txBody>
                  <a:tcPr marL="91437" marR="91437"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20000"/>
                        </a:spcBef>
                        <a:spcAft>
                          <a:spcPct val="0"/>
                        </a:spcAft>
                        <a:buClrTx/>
                        <a:buSzTx/>
                        <a:buFontTx/>
                        <a:buNone/>
                        <a:tabLst/>
                        <a:defRPr/>
                      </a:pPr>
                      <a:endParaRPr lang="en-US" altLang="ja-JP" sz="1000" dirty="0" smtClean="0"/>
                    </a:p>
                  </a:txBody>
                  <a:tcPr marL="91437" marR="91437"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9957">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723" marB="45723"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3">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9">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723" marB="45723"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5656" name="Text Box 160"/>
          <p:cNvSpPr txBox="1">
            <a:spLocks noChangeArrowheads="1"/>
          </p:cNvSpPr>
          <p:nvPr/>
        </p:nvSpPr>
        <p:spPr bwMode="auto">
          <a:xfrm>
            <a:off x="0" y="552450"/>
            <a:ext cx="26273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ja-JP" altLang="en-US" sz="1600" b="1">
                <a:solidFill>
                  <a:srgbClr val="000000"/>
                </a:solidFill>
              </a:rPr>
              <a:t>〇　府政の動き</a:t>
            </a:r>
          </a:p>
        </p:txBody>
      </p:sp>
      <p:sp>
        <p:nvSpPr>
          <p:cNvPr id="25831" name="Text Box 142"/>
          <p:cNvSpPr txBox="1">
            <a:spLocks noChangeArrowheads="1"/>
          </p:cNvSpPr>
          <p:nvPr/>
        </p:nvSpPr>
        <p:spPr bwMode="auto">
          <a:xfrm>
            <a:off x="8576828" y="6611577"/>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２１</a:t>
            </a:r>
            <a:endParaRPr lang="ja-JP" altLang="en-US" b="1" dirty="0">
              <a:solidFill>
                <a:srgbClr val="000000"/>
              </a:solidFill>
            </a:endParaRPr>
          </a:p>
        </p:txBody>
      </p:sp>
      <p:sp>
        <p:nvSpPr>
          <p:cNvPr id="23" name="角丸四角形 22"/>
          <p:cNvSpPr/>
          <p:nvPr/>
        </p:nvSpPr>
        <p:spPr>
          <a:xfrm>
            <a:off x="358775" y="7938"/>
            <a:ext cx="8174038" cy="569912"/>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府</a:t>
            </a:r>
            <a:r>
              <a:rPr lang="ja-JP" altLang="en-US" sz="2400" b="1" dirty="0">
                <a:solidFill>
                  <a:prstClr val="white"/>
                </a:solidFill>
                <a:latin typeface="メイリオ" pitchFamily="50" charset="-128"/>
                <a:ea typeface="メイリオ" pitchFamily="50" charset="-128"/>
                <a:cs typeface="メイリオ" pitchFamily="50" charset="-128"/>
              </a:rPr>
              <a:t>及び教育委員会の全体スケジュール</a:t>
            </a:r>
          </a:p>
        </p:txBody>
      </p:sp>
      <p:sp>
        <p:nvSpPr>
          <p:cNvPr id="4" name="正方形/長方形 3"/>
          <p:cNvSpPr/>
          <p:nvPr/>
        </p:nvSpPr>
        <p:spPr bwMode="auto">
          <a:xfrm>
            <a:off x="3567211" y="1876762"/>
            <a:ext cx="50405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a:solidFill>
                  <a:srgbClr val="000000"/>
                </a:solidFill>
              </a:rPr>
              <a:t>５</a:t>
            </a:r>
            <a:r>
              <a:rPr lang="ja-JP" altLang="en-US" dirty="0" smtClean="0">
                <a:solidFill>
                  <a:srgbClr val="000000"/>
                </a:solidFill>
              </a:rPr>
              <a:t>　月議会</a:t>
            </a:r>
          </a:p>
        </p:txBody>
      </p:sp>
      <p:sp>
        <p:nvSpPr>
          <p:cNvPr id="26" name="正方形/長方形 25"/>
          <p:cNvSpPr/>
          <p:nvPr/>
        </p:nvSpPr>
        <p:spPr bwMode="auto">
          <a:xfrm>
            <a:off x="5511426" y="1872694"/>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９　月</a:t>
            </a:r>
            <a:endParaRPr lang="en-US" altLang="ja-JP" dirty="0" smtClean="0">
              <a:solidFill>
                <a:srgbClr val="000000"/>
              </a:solidFill>
            </a:endParaRPr>
          </a:p>
          <a:p>
            <a:r>
              <a:rPr lang="ja-JP" altLang="en-US" dirty="0" smtClean="0">
                <a:solidFill>
                  <a:srgbClr val="000000"/>
                </a:solidFill>
              </a:rPr>
              <a:t>議会（前）</a:t>
            </a:r>
          </a:p>
        </p:txBody>
      </p:sp>
      <p:sp>
        <p:nvSpPr>
          <p:cNvPr id="27" name="Line 801"/>
          <p:cNvSpPr>
            <a:spLocks noChangeShapeType="1"/>
          </p:cNvSpPr>
          <p:nvPr/>
        </p:nvSpPr>
        <p:spPr bwMode="auto">
          <a:xfrm>
            <a:off x="3603450"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Line 801"/>
          <p:cNvSpPr>
            <a:spLocks noChangeShapeType="1"/>
          </p:cNvSpPr>
          <p:nvPr/>
        </p:nvSpPr>
        <p:spPr bwMode="auto">
          <a:xfrm>
            <a:off x="5762138"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9" name="正方形/長方形 28"/>
          <p:cNvSpPr/>
          <p:nvPr/>
        </p:nvSpPr>
        <p:spPr bwMode="auto">
          <a:xfrm>
            <a:off x="6807571" y="1872694"/>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９　月</a:t>
            </a:r>
            <a:endParaRPr lang="en-US" altLang="ja-JP" dirty="0" smtClean="0">
              <a:solidFill>
                <a:srgbClr val="000000"/>
              </a:solidFill>
            </a:endParaRPr>
          </a:p>
          <a:p>
            <a:r>
              <a:rPr lang="ja-JP" altLang="en-US" dirty="0" smtClean="0">
                <a:solidFill>
                  <a:srgbClr val="000000"/>
                </a:solidFill>
              </a:rPr>
              <a:t>議会（後）</a:t>
            </a:r>
          </a:p>
        </p:txBody>
      </p:sp>
      <p:sp>
        <p:nvSpPr>
          <p:cNvPr id="30" name="Line 801"/>
          <p:cNvSpPr>
            <a:spLocks noChangeShapeType="1"/>
          </p:cNvSpPr>
          <p:nvPr/>
        </p:nvSpPr>
        <p:spPr bwMode="auto">
          <a:xfrm>
            <a:off x="7131607" y="1660738"/>
            <a:ext cx="1619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1" name="Line 801"/>
          <p:cNvSpPr>
            <a:spLocks noChangeShapeType="1"/>
          </p:cNvSpPr>
          <p:nvPr/>
        </p:nvSpPr>
        <p:spPr bwMode="auto">
          <a:xfrm>
            <a:off x="8344073" y="1660738"/>
            <a:ext cx="3238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2" name="正方形/長方形 31"/>
          <p:cNvSpPr/>
          <p:nvPr/>
        </p:nvSpPr>
        <p:spPr bwMode="auto">
          <a:xfrm>
            <a:off x="8139261" y="1861413"/>
            <a:ext cx="8252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ja-JP" altLang="en-US" dirty="0" smtClean="0">
                <a:solidFill>
                  <a:srgbClr val="000000"/>
                </a:solidFill>
              </a:rPr>
              <a:t>２　月</a:t>
            </a:r>
            <a:endParaRPr lang="en-US" altLang="ja-JP" dirty="0" smtClean="0">
              <a:solidFill>
                <a:srgbClr val="000000"/>
              </a:solidFill>
            </a:endParaRPr>
          </a:p>
          <a:p>
            <a:r>
              <a:rPr lang="ja-JP" altLang="en-US" dirty="0" smtClean="0">
                <a:solidFill>
                  <a:srgbClr val="000000"/>
                </a:solidFill>
              </a:rPr>
              <a:t>議　会</a:t>
            </a:r>
          </a:p>
        </p:txBody>
      </p:sp>
      <p:sp>
        <p:nvSpPr>
          <p:cNvPr id="21" name="Line 801"/>
          <p:cNvSpPr>
            <a:spLocks noChangeShapeType="1"/>
          </p:cNvSpPr>
          <p:nvPr/>
        </p:nvSpPr>
        <p:spPr bwMode="auto">
          <a:xfrm>
            <a:off x="6483770" y="2528900"/>
            <a:ext cx="1472606"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 name="テキスト ボックス 1"/>
          <p:cNvSpPr txBox="1"/>
          <p:nvPr/>
        </p:nvSpPr>
        <p:spPr>
          <a:xfrm>
            <a:off x="7932015" y="2384884"/>
            <a:ext cx="492443" cy="1260140"/>
          </a:xfrm>
          <a:prstGeom prst="rect">
            <a:avLst/>
          </a:prstGeom>
          <a:noFill/>
        </p:spPr>
        <p:txBody>
          <a:bodyPr vert="eaVert" wrap="square" rtlCol="0">
            <a:spAutoFit/>
          </a:bodyPr>
          <a:lstStyle/>
          <a:p>
            <a:pPr algn="l"/>
            <a:r>
              <a:rPr lang="ja-JP" altLang="en-US" dirty="0" smtClean="0">
                <a:solidFill>
                  <a:srgbClr val="000000"/>
                </a:solidFill>
              </a:rPr>
              <a:t>予算・組織体制整備　　</a:t>
            </a:r>
            <a:endParaRPr lang="en-US" altLang="ja-JP" dirty="0" smtClean="0">
              <a:solidFill>
                <a:srgbClr val="000000"/>
              </a:solidFill>
            </a:endParaRPr>
          </a:p>
          <a:p>
            <a:pPr algn="l"/>
            <a:r>
              <a:rPr lang="ja-JP" altLang="en-US" dirty="0">
                <a:solidFill>
                  <a:srgbClr val="000000"/>
                </a:solidFill>
              </a:rPr>
              <a:t>　</a:t>
            </a:r>
            <a:r>
              <a:rPr lang="ja-JP" altLang="en-US" dirty="0" smtClean="0">
                <a:solidFill>
                  <a:srgbClr val="000000"/>
                </a:solidFill>
              </a:rPr>
              <a:t>　　　　　　　　　（案）</a:t>
            </a:r>
            <a:endParaRPr lang="ja-JP" altLang="en-US" dirty="0">
              <a:solidFill>
                <a:srgbClr val="000000"/>
              </a:solidFill>
            </a:endParaRPr>
          </a:p>
        </p:txBody>
      </p:sp>
      <p:sp>
        <p:nvSpPr>
          <p:cNvPr id="16" name="テキスト ボックス 15"/>
          <p:cNvSpPr txBox="1"/>
          <p:nvPr/>
        </p:nvSpPr>
        <p:spPr>
          <a:xfrm>
            <a:off x="8576828" y="2384512"/>
            <a:ext cx="338554" cy="1260140"/>
          </a:xfrm>
          <a:prstGeom prst="rect">
            <a:avLst/>
          </a:prstGeom>
          <a:noFill/>
        </p:spPr>
        <p:txBody>
          <a:bodyPr vert="eaVert" wrap="square" rtlCol="0">
            <a:spAutoFit/>
          </a:bodyPr>
          <a:lstStyle/>
          <a:p>
            <a:pPr algn="l"/>
            <a:r>
              <a:rPr lang="ja-JP" altLang="en-US" dirty="0" smtClean="0">
                <a:solidFill>
                  <a:srgbClr val="000000"/>
                </a:solidFill>
              </a:rPr>
              <a:t>予算・組織体制整備</a:t>
            </a:r>
            <a:endParaRPr lang="ja-JP" altLang="en-US" dirty="0">
              <a:solidFill>
                <a:srgbClr val="000000"/>
              </a:solidFill>
            </a:endParaRPr>
          </a:p>
        </p:txBody>
      </p:sp>
      <p:sp>
        <p:nvSpPr>
          <p:cNvPr id="17" name="テキスト ボックス 14"/>
          <p:cNvSpPr txBox="1">
            <a:spLocks noChangeArrowheads="1"/>
          </p:cNvSpPr>
          <p:nvPr/>
        </p:nvSpPr>
        <p:spPr bwMode="auto">
          <a:xfrm>
            <a:off x="6483770" y="2528900"/>
            <a:ext cx="14401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200" b="1" dirty="0" smtClean="0">
                <a:solidFill>
                  <a:srgbClr val="000000"/>
                </a:solidFill>
              </a:rPr>
              <a:t>予　算　編　成</a:t>
            </a:r>
            <a:endParaRPr lang="ja-JP" altLang="en-US" sz="1200" b="1" dirty="0">
              <a:solidFill>
                <a:srgbClr val="000000"/>
              </a:solidFill>
            </a:endParaRPr>
          </a:p>
        </p:txBody>
      </p:sp>
    </p:spTree>
    <p:extLst>
      <p:ext uri="{BB962C8B-B14F-4D97-AF65-F5344CB8AC3E}">
        <p14:creationId xmlns:p14="http://schemas.microsoft.com/office/powerpoint/2010/main" val="1269930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67738" y="6600824"/>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２２</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3793975882"/>
              </p:ext>
            </p:extLst>
          </p:nvPr>
        </p:nvGraphicFramePr>
        <p:xfrm>
          <a:off x="71438" y="1016732"/>
          <a:ext cx="8950326" cy="5279208"/>
        </p:xfrm>
        <a:graphic>
          <a:graphicData uri="http://schemas.openxmlformats.org/drawingml/2006/table">
            <a:tbl>
              <a:tblPr firstRow="1"/>
              <a:tblGrid>
                <a:gridCol w="442855"/>
                <a:gridCol w="905687"/>
                <a:gridCol w="1348542"/>
                <a:gridCol w="521104"/>
                <a:gridCol w="521103"/>
                <a:gridCol w="521104"/>
                <a:gridCol w="521103"/>
                <a:gridCol w="521104"/>
                <a:gridCol w="521103"/>
                <a:gridCol w="521104"/>
                <a:gridCol w="521103"/>
                <a:gridCol w="521104"/>
                <a:gridCol w="521103"/>
                <a:gridCol w="521104"/>
                <a:gridCol w="521103"/>
              </a:tblGrid>
              <a:tr h="237681">
                <a:tc rowSpan="2" gridSpan="3">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29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20</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22</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25</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r>
              <a:tr h="525653">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教育委員会の運営方針</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公表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976">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教育行政の点検及び評価</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教育行政</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評価審議会</a:t>
                      </a: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（４回程度）</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評価確定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議会報告</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41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39952">
                <a:tc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予算関連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来年度の事業の検討</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defRPr/>
                      </a:pPr>
                      <a:r>
                        <a:rPr lang="ja-JP" altLang="en-US" sz="900" dirty="0" smtClean="0"/>
                        <a:t>＊予算要求・審議</a:t>
                      </a:r>
                      <a:endParaRPr lang="en-US" altLang="ja-JP" sz="900" dirty="0" smtClean="0"/>
                    </a:p>
                    <a:p>
                      <a:pPr marL="0" marR="0" lvl="0" indent="0" algn="l" defTabSz="914400" rtl="0" eaLnBrk="1" fontAlgn="base" latinLnBrk="0" hangingPunct="1">
                        <a:lnSpc>
                          <a:spcPct val="75000"/>
                        </a:lnSpc>
                        <a:spcBef>
                          <a:spcPct val="0"/>
                        </a:spcBef>
                        <a:spcAft>
                          <a:spcPct val="0"/>
                        </a:spcAft>
                        <a:buClrTx/>
                        <a:buSzTx/>
                        <a:buFontTx/>
                        <a:buNone/>
                        <a:tabLst/>
                        <a:defRPr/>
                      </a:pPr>
                      <a:r>
                        <a:rPr lang="ja-JP" altLang="en-US" sz="900" dirty="0" smtClean="0"/>
                        <a:t>　</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＊予算（案）</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承認</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予算確定</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人事関連</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・教職員に関する事項</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（府立学校長公募）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（小中学校</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任期付校長公募）</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（教員採用）</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r" defTabSz="914400" rtl="0" eaLnBrk="1" fontAlgn="base" latinLnBrk="0" hangingPunct="1">
                        <a:lnSpc>
                          <a:spcPct val="75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選考受付</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pitchFamily="50" charset="-128"/>
                        </a:rPr>
                        <a:t>2</a:t>
                      </a: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次</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試験</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最終合格</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発表</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採用人数確定</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09">
                <a:tc rowSpan="2" gridSpan="3">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○府立学校への指示</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○市町村教委への指導･助言</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作　　　成</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市町村、府立学校への説明</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20009">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＊重点項目の決定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＊決定</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2">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「＊」は、教育委員会会議の開催予定日</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1" name="Line 1277"/>
          <p:cNvSpPr>
            <a:spLocks noChangeShapeType="1"/>
          </p:cNvSpPr>
          <p:nvPr/>
        </p:nvSpPr>
        <p:spPr bwMode="auto">
          <a:xfrm>
            <a:off x="4331495" y="2793060"/>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2" name="Line 1277"/>
          <p:cNvSpPr>
            <a:spLocks noChangeShapeType="1"/>
          </p:cNvSpPr>
          <p:nvPr/>
        </p:nvSpPr>
        <p:spPr bwMode="auto">
          <a:xfrm>
            <a:off x="5915820" y="2816932"/>
            <a:ext cx="150049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5" name="Line 1277"/>
          <p:cNvSpPr>
            <a:spLocks noChangeShapeType="1"/>
          </p:cNvSpPr>
          <p:nvPr/>
        </p:nvSpPr>
        <p:spPr bwMode="auto">
          <a:xfrm>
            <a:off x="6408204" y="5409220"/>
            <a:ext cx="158417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教育</a:t>
            </a:r>
            <a:r>
              <a:rPr lang="ja-JP" altLang="en-US" sz="1600" b="1" dirty="0" smtClean="0">
                <a:solidFill>
                  <a:srgbClr val="000000"/>
                </a:solidFill>
              </a:rPr>
              <a:t>委員会の運営等に関する動き</a:t>
            </a:r>
            <a:endParaRPr lang="ja-JP" altLang="en-US" sz="1200" dirty="0">
              <a:solidFill>
                <a:srgbClr val="000000"/>
              </a:solidFill>
            </a:endParaRPr>
          </a:p>
        </p:txBody>
      </p:sp>
      <p:sp>
        <p:nvSpPr>
          <p:cNvPr id="18" name="テキスト ボックス 14"/>
          <p:cNvSpPr txBox="1">
            <a:spLocks noChangeArrowheads="1"/>
          </p:cNvSpPr>
          <p:nvPr/>
        </p:nvSpPr>
        <p:spPr bwMode="auto">
          <a:xfrm>
            <a:off x="3832455" y="3516804"/>
            <a:ext cx="16557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公　募 ・ 選　考</a:t>
            </a:r>
          </a:p>
        </p:txBody>
      </p:sp>
      <p:sp>
        <p:nvSpPr>
          <p:cNvPr id="19" name="テキスト ボックス 2"/>
          <p:cNvSpPr txBox="1">
            <a:spLocks noChangeArrowheads="1"/>
          </p:cNvSpPr>
          <p:nvPr/>
        </p:nvSpPr>
        <p:spPr bwMode="auto">
          <a:xfrm>
            <a:off x="5307238" y="3508556"/>
            <a:ext cx="6899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合格者</a:t>
            </a:r>
            <a:endParaRPr lang="en-US" altLang="ja-JP" sz="1100" dirty="0" smtClean="0">
              <a:solidFill>
                <a:srgbClr val="000000"/>
              </a:solidFill>
            </a:endParaRPr>
          </a:p>
          <a:p>
            <a:pPr eaLnBrk="1" hangingPunct="1"/>
            <a:r>
              <a:rPr lang="ja-JP" altLang="en-US" sz="1100" dirty="0" smtClean="0">
                <a:solidFill>
                  <a:srgbClr val="000000"/>
                </a:solidFill>
              </a:rPr>
              <a:t>決定</a:t>
            </a:r>
            <a:endParaRPr lang="ja-JP" altLang="en-US" sz="1100" dirty="0">
              <a:solidFill>
                <a:srgbClr val="000000"/>
              </a:solidFill>
            </a:endParaRPr>
          </a:p>
        </p:txBody>
      </p:sp>
      <p:sp>
        <p:nvSpPr>
          <p:cNvPr id="21" name="テキスト ボックス 6"/>
          <p:cNvSpPr txBox="1">
            <a:spLocks noChangeArrowheads="1"/>
          </p:cNvSpPr>
          <p:nvPr/>
        </p:nvSpPr>
        <p:spPr bwMode="auto">
          <a:xfrm>
            <a:off x="7719317" y="3465004"/>
            <a:ext cx="11731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研修</a:t>
            </a:r>
            <a:endParaRPr lang="en-US" altLang="ja-JP" sz="1100" dirty="0">
              <a:solidFill>
                <a:srgbClr val="000000"/>
              </a:solidFill>
            </a:endParaRPr>
          </a:p>
          <a:p>
            <a:pPr eaLnBrk="1" hangingPunct="1"/>
            <a:r>
              <a:rPr lang="ja-JP" altLang="en-US" dirty="0">
                <a:solidFill>
                  <a:srgbClr val="000000"/>
                </a:solidFill>
              </a:rPr>
              <a:t>（任期付・行政職）</a:t>
            </a:r>
          </a:p>
        </p:txBody>
      </p:sp>
      <p:sp>
        <p:nvSpPr>
          <p:cNvPr id="23" name="Line 1277"/>
          <p:cNvSpPr>
            <a:spLocks noChangeShapeType="1"/>
          </p:cNvSpPr>
          <p:nvPr/>
        </p:nvSpPr>
        <p:spPr bwMode="auto">
          <a:xfrm>
            <a:off x="6408204" y="4492895"/>
            <a:ext cx="1584176"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4" name="テキスト ボックス 2"/>
          <p:cNvSpPr txBox="1">
            <a:spLocks noChangeArrowheads="1"/>
          </p:cNvSpPr>
          <p:nvPr/>
        </p:nvSpPr>
        <p:spPr bwMode="auto">
          <a:xfrm>
            <a:off x="7416316" y="4492895"/>
            <a:ext cx="6840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dirty="0" smtClean="0">
                <a:solidFill>
                  <a:srgbClr val="000000"/>
                </a:solidFill>
              </a:rPr>
              <a:t>実施</a:t>
            </a:r>
            <a:endParaRPr lang="en-US" altLang="ja-JP" dirty="0" smtClean="0">
              <a:solidFill>
                <a:srgbClr val="000000"/>
              </a:solidFill>
            </a:endParaRPr>
          </a:p>
          <a:p>
            <a:pPr eaLnBrk="1" hangingPunct="1"/>
            <a:r>
              <a:rPr lang="ja-JP" altLang="en-US" dirty="0" smtClean="0">
                <a:solidFill>
                  <a:srgbClr val="000000"/>
                </a:solidFill>
              </a:rPr>
              <a:t>概要</a:t>
            </a:r>
            <a:endParaRPr lang="en-US" altLang="ja-JP" dirty="0" smtClean="0">
              <a:solidFill>
                <a:srgbClr val="000000"/>
              </a:solidFill>
            </a:endParaRPr>
          </a:p>
          <a:p>
            <a:pPr eaLnBrk="1" hangingPunct="1"/>
            <a:r>
              <a:rPr lang="ja-JP" altLang="en-US" dirty="0" smtClean="0">
                <a:solidFill>
                  <a:srgbClr val="000000"/>
                </a:solidFill>
              </a:rPr>
              <a:t>確定</a:t>
            </a:r>
            <a:endParaRPr lang="ja-JP" altLang="en-US" dirty="0">
              <a:solidFill>
                <a:srgbClr val="000000"/>
              </a:solidFill>
            </a:endParaRPr>
          </a:p>
        </p:txBody>
      </p:sp>
      <p:sp>
        <p:nvSpPr>
          <p:cNvPr id="25" name="Line 1277"/>
          <p:cNvSpPr>
            <a:spLocks noChangeShapeType="1"/>
          </p:cNvSpPr>
          <p:nvPr/>
        </p:nvSpPr>
        <p:spPr bwMode="auto">
          <a:xfrm>
            <a:off x="2788829" y="4505345"/>
            <a:ext cx="3043162"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6" name="Line 1277"/>
          <p:cNvSpPr>
            <a:spLocks noChangeShapeType="1"/>
          </p:cNvSpPr>
          <p:nvPr/>
        </p:nvSpPr>
        <p:spPr bwMode="auto">
          <a:xfrm>
            <a:off x="3580917" y="3501008"/>
            <a:ext cx="1927188" cy="3014"/>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7" name="Line 1277"/>
          <p:cNvSpPr>
            <a:spLocks noChangeShapeType="1"/>
          </p:cNvSpPr>
          <p:nvPr/>
        </p:nvSpPr>
        <p:spPr bwMode="auto">
          <a:xfrm>
            <a:off x="7488324" y="3465004"/>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8" name="テキスト ボックス 2"/>
          <p:cNvSpPr txBox="1">
            <a:spLocks noChangeArrowheads="1"/>
          </p:cNvSpPr>
          <p:nvPr/>
        </p:nvSpPr>
        <p:spPr bwMode="auto">
          <a:xfrm>
            <a:off x="2788829" y="4270303"/>
            <a:ext cx="1080120"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solidFill>
                  <a:srgbClr val="000000"/>
                </a:solidFill>
              </a:rPr>
              <a:t>28</a:t>
            </a:r>
            <a:r>
              <a:rPr lang="ja-JP" altLang="en-US" sz="1100" dirty="0" smtClean="0">
                <a:solidFill>
                  <a:srgbClr val="000000"/>
                </a:solidFill>
              </a:rPr>
              <a:t>当初採用</a:t>
            </a:r>
            <a:endParaRPr lang="ja-JP" altLang="en-US" sz="1100" dirty="0">
              <a:solidFill>
                <a:srgbClr val="000000"/>
              </a:solidFill>
            </a:endParaRPr>
          </a:p>
        </p:txBody>
      </p:sp>
      <p:sp>
        <p:nvSpPr>
          <p:cNvPr id="29" name="テキスト ボックス 2"/>
          <p:cNvSpPr txBox="1">
            <a:spLocks noChangeArrowheads="1"/>
          </p:cNvSpPr>
          <p:nvPr/>
        </p:nvSpPr>
        <p:spPr bwMode="auto">
          <a:xfrm>
            <a:off x="6396744" y="4270303"/>
            <a:ext cx="10990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Ｈ</a:t>
            </a:r>
            <a:r>
              <a:rPr lang="en-US" altLang="ja-JP" sz="1100" dirty="0" smtClean="0">
                <a:solidFill>
                  <a:srgbClr val="000000"/>
                </a:solidFill>
              </a:rPr>
              <a:t>29</a:t>
            </a:r>
            <a:r>
              <a:rPr lang="ja-JP" altLang="en-US" sz="1100" dirty="0" smtClean="0">
                <a:solidFill>
                  <a:srgbClr val="000000"/>
                </a:solidFill>
              </a:rPr>
              <a:t>当初採用</a:t>
            </a:r>
            <a:endParaRPr lang="ja-JP" altLang="en-US" sz="1100" dirty="0">
              <a:solidFill>
                <a:srgbClr val="000000"/>
              </a:solidFill>
            </a:endParaRPr>
          </a:p>
        </p:txBody>
      </p:sp>
      <p:sp>
        <p:nvSpPr>
          <p:cNvPr id="22" name="テキスト ボックス 14"/>
          <p:cNvSpPr txBox="1">
            <a:spLocks noChangeArrowheads="1"/>
          </p:cNvSpPr>
          <p:nvPr/>
        </p:nvSpPr>
        <p:spPr bwMode="auto">
          <a:xfrm>
            <a:off x="3779912" y="3914887"/>
            <a:ext cx="165576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a:solidFill>
                  <a:srgbClr val="000000"/>
                </a:solidFill>
              </a:rPr>
              <a:t>公　募 ・ 選　考</a:t>
            </a:r>
          </a:p>
        </p:txBody>
      </p:sp>
      <p:sp>
        <p:nvSpPr>
          <p:cNvPr id="31" name="テキスト ボックス 2"/>
          <p:cNvSpPr txBox="1">
            <a:spLocks noChangeArrowheads="1"/>
          </p:cNvSpPr>
          <p:nvPr/>
        </p:nvSpPr>
        <p:spPr bwMode="auto">
          <a:xfrm>
            <a:off x="5328233" y="3939443"/>
            <a:ext cx="647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1100" dirty="0" smtClean="0">
                <a:solidFill>
                  <a:srgbClr val="000000"/>
                </a:solidFill>
              </a:rPr>
              <a:t>合格者</a:t>
            </a:r>
            <a:endParaRPr lang="en-US" altLang="ja-JP" sz="1100" dirty="0" smtClean="0">
              <a:solidFill>
                <a:srgbClr val="000000"/>
              </a:solidFill>
            </a:endParaRPr>
          </a:p>
          <a:p>
            <a:pPr algn="l" eaLnBrk="1" hangingPunct="1"/>
            <a:r>
              <a:rPr lang="ja-JP" altLang="en-US" sz="1100" dirty="0" smtClean="0">
                <a:solidFill>
                  <a:srgbClr val="000000"/>
                </a:solidFill>
              </a:rPr>
              <a:t>決定</a:t>
            </a:r>
            <a:endParaRPr lang="ja-JP" altLang="en-US" sz="1100" dirty="0">
              <a:solidFill>
                <a:srgbClr val="000000"/>
              </a:solidFill>
            </a:endParaRPr>
          </a:p>
        </p:txBody>
      </p:sp>
      <p:sp>
        <p:nvSpPr>
          <p:cNvPr id="32" name="Line 1277"/>
          <p:cNvSpPr>
            <a:spLocks noChangeShapeType="1"/>
          </p:cNvSpPr>
          <p:nvPr/>
        </p:nvSpPr>
        <p:spPr bwMode="auto">
          <a:xfrm flipV="1">
            <a:off x="3580917" y="3933056"/>
            <a:ext cx="1927187"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33" name="テキスト ボックス 6"/>
          <p:cNvSpPr txBox="1">
            <a:spLocks noChangeArrowheads="1"/>
          </p:cNvSpPr>
          <p:nvPr/>
        </p:nvSpPr>
        <p:spPr bwMode="auto">
          <a:xfrm>
            <a:off x="7755321" y="3897052"/>
            <a:ext cx="117316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sz="1100" dirty="0" smtClean="0">
                <a:solidFill>
                  <a:srgbClr val="000000"/>
                </a:solidFill>
              </a:rPr>
              <a:t>研修</a:t>
            </a:r>
            <a:endParaRPr lang="ja-JP" altLang="en-US" sz="1100" dirty="0">
              <a:solidFill>
                <a:srgbClr val="000000"/>
              </a:solidFill>
            </a:endParaRPr>
          </a:p>
        </p:txBody>
      </p:sp>
      <p:sp>
        <p:nvSpPr>
          <p:cNvPr id="34" name="Line 1277"/>
          <p:cNvSpPr>
            <a:spLocks noChangeShapeType="1"/>
          </p:cNvSpPr>
          <p:nvPr/>
        </p:nvSpPr>
        <p:spPr bwMode="auto">
          <a:xfrm>
            <a:off x="7524328" y="3897052"/>
            <a:ext cx="1512168" cy="0"/>
          </a:xfrm>
          <a:prstGeom prst="line">
            <a:avLst/>
          </a:prstGeom>
          <a:noFill/>
          <a:ln w="44450">
            <a:solidFill>
              <a:schemeClr val="tx1"/>
            </a:solidFill>
            <a:prstDash val="solid"/>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41" name="テキスト ボックス 14"/>
          <p:cNvSpPr txBox="1">
            <a:spLocks noChangeArrowheads="1"/>
          </p:cNvSpPr>
          <p:nvPr/>
        </p:nvSpPr>
        <p:spPr bwMode="auto">
          <a:xfrm>
            <a:off x="8460432" y="4401108"/>
            <a:ext cx="7200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smtClean="0">
                <a:solidFill>
                  <a:srgbClr val="000000"/>
                </a:solidFill>
              </a:rPr>
              <a:t>＊選考</a:t>
            </a:r>
            <a:endParaRPr lang="en-US" altLang="ja-JP" sz="900" dirty="0" smtClean="0">
              <a:solidFill>
                <a:srgbClr val="000000"/>
              </a:solidFill>
            </a:endParaRPr>
          </a:p>
          <a:p>
            <a:pPr algn="l" eaLnBrk="1" hangingPunct="1"/>
            <a:r>
              <a:rPr lang="ja-JP" altLang="en-US" sz="900" dirty="0" smtClean="0">
                <a:solidFill>
                  <a:srgbClr val="000000"/>
                </a:solidFill>
              </a:rPr>
              <a:t>テスト</a:t>
            </a:r>
            <a:endParaRPr lang="en-US" altLang="ja-JP" sz="900" dirty="0" smtClean="0">
              <a:solidFill>
                <a:srgbClr val="000000"/>
              </a:solidFill>
            </a:endParaRPr>
          </a:p>
          <a:p>
            <a:pPr algn="l" eaLnBrk="1" hangingPunct="1"/>
            <a:r>
              <a:rPr lang="ja-JP" altLang="en-US" sz="900" dirty="0" smtClean="0">
                <a:solidFill>
                  <a:srgbClr val="000000"/>
                </a:solidFill>
              </a:rPr>
              <a:t>概要報告</a:t>
            </a:r>
            <a:r>
              <a:rPr lang="ja-JP" altLang="en-US" dirty="0" smtClean="0">
                <a:solidFill>
                  <a:srgbClr val="000000"/>
                </a:solidFill>
              </a:rPr>
              <a:t>　　　　</a:t>
            </a:r>
            <a:endParaRPr lang="ja-JP" altLang="en-US" dirty="0">
              <a:solidFill>
                <a:srgbClr val="000000"/>
              </a:solidFill>
            </a:endParaRPr>
          </a:p>
        </p:txBody>
      </p:sp>
      <p:sp>
        <p:nvSpPr>
          <p:cNvPr id="42" name="テキスト ボックス 14"/>
          <p:cNvSpPr txBox="1">
            <a:spLocks noChangeArrowheads="1"/>
          </p:cNvSpPr>
          <p:nvPr/>
        </p:nvSpPr>
        <p:spPr bwMode="auto">
          <a:xfrm>
            <a:off x="532808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smtClean="0">
                <a:solidFill>
                  <a:srgbClr val="000000"/>
                </a:solidFill>
              </a:rPr>
              <a:t>の検討</a:t>
            </a:r>
            <a:r>
              <a:rPr lang="ja-JP" altLang="en-US" dirty="0" smtClean="0">
                <a:solidFill>
                  <a:srgbClr val="000000"/>
                </a:solidFill>
              </a:rPr>
              <a:t>　　　　　</a:t>
            </a:r>
            <a:endParaRPr lang="ja-JP" altLang="en-US" dirty="0">
              <a:solidFill>
                <a:srgbClr val="000000"/>
              </a:solidFill>
            </a:endParaRPr>
          </a:p>
        </p:txBody>
      </p:sp>
      <p:sp>
        <p:nvSpPr>
          <p:cNvPr id="30" name="テキスト ボックス 14"/>
          <p:cNvSpPr txBox="1">
            <a:spLocks noChangeArrowheads="1"/>
          </p:cNvSpPr>
          <p:nvPr/>
        </p:nvSpPr>
        <p:spPr bwMode="auto">
          <a:xfrm>
            <a:off x="5868144" y="5301208"/>
            <a:ext cx="72008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a:solidFill>
                  <a:srgbClr val="000000"/>
                </a:solidFill>
              </a:rPr>
              <a:t>作成</a:t>
            </a:r>
            <a:r>
              <a:rPr lang="ja-JP" altLang="en-US" sz="900" dirty="0" smtClean="0">
                <a:solidFill>
                  <a:srgbClr val="000000"/>
                </a:solidFill>
              </a:rPr>
              <a:t>方針</a:t>
            </a:r>
            <a:endParaRPr lang="en-US" altLang="ja-JP" sz="900" dirty="0" smtClean="0">
              <a:solidFill>
                <a:srgbClr val="000000"/>
              </a:solidFill>
            </a:endParaRPr>
          </a:p>
          <a:p>
            <a:pPr algn="l" eaLnBrk="1" hangingPunct="1"/>
            <a:r>
              <a:rPr lang="ja-JP" altLang="en-US" sz="900" dirty="0">
                <a:solidFill>
                  <a:srgbClr val="000000"/>
                </a:solidFill>
              </a:rPr>
              <a:t>決定</a:t>
            </a:r>
            <a:r>
              <a:rPr lang="ja-JP" altLang="en-US" dirty="0" smtClean="0">
                <a:solidFill>
                  <a:srgbClr val="000000"/>
                </a:solidFill>
              </a:rPr>
              <a:t>　　　　　</a:t>
            </a:r>
            <a:endParaRPr lang="ja-JP" altLang="en-US" dirty="0">
              <a:solidFill>
                <a:srgbClr val="000000"/>
              </a:solidFill>
            </a:endParaRPr>
          </a:p>
        </p:txBody>
      </p:sp>
    </p:spTree>
    <p:extLst>
      <p:ext uri="{BB962C8B-B14F-4D97-AF65-F5344CB8AC3E}">
        <p14:creationId xmlns:p14="http://schemas.microsoft.com/office/powerpoint/2010/main" val="1458211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31" name="Text Box 142"/>
          <p:cNvSpPr txBox="1">
            <a:spLocks noChangeArrowheads="1"/>
          </p:cNvSpPr>
          <p:nvPr/>
        </p:nvSpPr>
        <p:spPr bwMode="auto">
          <a:xfrm>
            <a:off x="8580465"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２３</a:t>
            </a:r>
            <a:endParaRPr lang="ja-JP" altLang="en-US" b="1" dirty="0">
              <a:solidFill>
                <a:srgbClr val="000000"/>
              </a:solidFill>
            </a:endParaRPr>
          </a:p>
        </p:txBody>
      </p:sp>
      <p:graphicFrame>
        <p:nvGraphicFramePr>
          <p:cNvPr id="10" name="Group 1516"/>
          <p:cNvGraphicFramePr>
            <a:graphicFrameLocks noGrp="1"/>
          </p:cNvGraphicFramePr>
          <p:nvPr>
            <p:extLst>
              <p:ext uri="{D42A27DB-BD31-4B8C-83A1-F6EECF244321}">
                <p14:modId xmlns:p14="http://schemas.microsoft.com/office/powerpoint/2010/main" val="2600952537"/>
              </p:ext>
            </p:extLst>
          </p:nvPr>
        </p:nvGraphicFramePr>
        <p:xfrm>
          <a:off x="71438" y="1016732"/>
          <a:ext cx="8950326" cy="4640145"/>
        </p:xfrm>
        <a:graphic>
          <a:graphicData uri="http://schemas.openxmlformats.org/drawingml/2006/table">
            <a:tbl>
              <a:tblPr/>
              <a:tblGrid>
                <a:gridCol w="442855"/>
                <a:gridCol w="2254229"/>
                <a:gridCol w="521104"/>
                <a:gridCol w="521103"/>
                <a:gridCol w="521104"/>
                <a:gridCol w="521103"/>
                <a:gridCol w="521104"/>
                <a:gridCol w="521103"/>
                <a:gridCol w="521104"/>
                <a:gridCol w="521103"/>
                <a:gridCol w="521104"/>
                <a:gridCol w="521103"/>
                <a:gridCol w="521104"/>
                <a:gridCol w="521103"/>
              </a:tblGrid>
              <a:tr h="237681">
                <a:tc rowSpan="2" gridSpan="2">
                  <a:txBody>
                    <a:bodyPr/>
                    <a:lstStyle/>
                    <a:p>
                      <a:pPr marL="0" marR="0" lvl="0" indent="0" algn="r" defTabSz="914400" rtl="0" eaLnBrk="1" fontAlgn="base" latinLnBrk="0" hangingPunct="1">
                        <a:lnSpc>
                          <a:spcPct val="75000"/>
                        </a:lnSpc>
                        <a:spcBef>
                          <a:spcPct val="20000"/>
                        </a:spcBef>
                        <a:spcAft>
                          <a:spcPct val="0"/>
                        </a:spcAft>
                        <a:buClrTx/>
                        <a:buSzTx/>
                        <a:buFontTx/>
                        <a:buNone/>
                        <a:tabLst/>
                      </a:pPr>
                      <a:endParaRPr kumimoji="1" lang="ja-JP" altLang="ja-JP" sz="9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rowSpan="2" h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4</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5</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6</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7</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8</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9</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10</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11</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100" b="1" i="0" u="none" strike="noStrike" cap="none" normalizeH="0" baseline="0" smtClean="0">
                          <a:ln>
                            <a:noFill/>
                          </a:ln>
                          <a:solidFill>
                            <a:schemeClr val="tx1"/>
                          </a:solidFill>
                          <a:effectLst/>
                          <a:latin typeface="Arial" charset="0"/>
                          <a:ea typeface="ＭＳ Ｐゴシック" pitchFamily="50" charset="-128"/>
                        </a:rPr>
                        <a:t>12</a:t>
                      </a:r>
                      <a:r>
                        <a:rPr kumimoji="1" lang="ja-JP" altLang="en-US" sz="11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Arial" charset="0"/>
                          <a:ea typeface="ＭＳ Ｐゴシック" pitchFamily="50" charset="-128"/>
                        </a:rPr>
                        <a:t>1</a:t>
                      </a:r>
                      <a:r>
                        <a:rPr kumimoji="1" lang="ja-JP" altLang="en-US" sz="1200" b="1" i="0" u="none" strike="noStrike" cap="none" normalizeH="0" baseline="0" dirty="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2</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Arial" charset="0"/>
                          <a:ea typeface="ＭＳ Ｐゴシック" pitchFamily="50" charset="-128"/>
                        </a:rPr>
                        <a:t>3</a:t>
                      </a:r>
                      <a:r>
                        <a:rPr kumimoji="1" lang="ja-JP" altLang="en-US" sz="1200" b="1" i="0" u="none" strike="noStrike" cap="none" normalizeH="0" baseline="0" smtClean="0">
                          <a:ln>
                            <a:noFill/>
                          </a:ln>
                          <a:solidFill>
                            <a:schemeClr val="tx1"/>
                          </a:solidFill>
                          <a:effectLst/>
                          <a:latin typeface="Arial" charset="0"/>
                          <a:ea typeface="ＭＳ Ｐゴシック" pitchFamily="50" charset="-128"/>
                        </a:rPr>
                        <a:t>月</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297">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20</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17</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18</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22</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19</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1" i="0" u="none" strike="noStrike" cap="none" normalizeH="0" baseline="0" dirty="0" smtClean="0">
                          <a:ln>
                            <a:noFill/>
                          </a:ln>
                          <a:solidFill>
                            <a:schemeClr val="tx1"/>
                          </a:solidFill>
                          <a:effectLst/>
                          <a:latin typeface="Arial" charset="0"/>
                          <a:ea typeface="ＭＳ Ｐゴシック" pitchFamily="50" charset="-128"/>
                        </a:rPr>
                        <a:t>25</a:t>
                      </a:r>
                      <a:r>
                        <a:rPr kumimoji="1" lang="ja-JP" altLang="en-US" sz="800" b="1" i="0" u="none" strike="noStrike" cap="none" normalizeH="0" baseline="0" dirty="0" smtClean="0">
                          <a:ln>
                            <a:noFill/>
                          </a:ln>
                          <a:solidFill>
                            <a:schemeClr val="tx1"/>
                          </a:solidFill>
                          <a:effectLst/>
                          <a:latin typeface="Arial" charset="0"/>
                          <a:ea typeface="ＭＳ Ｐゴシック" pitchFamily="50" charset="-128"/>
                        </a:rPr>
                        <a:t>日</a:t>
                      </a: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r>
              <a:tr h="525653">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〇　平成２８年度入学者選抜関連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dirty="0" smtClean="0"/>
                    </a:p>
                    <a:p>
                      <a:pPr eaLnBrk="1" hangingPunct="1"/>
                      <a:endParaRPr lang="en-US" altLang="ja-JP" sz="1000" dirty="0" smtClean="0"/>
                    </a:p>
                    <a:p>
                      <a:pPr eaLnBrk="1" hangingPunct="1"/>
                      <a:endParaRPr lang="en-US" altLang="ja-JP" sz="1000" dirty="0" smtClean="0"/>
                    </a:p>
                    <a:p>
                      <a:pPr eaLnBrk="1" hangingPunct="1"/>
                      <a:endParaRPr lang="ja-JP" altLang="en-US" sz="10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u="none" dirty="0" smtClean="0">
                        <a:solidFill>
                          <a:schemeClr val="tx1"/>
                        </a:solidFill>
                      </a:endParaRPr>
                    </a:p>
                    <a:p>
                      <a:pPr eaLnBrk="1" hangingPunct="1"/>
                      <a:r>
                        <a:rPr lang="ja-JP" altLang="en-US" sz="1000" u="none" dirty="0" smtClean="0">
                          <a:solidFill>
                            <a:schemeClr val="tx1"/>
                          </a:solidFill>
                        </a:rPr>
                        <a:t>特別選抜　</a:t>
                      </a:r>
                      <a:endParaRPr lang="en-US" altLang="ja-JP" sz="1000" u="none" dirty="0" smtClean="0">
                        <a:solidFill>
                          <a:schemeClr val="tx1"/>
                        </a:solidFill>
                      </a:endParaRPr>
                    </a:p>
                    <a:p>
                      <a:pPr eaLnBrk="1" hangingPunct="1"/>
                      <a:r>
                        <a:rPr lang="ja-JP" altLang="en-US" sz="1000" u="none" dirty="0" smtClean="0">
                          <a:solidFill>
                            <a:schemeClr val="tx1"/>
                          </a:solidFill>
                        </a:rPr>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eaLnBrk="1" hangingPunct="1"/>
                      <a:endParaRPr lang="en-US" altLang="ja-JP" sz="1000" u="none" dirty="0" smtClean="0">
                        <a:solidFill>
                          <a:schemeClr val="tx1"/>
                        </a:solidFill>
                      </a:endParaRPr>
                    </a:p>
                    <a:p>
                      <a:pPr eaLnBrk="1" hangingPunct="1"/>
                      <a:r>
                        <a:rPr lang="ja-JP" altLang="en-US" sz="1000" u="none" dirty="0" smtClean="0">
                          <a:solidFill>
                            <a:schemeClr val="tx1"/>
                          </a:solidFill>
                        </a:rPr>
                        <a:t>一般選抜　</a:t>
                      </a:r>
                      <a:endParaRPr lang="en-US" altLang="ja-JP" sz="1000" u="none" dirty="0" smtClean="0">
                        <a:solidFill>
                          <a:schemeClr val="tx1"/>
                        </a:solidFill>
                      </a:endParaRPr>
                    </a:p>
                    <a:p>
                      <a:pPr eaLnBrk="1" hangingPunct="1"/>
                      <a:r>
                        <a:rPr lang="ja-JP" altLang="en-US" sz="1000" u="none" dirty="0" smtClean="0">
                          <a:solidFill>
                            <a:schemeClr val="tx1"/>
                          </a:solidFill>
                        </a:rPr>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52">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入学者への広報関連</a:t>
                      </a: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進学フェア</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企画・準備</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進学フェア開催</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endParaRPr lang="en-US" altLang="ja-JP" sz="900" dirty="0" smtClean="0"/>
                    </a:p>
                    <a:p>
                      <a:pPr marL="0" marR="0" lvl="0" indent="0" algn="ctr" defTabSz="914400" rtl="0" eaLnBrk="1" fontAlgn="base" latinLnBrk="0" hangingPunct="1">
                        <a:lnSpc>
                          <a:spcPct val="75000"/>
                        </a:lnSpc>
                        <a:spcBef>
                          <a:spcPct val="0"/>
                        </a:spcBef>
                        <a:spcAft>
                          <a:spcPct val="0"/>
                        </a:spcAft>
                        <a:buClrTx/>
                        <a:buSzTx/>
                        <a:buFontTx/>
                        <a:buNone/>
                        <a:tabLst/>
                      </a:pPr>
                      <a:r>
                        <a:rPr lang="ja-JP" altLang="en-US" sz="900" b="0" dirty="0" smtClean="0">
                          <a:solidFill>
                            <a:schemeClr val="tx1"/>
                          </a:solidFill>
                        </a:rPr>
                        <a:t>各地区</a:t>
                      </a:r>
                      <a:r>
                        <a:rPr lang="ja-JP" altLang="en-US" sz="900" dirty="0" smtClean="0"/>
                        <a:t>合同説明会　各学校説明会・体験入学</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577">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全国学力・学習状況調査</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国による調査</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実施</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0" i="0" u="none" strike="noStrike" cap="none" normalizeH="0" baseline="0" dirty="0" smtClean="0">
                          <a:ln>
                            <a:noFill/>
                          </a:ln>
                          <a:solidFill>
                            <a:schemeClr val="tx1"/>
                          </a:solidFill>
                          <a:effectLst/>
                          <a:latin typeface="Arial" charset="0"/>
                          <a:ea typeface="ＭＳ Ｐゴシック" pitchFamily="50" charset="-128"/>
                        </a:rPr>
                        <a:t>21</a:t>
                      </a: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日）</a:t>
                      </a: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採点・分析（国）</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755">
                <a:tc gridSpan="2">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　チャレンジテスト</a:t>
                      </a:r>
                      <a:endParaRPr kumimoji="1" lang="en-US"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anchor="ctr"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ja-JP"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調査</a:t>
                      </a: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実施</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800" b="0" i="0" u="none" strike="noStrike" cap="none" normalizeH="0" baseline="0" dirty="0" smtClean="0">
                          <a:ln>
                            <a:noFill/>
                          </a:ln>
                          <a:solidFill>
                            <a:schemeClr val="tx1"/>
                          </a:solidFill>
                          <a:effectLst/>
                          <a:latin typeface="Arial" charset="0"/>
                          <a:ea typeface="ＭＳ Ｐゴシック" pitchFamily="50" charset="-128"/>
                        </a:rPr>
                        <a:t>13</a:t>
                      </a:r>
                      <a:r>
                        <a:rPr kumimoji="1" lang="ja-JP" altLang="en-US" sz="800" b="0" i="0" u="none" strike="noStrike" cap="none" normalizeH="0" baseline="0" dirty="0" smtClean="0">
                          <a:ln>
                            <a:noFill/>
                          </a:ln>
                          <a:solidFill>
                            <a:schemeClr val="tx1"/>
                          </a:solidFill>
                          <a:effectLst/>
                          <a:latin typeface="Arial" charset="0"/>
                          <a:ea typeface="ＭＳ Ｐゴシック" pitchFamily="50" charset="-128"/>
                        </a:rPr>
                        <a:t>日）</a:t>
                      </a: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結果提供</a:t>
                      </a: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採点・分析</a:t>
                      </a:r>
                      <a:endParaRPr kumimoji="1" lang="ja-JP"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75000"/>
                        </a:lnSpc>
                        <a:spcBef>
                          <a:spcPct val="0"/>
                        </a:spcBef>
                        <a:spcAft>
                          <a:spcPct val="0"/>
                        </a:spcAft>
                        <a:buClrTx/>
                        <a:buSzTx/>
                        <a:buFontTx/>
                        <a:buNone/>
                        <a:tabLst/>
                        <a:defRPr/>
                      </a:pP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評定の</a:t>
                      </a:r>
                      <a:endParaRPr kumimoji="1" lang="en-US" altLang="ja-JP" sz="900" b="0" i="0" u="none" strike="noStrike" cap="none" normalizeH="0" baseline="0" dirty="0" smtClean="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75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Arial" charset="0"/>
                          <a:ea typeface="ＭＳ Ｐゴシック" pitchFamily="50" charset="-128"/>
                        </a:rPr>
                        <a:t>範囲提示</a:t>
                      </a:r>
                      <a:endParaRPr kumimoji="1" lang="ja-JP" altLang="ja-JP" sz="9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9873">
                <a:tc>
                  <a:txBody>
                    <a:bodyPr/>
                    <a:lstStyle/>
                    <a:p>
                      <a:pPr marL="0" marR="0" lvl="0" indent="0" algn="l" defTabSz="914400" rtl="0" eaLnBrk="1" fontAlgn="base" latinLnBrk="0" hangingPunct="1">
                        <a:lnSpc>
                          <a:spcPct val="7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bg1"/>
                        </a:solidFill>
                        <a:effectLst/>
                        <a:latin typeface="Arial" charset="0"/>
                        <a:ea typeface="ＭＳ Ｐゴシック" pitchFamily="50" charset="-128"/>
                      </a:endParaRPr>
                    </a:p>
                  </a:txBody>
                  <a:tcPr marL="91437" marR="91437" marT="45689" marB="45689"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gridSpan="12">
                  <a:txBody>
                    <a:bodyPr/>
                    <a:lstStyle/>
                    <a:p>
                      <a:pPr marL="0" marR="0" lvl="0" indent="0" algn="r" defTabSz="914400" rtl="0" eaLnBrk="1" fontAlgn="base" latinLnBrk="0" hangingPunct="1">
                        <a:lnSpc>
                          <a:spcPct val="80000"/>
                        </a:lnSpc>
                        <a:spcBef>
                          <a:spcPct val="2000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Arial" charset="0"/>
                          <a:ea typeface="ＭＳ Ｐゴシック" pitchFamily="50" charset="-128"/>
                        </a:rPr>
                        <a:t>「＊」は、教育委員会会議の開催予定日</a:t>
                      </a:r>
                      <a:endParaRPr kumimoji="1" lang="ja-JP" altLang="ja-JP" sz="1300" b="1"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80000"/>
                        </a:lnSpc>
                        <a:spcBef>
                          <a:spcPct val="2000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Arial" charset="0"/>
                        <a:ea typeface="ＭＳ Ｐゴシック" pitchFamily="50" charset="-128"/>
                      </a:endParaRPr>
                    </a:p>
                  </a:txBody>
                  <a:tcPr marL="91437" marR="91437" marT="45689" marB="45689"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6" name="Text Box 863"/>
          <p:cNvSpPr txBox="1">
            <a:spLocks noChangeArrowheads="1"/>
          </p:cNvSpPr>
          <p:nvPr/>
        </p:nvSpPr>
        <p:spPr bwMode="auto">
          <a:xfrm>
            <a:off x="5767" y="548680"/>
            <a:ext cx="89614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20000"/>
              </a:spcBef>
            </a:pPr>
            <a:r>
              <a:rPr lang="ja-JP" altLang="en-US" sz="1600" b="1" dirty="0">
                <a:solidFill>
                  <a:srgbClr val="000000"/>
                </a:solidFill>
              </a:rPr>
              <a:t>〇　教育</a:t>
            </a:r>
            <a:r>
              <a:rPr lang="ja-JP" altLang="en-US" sz="1600" b="1" dirty="0" smtClean="0">
                <a:solidFill>
                  <a:srgbClr val="000000"/>
                </a:solidFill>
              </a:rPr>
              <a:t>委員会の主な案件に関する動き</a:t>
            </a:r>
            <a:endParaRPr lang="ja-JP" altLang="en-US" sz="1200" dirty="0">
              <a:solidFill>
                <a:srgbClr val="000000"/>
              </a:solidFill>
            </a:endParaRPr>
          </a:p>
        </p:txBody>
      </p:sp>
      <p:grpSp>
        <p:nvGrpSpPr>
          <p:cNvPr id="17" name="グループ化 15"/>
          <p:cNvGrpSpPr>
            <a:grpSpLocks/>
          </p:cNvGrpSpPr>
          <p:nvPr/>
        </p:nvGrpSpPr>
        <p:grpSpPr bwMode="auto">
          <a:xfrm>
            <a:off x="2791979" y="1664804"/>
            <a:ext cx="6413512" cy="534174"/>
            <a:chOff x="2925751" y="4871604"/>
            <a:chExt cx="6413512" cy="534174"/>
          </a:xfrm>
        </p:grpSpPr>
        <p:sp>
          <p:nvSpPr>
            <p:cNvPr id="18" name="Line 271"/>
            <p:cNvSpPr>
              <a:spLocks noChangeShapeType="1"/>
            </p:cNvSpPr>
            <p:nvPr/>
          </p:nvSpPr>
          <p:spPr bwMode="auto">
            <a:xfrm flipV="1">
              <a:off x="2941576" y="4871604"/>
              <a:ext cx="3564396" cy="5024"/>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19" name="テキスト ボックス 7"/>
            <p:cNvSpPr txBox="1">
              <a:spLocks noChangeArrowheads="1"/>
            </p:cNvSpPr>
            <p:nvPr/>
          </p:nvSpPr>
          <p:spPr bwMode="auto">
            <a:xfrm>
              <a:off x="2925751" y="4871604"/>
              <a:ext cx="259478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zh-TW" altLang="en-US" sz="1100" dirty="0">
                  <a:solidFill>
                    <a:srgbClr val="000000"/>
                  </a:solidFill>
                </a:rPr>
                <a:t>大阪府公私立高等学校連絡協</a:t>
              </a:r>
              <a:r>
                <a:rPr lang="zh-TW" altLang="en-US" sz="1100" dirty="0" smtClean="0">
                  <a:solidFill>
                    <a:srgbClr val="000000"/>
                  </a:solidFill>
                </a:rPr>
                <a:t>議会</a:t>
              </a:r>
              <a:r>
                <a:rPr lang="ja-JP" altLang="en-US" sz="1100" dirty="0" smtClean="0">
                  <a:solidFill>
                    <a:srgbClr val="000000"/>
                  </a:solidFill>
                </a:rPr>
                <a:t>等</a:t>
              </a:r>
              <a:r>
                <a:rPr lang="ja-JP" altLang="en-US" sz="1200" dirty="0">
                  <a:solidFill>
                    <a:srgbClr val="000000"/>
                  </a:solidFill>
                </a:rPr>
                <a:t>　</a:t>
              </a:r>
            </a:p>
          </p:txBody>
        </p:sp>
        <p:sp>
          <p:nvSpPr>
            <p:cNvPr id="22" name="テキスト ボックス 7"/>
            <p:cNvSpPr txBox="1">
              <a:spLocks noChangeArrowheads="1"/>
            </p:cNvSpPr>
            <p:nvPr/>
          </p:nvSpPr>
          <p:spPr bwMode="auto">
            <a:xfrm>
              <a:off x="5097463" y="5128779"/>
              <a:ext cx="8461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3" name="テキスト ボックス 7"/>
            <p:cNvSpPr txBox="1">
              <a:spLocks noChangeArrowheads="1"/>
            </p:cNvSpPr>
            <p:nvPr/>
          </p:nvSpPr>
          <p:spPr bwMode="auto">
            <a:xfrm>
              <a:off x="5776913" y="5120842"/>
              <a:ext cx="8302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4" name="テキスト ボックス 7"/>
            <p:cNvSpPr txBox="1">
              <a:spLocks noChangeArrowheads="1"/>
            </p:cNvSpPr>
            <p:nvPr/>
          </p:nvSpPr>
          <p:spPr bwMode="auto">
            <a:xfrm>
              <a:off x="6391275" y="5119254"/>
              <a:ext cx="9001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5" name="テキスト ボックス 7"/>
            <p:cNvSpPr txBox="1">
              <a:spLocks noChangeArrowheads="1"/>
            </p:cNvSpPr>
            <p:nvPr/>
          </p:nvSpPr>
          <p:spPr bwMode="auto">
            <a:xfrm>
              <a:off x="7732713"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sp>
          <p:nvSpPr>
            <p:cNvPr id="26" name="テキスト ボックス 7"/>
            <p:cNvSpPr txBox="1">
              <a:spLocks noChangeArrowheads="1"/>
            </p:cNvSpPr>
            <p:nvPr/>
          </p:nvSpPr>
          <p:spPr bwMode="auto">
            <a:xfrm>
              <a:off x="8389938" y="5076392"/>
              <a:ext cx="949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endParaRPr lang="ja-JP" altLang="en-US" sz="1200" dirty="0">
                <a:solidFill>
                  <a:srgbClr val="000000"/>
                </a:solidFill>
              </a:endParaRPr>
            </a:p>
          </p:txBody>
        </p:sp>
      </p:grpSp>
      <p:sp>
        <p:nvSpPr>
          <p:cNvPr id="32" name="Line 271"/>
          <p:cNvSpPr>
            <a:spLocks noChangeShapeType="1"/>
          </p:cNvSpPr>
          <p:nvPr/>
        </p:nvSpPr>
        <p:spPr bwMode="auto">
          <a:xfrm>
            <a:off x="4872720" y="3140968"/>
            <a:ext cx="3011647"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14" name="Line 271"/>
          <p:cNvSpPr>
            <a:spLocks noChangeShapeType="1"/>
          </p:cNvSpPr>
          <p:nvPr/>
        </p:nvSpPr>
        <p:spPr bwMode="auto">
          <a:xfrm>
            <a:off x="3355392" y="3789040"/>
            <a:ext cx="1432632"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0" name="Line 801"/>
          <p:cNvSpPr>
            <a:spLocks noChangeShapeType="1"/>
          </p:cNvSpPr>
          <p:nvPr/>
        </p:nvSpPr>
        <p:spPr bwMode="auto">
          <a:xfrm>
            <a:off x="3634558" y="3140968"/>
            <a:ext cx="75742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
        <p:nvSpPr>
          <p:cNvPr id="21" name="Line 271"/>
          <p:cNvSpPr>
            <a:spLocks noChangeShapeType="1"/>
          </p:cNvSpPr>
          <p:nvPr/>
        </p:nvSpPr>
        <p:spPr bwMode="auto">
          <a:xfrm>
            <a:off x="5386759" y="1869592"/>
            <a:ext cx="1568774" cy="0"/>
          </a:xfrm>
          <a:prstGeom prst="line">
            <a:avLst/>
          </a:prstGeom>
          <a:noFill/>
          <a:ln w="444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ja-JP" altLang="en-US">
              <a:solidFill>
                <a:srgbClr val="000000"/>
              </a:solidFill>
            </a:endParaRPr>
          </a:p>
        </p:txBody>
      </p:sp>
      <p:sp>
        <p:nvSpPr>
          <p:cNvPr id="27" name="テキスト ボックス 7"/>
          <p:cNvSpPr txBox="1">
            <a:spLocks noChangeArrowheads="1"/>
          </p:cNvSpPr>
          <p:nvPr/>
        </p:nvSpPr>
        <p:spPr bwMode="auto">
          <a:xfrm>
            <a:off x="5558948" y="1844824"/>
            <a:ext cx="12243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eaLnBrk="1" hangingPunct="1"/>
            <a:r>
              <a:rPr lang="ja-JP" altLang="en-US" dirty="0" smtClean="0">
                <a:solidFill>
                  <a:srgbClr val="000000"/>
                </a:solidFill>
              </a:rPr>
              <a:t>＊</a:t>
            </a:r>
            <a:r>
              <a:rPr lang="ja-JP" altLang="en-US" dirty="0">
                <a:solidFill>
                  <a:srgbClr val="000000"/>
                </a:solidFill>
              </a:rPr>
              <a:t>募集人員決定</a:t>
            </a:r>
            <a:r>
              <a:rPr lang="ja-JP" altLang="en-US" sz="1200" dirty="0">
                <a:solidFill>
                  <a:srgbClr val="000000"/>
                </a:solidFill>
              </a:rPr>
              <a:t>　</a:t>
            </a:r>
          </a:p>
        </p:txBody>
      </p:sp>
      <p:sp>
        <p:nvSpPr>
          <p:cNvPr id="29" name="テキスト ボックス 14"/>
          <p:cNvSpPr txBox="1">
            <a:spLocks noChangeArrowheads="1"/>
          </p:cNvSpPr>
          <p:nvPr/>
        </p:nvSpPr>
        <p:spPr bwMode="auto">
          <a:xfrm>
            <a:off x="5796136" y="2149696"/>
            <a:ext cx="839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charset="-128"/>
              </a:defRPr>
            </a:lvl9pPr>
          </a:lstStyle>
          <a:p>
            <a:pPr algn="l" eaLnBrk="1" hangingPunct="1"/>
            <a:r>
              <a:rPr lang="ja-JP" altLang="en-US" sz="900" dirty="0" smtClean="0">
                <a:solidFill>
                  <a:srgbClr val="000000"/>
                </a:solidFill>
              </a:rPr>
              <a:t>＊</a:t>
            </a:r>
            <a:r>
              <a:rPr lang="ja-JP" altLang="en-US" sz="800" dirty="0" smtClean="0">
                <a:solidFill>
                  <a:srgbClr val="000000"/>
                </a:solidFill>
              </a:rPr>
              <a:t>実施要項</a:t>
            </a:r>
            <a:endParaRPr lang="en-US" altLang="ja-JP" sz="800" dirty="0" smtClean="0">
              <a:solidFill>
                <a:srgbClr val="000000"/>
              </a:solidFill>
            </a:endParaRPr>
          </a:p>
          <a:p>
            <a:pPr algn="l" eaLnBrk="1" hangingPunct="1"/>
            <a:r>
              <a:rPr lang="ja-JP" altLang="en-US" sz="900" dirty="0" smtClean="0">
                <a:solidFill>
                  <a:srgbClr val="000000"/>
                </a:solidFill>
              </a:rPr>
              <a:t> 　決定　　　　</a:t>
            </a:r>
            <a:endParaRPr lang="ja-JP" altLang="en-US" sz="900" dirty="0">
              <a:solidFill>
                <a:srgbClr val="000000"/>
              </a:solidFill>
            </a:endParaRPr>
          </a:p>
        </p:txBody>
      </p:sp>
      <p:sp>
        <p:nvSpPr>
          <p:cNvPr id="30" name="Line 801"/>
          <p:cNvSpPr>
            <a:spLocks noChangeShapeType="1"/>
          </p:cNvSpPr>
          <p:nvPr/>
        </p:nvSpPr>
        <p:spPr bwMode="auto">
          <a:xfrm>
            <a:off x="7839209" y="4797152"/>
            <a:ext cx="28262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1741844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358775" y="779463"/>
            <a:ext cx="8174038" cy="46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endParaRPr lang="ja-JP" altLang="en-US" sz="1600" b="1" dirty="0">
              <a:solidFill>
                <a:srgbClr val="000000"/>
              </a:solidFill>
            </a:endParaRPr>
          </a:p>
          <a:p>
            <a:pPr algn="l" eaLnBrk="1" hangingPunct="1"/>
            <a:endParaRPr lang="en-US" altLang="ja-JP" sz="1500" dirty="0">
              <a:solidFill>
                <a:srgbClr val="000000"/>
              </a:solidFill>
            </a:endParaRPr>
          </a:p>
          <a:p>
            <a:pPr algn="l" eaLnBrk="1" hangingPunct="1"/>
            <a:r>
              <a:rPr lang="ja-JP" altLang="en-US" sz="1500" dirty="0">
                <a:solidFill>
                  <a:srgbClr val="000000"/>
                </a:solidFill>
              </a:rPr>
              <a:t>　</a:t>
            </a:r>
            <a:r>
              <a:rPr lang="ja-JP" altLang="en-US" sz="1600" dirty="0">
                <a:solidFill>
                  <a:srgbClr val="000000"/>
                </a:solidFill>
              </a:rPr>
              <a:t>教育委員会は、地域の学校教育、社会教育、文化、スポーツ等に関する事務を担当する機関として、全ての都道府県及び市町村等に設置されている、知事や市町村長等から独立した行政委員会です。</a:t>
            </a:r>
          </a:p>
          <a:p>
            <a:pPr algn="l" eaLnBrk="1" hangingPunct="1"/>
            <a:r>
              <a:rPr lang="ja-JP" altLang="en-US" sz="1600" dirty="0">
                <a:solidFill>
                  <a:srgbClr val="000000"/>
                </a:solidFill>
              </a:rPr>
              <a:t>　大阪府教育委員会</a:t>
            </a:r>
            <a:r>
              <a:rPr lang="ja-JP" altLang="en-US" sz="1600" dirty="0" smtClean="0">
                <a:solidFill>
                  <a:srgbClr val="000000"/>
                </a:solidFill>
              </a:rPr>
              <a:t>は</a:t>
            </a:r>
            <a:r>
              <a:rPr lang="ja-JP" altLang="en-US" sz="1600" dirty="0" smtClean="0"/>
              <a:t>教育長及び５人</a:t>
            </a:r>
            <a:r>
              <a:rPr lang="ja-JP" altLang="en-US" sz="1600" dirty="0">
                <a:solidFill>
                  <a:srgbClr val="000000"/>
                </a:solidFill>
              </a:rPr>
              <a:t>の委員で組織され、合議により、教育行政における重要事項や基本方針を決定します。 教育長は、その方針、決定に基づいて具体的事務を執行します。　</a:t>
            </a:r>
          </a:p>
          <a:p>
            <a:pPr algn="l" eaLnBrk="1" hangingPunct="1"/>
            <a:endParaRPr lang="en-US" altLang="ja-JP" sz="1600" dirty="0">
              <a:solidFill>
                <a:srgbClr val="000000"/>
              </a:solidFill>
            </a:endParaRPr>
          </a:p>
          <a:p>
            <a:pPr algn="l" eaLnBrk="1" hangingPunct="1"/>
            <a:r>
              <a:rPr lang="ja-JP" altLang="en-US" sz="1600" dirty="0">
                <a:solidFill>
                  <a:srgbClr val="000000"/>
                </a:solidFill>
              </a:rPr>
              <a:t>　教育委員会</a:t>
            </a:r>
            <a:r>
              <a:rPr lang="ja-JP" altLang="en-US" sz="1600" dirty="0" smtClean="0">
                <a:solidFill>
                  <a:srgbClr val="000000"/>
                </a:solidFill>
              </a:rPr>
              <a:t>は、次</a:t>
            </a:r>
            <a:r>
              <a:rPr lang="ja-JP" altLang="en-US" sz="1600" dirty="0">
                <a:solidFill>
                  <a:srgbClr val="000000"/>
                </a:solidFill>
              </a:rPr>
              <a:t>のよう</a:t>
            </a:r>
            <a:r>
              <a:rPr lang="ja-JP" altLang="en-US" sz="1600" dirty="0" smtClean="0">
                <a:solidFill>
                  <a:srgbClr val="000000"/>
                </a:solidFill>
              </a:rPr>
              <a:t>な仕事を</a:t>
            </a:r>
            <a:r>
              <a:rPr lang="ja-JP" altLang="en-US" sz="1600" dirty="0">
                <a:solidFill>
                  <a:srgbClr val="000000"/>
                </a:solidFill>
              </a:rPr>
              <a:t>行っています。</a:t>
            </a:r>
          </a:p>
          <a:p>
            <a:pPr algn="l" eaLnBrk="1" hangingPunct="1">
              <a:lnSpc>
                <a:spcPct val="115000"/>
              </a:lnSpc>
            </a:pPr>
            <a:r>
              <a:rPr lang="ja-JP" altLang="en-US" sz="1600" dirty="0">
                <a:solidFill>
                  <a:srgbClr val="000000"/>
                </a:solidFill>
              </a:rPr>
              <a:t>　　・学校の教育課程・学習指導・生徒指導・進路指導に関すること</a:t>
            </a:r>
            <a:endParaRPr lang="en-US" altLang="ja-JP" sz="1600" dirty="0">
              <a:solidFill>
                <a:srgbClr val="000000"/>
              </a:solidFill>
            </a:endParaRPr>
          </a:p>
          <a:p>
            <a:pPr algn="l" eaLnBrk="1" hangingPunct="1">
              <a:lnSpc>
                <a:spcPct val="115000"/>
              </a:lnSpc>
            </a:pPr>
            <a:r>
              <a:rPr lang="ja-JP" altLang="en-US" sz="1600" dirty="0">
                <a:solidFill>
                  <a:srgbClr val="000000"/>
                </a:solidFill>
              </a:rPr>
              <a:t>　　・公立学校、その他の教育機関の設置・管理・廃止に関すること</a:t>
            </a:r>
          </a:p>
          <a:p>
            <a:pPr algn="l" eaLnBrk="1" hangingPunct="1">
              <a:lnSpc>
                <a:spcPct val="115000"/>
              </a:lnSpc>
            </a:pPr>
            <a:r>
              <a:rPr lang="ja-JP" altLang="en-US" sz="1600" dirty="0">
                <a:solidFill>
                  <a:srgbClr val="000000"/>
                </a:solidFill>
              </a:rPr>
              <a:t>　　・教育委員会・学校その他の教育機関の職員の人事に関すること</a:t>
            </a:r>
            <a:endParaRPr lang="en-US" altLang="ja-JP" sz="1600" dirty="0">
              <a:solidFill>
                <a:srgbClr val="000000"/>
              </a:solidFill>
            </a:endParaRPr>
          </a:p>
          <a:p>
            <a:pPr algn="l" eaLnBrk="1" hangingPunct="1">
              <a:lnSpc>
                <a:spcPct val="115000"/>
              </a:lnSpc>
            </a:pPr>
            <a:r>
              <a:rPr lang="ja-JP" altLang="en-US" sz="1600" dirty="0">
                <a:solidFill>
                  <a:srgbClr val="000000"/>
                </a:solidFill>
              </a:rPr>
              <a:t>　　・社会教育の振興に関すること</a:t>
            </a:r>
          </a:p>
          <a:p>
            <a:pPr algn="l" eaLnBrk="1" hangingPunct="1">
              <a:lnSpc>
                <a:spcPct val="115000"/>
              </a:lnSpc>
            </a:pPr>
            <a:r>
              <a:rPr lang="ja-JP" altLang="en-US" sz="1600" dirty="0">
                <a:solidFill>
                  <a:srgbClr val="000000"/>
                </a:solidFill>
              </a:rPr>
              <a:t>　　・体育・スポーツの振興に関すること</a:t>
            </a:r>
            <a:endParaRPr lang="en-US" altLang="ja-JP" sz="1600" dirty="0">
              <a:solidFill>
                <a:srgbClr val="000000"/>
              </a:solidFill>
            </a:endParaRPr>
          </a:p>
          <a:p>
            <a:pPr algn="l" eaLnBrk="1" hangingPunct="1">
              <a:lnSpc>
                <a:spcPct val="115000"/>
              </a:lnSpc>
            </a:pPr>
            <a:r>
              <a:rPr lang="ja-JP" altLang="en-US" sz="1600" dirty="0">
                <a:solidFill>
                  <a:srgbClr val="000000"/>
                </a:solidFill>
              </a:rPr>
              <a:t>　　・文化財の保護に関すること</a:t>
            </a:r>
          </a:p>
          <a:p>
            <a:pPr eaLnBrk="1" hangingPunct="1">
              <a:lnSpc>
                <a:spcPct val="80000"/>
              </a:lnSpc>
            </a:pPr>
            <a:endParaRPr lang="ja-JP" altLang="en-US" sz="1600" dirty="0">
              <a:solidFill>
                <a:srgbClr val="000000"/>
              </a:solidFill>
            </a:endParaRPr>
          </a:p>
          <a:p>
            <a:pPr algn="l" eaLnBrk="1" hangingPunct="1">
              <a:lnSpc>
                <a:spcPct val="80000"/>
              </a:lnSpc>
            </a:pPr>
            <a:r>
              <a:rPr lang="ja-JP" altLang="en-US" sz="1600" dirty="0">
                <a:solidFill>
                  <a:srgbClr val="000000"/>
                </a:solidFill>
              </a:rPr>
              <a:t>   このほか、大阪府内の市町村教育委員会に対し、必要な指導・助言を行っています。</a:t>
            </a:r>
          </a:p>
        </p:txBody>
      </p:sp>
      <p:sp>
        <p:nvSpPr>
          <p:cNvPr id="9" name="角丸四角形 8"/>
          <p:cNvSpPr/>
          <p:nvPr/>
        </p:nvSpPr>
        <p:spPr>
          <a:xfrm>
            <a:off x="358775" y="225425"/>
            <a:ext cx="8174038" cy="569913"/>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教育</a:t>
            </a:r>
            <a:r>
              <a:rPr lang="ja-JP" altLang="en-US" sz="2400" b="1" dirty="0">
                <a:solidFill>
                  <a:prstClr val="white"/>
                </a:solidFill>
                <a:latin typeface="メイリオ" pitchFamily="50" charset="-128"/>
                <a:ea typeface="メイリオ" pitchFamily="50" charset="-128"/>
                <a:cs typeface="メイリオ" pitchFamily="50" charset="-128"/>
              </a:rPr>
              <a:t>委員会の役割と組織</a:t>
            </a:r>
          </a:p>
        </p:txBody>
      </p:sp>
      <p:sp>
        <p:nvSpPr>
          <p:cNvPr id="26628" name="正方形/長方形 2"/>
          <p:cNvSpPr>
            <a:spLocks noChangeArrowheads="1"/>
          </p:cNvSpPr>
          <p:nvPr/>
        </p:nvSpPr>
        <p:spPr bwMode="auto">
          <a:xfrm>
            <a:off x="431800" y="893763"/>
            <a:ext cx="1306513" cy="339725"/>
          </a:xfrm>
          <a:prstGeom prst="rect">
            <a:avLst/>
          </a:prstGeom>
          <a:solidFill>
            <a:srgbClr val="FFFFCC"/>
          </a:solidFill>
          <a:ln w="9525">
            <a:solidFill>
              <a:schemeClr val="tx1"/>
            </a:solidFill>
            <a:miter lim="800000"/>
            <a:headEnd/>
            <a:tailEnd/>
          </a:ln>
        </p:spPr>
        <p:txBody>
          <a:bodyPr>
            <a:spAutoFit/>
          </a:bodyPr>
          <a:lstStyle/>
          <a:p>
            <a:r>
              <a:rPr lang="ja-JP" altLang="en-US" sz="1600" b="1">
                <a:solidFill>
                  <a:srgbClr val="000000"/>
                </a:solidFill>
              </a:rPr>
              <a:t>主な役割</a:t>
            </a:r>
            <a:endParaRPr lang="en-US" altLang="ja-JP" sz="1600" b="1">
              <a:solidFill>
                <a:srgbClr val="000000"/>
              </a:solidFill>
            </a:endParaRPr>
          </a:p>
        </p:txBody>
      </p:sp>
      <p:sp>
        <p:nvSpPr>
          <p:cNvPr id="26629" name="Text Box 142"/>
          <p:cNvSpPr txBox="1">
            <a:spLocks noChangeArrowheads="1"/>
          </p:cNvSpPr>
          <p:nvPr/>
        </p:nvSpPr>
        <p:spPr bwMode="auto">
          <a:xfrm>
            <a:off x="8567737" y="6650915"/>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２４</a:t>
            </a:r>
            <a:endParaRPr lang="ja-JP" altLang="en-US" b="1" dirty="0">
              <a:solidFill>
                <a:srgbClr val="000000"/>
              </a:solidFill>
            </a:endParaRPr>
          </a:p>
        </p:txBody>
      </p:sp>
    </p:spTree>
    <p:extLst>
      <p:ext uri="{BB962C8B-B14F-4D97-AF65-F5344CB8AC3E}">
        <p14:creationId xmlns:p14="http://schemas.microsoft.com/office/powerpoint/2010/main" val="2739898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1" name="オブジェクト 1"/>
          <p:cNvGraphicFramePr>
            <a:graphicFrameLocks noChangeAspect="1"/>
          </p:cNvGraphicFramePr>
          <p:nvPr>
            <p:extLst>
              <p:ext uri="{D42A27DB-BD31-4B8C-83A1-F6EECF244321}">
                <p14:modId xmlns:p14="http://schemas.microsoft.com/office/powerpoint/2010/main" val="2507485932"/>
              </p:ext>
            </p:extLst>
          </p:nvPr>
        </p:nvGraphicFramePr>
        <p:xfrm>
          <a:off x="842963" y="44624"/>
          <a:ext cx="7308850" cy="6740525"/>
        </p:xfrm>
        <a:graphic>
          <a:graphicData uri="http://schemas.openxmlformats.org/presentationml/2006/ole">
            <mc:AlternateContent xmlns:mc="http://schemas.openxmlformats.org/markup-compatibility/2006">
              <mc:Choice xmlns:v="urn:schemas-microsoft-com:vml" Requires="v">
                <p:oleObj spid="_x0000_s2086" name="ワークシート" r:id="rId3" imgW="8201074" imgH="7401039" progId="Excel.Sheet.12">
                  <p:embed/>
                </p:oleObj>
              </mc:Choice>
              <mc:Fallback>
                <p:oleObj name="ワークシート" r:id="rId3" imgW="8201074" imgH="7401039" progId="Excel.Sheet.12">
                  <p:embed/>
                  <p:pic>
                    <p:nvPicPr>
                      <p:cNvPr id="0" name=""/>
                      <p:cNvPicPr>
                        <a:picLocks noChangeAspect="1" noChangeArrowheads="1"/>
                      </p:cNvPicPr>
                      <p:nvPr/>
                    </p:nvPicPr>
                    <p:blipFill>
                      <a:blip r:embed="rId4"/>
                      <a:srcRect/>
                      <a:stretch>
                        <a:fillRect/>
                      </a:stretch>
                    </p:blipFill>
                    <p:spPr bwMode="auto">
                      <a:xfrm>
                        <a:off x="842963" y="44624"/>
                        <a:ext cx="7308850" cy="6740525"/>
                      </a:xfrm>
                      <a:prstGeom prst="rect">
                        <a:avLst/>
                      </a:prstGeom>
                      <a:noFill/>
                      <a:ln>
                        <a:noFill/>
                      </a:ln>
                      <a:extLst/>
                    </p:spPr>
                  </p:pic>
                </p:oleObj>
              </mc:Fallback>
            </mc:AlternateContent>
          </a:graphicData>
        </a:graphic>
      </p:graphicFrame>
      <p:sp>
        <p:nvSpPr>
          <p:cNvPr id="27652" name="正方形/長方形 5"/>
          <p:cNvSpPr>
            <a:spLocks noChangeArrowheads="1"/>
          </p:cNvSpPr>
          <p:nvPr/>
        </p:nvSpPr>
        <p:spPr bwMode="auto">
          <a:xfrm>
            <a:off x="839788" y="657225"/>
            <a:ext cx="1895475" cy="338138"/>
          </a:xfrm>
          <a:prstGeom prst="rect">
            <a:avLst/>
          </a:prstGeom>
          <a:solidFill>
            <a:srgbClr val="FFFFCC"/>
          </a:solidFill>
          <a:ln w="9525">
            <a:solidFill>
              <a:schemeClr val="tx1"/>
            </a:solidFill>
            <a:miter lim="800000"/>
            <a:headEnd/>
            <a:tailEnd/>
          </a:ln>
        </p:spPr>
        <p:txBody>
          <a:bodyPr>
            <a:spAutoFit/>
          </a:bodyPr>
          <a:lstStyle/>
          <a:p>
            <a:r>
              <a:rPr lang="ja-JP" altLang="en-US" sz="1600" b="1">
                <a:solidFill>
                  <a:srgbClr val="000000"/>
                </a:solidFill>
              </a:rPr>
              <a:t>組織と所掌事務</a:t>
            </a:r>
            <a:endParaRPr lang="en-US" altLang="ja-JP" sz="1600" b="1">
              <a:solidFill>
                <a:srgbClr val="000000"/>
              </a:solidFill>
            </a:endParaRPr>
          </a:p>
        </p:txBody>
      </p:sp>
      <p:sp>
        <p:nvSpPr>
          <p:cNvPr id="4" name="Text Box 142"/>
          <p:cNvSpPr txBox="1">
            <a:spLocks noChangeArrowheads="1"/>
          </p:cNvSpPr>
          <p:nvPr/>
        </p:nvSpPr>
        <p:spPr bwMode="auto">
          <a:xfrm>
            <a:off x="8563047" y="6611938"/>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２５</a:t>
            </a:r>
            <a:endParaRPr lang="ja-JP" altLang="en-US" b="1" dirty="0">
              <a:solidFill>
                <a:srgbClr val="000000"/>
              </a:solidFill>
            </a:endParaRPr>
          </a:p>
        </p:txBody>
      </p:sp>
    </p:spTree>
    <p:extLst>
      <p:ext uri="{BB962C8B-B14F-4D97-AF65-F5344CB8AC3E}">
        <p14:creationId xmlns:p14="http://schemas.microsoft.com/office/powerpoint/2010/main" val="3811893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62" name="Group 110"/>
          <p:cNvGraphicFramePr>
            <a:graphicFrameLocks noGrp="1"/>
          </p:cNvGraphicFramePr>
          <p:nvPr>
            <p:ph sz="half" idx="1"/>
            <p:extLst>
              <p:ext uri="{D42A27DB-BD31-4B8C-83A1-F6EECF244321}">
                <p14:modId xmlns:p14="http://schemas.microsoft.com/office/powerpoint/2010/main" val="2601284686"/>
              </p:ext>
            </p:extLst>
          </p:nvPr>
        </p:nvGraphicFramePr>
        <p:xfrm>
          <a:off x="6941976" y="1733549"/>
          <a:ext cx="2087724" cy="4270376"/>
        </p:xfrm>
        <a:graphic>
          <a:graphicData uri="http://schemas.openxmlformats.org/drawingml/2006/table">
            <a:tbl>
              <a:tblPr/>
              <a:tblGrid>
                <a:gridCol w="1089942"/>
                <a:gridCol w="997782"/>
              </a:tblGrid>
              <a:tr h="716274">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ゴシック" pitchFamily="49" charset="-128"/>
                        </a:rPr>
                        <a:t>区　　　分</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440"/>
                        </a:lnSpc>
                        <a:spcBef>
                          <a:spcPct val="5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ゴシック" pitchFamily="49" charset="-128"/>
                        </a:rPr>
                        <a:t>当初</a:t>
                      </a:r>
                      <a:endParaRPr kumimoji="1" lang="en-US" altLang="ja-JP" sz="1200" b="1" i="0" u="none" strike="noStrike" cap="none" normalizeH="0" baseline="0" dirty="0" smtClean="0">
                        <a:ln>
                          <a:noFill/>
                        </a:ln>
                        <a:solidFill>
                          <a:schemeClr val="tx1"/>
                        </a:solidFill>
                        <a:effectLst/>
                        <a:latin typeface="ＭＳ Ｐゴシック" pitchFamily="50" charset="-128"/>
                        <a:ea typeface="ＭＳ ゴシック" pitchFamily="49" charset="-128"/>
                      </a:endParaRPr>
                    </a:p>
                    <a:p>
                      <a:pPr marL="0" marR="0" lvl="0" indent="0" algn="ctr" defTabSz="914400" rtl="0" eaLnBrk="1" fontAlgn="ctr" latinLnBrk="0" hangingPunct="1">
                        <a:lnSpc>
                          <a:spcPts val="1440"/>
                        </a:lnSpc>
                        <a:spcBef>
                          <a:spcPct val="50000"/>
                        </a:spcBef>
                        <a:spcAft>
                          <a:spcPct val="0"/>
                        </a:spcAft>
                        <a:buClrTx/>
                        <a:buSzTx/>
                        <a:buFontTx/>
                        <a:buNone/>
                        <a:tabLst/>
                        <a:defRPr/>
                      </a:pPr>
                      <a:r>
                        <a:rPr lang="ja-JP" altLang="en-US" sz="1200" dirty="0" smtClean="0">
                          <a:solidFill>
                            <a:schemeClr val="tx1"/>
                          </a:solidFill>
                        </a:rPr>
                        <a:t>（　）は平成２６年度</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小学校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27,091</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(27,268)</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ゴシック" pitchFamily="49" charset="-128"/>
                        </a:rPr>
                        <a:t>中学校</a:t>
                      </a:r>
                      <a:endParaRPr kumimoji="1" lang="ja-JP" altLang="en-US" sz="1200" b="0" i="0" u="none" strike="noStrike" cap="none" normalizeH="0" baseline="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16,192</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j-ea"/>
                          <a:ea typeface="+mj-ea"/>
                        </a:rPr>
                        <a:t>(16,249)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3672">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Ｐゴシック" pitchFamily="50" charset="-128"/>
                          <a:ea typeface="ＭＳ ゴシック" pitchFamily="49" charset="-128"/>
                        </a:rPr>
                        <a:t>高等学校</a:t>
                      </a:r>
                      <a:endParaRPr kumimoji="1" lang="ja-JP" altLang="en-US" sz="1200" b="0" i="0" u="none" strike="noStrike" cap="none" normalizeH="0" baseline="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10,035</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(9,956)</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支援学校</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5,603</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(5,336)</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l"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事務局</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670</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(670)</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92086">
                <a:tc>
                  <a:txBody>
                    <a:bodyPr/>
                    <a:lstStyle/>
                    <a:p>
                      <a:pPr marL="0" marR="0" lvl="0" indent="0" algn="ctr" defTabSz="914400" rtl="0" eaLnBrk="1" fontAlgn="ctr" latinLnBrk="0" hangingPunct="1">
                        <a:lnSpc>
                          <a:spcPct val="150000"/>
                        </a:lnSpc>
                        <a:spcBef>
                          <a:spcPct val="5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計</a:t>
                      </a:r>
                      <a:endParaRPr kumimoji="1" lang="ja-JP" altLang="en-US"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59,591</a:t>
                      </a:r>
                      <a:r>
                        <a:rPr kumimoji="1" lang="ja-JP" altLang="en-US" sz="1200" b="0" i="0" u="none" strike="noStrike" cap="none" normalizeH="0" baseline="0" dirty="0" smtClean="0">
                          <a:ln>
                            <a:noFill/>
                          </a:ln>
                          <a:solidFill>
                            <a:schemeClr val="tx1"/>
                          </a:solidFill>
                          <a:effectLst/>
                          <a:latin typeface="ＭＳ Ｐゴシック" pitchFamily="50" charset="-128"/>
                          <a:ea typeface="ＭＳ ゴシック" pitchFamily="49" charset="-128"/>
                        </a:rPr>
                        <a:t>人</a:t>
                      </a:r>
                    </a:p>
                    <a:p>
                      <a:pPr marL="0" marR="0" lvl="0" indent="0" algn="r" defTabSz="914400" rtl="0" eaLnBrk="1" fontAlgn="ctr" latinLnBrk="0" hangingPunct="1">
                        <a:lnSpc>
                          <a:spcPct val="12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ゴシック" pitchFamily="49" charset="-128"/>
                        </a:rPr>
                        <a:t>(59,479)</a:t>
                      </a:r>
                      <a:endParaRPr kumimoji="1" lang="en-US" altLang="ja-JP" sz="1200" b="0" i="0" u="none" strike="noStrike" cap="none" normalizeH="0" baseline="0" dirty="0" smtClean="0">
                        <a:ln>
                          <a:noFill/>
                        </a:ln>
                        <a:solidFill>
                          <a:schemeClr val="tx1"/>
                        </a:solidFill>
                        <a:effectLst/>
                        <a:latin typeface="Arial" charset="0"/>
                        <a:ea typeface="ＭＳ ゴシック" pitchFamily="49"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8700" name="Text Box 56"/>
          <p:cNvSpPr txBox="1">
            <a:spLocks noChangeArrowheads="1"/>
          </p:cNvSpPr>
          <p:nvPr/>
        </p:nvSpPr>
        <p:spPr bwMode="auto">
          <a:xfrm>
            <a:off x="6859588" y="1114425"/>
            <a:ext cx="24495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800" b="1">
                <a:solidFill>
                  <a:srgbClr val="000000"/>
                </a:solidFill>
              </a:rPr>
              <a:t>≪</a:t>
            </a:r>
            <a:r>
              <a:rPr lang="ja-JP" altLang="en-US" sz="1800" b="1">
                <a:solidFill>
                  <a:srgbClr val="000000"/>
                </a:solidFill>
              </a:rPr>
              <a:t>条例定数の状況≫</a:t>
            </a:r>
          </a:p>
        </p:txBody>
      </p:sp>
      <p:sp>
        <p:nvSpPr>
          <p:cNvPr id="28701" name="Text Box 75"/>
          <p:cNvSpPr txBox="1">
            <a:spLocks noChangeArrowheads="1"/>
          </p:cNvSpPr>
          <p:nvPr/>
        </p:nvSpPr>
        <p:spPr bwMode="auto">
          <a:xfrm>
            <a:off x="390525" y="1746250"/>
            <a:ext cx="2474913" cy="630942"/>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sz="1400" b="1" dirty="0"/>
              <a:t>総額</a:t>
            </a:r>
            <a:r>
              <a:rPr lang="ja-JP" altLang="en-US" sz="1400" b="1" dirty="0" smtClean="0"/>
              <a:t>：５，８１２億円</a:t>
            </a:r>
            <a:endParaRPr lang="ja-JP" altLang="en-US" sz="1400" b="1" dirty="0"/>
          </a:p>
          <a:p>
            <a:pPr eaLnBrk="1" hangingPunct="1">
              <a:spcBef>
                <a:spcPct val="50000"/>
              </a:spcBef>
            </a:pPr>
            <a:r>
              <a:rPr lang="ja-JP" altLang="en-US" sz="1400" b="1" dirty="0"/>
              <a:t>（</a:t>
            </a:r>
            <a:r>
              <a:rPr lang="ja-JP" altLang="en-US" sz="1400" b="1" dirty="0" smtClean="0"/>
              <a:t>平成２６年度</a:t>
            </a:r>
            <a:r>
              <a:rPr lang="ja-JP" altLang="en-US" sz="1400" b="1" dirty="0"/>
              <a:t>　</a:t>
            </a:r>
            <a:r>
              <a:rPr lang="ja-JP" altLang="en-US" sz="1400" b="1" dirty="0" smtClean="0"/>
              <a:t>５，７９３億円</a:t>
            </a:r>
            <a:r>
              <a:rPr lang="ja-JP" altLang="en-US" sz="1400" b="1" dirty="0"/>
              <a:t>）</a:t>
            </a:r>
          </a:p>
        </p:txBody>
      </p:sp>
      <p:sp>
        <p:nvSpPr>
          <p:cNvPr id="28702" name="Text Box 91"/>
          <p:cNvSpPr txBox="1">
            <a:spLocks noChangeArrowheads="1"/>
          </p:cNvSpPr>
          <p:nvPr/>
        </p:nvSpPr>
        <p:spPr bwMode="auto">
          <a:xfrm>
            <a:off x="90488" y="1109663"/>
            <a:ext cx="325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spcBef>
                <a:spcPct val="50000"/>
              </a:spcBef>
            </a:pPr>
            <a:r>
              <a:rPr lang="en-US" altLang="ja-JP" sz="1800" b="1">
                <a:solidFill>
                  <a:srgbClr val="000000"/>
                </a:solidFill>
              </a:rPr>
              <a:t>≪</a:t>
            </a:r>
            <a:r>
              <a:rPr lang="ja-JP" altLang="en-US" sz="1800" b="1">
                <a:solidFill>
                  <a:srgbClr val="000000"/>
                </a:solidFill>
              </a:rPr>
              <a:t>当初予算の状況≫</a:t>
            </a:r>
          </a:p>
        </p:txBody>
      </p:sp>
      <p:sp>
        <p:nvSpPr>
          <p:cNvPr id="28703" name="Text Box 92"/>
          <p:cNvSpPr txBox="1">
            <a:spLocks noChangeArrowheads="1"/>
          </p:cNvSpPr>
          <p:nvPr/>
        </p:nvSpPr>
        <p:spPr bwMode="auto">
          <a:xfrm>
            <a:off x="8567737" y="6613525"/>
            <a:ext cx="5762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solidFill>
                  <a:srgbClr val="000000"/>
                </a:solidFill>
              </a:rPr>
              <a:t>２６</a:t>
            </a:r>
            <a:endParaRPr lang="ja-JP" altLang="en-US" b="1" dirty="0">
              <a:solidFill>
                <a:srgbClr val="000000"/>
              </a:solidFill>
            </a:endParaRPr>
          </a:p>
        </p:txBody>
      </p:sp>
      <p:sp>
        <p:nvSpPr>
          <p:cNvPr id="11" name="角丸四角形 10"/>
          <p:cNvSpPr/>
          <p:nvPr/>
        </p:nvSpPr>
        <p:spPr>
          <a:xfrm>
            <a:off x="358775" y="333375"/>
            <a:ext cx="8174038" cy="569913"/>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smtClean="0">
                <a:solidFill>
                  <a:prstClr val="white"/>
                </a:solidFill>
                <a:latin typeface="メイリオ" pitchFamily="50" charset="-128"/>
                <a:ea typeface="メイリオ" pitchFamily="50" charset="-128"/>
                <a:cs typeface="メイリオ" pitchFamily="50" charset="-128"/>
              </a:rPr>
              <a:t>当初</a:t>
            </a:r>
            <a:r>
              <a:rPr lang="ja-JP" altLang="en-US" sz="2400" b="1" dirty="0">
                <a:solidFill>
                  <a:prstClr val="white"/>
                </a:solidFill>
                <a:latin typeface="メイリオ" pitchFamily="50" charset="-128"/>
                <a:ea typeface="メイリオ" pitchFamily="50" charset="-128"/>
                <a:cs typeface="メイリオ" pitchFamily="50" charset="-128"/>
              </a:rPr>
              <a:t>予算の概要</a:t>
            </a:r>
          </a:p>
        </p:txBody>
      </p:sp>
      <p:graphicFrame>
        <p:nvGraphicFramePr>
          <p:cNvPr id="2" name="グラフ 1"/>
          <p:cNvGraphicFramePr/>
          <p:nvPr>
            <p:extLst>
              <p:ext uri="{D42A27DB-BD31-4B8C-83A1-F6EECF244321}">
                <p14:modId xmlns:p14="http://schemas.microsoft.com/office/powerpoint/2010/main" val="2198974096"/>
              </p:ext>
            </p:extLst>
          </p:nvPr>
        </p:nvGraphicFramePr>
        <p:xfrm>
          <a:off x="54100" y="2567130"/>
          <a:ext cx="6805488"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2" name="正方形/長方形 21"/>
          <p:cNvSpPr>
            <a:spLocks noChangeAspect="1"/>
          </p:cNvSpPr>
          <p:nvPr/>
        </p:nvSpPr>
        <p:spPr>
          <a:xfrm>
            <a:off x="4695490" y="3104964"/>
            <a:ext cx="1403350" cy="288925"/>
          </a:xfrm>
          <a:prstGeom prst="rect">
            <a:avLst/>
          </a:prstGeom>
          <a:noFill/>
          <a:ln w="25400" cap="flat" cmpd="sng" algn="ctr">
            <a:noFill/>
            <a:prstDash val="solid"/>
          </a:ln>
          <a:effectLst/>
        </p:spPr>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b="1" kern="0" dirty="0">
                <a:solidFill>
                  <a:sysClr val="windowText" lastClr="000000"/>
                </a:solidFill>
                <a:latin typeface="ＭＳ Ｐゴシック"/>
              </a:rPr>
              <a:t>＜人件費の内訳＞</a:t>
            </a:r>
          </a:p>
        </p:txBody>
      </p:sp>
      <p:cxnSp>
        <p:nvCxnSpPr>
          <p:cNvPr id="28711" name="直線コネクタ 26"/>
          <p:cNvCxnSpPr>
            <a:cxnSpLocks noChangeShapeType="1"/>
          </p:cNvCxnSpPr>
          <p:nvPr/>
        </p:nvCxnSpPr>
        <p:spPr bwMode="auto">
          <a:xfrm flipV="1">
            <a:off x="5728940" y="5373216"/>
            <a:ext cx="369900" cy="167464"/>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2" name="直線コネクタ 28"/>
          <p:cNvCxnSpPr>
            <a:cxnSpLocks noChangeShapeType="1"/>
          </p:cNvCxnSpPr>
          <p:nvPr/>
        </p:nvCxnSpPr>
        <p:spPr bwMode="auto">
          <a:xfrm flipV="1">
            <a:off x="5728940" y="4833156"/>
            <a:ext cx="369900" cy="498461"/>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0" name="直線コネクタ 5"/>
          <p:cNvCxnSpPr>
            <a:cxnSpLocks noChangeShapeType="1"/>
          </p:cNvCxnSpPr>
          <p:nvPr/>
        </p:nvCxnSpPr>
        <p:spPr bwMode="auto">
          <a:xfrm>
            <a:off x="5711825" y="5775630"/>
            <a:ext cx="387015" cy="242888"/>
          </a:xfrm>
          <a:prstGeom prst="line">
            <a:avLst/>
          </a:prstGeom>
          <a:noFill/>
          <a:ln w="12700"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9" name="直線コネクタ 3"/>
          <p:cNvCxnSpPr>
            <a:cxnSpLocks noChangeShapeType="1"/>
          </p:cNvCxnSpPr>
          <p:nvPr/>
        </p:nvCxnSpPr>
        <p:spPr bwMode="auto">
          <a:xfrm flipH="1">
            <a:off x="5472100" y="6039546"/>
            <a:ext cx="265968" cy="109464"/>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704" name="テキスト ボックス 1"/>
          <p:cNvSpPr txBox="1">
            <a:spLocks noChangeArrowheads="1"/>
          </p:cNvSpPr>
          <p:nvPr/>
        </p:nvSpPr>
        <p:spPr bwMode="auto">
          <a:xfrm>
            <a:off x="5292080" y="6501526"/>
            <a:ext cx="14624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r>
              <a:rPr lang="en-US" altLang="ja-JP" b="1" dirty="0">
                <a:solidFill>
                  <a:srgbClr val="000000"/>
                </a:solidFill>
              </a:rPr>
              <a:t>※</a:t>
            </a:r>
            <a:r>
              <a:rPr lang="ja-JP" altLang="en-US" b="1" dirty="0">
                <a:solidFill>
                  <a:srgbClr val="000000"/>
                </a:solidFill>
              </a:rPr>
              <a:t>は、</a:t>
            </a:r>
            <a:r>
              <a:rPr lang="ja-JP" altLang="en-US" b="1" dirty="0" smtClean="0">
                <a:solidFill>
                  <a:srgbClr val="000000"/>
                </a:solidFill>
              </a:rPr>
              <a:t>事務局職員費等</a:t>
            </a:r>
            <a:endParaRPr lang="ja-JP" altLang="en-US" b="1" dirty="0">
              <a:solidFill>
                <a:srgbClr val="000000"/>
              </a:solidFill>
            </a:endParaRPr>
          </a:p>
        </p:txBody>
      </p:sp>
    </p:spTree>
    <p:extLst>
      <p:ext uri="{BB962C8B-B14F-4D97-AF65-F5344CB8AC3E}">
        <p14:creationId xmlns:p14="http://schemas.microsoft.com/office/powerpoint/2010/main" val="769351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3"/>
          <p:cNvSpPr txBox="1">
            <a:spLocks noChangeArrowheads="1"/>
          </p:cNvSpPr>
          <p:nvPr/>
        </p:nvSpPr>
        <p:spPr bwMode="auto">
          <a:xfrm>
            <a:off x="287524" y="728700"/>
            <a:ext cx="8461189" cy="2031325"/>
          </a:xfrm>
          <a:prstGeom prst="rect">
            <a:avLst/>
          </a:prstGeom>
          <a:solidFill>
            <a:schemeClr val="bg2">
              <a:lumMod val="20000"/>
              <a:lumOff val="80000"/>
            </a:schemeClr>
          </a:solidFill>
          <a:ln>
            <a:noFill/>
          </a:ln>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a:lnSpc>
                <a:spcPct val="150000"/>
              </a:lnSpc>
            </a:pPr>
            <a:r>
              <a:rPr lang="ja-JP" altLang="en-US" sz="1400" dirty="0" smtClean="0"/>
              <a:t>　大阪府</a:t>
            </a:r>
            <a:r>
              <a:rPr lang="ja-JP" altLang="en-US" sz="1400" dirty="0"/>
              <a:t>では</a:t>
            </a:r>
            <a:r>
              <a:rPr lang="ja-JP" altLang="en-US" sz="1400" dirty="0" smtClean="0"/>
              <a:t>、平成２５年３月に、</a:t>
            </a:r>
            <a:r>
              <a:rPr lang="ja-JP" altLang="en-US" sz="1400" dirty="0"/>
              <a:t>大阪の教育の今後１０年の羅針盤となる</a:t>
            </a:r>
            <a:r>
              <a:rPr lang="ja-JP" altLang="ja-JP" sz="1400" dirty="0"/>
              <a:t>「</a:t>
            </a:r>
            <a:r>
              <a:rPr lang="ja-JP" altLang="en-US" sz="1400" dirty="0"/>
              <a:t>大阪府教育振興基本計画</a:t>
            </a:r>
            <a:r>
              <a:rPr lang="ja-JP" altLang="ja-JP" sz="1400" dirty="0"/>
              <a:t>」</a:t>
            </a:r>
            <a:r>
              <a:rPr lang="ja-JP" altLang="en-US" sz="1400" dirty="0"/>
              <a:t>を</a:t>
            </a:r>
            <a:r>
              <a:rPr lang="ja-JP" altLang="en-US" sz="1400" dirty="0" smtClean="0"/>
              <a:t>策定しました。また、</a:t>
            </a:r>
            <a:r>
              <a:rPr lang="ja-JP" altLang="en-US" sz="1400" dirty="0"/>
              <a:t>あわせて、基本計画で位置づけた「１０の基本方針」の下、基本計画の計画期間（平成２５年度～３４年度）のうち、前半５年間（平成２５年度～平成２９年度）で実施すべき具体的な取組みについて整理した「事業計画」を取りまとめました。</a:t>
            </a:r>
          </a:p>
          <a:p>
            <a:pPr algn="l">
              <a:lnSpc>
                <a:spcPct val="150000"/>
              </a:lnSpc>
            </a:pPr>
            <a:r>
              <a:rPr lang="ja-JP" altLang="en-US" sz="1400" dirty="0" smtClean="0"/>
              <a:t>　今年度</a:t>
            </a:r>
            <a:r>
              <a:rPr lang="ja-JP" altLang="en-US" sz="1400" dirty="0"/>
              <a:t>も、基本計画及び事業計画に</a:t>
            </a:r>
            <a:r>
              <a:rPr lang="ja-JP" altLang="en-US" sz="1400" dirty="0" smtClean="0"/>
              <a:t>基づき、以下の９点を重点的に取り組む課題として、引き続き、大阪の教育の充実に取り組みます。</a:t>
            </a:r>
            <a:endParaRPr lang="en-US" altLang="ja-JP" sz="1400" dirty="0"/>
          </a:p>
        </p:txBody>
      </p:sp>
      <p:graphicFrame>
        <p:nvGraphicFramePr>
          <p:cNvPr id="9240" name="Group 24"/>
          <p:cNvGraphicFramePr>
            <a:graphicFrameLocks noGrp="1"/>
          </p:cNvGraphicFramePr>
          <p:nvPr>
            <p:extLst>
              <p:ext uri="{D42A27DB-BD31-4B8C-83A1-F6EECF244321}">
                <p14:modId xmlns:p14="http://schemas.microsoft.com/office/powerpoint/2010/main" val="11895971"/>
              </p:ext>
            </p:extLst>
          </p:nvPr>
        </p:nvGraphicFramePr>
        <p:xfrm>
          <a:off x="215900" y="3176972"/>
          <a:ext cx="8621713" cy="3358901"/>
        </p:xfrm>
        <a:graphic>
          <a:graphicData uri="http://schemas.openxmlformats.org/drawingml/2006/table">
            <a:tbl>
              <a:tblPr/>
              <a:tblGrid>
                <a:gridCol w="8621713"/>
              </a:tblGrid>
              <a:tr h="3104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Arial" charset="0"/>
                          <a:ea typeface="ＭＳ Ｐゴシック" pitchFamily="50" charset="-128"/>
                        </a:rPr>
                        <a:t>≪重点的に取り組む課題≫</a:t>
                      </a:r>
                      <a:endParaRPr kumimoji="1" lang="en-US" altLang="ja-JP" sz="1600" b="1" i="0" u="none" strike="noStrike" cap="none" normalizeH="0" baseline="0" dirty="0" smtClean="0">
                        <a:ln>
                          <a:noFill/>
                        </a:ln>
                        <a:solidFill>
                          <a:schemeClr val="tx1"/>
                        </a:solidFill>
                        <a:effectLst/>
                        <a:latin typeface="Arial" charset="0"/>
                        <a:ea typeface="ＭＳ Ｐゴシック" pitchFamily="50" charset="-128"/>
                      </a:endParaRP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solidFill>
                      <a:srgbClr val="9ED3D7"/>
                    </a:solidFill>
                  </a:tcPr>
                </a:tc>
              </a:tr>
              <a:tr h="3023793">
                <a:tc>
                  <a:txBody>
                    <a:bodyPr/>
                    <a:lstStyle/>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①市町村とともに小・中学校の教育力を充実します。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中学生の学力向上、英語教育の推進</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②府立高校の教育力を向上させます。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英語教育の推進、エンパワメントスクールの設置</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③障がいのある子ども一人ひとりの自立を支援します。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大阪市立特別支援学校の府への移管</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④子どもたちの豊かでたくましい人間性をはぐくみます。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キャリア教育の推進、中学校の生徒指導体制の強化</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⑤子どもたちの健やかな体をはぐくみます。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中学校給食の導入促進</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⑥教員の力とやる気を高めます。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優秀な教員の確保、評価・育成システムの運用</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⑦学校の組織力向上と開かれた学校づくりをすすめます。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校長マネジメントの強化</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⑧安全で安心な学びの場をつくります。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府立学校の耐震化、学校の防災力の向上</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p>
                      <a:pPr marL="182563" marR="0" lvl="0" indent="-182563" algn="l" defTabSz="914400" rtl="0" eaLnBrk="1" fontAlgn="base" latinLnBrk="0" hangingPunct="1">
                        <a:lnSpc>
                          <a:spcPct val="150000"/>
                        </a:lnSpc>
                        <a:spcBef>
                          <a:spcPct val="0"/>
                        </a:spcBef>
                        <a:spcAft>
                          <a:spcPct val="0"/>
                        </a:spcAft>
                        <a:buClrTx/>
                        <a:buSzTx/>
                        <a:buFontTx/>
                        <a:buNone/>
                        <a:tabLst/>
                        <a:defRPr/>
                      </a:pPr>
                      <a:r>
                        <a:rPr kumimoji="1" lang="ja-JP" altLang="en-US" sz="1400" b="1" i="0" u="none" strike="noStrike" cap="none" normalizeH="0" baseline="0" dirty="0" smtClean="0">
                          <a:ln>
                            <a:noFill/>
                          </a:ln>
                          <a:solidFill>
                            <a:schemeClr val="tx1"/>
                          </a:solidFill>
                          <a:effectLst/>
                          <a:latin typeface="Arial" charset="0"/>
                          <a:ea typeface="ＭＳ Ｐゴシック" pitchFamily="50" charset="-128"/>
                        </a:rPr>
                        <a:t>⑨地域の教育コミュニティづくりと家庭教育を支援します。</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smtClean="0">
                          <a:ln>
                            <a:noFill/>
                          </a:ln>
                          <a:solidFill>
                            <a:schemeClr val="tx1"/>
                          </a:solidFill>
                          <a:effectLst/>
                          <a:latin typeface="Arial" charset="0"/>
                          <a:ea typeface="ＭＳ Ｐゴシック" pitchFamily="50" charset="-128"/>
                        </a:rPr>
                        <a:t>おおさか元気広場の促進、親学習の促進</a:t>
                      </a:r>
                      <a:r>
                        <a:rPr kumimoji="1" lang="en-US" altLang="ja-JP" sz="1100" b="1" i="0" u="none" strike="noStrike" cap="none" normalizeH="0" baseline="0" dirty="0" smtClean="0">
                          <a:ln>
                            <a:noFill/>
                          </a:ln>
                          <a:solidFill>
                            <a:schemeClr val="tx1"/>
                          </a:solidFill>
                          <a:effectLst/>
                          <a:latin typeface="Arial" charset="0"/>
                          <a:ea typeface="ＭＳ Ｐゴシック" pitchFamily="50" charset="-128"/>
                        </a:rPr>
                        <a:t>】</a:t>
                      </a:r>
                    </a:p>
                  </a:txBody>
                  <a:tcPr marT="45634" marB="45634" horzOverflow="overflow">
                    <a:lnL w="12700" cap="flat" cmpd="sng" algn="ctr">
                      <a:solidFill>
                        <a:srgbClr val="DAEDEF"/>
                      </a:solidFill>
                      <a:prstDash val="solid"/>
                      <a:round/>
                      <a:headEnd type="none" w="med" len="med"/>
                      <a:tailEnd type="none" w="med" len="med"/>
                    </a:lnL>
                    <a:lnR w="12700" cap="flat" cmpd="sng" algn="ctr">
                      <a:solidFill>
                        <a:srgbClr val="DAEDEF"/>
                      </a:solidFill>
                      <a:prstDash val="solid"/>
                      <a:round/>
                      <a:headEnd type="none" w="med" len="med"/>
                      <a:tailEnd type="none" w="med" len="med"/>
                    </a:lnR>
                    <a:lnT w="12700" cap="flat" cmpd="sng" algn="ctr">
                      <a:solidFill>
                        <a:srgbClr val="DAEDEF"/>
                      </a:solidFill>
                      <a:prstDash val="solid"/>
                      <a:round/>
                      <a:headEnd type="none" w="med" len="med"/>
                      <a:tailEnd type="none" w="med" len="med"/>
                    </a:lnT>
                    <a:lnB w="12700" cap="flat" cmpd="sng" algn="ctr">
                      <a:solidFill>
                        <a:srgbClr val="DAEDEF"/>
                      </a:solidFill>
                      <a:prstDash val="solid"/>
                      <a:round/>
                      <a:headEnd type="none" w="med" len="med"/>
                      <a:tailEnd type="none" w="med" len="med"/>
                    </a:lnB>
                    <a:lnTlToBr>
                      <a:noFill/>
                    </a:lnTlToBr>
                    <a:lnBlToTr>
                      <a:noFill/>
                    </a:lnBlToTr>
                    <a:noFill/>
                  </a:tcPr>
                </a:tc>
              </a:tr>
            </a:tbl>
          </a:graphicData>
        </a:graphic>
      </p:graphicFrame>
      <p:sp>
        <p:nvSpPr>
          <p:cNvPr id="4115"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２</a:t>
            </a:r>
          </a:p>
        </p:txBody>
      </p:sp>
      <p:sp>
        <p:nvSpPr>
          <p:cNvPr id="6" name="角丸四角形 5"/>
          <p:cNvSpPr/>
          <p:nvPr/>
        </p:nvSpPr>
        <p:spPr>
          <a:xfrm>
            <a:off x="215900" y="152636"/>
            <a:ext cx="8532813" cy="425450"/>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平成</a:t>
            </a:r>
            <a:r>
              <a:rPr lang="en-US" altLang="ja-JP" sz="2400" b="1" dirty="0" smtClean="0">
                <a:solidFill>
                  <a:prstClr val="white"/>
                </a:solidFill>
                <a:latin typeface="メイリオ" pitchFamily="50" charset="-128"/>
                <a:ea typeface="メイリオ" pitchFamily="50" charset="-128"/>
                <a:cs typeface="メイリオ" pitchFamily="50" charset="-128"/>
              </a:rPr>
              <a:t>27</a:t>
            </a:r>
            <a:r>
              <a:rPr lang="ja-JP" altLang="en-US" sz="2400" b="1" dirty="0" smtClean="0">
                <a:solidFill>
                  <a:prstClr val="white"/>
                </a:solidFill>
                <a:latin typeface="メイリオ" pitchFamily="50" charset="-128"/>
                <a:ea typeface="メイリオ" pitchFamily="50" charset="-128"/>
                <a:cs typeface="メイリオ" pitchFamily="50" charset="-128"/>
              </a:rPr>
              <a:t>年度</a:t>
            </a:r>
            <a:r>
              <a:rPr lang="ja-JP" altLang="en-US" sz="2400" b="1" dirty="0">
                <a:solidFill>
                  <a:prstClr val="white"/>
                </a:solidFill>
                <a:latin typeface="メイリオ" pitchFamily="50" charset="-128"/>
                <a:ea typeface="メイリオ" pitchFamily="50" charset="-128"/>
                <a:cs typeface="メイリオ" pitchFamily="50" charset="-128"/>
              </a:rPr>
              <a:t>の方針策定にあたって</a:t>
            </a:r>
          </a:p>
        </p:txBody>
      </p:sp>
      <p:sp>
        <p:nvSpPr>
          <p:cNvPr id="2" name="テキスト ボックス 1"/>
          <p:cNvSpPr txBox="1"/>
          <p:nvPr/>
        </p:nvSpPr>
        <p:spPr>
          <a:xfrm>
            <a:off x="7236296" y="6323773"/>
            <a:ext cx="1548172" cy="252028"/>
          </a:xfrm>
          <a:prstGeom prst="rect">
            <a:avLst/>
          </a:prstGeom>
          <a:noFill/>
        </p:spPr>
        <p:txBody>
          <a:bodyPr wrap="square" rtlCol="0">
            <a:spAutoFit/>
          </a:bodyPr>
          <a:lstStyle/>
          <a:p>
            <a:pPr algn="l"/>
            <a:r>
              <a:rPr kumimoji="1" lang="en-US" altLang="ja-JP" dirty="0" smtClean="0"/>
              <a:t>【</a:t>
            </a:r>
            <a:r>
              <a:rPr kumimoji="1" lang="ja-JP" altLang="en-US" dirty="0" smtClean="0"/>
              <a:t>　</a:t>
            </a:r>
            <a:r>
              <a:rPr kumimoji="1" lang="en-US" altLang="ja-JP" dirty="0" smtClean="0"/>
              <a:t>】</a:t>
            </a:r>
            <a:r>
              <a:rPr kumimoji="1" lang="ja-JP" altLang="en-US" dirty="0" smtClean="0"/>
              <a:t>は今年度の重点事業</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764555"/>
            <a:ext cx="9104313" cy="1584325"/>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課題１：</a:t>
            </a:r>
            <a:r>
              <a:rPr lang="ja-JP" altLang="en-US" sz="1400" b="1" dirty="0">
                <a:solidFill>
                  <a:prstClr val="black"/>
                </a:solidFill>
                <a:latin typeface="メイリオ" pitchFamily="50" charset="-128"/>
                <a:ea typeface="メイリオ" pitchFamily="50" charset="-128"/>
                <a:cs typeface="メイリオ" pitchFamily="50" charset="-128"/>
              </a:rPr>
              <a:t>市町村</a:t>
            </a:r>
            <a:r>
              <a:rPr lang="ja-JP" altLang="en-US" sz="1400" b="1" dirty="0" smtClean="0">
                <a:solidFill>
                  <a:prstClr val="black"/>
                </a:solidFill>
                <a:latin typeface="メイリオ" pitchFamily="50" charset="-128"/>
                <a:ea typeface="メイリオ" pitchFamily="50" charset="-128"/>
                <a:cs typeface="メイリオ" pitchFamily="50" charset="-128"/>
              </a:rPr>
              <a:t>とともに小・中学校の教育力を充実します。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25413" y="1051892"/>
            <a:ext cx="8891587" cy="10445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◆市町村の主体的な取組みを支援するとともに、課題のある学校への重点的な支援を行い、子どもの力をしっかり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伸ばす学校力の向上を図ります。</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メイリオ" pitchFamily="50" charset="-128"/>
                <a:ea typeface="メイリオ" pitchFamily="50" charset="-128"/>
                <a:cs typeface="メイリオ" pitchFamily="50" charset="-128"/>
              </a:rPr>
              <a:t>◆教育内容の充実や授業改善などへの支援をすすめ、「基礎・基本」の確実な定着と「活用する力」の向上を図り、</a:t>
            </a:r>
            <a:endParaRPr lang="en-US" altLang="ja-JP" sz="1100" b="1" dirty="0" smtClean="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メイリオ" pitchFamily="50" charset="-128"/>
                <a:ea typeface="メイリオ" pitchFamily="50" charset="-128"/>
                <a:cs typeface="メイリオ" pitchFamily="50" charset="-128"/>
              </a:rPr>
              <a:t>　</a:t>
            </a:r>
            <a:r>
              <a:rPr lang="ja-JP" altLang="en-US" sz="1100" b="1" dirty="0" smtClean="0">
                <a:solidFill>
                  <a:schemeClr val="tx1"/>
                </a:solidFill>
                <a:latin typeface="メイリオ" pitchFamily="50" charset="-128"/>
                <a:ea typeface="メイリオ" pitchFamily="50" charset="-128"/>
                <a:cs typeface="メイリオ" pitchFamily="50" charset="-128"/>
              </a:rPr>
              <a:t>すべての子どもにこれからの社会で求められる確かな学力をはぐくみます。</a:t>
            </a:r>
            <a:endParaRPr lang="en-US" altLang="ja-JP" sz="1100" b="1" dirty="0">
              <a:solidFill>
                <a:schemeClr val="tx1"/>
              </a:solidFill>
              <a:latin typeface="メイリオ" pitchFamily="50" charset="-128"/>
              <a:ea typeface="メイリオ" pitchFamily="50" charset="-128"/>
              <a:cs typeface="メイリオ" pitchFamily="50" charset="-128"/>
            </a:endParaRPr>
          </a:p>
          <a:p>
            <a:pPr marL="1350963" algn="l">
              <a:defRPr/>
            </a:pPr>
            <a:r>
              <a:rPr lang="ja-JP" altLang="en-US" sz="1100" b="1" dirty="0" smtClean="0">
                <a:solidFill>
                  <a:srgbClr val="000000"/>
                </a:solidFill>
                <a:latin typeface="メイリオ" pitchFamily="50" charset="-128"/>
                <a:ea typeface="メイリオ" pitchFamily="50" charset="-128"/>
                <a:cs typeface="メイリオ" pitchFamily="50" charset="-128"/>
              </a:rPr>
              <a:t>◆学校教育全体を通して、互いに高めあう人間関係づくりをすすめます。</a:t>
            </a:r>
            <a:endParaRPr lang="en-US" altLang="ja-JP" sz="1100" b="1" dirty="0">
              <a:solidFill>
                <a:schemeClr val="tx1"/>
              </a:solidFill>
              <a:latin typeface="メイリオ" pitchFamily="50" charset="-128"/>
              <a:ea typeface="メイリオ" pitchFamily="50" charset="-128"/>
              <a:cs typeface="メイリオ" pitchFamily="50" charset="-128"/>
            </a:endParaRPr>
          </a:p>
        </p:txBody>
      </p:sp>
      <p:sp>
        <p:nvSpPr>
          <p:cNvPr id="31" name="角丸四角形 30"/>
          <p:cNvSpPr/>
          <p:nvPr/>
        </p:nvSpPr>
        <p:spPr>
          <a:xfrm>
            <a:off x="107950" y="1052351"/>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5" name="二等辺三角形 24"/>
          <p:cNvSpPr/>
          <p:nvPr/>
        </p:nvSpPr>
        <p:spPr>
          <a:xfrm rot="10800000">
            <a:off x="1900238" y="2313507"/>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36" name="角丸四角形 35"/>
          <p:cNvSpPr/>
          <p:nvPr/>
        </p:nvSpPr>
        <p:spPr>
          <a:xfrm>
            <a:off x="358775" y="80963"/>
            <a:ext cx="8174038" cy="569912"/>
          </a:xfrm>
          <a:prstGeom prst="roundRect">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2400" b="1" dirty="0" smtClean="0">
                <a:solidFill>
                  <a:prstClr val="white"/>
                </a:solidFill>
                <a:latin typeface="メイリオ" pitchFamily="50" charset="-128"/>
                <a:ea typeface="メイリオ" pitchFamily="50" charset="-128"/>
                <a:cs typeface="メイリオ" pitchFamily="50" charset="-128"/>
              </a:rPr>
              <a:t>重点的</a:t>
            </a:r>
            <a:r>
              <a:rPr lang="ja-JP" altLang="en-US" sz="2400" b="1" dirty="0">
                <a:solidFill>
                  <a:prstClr val="white"/>
                </a:solidFill>
                <a:latin typeface="メイリオ" pitchFamily="50" charset="-128"/>
                <a:ea typeface="メイリオ" pitchFamily="50" charset="-128"/>
                <a:cs typeface="メイリオ" pitchFamily="50" charset="-128"/>
              </a:rPr>
              <a:t>に取り組む課題</a:t>
            </a:r>
          </a:p>
        </p:txBody>
      </p:sp>
      <p:sp>
        <p:nvSpPr>
          <p:cNvPr id="11" name="AutoShape 4"/>
          <p:cNvSpPr>
            <a:spLocks noChangeArrowheads="1"/>
          </p:cNvSpPr>
          <p:nvPr/>
        </p:nvSpPr>
        <p:spPr bwMode="auto">
          <a:xfrm>
            <a:off x="19050" y="2564905"/>
            <a:ext cx="9124950" cy="404862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chemeClr val="tx1"/>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chemeClr val="tx1"/>
                </a:solidFill>
                <a:latin typeface="メイリオ" pitchFamily="50" charset="-128"/>
                <a:ea typeface="メイリオ" pitchFamily="50" charset="-128"/>
                <a:cs typeface="メイリオ" pitchFamily="50" charset="-128"/>
              </a:rPr>
              <a:t>H27</a:t>
            </a:r>
            <a:r>
              <a:rPr lang="ja-JP" altLang="en-US" sz="1300" b="1" dirty="0" smtClean="0">
                <a:solidFill>
                  <a:schemeClr val="tx1"/>
                </a:solidFill>
                <a:latin typeface="メイリオ" pitchFamily="50" charset="-128"/>
                <a:ea typeface="メイリオ" pitchFamily="50" charset="-128"/>
                <a:cs typeface="メイリオ" pitchFamily="50" charset="-128"/>
              </a:rPr>
              <a:t>年度の取組み</a:t>
            </a:r>
            <a:r>
              <a:rPr lang="ja-JP" altLang="en-US" sz="1300" b="1" dirty="0">
                <a:solidFill>
                  <a:schemeClr val="tx1"/>
                </a:solidFill>
                <a:latin typeface="メイリオ" pitchFamily="50" charset="-128"/>
                <a:ea typeface="メイリオ" pitchFamily="50" charset="-128"/>
                <a:cs typeface="メイリオ" pitchFamily="50" charset="-128"/>
              </a:rPr>
              <a:t>と目標</a:t>
            </a:r>
            <a:endParaRPr lang="en-US" altLang="ja-JP" sz="1300" b="1" dirty="0">
              <a:solidFill>
                <a:schemeClr val="tx1"/>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4450" y="2888616"/>
            <a:ext cx="4379913" cy="3606691"/>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39117" y="2888618"/>
            <a:ext cx="4406677"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3105127"/>
            <a:ext cx="4400550" cy="339018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4572000" y="2888617"/>
            <a:ext cx="44577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正方形/長方形 29"/>
          <p:cNvSpPr>
            <a:spLocks noChangeArrowheads="1"/>
          </p:cNvSpPr>
          <p:nvPr/>
        </p:nvSpPr>
        <p:spPr bwMode="auto">
          <a:xfrm>
            <a:off x="339415"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18" name="Text Box 49"/>
          <p:cNvSpPr txBox="1">
            <a:spLocks noChangeArrowheads="1"/>
          </p:cNvSpPr>
          <p:nvPr/>
        </p:nvSpPr>
        <p:spPr bwMode="auto">
          <a:xfrm>
            <a:off x="323528" y="3617729"/>
            <a:ext cx="3996444" cy="286232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中学校の学校力向上に向けた重点支援</a:t>
            </a:r>
            <a:r>
              <a:rPr lang="en-US" altLang="ja-JP" dirty="0" smtClean="0">
                <a:latin typeface="ＭＳ Ｐゴシック" pitchFamily="50" charset="-128"/>
              </a:rPr>
              <a:t>】</a:t>
            </a:r>
          </a:p>
          <a:p>
            <a:pPr algn="l" eaLnBrk="1" hangingPunct="1"/>
            <a:r>
              <a:rPr lang="ja-JP" altLang="en-US" dirty="0">
                <a:latin typeface="ＭＳ Ｐゴシック" pitchFamily="50" charset="-128"/>
              </a:rPr>
              <a:t>　</a:t>
            </a:r>
            <a:r>
              <a:rPr lang="ja-JP" altLang="en-US" dirty="0" smtClean="0">
                <a:latin typeface="ＭＳ Ｐゴシック" pitchFamily="50" charset="-128"/>
              </a:rPr>
              <a:t>＊スクール･エンパワーメント推進事業</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重点中学校への支援</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　　　・</a:t>
            </a:r>
            <a:r>
              <a:rPr lang="ja-JP" altLang="en-US" dirty="0">
                <a:latin typeface="ＭＳ Ｐゴシック" pitchFamily="50" charset="-128"/>
              </a:rPr>
              <a:t>学力向上に積極的に</a:t>
            </a:r>
            <a:r>
              <a:rPr lang="ja-JP" altLang="en-US" dirty="0" smtClean="0">
                <a:latin typeface="ＭＳ Ｐゴシック" pitchFamily="50" charset="-128"/>
              </a:rPr>
              <a:t>取り組む</a:t>
            </a:r>
            <a:r>
              <a:rPr lang="ja-JP" altLang="en-US" dirty="0">
                <a:latin typeface="ＭＳ Ｐゴシック" pitchFamily="50" charset="-128"/>
              </a:rPr>
              <a:t>中学校を指定し、学力向上の</a:t>
            </a:r>
            <a:r>
              <a:rPr lang="ja-JP" altLang="en-US" dirty="0" smtClean="0">
                <a:latin typeface="ＭＳ Ｐゴシック" pitchFamily="50" charset="-128"/>
              </a:rPr>
              <a:t>取</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組みの</a:t>
            </a:r>
            <a:r>
              <a:rPr lang="ja-JP" altLang="en-US" dirty="0">
                <a:latin typeface="ＭＳ Ｐゴシック" pitchFamily="50" charset="-128"/>
              </a:rPr>
              <a:t>中心となる</a:t>
            </a:r>
            <a:r>
              <a:rPr lang="ja-JP" altLang="en-US" dirty="0" smtClean="0">
                <a:latin typeface="ＭＳ Ｐゴシック" pitchFamily="50" charset="-128"/>
              </a:rPr>
              <a:t>教員を配置します。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ja-JP" altLang="en-US" dirty="0">
                <a:latin typeface="ＭＳ Ｐゴシック" pitchFamily="50" charset="-128"/>
              </a:rPr>
              <a:t>府教育委員会に設置した「支援チーム」による学校の取組みの</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検証</a:t>
            </a:r>
            <a:r>
              <a:rPr lang="ja-JP" altLang="en-US" dirty="0">
                <a:latin typeface="ＭＳ Ｐゴシック" pitchFamily="50" charset="-128"/>
              </a:rPr>
              <a:t>及び指導</a:t>
            </a:r>
            <a:r>
              <a:rPr lang="ja-JP" altLang="en-US" dirty="0" smtClean="0">
                <a:latin typeface="ＭＳ Ｐゴシック" pitchFamily="50" charset="-128"/>
              </a:rPr>
              <a:t>助言を行います。</a:t>
            </a:r>
            <a:endParaRPr lang="en-US" altLang="ja-JP" dirty="0" smtClean="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成果のあった</a:t>
            </a:r>
            <a:r>
              <a:rPr lang="ja-JP" altLang="en-US" dirty="0" smtClean="0">
                <a:latin typeface="ＭＳ Ｐゴシック" pitchFamily="50" charset="-128"/>
              </a:rPr>
              <a:t>事例を</a:t>
            </a:r>
            <a:r>
              <a:rPr lang="ja-JP" altLang="en-US" dirty="0">
                <a:latin typeface="ＭＳ Ｐゴシック" pitchFamily="50" charset="-128"/>
              </a:rPr>
              <a:t>フォーラム等により普及します。</a:t>
            </a:r>
            <a:endParaRPr lang="en-US" altLang="ja-JP" dirty="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重点市町村への支援</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rPr>
              <a:t>　　　・</a:t>
            </a:r>
            <a:r>
              <a:rPr lang="ja-JP" altLang="en-US" dirty="0">
                <a:latin typeface="ＭＳ Ｐゴシック" pitchFamily="50" charset="-128"/>
              </a:rPr>
              <a:t>学力向上に重点的に</a:t>
            </a:r>
            <a:r>
              <a:rPr lang="ja-JP" altLang="en-US" dirty="0" smtClean="0">
                <a:latin typeface="ＭＳ Ｐゴシック" pitchFamily="50" charset="-128"/>
              </a:rPr>
              <a:t>取り組む</a:t>
            </a:r>
            <a:r>
              <a:rPr lang="ja-JP" altLang="en-US" dirty="0">
                <a:latin typeface="ＭＳ Ｐゴシック" pitchFamily="50" charset="-128"/>
              </a:rPr>
              <a:t>市町村を支援します</a:t>
            </a:r>
            <a:r>
              <a:rPr lang="ja-JP" altLang="en-US" dirty="0" smtClean="0">
                <a:latin typeface="ＭＳ Ｐゴシック" pitchFamily="50" charset="-128"/>
              </a:rPr>
              <a:t>。</a:t>
            </a:r>
            <a:endParaRPr lang="en-US" altLang="ja-JP" dirty="0" smtClean="0">
              <a:latin typeface="ＭＳ Ｐゴシック" pitchFamily="50" charset="-128"/>
            </a:endParaRPr>
          </a:p>
          <a:p>
            <a:pPr algn="l" eaLnBrk="1" hangingPunct="1"/>
            <a:endParaRPr lang="en-US" altLang="ja-JP" dirty="0">
              <a:latin typeface="ＭＳ Ｐゴシック" pitchFamily="50" charset="-128"/>
            </a:endParaRPr>
          </a:p>
          <a:p>
            <a:pPr algn="l" eaLnBrk="1" hangingPunct="1"/>
            <a:r>
              <a:rPr lang="ja-JP" altLang="en-US" dirty="0" smtClean="0">
                <a:latin typeface="ＭＳ Ｐゴシック" pitchFamily="50" charset="-128"/>
              </a:rPr>
              <a:t>　＊中学生学びチャレンジ事業</a:t>
            </a:r>
            <a:endParaRPr lang="en-US" altLang="ja-JP" strike="sngStrike"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・中学生の学力向上と高校入学者選抜における評定の公平性</a:t>
            </a:r>
            <a:endParaRPr lang="en-US" altLang="ja-JP" dirty="0" smtClean="0">
              <a:latin typeface="ＭＳ Ｐゴシック" pitchFamily="50" charset="-128"/>
            </a:endParaRPr>
          </a:p>
          <a:p>
            <a:pPr algn="l" eaLnBrk="1" hangingPunct="1"/>
            <a:r>
              <a:rPr lang="ja-JP" altLang="en-US" dirty="0">
                <a:latin typeface="ＭＳ Ｐゴシック" pitchFamily="50" charset="-128"/>
              </a:rPr>
              <a:t>　</a:t>
            </a:r>
            <a:r>
              <a:rPr lang="ja-JP" altLang="en-US" dirty="0" smtClean="0">
                <a:latin typeface="ＭＳ Ｐゴシック" pitchFamily="50" charset="-128"/>
              </a:rPr>
              <a:t>　　　を担保することを目的に、中１・中２で学力調査を実施します。</a:t>
            </a:r>
            <a:endParaRPr lang="en-US" altLang="ja-JP" dirty="0" smtClean="0">
              <a:latin typeface="ＭＳ Ｐゴシック" pitchFamily="50" charset="-128"/>
            </a:endParaRPr>
          </a:p>
          <a:p>
            <a:pPr algn="l" eaLnBrk="1" hangingPunct="1"/>
            <a:endParaRPr lang="en-US" altLang="ja-JP" dirty="0">
              <a:latin typeface="ＭＳ Ｐゴシック" pitchFamily="50" charset="-128"/>
            </a:endParaRPr>
          </a:p>
          <a:p>
            <a:pPr algn="l" eaLnBrk="1" hangingPunct="1"/>
            <a:r>
              <a:rPr lang="en-US" altLang="ja-JP" dirty="0">
                <a:latin typeface="ＭＳ Ｐゴシック" pitchFamily="50" charset="-128"/>
              </a:rPr>
              <a:t>【</a:t>
            </a:r>
            <a:r>
              <a:rPr lang="ja-JP" altLang="en-US" dirty="0">
                <a:latin typeface="ＭＳ Ｐゴシック" pitchFamily="50" charset="-128"/>
              </a:rPr>
              <a:t>学力に課題のある学校への重点支援</a:t>
            </a:r>
            <a:r>
              <a:rPr lang="en-US" altLang="ja-JP" dirty="0">
                <a:latin typeface="ＭＳ Ｐゴシック" pitchFamily="50" charset="-128"/>
              </a:rPr>
              <a:t>】</a:t>
            </a:r>
          </a:p>
          <a:p>
            <a:pPr marL="85725" indent="-85725" algn="l" eaLnBrk="1" hangingPunct="1"/>
            <a:r>
              <a:rPr lang="ja-JP" altLang="en-US" dirty="0">
                <a:latin typeface="ＭＳ Ｐゴシック" pitchFamily="50" charset="-128"/>
              </a:rPr>
              <a:t>　・重点対策</a:t>
            </a:r>
            <a:r>
              <a:rPr lang="ja-JP" altLang="en-US" dirty="0" smtClean="0">
                <a:latin typeface="ＭＳ Ｐゴシック" pitchFamily="50" charset="-128"/>
              </a:rPr>
              <a:t>市町村の取組み</a:t>
            </a:r>
            <a:r>
              <a:rPr lang="ja-JP" altLang="en-US" dirty="0">
                <a:latin typeface="ＭＳ Ｐゴシック" pitchFamily="50" charset="-128"/>
              </a:rPr>
              <a:t>を検証するとともに、市町村による学校</a:t>
            </a:r>
            <a:r>
              <a:rPr lang="ja-JP" altLang="en-US" dirty="0" smtClean="0">
                <a:latin typeface="ＭＳ Ｐゴシック" pitchFamily="50" charset="-128"/>
              </a:rPr>
              <a:t>の課題</a:t>
            </a:r>
            <a:r>
              <a:rPr lang="ja-JP" altLang="en-US" dirty="0">
                <a:latin typeface="ＭＳ Ｐゴシック" pitchFamily="50" charset="-128"/>
              </a:rPr>
              <a:t>解決に向けた取組みを支援します</a:t>
            </a:r>
            <a:r>
              <a:rPr lang="ja-JP" altLang="en-US" dirty="0" smtClean="0">
                <a:latin typeface="ＭＳ Ｐゴシック" pitchFamily="50" charset="-128"/>
              </a:rPr>
              <a:t>。</a:t>
            </a:r>
            <a:endParaRPr lang="en-US" altLang="ja-JP" dirty="0">
              <a:latin typeface="ＭＳ Ｐゴシック" pitchFamily="50" charset="-128"/>
            </a:endParaRPr>
          </a:p>
        </p:txBody>
      </p:sp>
      <p:sp>
        <p:nvSpPr>
          <p:cNvPr id="21" name="正方形/長方形 34"/>
          <p:cNvSpPr>
            <a:spLocks noChangeArrowheads="1"/>
          </p:cNvSpPr>
          <p:nvPr/>
        </p:nvSpPr>
        <p:spPr bwMode="auto">
          <a:xfrm>
            <a:off x="4788023" y="3653733"/>
            <a:ext cx="420199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r>
              <a:rPr lang="ja-JP" altLang="en-US" dirty="0">
                <a:latin typeface="ＭＳ Ｐゴシック" pitchFamily="50" charset="-128"/>
              </a:rPr>
              <a:t>＊</a:t>
            </a:r>
            <a:r>
              <a:rPr lang="ja-JP" altLang="en-US" dirty="0" smtClean="0">
                <a:latin typeface="ＭＳ Ｐゴシック" pitchFamily="50" charset="-128"/>
              </a:rPr>
              <a:t>平成２８年度</a:t>
            </a:r>
            <a:r>
              <a:rPr lang="ja-JP" altLang="en-US" dirty="0">
                <a:latin typeface="ＭＳ Ｐゴシック" pitchFamily="50" charset="-128"/>
              </a:rPr>
              <a:t>実施の全国学力・学習状況調査において、下記の指標の</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向上をめざします。</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・「無解答率」</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・「学校の方策について全教職員で共有して取り組んでいる学校の割合」</a:t>
            </a:r>
            <a:endParaRPr lang="en-US" altLang="ja-JP" dirty="0">
              <a:latin typeface="ＭＳ Ｐゴシック" pitchFamily="50" charset="-128"/>
            </a:endParaRPr>
          </a:p>
          <a:p>
            <a:pPr algn="l">
              <a:lnSpc>
                <a:spcPts val="1300"/>
              </a:lnSpc>
            </a:pPr>
            <a:r>
              <a:rPr lang="ja-JP" altLang="en-US" dirty="0">
                <a:latin typeface="ＭＳ Ｐゴシック" pitchFamily="50" charset="-128"/>
              </a:rPr>
              <a:t>　　・「授業で自分の考えを発表する機会が与えられていると思う割合」</a:t>
            </a:r>
            <a:r>
              <a:rPr lang="ja-JP" altLang="en-US" dirty="0">
                <a:solidFill>
                  <a:srgbClr val="FF0000"/>
                </a:solidFill>
                <a:latin typeface="ＭＳ Ｐゴシック" pitchFamily="50" charset="-128"/>
              </a:rPr>
              <a:t>　</a:t>
            </a:r>
            <a:r>
              <a:rPr lang="ja-JP" altLang="en-US" dirty="0">
                <a:latin typeface="ＭＳ Ｐゴシック" pitchFamily="50" charset="-128"/>
              </a:rPr>
              <a:t>他</a:t>
            </a: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u="sng" dirty="0" smtClean="0">
              <a:solidFill>
                <a:srgbClr val="0070C0"/>
              </a:solidFill>
              <a:latin typeface="ＭＳ Ｐゴシック" pitchFamily="50" charset="-128"/>
            </a:endParaRPr>
          </a:p>
          <a:p>
            <a:pPr algn="l">
              <a:lnSpc>
                <a:spcPts val="1300"/>
              </a:lnSpc>
            </a:pPr>
            <a:endParaRPr lang="en-US" altLang="ja-JP" u="sng" dirty="0" smtClean="0">
              <a:solidFill>
                <a:srgbClr val="0070C0"/>
              </a:solidFill>
              <a:latin typeface="ＭＳ Ｐゴシック" pitchFamily="50" charset="-128"/>
            </a:endParaRPr>
          </a:p>
          <a:p>
            <a:pPr algn="l">
              <a:lnSpc>
                <a:spcPts val="1300"/>
              </a:lnSpc>
            </a:pPr>
            <a:endParaRPr lang="en-US" altLang="ja-JP" u="sng"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a:p>
            <a:pPr algn="l">
              <a:lnSpc>
                <a:spcPts val="1300"/>
              </a:lnSpc>
            </a:pPr>
            <a:endParaRPr lang="en-US" altLang="ja-JP" dirty="0">
              <a:solidFill>
                <a:srgbClr val="0070C0"/>
              </a:solidFill>
              <a:latin typeface="ＭＳ Ｐゴシック" pitchFamily="50" charset="-128"/>
            </a:endParaRPr>
          </a:p>
        </p:txBody>
      </p:sp>
      <p:sp>
        <p:nvSpPr>
          <p:cNvPr id="22" name="正方形/長方形 29"/>
          <p:cNvSpPr>
            <a:spLocks noChangeArrowheads="1"/>
          </p:cNvSpPr>
          <p:nvPr/>
        </p:nvSpPr>
        <p:spPr bwMode="auto">
          <a:xfrm>
            <a:off x="4754563" y="3320988"/>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■子どもの力をしっかり伸ばす学校力の向上</a:t>
            </a:r>
            <a:r>
              <a:rPr lang="ja-JP" altLang="en-US" b="1" dirty="0">
                <a:latin typeface="Calibri" pitchFamily="34" charset="0"/>
              </a:rPr>
              <a:t>　</a:t>
            </a:r>
            <a:endParaRPr lang="ja-JP" altLang="en-US" b="1" dirty="0">
              <a:solidFill>
                <a:srgbClr val="FF0000"/>
              </a:solidFill>
            </a:endParaRPr>
          </a:p>
        </p:txBody>
      </p:sp>
      <p:sp>
        <p:nvSpPr>
          <p:cNvPr id="26" name="二等辺三角形 25"/>
          <p:cNvSpPr/>
          <p:nvPr/>
        </p:nvSpPr>
        <p:spPr>
          <a:xfrm rot="5400000">
            <a:off x="3746661" y="479374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91172"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３</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4"/>
          <p:cNvSpPr>
            <a:spLocks noChangeArrowheads="1"/>
          </p:cNvSpPr>
          <p:nvPr/>
        </p:nvSpPr>
        <p:spPr bwMode="auto">
          <a:xfrm>
            <a:off x="19050" y="116632"/>
            <a:ext cx="9124950" cy="6493717"/>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81761" y="728861"/>
            <a:ext cx="4379913" cy="576644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1100" b="1" dirty="0">
                <a:solidFill>
                  <a:prstClr val="black"/>
                </a:solidFill>
                <a:latin typeface="Meiryo UI" pitchFamily="50" charset="-128"/>
                <a:ea typeface="Meiryo UI" pitchFamily="50" charset="-128"/>
                <a:cs typeface="Meiryo UI" pitchFamily="50" charset="-128"/>
              </a:rPr>
              <a:t>　　</a:t>
            </a:r>
            <a:endParaRPr lang="en-US" altLang="ja-JP" sz="1100" b="1"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71500" y="440667"/>
            <a:ext cx="4352863" cy="592597"/>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589463" y="736967"/>
            <a:ext cx="4400550" cy="5758339"/>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4589463" y="440668"/>
            <a:ext cx="4419600" cy="592599"/>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9" name="Text Box 49"/>
          <p:cNvSpPr txBox="1">
            <a:spLocks noChangeArrowheads="1"/>
          </p:cNvSpPr>
          <p:nvPr/>
        </p:nvSpPr>
        <p:spPr bwMode="auto">
          <a:xfrm>
            <a:off x="309251" y="1556792"/>
            <a:ext cx="4142161" cy="46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英語教育の充実</a:t>
            </a:r>
            <a:r>
              <a:rPr lang="en-US" altLang="ja-JP" dirty="0" smtClean="0">
                <a:latin typeface="ＭＳ Ｐゴシック" pitchFamily="50" charset="-128"/>
              </a:rPr>
              <a:t>】</a:t>
            </a:r>
          </a:p>
          <a:p>
            <a:pPr algn="l" eaLnBrk="1" hangingPunct="1"/>
            <a:r>
              <a:rPr lang="ja-JP" altLang="en-US" dirty="0" smtClean="0">
                <a:latin typeface="ＭＳ Ｐゴシック" pitchFamily="50" charset="-128"/>
              </a:rPr>
              <a:t>＊</a:t>
            </a:r>
            <a:r>
              <a:rPr lang="ja-JP" altLang="en-US" dirty="0">
                <a:latin typeface="ＭＳ Ｐゴシック" pitchFamily="50" charset="-128"/>
              </a:rPr>
              <a:t>英語</a:t>
            </a:r>
            <a:r>
              <a:rPr lang="ja-JP" altLang="en-US" dirty="0" smtClean="0">
                <a:latin typeface="ＭＳ Ｐゴシック" pitchFamily="50" charset="-128"/>
              </a:rPr>
              <a:t>教育推進事業</a:t>
            </a:r>
            <a:endParaRPr lang="en-US" altLang="ja-JP" dirty="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小学校</a:t>
            </a:r>
            <a:r>
              <a:rPr lang="ja-JP" altLang="en-US" dirty="0">
                <a:latin typeface="ＭＳ Ｐゴシック" pitchFamily="50" charset="-128"/>
              </a:rPr>
              <a:t>では</a:t>
            </a:r>
            <a:r>
              <a:rPr lang="ja-JP" altLang="en-US" dirty="0" smtClean="0">
                <a:latin typeface="ＭＳ Ｐゴシック" pitchFamily="50" charset="-128"/>
              </a:rPr>
              <a:t>、研究協力校に指定した府内</a:t>
            </a:r>
            <a:r>
              <a:rPr lang="ja-JP" altLang="en-US" dirty="0">
                <a:latin typeface="ＭＳ Ｐゴシック" pitchFamily="50" charset="-128"/>
              </a:rPr>
              <a:t>７中学校区</a:t>
            </a:r>
            <a:r>
              <a:rPr lang="ja-JP" altLang="en-US" dirty="0" smtClean="0">
                <a:latin typeface="ＭＳ Ｐゴシック" pitchFamily="50" charset="-128"/>
              </a:rPr>
              <a:t>の１６小学校において、１年から６年</a:t>
            </a:r>
            <a:r>
              <a:rPr lang="ja-JP" altLang="en-US" dirty="0">
                <a:latin typeface="ＭＳ Ｐゴシック" pitchFamily="50" charset="-128"/>
              </a:rPr>
              <a:t>までの全学年</a:t>
            </a:r>
            <a:r>
              <a:rPr lang="ja-JP" altLang="en-US" dirty="0" smtClean="0">
                <a:latin typeface="ＭＳ Ｐゴシック" pitchFamily="50" charset="-128"/>
              </a:rPr>
              <a:t>でフォニックスを活用した英語</a:t>
            </a:r>
            <a:r>
              <a:rPr lang="ja-JP" altLang="en-US" dirty="0">
                <a:latin typeface="ＭＳ Ｐゴシック" pitchFamily="50" charset="-128"/>
              </a:rPr>
              <a:t>学習の実践研究</a:t>
            </a:r>
            <a:r>
              <a:rPr lang="ja-JP" altLang="en-US" dirty="0" smtClean="0">
                <a:latin typeface="ＭＳ Ｐゴシック" pitchFamily="50" charset="-128"/>
              </a:rPr>
              <a:t>を行い、学習パッケージを開発</a:t>
            </a:r>
            <a:r>
              <a:rPr lang="ja-JP" altLang="en-US" dirty="0">
                <a:latin typeface="ＭＳ Ｐゴシック" pitchFamily="50" charset="-128"/>
              </a:rPr>
              <a:t>するととも</a:t>
            </a:r>
            <a:r>
              <a:rPr lang="ja-JP" altLang="en-US" dirty="0" smtClean="0">
                <a:latin typeface="ＭＳ Ｐゴシック" pitchFamily="50" charset="-128"/>
              </a:rPr>
              <a:t>に、市町村への周知を図ります。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dirty="0" smtClean="0">
                <a:latin typeface="ＭＳ Ｐゴシック" pitchFamily="50" charset="-128"/>
              </a:rPr>
              <a:t>中学校</a:t>
            </a:r>
            <a:r>
              <a:rPr lang="ja-JP" altLang="en-US" dirty="0">
                <a:latin typeface="ＭＳ Ｐゴシック" pitchFamily="50" charset="-128"/>
              </a:rPr>
              <a:t>では</a:t>
            </a:r>
            <a:r>
              <a:rPr lang="ja-JP" altLang="en-US" dirty="0" smtClean="0">
                <a:latin typeface="ＭＳ Ｐゴシック" pitchFamily="50" charset="-128"/>
              </a:rPr>
              <a:t>、小学校で学んだ力を伸ばすため、研究</a:t>
            </a:r>
            <a:r>
              <a:rPr lang="ja-JP" altLang="en-US" dirty="0">
                <a:latin typeface="ＭＳ Ｐゴシック" pitchFamily="50" charset="-128"/>
              </a:rPr>
              <a:t>協力校に指定</a:t>
            </a:r>
            <a:r>
              <a:rPr lang="ja-JP" altLang="en-US" dirty="0" smtClean="0">
                <a:latin typeface="ＭＳ Ｐゴシック" pitchFamily="50" charset="-128"/>
              </a:rPr>
              <a:t>した７中学校において、洋書を活用した実践研究を行います。</a:t>
            </a:r>
            <a:r>
              <a:rPr lang="ja-JP" altLang="en-US" dirty="0">
                <a:latin typeface="ＭＳ Ｐゴシック" pitchFamily="50" charset="-128"/>
              </a:rPr>
              <a:t>　　</a:t>
            </a:r>
            <a:endParaRPr lang="en-US" altLang="ja-JP" dirty="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理科教育の充実</a:t>
            </a:r>
            <a:r>
              <a:rPr lang="en-US" altLang="ja-JP" dirty="0" smtClean="0">
                <a:latin typeface="ＭＳ Ｐゴシック" pitchFamily="50" charset="-128"/>
              </a:rPr>
              <a:t>】</a:t>
            </a:r>
          </a:p>
          <a:p>
            <a:pPr marL="171450" indent="-85725" algn="l">
              <a:lnSpc>
                <a:spcPts val="1300"/>
              </a:lnSpc>
              <a:buFont typeface="Arial" panose="020B0604020202020204" pitchFamily="34" charset="0"/>
              <a:buChar char="•"/>
            </a:pPr>
            <a:r>
              <a:rPr lang="ja-JP" altLang="en-US" dirty="0" smtClean="0">
                <a:latin typeface="ＭＳ Ｐゴシック" pitchFamily="50" charset="-128"/>
              </a:rPr>
              <a:t>市町村における理科研修の担い手を育成します。</a:t>
            </a:r>
            <a:endParaRPr lang="en-US" altLang="ja-JP" dirty="0" smtClean="0">
              <a:latin typeface="ＭＳ Ｐゴシック" pitchFamily="50" charset="-128"/>
            </a:endParaRPr>
          </a:p>
          <a:p>
            <a:pPr marL="85725" algn="l">
              <a:lnSpc>
                <a:spcPts val="1300"/>
              </a:lnSpc>
            </a:pPr>
            <a:r>
              <a:rPr lang="ja-JP" altLang="en-US" dirty="0" smtClean="0">
                <a:latin typeface="ＭＳ Ｐゴシック" pitchFamily="50" charset="-128"/>
              </a:rPr>
              <a:t>　</a:t>
            </a:r>
            <a:r>
              <a:rPr lang="en-US" altLang="ja-JP" dirty="0" smtClean="0">
                <a:latin typeface="ＭＳ Ｐゴシック" pitchFamily="50" charset="-128"/>
              </a:rPr>
              <a:t>〔</a:t>
            </a:r>
            <a:r>
              <a:rPr lang="ja-JP" altLang="en-US" dirty="0" smtClean="0">
                <a:latin typeface="ＭＳ Ｐゴシック" pitchFamily="50" charset="-128"/>
              </a:rPr>
              <a:t>理科教育リーダー（</a:t>
            </a:r>
            <a:r>
              <a:rPr lang="en-US" altLang="ja-JP" dirty="0" smtClean="0">
                <a:latin typeface="ＭＳ Ｐゴシック" pitchFamily="50" charset="-128"/>
              </a:rPr>
              <a:t>CST</a:t>
            </a:r>
            <a:r>
              <a:rPr lang="ja-JP" altLang="en-US" dirty="0" smtClean="0">
                <a:latin typeface="ＭＳ Ｐゴシック" pitchFamily="50" charset="-128"/>
              </a:rPr>
              <a:t>：ｺｱ･ｻｲｴﾝｽ･ﾃｨｰﾁｬｰ）の養成</a:t>
            </a:r>
            <a:r>
              <a:rPr lang="en-US" altLang="ja-JP" dirty="0" smtClean="0">
                <a:latin typeface="ＭＳ Ｐゴシック" pitchFamily="50" charset="-128"/>
              </a:rPr>
              <a:t>〕</a:t>
            </a:r>
            <a:endParaRPr lang="en-US" altLang="ja-JP" dirty="0">
              <a:latin typeface="ＭＳ Ｐゴシック" pitchFamily="50" charset="-128"/>
            </a:endParaRPr>
          </a:p>
          <a:p>
            <a:pPr algn="l" eaLnBrk="1" hangingPunct="1"/>
            <a:r>
              <a:rPr lang="ja-JP" altLang="en-US" dirty="0" smtClean="0"/>
              <a:t>　　　 小</a:t>
            </a:r>
            <a:r>
              <a:rPr lang="ja-JP" altLang="en-US" dirty="0"/>
              <a:t>・中学校「理科」指導者養成長期研修　</a:t>
            </a:r>
            <a:r>
              <a:rPr lang="ja-JP" altLang="en-US" dirty="0" smtClean="0"/>
              <a:t>２４名</a:t>
            </a:r>
            <a:endParaRPr lang="en-US" altLang="ja-JP" dirty="0" smtClean="0"/>
          </a:p>
          <a:p>
            <a:pPr algn="l" eaLnBrk="1" hangingPunct="1"/>
            <a:r>
              <a:rPr lang="ja-JP" altLang="en-US" dirty="0" smtClean="0"/>
              <a:t>　　</a:t>
            </a:r>
            <a:r>
              <a:rPr lang="en-US" altLang="ja-JP" dirty="0" smtClean="0"/>
              <a:t>〔</a:t>
            </a:r>
            <a:r>
              <a:rPr lang="ja-JP" altLang="en-US" dirty="0" smtClean="0"/>
              <a:t>ティーチング･アシスタントの養成</a:t>
            </a:r>
            <a:r>
              <a:rPr lang="en-US" altLang="ja-JP" dirty="0" smtClean="0"/>
              <a:t>〕</a:t>
            </a:r>
          </a:p>
          <a:p>
            <a:pPr marL="85725" algn="l" eaLnBrk="1" hangingPunct="1"/>
            <a:r>
              <a:rPr lang="ja-JP" altLang="en-US" dirty="0" smtClean="0"/>
              <a:t>　　「</a:t>
            </a:r>
            <a:r>
              <a:rPr lang="ja-JP" altLang="en-US" dirty="0"/>
              <a:t>理科」授業づくり発展</a:t>
            </a:r>
            <a:r>
              <a:rPr lang="ja-JP" altLang="en-US" dirty="0" smtClean="0"/>
              <a:t>研修（小学校）</a:t>
            </a:r>
            <a:r>
              <a:rPr lang="ja-JP" altLang="en-US" dirty="0"/>
              <a:t>　　</a:t>
            </a:r>
            <a:r>
              <a:rPr lang="ja-JP" altLang="en-US" dirty="0" smtClean="0"/>
              <a:t>　　３０名</a:t>
            </a:r>
            <a:endParaRPr lang="en-US" altLang="ja-JP" dirty="0" smtClean="0"/>
          </a:p>
          <a:p>
            <a:pPr algn="l" eaLnBrk="1" hangingPunct="1"/>
            <a:r>
              <a:rPr lang="ja-JP" altLang="en-US" dirty="0"/>
              <a:t>　</a:t>
            </a:r>
            <a:r>
              <a:rPr lang="ja-JP" altLang="en-US" dirty="0" smtClean="0"/>
              <a:t>　　コアティーチャー（</a:t>
            </a:r>
            <a:r>
              <a:rPr lang="en-US" altLang="ja-JP" dirty="0" smtClean="0"/>
              <a:t>CT</a:t>
            </a:r>
            <a:r>
              <a:rPr lang="ja-JP" altLang="en-US" dirty="0" smtClean="0"/>
              <a:t>）養成研修（中学校）　３０名</a:t>
            </a:r>
            <a:endParaRPr lang="en-US" altLang="ja-JP" dirty="0">
              <a:latin typeface="ＭＳ Ｐゴシック" pitchFamily="50" charset="-128"/>
            </a:endParaRPr>
          </a:p>
          <a:p>
            <a:pPr marL="171450" indent="-85725" algn="l">
              <a:lnSpc>
                <a:spcPts val="1300"/>
              </a:lnSpc>
              <a:buFont typeface="Arial" panose="020B0604020202020204" pitchFamily="34" charset="0"/>
              <a:buChar char="•"/>
            </a:pPr>
            <a:r>
              <a:rPr lang="ja-JP" altLang="en-US" dirty="0" smtClean="0">
                <a:latin typeface="ＭＳ Ｐゴシック" pitchFamily="50" charset="-128"/>
              </a:rPr>
              <a:t>教材紹介や指導助言など市町村が実施する理科研修を支援します。</a:t>
            </a:r>
            <a:endParaRPr lang="en-US" altLang="ja-JP" dirty="0"/>
          </a:p>
          <a:p>
            <a:pPr marL="86400" algn="l" eaLnBrk="1" hangingPunct="1"/>
            <a:endParaRPr lang="ja-JP" altLang="en-US" strike="sngStrike" dirty="0"/>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授業改善への支援</a:t>
            </a:r>
            <a:r>
              <a:rPr lang="en-US" altLang="ja-JP" dirty="0">
                <a:latin typeface="ＭＳ Ｐゴシック" pitchFamily="50" charset="-128"/>
              </a:rPr>
              <a:t>】</a:t>
            </a:r>
          </a:p>
          <a:p>
            <a:pPr marL="171450" indent="-85725" algn="l">
              <a:lnSpc>
                <a:spcPts val="1300"/>
              </a:lnSpc>
              <a:buFont typeface="Arial" panose="020B0604020202020204" pitchFamily="34" charset="0"/>
              <a:buChar char="•"/>
            </a:pPr>
            <a:r>
              <a:rPr lang="ja-JP" altLang="ja-JP" dirty="0" smtClean="0"/>
              <a:t>府</a:t>
            </a:r>
            <a:r>
              <a:rPr lang="ja-JP" altLang="ja-JP" dirty="0"/>
              <a:t>教育</a:t>
            </a:r>
            <a:r>
              <a:rPr lang="ja-JP" altLang="ja-JP" dirty="0" smtClean="0">
                <a:latin typeface="+mn-ea"/>
                <a:ea typeface="+mn-ea"/>
              </a:rPr>
              <a:t>センター</a:t>
            </a:r>
            <a:r>
              <a:rPr lang="ja-JP" altLang="en-US" dirty="0" smtClean="0">
                <a:latin typeface="+mn-ea"/>
                <a:ea typeface="+mn-ea"/>
              </a:rPr>
              <a:t>において</a:t>
            </a:r>
            <a:r>
              <a:rPr lang="en-US" altLang="ja-JP" dirty="0" smtClean="0">
                <a:latin typeface="+mn-ea"/>
                <a:ea typeface="+mn-ea"/>
              </a:rPr>
              <a:t>ICT</a:t>
            </a:r>
            <a:r>
              <a:rPr lang="ja-JP" altLang="ja-JP" dirty="0">
                <a:latin typeface="+mn-ea"/>
                <a:ea typeface="+mn-ea"/>
              </a:rPr>
              <a:t>を活用した授業づくりの研修を実施します</a:t>
            </a:r>
            <a:r>
              <a:rPr lang="ja-JP" altLang="ja-JP" dirty="0" smtClean="0">
                <a:latin typeface="+mn-ea"/>
                <a:ea typeface="+mn-ea"/>
              </a:rPr>
              <a:t>。</a:t>
            </a:r>
            <a:r>
              <a:rPr lang="ja-JP" altLang="ja-JP" dirty="0">
                <a:latin typeface="+mn-ea"/>
                <a:ea typeface="+mn-ea"/>
              </a:rPr>
              <a:t>　</a:t>
            </a:r>
            <a:endParaRPr lang="en-US" altLang="ja-JP" dirty="0" smtClean="0">
              <a:latin typeface="+mn-ea"/>
              <a:ea typeface="+mn-ea"/>
            </a:endParaRPr>
          </a:p>
          <a:p>
            <a:pPr algn="l" eaLnBrk="1" hangingPunct="1"/>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基礎</a:t>
            </a:r>
            <a:r>
              <a:rPr lang="ja-JP" altLang="en-US" dirty="0" smtClean="0">
                <a:latin typeface="+mn-ea"/>
                <a:ea typeface="+mn-ea"/>
              </a:rPr>
              <a:t>研修　　　　　　　 　　　　　　　　９０名</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en-US" altLang="ja-JP" dirty="0" smtClean="0">
                <a:latin typeface="+mn-ea"/>
                <a:ea typeface="+mn-ea"/>
              </a:rPr>
              <a:t>ICT</a:t>
            </a:r>
            <a:r>
              <a:rPr lang="ja-JP" altLang="ja-JP" dirty="0">
                <a:latin typeface="+mn-ea"/>
                <a:ea typeface="+mn-ea"/>
              </a:rPr>
              <a:t>活用</a:t>
            </a:r>
            <a:r>
              <a:rPr lang="ja-JP" altLang="ja-JP" dirty="0" smtClean="0">
                <a:latin typeface="+mn-ea"/>
                <a:ea typeface="+mn-ea"/>
              </a:rPr>
              <a:t>推進</a:t>
            </a:r>
            <a:r>
              <a:rPr lang="ja-JP" altLang="en-US" dirty="0" smtClean="0">
                <a:latin typeface="+mn-ea"/>
                <a:ea typeface="+mn-ea"/>
              </a:rPr>
              <a:t>者</a:t>
            </a:r>
            <a:r>
              <a:rPr lang="ja-JP" altLang="ja-JP" dirty="0" smtClean="0">
                <a:latin typeface="+mn-ea"/>
                <a:ea typeface="+mn-ea"/>
              </a:rPr>
              <a:t>養成研修</a:t>
            </a:r>
            <a:r>
              <a:rPr lang="ja-JP" altLang="en-US" dirty="0">
                <a:latin typeface="+mn-ea"/>
                <a:ea typeface="+mn-ea"/>
              </a:rPr>
              <a:t>　</a:t>
            </a:r>
            <a:r>
              <a:rPr lang="ja-JP" altLang="en-US" dirty="0" smtClean="0">
                <a:latin typeface="+mn-ea"/>
                <a:ea typeface="+mn-ea"/>
              </a:rPr>
              <a:t>　　　　　　　　　　３０名</a:t>
            </a:r>
            <a:endParaRPr lang="en-US" altLang="ja-JP" dirty="0" smtClean="0">
              <a:latin typeface="+mn-ea"/>
              <a:ea typeface="+mn-ea"/>
            </a:endParaRPr>
          </a:p>
          <a:p>
            <a:pPr algn="l" eaLnBrk="1" hangingPunct="1"/>
            <a:r>
              <a:rPr lang="ja-JP" altLang="en-US" dirty="0" smtClean="0">
                <a:latin typeface="+mn-ea"/>
                <a:ea typeface="+mn-ea"/>
              </a:rPr>
              <a:t>　　　　</a:t>
            </a:r>
            <a:r>
              <a:rPr lang="en-US" altLang="ja-JP" dirty="0" smtClean="0">
                <a:latin typeface="+mn-ea"/>
                <a:ea typeface="+mn-ea"/>
              </a:rPr>
              <a:t>PC</a:t>
            </a:r>
            <a:r>
              <a:rPr lang="ja-JP" altLang="en-US" dirty="0">
                <a:latin typeface="+mn-ea"/>
                <a:ea typeface="+mn-ea"/>
              </a:rPr>
              <a:t>・タブレット活用のための教材作成研修 ３０名　</a:t>
            </a:r>
            <a:endParaRPr lang="en-US" altLang="ja-JP" dirty="0">
              <a:latin typeface="ＭＳ Ｐゴシック" pitchFamily="50" charset="-128"/>
            </a:endParaRPr>
          </a:p>
          <a:p>
            <a:pPr marL="171450" indent="-85725" algn="l">
              <a:lnSpc>
                <a:spcPts val="1300"/>
              </a:lnSpc>
              <a:buFont typeface="Arial" panose="020B0604020202020204" pitchFamily="34" charset="0"/>
              <a:buChar char="•"/>
            </a:pPr>
            <a:r>
              <a:rPr lang="ja-JP" altLang="en-US" dirty="0" smtClean="0">
                <a:latin typeface="ＭＳ Ｐゴシック" pitchFamily="50" charset="-128"/>
              </a:rPr>
              <a:t>市</a:t>
            </a:r>
            <a:r>
              <a:rPr lang="ja-JP" altLang="ja-JP" dirty="0" smtClean="0">
                <a:latin typeface="+mn-ea"/>
                <a:ea typeface="+mn-ea"/>
              </a:rPr>
              <a:t>町村</a:t>
            </a:r>
            <a:r>
              <a:rPr lang="ja-JP" altLang="ja-JP" dirty="0">
                <a:latin typeface="+mn-ea"/>
                <a:ea typeface="+mn-ea"/>
              </a:rPr>
              <a:t>が実施する</a:t>
            </a:r>
            <a:r>
              <a:rPr lang="en-US" altLang="ja-JP" dirty="0">
                <a:latin typeface="+mn-ea"/>
                <a:ea typeface="+mn-ea"/>
              </a:rPr>
              <a:t>ICT</a:t>
            </a:r>
            <a:r>
              <a:rPr lang="ja-JP" altLang="ja-JP" dirty="0">
                <a:latin typeface="+mn-ea"/>
                <a:ea typeface="+mn-ea"/>
              </a:rPr>
              <a:t>機器の効果的な活用に</a:t>
            </a:r>
            <a:r>
              <a:rPr lang="ja-JP" altLang="ja-JP" dirty="0" smtClean="0">
                <a:latin typeface="+mn-ea"/>
                <a:ea typeface="+mn-ea"/>
              </a:rPr>
              <a:t>関する研修</a:t>
            </a:r>
            <a:r>
              <a:rPr lang="ja-JP" altLang="ja-JP" dirty="0">
                <a:latin typeface="+mn-ea"/>
                <a:ea typeface="+mn-ea"/>
              </a:rPr>
              <a:t>に対する</a:t>
            </a:r>
            <a:r>
              <a:rPr lang="ja-JP" altLang="ja-JP" dirty="0" smtClean="0">
                <a:latin typeface="+mn-ea"/>
                <a:ea typeface="+mn-ea"/>
              </a:rPr>
              <a:t>支援</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a:t>
            </a:r>
            <a:r>
              <a:rPr lang="ja-JP" altLang="ja-JP" dirty="0" smtClean="0">
                <a:latin typeface="+mn-ea"/>
                <a:ea typeface="+mn-ea"/>
              </a:rPr>
              <a:t>を</a:t>
            </a:r>
            <a:r>
              <a:rPr lang="ja-JP" altLang="ja-JP" dirty="0">
                <a:latin typeface="+mn-ea"/>
                <a:ea typeface="+mn-ea"/>
              </a:rPr>
              <a:t>行います</a:t>
            </a:r>
            <a:r>
              <a:rPr lang="ja-JP" altLang="ja-JP" dirty="0" smtClean="0">
                <a:latin typeface="+mn-ea"/>
                <a:ea typeface="+mn-ea"/>
              </a:rPr>
              <a:t>。</a:t>
            </a:r>
            <a:endParaRPr lang="en-US" altLang="ja-JP" dirty="0" smtClean="0">
              <a:latin typeface="+mn-ea"/>
              <a:ea typeface="+mn-ea"/>
            </a:endParaRPr>
          </a:p>
          <a:p>
            <a:pPr algn="l" eaLnBrk="1" hangingPunct="1"/>
            <a:r>
              <a:rPr lang="ja-JP" altLang="en-US" dirty="0">
                <a:latin typeface="+mn-ea"/>
                <a:ea typeface="+mn-ea"/>
              </a:rPr>
              <a:t>　</a:t>
            </a:r>
            <a:r>
              <a:rPr lang="ja-JP" altLang="en-US" dirty="0" smtClean="0">
                <a:latin typeface="+mn-ea"/>
                <a:ea typeface="+mn-ea"/>
              </a:rPr>
              <a:t>　　　８</a:t>
            </a:r>
            <a:r>
              <a:rPr lang="ja-JP" altLang="ja-JP" dirty="0" smtClean="0">
                <a:latin typeface="+mn-ea"/>
                <a:ea typeface="+mn-ea"/>
              </a:rPr>
              <a:t>市町村</a:t>
            </a:r>
            <a:r>
              <a:rPr lang="ja-JP" altLang="ja-JP" dirty="0">
                <a:latin typeface="+mn-ea"/>
                <a:ea typeface="+mn-ea"/>
              </a:rPr>
              <a:t>で実施予定</a:t>
            </a:r>
          </a:p>
          <a:p>
            <a:pPr algn="l" eaLnBrk="1" hangingPunct="1"/>
            <a:endParaRPr lang="en-US" altLang="ja-JP" dirty="0">
              <a:latin typeface="ＭＳ Ｐゴシック" pitchFamily="50" charset="-128"/>
            </a:endParaRPr>
          </a:p>
        </p:txBody>
      </p:sp>
      <p:sp>
        <p:nvSpPr>
          <p:cNvPr id="20" name="正方形/長方形 29"/>
          <p:cNvSpPr>
            <a:spLocks noChangeArrowheads="1"/>
          </p:cNvSpPr>
          <p:nvPr/>
        </p:nvSpPr>
        <p:spPr bwMode="auto">
          <a:xfrm>
            <a:off x="331477" y="1186880"/>
            <a:ext cx="3880482"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これからの社会で求められる確かな学力のはぐくみ</a:t>
            </a:r>
            <a:r>
              <a:rPr lang="ja-JP" altLang="en-US" b="1" dirty="0">
                <a:latin typeface="Calibri" pitchFamily="34" charset="0"/>
              </a:rPr>
              <a:t>　　</a:t>
            </a:r>
            <a:endParaRPr lang="ja-JP" altLang="en-US" b="1" dirty="0">
              <a:solidFill>
                <a:srgbClr val="FF0000"/>
              </a:solidFill>
            </a:endParaRPr>
          </a:p>
        </p:txBody>
      </p:sp>
      <p:sp>
        <p:nvSpPr>
          <p:cNvPr id="23" name="正方形/長方形 34"/>
          <p:cNvSpPr>
            <a:spLocks noChangeArrowheads="1"/>
          </p:cNvSpPr>
          <p:nvPr/>
        </p:nvSpPr>
        <p:spPr bwMode="auto">
          <a:xfrm>
            <a:off x="4788024" y="1588147"/>
            <a:ext cx="3934148" cy="459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ts val="1300"/>
              </a:lnSpc>
            </a:pPr>
            <a:endParaRPr lang="en-US" altLang="ja-JP" dirty="0" smtClean="0"/>
          </a:p>
          <a:p>
            <a:pPr algn="l">
              <a:lnSpc>
                <a:spcPts val="1300"/>
              </a:lnSpc>
            </a:pPr>
            <a:r>
              <a:rPr lang="ja-JP" altLang="en-US" dirty="0" smtClean="0"/>
              <a:t>＊</a:t>
            </a:r>
            <a:r>
              <a:rPr lang="ja-JP" altLang="en-US" dirty="0"/>
              <a:t>平成２７年度に小学校６年生を対象に実施する「振り返りテスト」（到</a:t>
            </a:r>
            <a:endParaRPr lang="en-US" altLang="ja-JP" dirty="0"/>
          </a:p>
          <a:p>
            <a:pPr algn="l">
              <a:lnSpc>
                <a:spcPts val="1300"/>
              </a:lnSpc>
            </a:pPr>
            <a:r>
              <a:rPr lang="ja-JP" altLang="en-US" dirty="0"/>
              <a:t>　　達</a:t>
            </a:r>
            <a:r>
              <a:rPr lang="ja-JP" altLang="en-US" dirty="0" smtClean="0"/>
              <a:t>目標８割</a:t>
            </a:r>
            <a:r>
              <a:rPr lang="ja-JP" altLang="en-US" dirty="0"/>
              <a:t>程度）において</a:t>
            </a:r>
            <a:r>
              <a:rPr lang="ja-JP" altLang="en-US" dirty="0" smtClean="0"/>
              <a:t>、８０％</a:t>
            </a:r>
            <a:r>
              <a:rPr lang="ja-JP" altLang="en-US" dirty="0"/>
              <a:t>以上の正答率をめざします。</a:t>
            </a:r>
            <a:endParaRPr lang="en-US" altLang="ja-JP" dirty="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smtClean="0">
              <a:latin typeface="ＭＳ Ｐゴシック" pitchFamily="50" charset="-128"/>
            </a:endParaRPr>
          </a:p>
          <a:p>
            <a:pPr algn="l">
              <a:lnSpc>
                <a:spcPts val="1300"/>
              </a:lnSpc>
            </a:pPr>
            <a:endParaRPr lang="en-US" altLang="ja-JP" dirty="0" smtClean="0"/>
          </a:p>
          <a:p>
            <a:pPr algn="l">
              <a:lnSpc>
                <a:spcPts val="1300"/>
              </a:lnSpc>
            </a:pPr>
            <a:endParaRPr lang="en-US" altLang="ja-JP" dirty="0" smtClean="0"/>
          </a:p>
          <a:p>
            <a:pPr algn="l">
              <a:lnSpc>
                <a:spcPts val="1300"/>
              </a:lnSpc>
            </a:pPr>
            <a:r>
              <a:rPr lang="ja-JP" altLang="en-US" dirty="0"/>
              <a:t>＊理科教育の</a:t>
            </a:r>
            <a:r>
              <a:rPr lang="ja-JP" altLang="en-US" dirty="0" smtClean="0"/>
              <a:t>充実</a:t>
            </a:r>
            <a:endParaRPr lang="en-US" altLang="ja-JP" dirty="0"/>
          </a:p>
          <a:p>
            <a:pPr marL="171450" indent="-85725" algn="l">
              <a:lnSpc>
                <a:spcPts val="1300"/>
              </a:lnSpc>
              <a:buFont typeface="Arial" panose="020B0604020202020204" pitchFamily="34" charset="0"/>
              <a:buChar char="•"/>
            </a:pPr>
            <a:r>
              <a:rPr lang="ja-JP" altLang="en-US" dirty="0" smtClean="0"/>
              <a:t>市町村に配置した</a:t>
            </a:r>
            <a:r>
              <a:rPr lang="ja-JP" altLang="en-US" dirty="0" smtClean="0">
                <a:latin typeface="+mn-ea"/>
                <a:ea typeface="+mn-ea"/>
              </a:rPr>
              <a:t>理科教育リーダー</a:t>
            </a:r>
            <a:r>
              <a:rPr lang="en-US" altLang="ja-JP" dirty="0" smtClean="0">
                <a:latin typeface="+mn-ea"/>
                <a:ea typeface="+mn-ea"/>
              </a:rPr>
              <a:t>(CST)</a:t>
            </a:r>
            <a:r>
              <a:rPr lang="ja-JP" altLang="en-US" dirty="0" smtClean="0">
                <a:latin typeface="+mn-ea"/>
                <a:ea typeface="+mn-ea"/>
              </a:rPr>
              <a:t>を活用した理科研修を府内で５０回以上の実施をめざします</a:t>
            </a:r>
            <a:r>
              <a:rPr lang="ja-JP" altLang="en-US" dirty="0" smtClean="0"/>
              <a:t>。</a:t>
            </a:r>
            <a:endParaRPr lang="ja-JP" altLang="en-US" dirty="0"/>
          </a:p>
          <a:p>
            <a:pPr algn="l">
              <a:lnSpc>
                <a:spcPts val="1300"/>
              </a:lnSpc>
            </a:pPr>
            <a:endParaRPr lang="en-US" altLang="ja-JP" dirty="0" smtClean="0"/>
          </a:p>
          <a:p>
            <a:pPr algn="l">
              <a:lnSpc>
                <a:spcPts val="1300"/>
              </a:lnSpc>
            </a:pPr>
            <a:endParaRPr lang="en-US" altLang="ja-JP" dirty="0"/>
          </a:p>
          <a:p>
            <a:pPr algn="l">
              <a:lnSpc>
                <a:spcPts val="1300"/>
              </a:lnSpc>
            </a:pPr>
            <a:endParaRPr lang="en-US" altLang="ja-JP" dirty="0" smtClean="0"/>
          </a:p>
          <a:p>
            <a:pPr algn="l">
              <a:lnSpc>
                <a:spcPts val="1300"/>
              </a:lnSpc>
            </a:pPr>
            <a:endParaRPr lang="en-US" altLang="ja-JP" dirty="0"/>
          </a:p>
          <a:p>
            <a:pPr algn="l">
              <a:lnSpc>
                <a:spcPts val="1300"/>
              </a:lnSpc>
            </a:pPr>
            <a:endParaRPr lang="en-US" altLang="ja-JP" dirty="0" smtClean="0"/>
          </a:p>
          <a:p>
            <a:pPr algn="l">
              <a:lnSpc>
                <a:spcPts val="1300"/>
              </a:lnSpc>
            </a:pPr>
            <a:endParaRPr lang="en-US" altLang="ja-JP" dirty="0" smtClean="0"/>
          </a:p>
          <a:p>
            <a:pPr algn="l">
              <a:lnSpc>
                <a:spcPts val="1300"/>
              </a:lnSpc>
            </a:pPr>
            <a:endParaRPr lang="en-US" altLang="ja-JP" dirty="0"/>
          </a:p>
          <a:p>
            <a:pPr algn="l">
              <a:lnSpc>
                <a:spcPts val="1300"/>
              </a:lnSpc>
            </a:pPr>
            <a:r>
              <a:rPr lang="ja-JP" altLang="en-US" dirty="0" smtClean="0">
                <a:latin typeface="ＭＳ Ｐゴシック" pitchFamily="50" charset="-128"/>
              </a:rPr>
              <a:t>＊</a:t>
            </a:r>
            <a:r>
              <a:rPr lang="ja-JP" altLang="en-US" dirty="0">
                <a:latin typeface="ＭＳ Ｐゴシック" pitchFamily="50" charset="-128"/>
              </a:rPr>
              <a:t>授業中に</a:t>
            </a:r>
            <a:r>
              <a:rPr lang="en-US" altLang="ja-JP" dirty="0">
                <a:latin typeface="ＭＳ Ｐゴシック" pitchFamily="50" charset="-128"/>
              </a:rPr>
              <a:t>ICT</a:t>
            </a:r>
            <a:r>
              <a:rPr lang="ja-JP" altLang="en-US" dirty="0">
                <a:latin typeface="ＭＳ Ｐゴシック" pitchFamily="50" charset="-128"/>
              </a:rPr>
              <a:t>を活用して指導する</a:t>
            </a:r>
            <a:r>
              <a:rPr lang="ja-JP" altLang="en-US" dirty="0" smtClean="0">
                <a:latin typeface="ＭＳ Ｐゴシック" pitchFamily="50" charset="-128"/>
              </a:rPr>
              <a:t>能力</a:t>
            </a:r>
            <a:r>
              <a:rPr lang="ja-JP" altLang="en-US" sz="900" dirty="0" smtClean="0">
                <a:latin typeface="ＭＳ Ｐゴシック" pitchFamily="50" charset="-128"/>
              </a:rPr>
              <a:t>（</a:t>
            </a:r>
            <a:r>
              <a:rPr lang="en-US" altLang="ja-JP" sz="900" dirty="0" smtClean="0">
                <a:latin typeface="ＭＳ Ｐゴシック" pitchFamily="50" charset="-128"/>
              </a:rPr>
              <a:t>※</a:t>
            </a:r>
            <a:r>
              <a:rPr lang="ja-JP" altLang="en-US" sz="900" dirty="0" smtClean="0">
                <a:latin typeface="ＭＳ Ｐゴシック" pitchFamily="50" charset="-128"/>
              </a:rPr>
              <a:t>）</a:t>
            </a:r>
            <a:r>
              <a:rPr lang="ja-JP" altLang="en-US" dirty="0" smtClean="0">
                <a:latin typeface="ＭＳ Ｐゴシック" pitchFamily="50" charset="-128"/>
              </a:rPr>
              <a:t>の</a:t>
            </a:r>
            <a:r>
              <a:rPr lang="ja-JP" altLang="en-US" dirty="0">
                <a:latin typeface="ＭＳ Ｐゴシック" pitchFamily="50" charset="-128"/>
              </a:rPr>
              <a:t>向上を</a:t>
            </a:r>
            <a:r>
              <a:rPr lang="ja-JP" altLang="en-US" dirty="0" smtClean="0">
                <a:latin typeface="ＭＳ Ｐゴシック" pitchFamily="50" charset="-128"/>
              </a:rPr>
              <a:t>めざします。</a:t>
            </a:r>
            <a:endParaRPr lang="en-US" altLang="ja-JP" dirty="0">
              <a:latin typeface="ＭＳ Ｐゴシック" pitchFamily="50" charset="-128"/>
            </a:endParaRPr>
          </a:p>
          <a:p>
            <a:pPr algn="l">
              <a:lnSpc>
                <a:spcPts val="1300"/>
              </a:lnSpc>
            </a:pPr>
            <a:r>
              <a:rPr lang="ja-JP" altLang="en-US" dirty="0">
                <a:effectLst>
                  <a:outerShdw blurRad="12700" dist="38100" dir="2700000" algn="tl">
                    <a:srgbClr val="000000">
                      <a:alpha val="74000"/>
                    </a:srgbClr>
                  </a:outerShdw>
                </a:effectLst>
                <a:latin typeface="ＭＳ Ｐゴシック" pitchFamily="50" charset="-128"/>
              </a:rPr>
              <a:t>　</a:t>
            </a:r>
            <a:r>
              <a:rPr lang="ja-JP" altLang="en-US" b="1" i="1" dirty="0">
                <a:latin typeface="ＭＳ Ｐゴシック" pitchFamily="50" charset="-128"/>
              </a:rPr>
              <a:t>　</a:t>
            </a:r>
            <a:r>
              <a:rPr lang="ja-JP" altLang="en-US" dirty="0">
                <a:latin typeface="ＭＳ Ｐゴシック" pitchFamily="50" charset="-128"/>
              </a:rPr>
              <a:t>（参考）　</a:t>
            </a:r>
            <a:r>
              <a:rPr lang="ja-JP" altLang="en-US" dirty="0" smtClean="0">
                <a:latin typeface="ＭＳ Ｐゴシック" pitchFamily="50" charset="-128"/>
              </a:rPr>
              <a:t>平成２５年度</a:t>
            </a:r>
            <a:r>
              <a:rPr lang="ja-JP" altLang="en-US" dirty="0">
                <a:latin typeface="ＭＳ Ｐゴシック" pitchFamily="50" charset="-128"/>
              </a:rPr>
              <a:t>　</a:t>
            </a:r>
            <a:r>
              <a:rPr lang="ja-JP" altLang="en-US" dirty="0" smtClean="0">
                <a:latin typeface="ＭＳ Ｐゴシック" pitchFamily="50" charset="-128"/>
              </a:rPr>
              <a:t>小学校</a:t>
            </a:r>
            <a:r>
              <a:rPr lang="ja-JP" altLang="en-US" dirty="0">
                <a:latin typeface="ＭＳ Ｐゴシック" pitchFamily="50" charset="-128"/>
              </a:rPr>
              <a:t>　</a:t>
            </a:r>
            <a:r>
              <a:rPr lang="ja-JP" altLang="en-US" dirty="0" smtClean="0">
                <a:latin typeface="ＭＳ Ｐゴシック" pitchFamily="50" charset="-128"/>
              </a:rPr>
              <a:t>７１．０％、中学校</a:t>
            </a:r>
            <a:r>
              <a:rPr lang="ja-JP" altLang="en-US" dirty="0">
                <a:latin typeface="ＭＳ Ｐゴシック" pitchFamily="50" charset="-128"/>
              </a:rPr>
              <a:t>　</a:t>
            </a:r>
            <a:r>
              <a:rPr lang="ja-JP" altLang="en-US" dirty="0" smtClean="0">
                <a:latin typeface="ＭＳ Ｐゴシック" pitchFamily="50" charset="-128"/>
              </a:rPr>
              <a:t>５８．５％</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（平成２６年度結果は９月頃公表予定）</a:t>
            </a:r>
            <a:endParaRPr lang="en-US" altLang="ja-JP" dirty="0" smtClean="0">
              <a:latin typeface="ＭＳ Ｐゴシック" pitchFamily="50" charset="-128"/>
            </a:endParaRPr>
          </a:p>
          <a:p>
            <a:pPr algn="l">
              <a:lnSpc>
                <a:spcPts val="1300"/>
              </a:lnSpc>
            </a:pPr>
            <a:r>
              <a:rPr lang="ja-JP" altLang="en-US" dirty="0" smtClean="0">
                <a:latin typeface="ＭＳ Ｐゴシック" pitchFamily="50" charset="-128"/>
              </a:rPr>
              <a:t>　　</a:t>
            </a:r>
            <a:r>
              <a:rPr lang="en-US" altLang="ja-JP" sz="900" i="1" dirty="0" smtClean="0">
                <a:latin typeface="ＭＳ Ｐゴシック" pitchFamily="50" charset="-128"/>
              </a:rPr>
              <a:t>※</a:t>
            </a:r>
            <a:r>
              <a:rPr lang="ja-JP" altLang="en-US" sz="900" i="1" dirty="0" smtClean="0">
                <a:latin typeface="ＭＳ Ｐゴシック" pitchFamily="50" charset="-128"/>
              </a:rPr>
              <a:t>学校における教育の情報化の実態等に関する調査（文部科学省）に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おいて、「授業中に</a:t>
            </a:r>
            <a:r>
              <a:rPr lang="en-US" altLang="ja-JP" sz="900" i="1" dirty="0" smtClean="0">
                <a:latin typeface="ＭＳ Ｐゴシック" pitchFamily="50" charset="-128"/>
              </a:rPr>
              <a:t>ICT</a:t>
            </a:r>
            <a:r>
              <a:rPr lang="ja-JP" altLang="en-US" sz="900" i="1" dirty="0" smtClean="0">
                <a:latin typeface="ＭＳ Ｐゴシック" pitchFamily="50" charset="-128"/>
              </a:rPr>
              <a:t>を活用して指導する能力」の質問に対し、「わりに</a:t>
            </a:r>
            <a:endParaRPr lang="en-US" altLang="ja-JP" sz="900" i="1" dirty="0" smtClean="0">
              <a:latin typeface="ＭＳ Ｐゴシック" pitchFamily="50" charset="-128"/>
            </a:endParaRPr>
          </a:p>
          <a:p>
            <a:pPr algn="l">
              <a:lnSpc>
                <a:spcPts val="1300"/>
              </a:lnSpc>
            </a:pPr>
            <a:r>
              <a:rPr lang="ja-JP" altLang="en-US" sz="900" i="1" dirty="0">
                <a:latin typeface="ＭＳ Ｐゴシック" pitchFamily="50" charset="-128"/>
              </a:rPr>
              <a:t>　</a:t>
            </a:r>
            <a:r>
              <a:rPr lang="ja-JP" altLang="en-US" sz="900" i="1" dirty="0" smtClean="0">
                <a:latin typeface="ＭＳ Ｐゴシック" pitchFamily="50" charset="-128"/>
              </a:rPr>
              <a:t>　　できる」「ややできる」の割合の合計。</a:t>
            </a:r>
            <a:endParaRPr lang="en-US" altLang="ja-JP" sz="900" i="1" dirty="0" smtClean="0">
              <a:latin typeface="ＭＳ Ｐゴシック" pitchFamily="50" charset="-128"/>
            </a:endParaRPr>
          </a:p>
          <a:p>
            <a:pPr algn="l">
              <a:lnSpc>
                <a:spcPts val="1300"/>
              </a:lnSpc>
            </a:pPr>
            <a:r>
              <a:rPr lang="ja-JP" altLang="en-US" dirty="0" smtClean="0">
                <a:latin typeface="ＭＳ Ｐゴシック" pitchFamily="50" charset="-128"/>
              </a:rPr>
              <a:t>　</a:t>
            </a:r>
            <a:endParaRPr lang="en-US" altLang="ja-JP" dirty="0">
              <a:latin typeface="ＭＳ Ｐゴシック" pitchFamily="50" charset="-128"/>
            </a:endParaRPr>
          </a:p>
          <a:p>
            <a:pPr algn="l">
              <a:lnSpc>
                <a:spcPts val="1300"/>
              </a:lnSpc>
            </a:pPr>
            <a:endParaRPr lang="en-US" altLang="ja-JP" dirty="0">
              <a:latin typeface="ＭＳ Ｐゴシック" pitchFamily="50" charset="-128"/>
            </a:endParaRPr>
          </a:p>
        </p:txBody>
      </p:sp>
      <p:sp>
        <p:nvSpPr>
          <p:cNvPr id="24" name="正方形/長方形 29"/>
          <p:cNvSpPr>
            <a:spLocks noChangeArrowheads="1"/>
          </p:cNvSpPr>
          <p:nvPr/>
        </p:nvSpPr>
        <p:spPr bwMode="auto">
          <a:xfrm>
            <a:off x="4810056" y="1186880"/>
            <a:ext cx="3866400" cy="252000"/>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■これからの社会で求められる確かな学力のはぐくみ</a:t>
            </a:r>
            <a:endParaRPr lang="ja-JP" altLang="en-US" b="1" dirty="0"/>
          </a:p>
        </p:txBody>
      </p:sp>
      <p:sp>
        <p:nvSpPr>
          <p:cNvPr id="26" name="二等辺三角形 25"/>
          <p:cNvSpPr/>
          <p:nvPr/>
        </p:nvSpPr>
        <p:spPr>
          <a:xfrm rot="5400000">
            <a:off x="3746661" y="3210223"/>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7" name="Text Box 142"/>
          <p:cNvSpPr txBox="1">
            <a:spLocks noChangeArrowheads="1"/>
          </p:cNvSpPr>
          <p:nvPr/>
        </p:nvSpPr>
        <p:spPr bwMode="auto">
          <a:xfrm>
            <a:off x="8567738" y="6610350"/>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４</a:t>
            </a:r>
          </a:p>
        </p:txBody>
      </p:sp>
      <p:sp>
        <p:nvSpPr>
          <p:cNvPr id="2" name="角丸四角形吹き出し 1"/>
          <p:cNvSpPr/>
          <p:nvPr/>
        </p:nvSpPr>
        <p:spPr bwMode="auto">
          <a:xfrm>
            <a:off x="3995936" y="4185742"/>
            <a:ext cx="593527" cy="251370"/>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角丸四角形吹き出し 2"/>
          <p:cNvSpPr/>
          <p:nvPr/>
        </p:nvSpPr>
        <p:spPr bwMode="auto">
          <a:xfrm>
            <a:off x="3923928" y="4311427"/>
            <a:ext cx="2412268" cy="1241809"/>
          </a:xfrm>
          <a:prstGeom prst="wedgeRoundRectCallou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650243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a:spLocks noChangeArrowheads="1"/>
          </p:cNvSpPr>
          <p:nvPr/>
        </p:nvSpPr>
        <p:spPr bwMode="auto">
          <a:xfrm>
            <a:off x="19050" y="80628"/>
            <a:ext cx="9104313" cy="154700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a:t>
            </a:r>
            <a:r>
              <a:rPr lang="ja-JP" altLang="en-US" sz="1400" b="1" dirty="0" smtClean="0">
                <a:solidFill>
                  <a:prstClr val="black"/>
                </a:solidFill>
                <a:latin typeface="メイリオ" pitchFamily="50" charset="-128"/>
                <a:ea typeface="メイリオ" pitchFamily="50" charset="-128"/>
                <a:cs typeface="メイリオ" pitchFamily="50" charset="-128"/>
              </a:rPr>
              <a:t>課題２：府立</a:t>
            </a:r>
            <a:r>
              <a:rPr lang="ja-JP" altLang="en-US" sz="1400" b="1" dirty="0" smtClean="0">
                <a:latin typeface="メイリオ" pitchFamily="50" charset="-128"/>
                <a:ea typeface="メイリオ" pitchFamily="50" charset="-128"/>
                <a:cs typeface="メイリオ" pitchFamily="50" charset="-128"/>
              </a:rPr>
              <a:t>高校</a:t>
            </a:r>
            <a:r>
              <a:rPr lang="ja-JP" altLang="en-US" sz="1400" b="1" dirty="0">
                <a:latin typeface="メイリオ" pitchFamily="50" charset="-128"/>
                <a:ea typeface="メイリオ" pitchFamily="50" charset="-128"/>
                <a:cs typeface="メイリオ" pitchFamily="50" charset="-128"/>
              </a:rPr>
              <a:t>の</a:t>
            </a:r>
            <a:r>
              <a:rPr lang="ja-JP" altLang="en-US" sz="1400" b="1" dirty="0" smtClean="0">
                <a:latin typeface="メイリオ" pitchFamily="50" charset="-128"/>
                <a:ea typeface="メイリオ" pitchFamily="50" charset="-128"/>
                <a:cs typeface="メイリオ" pitchFamily="50" charset="-128"/>
              </a:rPr>
              <a:t>教育力を向上させます。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10" name="角丸四角形 9"/>
          <p:cNvSpPr/>
          <p:nvPr/>
        </p:nvSpPr>
        <p:spPr>
          <a:xfrm>
            <a:off x="66675" y="386854"/>
            <a:ext cx="8932863" cy="117410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◆グローバル社会で活躍できる人材の育成やセーフティネットの整備など社会の変化やニーズを踏まえた府立高校の</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a:solidFill>
                  <a:schemeClr val="tx1"/>
                </a:solidFill>
                <a:latin typeface="ＭＳ Ｐゴシック" pitchFamily="50" charset="-128"/>
                <a:ea typeface="メイリオ" pitchFamily="50" charset="-128"/>
                <a:cs typeface="メイリオ" pitchFamily="50" charset="-128"/>
              </a:rPr>
              <a:t>　</a:t>
            </a:r>
            <a:r>
              <a:rPr lang="ja-JP" altLang="en-US" sz="1100" b="1" dirty="0" smtClean="0">
                <a:solidFill>
                  <a:schemeClr val="tx1"/>
                </a:solidFill>
                <a:latin typeface="ＭＳ Ｐゴシック" pitchFamily="50" charset="-128"/>
                <a:ea typeface="メイリオ" pitchFamily="50" charset="-128"/>
                <a:cs typeface="メイリオ" pitchFamily="50" charset="-128"/>
              </a:rPr>
              <a:t>充実をすすめます。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◆キャリア教育や不登校・中途退学への対応など生徒一人ひとりの自立を支える教育を充実します。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◆計画的な施設整備や</a:t>
            </a:r>
            <a:r>
              <a:rPr lang="en-US" altLang="ja-JP" sz="1100" b="1" dirty="0" smtClean="0">
                <a:solidFill>
                  <a:schemeClr val="tx1"/>
                </a:solidFill>
                <a:latin typeface="ＭＳ Ｐゴシック" pitchFamily="50" charset="-128"/>
                <a:ea typeface="メイリオ" pitchFamily="50" charset="-128"/>
                <a:cs typeface="メイリオ" pitchFamily="50" charset="-128"/>
              </a:rPr>
              <a:t>ICT</a:t>
            </a:r>
            <a:r>
              <a:rPr lang="ja-JP" altLang="en-US" sz="1100" b="1" dirty="0" smtClean="0">
                <a:solidFill>
                  <a:schemeClr val="tx1"/>
                </a:solidFill>
                <a:latin typeface="ＭＳ Ｐゴシック" pitchFamily="50" charset="-128"/>
                <a:ea typeface="メイリオ" pitchFamily="50" charset="-128"/>
                <a:cs typeface="メイリオ" pitchFamily="50" charset="-128"/>
              </a:rPr>
              <a:t>環境の充実により、府立高校の教育環境の整備をすすめます。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◆府立高校の新たな特色に応じて、中学生にとってより一層公平な入学者選抜制度とします。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a:p>
            <a:pPr marL="1350963" algn="l">
              <a:defRPr/>
            </a:pPr>
            <a:r>
              <a:rPr lang="ja-JP" altLang="en-US" sz="1100" b="1" dirty="0" smtClean="0">
                <a:solidFill>
                  <a:schemeClr val="tx1"/>
                </a:solidFill>
                <a:latin typeface="ＭＳ Ｐゴシック" pitchFamily="50" charset="-128"/>
                <a:ea typeface="メイリオ" pitchFamily="50" charset="-128"/>
                <a:cs typeface="メイリオ" pitchFamily="50" charset="-128"/>
              </a:rPr>
              <a:t>◆各校の教育内容の充実を図るとともに、将来の生徒数等を勘案した効果的かつ効率的な学校配置をすすめます。</a:t>
            </a:r>
            <a:endParaRPr lang="en-US" altLang="ja-JP" sz="1100" b="1" dirty="0" smtClean="0">
              <a:solidFill>
                <a:schemeClr val="tx1"/>
              </a:solidFill>
              <a:latin typeface="ＭＳ Ｐゴシック" pitchFamily="50" charset="-128"/>
              <a:ea typeface="メイリオ" pitchFamily="50" charset="-128"/>
              <a:cs typeface="メイリオ" pitchFamily="50" charset="-128"/>
            </a:endParaRPr>
          </a:p>
        </p:txBody>
      </p:sp>
      <p:sp>
        <p:nvSpPr>
          <p:cNvPr id="11" name="角丸四角形 10"/>
          <p:cNvSpPr/>
          <p:nvPr/>
        </p:nvSpPr>
        <p:spPr>
          <a:xfrm>
            <a:off x="107950" y="368275"/>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30" name="二等辺三角形 29"/>
          <p:cNvSpPr/>
          <p:nvPr/>
        </p:nvSpPr>
        <p:spPr>
          <a:xfrm rot="10800000">
            <a:off x="1900236" y="1608819"/>
            <a:ext cx="995363" cy="163996"/>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22" name="Text Box 142"/>
          <p:cNvSpPr txBox="1">
            <a:spLocks noChangeArrowheads="1"/>
          </p:cNvSpPr>
          <p:nvPr/>
        </p:nvSpPr>
        <p:spPr bwMode="auto">
          <a:xfrm>
            <a:off x="8329613" y="636587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４</a:t>
            </a:r>
          </a:p>
        </p:txBody>
      </p:sp>
      <p:sp>
        <p:nvSpPr>
          <p:cNvPr id="14" name="AutoShape 4"/>
          <p:cNvSpPr>
            <a:spLocks noChangeArrowheads="1"/>
          </p:cNvSpPr>
          <p:nvPr/>
        </p:nvSpPr>
        <p:spPr bwMode="auto">
          <a:xfrm>
            <a:off x="19050" y="1808820"/>
            <a:ext cx="9104313" cy="4804705"/>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38" y="2262757"/>
            <a:ext cx="4440237" cy="4225355"/>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schemeClr val="tx1"/>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schemeClr val="tx1"/>
                </a:solidFill>
                <a:latin typeface="Meiryo UI" pitchFamily="50" charset="-128"/>
                <a:ea typeface="Meiryo UI" pitchFamily="50" charset="-128"/>
                <a:cs typeface="Meiryo UI" pitchFamily="50" charset="-128"/>
              </a:rPr>
              <a:t>　</a:t>
            </a:r>
            <a:endParaRPr lang="en-US" altLang="ja-JP" sz="900" dirty="0">
              <a:solidFill>
                <a:schemeClr val="tx1"/>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66675" y="2096852"/>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7" name="角丸四角形 16"/>
          <p:cNvSpPr/>
          <p:nvPr/>
        </p:nvSpPr>
        <p:spPr>
          <a:xfrm>
            <a:off x="4591745" y="2249462"/>
            <a:ext cx="4446587" cy="4238650"/>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8" name="二等辺三角形 17"/>
          <p:cNvSpPr/>
          <p:nvPr/>
        </p:nvSpPr>
        <p:spPr>
          <a:xfrm rot="5400000">
            <a:off x="3779044" y="4253681"/>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9" name="角丸四角形 18"/>
          <p:cNvSpPr/>
          <p:nvPr/>
        </p:nvSpPr>
        <p:spPr>
          <a:xfrm>
            <a:off x="4579938" y="2117403"/>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0" name="正方形/長方形 29"/>
          <p:cNvSpPr>
            <a:spLocks noChangeArrowheads="1"/>
          </p:cNvSpPr>
          <p:nvPr/>
        </p:nvSpPr>
        <p:spPr bwMode="auto">
          <a:xfrm>
            <a:off x="160338" y="25289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1" name="正方形/長方形 3"/>
          <p:cNvSpPr>
            <a:spLocks noChangeArrowheads="1"/>
          </p:cNvSpPr>
          <p:nvPr/>
        </p:nvSpPr>
        <p:spPr bwMode="auto">
          <a:xfrm>
            <a:off x="160338" y="2888940"/>
            <a:ext cx="424497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latin typeface="ＭＳ Ｐゴシック" pitchFamily="50" charset="-128"/>
              </a:rPr>
              <a:t>【</a:t>
            </a:r>
            <a:r>
              <a:rPr lang="ja-JP" altLang="en-US" dirty="0" smtClean="0">
                <a:latin typeface="ＭＳ Ｐゴシック" pitchFamily="50" charset="-128"/>
              </a:rPr>
              <a:t>英語コミュニケーション能力の育成</a:t>
            </a:r>
            <a:r>
              <a:rPr lang="en-US" altLang="ja-JP" dirty="0" smtClean="0">
                <a:latin typeface="ＭＳ Ｐゴシック" pitchFamily="50" charset="-128"/>
              </a:rPr>
              <a:t>】</a:t>
            </a:r>
          </a:p>
          <a:p>
            <a:pPr algn="l"/>
            <a:r>
              <a:rPr lang="ja-JP" altLang="en-US" dirty="0" smtClean="0">
                <a:latin typeface="ＭＳ Ｐゴシック" pitchFamily="50" charset="-128"/>
              </a:rPr>
              <a:t>＊骨太の英語力養成事業</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府立高校生の英語４技能（聞く･話す･読む･書く）の引上げを行うため、平成２７年度</a:t>
            </a:r>
            <a:r>
              <a:rPr lang="ja-JP" altLang="en-US" dirty="0">
                <a:latin typeface="ＭＳ Ｐゴシック" pitchFamily="50" charset="-128"/>
              </a:rPr>
              <a:t>から</a:t>
            </a:r>
            <a:r>
              <a:rPr lang="ja-JP" altLang="en-US" dirty="0" smtClean="0">
                <a:latin typeface="ＭＳ Ｐゴシック" pitchFamily="50" charset="-128"/>
              </a:rPr>
              <a:t>、府立高校１７校に対し、</a:t>
            </a:r>
            <a:r>
              <a:rPr lang="en-US" altLang="ja-JP" dirty="0" smtClean="0">
                <a:latin typeface="ＭＳ Ｐゴシック" pitchFamily="50" charset="-128"/>
              </a:rPr>
              <a:t>SET</a:t>
            </a:r>
            <a:r>
              <a:rPr lang="ja-JP" altLang="en-US" dirty="0">
                <a:latin typeface="ＭＳ Ｐゴシック" pitchFamily="50" charset="-128"/>
              </a:rPr>
              <a:t>（</a:t>
            </a:r>
            <a:r>
              <a:rPr lang="en-US" altLang="ja-JP" dirty="0">
                <a:latin typeface="ＭＳ Ｐゴシック" pitchFamily="50" charset="-128"/>
              </a:rPr>
              <a:t>Super English Teacher</a:t>
            </a:r>
            <a:r>
              <a:rPr lang="ja-JP" altLang="en-US" dirty="0">
                <a:latin typeface="ＭＳ Ｐゴシック" pitchFamily="50" charset="-128"/>
              </a:rPr>
              <a:t>）</a:t>
            </a:r>
            <a:r>
              <a:rPr lang="ja-JP" altLang="en-US" dirty="0" smtClean="0">
                <a:latin typeface="ＭＳ Ｐゴシック" pitchFamily="50" charset="-128"/>
              </a:rPr>
              <a:t>に</a:t>
            </a:r>
            <a:r>
              <a:rPr lang="ja-JP" altLang="en-US" dirty="0">
                <a:latin typeface="ＭＳ Ｐゴシック" pitchFamily="50" charset="-128"/>
              </a:rPr>
              <a:t>　</a:t>
            </a:r>
            <a:r>
              <a:rPr lang="ja-JP" altLang="en-US" dirty="0" smtClean="0">
                <a:latin typeface="ＭＳ Ｐゴシック" pitchFamily="50" charset="-128"/>
              </a:rPr>
              <a:t>　よる</a:t>
            </a:r>
            <a:r>
              <a:rPr lang="en-US" altLang="ja-JP" dirty="0">
                <a:latin typeface="ＭＳ Ｐゴシック" pitchFamily="50" charset="-128"/>
              </a:rPr>
              <a:t>TOEFL </a:t>
            </a:r>
            <a:r>
              <a:rPr lang="en-US" altLang="ja-JP" dirty="0" err="1">
                <a:latin typeface="ＭＳ Ｐゴシック" pitchFamily="50" charset="-128"/>
              </a:rPr>
              <a:t>iBT</a:t>
            </a:r>
            <a:r>
              <a:rPr lang="ja-JP" altLang="en-US" dirty="0" smtClean="0">
                <a:latin typeface="ＭＳ Ｐゴシック" pitchFamily="50" charset="-128"/>
              </a:rPr>
              <a:t>を扱った授業</a:t>
            </a:r>
            <a:r>
              <a:rPr lang="ja-JP" altLang="en-US" dirty="0">
                <a:latin typeface="ＭＳ Ｐゴシック" pitchFamily="50" charset="-128"/>
              </a:rPr>
              <a:t>を</a:t>
            </a:r>
            <a:r>
              <a:rPr lang="ja-JP" altLang="en-US" dirty="0" smtClean="0">
                <a:latin typeface="ＭＳ Ｐゴシック" pitchFamily="50" charset="-128"/>
              </a:rPr>
              <a:t>導入するとともに、</a:t>
            </a:r>
            <a:r>
              <a:rPr lang="en-US" altLang="ja-JP" dirty="0" smtClean="0">
                <a:latin typeface="ＭＳ Ｐゴシック" pitchFamily="50" charset="-128"/>
              </a:rPr>
              <a:t>TOEFL</a:t>
            </a:r>
            <a:r>
              <a:rPr lang="ja-JP" altLang="en-US" dirty="0" smtClean="0">
                <a:latin typeface="ＭＳ Ｐゴシック" pitchFamily="50" charset="-128"/>
              </a:rPr>
              <a:t>講座の実施や生徒の海外研修派遣を実施します。</a:t>
            </a:r>
            <a:endParaRPr lang="en-US" altLang="ja-JP" dirty="0" smtClean="0">
              <a:latin typeface="ＭＳ Ｐゴシック" pitchFamily="50" charset="-128"/>
            </a:endParaRPr>
          </a:p>
          <a:p>
            <a:pPr algn="l"/>
            <a:endParaRPr lang="en-US" altLang="ja-JP" strike="sngStrike" dirty="0" smtClean="0">
              <a:latin typeface="ＭＳ Ｐゴシック" pitchFamily="50" charset="-128"/>
            </a:endParaRPr>
          </a:p>
          <a:p>
            <a:pPr algn="l"/>
            <a:r>
              <a:rPr lang="ja-JP" altLang="en-US" dirty="0" smtClean="0">
                <a:latin typeface="ＭＳ Ｐゴシック" pitchFamily="50" charset="-128"/>
              </a:rPr>
              <a:t>＊英語教育推進事業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在籍校</a:t>
            </a:r>
            <a:r>
              <a:rPr lang="ja-JP" altLang="en-US" dirty="0">
                <a:latin typeface="ＭＳ Ｐゴシック" pitchFamily="50" charset="-128"/>
              </a:rPr>
              <a:t>によらず</a:t>
            </a:r>
            <a:r>
              <a:rPr lang="ja-JP" altLang="en-US" dirty="0" smtClean="0">
                <a:latin typeface="ＭＳ Ｐゴシック" pitchFamily="50" charset="-128"/>
              </a:rPr>
              <a:t>、</a:t>
            </a:r>
            <a:r>
              <a:rPr lang="en-US" altLang="ja-JP" dirty="0" smtClean="0">
                <a:latin typeface="ＭＳ Ｐゴシック" pitchFamily="50" charset="-128"/>
              </a:rPr>
              <a:t> </a:t>
            </a:r>
            <a:r>
              <a:rPr lang="ja-JP" altLang="en-US" dirty="0" smtClean="0">
                <a:latin typeface="ＭＳ Ｐゴシック" pitchFamily="50" charset="-128"/>
              </a:rPr>
              <a:t>意欲</a:t>
            </a:r>
            <a:r>
              <a:rPr lang="ja-JP" altLang="en-US" dirty="0">
                <a:latin typeface="ＭＳ Ｐゴシック" pitchFamily="50" charset="-128"/>
              </a:rPr>
              <a:t>ある生徒に対して「聞く・話す」能力の</a:t>
            </a:r>
            <a:r>
              <a:rPr lang="ja-JP" altLang="en-US" dirty="0" smtClean="0">
                <a:latin typeface="ＭＳ Ｐゴシック" pitchFamily="50" charset="-128"/>
              </a:rPr>
              <a:t>鍛錬を</a:t>
            </a:r>
            <a:r>
              <a:rPr lang="ja-JP" altLang="en-US" dirty="0">
                <a:latin typeface="ＭＳ Ｐゴシック" pitchFamily="50" charset="-128"/>
              </a:rPr>
              <a:t>行い</a:t>
            </a:r>
            <a:r>
              <a:rPr lang="ja-JP" altLang="en-US" dirty="0" smtClean="0">
                <a:latin typeface="ＭＳ Ｐゴシック" pitchFamily="50" charset="-128"/>
              </a:rPr>
              <a:t>、英語能力を引上げるため、府立高校生を対象に、特訓クラスの設置や生徒の海外研修支援を実施します。</a:t>
            </a:r>
            <a:endParaRPr lang="ja-JP" altLang="en-US" dirty="0">
              <a:latin typeface="ＭＳ Ｐゴシック" pitchFamily="50" charset="-128"/>
            </a:endParaRPr>
          </a:p>
          <a:p>
            <a:pPr marL="85725" indent="-85725" algn="l"/>
            <a:endParaRPr lang="en-US" altLang="ja-JP" dirty="0" smtClean="0">
              <a:latin typeface="ＭＳ Ｐゴシック" pitchFamily="50" charset="-128"/>
            </a:endParaRPr>
          </a:p>
          <a:p>
            <a:pPr marL="85725" indent="-85725" algn="l"/>
            <a:endParaRPr lang="en-US" altLang="ja-JP" dirty="0">
              <a:latin typeface="ＭＳ Ｐゴシック" pitchFamily="50" charset="-128"/>
            </a:endParaRPr>
          </a:p>
          <a:p>
            <a:pPr marL="85725" indent="-85725" algn="l"/>
            <a:endParaRPr lang="en-US" altLang="ja-JP" dirty="0" smtClean="0">
              <a:latin typeface="ＭＳ Ｐゴシック" pitchFamily="50" charset="-128"/>
            </a:endParaRPr>
          </a:p>
          <a:p>
            <a:pPr marL="85725" indent="-85725" algn="l"/>
            <a:endParaRPr lang="en-US" altLang="ja-JP" dirty="0">
              <a:latin typeface="ＭＳ Ｐゴシック" pitchFamily="50" charset="-128"/>
            </a:endParaRPr>
          </a:p>
          <a:p>
            <a:pPr lvl="0" algn="l"/>
            <a:r>
              <a:rPr lang="en-US" altLang="ja-JP" dirty="0">
                <a:latin typeface="ＭＳ Ｐゴシック" pitchFamily="50" charset="-128"/>
              </a:rPr>
              <a:t>【</a:t>
            </a:r>
            <a:r>
              <a:rPr lang="ja-JP" altLang="en-US" dirty="0">
                <a:latin typeface="ＭＳ Ｐゴシック" pitchFamily="50" charset="-128"/>
              </a:rPr>
              <a:t>グローバルリーダーズハイスクールの充実</a:t>
            </a:r>
            <a:r>
              <a:rPr lang="en-US" altLang="ja-JP" dirty="0">
                <a:latin typeface="ＭＳ Ｐゴシック" pitchFamily="50" charset="-128"/>
              </a:rPr>
              <a:t>】</a:t>
            </a:r>
          </a:p>
          <a:p>
            <a:pPr lvl="0" algn="l"/>
            <a:r>
              <a:rPr lang="ja-JP" altLang="en-US" dirty="0">
                <a:latin typeface="ＭＳ Ｐゴシック" pitchFamily="50" charset="-128"/>
              </a:rPr>
              <a:t>＊グローバルリーダーズハイスクール支援事業</a:t>
            </a:r>
            <a:endParaRPr lang="en-US" altLang="ja-JP" dirty="0">
              <a:latin typeface="ＭＳ Ｐゴシック" pitchFamily="50" charset="-128"/>
            </a:endParaRPr>
          </a:p>
          <a:p>
            <a:pPr marL="180975" indent="-95250" algn="l">
              <a:buFont typeface="Arial" panose="020B0604020202020204" pitchFamily="34" charset="0"/>
              <a:buChar char="•"/>
            </a:pPr>
            <a:r>
              <a:rPr lang="ja-JP" altLang="en-US" dirty="0">
                <a:latin typeface="ＭＳ Ｐゴシック" pitchFamily="50" charset="-128"/>
              </a:rPr>
              <a:t>１０校による合同発表会や海外研修を行います。また、各校の取組みや実績について、外部有識者による評価を</a:t>
            </a:r>
            <a:r>
              <a:rPr lang="ja-JP" altLang="en-US" dirty="0" smtClean="0">
                <a:latin typeface="ＭＳ Ｐゴシック" pitchFamily="50" charset="-128"/>
              </a:rPr>
              <a:t>行います。</a:t>
            </a:r>
            <a:endParaRPr lang="en-US" altLang="ja-JP" dirty="0">
              <a:latin typeface="ＭＳ Ｐゴシック" pitchFamily="50" charset="-128"/>
            </a:endParaRPr>
          </a:p>
          <a:p>
            <a:pPr marL="85725" indent="-85725" algn="l"/>
            <a:endParaRPr lang="en-US" altLang="ja-JP" dirty="0">
              <a:latin typeface="ＭＳ Ｐゴシック" pitchFamily="50" charset="-128"/>
            </a:endParaRPr>
          </a:p>
        </p:txBody>
      </p:sp>
      <p:sp>
        <p:nvSpPr>
          <p:cNvPr id="23" name="正方形/長方形 34"/>
          <p:cNvSpPr>
            <a:spLocks noChangeArrowheads="1"/>
          </p:cNvSpPr>
          <p:nvPr/>
        </p:nvSpPr>
        <p:spPr bwMode="auto">
          <a:xfrm>
            <a:off x="4785555" y="2816932"/>
            <a:ext cx="412032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latin typeface="+mj-ea"/>
            </a:endParaRPr>
          </a:p>
          <a:p>
            <a:pPr algn="l"/>
            <a:r>
              <a:rPr lang="ja-JP" altLang="en-US" dirty="0" smtClean="0">
                <a:latin typeface="+mj-ea"/>
              </a:rPr>
              <a:t>＊</a:t>
            </a:r>
            <a:r>
              <a:rPr lang="en-US" altLang="ja-JP" dirty="0">
                <a:latin typeface="+mj-ea"/>
              </a:rPr>
              <a:t>TOEFL </a:t>
            </a:r>
            <a:r>
              <a:rPr lang="en-US" altLang="ja-JP" dirty="0" err="1">
                <a:latin typeface="+mj-ea"/>
              </a:rPr>
              <a:t>iBT</a:t>
            </a:r>
            <a:r>
              <a:rPr lang="ja-JP" altLang="en-US" dirty="0">
                <a:latin typeface="+mj-ea"/>
              </a:rPr>
              <a:t>オンライン受験</a:t>
            </a:r>
            <a:r>
              <a:rPr lang="ja-JP" altLang="en-US" sz="900" dirty="0">
                <a:latin typeface="+mn-ea"/>
                <a:ea typeface="+mn-ea"/>
              </a:rPr>
              <a:t>（</a:t>
            </a:r>
            <a:r>
              <a:rPr lang="en-US" altLang="ja-JP" sz="900" dirty="0">
                <a:latin typeface="+mn-ea"/>
                <a:ea typeface="+mn-ea"/>
              </a:rPr>
              <a:t>※</a:t>
            </a:r>
            <a:r>
              <a:rPr lang="ja-JP" altLang="en-US" sz="900" dirty="0" smtClean="0">
                <a:latin typeface="+mn-ea"/>
                <a:ea typeface="+mn-ea"/>
              </a:rPr>
              <a:t>）</a:t>
            </a:r>
            <a:r>
              <a:rPr lang="ja-JP" altLang="en-US" dirty="0" smtClean="0">
                <a:latin typeface="+mj-ea"/>
              </a:rPr>
              <a:t>で</a:t>
            </a:r>
            <a:endParaRPr lang="en-US" altLang="ja-JP" dirty="0" smtClean="0">
              <a:latin typeface="+mj-ea"/>
            </a:endParaRPr>
          </a:p>
          <a:p>
            <a:pPr algn="l"/>
            <a:r>
              <a:rPr lang="en-US" altLang="ja-JP" dirty="0" smtClean="0">
                <a:latin typeface="+mj-ea"/>
              </a:rPr>
              <a:t> &lt;H27 </a:t>
            </a:r>
            <a:r>
              <a:rPr lang="en-US" altLang="ja-JP" dirty="0">
                <a:latin typeface="+mj-ea"/>
              </a:rPr>
              <a:t>SET</a:t>
            </a:r>
            <a:r>
              <a:rPr lang="ja-JP" altLang="en-US" dirty="0" smtClean="0">
                <a:latin typeface="+mj-ea"/>
              </a:rPr>
              <a:t>配置校</a:t>
            </a:r>
            <a:r>
              <a:rPr lang="en-US" altLang="ja-JP" dirty="0" smtClean="0">
                <a:latin typeface="+mj-ea"/>
              </a:rPr>
              <a:t>&gt;</a:t>
            </a:r>
            <a:endParaRPr lang="en-US" altLang="ja-JP" dirty="0">
              <a:latin typeface="+mj-ea"/>
            </a:endParaRPr>
          </a:p>
          <a:p>
            <a:pPr algn="l"/>
            <a:r>
              <a:rPr lang="ja-JP" altLang="en-US" dirty="0">
                <a:latin typeface="+mj-ea"/>
              </a:rPr>
              <a:t>　</a:t>
            </a:r>
            <a:r>
              <a:rPr lang="ja-JP" altLang="en-US" dirty="0" smtClean="0">
                <a:latin typeface="+mj-ea"/>
              </a:rPr>
              <a:t>１年生</a:t>
            </a:r>
            <a:r>
              <a:rPr lang="ja-JP" altLang="en-US" dirty="0">
                <a:latin typeface="+mj-ea"/>
              </a:rPr>
              <a:t>　４０点以上　受講者の</a:t>
            </a:r>
            <a:r>
              <a:rPr lang="en-US" altLang="ja-JP" dirty="0">
                <a:latin typeface="+mj-ea"/>
              </a:rPr>
              <a:t>6</a:t>
            </a:r>
            <a:r>
              <a:rPr lang="ja-JP" altLang="en-US" dirty="0">
                <a:latin typeface="+mj-ea"/>
              </a:rPr>
              <a:t>～</a:t>
            </a:r>
            <a:r>
              <a:rPr lang="en-US" altLang="ja-JP" dirty="0">
                <a:latin typeface="+mj-ea"/>
              </a:rPr>
              <a:t>18</a:t>
            </a:r>
            <a:r>
              <a:rPr lang="ja-JP" altLang="en-US" dirty="0">
                <a:latin typeface="+mj-ea"/>
              </a:rPr>
              <a:t>％（２クラス</a:t>
            </a:r>
            <a:r>
              <a:rPr lang="en-US" altLang="ja-JP" dirty="0">
                <a:latin typeface="+mj-ea"/>
              </a:rPr>
              <a:t>80</a:t>
            </a:r>
            <a:r>
              <a:rPr lang="ja-JP" altLang="en-US" dirty="0">
                <a:latin typeface="+mj-ea"/>
              </a:rPr>
              <a:t>名対象で</a:t>
            </a:r>
            <a:r>
              <a:rPr lang="en-US" altLang="ja-JP" dirty="0">
                <a:latin typeface="+mj-ea"/>
              </a:rPr>
              <a:t>5</a:t>
            </a:r>
            <a:r>
              <a:rPr lang="ja-JP" altLang="en-US" dirty="0">
                <a:latin typeface="+mj-ea"/>
              </a:rPr>
              <a:t>～</a:t>
            </a:r>
            <a:r>
              <a:rPr lang="en-US" altLang="ja-JP" dirty="0">
                <a:latin typeface="+mj-ea"/>
              </a:rPr>
              <a:t>14</a:t>
            </a:r>
            <a:r>
              <a:rPr lang="ja-JP" altLang="en-US" dirty="0">
                <a:latin typeface="+mj-ea"/>
              </a:rPr>
              <a:t>名）</a:t>
            </a:r>
            <a:endParaRPr lang="en-US" altLang="ja-JP" dirty="0">
              <a:latin typeface="+mj-ea"/>
            </a:endParaRPr>
          </a:p>
          <a:p>
            <a:pPr algn="l"/>
            <a:r>
              <a:rPr lang="en-US" altLang="ja-JP" dirty="0" smtClean="0">
                <a:latin typeface="+mj-ea"/>
              </a:rPr>
              <a:t> &lt;H28 </a:t>
            </a:r>
            <a:r>
              <a:rPr lang="en-US" altLang="ja-JP" dirty="0">
                <a:latin typeface="+mj-ea"/>
              </a:rPr>
              <a:t>SET</a:t>
            </a:r>
            <a:r>
              <a:rPr lang="ja-JP" altLang="en-US" dirty="0" smtClean="0">
                <a:latin typeface="+mj-ea"/>
              </a:rPr>
              <a:t>配置校</a:t>
            </a:r>
            <a:r>
              <a:rPr lang="en-US" altLang="ja-JP" dirty="0" smtClean="0">
                <a:latin typeface="+mj-ea"/>
              </a:rPr>
              <a:t>&gt;</a:t>
            </a:r>
            <a:endParaRPr lang="en-US" altLang="ja-JP" dirty="0">
              <a:latin typeface="+mj-ea"/>
            </a:endParaRPr>
          </a:p>
          <a:p>
            <a:pPr algn="l"/>
            <a:r>
              <a:rPr lang="ja-JP" altLang="en-US" dirty="0" smtClean="0">
                <a:latin typeface="+mj-ea"/>
              </a:rPr>
              <a:t>　１年生は受講者</a:t>
            </a:r>
            <a:r>
              <a:rPr lang="en-US" altLang="ja-JP" dirty="0" smtClean="0">
                <a:latin typeface="+mj-ea"/>
              </a:rPr>
              <a:t>10</a:t>
            </a:r>
            <a:r>
              <a:rPr lang="ja-JP" altLang="en-US" dirty="0">
                <a:latin typeface="+mj-ea"/>
              </a:rPr>
              <a:t>％が</a:t>
            </a:r>
            <a:r>
              <a:rPr lang="ja-JP" altLang="en-US" dirty="0" smtClean="0">
                <a:latin typeface="+mj-ea"/>
              </a:rPr>
              <a:t>スコア３８点</a:t>
            </a:r>
            <a:r>
              <a:rPr lang="ja-JP" altLang="en-US" dirty="0">
                <a:latin typeface="+mj-ea"/>
              </a:rPr>
              <a:t>以上（ＩＴＰの場合</a:t>
            </a:r>
            <a:r>
              <a:rPr lang="ja-JP" altLang="en-US" dirty="0" smtClean="0">
                <a:latin typeface="+mj-ea"/>
              </a:rPr>
              <a:t>は５００点</a:t>
            </a:r>
            <a:r>
              <a:rPr lang="ja-JP" altLang="en-US" dirty="0">
                <a:latin typeface="+mj-ea"/>
              </a:rPr>
              <a:t>以上）</a:t>
            </a:r>
            <a:r>
              <a:rPr lang="ja-JP" altLang="en-US" dirty="0" smtClean="0">
                <a:latin typeface="+mj-ea"/>
              </a:rPr>
              <a:t>獲得</a:t>
            </a:r>
            <a:endParaRPr lang="en-US" altLang="ja-JP" dirty="0">
              <a:latin typeface="+mj-ea"/>
            </a:endParaRPr>
          </a:p>
          <a:p>
            <a:pPr algn="l"/>
            <a:r>
              <a:rPr lang="ja-JP" altLang="en-US" dirty="0">
                <a:latin typeface="+mj-ea"/>
              </a:rPr>
              <a:t>　</a:t>
            </a:r>
            <a:r>
              <a:rPr lang="ja-JP" altLang="en-US" dirty="0" smtClean="0">
                <a:latin typeface="+mj-ea"/>
              </a:rPr>
              <a:t>２年生は受講者５％</a:t>
            </a:r>
            <a:r>
              <a:rPr lang="ja-JP" altLang="en-US" dirty="0">
                <a:latin typeface="+mj-ea"/>
              </a:rPr>
              <a:t>が</a:t>
            </a:r>
            <a:r>
              <a:rPr lang="ja-JP" altLang="en-US" dirty="0" smtClean="0">
                <a:latin typeface="+mj-ea"/>
              </a:rPr>
              <a:t>スコア６０点</a:t>
            </a:r>
            <a:r>
              <a:rPr lang="ja-JP" altLang="en-US" dirty="0">
                <a:latin typeface="+mj-ea"/>
              </a:rPr>
              <a:t>以上</a:t>
            </a:r>
            <a:r>
              <a:rPr lang="ja-JP" altLang="en-US" dirty="0" smtClean="0">
                <a:latin typeface="+mj-ea"/>
              </a:rPr>
              <a:t>獲得</a:t>
            </a:r>
            <a:endParaRPr lang="en-US" altLang="ja-JP" dirty="0">
              <a:latin typeface="+mj-ea"/>
            </a:endParaRPr>
          </a:p>
          <a:p>
            <a:pPr algn="l"/>
            <a:r>
              <a:rPr lang="ja-JP" altLang="en-US" dirty="0" smtClean="0">
                <a:latin typeface="+mj-ea"/>
              </a:rPr>
              <a:t>　　</a:t>
            </a:r>
            <a:r>
              <a:rPr lang="ja-JP" altLang="en-US" sz="900" i="1" dirty="0" smtClean="0">
                <a:latin typeface="+mn-ea"/>
                <a:ea typeface="+mn-ea"/>
              </a:rPr>
              <a:t>（</a:t>
            </a:r>
            <a:r>
              <a:rPr lang="en-US" altLang="ja-JP" sz="900" i="1" dirty="0" smtClean="0">
                <a:latin typeface="+mn-ea"/>
                <a:ea typeface="+mn-ea"/>
              </a:rPr>
              <a:t>※</a:t>
            </a:r>
            <a:r>
              <a:rPr lang="ja-JP" altLang="en-US" sz="900" i="1" dirty="0" smtClean="0">
                <a:latin typeface="+mn-ea"/>
                <a:ea typeface="+mn-ea"/>
              </a:rPr>
              <a:t>）</a:t>
            </a:r>
            <a:r>
              <a:rPr lang="en-US" altLang="ja-JP" sz="900" i="1" dirty="0" err="1" smtClean="0">
                <a:latin typeface="+mn-ea"/>
                <a:ea typeface="+mn-ea"/>
              </a:rPr>
              <a:t>iBT</a:t>
            </a:r>
            <a:r>
              <a:rPr lang="ja-JP" altLang="en-US" sz="900" i="1" dirty="0" smtClean="0">
                <a:latin typeface="+mn-ea"/>
                <a:ea typeface="+mn-ea"/>
              </a:rPr>
              <a:t>オンライン練習テストを活用してスコアを把握</a:t>
            </a:r>
            <a:endParaRPr lang="en-US" altLang="ja-JP" sz="900" i="1" dirty="0" smtClean="0">
              <a:latin typeface="+mn-ea"/>
              <a:ea typeface="+mn-ea"/>
            </a:endParaRPr>
          </a:p>
          <a:p>
            <a:pPr algn="l"/>
            <a:endParaRPr lang="en-US" altLang="ja-JP" dirty="0">
              <a:latin typeface="+mj-ea"/>
            </a:endParaRPr>
          </a:p>
          <a:p>
            <a:pPr marL="85725" indent="-85725" algn="l"/>
            <a:r>
              <a:rPr lang="ja-JP" altLang="en-US" dirty="0" smtClean="0">
                <a:latin typeface="+mj-ea"/>
              </a:rPr>
              <a:t>＊特訓クラス（</a:t>
            </a:r>
            <a:r>
              <a:rPr lang="en-US" altLang="ja-JP" dirty="0" smtClean="0">
                <a:latin typeface="+mj-ea"/>
              </a:rPr>
              <a:t>Advanced</a:t>
            </a:r>
            <a:r>
              <a:rPr lang="ja-JP" altLang="en-US" dirty="0" smtClean="0">
                <a:latin typeface="+mj-ea"/>
              </a:rPr>
              <a:t>　</a:t>
            </a:r>
            <a:r>
              <a:rPr lang="en-US" altLang="ja-JP" dirty="0" smtClean="0">
                <a:latin typeface="+mj-ea"/>
              </a:rPr>
              <a:t>Class</a:t>
            </a:r>
            <a:r>
              <a:rPr lang="ja-JP" altLang="en-US" dirty="0" smtClean="0">
                <a:latin typeface="+mj-ea"/>
              </a:rPr>
              <a:t>）受講者の英検</a:t>
            </a:r>
            <a:r>
              <a:rPr lang="ja-JP" altLang="en-US" dirty="0">
                <a:latin typeface="+mj-ea"/>
              </a:rPr>
              <a:t>２級</a:t>
            </a:r>
            <a:r>
              <a:rPr lang="ja-JP" altLang="en-US" dirty="0" smtClean="0">
                <a:latin typeface="+mj-ea"/>
              </a:rPr>
              <a:t>、</a:t>
            </a:r>
            <a:r>
              <a:rPr lang="en-US" altLang="ja-JP" dirty="0" smtClean="0">
                <a:latin typeface="+mj-ea"/>
              </a:rPr>
              <a:t>TOEFL </a:t>
            </a:r>
            <a:r>
              <a:rPr lang="en-US" altLang="ja-JP" dirty="0" err="1" smtClean="0">
                <a:latin typeface="+mj-ea"/>
              </a:rPr>
              <a:t>iBT</a:t>
            </a:r>
            <a:r>
              <a:rPr lang="ja-JP" altLang="en-US" dirty="0" smtClean="0">
                <a:latin typeface="+mj-ea"/>
              </a:rPr>
              <a:t>４０、</a:t>
            </a:r>
            <a:r>
              <a:rPr lang="en-US" altLang="ja-JP" dirty="0" smtClean="0">
                <a:latin typeface="+mj-ea"/>
              </a:rPr>
              <a:t>IELTS5.0</a:t>
            </a:r>
            <a:r>
              <a:rPr lang="ja-JP" altLang="en-US" dirty="0">
                <a:latin typeface="+mj-ea"/>
              </a:rPr>
              <a:t>以上相当の英語力を有する生徒の数を</a:t>
            </a:r>
            <a:r>
              <a:rPr lang="ja-JP" altLang="en-US" dirty="0" smtClean="0">
                <a:latin typeface="+mj-ea"/>
              </a:rPr>
              <a:t>増やします</a:t>
            </a:r>
            <a:r>
              <a:rPr lang="ja-JP" altLang="en-US" dirty="0">
                <a:latin typeface="+mj-ea"/>
              </a:rPr>
              <a:t>。</a:t>
            </a:r>
            <a:endParaRPr lang="en-US" altLang="ja-JP" strike="sngStrike" dirty="0">
              <a:latin typeface="+mj-ea"/>
            </a:endParaRPr>
          </a:p>
          <a:p>
            <a:pPr algn="l"/>
            <a:r>
              <a:rPr lang="ja-JP" altLang="en-US" dirty="0" smtClean="0">
                <a:latin typeface="+mj-ea"/>
              </a:rPr>
              <a:t>＊府立高校で海外</a:t>
            </a:r>
            <a:r>
              <a:rPr lang="ja-JP" altLang="en-US" dirty="0">
                <a:latin typeface="+mj-ea"/>
              </a:rPr>
              <a:t>研修参加生徒数の増加、新規実施校を増やします。</a:t>
            </a:r>
            <a:endParaRPr lang="en-US" altLang="ja-JP" dirty="0">
              <a:latin typeface="+mj-ea"/>
            </a:endParaRPr>
          </a:p>
          <a:p>
            <a:pPr algn="l"/>
            <a:r>
              <a:rPr lang="ja-JP" altLang="en-US" dirty="0">
                <a:latin typeface="+mj-ea"/>
              </a:rPr>
              <a:t>　　（参考</a:t>
            </a:r>
            <a:r>
              <a:rPr lang="ja-JP" altLang="en-US" dirty="0" smtClean="0">
                <a:latin typeface="+mj-ea"/>
              </a:rPr>
              <a:t>）平成２６年度</a:t>
            </a:r>
            <a:r>
              <a:rPr lang="ja-JP" altLang="en-US" dirty="0">
                <a:latin typeface="+mj-ea"/>
              </a:rPr>
              <a:t>　　</a:t>
            </a:r>
            <a:r>
              <a:rPr lang="ja-JP" altLang="en-US" dirty="0" smtClean="0">
                <a:latin typeface="+mj-ea"/>
              </a:rPr>
              <a:t>５４５名</a:t>
            </a:r>
            <a:endParaRPr lang="en-US" altLang="ja-JP" dirty="0">
              <a:latin typeface="+mj-ea"/>
            </a:endParaRPr>
          </a:p>
          <a:p>
            <a:pPr algn="l"/>
            <a:r>
              <a:rPr lang="ja-JP" altLang="en-US" dirty="0" smtClean="0">
                <a:latin typeface="+mj-ea"/>
              </a:rPr>
              <a:t>＊教員</a:t>
            </a:r>
            <a:r>
              <a:rPr lang="ja-JP" altLang="en-US" dirty="0">
                <a:latin typeface="+mj-ea"/>
              </a:rPr>
              <a:t>研修参加者が全員英検準</a:t>
            </a:r>
            <a:r>
              <a:rPr lang="en-US" altLang="ja-JP" dirty="0">
                <a:latin typeface="+mj-ea"/>
              </a:rPr>
              <a:t>1</a:t>
            </a:r>
            <a:r>
              <a:rPr lang="ja-JP" altLang="en-US" dirty="0">
                <a:latin typeface="+mj-ea"/>
              </a:rPr>
              <a:t>級（相当）以上を</a:t>
            </a:r>
            <a:r>
              <a:rPr lang="ja-JP" altLang="en-US" dirty="0" smtClean="0">
                <a:latin typeface="+mj-ea"/>
              </a:rPr>
              <a:t>取得します。</a:t>
            </a:r>
            <a:endParaRPr lang="en-US" altLang="ja-JP" dirty="0">
              <a:latin typeface="+mj-ea"/>
            </a:endParaRPr>
          </a:p>
          <a:p>
            <a:pPr algn="l"/>
            <a:r>
              <a:rPr lang="ja-JP" altLang="en-US" dirty="0">
                <a:latin typeface="+mj-ea"/>
              </a:rPr>
              <a:t>　　（参考</a:t>
            </a:r>
            <a:r>
              <a:rPr lang="ja-JP" altLang="en-US" dirty="0" smtClean="0">
                <a:latin typeface="+mj-ea"/>
              </a:rPr>
              <a:t>）平成２６年度</a:t>
            </a:r>
            <a:r>
              <a:rPr lang="ja-JP" altLang="en-US" dirty="0">
                <a:latin typeface="+mj-ea"/>
              </a:rPr>
              <a:t>　　全英語科教員</a:t>
            </a:r>
            <a:r>
              <a:rPr lang="ja-JP" altLang="en-US" dirty="0" smtClean="0">
                <a:latin typeface="+mj-ea"/>
              </a:rPr>
              <a:t>の７９．５％が取得</a:t>
            </a:r>
            <a:endParaRPr lang="en-US" altLang="ja-JP" dirty="0">
              <a:latin typeface="+mj-ea"/>
            </a:endParaRPr>
          </a:p>
          <a:p>
            <a:pPr algn="l"/>
            <a:endParaRPr lang="en-US" altLang="ja-JP" dirty="0" smtClean="0">
              <a:latin typeface="+mj-ea"/>
            </a:endParaRPr>
          </a:p>
          <a:p>
            <a:pPr algn="l"/>
            <a:endParaRPr lang="en-US" altLang="ja-JP" dirty="0" smtClean="0">
              <a:latin typeface="+mj-ea"/>
            </a:endParaRPr>
          </a:p>
          <a:p>
            <a:pPr algn="l"/>
            <a:r>
              <a:rPr lang="ja-JP" altLang="en-US" dirty="0"/>
              <a:t>＊学校教育自己診断における生徒の学校生活満足度を向上させます。</a:t>
            </a:r>
            <a:endParaRPr lang="en-US" altLang="ja-JP" dirty="0"/>
          </a:p>
          <a:p>
            <a:pPr algn="l"/>
            <a:r>
              <a:rPr lang="ja-JP" altLang="en-US" dirty="0">
                <a:latin typeface="ＭＳ Ｐゴシック" pitchFamily="50" charset="-128"/>
              </a:rPr>
              <a:t>　　（参考）平成２６年度　８８．３％</a:t>
            </a:r>
            <a:endParaRPr lang="en-US" altLang="ja-JP" dirty="0">
              <a:latin typeface="ＭＳ Ｐゴシック" pitchFamily="50" charset="-128"/>
            </a:endParaRPr>
          </a:p>
          <a:p>
            <a:pPr algn="l"/>
            <a:r>
              <a:rPr lang="ja-JP" altLang="en-US" dirty="0" smtClean="0">
                <a:latin typeface="+mj-ea"/>
              </a:rPr>
              <a:t>＊</a:t>
            </a:r>
            <a:r>
              <a:rPr lang="ja-JP" altLang="en-US" dirty="0">
                <a:latin typeface="+mj-ea"/>
              </a:rPr>
              <a:t>現役での国公立大学進学率を向上させます。</a:t>
            </a:r>
            <a:endParaRPr lang="en-US" altLang="ja-JP" dirty="0">
              <a:latin typeface="+mj-ea"/>
            </a:endParaRPr>
          </a:p>
          <a:p>
            <a:pPr algn="l"/>
            <a:r>
              <a:rPr lang="ja-JP" altLang="en-US" dirty="0"/>
              <a:t>　　（参考）平成２５年度　３６．５％　（平成２６年度実績は集約中）</a:t>
            </a:r>
            <a:endParaRPr lang="en-US" altLang="ja-JP" dirty="0"/>
          </a:p>
          <a:p>
            <a:pPr algn="l"/>
            <a:endParaRPr lang="en-US" altLang="ja-JP" dirty="0" smtClean="0">
              <a:latin typeface="+mj-ea"/>
            </a:endParaRPr>
          </a:p>
        </p:txBody>
      </p:sp>
      <p:sp>
        <p:nvSpPr>
          <p:cNvPr id="24" name="正方形/長方形 29"/>
          <p:cNvSpPr>
            <a:spLocks noChangeArrowheads="1"/>
          </p:cNvSpPr>
          <p:nvPr/>
        </p:nvSpPr>
        <p:spPr bwMode="auto">
          <a:xfrm>
            <a:off x="4754562" y="2528900"/>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latin typeface="Calibri" pitchFamily="34" charset="0"/>
              </a:rPr>
              <a:t>■社会</a:t>
            </a:r>
            <a:r>
              <a:rPr lang="ja-JP" altLang="en-US" b="1" dirty="0" smtClean="0"/>
              <a:t>の変化やニーズを踏まえた府立高校の充実</a:t>
            </a:r>
            <a:r>
              <a:rPr lang="ja-JP" altLang="en-US" b="1" dirty="0"/>
              <a:t>　　　　　　　</a:t>
            </a:r>
            <a:endParaRPr lang="ja-JP" altLang="en-US" b="1" dirty="0">
              <a:solidFill>
                <a:srgbClr val="FF0000"/>
              </a:solidFill>
            </a:endParaRPr>
          </a:p>
        </p:txBody>
      </p:sp>
      <p:sp>
        <p:nvSpPr>
          <p:cNvPr id="25" name="Text Box 142"/>
          <p:cNvSpPr txBox="1">
            <a:spLocks noChangeArrowheads="1"/>
          </p:cNvSpPr>
          <p:nvPr/>
        </p:nvSpPr>
        <p:spPr bwMode="auto">
          <a:xfrm>
            <a:off x="8548570" y="6613525"/>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５</a:t>
            </a:r>
            <a:endParaRPr lang="ja-JP" altLang="en-US" b="1" dirty="0"/>
          </a:p>
        </p:txBody>
      </p:sp>
    </p:spTree>
    <p:extLst>
      <p:ext uri="{BB962C8B-B14F-4D97-AF65-F5344CB8AC3E}">
        <p14:creationId xmlns:p14="http://schemas.microsoft.com/office/powerpoint/2010/main" val="58070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吹き出し 18"/>
          <p:cNvSpPr/>
          <p:nvPr/>
        </p:nvSpPr>
        <p:spPr bwMode="auto">
          <a:xfrm>
            <a:off x="5022399" y="3123295"/>
            <a:ext cx="4100964" cy="374571"/>
          </a:xfrm>
          <a:prstGeom prst="wedgeRoundRectCallout">
            <a:avLst>
              <a:gd name="adj1" fmla="val -3261"/>
              <a:gd name="adj2" fmla="val -154099"/>
              <a:gd name="adj3" fmla="val 16667"/>
            </a:avLst>
          </a:prstGeom>
          <a:solidFill>
            <a:schemeClr val="accent5">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800" dirty="0"/>
              <a:t>平成</a:t>
            </a:r>
            <a:r>
              <a:rPr lang="en-US" altLang="ja-JP" sz="800" dirty="0"/>
              <a:t>23</a:t>
            </a:r>
            <a:r>
              <a:rPr lang="ja-JP" altLang="en-US" sz="800" dirty="0" smtClean="0"/>
              <a:t>年度の数値より甘い目標設定（２．０％）ではなく、現状維持ぐらいにするべきではありませんか。</a:t>
            </a:r>
            <a:r>
              <a:rPr kumimoji="1" lang="en-US" altLang="ja-JP" sz="800" b="0" i="0" u="none" strike="noStrike" cap="none" normalizeH="0" baseline="0" dirty="0" smtClean="0">
                <a:ln>
                  <a:noFill/>
                </a:ln>
                <a:solidFill>
                  <a:schemeClr val="tx1"/>
                </a:solidFill>
                <a:effectLst/>
              </a:rPr>
              <a:t>【</a:t>
            </a:r>
            <a:r>
              <a:rPr lang="ja-JP" altLang="en-US" sz="800" dirty="0"/>
              <a:t>高校</a:t>
            </a:r>
            <a:r>
              <a:rPr kumimoji="1" lang="en-US" altLang="ja-JP" sz="800" b="0" i="0" u="none" strike="noStrike" cap="none" normalizeH="0" baseline="0" dirty="0" smtClean="0">
                <a:ln>
                  <a:noFill/>
                </a:ln>
                <a:solidFill>
                  <a:schemeClr val="tx1"/>
                </a:solidFill>
                <a:effectLst/>
              </a:rPr>
              <a:t>】</a:t>
            </a:r>
            <a:endParaRPr kumimoji="1" lang="ja-JP" altLang="en-US" sz="800" b="0" i="0" u="none" strike="noStrike" cap="none" normalizeH="0" baseline="0" dirty="0" smtClean="0">
              <a:ln>
                <a:noFill/>
              </a:ln>
              <a:solidFill>
                <a:schemeClr val="tx1"/>
              </a:solidFill>
              <a:effectLst/>
            </a:endParaRPr>
          </a:p>
        </p:txBody>
      </p:sp>
      <p:sp>
        <p:nvSpPr>
          <p:cNvPr id="8" name="AutoShape 4"/>
          <p:cNvSpPr>
            <a:spLocks noChangeArrowheads="1"/>
          </p:cNvSpPr>
          <p:nvPr/>
        </p:nvSpPr>
        <p:spPr bwMode="auto">
          <a:xfrm>
            <a:off x="19050" y="80628"/>
            <a:ext cx="9104313" cy="6572138"/>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38" y="605196"/>
            <a:ext cx="4440237" cy="5885368"/>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smtClean="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r>
              <a:rPr lang="ja-JP" altLang="en-US" sz="900" dirty="0">
                <a:solidFill>
                  <a:prstClr val="black"/>
                </a:solidFill>
                <a:latin typeface="Meiryo UI" pitchFamily="50" charset="-128"/>
                <a:ea typeface="Meiryo UI" pitchFamily="50" charset="-128"/>
                <a:cs typeface="Meiryo UI" pitchFamily="50" charset="-128"/>
              </a:rPr>
              <a:t>　</a:t>
            </a: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4" name="角丸四角形 13"/>
          <p:cNvSpPr/>
          <p:nvPr/>
        </p:nvSpPr>
        <p:spPr>
          <a:xfrm>
            <a:off x="66675" y="367270"/>
            <a:ext cx="4419600"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5" name="角丸四角形 14"/>
          <p:cNvSpPr/>
          <p:nvPr/>
        </p:nvSpPr>
        <p:spPr>
          <a:xfrm>
            <a:off x="4604879" y="547451"/>
            <a:ext cx="4446587" cy="5941006"/>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7" name="角丸四角形 16"/>
          <p:cNvSpPr/>
          <p:nvPr/>
        </p:nvSpPr>
        <p:spPr>
          <a:xfrm>
            <a:off x="4579938" y="368338"/>
            <a:ext cx="441960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22" name="Text Box 142"/>
          <p:cNvSpPr txBox="1">
            <a:spLocks noChangeArrowheads="1"/>
          </p:cNvSpPr>
          <p:nvPr/>
        </p:nvSpPr>
        <p:spPr bwMode="auto">
          <a:xfrm>
            <a:off x="8591077" y="6629567"/>
            <a:ext cx="5762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６</a:t>
            </a:r>
          </a:p>
        </p:txBody>
      </p:sp>
      <p:sp>
        <p:nvSpPr>
          <p:cNvPr id="29" name="正方形/長方形 34"/>
          <p:cNvSpPr>
            <a:spLocks noChangeArrowheads="1"/>
          </p:cNvSpPr>
          <p:nvPr/>
        </p:nvSpPr>
        <p:spPr bwMode="auto">
          <a:xfrm>
            <a:off x="4702744" y="1232756"/>
            <a:ext cx="417646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ja-JP" altLang="en-US" dirty="0" smtClean="0">
                <a:latin typeface="+mj-ea"/>
              </a:rPr>
              <a:t>＊平成３０年度</a:t>
            </a:r>
            <a:r>
              <a:rPr lang="ja-JP" altLang="en-US" dirty="0">
                <a:latin typeface="+mj-ea"/>
              </a:rPr>
              <a:t>まで</a:t>
            </a:r>
            <a:r>
              <a:rPr lang="ja-JP" altLang="en-US" dirty="0" smtClean="0">
                <a:latin typeface="+mj-ea"/>
              </a:rPr>
              <a:t>に１０校程度を設置します。</a:t>
            </a:r>
            <a:endParaRPr lang="en-US" altLang="ja-JP" dirty="0">
              <a:latin typeface="+mj-ea"/>
            </a:endParaRPr>
          </a:p>
          <a:p>
            <a:pPr algn="l"/>
            <a:r>
              <a:rPr lang="ja-JP" altLang="en-US" dirty="0">
                <a:latin typeface="+mj-ea"/>
              </a:rPr>
              <a:t>　　（参考</a:t>
            </a:r>
            <a:r>
              <a:rPr lang="ja-JP" altLang="en-US" dirty="0" smtClean="0">
                <a:latin typeface="+mj-ea"/>
              </a:rPr>
              <a:t>）平成２７年度</a:t>
            </a:r>
            <a:r>
              <a:rPr lang="ja-JP" altLang="en-US" dirty="0">
                <a:latin typeface="+mj-ea"/>
              </a:rPr>
              <a:t>改編　３校</a:t>
            </a:r>
            <a:endParaRPr lang="en-US" altLang="ja-JP" dirty="0">
              <a:latin typeface="+mj-ea"/>
            </a:endParaRPr>
          </a:p>
          <a:p>
            <a:pPr algn="l"/>
            <a:r>
              <a:rPr lang="ja-JP" altLang="en-US" dirty="0" smtClean="0"/>
              <a:t>　　　　　　　平成</a:t>
            </a:r>
            <a:r>
              <a:rPr lang="ja-JP" altLang="en-US" dirty="0"/>
              <a:t>２８年度改編　２校</a:t>
            </a:r>
            <a:endParaRPr lang="en-US" altLang="ja-JP" dirty="0"/>
          </a:p>
          <a:p>
            <a:pPr algn="l"/>
            <a:endParaRPr lang="en-US" altLang="ja-JP" dirty="0" smtClean="0"/>
          </a:p>
          <a:p>
            <a:pPr algn="l"/>
            <a:endParaRPr lang="en-US" altLang="ja-JP" dirty="0" smtClean="0"/>
          </a:p>
          <a:p>
            <a:pPr algn="l"/>
            <a:endParaRPr lang="en-US" altLang="ja-JP" dirty="0" smtClean="0"/>
          </a:p>
          <a:p>
            <a:pPr algn="l"/>
            <a:endParaRPr lang="en-US" altLang="ja-JP" dirty="0" smtClean="0"/>
          </a:p>
          <a:p>
            <a:pPr algn="l"/>
            <a:endParaRPr lang="en-US" altLang="ja-JP" dirty="0" smtClean="0"/>
          </a:p>
          <a:p>
            <a:pPr algn="l"/>
            <a:endParaRPr lang="en-US" altLang="ja-JP" dirty="0"/>
          </a:p>
          <a:p>
            <a:pPr algn="l"/>
            <a:r>
              <a:rPr lang="ja-JP" altLang="en-US" dirty="0"/>
              <a:t>＊平成２９年４月に中高一貫校として開校</a:t>
            </a:r>
            <a:r>
              <a:rPr lang="ja-JP" altLang="en-US" dirty="0" smtClean="0"/>
              <a:t>します。</a:t>
            </a:r>
            <a:endParaRPr lang="en-US" altLang="ja-JP" dirty="0"/>
          </a:p>
        </p:txBody>
      </p:sp>
      <p:sp>
        <p:nvSpPr>
          <p:cNvPr id="18" name="正方形/長方形 29"/>
          <p:cNvSpPr>
            <a:spLocks noChangeArrowheads="1"/>
          </p:cNvSpPr>
          <p:nvPr/>
        </p:nvSpPr>
        <p:spPr bwMode="auto">
          <a:xfrm>
            <a:off x="251618" y="836712"/>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7" name="正方形/長方形 29"/>
          <p:cNvSpPr>
            <a:spLocks noChangeArrowheads="1"/>
          </p:cNvSpPr>
          <p:nvPr/>
        </p:nvSpPr>
        <p:spPr bwMode="auto">
          <a:xfrm>
            <a:off x="4730824" y="836712"/>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a:latin typeface="Calibri" pitchFamily="34" charset="0"/>
              </a:rPr>
              <a:t>社会</a:t>
            </a:r>
            <a:r>
              <a:rPr lang="ja-JP" altLang="en-US" b="1" dirty="0"/>
              <a:t>の変化やニーズを踏まえた府立高校の充実</a:t>
            </a:r>
            <a:endParaRPr lang="ja-JP" altLang="en-US" b="1" dirty="0">
              <a:solidFill>
                <a:srgbClr val="FF0000"/>
              </a:solidFill>
            </a:endParaRPr>
          </a:p>
        </p:txBody>
      </p:sp>
      <p:sp>
        <p:nvSpPr>
          <p:cNvPr id="28" name="正方形/長方形 34"/>
          <p:cNvSpPr>
            <a:spLocks noChangeArrowheads="1"/>
          </p:cNvSpPr>
          <p:nvPr/>
        </p:nvSpPr>
        <p:spPr bwMode="auto">
          <a:xfrm>
            <a:off x="4794249" y="728700"/>
            <a:ext cx="405586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endParaRPr lang="en-US" altLang="ja-JP" dirty="0" smtClean="0">
              <a:solidFill>
                <a:srgbClr val="0070C0"/>
              </a:solidFill>
              <a:latin typeface="+mj-ea"/>
            </a:endParaRPr>
          </a:p>
          <a:p>
            <a:pPr algn="l"/>
            <a:endParaRPr lang="en-US" altLang="ja-JP" dirty="0">
              <a:latin typeface="ＭＳ Ｐゴシック" pitchFamily="50" charset="-128"/>
            </a:endParaRPr>
          </a:p>
          <a:p>
            <a:pPr algn="l"/>
            <a:endParaRPr lang="en-US" altLang="ja-JP" dirty="0" smtClean="0">
              <a:solidFill>
                <a:srgbClr val="0070C0"/>
              </a:solidFill>
              <a:latin typeface="+mj-ea"/>
            </a:endParaRPr>
          </a:p>
          <a:p>
            <a:pPr algn="l"/>
            <a:endParaRPr lang="en-US" altLang="ja-JP" u="sng" dirty="0" smtClean="0">
              <a:solidFill>
                <a:srgbClr val="0070C0"/>
              </a:solidFill>
              <a:latin typeface="+mj-ea"/>
            </a:endParaRPr>
          </a:p>
          <a:p>
            <a:pPr algn="l"/>
            <a:endParaRPr lang="en-US" altLang="ja-JP" dirty="0"/>
          </a:p>
          <a:p>
            <a:pPr algn="l"/>
            <a:endParaRPr lang="en-US" altLang="ja-JP" dirty="0"/>
          </a:p>
        </p:txBody>
      </p:sp>
      <p:sp>
        <p:nvSpPr>
          <p:cNvPr id="30" name="正方形/長方形 3"/>
          <p:cNvSpPr>
            <a:spLocks noChangeArrowheads="1"/>
          </p:cNvSpPr>
          <p:nvPr/>
        </p:nvSpPr>
        <p:spPr bwMode="auto">
          <a:xfrm>
            <a:off x="171848" y="1084091"/>
            <a:ext cx="4252515"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en-US" altLang="ja-JP" dirty="0" smtClean="0">
                <a:latin typeface="ＭＳ Ｐゴシック" pitchFamily="50" charset="-128"/>
              </a:rPr>
              <a:t>【</a:t>
            </a:r>
            <a:r>
              <a:rPr lang="ja-JP" altLang="en-US" dirty="0" smtClean="0">
                <a:latin typeface="ＭＳ Ｐゴシック" pitchFamily="50" charset="-128"/>
              </a:rPr>
              <a:t>生徒の「学び直し」等を支援する新たな学校の設置</a:t>
            </a:r>
            <a:r>
              <a:rPr lang="en-US" altLang="ja-JP" dirty="0" smtClean="0">
                <a:latin typeface="ＭＳ Ｐゴシック" pitchFamily="50" charset="-128"/>
              </a:rPr>
              <a:t>】</a:t>
            </a:r>
          </a:p>
          <a:p>
            <a:pPr marL="85725" indent="-85725" algn="l"/>
            <a:r>
              <a:rPr lang="ja-JP" altLang="en-US" dirty="0" smtClean="0">
                <a:latin typeface="ＭＳ Ｐゴシック" pitchFamily="50" charset="-128"/>
              </a:rPr>
              <a:t>＊</a:t>
            </a:r>
            <a:r>
              <a:rPr lang="ja-JP" altLang="en-US" dirty="0">
                <a:latin typeface="ＭＳ Ｐゴシック" pitchFamily="50" charset="-128"/>
              </a:rPr>
              <a:t>エンパワメントスクールの</a:t>
            </a:r>
            <a:r>
              <a:rPr lang="ja-JP" altLang="en-US" dirty="0" smtClean="0">
                <a:latin typeface="ＭＳ Ｐゴシック" pitchFamily="50" charset="-128"/>
              </a:rPr>
              <a:t>設置</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エンパワメントスクールにおいて、</a:t>
            </a:r>
            <a:r>
              <a:rPr lang="ja-JP" altLang="en-US" dirty="0">
                <a:latin typeface="ＭＳ Ｐゴシック" pitchFamily="50" charset="-128"/>
              </a:rPr>
              <a:t>「学び直し」や「正解</a:t>
            </a:r>
            <a:r>
              <a:rPr lang="ja-JP" altLang="en-US" dirty="0" smtClean="0">
                <a:latin typeface="ＭＳ Ｐゴシック" pitchFamily="50" charset="-128"/>
              </a:rPr>
              <a:t>が１つ</a:t>
            </a:r>
            <a:r>
              <a:rPr lang="ja-JP" altLang="en-US" dirty="0">
                <a:latin typeface="ＭＳ Ｐゴシック" pitchFamily="50" charset="-128"/>
              </a:rPr>
              <a:t>でない問題を考える授業」、「</a:t>
            </a:r>
            <a:r>
              <a:rPr lang="ja-JP" altLang="en-US" dirty="0" smtClean="0">
                <a:latin typeface="ＭＳ Ｐゴシック" pitchFamily="50" charset="-128"/>
              </a:rPr>
              <a:t>体験型</a:t>
            </a:r>
            <a:r>
              <a:rPr lang="ja-JP" altLang="en-US" dirty="0">
                <a:latin typeface="ＭＳ Ｐゴシック" pitchFamily="50" charset="-128"/>
              </a:rPr>
              <a:t>の授業」を重視したカリキュラム</a:t>
            </a:r>
            <a:r>
              <a:rPr lang="ja-JP" altLang="en-US" dirty="0" smtClean="0">
                <a:latin typeface="ＭＳ Ｐゴシック" pitchFamily="50" charset="-128"/>
              </a:rPr>
              <a:t>を編成し、教育内容の充実を図るとともに、教育効果を一層高めるため無線</a:t>
            </a:r>
            <a:r>
              <a:rPr lang="en-US" altLang="ja-JP" dirty="0" smtClean="0">
                <a:latin typeface="ＭＳ Ｐゴシック" pitchFamily="50" charset="-128"/>
              </a:rPr>
              <a:t>LAN</a:t>
            </a:r>
            <a:r>
              <a:rPr lang="ja-JP" altLang="en-US" dirty="0" smtClean="0">
                <a:latin typeface="ＭＳ Ｐゴシック" pitchFamily="50" charset="-128"/>
              </a:rPr>
              <a:t>環境や実習室等を整備します。</a:t>
            </a:r>
            <a:r>
              <a:rPr lang="ja-JP" altLang="ja-JP" dirty="0" smtClean="0"/>
              <a:t>また</a:t>
            </a:r>
            <a:r>
              <a:rPr lang="ja-JP" altLang="ja-JP" dirty="0"/>
              <a:t>、生徒の進路実現を支援するキャリア教育コーディネーターや生活面での課題を抱える生徒</a:t>
            </a:r>
            <a:r>
              <a:rPr lang="ja-JP" altLang="en-US" dirty="0"/>
              <a:t>を</a:t>
            </a:r>
            <a:r>
              <a:rPr lang="ja-JP" altLang="ja-JP" dirty="0"/>
              <a:t>サポートするスクールソーシャルワーカー</a:t>
            </a:r>
            <a:r>
              <a:rPr lang="ja-JP" altLang="en-US" dirty="0"/>
              <a:t>を活用します</a:t>
            </a:r>
            <a:r>
              <a:rPr lang="ja-JP" altLang="en-US" dirty="0" smtClean="0"/>
              <a:t>。</a:t>
            </a:r>
            <a:endParaRPr lang="en-US" altLang="ja-JP" dirty="0" smtClean="0"/>
          </a:p>
          <a:p>
            <a:pPr marL="85725" algn="l">
              <a:lnSpc>
                <a:spcPts val="1000"/>
              </a:lnSpc>
            </a:pPr>
            <a:endParaRPr lang="en-US" altLang="ja-JP" dirty="0" smtClean="0">
              <a:latin typeface="ＭＳ Ｐゴシック" pitchFamily="50" charset="-128"/>
            </a:endParaRPr>
          </a:p>
          <a:p>
            <a:pPr marL="85725" indent="-85725" algn="l"/>
            <a:r>
              <a:rPr lang="en-US" altLang="ja-JP" dirty="0" smtClean="0">
                <a:latin typeface="ＭＳ Ｐゴシック" pitchFamily="50" charset="-128"/>
              </a:rPr>
              <a:t>【</a:t>
            </a:r>
            <a:r>
              <a:rPr lang="ja-JP" altLang="en-US" dirty="0" smtClean="0">
                <a:latin typeface="ＭＳ Ｐゴシック" pitchFamily="50" charset="-128"/>
              </a:rPr>
              <a:t>中高一貫校の設置</a:t>
            </a:r>
            <a:r>
              <a:rPr lang="en-US" altLang="ja-JP" dirty="0" smtClean="0">
                <a:latin typeface="ＭＳ Ｐゴシック" pitchFamily="50" charset="-128"/>
              </a:rPr>
              <a:t>】</a:t>
            </a:r>
            <a:endParaRPr lang="en-US" altLang="ja-JP" dirty="0">
              <a:latin typeface="ＭＳ Ｐゴシック" pitchFamily="50" charset="-128"/>
            </a:endParaRPr>
          </a:p>
          <a:p>
            <a:pPr marL="85725" indent="-85725" algn="l"/>
            <a:r>
              <a:rPr lang="ja-JP" altLang="en-US" dirty="0" smtClean="0">
                <a:latin typeface="ＭＳ Ｐゴシック" pitchFamily="50" charset="-128"/>
              </a:rPr>
              <a:t>＊併設型中高一貫校整備事業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併設型中高一貫の設置に向け、６年間の学習内容等について検討するととともに、中学校設置に伴う内部改修に係る設計を実施します。</a:t>
            </a:r>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240182" y="3140583"/>
            <a:ext cx="4049713"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1" name="正方形/長方形 3"/>
          <p:cNvSpPr>
            <a:spLocks noChangeArrowheads="1"/>
          </p:cNvSpPr>
          <p:nvPr/>
        </p:nvSpPr>
        <p:spPr bwMode="auto">
          <a:xfrm>
            <a:off x="171848" y="3355245"/>
            <a:ext cx="425251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r>
              <a:rPr lang="en-US" altLang="ja-JP" dirty="0" smtClean="0">
                <a:latin typeface="ＭＳ Ｐゴシック" pitchFamily="50" charset="-128"/>
              </a:rPr>
              <a:t>【</a:t>
            </a:r>
            <a:r>
              <a:rPr lang="ja-JP" altLang="en-US" dirty="0" smtClean="0">
                <a:latin typeface="ＭＳ Ｐゴシック" pitchFamily="50" charset="-128"/>
              </a:rPr>
              <a:t>キャリア</a:t>
            </a:r>
            <a:r>
              <a:rPr lang="ja-JP" altLang="en-US" dirty="0">
                <a:latin typeface="ＭＳ Ｐゴシック" pitchFamily="50" charset="-128"/>
              </a:rPr>
              <a:t>教育の</a:t>
            </a:r>
            <a:r>
              <a:rPr lang="ja-JP" altLang="en-US" dirty="0" smtClean="0">
                <a:latin typeface="ＭＳ Ｐゴシック" pitchFamily="50" charset="-128"/>
              </a:rPr>
              <a:t>推進</a:t>
            </a:r>
            <a:r>
              <a:rPr lang="en-US" altLang="ja-JP" dirty="0" smtClean="0">
                <a:latin typeface="ＭＳ Ｐゴシック" pitchFamily="50" charset="-128"/>
              </a:rPr>
              <a:t>】</a:t>
            </a:r>
          </a:p>
          <a:p>
            <a:pPr lvl="0" algn="l"/>
            <a:r>
              <a:rPr lang="ja-JP" altLang="en-US" dirty="0" smtClean="0">
                <a:latin typeface="ＭＳ Ｐゴシック" pitchFamily="50" charset="-128"/>
              </a:rPr>
              <a:t>＊キャリア教育支援体制整備事業</a:t>
            </a:r>
            <a:endParaRPr lang="en-US" altLang="ja-JP" dirty="0">
              <a:latin typeface="ＭＳ Ｐゴシック" pitchFamily="50" charset="-128"/>
            </a:endParaRPr>
          </a:p>
          <a:p>
            <a:pPr marL="171450" indent="-85725" algn="l">
              <a:spcBef>
                <a:spcPts val="100"/>
              </a:spcBef>
              <a:buClr>
                <a:schemeClr val="tx1"/>
              </a:buClr>
              <a:buFont typeface="Arial" panose="020B0604020202020204" pitchFamily="34" charset="0"/>
              <a:buChar char="•"/>
              <a:defRPr/>
            </a:pPr>
            <a:r>
              <a:rPr lang="ja-JP" altLang="en-US" dirty="0" smtClean="0">
                <a:latin typeface="ＭＳ Ｐゴシック" pitchFamily="50" charset="-128"/>
              </a:rPr>
              <a:t>就職</a:t>
            </a:r>
            <a:r>
              <a:rPr lang="ja-JP" altLang="en-US" dirty="0">
                <a:latin typeface="ＭＳ Ｐゴシック" pitchFamily="50" charset="-128"/>
              </a:rPr>
              <a:t>希望者が多く、就職に課題</a:t>
            </a:r>
            <a:r>
              <a:rPr lang="ja-JP" altLang="en-US" dirty="0" smtClean="0">
                <a:latin typeface="ＭＳ Ｐゴシック" pitchFamily="50" charset="-128"/>
              </a:rPr>
              <a:t>がある３９校</a:t>
            </a:r>
            <a:r>
              <a:rPr lang="ja-JP" altLang="en-US" dirty="0">
                <a:latin typeface="ＭＳ Ｐゴシック" pitchFamily="50" charset="-128"/>
              </a:rPr>
              <a:t>（</a:t>
            </a:r>
            <a:r>
              <a:rPr lang="ja-JP" altLang="en-US" dirty="0" smtClean="0">
                <a:latin typeface="ＭＳ Ｐゴシック" pitchFamily="50" charset="-128"/>
              </a:rPr>
              <a:t>府立３４校</a:t>
            </a:r>
            <a:r>
              <a:rPr lang="ja-JP" altLang="en-US" dirty="0">
                <a:latin typeface="ＭＳ Ｐゴシック" pitchFamily="50" charset="-128"/>
              </a:rPr>
              <a:t>、</a:t>
            </a:r>
            <a:r>
              <a:rPr lang="ja-JP" altLang="en-US" dirty="0" smtClean="0">
                <a:latin typeface="ＭＳ Ｐゴシック" pitchFamily="50" charset="-128"/>
              </a:rPr>
              <a:t>私立５校）で就職支援コーディネーターやスクールソーシャルワーカーを活用します。</a:t>
            </a:r>
            <a:endParaRPr lang="en-US" altLang="ja-JP" dirty="0">
              <a:latin typeface="ＭＳ Ｐゴシック" pitchFamily="50" charset="-128"/>
            </a:endParaRPr>
          </a:p>
          <a:p>
            <a:pPr lvl="0" algn="l">
              <a:lnSpc>
                <a:spcPts val="800"/>
              </a:lnSpc>
            </a:pPr>
            <a:endParaRPr lang="en-US" altLang="ja-JP" dirty="0">
              <a:latin typeface="ＭＳ Ｐゴシック" pitchFamily="50" charset="-128"/>
            </a:endParaRPr>
          </a:p>
          <a:p>
            <a:pPr lvl="0" algn="l"/>
            <a:r>
              <a:rPr lang="en-US" altLang="ja-JP" dirty="0" smtClean="0">
                <a:latin typeface="ＭＳ Ｐゴシック" pitchFamily="50" charset="-128"/>
              </a:rPr>
              <a:t>【</a:t>
            </a:r>
            <a:r>
              <a:rPr lang="ja-JP" altLang="en-US" dirty="0" smtClean="0">
                <a:latin typeface="ＭＳ Ｐゴシック" pitchFamily="50" charset="-128"/>
              </a:rPr>
              <a:t>中退防止対策の推進</a:t>
            </a:r>
            <a:r>
              <a:rPr lang="en-US" altLang="ja-JP" dirty="0" smtClean="0">
                <a:latin typeface="ＭＳ Ｐゴシック" pitchFamily="50" charset="-128"/>
              </a:rPr>
              <a:t>】</a:t>
            </a: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中退率</a:t>
            </a:r>
            <a:r>
              <a:rPr lang="ja-JP" altLang="en-US" dirty="0">
                <a:latin typeface="ＭＳ Ｐゴシック" pitchFamily="50" charset="-128"/>
                <a:cs typeface="Meiryo UI" pitchFamily="50" charset="-128"/>
              </a:rPr>
              <a:t>の</a:t>
            </a:r>
            <a:r>
              <a:rPr lang="ja-JP" altLang="en-US" dirty="0" smtClean="0">
                <a:latin typeface="ＭＳ Ｐゴシック" pitchFamily="50" charset="-128"/>
                <a:cs typeface="Meiryo UI" pitchFamily="50" charset="-128"/>
              </a:rPr>
              <a:t>高い３３校</a:t>
            </a:r>
            <a:r>
              <a:rPr lang="ja-JP" altLang="en-US" dirty="0">
                <a:latin typeface="ＭＳ Ｐゴシック" pitchFamily="50" charset="-128"/>
                <a:cs typeface="Meiryo UI" pitchFamily="50" charset="-128"/>
              </a:rPr>
              <a:t>に中退防止コーディネーターを配置し、中高連携の</a:t>
            </a:r>
            <a:r>
              <a:rPr lang="ja-JP" altLang="en-US" dirty="0" smtClean="0">
                <a:latin typeface="ＭＳ Ｐゴシック" pitchFamily="50" charset="-128"/>
                <a:cs typeface="Meiryo UI" pitchFamily="50" charset="-128"/>
              </a:rPr>
              <a:t>推</a:t>
            </a:r>
            <a:r>
              <a:rPr lang="ja-JP" altLang="en-US" dirty="0">
                <a:latin typeface="ＭＳ Ｐゴシック" pitchFamily="50" charset="-128"/>
                <a:cs typeface="Meiryo UI" pitchFamily="50" charset="-128"/>
              </a:rPr>
              <a:t>　　進や校内組織体制づくりをすすめます。</a:t>
            </a:r>
            <a:endParaRPr lang="en-US" altLang="ja-JP" dirty="0">
              <a:latin typeface="ＭＳ Ｐゴシック" pitchFamily="50" charset="-128"/>
              <a:cs typeface="Meiryo UI"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全府立</a:t>
            </a:r>
            <a:r>
              <a:rPr lang="ja-JP" altLang="en-US" dirty="0">
                <a:latin typeface="ＭＳ Ｐゴシック" pitchFamily="50" charset="-128"/>
                <a:cs typeface="Meiryo UI" pitchFamily="50" charset="-128"/>
              </a:rPr>
              <a:t>高校が参加する中退防止フォーラムを開催し、中退防止に効果</a:t>
            </a:r>
            <a:r>
              <a:rPr lang="ja-JP" altLang="en-US" dirty="0" smtClean="0">
                <a:latin typeface="ＭＳ Ｐゴシック" pitchFamily="50" charset="-128"/>
                <a:cs typeface="Meiryo UI" pitchFamily="50" charset="-128"/>
              </a:rPr>
              <a:t>を</a:t>
            </a:r>
            <a:r>
              <a:rPr lang="ja-JP" altLang="en-US" dirty="0">
                <a:latin typeface="ＭＳ Ｐゴシック" pitchFamily="50" charset="-128"/>
                <a:cs typeface="Meiryo UI" pitchFamily="50" charset="-128"/>
              </a:rPr>
              <a:t>　　あげている学校の取組みを発信します。</a:t>
            </a:r>
            <a:endParaRPr lang="en-US" altLang="ja-JP" dirty="0">
              <a:latin typeface="ＭＳ Ｐゴシック" pitchFamily="50" charset="-128"/>
              <a:cs typeface="Meiryo UI" pitchFamily="50" charset="-128"/>
            </a:endParaRPr>
          </a:p>
          <a:p>
            <a:pPr marL="171450" indent="-85725" algn="l">
              <a:spcBef>
                <a:spcPts val="100"/>
              </a:spcBef>
              <a:buClr>
                <a:schemeClr val="tx1"/>
              </a:buClr>
              <a:buFont typeface="Arial" panose="020B0604020202020204" pitchFamily="34" charset="0"/>
              <a:buChar char="•"/>
            </a:pPr>
            <a:r>
              <a:rPr lang="ja-JP" altLang="en-US" dirty="0" smtClean="0">
                <a:latin typeface="ＭＳ Ｐゴシック" pitchFamily="50" charset="-128"/>
                <a:cs typeface="Meiryo UI" pitchFamily="50" charset="-128"/>
              </a:rPr>
              <a:t>新たに作成した事例集の積極的な活用を推進していきます。</a:t>
            </a:r>
            <a:endParaRPr lang="en-US" altLang="ja-JP" dirty="0" smtClean="0">
              <a:latin typeface="ＭＳ Ｐゴシック" pitchFamily="50" charset="-128"/>
              <a:cs typeface="Meiryo UI" pitchFamily="50" charset="-128"/>
            </a:endParaRPr>
          </a:p>
          <a:p>
            <a:pPr algn="l">
              <a:lnSpc>
                <a:spcPts val="800"/>
              </a:lnSpc>
              <a:spcBef>
                <a:spcPts val="100"/>
              </a:spcBef>
              <a:buClr>
                <a:srgbClr val="B3A2C7"/>
              </a:buClr>
            </a:pPr>
            <a:endParaRPr lang="en-US" altLang="ja-JP" dirty="0" smtClean="0">
              <a:latin typeface="ＭＳ Ｐゴシック" pitchFamily="50" charset="-128"/>
              <a:cs typeface="Meiryo UI" pitchFamily="50" charset="-128"/>
            </a:endParaRPr>
          </a:p>
          <a:p>
            <a:pPr algn="l">
              <a:spcBef>
                <a:spcPts val="100"/>
              </a:spcBef>
              <a:buClr>
                <a:srgbClr val="B3A2C7"/>
              </a:buClr>
            </a:pPr>
            <a:r>
              <a:rPr lang="en-US" altLang="ja-JP" dirty="0" smtClean="0">
                <a:latin typeface="ＭＳ Ｐゴシック" pitchFamily="50" charset="-128"/>
                <a:cs typeface="Meiryo UI" pitchFamily="50" charset="-128"/>
              </a:rPr>
              <a:t>【</a:t>
            </a:r>
            <a:r>
              <a:rPr lang="ja-JP" altLang="en-US" dirty="0" smtClean="0">
                <a:latin typeface="ＭＳ Ｐゴシック" pitchFamily="50" charset="-128"/>
                <a:cs typeface="Meiryo UI" pitchFamily="50" charset="-128"/>
              </a:rPr>
              <a:t>長期入院している生徒等への学習支援</a:t>
            </a:r>
            <a:r>
              <a:rPr lang="en-US" altLang="ja-JP" dirty="0" smtClean="0">
                <a:latin typeface="ＭＳ Ｐゴシック" pitchFamily="50" charset="-128"/>
                <a:cs typeface="Meiryo UI" pitchFamily="50" charset="-128"/>
              </a:rPr>
              <a:t>】</a:t>
            </a:r>
          </a:p>
          <a:p>
            <a:pPr algn="l"/>
            <a:r>
              <a:rPr lang="ja-JP" altLang="en-US" dirty="0" smtClean="0">
                <a:latin typeface="ＭＳ Ｐゴシック" pitchFamily="50" charset="-128"/>
              </a:rPr>
              <a:t>＊長期入院生徒学習支援事業</a:t>
            </a:r>
            <a:endParaRPr lang="en-US" altLang="ja-JP" dirty="0" smtClean="0">
              <a:latin typeface="ＭＳ Ｐゴシック" pitchFamily="50" charset="-128"/>
            </a:endParaRPr>
          </a:p>
          <a:p>
            <a:pPr marL="171450" indent="-85725" algn="l">
              <a:buFont typeface="Arial" panose="020B0604020202020204" pitchFamily="34" charset="0"/>
              <a:buChar char="•"/>
            </a:pPr>
            <a:r>
              <a:rPr lang="ja-JP" altLang="en-US" dirty="0" smtClean="0">
                <a:latin typeface="ＭＳ Ｐゴシック" pitchFamily="50" charset="-128"/>
              </a:rPr>
              <a:t>病気</a:t>
            </a:r>
            <a:r>
              <a:rPr lang="ja-JP" altLang="en-US" dirty="0">
                <a:latin typeface="ＭＳ Ｐゴシック" pitchFamily="50" charset="-128"/>
              </a:rPr>
              <a:t>や</a:t>
            </a:r>
            <a:r>
              <a:rPr lang="ja-JP" altLang="en-US" dirty="0" smtClean="0">
                <a:latin typeface="ＭＳ Ｐゴシック" pitchFamily="50" charset="-128"/>
              </a:rPr>
              <a:t>けがで</a:t>
            </a:r>
            <a:r>
              <a:rPr lang="ja-JP" altLang="en-US" dirty="0">
                <a:latin typeface="ＭＳ Ｐゴシック" pitchFamily="50" charset="-128"/>
              </a:rPr>
              <a:t>の入院により長期間登校できない府立高校生に対して</a:t>
            </a:r>
            <a:r>
              <a:rPr lang="ja-JP" altLang="en-US" dirty="0" smtClean="0">
                <a:latin typeface="ＭＳ Ｐゴシック" pitchFamily="50" charset="-128"/>
              </a:rPr>
              <a:t>、</a:t>
            </a:r>
            <a:r>
              <a:rPr lang="ja-JP" altLang="en-US" dirty="0">
                <a:latin typeface="ＭＳ Ｐゴシック" pitchFamily="50" charset="-128"/>
              </a:rPr>
              <a:t>　　在籍校の教員が病院へ出向き状況に応じた授業を</a:t>
            </a:r>
            <a:r>
              <a:rPr lang="ja-JP" altLang="en-US" dirty="0" smtClean="0">
                <a:latin typeface="ＭＳ Ｐゴシック" pitchFamily="50" charset="-128"/>
              </a:rPr>
              <a:t>行います。</a:t>
            </a:r>
            <a:endParaRPr lang="en-US" altLang="ja-JP" dirty="0" smtClean="0">
              <a:latin typeface="ＭＳ Ｐゴシック" pitchFamily="50" charset="-128"/>
            </a:endParaRPr>
          </a:p>
          <a:p>
            <a:pPr algn="l">
              <a:lnSpc>
                <a:spcPts val="800"/>
              </a:lnSpc>
            </a:pPr>
            <a:endParaRPr lang="en-US" altLang="ja-JP" dirty="0" smtClean="0">
              <a:latin typeface="ＭＳ Ｐゴシック" pitchFamily="50" charset="-128"/>
            </a:endParaRPr>
          </a:p>
          <a:p>
            <a:pPr algn="l"/>
            <a:r>
              <a:rPr lang="en-US" altLang="ja-JP" dirty="0" smtClean="0">
                <a:latin typeface="ＭＳ Ｐゴシック" pitchFamily="50" charset="-128"/>
              </a:rPr>
              <a:t>【</a:t>
            </a:r>
            <a:r>
              <a:rPr lang="ja-JP" altLang="en-US" dirty="0" smtClean="0">
                <a:latin typeface="ＭＳ Ｐゴシック" pitchFamily="50" charset="-128"/>
              </a:rPr>
              <a:t>在宅等で学習する生徒への</a:t>
            </a:r>
            <a:r>
              <a:rPr lang="en-US" altLang="ja-JP" dirty="0" smtClean="0">
                <a:latin typeface="ＭＳ Ｐゴシック" pitchFamily="50" charset="-128"/>
              </a:rPr>
              <a:t>ICT</a:t>
            </a:r>
            <a:r>
              <a:rPr lang="ja-JP" altLang="en-US" dirty="0" smtClean="0">
                <a:latin typeface="ＭＳ Ｐゴシック" pitchFamily="50" charset="-128"/>
              </a:rPr>
              <a:t>を活用した支援</a:t>
            </a:r>
            <a:r>
              <a:rPr lang="en-US" altLang="ja-JP" dirty="0" smtClean="0">
                <a:latin typeface="ＭＳ Ｐゴシック" pitchFamily="50" charset="-128"/>
              </a:rPr>
              <a:t>】</a:t>
            </a:r>
            <a:endParaRPr lang="en-US" altLang="ja-JP" dirty="0">
              <a:latin typeface="ＭＳ Ｐゴシック" pitchFamily="50" charset="-128"/>
            </a:endParaRPr>
          </a:p>
          <a:p>
            <a:pPr marL="180975" indent="-95250" algn="l">
              <a:buFont typeface="Arial" panose="020B0604020202020204" pitchFamily="34" charset="0"/>
              <a:buChar char="•"/>
            </a:pPr>
            <a:r>
              <a:rPr lang="en-US" altLang="ja-JP" dirty="0" smtClean="0">
                <a:latin typeface="ＭＳ Ｐゴシック" pitchFamily="50" charset="-128"/>
              </a:rPr>
              <a:t>ICT</a:t>
            </a:r>
            <a:r>
              <a:rPr lang="ja-JP" altLang="en-US" dirty="0">
                <a:latin typeface="ＭＳ Ｐゴシック" pitchFamily="50" charset="-128"/>
              </a:rPr>
              <a:t>を活用して</a:t>
            </a:r>
            <a:r>
              <a:rPr lang="ja-JP" altLang="en-US" dirty="0" smtClean="0">
                <a:latin typeface="ＭＳ Ｐゴシック" pitchFamily="50" charset="-128"/>
              </a:rPr>
              <a:t>、在宅等</a:t>
            </a:r>
            <a:r>
              <a:rPr lang="ja-JP" altLang="en-US" dirty="0">
                <a:latin typeface="ＭＳ Ｐゴシック" pitchFamily="50" charset="-128"/>
              </a:rPr>
              <a:t>で</a:t>
            </a:r>
            <a:r>
              <a:rPr lang="ja-JP" altLang="en-US" dirty="0" smtClean="0">
                <a:latin typeface="ＭＳ Ｐゴシック" pitchFamily="50" charset="-128"/>
              </a:rPr>
              <a:t>学校との</a:t>
            </a:r>
            <a:r>
              <a:rPr lang="ja-JP" altLang="en-US" dirty="0">
                <a:latin typeface="ＭＳ Ｐゴシック" pitchFamily="50" charset="-128"/>
              </a:rPr>
              <a:t>双方向の授業に参加できる仕組みに</a:t>
            </a:r>
            <a:r>
              <a:rPr lang="ja-JP" altLang="en-US" dirty="0" smtClean="0">
                <a:latin typeface="ＭＳ Ｐゴシック" pitchFamily="50" charset="-128"/>
              </a:rPr>
              <a:t>ついて</a:t>
            </a:r>
            <a:r>
              <a:rPr lang="ja-JP" altLang="en-US" dirty="0">
                <a:latin typeface="ＭＳ Ｐゴシック" pitchFamily="50" charset="-128"/>
              </a:rPr>
              <a:t>運用</a:t>
            </a:r>
            <a:r>
              <a:rPr lang="ja-JP" altLang="en-US" dirty="0" smtClean="0">
                <a:latin typeface="ＭＳ Ｐゴシック" pitchFamily="50" charset="-128"/>
              </a:rPr>
              <a:t>を継続</a:t>
            </a:r>
            <a:r>
              <a:rPr lang="ja-JP" altLang="en-US" dirty="0">
                <a:latin typeface="ＭＳ Ｐゴシック" pitchFamily="50" charset="-128"/>
              </a:rPr>
              <a:t>し</a:t>
            </a:r>
            <a:r>
              <a:rPr lang="ja-JP" altLang="en-US" dirty="0" smtClean="0">
                <a:latin typeface="ＭＳ Ｐゴシック" pitchFamily="50" charset="-128"/>
              </a:rPr>
              <a:t>、学校を支援していきます。</a:t>
            </a:r>
            <a:endParaRPr lang="en-US" altLang="ja-JP" dirty="0">
              <a:latin typeface="ＭＳ Ｐゴシック" pitchFamily="50" charset="-128"/>
            </a:endParaRPr>
          </a:p>
        </p:txBody>
      </p:sp>
      <p:sp>
        <p:nvSpPr>
          <p:cNvPr id="23" name="正方形/長方形 29"/>
          <p:cNvSpPr>
            <a:spLocks noChangeArrowheads="1"/>
          </p:cNvSpPr>
          <p:nvPr/>
        </p:nvSpPr>
        <p:spPr bwMode="auto">
          <a:xfrm>
            <a:off x="4722380" y="3140583"/>
            <a:ext cx="4134096" cy="252413"/>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生徒の自立を支える教育の充実</a:t>
            </a:r>
            <a:endParaRPr lang="ja-JP" altLang="en-US" b="1" dirty="0">
              <a:solidFill>
                <a:srgbClr val="FF0000"/>
              </a:solidFill>
            </a:endParaRPr>
          </a:p>
        </p:txBody>
      </p:sp>
      <p:sp>
        <p:nvSpPr>
          <p:cNvPr id="24" name="正方形/長方形 34"/>
          <p:cNvSpPr>
            <a:spLocks noChangeArrowheads="1"/>
          </p:cNvSpPr>
          <p:nvPr/>
        </p:nvSpPr>
        <p:spPr bwMode="auto">
          <a:xfrm>
            <a:off x="4752020" y="3326646"/>
            <a:ext cx="4127188" cy="305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r>
              <a:rPr lang="ja-JP" altLang="en-US" dirty="0"/>
              <a:t>＊就職内定率の</a:t>
            </a:r>
            <a:r>
              <a:rPr lang="ja-JP" altLang="en-US" dirty="0" smtClean="0"/>
              <a:t>向上を</a:t>
            </a:r>
            <a:r>
              <a:rPr lang="ja-JP" altLang="en-US" dirty="0"/>
              <a:t>図ります。</a:t>
            </a:r>
            <a:endParaRPr lang="en-US" altLang="ja-JP" dirty="0"/>
          </a:p>
          <a:p>
            <a:pPr algn="l">
              <a:spcBef>
                <a:spcPts val="100"/>
              </a:spcBef>
              <a:buClr>
                <a:srgbClr val="B3A2C7"/>
              </a:buClr>
            </a:pPr>
            <a:r>
              <a:rPr lang="ja-JP" altLang="en-US" dirty="0"/>
              <a:t>  　（参考）</a:t>
            </a:r>
            <a:r>
              <a:rPr lang="ja-JP" altLang="en-US" dirty="0" smtClean="0"/>
              <a:t>平成２６年</a:t>
            </a:r>
            <a:r>
              <a:rPr lang="ja-JP" altLang="en-US" dirty="0"/>
              <a:t>３月</a:t>
            </a:r>
            <a:r>
              <a:rPr lang="ja-JP" altLang="en-US" dirty="0" smtClean="0"/>
              <a:t>末就職内</a:t>
            </a:r>
            <a:r>
              <a:rPr lang="ja-JP" altLang="en-US" dirty="0"/>
              <a:t>定率（府立高校全日制・定時制</a:t>
            </a:r>
            <a:r>
              <a:rPr lang="ja-JP" altLang="en-US" dirty="0" smtClean="0"/>
              <a:t>）</a:t>
            </a:r>
            <a:endParaRPr lang="en-US" altLang="ja-JP" dirty="0" smtClean="0"/>
          </a:p>
          <a:p>
            <a:pPr algn="l">
              <a:spcBef>
                <a:spcPts val="100"/>
              </a:spcBef>
              <a:buClr>
                <a:srgbClr val="B3A2C7"/>
              </a:buClr>
            </a:pPr>
            <a:r>
              <a:rPr lang="ja-JP" altLang="en-US" dirty="0" smtClean="0"/>
              <a:t>　　　</a:t>
            </a:r>
            <a:r>
              <a:rPr lang="ja-JP" altLang="en-US" dirty="0"/>
              <a:t>　　　　　　</a:t>
            </a:r>
            <a:r>
              <a:rPr lang="ja-JP" altLang="en-US" dirty="0" smtClean="0"/>
              <a:t> ９２．３％</a:t>
            </a:r>
            <a:r>
              <a:rPr lang="ja-JP" altLang="en-US" dirty="0"/>
              <a:t>　（</a:t>
            </a:r>
            <a:r>
              <a:rPr lang="ja-JP" altLang="en-US" dirty="0" smtClean="0"/>
              <a:t>平成２７年</a:t>
            </a:r>
            <a:r>
              <a:rPr lang="ja-JP" altLang="en-US" dirty="0"/>
              <a:t>３月末の就職内定率は５月に発表</a:t>
            </a:r>
            <a:r>
              <a:rPr lang="ja-JP" altLang="en-US" dirty="0" smtClean="0"/>
              <a:t>）</a:t>
            </a:r>
            <a:endParaRPr lang="en-US" altLang="ja-JP" dirty="0" smtClean="0"/>
          </a:p>
          <a:p>
            <a:pPr algn="l">
              <a:spcBef>
                <a:spcPts val="100"/>
              </a:spcBef>
              <a:buClr>
                <a:srgbClr val="B3A2C7"/>
              </a:buClr>
            </a:pPr>
            <a:endParaRPr lang="en-US" altLang="ja-JP" dirty="0"/>
          </a:p>
          <a:p>
            <a:pPr algn="l">
              <a:spcBef>
                <a:spcPts val="100"/>
              </a:spcBef>
              <a:buClr>
                <a:srgbClr val="B3A2C7"/>
              </a:buClr>
            </a:pP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smtClean="0">
                <a:latin typeface="ＭＳ Ｐゴシック" pitchFamily="50" charset="-128"/>
                <a:cs typeface="Meiryo UI" pitchFamily="50" charset="-128"/>
              </a:rPr>
              <a:t>＊</a:t>
            </a:r>
            <a:r>
              <a:rPr lang="ja-JP" altLang="en-US" dirty="0">
                <a:latin typeface="ＭＳ Ｐゴシック" pitchFamily="50" charset="-128"/>
                <a:cs typeface="Meiryo UI" pitchFamily="50" charset="-128"/>
              </a:rPr>
              <a:t>府立高校（全日制の課程）の中退率１．６％以下をめざします。</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（参考）</a:t>
            </a:r>
            <a:r>
              <a:rPr lang="ja-JP" altLang="en-US" dirty="0" smtClean="0">
                <a:latin typeface="ＭＳ Ｐゴシック" pitchFamily="50" charset="-128"/>
                <a:cs typeface="Meiryo UI" pitchFamily="50" charset="-128"/>
              </a:rPr>
              <a:t>平成２５年度</a:t>
            </a: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１．７％</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a:latin typeface="ＭＳ Ｐゴシック" pitchFamily="50" charset="-128"/>
                <a:cs typeface="Meiryo UI" pitchFamily="50" charset="-128"/>
              </a:rPr>
              <a:t>　　　　　</a:t>
            </a:r>
            <a:r>
              <a:rPr lang="ja-JP" altLang="en-US" dirty="0" smtClean="0">
                <a:latin typeface="ＭＳ Ｐゴシック" pitchFamily="50" charset="-128"/>
                <a:cs typeface="Meiryo UI" pitchFamily="50" charset="-128"/>
              </a:rPr>
              <a:t>過去５年間</a:t>
            </a:r>
            <a:r>
              <a:rPr lang="ja-JP" altLang="en-US" dirty="0">
                <a:latin typeface="ＭＳ Ｐゴシック" pitchFamily="50" charset="-128"/>
                <a:cs typeface="Meiryo UI" pitchFamily="50" charset="-128"/>
              </a:rPr>
              <a:t>の平均　</a:t>
            </a:r>
            <a:r>
              <a:rPr lang="ja-JP" altLang="en-US" dirty="0" smtClean="0">
                <a:latin typeface="ＭＳ Ｐゴシック" pitchFamily="50" charset="-128"/>
                <a:cs typeface="Meiryo UI" pitchFamily="50" charset="-128"/>
              </a:rPr>
              <a:t>１．７％</a:t>
            </a:r>
            <a:r>
              <a:rPr lang="ja-JP" altLang="en-US" dirty="0">
                <a:latin typeface="ＭＳ Ｐゴシック" pitchFamily="50" charset="-128"/>
                <a:cs typeface="Meiryo UI" pitchFamily="50" charset="-128"/>
              </a:rPr>
              <a:t>　過去５年間のうちの最小値　１．６％</a:t>
            </a:r>
            <a:endParaRPr lang="en-US" altLang="ja-JP" dirty="0">
              <a:latin typeface="ＭＳ Ｐゴシック" pitchFamily="50" charset="-128"/>
              <a:cs typeface="Meiryo UI" pitchFamily="50" charset="-128"/>
            </a:endParaRPr>
          </a:p>
          <a:p>
            <a:pPr algn="l">
              <a:spcBef>
                <a:spcPts val="100"/>
              </a:spcBef>
              <a:buClr>
                <a:srgbClr val="B3A2C7"/>
              </a:buClr>
            </a:pPr>
            <a:r>
              <a:rPr lang="ja-JP" altLang="en-US" dirty="0" smtClean="0">
                <a:latin typeface="ＭＳ Ｐゴシック" pitchFamily="50" charset="-128"/>
                <a:cs typeface="Meiryo UI" pitchFamily="50" charset="-128"/>
              </a:rPr>
              <a:t>　　　　　　　　　　　　　　　　　　　　　　（</a:t>
            </a:r>
            <a:r>
              <a:rPr lang="ja-JP" altLang="en-US" dirty="0">
                <a:latin typeface="ＭＳ Ｐゴシック" pitchFamily="50" charset="-128"/>
                <a:cs typeface="Meiryo UI" pitchFamily="50" charset="-128"/>
              </a:rPr>
              <a:t>平成２６年度結果は９月頃公表予定）</a:t>
            </a:r>
          </a:p>
          <a:p>
            <a:pPr algn="l">
              <a:spcBef>
                <a:spcPts val="100"/>
              </a:spcBef>
              <a:buClr>
                <a:srgbClr val="B3A2C7"/>
              </a:buClr>
            </a:pPr>
            <a:endParaRPr lang="en-US" altLang="ja-JP" dirty="0">
              <a:latin typeface="ＭＳ Ｐゴシック" pitchFamily="50" charset="-128"/>
              <a:cs typeface="Meiryo UI"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lvl="0" algn="l">
              <a:spcBef>
                <a:spcPts val="100"/>
              </a:spcBef>
              <a:buClr>
                <a:srgbClr val="B3A2C7"/>
              </a:buClr>
            </a:pPr>
            <a:endParaRPr lang="en-US" altLang="ja-JP" dirty="0" smtClean="0">
              <a:latin typeface="ＭＳ Ｐゴシック" pitchFamily="50" charset="-128"/>
            </a:endParaRPr>
          </a:p>
          <a:p>
            <a:pPr lvl="0" algn="l">
              <a:spcBef>
                <a:spcPts val="100"/>
              </a:spcBef>
              <a:buClr>
                <a:srgbClr val="B3A2C7"/>
              </a:buClr>
            </a:pPr>
            <a:endParaRPr lang="en-US" altLang="ja-JP" dirty="0">
              <a:latin typeface="ＭＳ Ｐゴシック" pitchFamily="50" charset="-128"/>
            </a:endParaRPr>
          </a:p>
          <a:p>
            <a:pPr algn="l">
              <a:spcBef>
                <a:spcPts val="100"/>
              </a:spcBef>
              <a:buClr>
                <a:srgbClr val="B3A2C7"/>
              </a:buClr>
            </a:pPr>
            <a:endParaRPr lang="ja-JP" altLang="en-US" dirty="0">
              <a:latin typeface="ＭＳ Ｐゴシック" pitchFamily="50" charset="-128"/>
              <a:cs typeface="Meiryo UI" pitchFamily="50" charset="-128"/>
            </a:endParaRPr>
          </a:p>
          <a:p>
            <a:pPr algn="l">
              <a:spcBef>
                <a:spcPts val="100"/>
              </a:spcBef>
              <a:buClr>
                <a:srgbClr val="B3A2C7"/>
              </a:buClr>
            </a:pPr>
            <a:endParaRPr lang="ja-JP" altLang="en-US" dirty="0"/>
          </a:p>
          <a:p>
            <a:pPr algn="l"/>
            <a:endParaRPr lang="en-US" altLang="ja-JP" dirty="0"/>
          </a:p>
        </p:txBody>
      </p:sp>
      <p:sp>
        <p:nvSpPr>
          <p:cNvPr id="16" name="二等辺三角形 15"/>
          <p:cNvSpPr/>
          <p:nvPr/>
        </p:nvSpPr>
        <p:spPr>
          <a:xfrm rot="5400000">
            <a:off x="3746661" y="306620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Tree>
    <p:extLst>
      <p:ext uri="{BB962C8B-B14F-4D97-AF65-F5344CB8AC3E}">
        <p14:creationId xmlns:p14="http://schemas.microsoft.com/office/powerpoint/2010/main" val="1085456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4"/>
          <p:cNvSpPr>
            <a:spLocks noChangeArrowheads="1"/>
          </p:cNvSpPr>
          <p:nvPr/>
        </p:nvSpPr>
        <p:spPr bwMode="auto">
          <a:xfrm>
            <a:off x="19050" y="224645"/>
            <a:ext cx="9104313" cy="6423730"/>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77788" y="600559"/>
            <a:ext cx="4446587" cy="5960787"/>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71500" y="584684"/>
            <a:ext cx="448627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角丸四角形 15"/>
          <p:cNvSpPr/>
          <p:nvPr/>
        </p:nvSpPr>
        <p:spPr>
          <a:xfrm>
            <a:off x="4598789" y="617675"/>
            <a:ext cx="4446587" cy="5943671"/>
          </a:xfrm>
          <a:prstGeom prst="roundRect">
            <a:avLst>
              <a:gd name="adj" fmla="val 41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smtClean="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dirty="0" smtClean="0">
              <a:solidFill>
                <a:prstClr val="black"/>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二等辺三角形 24"/>
          <p:cNvSpPr/>
          <p:nvPr/>
        </p:nvSpPr>
        <p:spPr>
          <a:xfrm rot="5400000">
            <a:off x="3804952" y="3137557"/>
            <a:ext cx="1620838"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7" name="角丸四角形 16"/>
          <p:cNvSpPr/>
          <p:nvPr/>
        </p:nvSpPr>
        <p:spPr>
          <a:xfrm>
            <a:off x="4557650" y="586272"/>
            <a:ext cx="4514850"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7182" name="Text Box 142"/>
          <p:cNvSpPr txBox="1">
            <a:spLocks noChangeArrowheads="1"/>
          </p:cNvSpPr>
          <p:nvPr/>
        </p:nvSpPr>
        <p:spPr bwMode="auto">
          <a:xfrm>
            <a:off x="8567737" y="6648375"/>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７</a:t>
            </a:r>
            <a:endParaRPr lang="ja-JP" altLang="en-US" b="1" dirty="0"/>
          </a:p>
        </p:txBody>
      </p:sp>
      <p:sp>
        <p:nvSpPr>
          <p:cNvPr id="31" name="正方形/長方形 29"/>
          <p:cNvSpPr>
            <a:spLocks noChangeArrowheads="1"/>
          </p:cNvSpPr>
          <p:nvPr/>
        </p:nvSpPr>
        <p:spPr bwMode="auto">
          <a:xfrm>
            <a:off x="230075" y="2168475"/>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■公平でわかりやすい入学者選抜の</a:t>
            </a:r>
            <a:r>
              <a:rPr lang="ja-JP" altLang="en-US" b="1" dirty="0">
                <a:latin typeface="Calibri" pitchFamily="34" charset="0"/>
              </a:rPr>
              <a:t>実施　　　　</a:t>
            </a:r>
            <a:endParaRPr lang="ja-JP" altLang="en-US" b="1" dirty="0"/>
          </a:p>
        </p:txBody>
      </p:sp>
      <p:sp>
        <p:nvSpPr>
          <p:cNvPr id="33" name="正方形/長方形 3"/>
          <p:cNvSpPr>
            <a:spLocks noChangeArrowheads="1"/>
          </p:cNvSpPr>
          <p:nvPr/>
        </p:nvSpPr>
        <p:spPr bwMode="auto">
          <a:xfrm>
            <a:off x="215517" y="2491732"/>
            <a:ext cx="414046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t>【</a:t>
            </a:r>
            <a:r>
              <a:rPr lang="ja-JP" altLang="en-US" dirty="0" smtClean="0"/>
              <a:t>入学者選抜制度の改善と調査書の絶対評価導入への対応</a:t>
            </a:r>
            <a:r>
              <a:rPr lang="en-US" altLang="ja-JP" dirty="0" smtClean="0"/>
              <a:t>】</a:t>
            </a:r>
          </a:p>
          <a:p>
            <a:pPr marL="171450" indent="-85725" algn="l" eaLnBrk="1" hangingPunct="1">
              <a:buFont typeface="Arial" panose="020B0604020202020204" pitchFamily="34" charset="0"/>
              <a:buChar char="•"/>
            </a:pPr>
            <a:r>
              <a:rPr lang="ja-JP" altLang="en-US" dirty="0" smtClean="0">
                <a:latin typeface="ＭＳ Ｐゴシック" pitchFamily="50" charset="-128"/>
              </a:rPr>
              <a:t>新たな制度での入学者選抜の実施に向け、制度の詳細を検討し早期に公表するなど必要な準備を行います。</a:t>
            </a:r>
            <a:endParaRPr lang="en-US" altLang="ja-JP" dirty="0" smtClean="0">
              <a:latin typeface="ＭＳ Ｐゴシック" pitchFamily="50" charset="-128"/>
            </a:endParaRPr>
          </a:p>
          <a:p>
            <a:pPr marL="171450" indent="-85725" algn="l" eaLnBrk="1" hangingPunct="1">
              <a:buFont typeface="Arial" panose="020B0604020202020204" pitchFamily="34" charset="0"/>
              <a:buChar char="•"/>
            </a:pPr>
            <a:r>
              <a:rPr lang="ja-JP" altLang="en-US" smtClean="0">
                <a:latin typeface="ＭＳ Ｐゴシック" pitchFamily="50" charset="-128"/>
              </a:rPr>
              <a:t>新たな選抜制度に</a:t>
            </a:r>
            <a:r>
              <a:rPr lang="ja-JP" altLang="en-US" dirty="0" smtClean="0">
                <a:latin typeface="ＭＳ Ｐゴシック" pitchFamily="50" charset="-128"/>
              </a:rPr>
              <a:t>おける調査書の取扱いについて、１年生･２年生ではチャレンジテストを実施し、３年生では府内統一の絶対評価の基準を設け、評定の公平性を担保します。</a:t>
            </a:r>
            <a:endParaRPr lang="en-US" altLang="ja-JP" dirty="0">
              <a:latin typeface="ＭＳ Ｐゴシック" pitchFamily="50" charset="-128"/>
            </a:endParaRPr>
          </a:p>
          <a:p>
            <a:pPr marL="171450" indent="-85725" algn="l">
              <a:buFont typeface="Arial" panose="020B0604020202020204" pitchFamily="34" charset="0"/>
              <a:buChar char="•"/>
            </a:pPr>
            <a:r>
              <a:rPr lang="ja-JP" altLang="en-US" dirty="0" smtClean="0"/>
              <a:t>各中学校</a:t>
            </a:r>
            <a:r>
              <a:rPr lang="ja-JP" altLang="en-US" dirty="0"/>
              <a:t>の学習評価の妥当性・信頼性を高めるため、府内全市町村教育委員会</a:t>
            </a:r>
            <a:r>
              <a:rPr lang="ja-JP" altLang="en-US" dirty="0" smtClean="0"/>
              <a:t>とともに</a:t>
            </a:r>
            <a:r>
              <a:rPr lang="ja-JP" altLang="en-US" dirty="0"/>
              <a:t>研究協議を行い、市町村や各校の評価活動における組織的な検証改善の取組みを支援</a:t>
            </a:r>
            <a:r>
              <a:rPr lang="ja-JP" altLang="en-US" dirty="0" smtClean="0"/>
              <a:t>します。</a:t>
            </a:r>
            <a:endParaRPr lang="en-US" altLang="ja-JP" dirty="0" smtClean="0"/>
          </a:p>
        </p:txBody>
      </p:sp>
      <p:sp>
        <p:nvSpPr>
          <p:cNvPr id="24" name="正方形/長方形 29"/>
          <p:cNvSpPr>
            <a:spLocks noChangeArrowheads="1"/>
          </p:cNvSpPr>
          <p:nvPr/>
        </p:nvSpPr>
        <p:spPr bwMode="auto">
          <a:xfrm>
            <a:off x="196738" y="5487102"/>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
        <p:nvSpPr>
          <p:cNvPr id="34" name="正方形/長方形 3"/>
          <p:cNvSpPr>
            <a:spLocks noChangeArrowheads="1"/>
          </p:cNvSpPr>
          <p:nvPr/>
        </p:nvSpPr>
        <p:spPr bwMode="auto">
          <a:xfrm>
            <a:off x="231588" y="5739514"/>
            <a:ext cx="39274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ja-JP" dirty="0" smtClean="0"/>
              <a:t>【</a:t>
            </a:r>
            <a:r>
              <a:rPr lang="ja-JP" altLang="en-US" dirty="0" smtClean="0"/>
              <a:t>府立高校の再編整備の計画的な推進</a:t>
            </a:r>
            <a:r>
              <a:rPr lang="en-US" altLang="ja-JP" dirty="0" smtClean="0"/>
              <a:t>】</a:t>
            </a:r>
          </a:p>
          <a:p>
            <a:pPr algn="l"/>
            <a:r>
              <a:rPr lang="ja-JP" altLang="en-US" dirty="0" smtClean="0"/>
              <a:t>＊府立高等学校再編整備事業</a:t>
            </a:r>
            <a:endParaRPr lang="en-US" altLang="ja-JP" dirty="0" smtClean="0"/>
          </a:p>
          <a:p>
            <a:pPr marL="171450" indent="-85725" algn="l">
              <a:buFont typeface="Arial" panose="020B0604020202020204" pitchFamily="34" charset="0"/>
              <a:buChar char="•"/>
            </a:pPr>
            <a:r>
              <a:rPr lang="ja-JP" altLang="en-US" dirty="0" smtClean="0"/>
              <a:t>平成２８年度の改編に向け、施設・設備の整備やプロジェクトチームの運営、中学生等への</a:t>
            </a:r>
            <a:r>
              <a:rPr lang="en-US" altLang="ja-JP" dirty="0" smtClean="0"/>
              <a:t>PR</a:t>
            </a:r>
            <a:r>
              <a:rPr lang="ja-JP" altLang="en-US" dirty="0" smtClean="0"/>
              <a:t>を行います。</a:t>
            </a:r>
            <a:endParaRPr lang="en-US" altLang="ja-JP" dirty="0"/>
          </a:p>
        </p:txBody>
      </p:sp>
      <p:sp>
        <p:nvSpPr>
          <p:cNvPr id="18" name="正方形/長方形 34"/>
          <p:cNvSpPr>
            <a:spLocks noChangeArrowheads="1"/>
          </p:cNvSpPr>
          <p:nvPr/>
        </p:nvSpPr>
        <p:spPr bwMode="auto">
          <a:xfrm>
            <a:off x="4736505" y="2459214"/>
            <a:ext cx="4094484"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a:latin typeface="ＭＳ Ｐゴシック" pitchFamily="50" charset="-128"/>
            </a:endParaRPr>
          </a:p>
          <a:p>
            <a:pPr marL="85725" indent="-85725" algn="l"/>
            <a:r>
              <a:rPr lang="ja-JP" altLang="en-US" dirty="0" smtClean="0">
                <a:latin typeface="ＭＳ Ｐゴシック" pitchFamily="50" charset="-128"/>
              </a:rPr>
              <a:t>＊新たな制度での入学者選抜を平成２８年度選抜から実施します。</a:t>
            </a:r>
            <a:endParaRPr lang="en-US" altLang="ja-JP" strike="sngStrike" dirty="0" smtClean="0">
              <a:latin typeface="ＭＳ Ｐゴシック" pitchFamily="50" charset="-128"/>
            </a:endParaRPr>
          </a:p>
          <a:p>
            <a:pPr algn="l"/>
            <a:endParaRPr lang="en-US" altLang="ja-JP" dirty="0"/>
          </a:p>
          <a:p>
            <a:pPr algn="l"/>
            <a:endParaRPr lang="en-US" altLang="ja-JP" dirty="0" smtClean="0"/>
          </a:p>
          <a:p>
            <a:pPr algn="l"/>
            <a:endParaRPr lang="en-US" altLang="ja-JP" dirty="0"/>
          </a:p>
        </p:txBody>
      </p:sp>
      <p:sp>
        <p:nvSpPr>
          <p:cNvPr id="26" name="正方形/長方形 29"/>
          <p:cNvSpPr>
            <a:spLocks noChangeArrowheads="1"/>
          </p:cNvSpPr>
          <p:nvPr/>
        </p:nvSpPr>
        <p:spPr bwMode="auto">
          <a:xfrm>
            <a:off x="4742929" y="2168475"/>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■公平</a:t>
            </a:r>
            <a:r>
              <a:rPr lang="ja-JP" altLang="en-US" b="1" dirty="0">
                <a:latin typeface="Calibri" pitchFamily="34" charset="0"/>
              </a:rPr>
              <a:t>でわかりやすい入学者選抜の実施　　　　</a:t>
            </a:r>
            <a:endParaRPr lang="ja-JP" altLang="en-US" b="1" dirty="0"/>
          </a:p>
        </p:txBody>
      </p:sp>
      <p:sp>
        <p:nvSpPr>
          <p:cNvPr id="19" name="正方形/長方形 29"/>
          <p:cNvSpPr>
            <a:spLocks noChangeArrowheads="1"/>
          </p:cNvSpPr>
          <p:nvPr/>
        </p:nvSpPr>
        <p:spPr bwMode="auto">
          <a:xfrm>
            <a:off x="223292" y="4249960"/>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smtClean="0"/>
              <a:t>■就学機会の確保と学校を選択できる環境づくり</a:t>
            </a:r>
            <a:endParaRPr lang="ja-JP" altLang="en-US" b="1" dirty="0"/>
          </a:p>
        </p:txBody>
      </p:sp>
      <p:sp>
        <p:nvSpPr>
          <p:cNvPr id="27" name="正方形/長方形 3"/>
          <p:cNvSpPr>
            <a:spLocks noChangeArrowheads="1"/>
          </p:cNvSpPr>
          <p:nvPr/>
        </p:nvSpPr>
        <p:spPr bwMode="auto">
          <a:xfrm>
            <a:off x="188379" y="4554524"/>
            <a:ext cx="42525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85725" indent="-85725" algn="l"/>
            <a:r>
              <a:rPr lang="en-US" altLang="ja-JP" dirty="0" smtClean="0">
                <a:latin typeface="ＭＳ Ｐゴシック" pitchFamily="50" charset="-128"/>
              </a:rPr>
              <a:t>【</a:t>
            </a:r>
            <a:r>
              <a:rPr lang="ja-JP" altLang="en-US" dirty="0">
                <a:latin typeface="ＭＳ Ｐゴシック" pitchFamily="50" charset="-128"/>
              </a:rPr>
              <a:t>奨学給付金制度</a:t>
            </a:r>
            <a:r>
              <a:rPr lang="ja-JP" altLang="en-US" dirty="0" smtClean="0">
                <a:latin typeface="ＭＳ Ｐゴシック" pitchFamily="50" charset="-128"/>
              </a:rPr>
              <a:t>の実施</a:t>
            </a:r>
            <a:r>
              <a:rPr lang="en-US" altLang="ja-JP" dirty="0" smtClean="0">
                <a:latin typeface="ＭＳ Ｐゴシック" pitchFamily="50" charset="-128"/>
              </a:rPr>
              <a:t>】</a:t>
            </a:r>
          </a:p>
          <a:p>
            <a:pPr marL="85725" indent="-85725" algn="l"/>
            <a:r>
              <a:rPr lang="ja-JP" altLang="en-US" dirty="0" smtClean="0">
                <a:latin typeface="ＭＳ Ｐゴシック" pitchFamily="50" charset="-128"/>
              </a:rPr>
              <a:t>＊公立高等学校奨学給付金事業</a:t>
            </a:r>
            <a:endParaRPr lang="en-US" altLang="ja-JP" dirty="0" smtClean="0">
              <a:latin typeface="ＭＳ Ｐゴシック" pitchFamily="50" charset="-128"/>
            </a:endParaRPr>
          </a:p>
          <a:p>
            <a:pPr marL="85725" indent="-85725" algn="l"/>
            <a:r>
              <a:rPr lang="ja-JP" altLang="en-US" dirty="0">
                <a:latin typeface="ＭＳ Ｐゴシック" pitchFamily="50" charset="-128"/>
              </a:rPr>
              <a:t>　</a:t>
            </a:r>
            <a:r>
              <a:rPr lang="ja-JP" altLang="en-US" dirty="0" smtClean="0">
                <a:latin typeface="ＭＳ Ｐゴシック" pitchFamily="50" charset="-128"/>
              </a:rPr>
              <a:t>・国公立高校に在籍する低所得世帯の生徒に対して、学校徴収金をはじめ、就学のために必要な経費に充てるための給付金を支給します。</a:t>
            </a:r>
            <a:endParaRPr lang="ja-JP" altLang="en-US" strike="sngStrike" dirty="0">
              <a:latin typeface="ＭＳ Ｐゴシック" pitchFamily="50" charset="-128"/>
            </a:endParaRPr>
          </a:p>
        </p:txBody>
      </p:sp>
      <p:sp>
        <p:nvSpPr>
          <p:cNvPr id="28" name="正方形/長方形 29"/>
          <p:cNvSpPr>
            <a:spLocks noChangeArrowheads="1"/>
          </p:cNvSpPr>
          <p:nvPr/>
        </p:nvSpPr>
        <p:spPr bwMode="auto">
          <a:xfrm>
            <a:off x="4699632" y="4256173"/>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ja-JP" altLang="en-US" b="1" dirty="0"/>
              <a:t>■就学機会の確保と学校を選択できる環境づくり　　　</a:t>
            </a:r>
          </a:p>
        </p:txBody>
      </p:sp>
      <p:sp>
        <p:nvSpPr>
          <p:cNvPr id="29" name="正方形/長方形 34"/>
          <p:cNvSpPr>
            <a:spLocks noChangeArrowheads="1"/>
          </p:cNvSpPr>
          <p:nvPr/>
        </p:nvSpPr>
        <p:spPr bwMode="auto">
          <a:xfrm>
            <a:off x="4755815" y="5614599"/>
            <a:ext cx="405586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b="1" dirty="0" smtClean="0"/>
          </a:p>
          <a:p>
            <a:pPr algn="l"/>
            <a:r>
              <a:rPr lang="ja-JP" altLang="en-US" dirty="0" smtClean="0"/>
              <a:t>＊平成２８年度改編</a:t>
            </a:r>
            <a:endParaRPr lang="en-US" altLang="ja-JP" dirty="0"/>
          </a:p>
          <a:p>
            <a:pPr algn="l"/>
            <a:r>
              <a:rPr lang="ja-JP" altLang="en-US" dirty="0">
                <a:latin typeface="ＭＳ Ｐゴシック" pitchFamily="50" charset="-128"/>
              </a:rPr>
              <a:t>　</a:t>
            </a:r>
            <a:r>
              <a:rPr lang="ja-JP" altLang="en-US" dirty="0" smtClean="0">
                <a:latin typeface="ＭＳ Ｐゴシック" pitchFamily="50" charset="-128"/>
              </a:rPr>
              <a:t>　　エンパワメントスクールへの改編　２校</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　　普通科総合選択制から普通科専門コース設置校への改編　４校</a:t>
            </a:r>
            <a:endParaRPr lang="en-US" altLang="ja-JP" dirty="0" smtClean="0">
              <a:latin typeface="ＭＳ Ｐゴシック" pitchFamily="50" charset="-128"/>
            </a:endParaRPr>
          </a:p>
        </p:txBody>
      </p:sp>
      <p:sp>
        <p:nvSpPr>
          <p:cNvPr id="20" name="正方形/長方形 29"/>
          <p:cNvSpPr>
            <a:spLocks noChangeArrowheads="1"/>
          </p:cNvSpPr>
          <p:nvPr/>
        </p:nvSpPr>
        <p:spPr bwMode="auto">
          <a:xfrm>
            <a:off x="4723878" y="5489830"/>
            <a:ext cx="4048125" cy="252412"/>
          </a:xfrm>
          <a:prstGeom prst="rect">
            <a:avLst/>
          </a:prstGeom>
          <a:solidFill>
            <a:srgbClr val="D5D5FF"/>
          </a:solidFill>
          <a:ln w="9525" algn="ctr">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活力ある学校づくりをめざした府立</a:t>
            </a:r>
            <a:r>
              <a:rPr lang="ja-JP" altLang="en-US" b="1" dirty="0">
                <a:latin typeface="Calibri" pitchFamily="34" charset="0"/>
              </a:rPr>
              <a:t>高校の再編整備</a:t>
            </a:r>
            <a:r>
              <a:rPr lang="ja-JP" altLang="en-US" b="1" dirty="0"/>
              <a:t>　　　</a:t>
            </a:r>
          </a:p>
        </p:txBody>
      </p:sp>
      <p:sp>
        <p:nvSpPr>
          <p:cNvPr id="21" name="正方形/長方形 29"/>
          <p:cNvSpPr>
            <a:spLocks noChangeArrowheads="1"/>
          </p:cNvSpPr>
          <p:nvPr/>
        </p:nvSpPr>
        <p:spPr bwMode="auto">
          <a:xfrm>
            <a:off x="259854" y="1072481"/>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■学習環境の整備</a:t>
            </a:r>
            <a:endParaRPr lang="ja-JP" altLang="en-US" b="1" dirty="0"/>
          </a:p>
        </p:txBody>
      </p:sp>
      <p:sp>
        <p:nvSpPr>
          <p:cNvPr id="23" name="正方形/長方形 3"/>
          <p:cNvSpPr>
            <a:spLocks noChangeArrowheads="1"/>
          </p:cNvSpPr>
          <p:nvPr/>
        </p:nvSpPr>
        <p:spPr bwMode="auto">
          <a:xfrm>
            <a:off x="269590" y="1304817"/>
            <a:ext cx="41404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ja-JP" dirty="0" smtClean="0"/>
              <a:t>【</a:t>
            </a:r>
            <a:r>
              <a:rPr lang="ja-JP" altLang="en-US" dirty="0" smtClean="0"/>
              <a:t>ＩＣＴ環境の充実</a:t>
            </a:r>
            <a:r>
              <a:rPr lang="en-US" altLang="ja-JP" dirty="0" smtClean="0"/>
              <a:t>】</a:t>
            </a:r>
          </a:p>
          <a:p>
            <a:pPr algn="l"/>
            <a:r>
              <a:rPr lang="ja-JP" altLang="en-US" dirty="0" smtClean="0"/>
              <a:t>＊学校情報ネットワーク再構築事業</a:t>
            </a:r>
            <a:endParaRPr lang="en-US" altLang="ja-JP" dirty="0" smtClean="0"/>
          </a:p>
          <a:p>
            <a:pPr marL="171450" indent="-85725" algn="l" eaLnBrk="1" hangingPunct="1">
              <a:buFont typeface="Arial" panose="020B0604020202020204" pitchFamily="34" charset="0"/>
              <a:buChar char="•"/>
            </a:pPr>
            <a:r>
              <a:rPr lang="ja-JP" altLang="en-US" dirty="0">
                <a:latin typeface="ＭＳ Ｐゴシック" pitchFamily="50" charset="-128"/>
              </a:rPr>
              <a:t>回線</a:t>
            </a:r>
            <a:r>
              <a:rPr lang="ja-JP" altLang="en-US" dirty="0" smtClean="0">
                <a:latin typeface="ＭＳ Ｐゴシック" pitchFamily="50" charset="-128"/>
              </a:rPr>
              <a:t>増強をはじめとした再構築を行い、ＩＣＴを活用した学習環境の整備を進めます。</a:t>
            </a:r>
            <a:endParaRPr lang="en-US" altLang="ja-JP" dirty="0" smtClean="0"/>
          </a:p>
        </p:txBody>
      </p:sp>
      <p:sp>
        <p:nvSpPr>
          <p:cNvPr id="30" name="正方形/長方形 29"/>
          <p:cNvSpPr>
            <a:spLocks noChangeArrowheads="1"/>
          </p:cNvSpPr>
          <p:nvPr/>
        </p:nvSpPr>
        <p:spPr bwMode="auto">
          <a:xfrm>
            <a:off x="4769793" y="1072481"/>
            <a:ext cx="4010025" cy="252413"/>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■学習環境の整備</a:t>
            </a:r>
            <a:endParaRPr lang="ja-JP" altLang="en-US" b="1" dirty="0"/>
          </a:p>
        </p:txBody>
      </p:sp>
      <p:sp>
        <p:nvSpPr>
          <p:cNvPr id="35" name="正方形/長方形 34"/>
          <p:cNvSpPr>
            <a:spLocks noChangeArrowheads="1"/>
          </p:cNvSpPr>
          <p:nvPr/>
        </p:nvSpPr>
        <p:spPr bwMode="auto">
          <a:xfrm>
            <a:off x="4780470" y="1325813"/>
            <a:ext cx="418401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a:latin typeface="+mn-ea"/>
              <a:ea typeface="+mn-ea"/>
            </a:endParaRPr>
          </a:p>
          <a:p>
            <a:pPr algn="l"/>
            <a:r>
              <a:rPr lang="ja-JP" altLang="en-US" dirty="0" smtClean="0">
                <a:latin typeface="+mn-ea"/>
                <a:ea typeface="+mn-ea"/>
              </a:rPr>
              <a:t>＊高容量のネットワーク環境を整備します。</a:t>
            </a:r>
            <a:endParaRPr lang="en-US" altLang="ja-JP" dirty="0" smtClean="0">
              <a:latin typeface="+mn-ea"/>
              <a:ea typeface="+mn-ea"/>
            </a:endParaRPr>
          </a:p>
          <a:p>
            <a:pPr algn="l"/>
            <a:r>
              <a:rPr lang="ja-JP" altLang="en-US" sz="950" dirty="0" smtClean="0">
                <a:latin typeface="+mn-ea"/>
                <a:ea typeface="+mn-ea"/>
              </a:rPr>
              <a:t>　（回線について平成２８年度 </a:t>
            </a:r>
            <a:r>
              <a:rPr lang="en-US" altLang="ja-JP" sz="950" dirty="0" smtClean="0">
                <a:latin typeface="+mn-ea"/>
                <a:ea typeface="+mn-ea"/>
              </a:rPr>
              <a:t>200M</a:t>
            </a:r>
            <a:r>
              <a:rPr lang="ja-JP" altLang="en-US" sz="950" dirty="0" smtClean="0">
                <a:latin typeface="+mn-ea"/>
                <a:ea typeface="+mn-ea"/>
              </a:rPr>
              <a:t>→ﾍﾞｽﾄｴﾌｫｰﾄ１</a:t>
            </a:r>
            <a:r>
              <a:rPr lang="en-US" altLang="ja-JP" sz="950" dirty="0" smtClean="0">
                <a:latin typeface="+mn-ea"/>
                <a:ea typeface="+mn-ea"/>
              </a:rPr>
              <a:t>G×4(</a:t>
            </a:r>
            <a:r>
              <a:rPr lang="ja-JP" altLang="en-US" sz="950" dirty="0" smtClean="0">
                <a:latin typeface="+mn-ea"/>
                <a:ea typeface="+mn-ea"/>
              </a:rPr>
              <a:t>実効</a:t>
            </a:r>
            <a:r>
              <a:rPr lang="en-US" altLang="ja-JP" sz="950" dirty="0" smtClean="0">
                <a:latin typeface="+mn-ea"/>
                <a:ea typeface="+mn-ea"/>
              </a:rPr>
              <a:t>400M)</a:t>
            </a:r>
            <a:r>
              <a:rPr lang="ja-JP" altLang="en-US" sz="950" dirty="0" smtClean="0">
                <a:latin typeface="+mn-ea"/>
                <a:ea typeface="+mn-ea"/>
              </a:rPr>
              <a:t>に増強）</a:t>
            </a:r>
            <a:endParaRPr lang="en-US" altLang="ja-JP" sz="950" dirty="0" smtClean="0">
              <a:latin typeface="+mn-ea"/>
              <a:ea typeface="+mn-ea"/>
            </a:endParaRPr>
          </a:p>
        </p:txBody>
      </p:sp>
      <p:sp>
        <p:nvSpPr>
          <p:cNvPr id="36" name="正方形/長方形 34"/>
          <p:cNvSpPr>
            <a:spLocks noChangeArrowheads="1"/>
          </p:cNvSpPr>
          <p:nvPr/>
        </p:nvSpPr>
        <p:spPr bwMode="auto">
          <a:xfrm>
            <a:off x="4692663" y="4508585"/>
            <a:ext cx="405586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solidFill>
                <a:srgbClr val="0070C0"/>
              </a:solidFill>
              <a:latin typeface="+mj-ea"/>
            </a:endParaRPr>
          </a:p>
          <a:p>
            <a:pPr algn="l"/>
            <a:r>
              <a:rPr lang="ja-JP" altLang="en-US" dirty="0" smtClean="0">
                <a:latin typeface="+mj-ea"/>
              </a:rPr>
              <a:t>＊低所得者世帯の授業料以外の教育費負担を軽減します。</a:t>
            </a:r>
            <a:r>
              <a:rPr lang="ja-JP" altLang="en-US" dirty="0"/>
              <a:t>　</a:t>
            </a:r>
            <a:endParaRPr lang="en-US" altLang="ja-JP" b="1" dirty="0"/>
          </a:p>
          <a:p>
            <a:pPr algn="l"/>
            <a:endParaRPr lang="en-US" altLang="ja-JP" dirty="0"/>
          </a:p>
        </p:txBody>
      </p:sp>
    </p:spTree>
    <p:extLst>
      <p:ext uri="{BB962C8B-B14F-4D97-AF65-F5344CB8AC3E}">
        <p14:creationId xmlns:p14="http://schemas.microsoft.com/office/powerpoint/2010/main" val="67171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4"/>
          <p:cNvSpPr>
            <a:spLocks noChangeArrowheads="1"/>
          </p:cNvSpPr>
          <p:nvPr/>
        </p:nvSpPr>
        <p:spPr bwMode="auto">
          <a:xfrm>
            <a:off x="19050" y="116632"/>
            <a:ext cx="9104313" cy="1764196"/>
          </a:xfrm>
          <a:prstGeom prst="roundRect">
            <a:avLst/>
          </a:prstGeom>
          <a:solidFill>
            <a:schemeClr val="accent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lgn="l">
              <a:spcBef>
                <a:spcPct val="50000"/>
              </a:spcBef>
              <a:defRPr/>
            </a:pPr>
            <a:r>
              <a:rPr lang="ja-JP" altLang="en-US" sz="1400" b="1" dirty="0">
                <a:solidFill>
                  <a:prstClr val="black"/>
                </a:solidFill>
                <a:latin typeface="メイリオ" pitchFamily="50" charset="-128"/>
                <a:ea typeface="メイリオ" pitchFamily="50" charset="-128"/>
                <a:cs typeface="メイリオ" pitchFamily="50" charset="-128"/>
              </a:rPr>
              <a:t>重点課題３：障がいのある子ども一人ひとりの自立</a:t>
            </a:r>
            <a:r>
              <a:rPr lang="ja-JP" altLang="en-US" sz="1400" b="1" dirty="0" smtClean="0">
                <a:solidFill>
                  <a:prstClr val="black"/>
                </a:solidFill>
                <a:latin typeface="メイリオ" pitchFamily="50" charset="-128"/>
                <a:ea typeface="メイリオ" pitchFamily="50" charset="-128"/>
                <a:cs typeface="メイリオ" pitchFamily="50" charset="-128"/>
              </a:rPr>
              <a:t>を支援</a:t>
            </a:r>
            <a:r>
              <a:rPr lang="ja-JP" altLang="en-US" sz="1400" b="1" dirty="0">
                <a:solidFill>
                  <a:prstClr val="black"/>
                </a:solidFill>
                <a:latin typeface="メイリオ" pitchFamily="50" charset="-128"/>
                <a:ea typeface="メイリオ" pitchFamily="50" charset="-128"/>
                <a:cs typeface="メイリオ" pitchFamily="50" charset="-128"/>
              </a:rPr>
              <a:t>します。</a:t>
            </a: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2" name="角丸四角形 1"/>
          <p:cNvSpPr/>
          <p:nvPr/>
        </p:nvSpPr>
        <p:spPr>
          <a:xfrm>
            <a:off x="107949" y="440458"/>
            <a:ext cx="8845551" cy="13323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anchor="ctr"/>
          <a:lstStyle/>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◆「ともに学び、ともに育つ」教育をさらに推進し、支援を必要とする幼児・児童・生徒の増加や多様化に対応</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した教育環境の整備をすすめます。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◆障がいのある子どもの自立と社会参加の促進に向け、関係機関と連携し、就労をはじめとした支援体制を充実</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◆「個別の教育支援計画」や「個別の指導計画」の活用を促進し、幼・小・中・高の発達段階の連続性を大切に</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a:solidFill>
                  <a:prstClr val="black"/>
                </a:solidFill>
                <a:latin typeface="メイリオ" pitchFamily="50" charset="-128"/>
                <a:ea typeface="メイリオ" pitchFamily="50" charset="-128"/>
                <a:cs typeface="メイリオ" pitchFamily="50" charset="-128"/>
              </a:rPr>
              <a:t>　</a:t>
            </a:r>
            <a:r>
              <a:rPr lang="ja-JP" altLang="en-US" sz="1100" b="1" dirty="0" smtClean="0">
                <a:solidFill>
                  <a:prstClr val="black"/>
                </a:solidFill>
                <a:latin typeface="メイリオ" pitchFamily="50" charset="-128"/>
                <a:ea typeface="メイリオ" pitchFamily="50" charset="-128"/>
                <a:cs typeface="メイリオ" pitchFamily="50" charset="-128"/>
              </a:rPr>
              <a:t>した一人ひとりの教育的ニーズに応じた支援を充実します。</a:t>
            </a:r>
            <a:endParaRPr lang="en-US" altLang="ja-JP" sz="1100" b="1" dirty="0" smtClean="0">
              <a:solidFill>
                <a:prstClr val="black"/>
              </a:solidFill>
              <a:latin typeface="メイリオ" pitchFamily="50" charset="-128"/>
              <a:ea typeface="メイリオ" pitchFamily="50" charset="-128"/>
              <a:cs typeface="メイリオ" pitchFamily="50" charset="-128"/>
            </a:endParaRPr>
          </a:p>
          <a:p>
            <a:pPr marL="1350963" algn="l">
              <a:spcBef>
                <a:spcPts val="0"/>
              </a:spcBef>
              <a:defRPr/>
            </a:pPr>
            <a:r>
              <a:rPr lang="ja-JP" altLang="en-US" sz="1100" b="1" dirty="0" smtClean="0">
                <a:solidFill>
                  <a:prstClr val="black"/>
                </a:solidFill>
                <a:latin typeface="メイリオ" pitchFamily="50" charset="-128"/>
                <a:ea typeface="メイリオ" pitchFamily="50" charset="-128"/>
                <a:cs typeface="メイリオ" pitchFamily="50" charset="-128"/>
              </a:rPr>
              <a:t>◆関係部局が連携し、発達障がいのある子どもへの一貫した支援を充実します。</a:t>
            </a:r>
          </a:p>
        </p:txBody>
      </p:sp>
      <p:sp>
        <p:nvSpPr>
          <p:cNvPr id="31" name="角丸四角形 30"/>
          <p:cNvSpPr/>
          <p:nvPr/>
        </p:nvSpPr>
        <p:spPr>
          <a:xfrm>
            <a:off x="107950" y="440668"/>
            <a:ext cx="1096963" cy="252413"/>
          </a:xfrm>
          <a:prstGeom prst="roundRect">
            <a:avLst>
              <a:gd name="adj" fmla="val 2368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lIns="72000" tIns="72000" rIns="72000" anchor="ctr"/>
          <a:lstStyle/>
          <a:p>
            <a:pPr>
              <a:defRPr/>
            </a:pPr>
            <a:r>
              <a:rPr lang="ja-JP" altLang="en-US" sz="1200" b="1" dirty="0">
                <a:solidFill>
                  <a:prstClr val="white"/>
                </a:solidFill>
                <a:latin typeface="メイリオ" pitchFamily="50" charset="-128"/>
                <a:ea typeface="メイリオ" pitchFamily="50" charset="-128"/>
                <a:cs typeface="メイリオ" pitchFamily="50" charset="-128"/>
              </a:rPr>
              <a:t>めざす方向</a:t>
            </a:r>
          </a:p>
        </p:txBody>
      </p:sp>
      <p:sp>
        <p:nvSpPr>
          <p:cNvPr id="24" name="二等辺三角形 23"/>
          <p:cNvSpPr/>
          <p:nvPr/>
        </p:nvSpPr>
        <p:spPr>
          <a:xfrm rot="10800000">
            <a:off x="1900238" y="1844824"/>
            <a:ext cx="995363" cy="179388"/>
          </a:xfrm>
          <a:prstGeom prst="triangle">
            <a:avLst/>
          </a:prstGeom>
          <a:solidFill>
            <a:schemeClr val="accent2">
              <a:lumMod val="75000"/>
            </a:schemeClr>
          </a:solid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6402" name="Text Box 142"/>
          <p:cNvSpPr txBox="1">
            <a:spLocks noChangeArrowheads="1"/>
          </p:cNvSpPr>
          <p:nvPr/>
        </p:nvSpPr>
        <p:spPr bwMode="auto">
          <a:xfrm>
            <a:off x="8172450" y="6278563"/>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a:t>６</a:t>
            </a:r>
          </a:p>
        </p:txBody>
      </p:sp>
      <p:sp>
        <p:nvSpPr>
          <p:cNvPr id="8" name="Text Box 142"/>
          <p:cNvSpPr txBox="1">
            <a:spLocks noChangeArrowheads="1"/>
          </p:cNvSpPr>
          <p:nvPr/>
        </p:nvSpPr>
        <p:spPr bwMode="auto">
          <a:xfrm>
            <a:off x="8316317" y="6473974"/>
            <a:ext cx="720278"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１０</a:t>
            </a:r>
            <a:endParaRPr lang="ja-JP" altLang="en-US" b="1" dirty="0"/>
          </a:p>
        </p:txBody>
      </p:sp>
      <p:sp>
        <p:nvSpPr>
          <p:cNvPr id="10" name="AutoShape 4"/>
          <p:cNvSpPr>
            <a:spLocks noChangeArrowheads="1"/>
          </p:cNvSpPr>
          <p:nvPr/>
        </p:nvSpPr>
        <p:spPr bwMode="auto">
          <a:xfrm>
            <a:off x="-508" y="2060848"/>
            <a:ext cx="9104313" cy="4632019"/>
          </a:xfrm>
          <a:prstGeom prst="roundRect">
            <a:avLst>
              <a:gd name="adj" fmla="val 4513"/>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tIns="0" bIns="82800"/>
          <a:lstStyle/>
          <a:p>
            <a:pPr>
              <a:spcBef>
                <a:spcPct val="50000"/>
              </a:spcBef>
              <a:defRPr/>
            </a:pPr>
            <a:r>
              <a:rPr lang="ja-JP" altLang="en-US" sz="1300" b="1" dirty="0">
                <a:solidFill>
                  <a:srgbClr val="1F497D">
                    <a:lumMod val="75000"/>
                  </a:srgbClr>
                </a:solidFill>
                <a:latin typeface="メイリオ" pitchFamily="50" charset="-128"/>
                <a:ea typeface="メイリオ" pitchFamily="50" charset="-128"/>
                <a:cs typeface="メイリオ" pitchFamily="50" charset="-128"/>
              </a:rPr>
              <a:t>　　 「めざす方向」実現に向けた </a:t>
            </a:r>
            <a:r>
              <a:rPr lang="en-US" altLang="ja-JP" sz="1300" b="1" dirty="0" smtClean="0">
                <a:solidFill>
                  <a:srgbClr val="1F497D">
                    <a:lumMod val="75000"/>
                  </a:srgbClr>
                </a:solidFill>
                <a:latin typeface="メイリオ" pitchFamily="50" charset="-128"/>
                <a:ea typeface="メイリオ" pitchFamily="50" charset="-128"/>
                <a:cs typeface="メイリオ" pitchFamily="50" charset="-128"/>
              </a:rPr>
              <a:t>H27</a:t>
            </a:r>
            <a:r>
              <a:rPr lang="ja-JP" altLang="en-US" sz="1300" b="1" dirty="0" smtClean="0">
                <a:solidFill>
                  <a:srgbClr val="1F497D">
                    <a:lumMod val="75000"/>
                  </a:srgbClr>
                </a:solidFill>
                <a:latin typeface="メイリオ" pitchFamily="50" charset="-128"/>
                <a:ea typeface="メイリオ" pitchFamily="50" charset="-128"/>
                <a:cs typeface="メイリオ" pitchFamily="50" charset="-128"/>
              </a:rPr>
              <a:t>年度の取組み</a:t>
            </a:r>
            <a:r>
              <a:rPr lang="ja-JP" altLang="en-US" sz="1300" b="1" dirty="0">
                <a:solidFill>
                  <a:srgbClr val="1F497D">
                    <a:lumMod val="75000"/>
                  </a:srgbClr>
                </a:solidFill>
                <a:latin typeface="メイリオ" pitchFamily="50" charset="-128"/>
                <a:ea typeface="メイリオ" pitchFamily="50" charset="-128"/>
                <a:cs typeface="メイリオ" pitchFamily="50" charset="-128"/>
              </a:rPr>
              <a:t>と目標</a:t>
            </a:r>
            <a:endParaRPr lang="en-US" altLang="ja-JP" sz="1300" b="1" dirty="0">
              <a:solidFill>
                <a:srgbClr val="1F497D">
                  <a:lumMod val="75000"/>
                </a:srgbClr>
              </a:solidFill>
              <a:latin typeface="メイリオ" pitchFamily="50" charset="-128"/>
              <a:ea typeface="メイリオ" pitchFamily="50" charset="-128"/>
              <a:cs typeface="メイリオ" pitchFamily="50" charset="-128"/>
            </a:endParaRPr>
          </a:p>
        </p:txBody>
      </p:sp>
      <p:sp>
        <p:nvSpPr>
          <p:cNvPr id="11" name="角丸四角形 10"/>
          <p:cNvSpPr/>
          <p:nvPr/>
        </p:nvSpPr>
        <p:spPr>
          <a:xfrm>
            <a:off x="85676" y="2507234"/>
            <a:ext cx="4421187" cy="4089772"/>
          </a:xfrm>
          <a:prstGeom prst="roundRect">
            <a:avLst>
              <a:gd name="adj" fmla="val 444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dirty="0">
              <a:solidFill>
                <a:prstClr val="black"/>
              </a:solidFill>
              <a:latin typeface="Meiryo UI" pitchFamily="50" charset="-128"/>
              <a:ea typeface="Meiryo UI" pitchFamily="50" charset="-128"/>
              <a:cs typeface="Meiryo UI" pitchFamily="50" charset="-128"/>
            </a:endParaRPr>
          </a:p>
          <a:p>
            <a:pPr marL="171450" indent="-171450" algn="l">
              <a:spcBef>
                <a:spcPts val="100"/>
              </a:spcBef>
              <a:buClr>
                <a:srgbClr val="8064A2">
                  <a:lumMod val="60000"/>
                  <a:lumOff val="40000"/>
                </a:srgbClr>
              </a:buClr>
              <a:buFont typeface="Wingdings" pitchFamily="2" charset="2"/>
              <a:buChar char="p"/>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algn="l">
              <a:spcBef>
                <a:spcPts val="100"/>
              </a:spcBef>
              <a:buClr>
                <a:srgbClr val="8064A2">
                  <a:lumMod val="60000"/>
                  <a:lumOff val="40000"/>
                </a:srgbClr>
              </a:buClr>
              <a:defRPr/>
            </a:pPr>
            <a:endParaRPr lang="en-US" altLang="ja-JP" sz="900" dirty="0">
              <a:solidFill>
                <a:prstClr val="black"/>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ja-JP" altLang="en-US" dirty="0">
              <a:solidFill>
                <a:prstClr val="black"/>
              </a:solidFill>
              <a:latin typeface="Meiryo UI" pitchFamily="50" charset="-128"/>
              <a:ea typeface="Meiryo UI" pitchFamily="50" charset="-128"/>
              <a:cs typeface="Meiryo UI" pitchFamily="50" charset="-128"/>
            </a:endParaRPr>
          </a:p>
        </p:txBody>
      </p:sp>
      <p:sp>
        <p:nvSpPr>
          <p:cNvPr id="12" name="角丸四角形 11"/>
          <p:cNvSpPr/>
          <p:nvPr/>
        </p:nvSpPr>
        <p:spPr>
          <a:xfrm>
            <a:off x="71500" y="2348558"/>
            <a:ext cx="4459224" cy="360362"/>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その実現に向け、今年度何をするか？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3" name="角丸四角形 12"/>
          <p:cNvSpPr/>
          <p:nvPr/>
        </p:nvSpPr>
        <p:spPr>
          <a:xfrm>
            <a:off x="4609702" y="2564904"/>
            <a:ext cx="4419600" cy="4032101"/>
          </a:xfrm>
          <a:prstGeom prst="roundRect">
            <a:avLst>
              <a:gd name="adj" fmla="val 4159"/>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360000"/>
          <a:lstStyle/>
          <a:p>
            <a:pPr marL="171450" indent="-171450">
              <a:spcBef>
                <a:spcPts val="100"/>
              </a:spcBef>
              <a:buClr>
                <a:srgbClr val="8064A2">
                  <a:lumMod val="60000"/>
                  <a:lumOff val="40000"/>
                </a:srgbClr>
              </a:buClr>
              <a:buFont typeface="Wingdings" pitchFamily="2" charset="2"/>
              <a:buChar char="p"/>
              <a:defRPr/>
            </a:pPr>
            <a:endParaRPr lang="en-US" altLang="ja-JP"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ja-JP" altLang="en-US"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u="sng" dirty="0">
              <a:solidFill>
                <a:schemeClr val="tx1"/>
              </a:solidFill>
              <a:latin typeface="Meiryo UI" pitchFamily="50" charset="-128"/>
              <a:ea typeface="Meiryo UI" pitchFamily="50" charset="-128"/>
              <a:cs typeface="Meiryo UI" pitchFamily="50" charset="-128"/>
            </a:endParaRPr>
          </a:p>
          <a:p>
            <a:pPr marL="171450" indent="-171450">
              <a:spcBef>
                <a:spcPts val="100"/>
              </a:spcBef>
              <a:buClr>
                <a:srgbClr val="8064A2">
                  <a:lumMod val="60000"/>
                  <a:lumOff val="40000"/>
                </a:srgbClr>
              </a:buClr>
              <a:buFont typeface="Wingdings" pitchFamily="2" charset="2"/>
              <a:buChar char="p"/>
              <a:defRPr/>
            </a:pPr>
            <a:endParaRPr lang="en-US" altLang="ja-JP" u="sng" dirty="0">
              <a:solidFill>
                <a:schemeClr val="tx1"/>
              </a:solidFill>
              <a:latin typeface="Meiryo UI" pitchFamily="50" charset="-128"/>
              <a:ea typeface="Meiryo UI" pitchFamily="50" charset="-128"/>
              <a:cs typeface="Meiryo UI" pitchFamily="50" charset="-128"/>
            </a:endParaRPr>
          </a:p>
          <a:p>
            <a:pPr>
              <a:spcBef>
                <a:spcPts val="100"/>
              </a:spcBef>
              <a:buClr>
                <a:srgbClr val="8064A2">
                  <a:lumMod val="60000"/>
                  <a:lumOff val="40000"/>
                </a:srgbClr>
              </a:buClr>
              <a:defRPr/>
            </a:pPr>
            <a:endParaRPr lang="en-US" altLang="ja-JP" u="sng" dirty="0">
              <a:solidFill>
                <a:schemeClr val="tx1"/>
              </a:solidFill>
              <a:latin typeface="Meiryo UI" pitchFamily="50" charset="-128"/>
              <a:ea typeface="Meiryo UI" pitchFamily="50" charset="-128"/>
              <a:cs typeface="Meiryo UI" pitchFamily="50" charset="-128"/>
            </a:endParaRPr>
          </a:p>
        </p:txBody>
      </p:sp>
      <p:sp>
        <p:nvSpPr>
          <p:cNvPr id="14" name="二等辺三角形 13"/>
          <p:cNvSpPr/>
          <p:nvPr/>
        </p:nvSpPr>
        <p:spPr>
          <a:xfrm rot="5400000">
            <a:off x="3776501" y="4397697"/>
            <a:ext cx="1620837" cy="330200"/>
          </a:xfrm>
          <a:prstGeom prst="triangle">
            <a:avLst/>
          </a:prstGeom>
          <a:solidFill>
            <a:srgbClr val="000099"/>
          </a:solidFill>
        </p:spPr>
        <p:style>
          <a:lnRef idx="1">
            <a:schemeClr val="accent1"/>
          </a:lnRef>
          <a:fillRef idx="3">
            <a:schemeClr val="accent1"/>
          </a:fillRef>
          <a:effectRef idx="2">
            <a:schemeClr val="accent1"/>
          </a:effectRef>
          <a:fontRef idx="minor">
            <a:schemeClr val="lt1"/>
          </a:fontRef>
        </p:style>
        <p:txBody>
          <a:bodyPr anchor="ctr"/>
          <a:lstStyle/>
          <a:p>
            <a:pPr>
              <a:defRPr/>
            </a:pPr>
            <a:endParaRPr lang="ja-JP" altLang="en-US">
              <a:solidFill>
                <a:prstClr val="white"/>
              </a:solidFill>
            </a:endParaRPr>
          </a:p>
        </p:txBody>
      </p:sp>
      <p:sp>
        <p:nvSpPr>
          <p:cNvPr id="15" name="角丸四角形 14"/>
          <p:cNvSpPr/>
          <p:nvPr/>
        </p:nvSpPr>
        <p:spPr>
          <a:xfrm>
            <a:off x="4571999" y="2348880"/>
            <a:ext cx="4464595" cy="360363"/>
          </a:xfrm>
          <a:prstGeom prst="roundRect">
            <a:avLst>
              <a:gd name="adj" fmla="val 23684"/>
            </a:avLst>
          </a:prstGeom>
          <a:solidFill>
            <a:srgbClr val="000099"/>
          </a:solidFill>
        </p:spPr>
        <p:style>
          <a:lnRef idx="1">
            <a:schemeClr val="accent1"/>
          </a:lnRef>
          <a:fillRef idx="3">
            <a:schemeClr val="accent1"/>
          </a:fillRef>
          <a:effectRef idx="2">
            <a:schemeClr val="accent1"/>
          </a:effectRef>
          <a:fontRef idx="minor">
            <a:schemeClr val="lt1"/>
          </a:fontRef>
        </p:style>
        <p:txBody>
          <a:bodyPr lIns="144000" tIns="72000" anchor="ctr"/>
          <a:lstStyle/>
          <a:p>
            <a:pPr>
              <a:defRPr/>
            </a:pPr>
            <a:r>
              <a:rPr lang="ja-JP" altLang="en-US" sz="1400" b="1" dirty="0">
                <a:solidFill>
                  <a:prstClr val="white"/>
                </a:solidFill>
                <a:latin typeface="メイリオ" pitchFamily="50" charset="-128"/>
                <a:ea typeface="メイリオ" pitchFamily="50" charset="-128"/>
                <a:cs typeface="メイリオ" pitchFamily="50" charset="-128"/>
              </a:rPr>
              <a:t>それにより、何をどのような状態にするか？</a:t>
            </a:r>
            <a:endParaRPr lang="ja-JP" altLang="en-US" sz="1200" b="1" dirty="0">
              <a:solidFill>
                <a:prstClr val="white"/>
              </a:solidFill>
              <a:latin typeface="メイリオ" pitchFamily="50" charset="-128"/>
              <a:ea typeface="メイリオ" pitchFamily="50" charset="-128"/>
              <a:cs typeface="メイリオ" pitchFamily="50" charset="-128"/>
            </a:endParaRPr>
          </a:p>
        </p:txBody>
      </p:sp>
      <p:sp>
        <p:nvSpPr>
          <p:cNvPr id="16" name="正方形/長方形 29"/>
          <p:cNvSpPr>
            <a:spLocks noChangeArrowheads="1"/>
          </p:cNvSpPr>
          <p:nvPr/>
        </p:nvSpPr>
        <p:spPr bwMode="auto">
          <a:xfrm>
            <a:off x="215900" y="2780928"/>
            <a:ext cx="4068763"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en-US" altLang="ja-JP" b="1" dirty="0" smtClean="0">
                <a:latin typeface="Calibri" pitchFamily="34" charset="0"/>
              </a:rPr>
              <a:t>■</a:t>
            </a:r>
            <a:r>
              <a:rPr lang="ja-JP" altLang="en-US" b="1" dirty="0" smtClean="0">
                <a:latin typeface="Calibri" pitchFamily="34" charset="0"/>
              </a:rPr>
              <a:t>支援を必要とする児童・生徒の増加や多様化に対応した環境整備</a:t>
            </a:r>
            <a:r>
              <a:rPr lang="ja-JP" altLang="en-US" b="1" dirty="0"/>
              <a:t>　</a:t>
            </a:r>
          </a:p>
        </p:txBody>
      </p:sp>
      <p:sp>
        <p:nvSpPr>
          <p:cNvPr id="17" name="正方形/長方形 34"/>
          <p:cNvSpPr>
            <a:spLocks noChangeArrowheads="1"/>
          </p:cNvSpPr>
          <p:nvPr/>
        </p:nvSpPr>
        <p:spPr bwMode="auto">
          <a:xfrm>
            <a:off x="4766405" y="3096830"/>
            <a:ext cx="4187095"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endParaRPr lang="en-US" altLang="ja-JP" dirty="0" smtClean="0"/>
          </a:p>
          <a:p>
            <a:pPr algn="l"/>
            <a:r>
              <a:rPr lang="ja-JP" altLang="en-US" dirty="0" smtClean="0"/>
              <a:t>＊府立視覚支援学校の新校舎を平成２７年秋に竣工します。</a:t>
            </a:r>
            <a:endParaRPr lang="en-US" altLang="ja-JP" dirty="0"/>
          </a:p>
          <a:p>
            <a:pPr marL="85725" indent="-85725" algn="l"/>
            <a:r>
              <a:rPr lang="ja-JP" altLang="en-US" dirty="0"/>
              <a:t>　</a:t>
            </a:r>
            <a:endParaRPr lang="en-US" altLang="ja-JP" strike="sngStrike" dirty="0"/>
          </a:p>
          <a:p>
            <a:pPr algn="l"/>
            <a:endParaRPr lang="en-US" altLang="ja-JP" dirty="0" smtClean="0"/>
          </a:p>
          <a:p>
            <a:pPr marL="85725" indent="-85725" algn="l"/>
            <a:r>
              <a:rPr lang="ja-JP" altLang="en-US" dirty="0" smtClean="0"/>
              <a:t>＊</a:t>
            </a:r>
            <a:r>
              <a:rPr lang="ja-JP" altLang="en-US" dirty="0"/>
              <a:t>大阪市立特別支援学校を平成２８年４月に円滑に府に</a:t>
            </a:r>
            <a:r>
              <a:rPr lang="ja-JP" altLang="en-US" dirty="0" smtClean="0"/>
              <a:t>移管します。</a:t>
            </a:r>
            <a:endParaRPr lang="en-US" altLang="ja-JP" dirty="0"/>
          </a:p>
          <a:p>
            <a:pPr algn="l"/>
            <a:endParaRPr lang="en-US" altLang="ja-JP" dirty="0" smtClean="0"/>
          </a:p>
          <a:p>
            <a:pPr algn="l"/>
            <a:endParaRPr lang="en-US" altLang="ja-JP" dirty="0"/>
          </a:p>
          <a:p>
            <a:pPr algn="l"/>
            <a:endParaRPr lang="en-US" altLang="ja-JP" dirty="0" smtClean="0"/>
          </a:p>
          <a:p>
            <a:pPr algn="l"/>
            <a:endParaRPr lang="en-US" altLang="ja-JP" dirty="0"/>
          </a:p>
          <a:p>
            <a:pPr algn="l"/>
            <a:r>
              <a:rPr lang="ja-JP" altLang="en-US" dirty="0" smtClean="0"/>
              <a:t>＊</a:t>
            </a:r>
            <a:r>
              <a:rPr lang="ja-JP" altLang="en-US" dirty="0">
                <a:latin typeface="ＭＳ Ｐゴシック" pitchFamily="50" charset="-128"/>
              </a:rPr>
              <a:t>自立支援推進校・共生推進校、支援学校、支援学級及び通常の学校に</a:t>
            </a:r>
            <a:endParaRPr lang="en-US" altLang="ja-JP" dirty="0">
              <a:latin typeface="ＭＳ Ｐゴシック" pitchFamily="50" charset="-128"/>
            </a:endParaRPr>
          </a:p>
          <a:p>
            <a:pPr algn="l"/>
            <a:r>
              <a:rPr lang="ja-JP" altLang="en-US" dirty="0">
                <a:latin typeface="ＭＳ Ｐゴシック" pitchFamily="50" charset="-128"/>
              </a:rPr>
              <a:t>　おける環境づくり</a:t>
            </a:r>
            <a:r>
              <a:rPr lang="ja-JP" altLang="en-US" dirty="0" smtClean="0">
                <a:latin typeface="ＭＳ Ｐゴシック" pitchFamily="50" charset="-128"/>
              </a:rPr>
              <a:t>など多様</a:t>
            </a:r>
            <a:r>
              <a:rPr lang="ja-JP" altLang="en-US" dirty="0">
                <a:latin typeface="ＭＳ Ｐゴシック" pitchFamily="50" charset="-128"/>
              </a:rPr>
              <a:t>な学びの場の“ベストミックス”による「大阪版</a:t>
            </a:r>
            <a:endParaRPr lang="en-US" altLang="ja-JP" dirty="0">
              <a:latin typeface="ＭＳ Ｐゴシック" pitchFamily="50" charset="-128"/>
            </a:endParaRPr>
          </a:p>
          <a:p>
            <a:pPr algn="l"/>
            <a:r>
              <a:rPr lang="ja-JP" altLang="en-US" dirty="0">
                <a:latin typeface="ＭＳ Ｐゴシック" pitchFamily="50" charset="-128"/>
              </a:rPr>
              <a:t>　インクルージョン</a:t>
            </a:r>
            <a:r>
              <a:rPr lang="ja-JP" altLang="en-US" dirty="0" smtClean="0">
                <a:latin typeface="ＭＳ Ｐゴシック" pitchFamily="50" charset="-128"/>
              </a:rPr>
              <a:t>」に向けて、</a:t>
            </a:r>
            <a:r>
              <a:rPr lang="ja-JP" altLang="en-US" dirty="0">
                <a:latin typeface="ＭＳ Ｐゴシック" pitchFamily="50" charset="-128"/>
              </a:rPr>
              <a:t>支援教育のよりよい</a:t>
            </a:r>
            <a:r>
              <a:rPr lang="ja-JP" altLang="en-US" dirty="0" smtClean="0">
                <a:latin typeface="ＭＳ Ｐゴシック" pitchFamily="50" charset="-128"/>
              </a:rPr>
              <a:t>環境づくりを</a:t>
            </a:r>
            <a:r>
              <a:rPr lang="ja-JP" altLang="en-US" dirty="0">
                <a:latin typeface="ＭＳ Ｐゴシック" pitchFamily="50" charset="-128"/>
              </a:rPr>
              <a:t>めざします。</a:t>
            </a:r>
            <a:endParaRPr lang="en-US" altLang="ja-JP" dirty="0"/>
          </a:p>
          <a:p>
            <a:pPr algn="l"/>
            <a:endParaRPr lang="en-US" altLang="ja-JP" dirty="0"/>
          </a:p>
        </p:txBody>
      </p:sp>
      <p:sp>
        <p:nvSpPr>
          <p:cNvPr id="18" name="Text Box 49"/>
          <p:cNvSpPr txBox="1">
            <a:spLocks noChangeArrowheads="1"/>
          </p:cNvSpPr>
          <p:nvPr/>
        </p:nvSpPr>
        <p:spPr bwMode="auto">
          <a:xfrm>
            <a:off x="179512" y="3048280"/>
            <a:ext cx="4105151"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algn="l" eaLnBrk="1" hangingPunct="1"/>
            <a:r>
              <a:rPr lang="en-US" altLang="ja-JP" dirty="0" smtClean="0">
                <a:latin typeface="ＭＳ Ｐゴシック" pitchFamily="50" charset="-128"/>
              </a:rPr>
              <a:t>【</a:t>
            </a:r>
            <a:r>
              <a:rPr lang="ja-JP" altLang="en-US" dirty="0" smtClean="0">
                <a:latin typeface="ＭＳ Ｐゴシック" pitchFamily="50" charset="-128"/>
              </a:rPr>
              <a:t>府立</a:t>
            </a:r>
            <a:r>
              <a:rPr lang="ja-JP" altLang="en-US" dirty="0">
                <a:latin typeface="ＭＳ Ｐゴシック" pitchFamily="50" charset="-128"/>
              </a:rPr>
              <a:t>支援学校の教育環境の</a:t>
            </a:r>
            <a:r>
              <a:rPr lang="ja-JP" altLang="en-US" dirty="0" smtClean="0">
                <a:latin typeface="ＭＳ Ｐゴシック" pitchFamily="50" charset="-128"/>
              </a:rPr>
              <a:t>整備</a:t>
            </a:r>
            <a:r>
              <a:rPr lang="en-US" altLang="ja-JP" dirty="0" smtClean="0">
                <a:latin typeface="ＭＳ Ｐゴシック" pitchFamily="50" charset="-128"/>
              </a:rPr>
              <a:t>】</a:t>
            </a:r>
          </a:p>
          <a:p>
            <a:pPr algn="l"/>
            <a:r>
              <a:rPr lang="ja-JP" altLang="en-US" dirty="0">
                <a:latin typeface="ＭＳ Ｐゴシック" pitchFamily="50" charset="-128"/>
              </a:rPr>
              <a:t>　</a:t>
            </a:r>
            <a:r>
              <a:rPr lang="ja-JP" altLang="en-US" dirty="0" smtClean="0">
                <a:latin typeface="ＭＳ Ｐゴシック" pitchFamily="50" charset="-128"/>
              </a:rPr>
              <a:t>＊府立視覚支援学校整備事業</a:t>
            </a:r>
            <a:r>
              <a:rPr lang="ja-JP" altLang="en-US" dirty="0">
                <a:latin typeface="ＭＳ Ｐゴシック" pitchFamily="50" charset="-128"/>
              </a:rPr>
              <a:t>　</a:t>
            </a:r>
            <a:endParaRPr lang="en-US" altLang="ja-JP" dirty="0">
              <a:latin typeface="ＭＳ Ｐゴシック" pitchFamily="50" charset="-128"/>
            </a:endParaRPr>
          </a:p>
          <a:p>
            <a:pPr marL="266700" indent="-85725" algn="l">
              <a:buFont typeface="Arial" panose="020B0604020202020204" pitchFamily="34" charset="0"/>
              <a:buChar char="•"/>
            </a:pPr>
            <a:r>
              <a:rPr lang="ja-JP" altLang="en-US" dirty="0" smtClean="0">
                <a:latin typeface="ＭＳ Ｐゴシック" pitchFamily="50" charset="-128"/>
              </a:rPr>
              <a:t>府立視覚支援学校の建替工事を行います。</a:t>
            </a:r>
            <a:endParaRPr lang="en-US" altLang="ja-JP" dirty="0" smtClean="0">
              <a:latin typeface="ＭＳ Ｐゴシック" pitchFamily="50" charset="-128"/>
            </a:endParaRPr>
          </a:p>
          <a:p>
            <a:pPr algn="l"/>
            <a:r>
              <a:rPr lang="ja-JP" altLang="en-US" dirty="0" smtClean="0">
                <a:latin typeface="ＭＳ Ｐゴシック" pitchFamily="50" charset="-128"/>
              </a:rPr>
              <a:t>　</a:t>
            </a:r>
            <a:endParaRPr lang="en-US" altLang="ja-JP" dirty="0" smtClean="0">
              <a:latin typeface="ＭＳ Ｐゴシック" pitchFamily="50" charset="-128"/>
            </a:endParaRPr>
          </a:p>
          <a:p>
            <a:pPr algn="l"/>
            <a:r>
              <a:rPr lang="ja-JP" altLang="en-US" dirty="0">
                <a:latin typeface="ＭＳ Ｐゴシック" pitchFamily="50" charset="-128"/>
              </a:rPr>
              <a:t>　</a:t>
            </a:r>
            <a:r>
              <a:rPr lang="ja-JP" altLang="en-US" dirty="0" smtClean="0">
                <a:latin typeface="ＭＳ Ｐゴシック" pitchFamily="50" charset="-128"/>
              </a:rPr>
              <a:t>＊</a:t>
            </a:r>
            <a:r>
              <a:rPr lang="ja-JP" altLang="en-US" dirty="0">
                <a:latin typeface="ＭＳ Ｐゴシック" pitchFamily="50" charset="-128"/>
              </a:rPr>
              <a:t>大阪市立特別支援学校一元化関連</a:t>
            </a:r>
            <a:r>
              <a:rPr lang="ja-JP" altLang="en-US" dirty="0" smtClean="0">
                <a:latin typeface="ＭＳ Ｐゴシック" pitchFamily="50" charset="-128"/>
              </a:rPr>
              <a:t>事業</a:t>
            </a:r>
            <a:r>
              <a:rPr lang="ja-JP" altLang="en-US" strike="sngStrike" dirty="0">
                <a:latin typeface="ＭＳ Ｐゴシック" pitchFamily="50" charset="-128"/>
              </a:rPr>
              <a:t>　</a:t>
            </a:r>
            <a:endParaRPr lang="en-US" altLang="ja-JP" strike="sngStrike" dirty="0">
              <a:latin typeface="ＭＳ Ｐゴシック" pitchFamily="50" charset="-128"/>
            </a:endParaRPr>
          </a:p>
          <a:p>
            <a:pPr marL="266700" indent="-85725" algn="l">
              <a:buFont typeface="Arial" panose="020B0604020202020204" pitchFamily="34" charset="0"/>
              <a:buChar char="•"/>
            </a:pPr>
            <a:r>
              <a:rPr lang="ja-JP" altLang="en-US" dirty="0" smtClean="0">
                <a:latin typeface="ＭＳ Ｐゴシック" pitchFamily="50" charset="-128"/>
              </a:rPr>
              <a:t>大阪</a:t>
            </a:r>
            <a:r>
              <a:rPr lang="ja-JP" altLang="en-US" dirty="0">
                <a:latin typeface="ＭＳ Ｐゴシック" pitchFamily="50" charset="-128"/>
              </a:rPr>
              <a:t>市立の特別支援学校（１２校）を府に移管する</a:t>
            </a:r>
            <a:r>
              <a:rPr lang="ja-JP" altLang="en-US" dirty="0" smtClean="0">
                <a:latin typeface="ＭＳ Ｐゴシック" pitchFamily="50" charset="-128"/>
              </a:rPr>
              <a:t>ため</a:t>
            </a:r>
            <a:r>
              <a:rPr lang="en-US" altLang="ja-JP" dirty="0" smtClean="0">
                <a:latin typeface="ＭＳ Ｐゴシック" pitchFamily="50" charset="-128"/>
              </a:rPr>
              <a:t>､</a:t>
            </a:r>
            <a:r>
              <a:rPr lang="ja-JP" altLang="en-US" dirty="0" smtClean="0">
                <a:latin typeface="ＭＳ Ｐゴシック" pitchFamily="50" charset="-128"/>
              </a:rPr>
              <a:t>大阪市とより緊密に連携して具体的協議を進めるとともに、校内</a:t>
            </a:r>
            <a:r>
              <a:rPr lang="ja-JP" altLang="en-US" dirty="0">
                <a:latin typeface="ＭＳ Ｐゴシック" pitchFamily="50" charset="-128"/>
              </a:rPr>
              <a:t>のﾈｯﾄﾜｰｸｼｽﾃﾑや給食施設の整備</a:t>
            </a:r>
            <a:r>
              <a:rPr lang="ja-JP" altLang="en-US" dirty="0" smtClean="0">
                <a:latin typeface="ＭＳ Ｐゴシック" pitchFamily="50" charset="-128"/>
              </a:rPr>
              <a:t>など</a:t>
            </a:r>
            <a:r>
              <a:rPr lang="en-US" altLang="ja-JP" dirty="0" smtClean="0">
                <a:latin typeface="ＭＳ Ｐゴシック" pitchFamily="50" charset="-128"/>
              </a:rPr>
              <a:t>､</a:t>
            </a:r>
            <a:r>
              <a:rPr lang="ja-JP" altLang="en-US" dirty="0" smtClean="0">
                <a:latin typeface="ＭＳ Ｐゴシック" pitchFamily="50" charset="-128"/>
              </a:rPr>
              <a:t>必要な環境整備</a:t>
            </a:r>
            <a:r>
              <a:rPr lang="ja-JP" altLang="en-US" dirty="0">
                <a:latin typeface="ＭＳ Ｐゴシック" pitchFamily="50" charset="-128"/>
              </a:rPr>
              <a:t>を行います。</a:t>
            </a:r>
            <a:r>
              <a:rPr lang="ja-JP" altLang="en-US" dirty="0">
                <a:latin typeface="ＭＳ Ｐゴシック" pitchFamily="50" charset="-128"/>
                <a:cs typeface="Meiryo UI" pitchFamily="50" charset="-128"/>
              </a:rPr>
              <a:t>　</a:t>
            </a:r>
            <a:endParaRPr lang="en-US" altLang="ja-JP" dirty="0" smtClean="0">
              <a:latin typeface="ＭＳ Ｐゴシック" pitchFamily="50" charset="-128"/>
            </a:endParaRPr>
          </a:p>
          <a:p>
            <a:pPr algn="l" eaLnBrk="1" hangingPunct="1"/>
            <a:endParaRPr lang="en-US" altLang="ja-JP" dirty="0" smtClean="0">
              <a:latin typeface="ＭＳ Ｐゴシック" pitchFamily="50" charset="-128"/>
            </a:endParaRPr>
          </a:p>
          <a:p>
            <a:pPr algn="l" eaLnBrk="1" hangingPunct="1"/>
            <a:r>
              <a:rPr lang="en-US" altLang="ja-JP" dirty="0" smtClean="0">
                <a:latin typeface="ＭＳ Ｐゴシック" pitchFamily="50" charset="-128"/>
              </a:rPr>
              <a:t>【</a:t>
            </a:r>
            <a:r>
              <a:rPr lang="ja-JP" altLang="en-US" dirty="0" smtClean="0">
                <a:latin typeface="ＭＳ Ｐゴシック" pitchFamily="50" charset="-128"/>
              </a:rPr>
              <a:t>「大阪府の支援教育の今後の方向性について」の具体化</a:t>
            </a:r>
            <a:r>
              <a:rPr lang="en-US" altLang="ja-JP" dirty="0" smtClean="0">
                <a:latin typeface="ＭＳ Ｐゴシック" pitchFamily="50" charset="-128"/>
              </a:rPr>
              <a:t>】</a:t>
            </a:r>
          </a:p>
          <a:p>
            <a:pPr marL="266700" indent="-85725" algn="l">
              <a:buFont typeface="Arial" panose="020B0604020202020204" pitchFamily="34" charset="0"/>
              <a:buChar char="•"/>
            </a:pPr>
            <a:r>
              <a:rPr lang="ja-JP" altLang="en-US" dirty="0" smtClean="0">
                <a:latin typeface="ＭＳ Ｐゴシック" pitchFamily="50" charset="-128"/>
              </a:rPr>
              <a:t>自立</a:t>
            </a:r>
            <a:r>
              <a:rPr lang="ja-JP" altLang="en-US" dirty="0">
                <a:latin typeface="ＭＳ Ｐゴシック" pitchFamily="50" charset="-128"/>
              </a:rPr>
              <a:t>支援</a:t>
            </a:r>
            <a:r>
              <a:rPr lang="ja-JP" altLang="en-US" dirty="0" smtClean="0">
                <a:latin typeface="ＭＳ Ｐゴシック" pitchFamily="50" charset="-128"/>
              </a:rPr>
              <a:t>推進校や共生推進校をはじめ、これまでの施策を検証するとともに、児童生徒数の動向や費用対効果に留意し</a:t>
            </a:r>
            <a:r>
              <a:rPr lang="ja-JP" altLang="en-US" dirty="0">
                <a:latin typeface="ＭＳ Ｐゴシック" pitchFamily="50" charset="-128"/>
              </a:rPr>
              <a:t>つつ</a:t>
            </a:r>
            <a:r>
              <a:rPr lang="ja-JP" altLang="en-US" dirty="0" smtClean="0">
                <a:latin typeface="ＭＳ Ｐゴシック" pitchFamily="50" charset="-128"/>
              </a:rPr>
              <a:t>、今後の支援教育施策の基本的考え方を取りまとめます。</a:t>
            </a:r>
            <a:endParaRPr lang="ja-JP" altLang="en-US" dirty="0">
              <a:latin typeface="ＭＳ Ｐゴシック" pitchFamily="50" charset="-128"/>
            </a:endParaRPr>
          </a:p>
          <a:p>
            <a:pPr marL="266700" indent="-85725" algn="l">
              <a:buFont typeface="Arial" panose="020B0604020202020204" pitchFamily="34" charset="0"/>
              <a:buChar char="•"/>
            </a:pPr>
            <a:endParaRPr lang="ja-JP" altLang="en-US" dirty="0" smtClean="0">
              <a:latin typeface="ＭＳ Ｐゴシック" pitchFamily="50" charset="-128"/>
            </a:endParaRPr>
          </a:p>
          <a:p>
            <a:pPr marL="266700" indent="-266700" algn="l" eaLnBrk="1" hangingPunct="1"/>
            <a:r>
              <a:rPr lang="en-US" altLang="ja-JP" dirty="0" smtClean="0">
                <a:latin typeface="ＭＳ Ｐゴシック" pitchFamily="50" charset="-128"/>
              </a:rPr>
              <a:t>【</a:t>
            </a:r>
            <a:r>
              <a:rPr lang="ja-JP" altLang="en-US" dirty="0" smtClean="0">
                <a:latin typeface="ＭＳ Ｐゴシック" pitchFamily="50" charset="-128"/>
              </a:rPr>
              <a:t>障がいのある生徒の高校生活をサポートするための人材の配置</a:t>
            </a:r>
            <a:r>
              <a:rPr lang="en-US" altLang="ja-JP" dirty="0" smtClean="0">
                <a:latin typeface="ＭＳ Ｐゴシック" pitchFamily="50" charset="-128"/>
              </a:rPr>
              <a:t>】</a:t>
            </a:r>
            <a:r>
              <a:rPr lang="ja-JP" altLang="en-US" dirty="0">
                <a:latin typeface="ＭＳ Ｐゴシック" pitchFamily="50" charset="-128"/>
              </a:rPr>
              <a:t>　</a:t>
            </a:r>
            <a:endParaRPr lang="en-US" altLang="ja-JP" dirty="0">
              <a:latin typeface="ＭＳ Ｐゴシック" pitchFamily="50" charset="-128"/>
            </a:endParaRPr>
          </a:p>
          <a:p>
            <a:pPr lvl="0" algn="l" eaLnBrk="1" hangingPunct="1"/>
            <a:r>
              <a:rPr lang="ja-JP" altLang="en-US" dirty="0" smtClean="0">
                <a:latin typeface="ＭＳ Ｐゴシック" pitchFamily="50" charset="-128"/>
              </a:rPr>
              <a:t>　＊</a:t>
            </a:r>
            <a:r>
              <a:rPr lang="ja-JP" altLang="en-US" dirty="0">
                <a:latin typeface="ＭＳ Ｐゴシック" pitchFamily="50" charset="-128"/>
              </a:rPr>
              <a:t>障がいのある生徒の高校生活</a:t>
            </a:r>
            <a:r>
              <a:rPr lang="ja-JP" altLang="en-US" dirty="0" smtClean="0">
                <a:latin typeface="ＭＳ Ｐゴシック" pitchFamily="50" charset="-128"/>
              </a:rPr>
              <a:t>支援事業</a:t>
            </a:r>
            <a:endParaRPr lang="en-US" altLang="ja-JP" dirty="0">
              <a:latin typeface="ＭＳ Ｐゴシック" pitchFamily="50" charset="-128"/>
            </a:endParaRPr>
          </a:p>
          <a:p>
            <a:pPr marL="266700" lvl="0" indent="-85725" algn="l" eaLnBrk="1" hangingPunct="1">
              <a:buFont typeface="Arial" panose="020B0604020202020204" pitchFamily="34" charset="0"/>
              <a:buChar char="•"/>
            </a:pPr>
            <a:r>
              <a:rPr lang="ja-JP" altLang="en-US" dirty="0" smtClean="0">
                <a:latin typeface="ＭＳ Ｐゴシック" pitchFamily="50" charset="-128"/>
                <a:cs typeface="Meiryo UI" pitchFamily="50" charset="-128"/>
              </a:rPr>
              <a:t>府立</a:t>
            </a:r>
            <a:r>
              <a:rPr lang="ja-JP" altLang="en-US" dirty="0">
                <a:latin typeface="ＭＳ Ｐゴシック" pitchFamily="50" charset="-128"/>
                <a:cs typeface="Meiryo UI" pitchFamily="50" charset="-128"/>
              </a:rPr>
              <a:t>高校において、障がいのある生徒と障がいのない生徒の「</a:t>
            </a:r>
            <a:r>
              <a:rPr lang="ja-JP" altLang="en-US" dirty="0" smtClean="0">
                <a:latin typeface="ＭＳ Ｐゴシック" pitchFamily="50" charset="-128"/>
                <a:cs typeface="Meiryo UI" pitchFamily="50" charset="-128"/>
              </a:rPr>
              <a:t>ともに</a:t>
            </a:r>
            <a:r>
              <a:rPr lang="ja-JP" altLang="en-US" dirty="0">
                <a:latin typeface="ＭＳ Ｐゴシック" pitchFamily="50" charset="-128"/>
                <a:cs typeface="Meiryo UI" pitchFamily="50" charset="-128"/>
              </a:rPr>
              <a:t>学び、ともに育つ」教育を推進するため</a:t>
            </a:r>
            <a:r>
              <a:rPr lang="ja-JP" altLang="en-US" dirty="0" smtClean="0">
                <a:latin typeface="ＭＳ Ｐゴシック" pitchFamily="50" charset="-128"/>
                <a:cs typeface="Meiryo UI" pitchFamily="50" charset="-128"/>
              </a:rPr>
              <a:t>、エキスパート支援員等を希望する全府立高校に配置</a:t>
            </a:r>
            <a:r>
              <a:rPr lang="ja-JP" altLang="en-US" dirty="0">
                <a:latin typeface="ＭＳ Ｐゴシック" pitchFamily="50" charset="-128"/>
                <a:cs typeface="Meiryo UI" pitchFamily="50" charset="-128"/>
              </a:rPr>
              <a:t>し、教育環境を整備します</a:t>
            </a:r>
            <a:r>
              <a:rPr lang="ja-JP" altLang="en-US" dirty="0" smtClean="0">
                <a:latin typeface="ＭＳ Ｐゴシック" pitchFamily="50" charset="-128"/>
                <a:cs typeface="Meiryo UI" pitchFamily="50" charset="-128"/>
              </a:rPr>
              <a:t>。</a:t>
            </a:r>
            <a:endParaRPr lang="en-US" altLang="ja-JP" dirty="0">
              <a:latin typeface="ＭＳ Ｐゴシック" pitchFamily="50" charset="-128"/>
            </a:endParaRPr>
          </a:p>
          <a:p>
            <a:pPr algn="l" eaLnBrk="1" hangingPunct="1"/>
            <a:r>
              <a:rPr lang="ja-JP" altLang="en-US" dirty="0" smtClean="0">
                <a:latin typeface="ＭＳ Ｐゴシック" pitchFamily="50" charset="-128"/>
                <a:cs typeface="Meiryo UI" pitchFamily="50" charset="-128"/>
              </a:rPr>
              <a:t>　</a:t>
            </a:r>
            <a:endParaRPr lang="en-US" altLang="ja-JP" dirty="0" smtClean="0">
              <a:latin typeface="ＭＳ Ｐゴシック" pitchFamily="50" charset="-128"/>
            </a:endParaRPr>
          </a:p>
        </p:txBody>
      </p:sp>
      <p:sp>
        <p:nvSpPr>
          <p:cNvPr id="19" name="正方形/長方形 29"/>
          <p:cNvSpPr>
            <a:spLocks noChangeArrowheads="1"/>
          </p:cNvSpPr>
          <p:nvPr/>
        </p:nvSpPr>
        <p:spPr bwMode="auto">
          <a:xfrm>
            <a:off x="4763813" y="2780928"/>
            <a:ext cx="4175127" cy="252000"/>
          </a:xfrm>
          <a:prstGeom prst="rect">
            <a:avLst/>
          </a:prstGeom>
          <a:solidFill>
            <a:srgbClr val="D5D5FF"/>
          </a:solidFill>
          <a:ln w="9525">
            <a:solidFill>
              <a:srgbClr val="385D8A"/>
            </a:solidFill>
            <a:miter lim="800000"/>
            <a:headEnd/>
            <a:tailEnd/>
          </a:ln>
        </p:spPr>
        <p:txBody>
          <a:bodyPr lIns="54000" tIns="28800" rIns="54000" anchor="ctr"/>
          <a:lstStyle/>
          <a:p>
            <a:pPr algn="l"/>
            <a:r>
              <a:rPr lang="ja-JP" altLang="en-US" b="1" dirty="0" smtClean="0">
                <a:latin typeface="Calibri" pitchFamily="34" charset="0"/>
              </a:rPr>
              <a:t>■支援を必要とする児童・生徒の増加や多様化に対応した環境整備</a:t>
            </a:r>
            <a:r>
              <a:rPr lang="ja-JP" altLang="en-US" b="1" dirty="0"/>
              <a:t>　</a:t>
            </a:r>
          </a:p>
        </p:txBody>
      </p:sp>
      <p:sp>
        <p:nvSpPr>
          <p:cNvPr id="20" name="Text Box 142"/>
          <p:cNvSpPr txBox="1">
            <a:spLocks noChangeArrowheads="1"/>
          </p:cNvSpPr>
          <p:nvPr/>
        </p:nvSpPr>
        <p:spPr bwMode="auto">
          <a:xfrm>
            <a:off x="8567737" y="6626380"/>
            <a:ext cx="576263" cy="246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1000">
                <a:solidFill>
                  <a:schemeClr val="tx1"/>
                </a:solidFill>
                <a:latin typeface="Arial" charset="0"/>
                <a:ea typeface="ＭＳ Ｐゴシック" pitchFamily="50" charset="-128"/>
              </a:defRPr>
            </a:lvl1pPr>
            <a:lvl2pPr marL="742950" indent="-285750" eaLnBrk="0" hangingPunct="0">
              <a:defRPr kumimoji="1" sz="1000">
                <a:solidFill>
                  <a:schemeClr val="tx1"/>
                </a:solidFill>
                <a:latin typeface="Arial" charset="0"/>
                <a:ea typeface="ＭＳ Ｐゴシック" pitchFamily="50" charset="-128"/>
              </a:defRPr>
            </a:lvl2pPr>
            <a:lvl3pPr marL="1143000" indent="-228600" eaLnBrk="0" hangingPunct="0">
              <a:defRPr kumimoji="1" sz="1000">
                <a:solidFill>
                  <a:schemeClr val="tx1"/>
                </a:solidFill>
                <a:latin typeface="Arial" charset="0"/>
                <a:ea typeface="ＭＳ Ｐゴシック" pitchFamily="50" charset="-128"/>
              </a:defRPr>
            </a:lvl3pPr>
            <a:lvl4pPr marL="1600200" indent="-228600" eaLnBrk="0" hangingPunct="0">
              <a:defRPr kumimoji="1" sz="1000">
                <a:solidFill>
                  <a:schemeClr val="tx1"/>
                </a:solidFill>
                <a:latin typeface="Arial" charset="0"/>
                <a:ea typeface="ＭＳ Ｐゴシック" pitchFamily="50" charset="-128"/>
              </a:defRPr>
            </a:lvl4pPr>
            <a:lvl5pPr marL="2057400" indent="-228600" eaLnBrk="0" hangingPunct="0">
              <a:defRPr kumimoji="1" sz="10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000">
                <a:solidFill>
                  <a:schemeClr val="tx1"/>
                </a:solidFill>
                <a:latin typeface="Arial" charset="0"/>
                <a:ea typeface="ＭＳ Ｐゴシック" pitchFamily="50" charset="-128"/>
              </a:defRPr>
            </a:lvl9pPr>
          </a:lstStyle>
          <a:p>
            <a:pPr eaLnBrk="1" hangingPunct="1">
              <a:spcBef>
                <a:spcPct val="50000"/>
              </a:spcBef>
            </a:pPr>
            <a:r>
              <a:rPr lang="ja-JP" altLang="en-US" b="1" dirty="0" smtClean="0"/>
              <a:t>８</a:t>
            </a:r>
            <a:endParaRPr lang="ja-JP" altLang="en-US" b="1" dirty="0"/>
          </a:p>
        </p:txBody>
      </p:sp>
    </p:spTree>
    <p:extLst>
      <p:ext uri="{BB962C8B-B14F-4D97-AF65-F5344CB8AC3E}">
        <p14:creationId xmlns:p14="http://schemas.microsoft.com/office/powerpoint/2010/main" val="10257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19925</TotalTime>
  <Words>5289</Words>
  <Application>Microsoft Office PowerPoint</Application>
  <PresentationFormat>画面に合わせる (4:3)</PresentationFormat>
  <Paragraphs>1484</Paragraphs>
  <Slides>27</Slides>
  <Notes>15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29" baseType="lpstr">
      <vt:lpstr>Office ​​テーマ</vt:lpstr>
      <vt:lpstr>ワークシート</vt:lpstr>
      <vt:lpstr>平成27年度 　 大阪府教育委員会の運営方針(案)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平成22年度　教育委員会運営方針</dc:title>
  <dc:creator>大阪府職員端末機１７年度１２月調達</dc:creator>
  <cp:lastModifiedBy>HOSTNAME</cp:lastModifiedBy>
  <cp:revision>1551</cp:revision>
  <cp:lastPrinted>2015-04-15T06:30:51Z</cp:lastPrinted>
  <dcterms:created xsi:type="dcterms:W3CDTF">2010-03-10T10:29:48Z</dcterms:created>
  <dcterms:modified xsi:type="dcterms:W3CDTF">2015-04-16T04:59:52Z</dcterms:modified>
</cp:coreProperties>
</file>