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70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9412" autoAdjust="0"/>
  </p:normalViewPr>
  <p:slideViewPr>
    <p:cSldViewPr>
      <p:cViewPr>
        <p:scale>
          <a:sx n="125" d="100"/>
          <a:sy n="125" d="100"/>
        </p:scale>
        <p:origin x="-612" y="46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2E0C7-61C5-4A46-8F8F-6C05940A7034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22F96-B712-4FC7-B43A-93BB9BC54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4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34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1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1187-8043-40F4-8DA0-6FA3D121FFF0}" type="datetimeFigureOut">
              <a:rPr kumimoji="1" lang="ja-JP" altLang="en-US" smtClean="0"/>
              <a:t>2015/3/20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4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20688" y="738923"/>
            <a:ext cx="5832650" cy="3240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平成２８年度大阪府公立学校教員採用選考テストについて</a:t>
            </a:r>
            <a:endParaRPr kumimoji="1" lang="ja-JP" altLang="en-US" sz="1400" b="1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03369" y="9489504"/>
            <a:ext cx="5180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１</a:t>
            </a:r>
            <a:r>
              <a:rPr kumimoji="1" lang="ja-JP" altLang="en-US" sz="1100" dirty="0" smtClean="0"/>
              <a:t>－２</a:t>
            </a:r>
            <a:endParaRPr kumimoji="1" lang="ja-JP" altLang="en-US" sz="11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777110"/>
              </p:ext>
            </p:extLst>
          </p:nvPr>
        </p:nvGraphicFramePr>
        <p:xfrm>
          <a:off x="476672" y="1712640"/>
          <a:ext cx="6120680" cy="5984266"/>
        </p:xfrm>
        <a:graphic>
          <a:graphicData uri="http://schemas.openxmlformats.org/drawingml/2006/table">
            <a:tbl>
              <a:tblPr/>
              <a:tblGrid>
                <a:gridCol w="936104"/>
                <a:gridCol w="864096"/>
                <a:gridCol w="1728192"/>
                <a:gridCol w="1576574"/>
                <a:gridCol w="1015714"/>
              </a:tblGrid>
              <a:tr h="21641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 　 種 　 等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H28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年度採用予定数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H27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年度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採用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予定数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前年度比較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272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学　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校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約７７０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</a:t>
                      </a:r>
                      <a:r>
                        <a:rPr lang="ja-JP" sz="10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いきいき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  <a:r>
                        <a:rPr lang="en-US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５０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８３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０名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300"/>
                        </a:lnSpc>
                        <a:spcAft>
                          <a:spcPts val="0"/>
                        </a:spcAft>
                      </a:pP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</a:t>
                      </a:r>
                      <a:r>
                        <a:rPr 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小中いきいき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約</a:t>
                      </a:r>
                      <a:r>
                        <a:rPr lang="en-US" altLang="ja-JP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100</a:t>
                      </a:r>
                      <a:r>
                        <a:rPr lang="ja-JP" sz="9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9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▲</a:t>
                      </a:r>
                      <a:r>
                        <a:rPr kumimoji="1" lang="en-US" altLang="ja-JP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60</a:t>
                      </a: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（▲</a:t>
                      </a:r>
                      <a:r>
                        <a:rPr kumimoji="1" lang="en-US" altLang="ja-JP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50</a:t>
                      </a: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spc="235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小中いきいき</a:t>
                      </a:r>
                      <a:r>
                        <a:rPr lang="ja-JP" sz="1100" b="1" kern="0" spc="235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連携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7044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中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537335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中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６１０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うち特別支援学校中学部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約１１０名</a:t>
                      </a:r>
                      <a:r>
                        <a:rPr kumimoji="1" lang="ja-JP" altLang="en-US" sz="11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endParaRPr kumimoji="1" lang="en-US" altLang="ja-JP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3970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５７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０名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3970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うち特別支援学校中学部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　約</a:t>
                      </a:r>
                      <a:r>
                        <a:rPr kumimoji="1" lang="en-US" altLang="ja-JP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70</a:t>
                      </a: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40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40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05668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485900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高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</a:t>
                      </a:r>
                      <a:r>
                        <a:rPr lang="ja-JP" sz="1100" b="1" kern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等</a:t>
                      </a:r>
                      <a:r>
                        <a:rPr lang="en-US" altLang="ja-JP" sz="1100" b="1" kern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高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等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 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６７０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 うち特別支援学校高等部</a:t>
                      </a:r>
                      <a:endParaRPr kumimoji="1" lang="en-US" altLang="ja-JP" sz="10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約１１０名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6035" indent="5588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baseline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６５０</a:t>
                      </a:r>
                      <a:r>
                        <a:rPr 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26035" indent="5588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うち特別支援学校高等部</a:t>
                      </a:r>
                      <a:endParaRPr kumimoji="1" lang="en-US" altLang="ja-JP" sz="9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　約</a:t>
                      </a:r>
                      <a:r>
                        <a:rPr kumimoji="1" lang="en-US" altLang="ja-JP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90</a:t>
                      </a:r>
                      <a:r>
                        <a:rPr kumimoji="1" lang="ja-JP" altLang="en-US" sz="9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20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  <a:p>
                      <a:pPr marL="0" marR="15240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L="0" marR="15240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（＋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20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名）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0844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特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別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支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援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  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校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幼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稚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・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小学部共通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１４０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ja-JP" altLang="en-US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うち、男性７０名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女性７０名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６</a:t>
                      </a:r>
                      <a:r>
                        <a:rPr lang="ja-JP" altLang="ja-JP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０名</a:t>
                      </a: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ja-JP" altLang="en-US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200"/>
                        </a:lnSpc>
                        <a:spcAft>
                          <a:spcPts val="0"/>
                        </a:spcAft>
                      </a:pP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うち、男性</a:t>
                      </a: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30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8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女性</a:t>
                      </a: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30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8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80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2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小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学</a:t>
                      </a:r>
                      <a:r>
                        <a:rPr lang="en-US" alt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部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1284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養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護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４５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３</a:t>
                      </a: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０名</a:t>
                      </a:r>
                      <a:endParaRPr lang="en-US" altLang="ja-JP" sz="10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15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養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１５</a:t>
                      </a:r>
                      <a:r>
                        <a:rPr lang="ja-JP" sz="11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sz="1000" b="1" kern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１０名</a:t>
                      </a:r>
                      <a:endParaRPr lang="en-US" altLang="ja-JP" sz="1000" b="1" kern="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 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5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607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自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活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動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教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諭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若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干</a:t>
                      </a:r>
                      <a:r>
                        <a:rPr lang="en-US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1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若</a:t>
                      </a:r>
                      <a:r>
                        <a:rPr lang="en-US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干</a:t>
                      </a:r>
                      <a:r>
                        <a:rPr lang="en-US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</a:t>
                      </a:r>
                      <a:r>
                        <a:rPr lang="ja-JP" sz="1000" b="1" kern="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0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－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err="1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身体障がい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者対象の選考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8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採用予定数は全体数に含む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　　約１０名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</a:t>
                      </a:r>
                      <a:r>
                        <a:rPr lang="ja-JP" altLang="en-US" sz="1000" b="1" kern="100" baseline="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約１０名　</a:t>
                      </a:r>
                      <a:endParaRPr lang="en-US" altLang="ja-JP" sz="10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（－）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合　　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　　　　</a:t>
                      </a:r>
                      <a:r>
                        <a:rPr lang="ja-JP" sz="1100" b="1" kern="100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計</a:t>
                      </a: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       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２，２５０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約２，</a:t>
                      </a: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１５０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en-US" altLang="ja-JP" sz="1100" b="1" kern="100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　＋</a:t>
                      </a:r>
                      <a:r>
                        <a:rPr lang="en-US" alt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100</a:t>
                      </a:r>
                      <a:r>
                        <a:rPr lang="ja-JP" sz="1100" b="1" kern="1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  <a:cs typeface="Times New Roman"/>
                        </a:rPr>
                        <a:t>名</a:t>
                      </a:r>
                      <a:endParaRPr lang="ja-JP" sz="1100" b="1" kern="100" dirty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  <a:cs typeface="Times New Roman"/>
                      </a:endParaRPr>
                    </a:p>
                  </a:txBody>
                  <a:tcPr marL="68104" marR="6810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20688" y="8265368"/>
            <a:ext cx="59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　試験日程、選考方法等の主な変更、改正点は、平成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21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日開催の教育委員会会議での</a:t>
            </a:r>
          </a:p>
          <a:p>
            <a:r>
              <a:rPr lang="ja-JP" altLang="en-US" sz="11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報</a:t>
            </a:r>
            <a:r>
              <a:rPr kumimoji="1" lang="ja-JP" altLang="en-US" sz="11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告のとおり。</a:t>
            </a:r>
            <a:endParaRPr kumimoji="1" lang="en-US" altLang="ja-JP" sz="11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1628" y="131030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■採用予定数</a:t>
            </a:r>
            <a:endParaRPr kumimoji="1" lang="ja-JP" altLang="en-US" sz="12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2370976" y="2288704"/>
            <a:ext cx="1584175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大かっこ 8"/>
          <p:cNvSpPr/>
          <p:nvPr/>
        </p:nvSpPr>
        <p:spPr>
          <a:xfrm>
            <a:off x="4149080" y="2368176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大かっこ 9"/>
          <p:cNvSpPr/>
          <p:nvPr/>
        </p:nvSpPr>
        <p:spPr>
          <a:xfrm>
            <a:off x="2355736" y="3149372"/>
            <a:ext cx="1584175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大かっこ 10"/>
          <p:cNvSpPr/>
          <p:nvPr/>
        </p:nvSpPr>
        <p:spPr>
          <a:xfrm>
            <a:off x="4149080" y="3152800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大かっこ 11"/>
          <p:cNvSpPr/>
          <p:nvPr/>
        </p:nvSpPr>
        <p:spPr>
          <a:xfrm>
            <a:off x="2363355" y="3980892"/>
            <a:ext cx="1584176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4149080" y="3980892"/>
            <a:ext cx="1368152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/>
          <p:cNvSpPr/>
          <p:nvPr/>
        </p:nvSpPr>
        <p:spPr>
          <a:xfrm>
            <a:off x="2636912" y="4790982"/>
            <a:ext cx="1287758" cy="37804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/>
          <p:cNvSpPr/>
          <p:nvPr/>
        </p:nvSpPr>
        <p:spPr>
          <a:xfrm>
            <a:off x="4437112" y="4835987"/>
            <a:ext cx="1072500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大かっこ 15"/>
          <p:cNvSpPr/>
          <p:nvPr/>
        </p:nvSpPr>
        <p:spPr>
          <a:xfrm>
            <a:off x="3140204" y="6643444"/>
            <a:ext cx="792086" cy="32578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大かっこ 16"/>
          <p:cNvSpPr/>
          <p:nvPr/>
        </p:nvSpPr>
        <p:spPr>
          <a:xfrm>
            <a:off x="4764576" y="6643444"/>
            <a:ext cx="684076" cy="32578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00808" y="7761892"/>
            <a:ext cx="50417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kumimoji="1"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kumimoji="1" lang="en-US" altLang="ja-JP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kumimoji="1"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年度採用予定数には、平成</a:t>
            </a:r>
            <a:r>
              <a:rPr kumimoji="1" lang="en-US" altLang="ja-JP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kumimoji="1"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年度に大阪府に移管</a:t>
            </a:r>
            <a:r>
              <a:rPr lang="ja-JP" altLang="en-US" sz="8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される現大阪</a:t>
            </a:r>
            <a:r>
              <a:rPr kumimoji="1"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市立特別支援学校分を</a:t>
            </a:r>
            <a:r>
              <a:rPr lang="ja-JP" altLang="en-US" sz="8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含んでいます</a:t>
            </a:r>
            <a:r>
              <a:rPr lang="ja-JP" altLang="en-US" sz="8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kumimoji="1" lang="ja-JP" altLang="en-US" sz="1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8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03369" y="9489504"/>
            <a:ext cx="5180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/>
              <a:t>１</a:t>
            </a:r>
            <a:r>
              <a:rPr kumimoji="1" lang="ja-JP" altLang="en-US" sz="1100" smtClean="0"/>
              <a:t>－３</a:t>
            </a:r>
            <a:endParaRPr kumimoji="1" lang="ja-JP" altLang="en-US" sz="1100" dirty="0"/>
          </a:p>
        </p:txBody>
      </p:sp>
      <p:sp>
        <p:nvSpPr>
          <p:cNvPr id="10" name="正方形/長方形 9"/>
          <p:cNvSpPr/>
          <p:nvPr/>
        </p:nvSpPr>
        <p:spPr>
          <a:xfrm>
            <a:off x="374949" y="718503"/>
            <a:ext cx="6264696" cy="48825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◇平成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29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年度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(28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年度実施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の教員採用選考テスト（第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1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次選考）の変更について</a:t>
            </a:r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・スケジュールの変更</a:t>
            </a:r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・筆答テストが基</a:t>
            </a:r>
            <a:r>
              <a:rPr lang="ja-JP" altLang="en-US" sz="1100" b="1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準点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以上の者のみに面接テストを実施</a:t>
            </a:r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・面接テストを集団面接から個人面接に変更</a:t>
            </a:r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　</a:t>
            </a:r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r"/>
            <a:r>
              <a:rPr lang="en-US" altLang="ja-JP" sz="800" dirty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※</a:t>
            </a:r>
            <a:r>
              <a:rPr lang="ja-JP" altLang="en-US" sz="800" dirty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得点には資格や経験に</a:t>
            </a:r>
            <a:r>
              <a:rPr lang="ja-JP" altLang="en-US" sz="800" dirty="0" smtClean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応じ加点する。</a:t>
            </a:r>
            <a:endParaRPr lang="en-US" altLang="ja-JP" sz="8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＜参考＞</a:t>
            </a:r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　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年度（</a:t>
            </a:r>
            <a:r>
              <a:rPr lang="en-US" altLang="ja-JP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27</a:t>
            </a:r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年度実施）教員採用選考テスト</a:t>
            </a:r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r"/>
            <a:r>
              <a:rPr lang="en-US" altLang="ja-JP" sz="800" dirty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※</a:t>
            </a:r>
            <a:r>
              <a:rPr lang="ja-JP" altLang="en-US" sz="800" dirty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得点には特別支援学校教諭免許状</a:t>
            </a:r>
            <a:r>
              <a:rPr lang="ja-JP" altLang="en-US" sz="800" smtClean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所有に係る加点をする</a:t>
            </a:r>
            <a:r>
              <a:rPr lang="ja-JP" altLang="en-US" sz="800" dirty="0" smtClean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。</a:t>
            </a:r>
            <a:endParaRPr lang="en-US" altLang="ja-JP" sz="8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ja-JP" altLang="en-US" sz="11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endParaRPr lang="ja-JP" altLang="en-US" sz="1100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78329" y="5745088"/>
            <a:ext cx="6263587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◇平成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　教員チャレンジテストの実施概要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大阪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の教員を志す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方に採用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選考テストの計画的な受験準備を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支援するため、下記により実施します。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〇実施スケジュール</a:t>
            </a: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・受験案内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月初旬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試験日　　　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12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12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日（土）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結果通知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月中旬　　　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受付期間、方法等の詳細は、平成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27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月初旬の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受験案内に記載</a:t>
            </a: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〇受験資格　　　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</a:t>
            </a:r>
            <a:r>
              <a:rPr lang="en-US" altLang="ja-JP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年生以上で</a:t>
            </a:r>
            <a:r>
              <a:rPr lang="en-US" altLang="ja-JP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48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歳以下（年度末年齢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〇テスト内容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教職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教養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等（択一式）</a:t>
            </a:r>
            <a:endParaRPr lang="en-US" altLang="ja-JP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［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出題分野：教職教養、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教育関係の法規、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教育公務員の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倫理（服務規律）、教育時事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］</a:t>
            </a:r>
          </a:p>
          <a:p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〇結果の取り扱い 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予め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設定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する正答率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（受験案内に記載）以上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の場合、平成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28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年度及び平成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29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</a:t>
            </a:r>
            <a:endParaRPr lang="en-US" altLang="ja-JP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に実施する教員採用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選考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テストにおいて、一次筆答テストを免除。</a:t>
            </a:r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　また、受験者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全員に、採用選考テストの対策に活用できるよう、設問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毎の正否や統</a:t>
            </a:r>
          </a:p>
          <a:p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　　　　　　　計情報（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平均正答率等）を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提供。</a:t>
            </a:r>
          </a:p>
          <a:p>
            <a:endParaRPr lang="ja-JP" altLang="en-US" sz="1100" b="1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〇受験料　　　　　</a:t>
            </a:r>
            <a:r>
              <a:rPr lang="en-US" altLang="ja-JP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‥1,000</a:t>
            </a:r>
            <a:r>
              <a:rPr lang="ja-JP" altLang="en-US" sz="1100" b="1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円／人</a:t>
            </a:r>
            <a:r>
              <a:rPr lang="ja-JP" altLang="en-US" sz="1100" b="1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ja-JP" altLang="en-US" sz="1100" b="1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610845"/>
              </p:ext>
            </p:extLst>
          </p:nvPr>
        </p:nvGraphicFramePr>
        <p:xfrm>
          <a:off x="590781" y="2000672"/>
          <a:ext cx="5838681" cy="1208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4684"/>
                <a:gridCol w="837737"/>
                <a:gridCol w="723500"/>
                <a:gridCol w="1485079"/>
                <a:gridCol w="1497681"/>
              </a:tblGrid>
              <a:tr h="336037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筆答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テスト</a:t>
                      </a:r>
                      <a:endParaRPr lang="en-US" altLang="ja-JP" sz="10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7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月初旬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テスト</a:t>
                      </a:r>
                      <a:endParaRPr lang="en-US" altLang="ja-JP" sz="10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7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月下旬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合否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判定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3920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一般選考</a:t>
                      </a:r>
                      <a:b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zh-TW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（特別選考以外）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教職教養等</a:t>
                      </a:r>
                      <a:b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（択一式）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個人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筆答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テストが基</a:t>
                      </a: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準点以上の</a:t>
                      </a:r>
                      <a:r>
                        <a:rPr lang="ja-JP" altLang="en-US" sz="800" u="none" strike="noStrike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者のみに</a:t>
                      </a: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面接テストを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実施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筆答テストと面接テストの合計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得点</a:t>
                      </a:r>
                      <a:r>
                        <a:rPr lang="en-US" altLang="ja-JP" sz="1000" u="none" strike="noStrike" baseline="300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※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で判定</a:t>
                      </a:r>
                      <a:endParaRPr lang="en-US" altLang="ja-JP" sz="10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特別選考</a:t>
                      </a:r>
                      <a:b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</a:t>
                      </a:r>
                      <a:r>
                        <a:rPr lang="ja-JP" altLang="en-US" sz="800" u="none" strike="noStrike" dirty="0" err="1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身体障がい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者等一部</a:t>
                      </a:r>
                      <a:endParaRPr lang="en-US" altLang="ja-JP" sz="8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　に</a:t>
                      </a: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限定）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全員対象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面接テストの得点で判定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86406"/>
              </p:ext>
            </p:extLst>
          </p:nvPr>
        </p:nvGraphicFramePr>
        <p:xfrm>
          <a:off x="637096" y="3800872"/>
          <a:ext cx="5816240" cy="1281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747"/>
                <a:gridCol w="838425"/>
                <a:gridCol w="2169900"/>
                <a:gridCol w="1512168"/>
              </a:tblGrid>
              <a:tr h="281544">
                <a:tc>
                  <a:txBody>
                    <a:bodyPr/>
                    <a:lstStyle/>
                    <a:p>
                      <a:pPr algn="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筆答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テスト</a:t>
                      </a:r>
                      <a:endParaRPr lang="en-US" altLang="ja-JP" sz="10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7/26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テスト</a:t>
                      </a:r>
                      <a:endParaRPr lang="en-US" altLang="ja-JP" sz="1000" u="none" strike="noStrike" dirty="0" smtClean="0"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7/11,18-20,25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合否判定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30835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一般選考</a:t>
                      </a:r>
                      <a:br>
                        <a:rPr lang="zh-TW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zh-TW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（特別選考以外）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教職教養等</a:t>
                      </a:r>
                      <a:br>
                        <a:rPr lang="zh-TW" altLang="en-US" sz="1000" u="none" strike="noStrike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zh-TW" altLang="en-US" sz="1000" u="none" strike="noStrike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（択一式）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集団面接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筆答テストと面接テストの合計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得点</a:t>
                      </a:r>
                      <a:r>
                        <a:rPr lang="en-US" altLang="ja-JP" sz="1000" u="none" strike="noStrike" baseline="300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※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で</a:t>
                      </a:r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判定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6837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特別選考</a:t>
                      </a:r>
                      <a:b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（社会人</a:t>
                      </a:r>
                      <a:r>
                        <a:rPr lang="ja-JP" altLang="en-US" sz="8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、講師経験者、英語教育推進、</a:t>
                      </a:r>
                      <a:r>
                        <a:rPr lang="ja-JP" altLang="en-US" sz="800" u="none" strike="noStrike" dirty="0" err="1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身体障がい</a:t>
                      </a:r>
                      <a:r>
                        <a:rPr lang="ja-JP" altLang="en-US" sz="8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者　等）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個人面接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面接テストの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得点</a:t>
                      </a:r>
                      <a:r>
                        <a:rPr lang="en-US" altLang="ja-JP" sz="1000" u="none" strike="noStrike" baseline="30000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※</a:t>
                      </a:r>
                      <a:r>
                        <a:rPr lang="ja-JP" altLang="en-US" sz="1000" u="none" strike="noStrike" dirty="0" smtClean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で</a:t>
                      </a:r>
                      <a:r>
                        <a:rPr lang="ja-JP" altLang="en-US" sz="1000" u="none" strike="noStrike" dirty="0">
                          <a:effectLst/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判定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8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3567</TotalTime>
  <Words>281</Words>
  <Application>Microsoft Office PowerPoint</Application>
  <PresentationFormat>A4 210 x 297 mm</PresentationFormat>
  <Paragraphs>171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476</cp:revision>
  <cp:lastPrinted>2015-03-20T03:01:55Z</cp:lastPrinted>
  <dcterms:created xsi:type="dcterms:W3CDTF">2011-11-14T08:07:12Z</dcterms:created>
  <dcterms:modified xsi:type="dcterms:W3CDTF">2015-03-20T03:01:58Z</dcterms:modified>
</cp:coreProperties>
</file>