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9412" autoAdjust="0"/>
  </p:normalViewPr>
  <p:slideViewPr>
    <p:cSldViewPr>
      <p:cViewPr>
        <p:scale>
          <a:sx n="125" d="100"/>
          <a:sy n="125" d="100"/>
        </p:scale>
        <p:origin x="-612" y="484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A2E0C7-61C5-4A46-8F8F-6C05940A7034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22F96-B712-4FC7-B43A-93BB9BC54F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7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96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5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04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126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54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343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18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07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64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0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774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81187-8043-40F4-8DA0-6FA3D121FFF0}" type="datetimeFigureOut">
              <a:rPr kumimoji="1" lang="ja-JP" altLang="en-US" smtClean="0"/>
              <a:t>2015/1/14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F12B9-7E82-4083-BD72-E4E108E26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641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86808" y="507736"/>
            <a:ext cx="6404496" cy="324036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平成２８年度</a:t>
            </a:r>
            <a:r>
              <a:rPr lang="en-US" altLang="ja-JP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(27</a:t>
            </a:r>
            <a:r>
              <a:rPr lang="ja-JP" altLang="en-US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年度実施</a:t>
            </a:r>
            <a:r>
              <a:rPr lang="en-US" altLang="ja-JP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)</a:t>
            </a:r>
            <a:r>
              <a:rPr lang="ja-JP" altLang="en-US" sz="1400" b="1" dirty="0" smtClean="0">
                <a:solidFill>
                  <a:schemeClr val="tx1"/>
                </a:solidFill>
                <a:latin typeface="HGS創英角ｺﾞｼｯｸUB" pitchFamily="50" charset="-128"/>
                <a:ea typeface="HGS創英角ｺﾞｼｯｸUB" pitchFamily="50" charset="-128"/>
              </a:rPr>
              <a:t>大阪府公立学校教員採用選考テストについて</a:t>
            </a:r>
            <a:endParaRPr kumimoji="1" lang="ja-JP" altLang="en-US" sz="1400" b="1" dirty="0">
              <a:solidFill>
                <a:schemeClr val="tx1"/>
              </a:solidFill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81816" y="3097516"/>
            <a:ext cx="6417107" cy="4708981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kern="1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■選考方法等の主な変更、改正点</a:t>
            </a:r>
          </a:p>
          <a:p>
            <a:pPr>
              <a:lnSpc>
                <a:spcPts val="1500"/>
              </a:lnSpc>
            </a:pPr>
            <a:endParaRPr lang="ja-JP" altLang="en-US" sz="1200" kern="100" dirty="0" smtClean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200" kern="1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◇</a:t>
            </a:r>
            <a:r>
              <a:rPr lang="ja-JP" altLang="en-US" sz="1200" kern="1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　</a:t>
            </a:r>
            <a:r>
              <a:rPr lang="ja-JP" altLang="en-US" sz="1200" kern="1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中学校</a:t>
            </a:r>
            <a:r>
              <a:rPr lang="ja-JP" altLang="en-US" sz="1200" kern="1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・中学部、高校・</a:t>
            </a:r>
            <a:r>
              <a:rPr lang="ja-JP" altLang="en-US" sz="1200" kern="1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高等部における併願</a:t>
            </a:r>
            <a:r>
              <a:rPr lang="ja-JP" altLang="en-US" sz="1200" kern="1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募集</a:t>
            </a:r>
            <a:r>
              <a:rPr lang="en-US" altLang="ja-JP" sz="1200" kern="1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(</a:t>
            </a:r>
            <a:r>
              <a:rPr lang="ja-JP" altLang="en-US" sz="1200" kern="1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一部教科</a:t>
            </a:r>
            <a:r>
              <a:rPr lang="en-US" altLang="ja-JP" sz="1200" kern="100" dirty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)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 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  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○　中学校・高校・支援学校において、優秀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な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人材を確保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するため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、中学校、高校の両校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種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の免許保有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者を対象に、中学校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・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中学部と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高校・高等部の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併願を可能とする募集を行う。</a:t>
            </a:r>
            <a:endParaRPr lang="ja-JP" altLang="en-US" sz="1100" kern="100" dirty="0">
              <a:solidFill>
                <a:prstClr val="black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 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 ただし、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募集する教科は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、例年の志望状況等を勘案し、「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国語」「数学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」「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音楽」「美術」「家庭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」「英語」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と</a:t>
            </a:r>
            <a:r>
              <a:rPr lang="ja-JP" altLang="en-US" sz="1100" kern="100" dirty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する。</a:t>
            </a:r>
          </a:p>
          <a:p>
            <a:pPr>
              <a:lnSpc>
                <a:spcPts val="1500"/>
              </a:lnSpc>
            </a:pPr>
            <a:r>
              <a:rPr lang="en-US" altLang="ja-JP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 </a:t>
            </a:r>
            <a:endParaRPr lang="ja-JP" altLang="ja-JP" sz="10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◇</a:t>
            </a: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高校</a:t>
            </a:r>
            <a:r>
              <a:rPr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・高等部の「地歴」「公民」の資格要件を変更</a:t>
            </a:r>
          </a:p>
          <a:p>
            <a:pPr>
              <a:lnSpc>
                <a:spcPts val="15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○</a:t>
            </a:r>
            <a:r>
              <a:rPr lang="ja-JP" altLang="en-US" sz="1100" kern="100" dirty="0" smtClean="0">
                <a:solidFill>
                  <a:prstClr val="black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 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「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地歴」「公民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」のいずれの科目も担当できるよう、両免許の保有を資格要件とする。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endParaRPr lang="ja-JP" altLang="en-US" sz="1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ja-JP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◇</a:t>
            </a: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200" kern="100" dirty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社会人経験対象の選考区分の対象要件</a:t>
            </a:r>
            <a:r>
              <a:rPr lang="ja-JP" altLang="en-US" sz="1200" kern="100" dirty="0" smtClean="0">
                <a:solidFill>
                  <a:prstClr val="black"/>
                </a:solidFill>
                <a:latin typeface="HGP創英角ｺﾞｼｯｸUB" pitchFamily="50" charset="-128"/>
                <a:ea typeface="HGP創英角ｺﾞｼｯｸUB" pitchFamily="50" charset="-128"/>
                <a:cs typeface="Times New Roman"/>
              </a:rPr>
              <a:t>を見直し</a:t>
            </a:r>
            <a:endParaRPr lang="ja-JP" altLang="en-US" sz="1200" kern="100" dirty="0">
              <a:solidFill>
                <a:prstClr val="black"/>
              </a:solidFill>
              <a:latin typeface="HGP創英角ｺﾞｼｯｸUB" pitchFamily="50" charset="-128"/>
              <a:ea typeface="HGP創英角ｺﾞｼｯｸUB" pitchFamily="50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</a:t>
            </a: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○　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雇用形態の多様化を踏まえ、常勤の派遣</a:t>
            </a: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社員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や任期付社員も対象とする。</a:t>
            </a:r>
            <a:endParaRPr lang="en-US" altLang="ja-JP" sz="1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endParaRPr lang="ja-JP" altLang="en-US" sz="11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◇　教員チャレンジテストの基準</a:t>
            </a:r>
            <a:r>
              <a:rPr lang="en-US" altLang="ja-JP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正答率</a:t>
            </a:r>
            <a:r>
              <a:rPr lang="en-US" altLang="ja-JP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75%</a:t>
            </a: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以上</a:t>
            </a:r>
            <a:r>
              <a:rPr lang="en-US" altLang="ja-JP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を満たした者は、一次選考・筆答テストを免除</a:t>
            </a:r>
            <a:endParaRPr lang="ja-JP" altLang="en-US" sz="12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en-US" altLang="ja-JP" sz="11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◇　一次選考</a:t>
            </a:r>
            <a:r>
              <a:rPr lang="ja-JP" altLang="en-US" sz="1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</a:t>
            </a:r>
            <a:r>
              <a:rPr lang="ja-JP" altLang="en-US" sz="12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おける面接テストの実施方法を変更</a:t>
            </a:r>
          </a:p>
          <a:p>
            <a:pPr>
              <a:lnSpc>
                <a:spcPts val="1500"/>
              </a:lnSpc>
            </a:pPr>
            <a:r>
              <a:rPr lang="ja-JP" altLang="en-US" sz="10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0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 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○　人物重視の選考をさらに徹底するため、特別選考区分における面接を集団面接から個人面接に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 変更する。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</a:t>
            </a:r>
            <a:endParaRPr lang="ja-JP" altLang="en-US" sz="1100" dirty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>
              <a:lnSpc>
                <a:spcPts val="1500"/>
              </a:lnSpc>
            </a:pPr>
            <a:r>
              <a:rPr lang="ja-JP" altLang="en-US" sz="11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</a:t>
            </a:r>
            <a:r>
              <a:rPr lang="en-US" altLang="ja-JP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※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一般選考区分については、</a:t>
            </a:r>
            <a:r>
              <a:rPr lang="en-US" altLang="ja-JP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H28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年度教員採用選考テストでは従前どおりの集団面接とする。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 なお、</a:t>
            </a:r>
            <a:r>
              <a:rPr lang="en-US" altLang="ja-JP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H29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年度教員採用選考テストにおいては、一般選考区分についても個人面接にすると</a:t>
            </a:r>
          </a:p>
          <a:p>
            <a:pPr>
              <a:lnSpc>
                <a:spcPts val="1500"/>
              </a:lnSpc>
            </a:pPr>
            <a:r>
              <a:rPr lang="ja-JP" altLang="en-US" sz="1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　　　　　 ともに、選考の実施手順、スケジュールの変更を検討。（今年度中に公表予定）</a:t>
            </a:r>
            <a:endParaRPr lang="ja-JP" altLang="en-US" sz="11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>
              <a:lnSpc>
                <a:spcPts val="1500"/>
              </a:lnSpc>
            </a:pPr>
            <a:endParaRPr lang="ja-JP" altLang="en-US" sz="1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286808" y="1179632"/>
            <a:ext cx="6404495" cy="1823576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■試験日程等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◇　願書</a:t>
            </a: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受付期間　 </a:t>
            </a:r>
            <a:r>
              <a:rPr lang="en-US" altLang="ja-JP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４月１日（水）～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５月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７日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木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※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インターネット出願は４月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24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日（金）まで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◇　一次</a:t>
            </a: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選考　　　　 </a:t>
            </a:r>
            <a:r>
              <a:rPr lang="en-US" altLang="ja-JP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面接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テスト ：　　　　　７月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11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［名古屋、岡山会場］</a:t>
            </a:r>
            <a:endParaRPr lang="en-US" altLang="ja-JP" sz="1100" kern="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　　　　　　　　　　　　 　　　　　　   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 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　７月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18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～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20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月祝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err="1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、</a:t>
            </a:r>
            <a:r>
              <a:rPr lang="ja-JP" altLang="en-US" sz="1100" kern="10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［予備日</a:t>
            </a:r>
            <a:r>
              <a:rPr lang="en-US" altLang="ja-JP" sz="1100" kern="10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25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 ］ 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　　　　　　　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　　　　　　　　　　　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筆答テスト ：　　　　　７月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26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endParaRPr lang="ja-JP" altLang="en-US" sz="1100" kern="100" dirty="0" smtClean="0">
              <a:solidFill>
                <a:schemeClr val="tx1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◇　二次</a:t>
            </a: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選考　　　　 </a:t>
            </a:r>
            <a:r>
              <a:rPr lang="en-US" altLang="ja-JP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筆答、実技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テスト ：　８月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22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).23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).29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土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).30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　</a:t>
            </a:r>
            <a:endParaRPr lang="en-US" altLang="ja-JP" sz="1100" kern="100" dirty="0" smtClean="0">
              <a:solidFill>
                <a:schemeClr val="tx1"/>
              </a:solidFill>
              <a:latin typeface="Century"/>
              <a:ea typeface="HGP創英角ｺﾞｼｯｸUB"/>
              <a:cs typeface="Times New Roman"/>
            </a:endParaRP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　　　　　　　　　　　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面接テスト ：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　８月下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旬～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９月下旬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◇　結果発表　　　　 </a:t>
            </a:r>
            <a:r>
              <a:rPr lang="en-US" altLang="ja-JP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一次選考</a:t>
            </a: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：　　　　　 ８月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12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水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予定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　　　　　　　　　　　　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二次選考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  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：　　　　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10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21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(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水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)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予定　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271410" y="7902488"/>
            <a:ext cx="6419894" cy="1054135"/>
          </a:xfrm>
          <a:prstGeom prst="roundRect">
            <a:avLst>
              <a:gd name="adj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>
              <a:lnSpc>
                <a:spcPts val="1500"/>
              </a:lnSpc>
            </a:pPr>
            <a:r>
              <a:rPr lang="ja-JP" altLang="en-US" sz="1200" kern="100" dirty="0" smtClean="0">
                <a:solidFill>
                  <a:schemeClr val="tx1"/>
                </a:solidFill>
                <a:latin typeface="Century"/>
                <a:ea typeface="HGP創英角ｺﾞｼｯｸUB"/>
                <a:cs typeface="Times New Roman"/>
              </a:rPr>
              <a:t>■今後の予定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◇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2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月中旬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受験説明会の実施案内（大阪、東京、名古屋、岡山を予定）を公表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◇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3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月初旬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大学等推薦制度実施要項を公表（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HP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掲載、大学等に周知）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◇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3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月下旬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受験案内（募集校種・教科、採用予定数等）を教育委員会会議に報告、確定後公表</a:t>
            </a:r>
          </a:p>
          <a:p>
            <a:pPr>
              <a:lnSpc>
                <a:spcPts val="1500"/>
              </a:lnSpc>
            </a:pP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◇　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4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月 １日</a:t>
            </a:r>
            <a:r>
              <a:rPr lang="en-US" altLang="ja-JP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‥</a:t>
            </a:r>
            <a:r>
              <a:rPr lang="ja-JP" altLang="en-US" sz="1100" kern="100" dirty="0" smtClean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  <a:cs typeface="Times New Roman"/>
              </a:rPr>
              <a:t>受験案内の配布、受付開始 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28011" y="9338368"/>
            <a:ext cx="550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１－２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987223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3336</TotalTime>
  <Words>37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大阪府庁</dc:creator>
  <cp:lastModifiedBy>HOSTNAME</cp:lastModifiedBy>
  <cp:revision>393</cp:revision>
  <cp:lastPrinted>2015-01-09T09:15:05Z</cp:lastPrinted>
  <dcterms:created xsi:type="dcterms:W3CDTF">2011-11-14T08:07:12Z</dcterms:created>
  <dcterms:modified xsi:type="dcterms:W3CDTF">2015-01-14T05:44:46Z</dcterms:modified>
</cp:coreProperties>
</file>