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460" r:id="rId3"/>
    <p:sldId id="320" r:id="rId4"/>
    <p:sldId id="425" r:id="rId5"/>
    <p:sldId id="483" r:id="rId6"/>
    <p:sldId id="482" r:id="rId7"/>
    <p:sldId id="468" r:id="rId8"/>
    <p:sldId id="470" r:id="rId9"/>
    <p:sldId id="478" r:id="rId10"/>
    <p:sldId id="480" r:id="rId11"/>
    <p:sldId id="473" r:id="rId12"/>
    <p:sldId id="461" r:id="rId13"/>
    <p:sldId id="463" r:id="rId14"/>
    <p:sldId id="435" r:id="rId15"/>
    <p:sldId id="436" r:id="rId16"/>
    <p:sldId id="465" r:id="rId17"/>
    <p:sldId id="420" r:id="rId18"/>
    <p:sldId id="477" r:id="rId19"/>
    <p:sldId id="431" r:id="rId20"/>
    <p:sldId id="484" r:id="rId21"/>
    <p:sldId id="493" r:id="rId22"/>
    <p:sldId id="486" r:id="rId23"/>
    <p:sldId id="487" r:id="rId24"/>
    <p:sldId id="488" r:id="rId25"/>
    <p:sldId id="489" r:id="rId26"/>
    <p:sldId id="490" r:id="rId27"/>
    <p:sldId id="491" r:id="rId28"/>
  </p:sldIdLst>
  <p:sldSz cx="9144000" cy="6858000" type="screen4x3"/>
  <p:notesSz cx="6807200" cy="9939338"/>
  <p:defaultTextStyle>
    <a:defPPr>
      <a:defRPr lang="ja-JP"/>
    </a:defPPr>
    <a:lvl1pPr algn="ctr" rtl="0" fontAlgn="base">
      <a:spcBef>
        <a:spcPct val="0"/>
      </a:spcBef>
      <a:spcAft>
        <a:spcPct val="0"/>
      </a:spcAft>
      <a:defRPr kumimoji="1" sz="1000" kern="1200">
        <a:solidFill>
          <a:schemeClr val="tx1"/>
        </a:solidFill>
        <a:latin typeface="Arial" charset="0"/>
        <a:ea typeface="ＭＳ Ｐゴシック" pitchFamily="50" charset="-128"/>
        <a:cs typeface="+mn-cs"/>
      </a:defRPr>
    </a:lvl1pPr>
    <a:lvl2pPr marL="4572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2pPr>
    <a:lvl3pPr marL="9144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3pPr>
    <a:lvl4pPr marL="13716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4pPr>
    <a:lvl5pPr marL="18288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5pPr>
    <a:lvl6pPr marL="2286000" algn="l" defTabSz="914400" rtl="0" eaLnBrk="1" latinLnBrk="0" hangingPunct="1">
      <a:defRPr kumimoji="1" sz="1000" kern="1200">
        <a:solidFill>
          <a:schemeClr val="tx1"/>
        </a:solidFill>
        <a:latin typeface="Arial" charset="0"/>
        <a:ea typeface="ＭＳ Ｐゴシック" pitchFamily="50" charset="-128"/>
        <a:cs typeface="+mn-cs"/>
      </a:defRPr>
    </a:lvl6pPr>
    <a:lvl7pPr marL="2743200" algn="l" defTabSz="914400" rtl="0" eaLnBrk="1" latinLnBrk="0" hangingPunct="1">
      <a:defRPr kumimoji="1" sz="1000" kern="1200">
        <a:solidFill>
          <a:schemeClr val="tx1"/>
        </a:solidFill>
        <a:latin typeface="Arial" charset="0"/>
        <a:ea typeface="ＭＳ Ｐゴシック" pitchFamily="50" charset="-128"/>
        <a:cs typeface="+mn-cs"/>
      </a:defRPr>
    </a:lvl7pPr>
    <a:lvl8pPr marL="3200400" algn="l" defTabSz="914400" rtl="0" eaLnBrk="1" latinLnBrk="0" hangingPunct="1">
      <a:defRPr kumimoji="1" sz="1000" kern="1200">
        <a:solidFill>
          <a:schemeClr val="tx1"/>
        </a:solidFill>
        <a:latin typeface="Arial" charset="0"/>
        <a:ea typeface="ＭＳ Ｐゴシック" pitchFamily="50" charset="-128"/>
        <a:cs typeface="+mn-cs"/>
      </a:defRPr>
    </a:lvl8pPr>
    <a:lvl9pPr marL="3657600" algn="l" defTabSz="914400" rtl="0" eaLnBrk="1" latinLnBrk="0" hangingPunct="1">
      <a:defRPr kumimoji="1" sz="1000" kern="1200">
        <a:solidFill>
          <a:schemeClr val="tx1"/>
        </a:solidFill>
        <a:latin typeface="Arial" charset="0"/>
        <a:ea typeface="ＭＳ Ｐゴシック" pitchFamily="50" charset="-128"/>
        <a:cs typeface="+mn-cs"/>
      </a:defRPr>
    </a:lvl9pPr>
  </p:defaultTextStyle>
  <p:extLst>
    <p:ext uri="{521415D9-36F7-43E2-AB2F-B90AF26B5E84}">
      <p14:sectionLst xmlns:p14="http://schemas.microsoft.com/office/powerpoint/2010/main">
        <p14:section name="既定のセクション" id="{498CB2C0-2117-4554-B3B2-69CED82323EF}">
          <p14:sldIdLst>
            <p14:sldId id="256"/>
            <p14:sldId id="460"/>
            <p14:sldId id="320"/>
            <p14:sldId id="425"/>
            <p14:sldId id="483"/>
            <p14:sldId id="482"/>
            <p14:sldId id="468"/>
            <p14:sldId id="470"/>
            <p14:sldId id="478"/>
            <p14:sldId id="480"/>
            <p14:sldId id="473"/>
            <p14:sldId id="461"/>
            <p14:sldId id="463"/>
            <p14:sldId id="435"/>
            <p14:sldId id="436"/>
            <p14:sldId id="465"/>
            <p14:sldId id="420"/>
            <p14:sldId id="477"/>
            <p14:sldId id="431"/>
            <p14:sldId id="484"/>
            <p14:sldId id="493"/>
            <p14:sldId id="486"/>
            <p14:sldId id="487"/>
            <p14:sldId id="488"/>
            <p14:sldId id="489"/>
            <p14:sldId id="490"/>
            <p14:sldId id="49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87E"/>
    <a:srgbClr val="FF0000"/>
    <a:srgbClr val="B2B2B2"/>
    <a:srgbClr val="BBE0E3"/>
    <a:srgbClr val="FBFE78"/>
    <a:srgbClr val="7AEDF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65" autoAdjust="0"/>
    <p:restoredTop sz="98940" autoAdjust="0"/>
  </p:normalViewPr>
  <p:slideViewPr>
    <p:cSldViewPr>
      <p:cViewPr varScale="1">
        <p:scale>
          <a:sx n="77" d="100"/>
          <a:sy n="77" d="100"/>
        </p:scale>
        <p:origin x="-624" y="-102"/>
      </p:cViewPr>
      <p:guideLst>
        <p:guide orient="horz" pos="2160"/>
        <p:guide pos="2880"/>
      </p:guideLst>
    </p:cSldViewPr>
  </p:slideViewPr>
  <p:outlineViewPr>
    <p:cViewPr>
      <p:scale>
        <a:sx n="33" d="100"/>
        <a:sy n="33" d="100"/>
      </p:scale>
      <p:origin x="0" y="114"/>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______2.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5957342713908729E-2"/>
          <c:y val="5.9391981596706001E-2"/>
          <c:w val="0.76251028866084392"/>
          <c:h val="0.73513989073044195"/>
        </c:manualLayout>
      </c:layout>
      <c:ofPieChart>
        <c:ofPieType val="bar"/>
        <c:varyColors val="1"/>
        <c:ser>
          <c:idx val="0"/>
          <c:order val="0"/>
          <c:dPt>
            <c:idx val="2"/>
            <c:bubble3D val="0"/>
            <c:spPr>
              <a:noFill/>
              <a:ln>
                <a:noFill/>
              </a:ln>
            </c:spPr>
          </c:dPt>
          <c:dLbls>
            <c:dLbl>
              <c:idx val="0"/>
              <c:layout>
                <c:manualLayout>
                  <c:x val="3.249386718310892E-2"/>
                  <c:y val="0.22804764789016757"/>
                </c:manualLayout>
              </c:layout>
              <c:tx>
                <c:rich>
                  <a:bodyPr/>
                  <a:lstStyle/>
                  <a:p>
                    <a:r>
                      <a:rPr lang="ja-JP" altLang="en-US" b="1" dirty="0"/>
                      <a:t>建設事業費</a:t>
                    </a:r>
                    <a:r>
                      <a:rPr lang="en-US" altLang="ja-JP" b="1" dirty="0"/>
                      <a:t>,</a:t>
                    </a:r>
                  </a:p>
                  <a:p>
                    <a:r>
                      <a:rPr lang="ja-JP" altLang="en-US" b="1" dirty="0" smtClean="0"/>
                      <a:t>１８６億円</a:t>
                    </a:r>
                    <a:endParaRPr lang="en-US" altLang="ja-JP" b="1" dirty="0"/>
                  </a:p>
                  <a:p>
                    <a:r>
                      <a:rPr lang="ja-JP" altLang="en-US" b="1" dirty="0" smtClean="0"/>
                      <a:t>（３．２</a:t>
                    </a:r>
                    <a:r>
                      <a:rPr lang="en-US" altLang="ja-JP" b="1" dirty="0" smtClean="0"/>
                      <a:t>%</a:t>
                    </a:r>
                    <a:r>
                      <a:rPr lang="ja-JP" altLang="en-US" b="1" dirty="0"/>
                      <a:t>）</a:t>
                    </a:r>
                    <a:endParaRPr lang="en-US" altLang="ja-JP" b="1" dirty="0"/>
                  </a:p>
                </c:rich>
              </c:tx>
              <c:showLegendKey val="0"/>
              <c:showVal val="1"/>
              <c:showCatName val="1"/>
              <c:showSerName val="0"/>
              <c:showPercent val="1"/>
              <c:showBubbleSize val="0"/>
            </c:dLbl>
            <c:dLbl>
              <c:idx val="1"/>
              <c:layout>
                <c:manualLayout>
                  <c:x val="8.4445498656335743E-3"/>
                  <c:y val="-0.14785504958733309"/>
                </c:manualLayout>
              </c:layout>
              <c:tx>
                <c:rich>
                  <a:bodyPr/>
                  <a:lstStyle/>
                  <a:p>
                    <a:r>
                      <a:rPr lang="ja-JP" altLang="en-US" b="1" dirty="0"/>
                      <a:t>その他</a:t>
                    </a:r>
                    <a:endParaRPr lang="en-US" altLang="ja-JP" b="1" dirty="0"/>
                  </a:p>
                  <a:p>
                    <a:r>
                      <a:rPr lang="ja-JP" altLang="en-US" b="1" dirty="0" smtClean="0"/>
                      <a:t>２５３億円</a:t>
                    </a:r>
                    <a:endParaRPr lang="en-US" altLang="ja-JP" b="1" dirty="0"/>
                  </a:p>
                  <a:p>
                    <a:r>
                      <a:rPr lang="ja-JP" altLang="en-US" b="1" dirty="0" smtClean="0"/>
                      <a:t>（４．４</a:t>
                    </a:r>
                    <a:r>
                      <a:rPr lang="en-US" altLang="ja-JP" b="1" dirty="0" smtClean="0"/>
                      <a:t>%</a:t>
                    </a:r>
                    <a:r>
                      <a:rPr lang="ja-JP" altLang="en-US" b="1" dirty="0"/>
                      <a:t>）</a:t>
                    </a:r>
                  </a:p>
                </c:rich>
              </c:tx>
              <c:showLegendKey val="0"/>
              <c:showVal val="1"/>
              <c:showCatName val="1"/>
              <c:showSerName val="0"/>
              <c:showPercent val="1"/>
              <c:showBubbleSize val="0"/>
            </c:dLbl>
            <c:dLbl>
              <c:idx val="2"/>
              <c:delete val="1"/>
            </c:dLbl>
            <c:dLbl>
              <c:idx val="3"/>
              <c:layout>
                <c:manualLayout>
                  <c:x val="-0.18860947063496686"/>
                  <c:y val="-1.4374392012187287E-2"/>
                </c:manualLayout>
              </c:layout>
              <c:tx>
                <c:rich>
                  <a:bodyPr/>
                  <a:lstStyle/>
                  <a:p>
                    <a:r>
                      <a:rPr lang="ja-JP" altLang="en-US" b="1" baseline="0" dirty="0">
                        <a:solidFill>
                          <a:schemeClr val="bg1"/>
                        </a:solidFill>
                      </a:rPr>
                      <a:t>人件費</a:t>
                    </a:r>
                    <a:endParaRPr lang="en-US" altLang="ja-JP" b="1" baseline="0" dirty="0">
                      <a:solidFill>
                        <a:schemeClr val="bg1"/>
                      </a:solidFill>
                    </a:endParaRPr>
                  </a:p>
                  <a:p>
                    <a:r>
                      <a:rPr lang="en-US" altLang="ja-JP" b="1" baseline="0" dirty="0">
                        <a:solidFill>
                          <a:schemeClr val="bg1"/>
                        </a:solidFill>
                      </a:rPr>
                      <a:t> </a:t>
                    </a:r>
                    <a:r>
                      <a:rPr lang="ja-JP" altLang="en-US" b="1" baseline="0" dirty="0" smtClean="0">
                        <a:solidFill>
                          <a:schemeClr val="bg1"/>
                        </a:solidFill>
                      </a:rPr>
                      <a:t>５，３５５億円</a:t>
                    </a:r>
                    <a:endParaRPr lang="en-US" altLang="ja-JP" b="1" baseline="0" dirty="0">
                      <a:solidFill>
                        <a:schemeClr val="bg1"/>
                      </a:solidFill>
                    </a:endParaRPr>
                  </a:p>
                  <a:p>
                    <a:r>
                      <a:rPr lang="ja-JP" altLang="en-US" b="1" baseline="0" dirty="0">
                        <a:solidFill>
                          <a:schemeClr val="bg1"/>
                        </a:solidFill>
                      </a:rPr>
                      <a:t>（</a:t>
                    </a:r>
                    <a:r>
                      <a:rPr lang="ja-JP" altLang="en-US" b="1" baseline="0" dirty="0" smtClean="0">
                        <a:solidFill>
                          <a:schemeClr val="bg1"/>
                        </a:solidFill>
                      </a:rPr>
                      <a:t>９２．４</a:t>
                    </a:r>
                    <a:r>
                      <a:rPr lang="en-US" altLang="ja-JP" b="1" baseline="0" dirty="0" smtClean="0">
                        <a:solidFill>
                          <a:schemeClr val="bg1"/>
                        </a:solidFill>
                      </a:rPr>
                      <a:t>%</a:t>
                    </a:r>
                    <a:r>
                      <a:rPr lang="ja-JP" altLang="en-US" b="1" baseline="0" dirty="0">
                        <a:solidFill>
                          <a:schemeClr val="bg1"/>
                        </a:solidFill>
                      </a:rPr>
                      <a:t>）</a:t>
                    </a:r>
                  </a:p>
                </c:rich>
              </c:tx>
              <c:showLegendKey val="0"/>
              <c:showVal val="1"/>
              <c:showCatName val="1"/>
              <c:showSerName val="0"/>
              <c:showPercent val="1"/>
              <c:showBubbleSize val="0"/>
            </c:dLbl>
            <c:showLegendKey val="0"/>
            <c:showVal val="1"/>
            <c:showCatName val="1"/>
            <c:showSerName val="0"/>
            <c:showPercent val="1"/>
            <c:showBubbleSize val="0"/>
            <c:showLeaderLines val="1"/>
          </c:dLbls>
          <c:cat>
            <c:strRef>
              <c:f>'Sheet1 (2)'!$A$4:$A$6</c:f>
              <c:strCache>
                <c:ptCount val="3"/>
                <c:pt idx="0">
                  <c:v>建設事業費</c:v>
                </c:pt>
                <c:pt idx="1">
                  <c:v>その他</c:v>
                </c:pt>
                <c:pt idx="2">
                  <c:v>人件費</c:v>
                </c:pt>
              </c:strCache>
            </c:strRef>
          </c:cat>
          <c:val>
            <c:numRef>
              <c:f>'Sheet1 (2)'!$B$4:$B$6</c:f>
              <c:numCache>
                <c:formatCode>General</c:formatCode>
                <c:ptCount val="3"/>
                <c:pt idx="0">
                  <c:v>186</c:v>
                </c:pt>
                <c:pt idx="1">
                  <c:v>253</c:v>
                </c:pt>
                <c:pt idx="2" formatCode="#,##0">
                  <c:v>5355</c:v>
                </c:pt>
              </c:numCache>
            </c:numRef>
          </c:val>
        </c:ser>
        <c:dLbls>
          <c:showLegendKey val="0"/>
          <c:showVal val="0"/>
          <c:showCatName val="0"/>
          <c:showSerName val="0"/>
          <c:showPercent val="0"/>
          <c:showBubbleSize val="0"/>
          <c:showLeaderLines val="1"/>
        </c:dLbls>
        <c:gapWidth val="100"/>
        <c:secondPieSize val="75"/>
        <c:serLines/>
      </c:ofPie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4643942822942121E-2"/>
          <c:y val="2.9678972539849503E-2"/>
          <c:w val="0.93071206373894966"/>
          <c:h val="0.94674415005264589"/>
        </c:manualLayout>
      </c:layout>
      <c:barChart>
        <c:barDir val="col"/>
        <c:grouping val="stacked"/>
        <c:varyColors val="0"/>
        <c:ser>
          <c:idx val="0"/>
          <c:order val="0"/>
          <c:tx>
            <c:strRef>
              <c:f>'Sheet1 (2)'!$A$9</c:f>
              <c:strCache>
                <c:ptCount val="1"/>
                <c:pt idx="0">
                  <c:v>小学校</c:v>
                </c:pt>
              </c:strCache>
            </c:strRef>
          </c:tx>
          <c:invertIfNegative val="0"/>
          <c:dLbls>
            <c:dLbl>
              <c:idx val="0"/>
              <c:layout/>
              <c:tx>
                <c:rich>
                  <a:bodyPr/>
                  <a:lstStyle/>
                  <a:p>
                    <a:r>
                      <a:rPr lang="ja-JP" altLang="en-US" b="1" baseline="0" dirty="0">
                        <a:solidFill>
                          <a:schemeClr val="bg1"/>
                        </a:solidFill>
                      </a:rPr>
                      <a:t>小学校</a:t>
                    </a:r>
                    <a:endParaRPr lang="en-US" altLang="en-US" b="1" baseline="0" dirty="0">
                      <a:solidFill>
                        <a:schemeClr val="bg1"/>
                      </a:solidFill>
                    </a:endParaRPr>
                  </a:p>
                  <a:p>
                    <a:r>
                      <a:rPr lang="ja-JP" altLang="en-US" b="1" baseline="0" dirty="0" smtClean="0">
                        <a:solidFill>
                          <a:schemeClr val="bg1"/>
                        </a:solidFill>
                      </a:rPr>
                      <a:t>２，１００</a:t>
                    </a:r>
                    <a:r>
                      <a:rPr lang="en-US" altLang="en-US" b="1" baseline="0" dirty="0" smtClean="0">
                        <a:solidFill>
                          <a:schemeClr val="bg1"/>
                        </a:solidFill>
                      </a:rPr>
                      <a:t> </a:t>
                    </a:r>
                    <a:r>
                      <a:rPr lang="ja-JP" altLang="en-US" b="1" baseline="0" dirty="0">
                        <a:solidFill>
                          <a:schemeClr val="bg1"/>
                        </a:solidFill>
                      </a:rPr>
                      <a:t>億円</a:t>
                    </a:r>
                    <a:endParaRPr lang="en-US" altLang="ja-JP" b="1" baseline="0" dirty="0">
                      <a:solidFill>
                        <a:schemeClr val="bg1"/>
                      </a:solidFill>
                    </a:endParaRPr>
                  </a:p>
                  <a:p>
                    <a:r>
                      <a:rPr lang="ja-JP" altLang="en-US" b="1" baseline="0" dirty="0">
                        <a:solidFill>
                          <a:schemeClr val="bg1"/>
                        </a:solidFill>
                      </a:rPr>
                      <a:t>（</a:t>
                    </a:r>
                    <a:r>
                      <a:rPr lang="ja-JP" altLang="en-US" b="1" baseline="0" dirty="0" smtClean="0">
                        <a:solidFill>
                          <a:schemeClr val="bg1"/>
                        </a:solidFill>
                      </a:rPr>
                      <a:t>３９．２％</a:t>
                    </a:r>
                    <a:r>
                      <a:rPr lang="ja-JP" altLang="en-US" b="1" baseline="0" dirty="0">
                        <a:solidFill>
                          <a:schemeClr val="bg1"/>
                        </a:solidFill>
                      </a:rPr>
                      <a:t>）</a:t>
                    </a:r>
                    <a:endParaRPr lang="en-US" altLang="ja-JP" b="1" baseline="0" dirty="0">
                      <a:solidFill>
                        <a:schemeClr val="bg1"/>
                      </a:solidFill>
                    </a:endParaRPr>
                  </a:p>
                </c:rich>
              </c:tx>
              <c:showLegendKey val="1"/>
              <c:showVal val="1"/>
              <c:showCatName val="0"/>
              <c:showSerName val="0"/>
              <c:showPercent val="0"/>
              <c:showBubbleSize val="0"/>
            </c:dLbl>
            <c:showLegendKey val="1"/>
            <c:showVal val="1"/>
            <c:showCatName val="0"/>
            <c:showSerName val="0"/>
            <c:showPercent val="0"/>
            <c:showBubbleSize val="0"/>
            <c:showLeaderLines val="0"/>
          </c:dLbls>
          <c:cat>
            <c:strRef>
              <c:f>'Sheet1 (2)'!$A$8</c:f>
              <c:strCache>
                <c:ptCount val="1"/>
                <c:pt idx="0">
                  <c:v>人件費の内訳</c:v>
                </c:pt>
              </c:strCache>
            </c:strRef>
          </c:cat>
          <c:val>
            <c:numRef>
              <c:f>'Sheet1 (2)'!$B$9</c:f>
              <c:numCache>
                <c:formatCode>#,##0_ </c:formatCode>
                <c:ptCount val="1"/>
                <c:pt idx="0">
                  <c:v>2075</c:v>
                </c:pt>
              </c:numCache>
            </c:numRef>
          </c:val>
        </c:ser>
        <c:ser>
          <c:idx val="1"/>
          <c:order val="1"/>
          <c:tx>
            <c:strRef>
              <c:f>'Sheet1 (2)'!$A$10</c:f>
              <c:strCache>
                <c:ptCount val="1"/>
                <c:pt idx="0">
                  <c:v>中学校</c:v>
                </c:pt>
              </c:strCache>
            </c:strRef>
          </c:tx>
          <c:invertIfNegative val="0"/>
          <c:dLbls>
            <c:dLbl>
              <c:idx val="0"/>
              <c:layout/>
              <c:tx>
                <c:rich>
                  <a:bodyPr/>
                  <a:lstStyle/>
                  <a:p>
                    <a:r>
                      <a:rPr lang="ja-JP" altLang="en-US" b="1" baseline="0" dirty="0">
                        <a:solidFill>
                          <a:schemeClr val="bg1"/>
                        </a:solidFill>
                      </a:rPr>
                      <a:t>中学校</a:t>
                    </a:r>
                    <a:endParaRPr lang="en-US" altLang="en-US" b="1" baseline="0" dirty="0">
                      <a:solidFill>
                        <a:schemeClr val="bg1"/>
                      </a:solidFill>
                    </a:endParaRPr>
                  </a:p>
                  <a:p>
                    <a:r>
                      <a:rPr lang="ja-JP" altLang="en-US" b="1" baseline="0" dirty="0" smtClean="0">
                        <a:solidFill>
                          <a:schemeClr val="bg1"/>
                        </a:solidFill>
                      </a:rPr>
                      <a:t>１，２７９億円</a:t>
                    </a:r>
                    <a:endParaRPr lang="en-US" altLang="ja-JP" b="1" baseline="0" dirty="0">
                      <a:solidFill>
                        <a:schemeClr val="bg1"/>
                      </a:solidFill>
                    </a:endParaRPr>
                  </a:p>
                  <a:p>
                    <a:r>
                      <a:rPr lang="ja-JP" altLang="en-US" b="1" baseline="0" dirty="0">
                        <a:solidFill>
                          <a:schemeClr val="bg1"/>
                        </a:solidFill>
                      </a:rPr>
                      <a:t>（</a:t>
                    </a:r>
                    <a:r>
                      <a:rPr lang="ja-JP" altLang="en-US" b="1" baseline="0" dirty="0" smtClean="0">
                        <a:solidFill>
                          <a:schemeClr val="bg1"/>
                        </a:solidFill>
                      </a:rPr>
                      <a:t>２３．９％</a:t>
                    </a:r>
                    <a:r>
                      <a:rPr lang="ja-JP" altLang="en-US" b="1" baseline="0" dirty="0">
                        <a:solidFill>
                          <a:schemeClr val="bg1"/>
                        </a:solidFill>
                      </a:rPr>
                      <a:t>）</a:t>
                    </a:r>
                    <a:endParaRPr lang="en-US" altLang="en-US" b="1" baseline="0" dirty="0">
                      <a:solidFill>
                        <a:schemeClr val="bg1"/>
                      </a:solidFill>
                    </a:endParaRP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 (2)'!$A$8</c:f>
              <c:strCache>
                <c:ptCount val="1"/>
                <c:pt idx="0">
                  <c:v>人件費の内訳</c:v>
                </c:pt>
              </c:strCache>
            </c:strRef>
          </c:cat>
          <c:val>
            <c:numRef>
              <c:f>'Sheet1 (2)'!$B$10</c:f>
              <c:numCache>
                <c:formatCode>#,##0_ </c:formatCode>
                <c:ptCount val="1"/>
                <c:pt idx="0">
                  <c:v>1246</c:v>
                </c:pt>
              </c:numCache>
            </c:numRef>
          </c:val>
        </c:ser>
        <c:ser>
          <c:idx val="2"/>
          <c:order val="2"/>
          <c:tx>
            <c:strRef>
              <c:f>'Sheet1 (2)'!$A$11</c:f>
              <c:strCache>
                <c:ptCount val="1"/>
                <c:pt idx="0">
                  <c:v>高等学校</c:v>
                </c:pt>
              </c:strCache>
            </c:strRef>
          </c:tx>
          <c:invertIfNegative val="0"/>
          <c:dLbls>
            <c:dLbl>
              <c:idx val="0"/>
              <c:layout>
                <c:manualLayout>
                  <c:x val="0.31985053119826717"/>
                  <c:y val="0.39138001003222417"/>
                </c:manualLayout>
              </c:layout>
              <c:tx>
                <c:rich>
                  <a:bodyPr/>
                  <a:lstStyle/>
                  <a:p>
                    <a:r>
                      <a:rPr lang="ja-JP" altLang="en-US" b="1" dirty="0"/>
                      <a:t>高等学校</a:t>
                    </a:r>
                    <a:endParaRPr lang="en-US" altLang="ja-JP" b="1" dirty="0"/>
                  </a:p>
                  <a:p>
                    <a:r>
                      <a:rPr lang="ja-JP" altLang="en-US" b="1" dirty="0" smtClean="0"/>
                      <a:t>８４９億円</a:t>
                    </a:r>
                    <a:endParaRPr lang="en-US" altLang="ja-JP" b="1" dirty="0"/>
                  </a:p>
                  <a:p>
                    <a:r>
                      <a:rPr lang="ja-JP" altLang="en-US" b="1" dirty="0"/>
                      <a:t>（</a:t>
                    </a:r>
                    <a:r>
                      <a:rPr lang="ja-JP" altLang="en-US" b="1" dirty="0" smtClean="0"/>
                      <a:t>１５．９％</a:t>
                    </a:r>
                    <a:r>
                      <a:rPr lang="ja-JP" altLang="en-US" b="1" dirty="0"/>
                      <a:t>）</a:t>
                    </a:r>
                    <a:r>
                      <a:rPr lang="en-US" altLang="en-US" dirty="0"/>
                      <a:t> </a:t>
                    </a: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 (2)'!$A$8</c:f>
              <c:strCache>
                <c:ptCount val="1"/>
                <c:pt idx="0">
                  <c:v>人件費の内訳</c:v>
                </c:pt>
              </c:strCache>
            </c:strRef>
          </c:cat>
          <c:val>
            <c:numRef>
              <c:f>'Sheet1 (2)'!$B$11</c:f>
              <c:numCache>
                <c:formatCode>#,##0_ </c:formatCode>
                <c:ptCount val="1"/>
                <c:pt idx="0">
                  <c:v>849</c:v>
                </c:pt>
              </c:numCache>
            </c:numRef>
          </c:val>
        </c:ser>
        <c:ser>
          <c:idx val="3"/>
          <c:order val="3"/>
          <c:tx>
            <c:strRef>
              <c:f>'Sheet1 (2)'!$A$12</c:f>
              <c:strCache>
                <c:ptCount val="1"/>
                <c:pt idx="0">
                  <c:v>支援学校</c:v>
                </c:pt>
              </c:strCache>
            </c:strRef>
          </c:tx>
          <c:invertIfNegative val="0"/>
          <c:dLbls>
            <c:dLbl>
              <c:idx val="0"/>
              <c:layout>
                <c:manualLayout>
                  <c:x val="0.32238032279116635"/>
                  <c:y val="0.25444312059349777"/>
                </c:manualLayout>
              </c:layout>
              <c:tx>
                <c:rich>
                  <a:bodyPr/>
                  <a:lstStyle/>
                  <a:p>
                    <a:r>
                      <a:rPr lang="ja-JP" altLang="en-US" b="1" dirty="0"/>
                      <a:t>支援学校</a:t>
                    </a:r>
                    <a:endParaRPr lang="en-US" altLang="en-US" b="1" dirty="0"/>
                  </a:p>
                  <a:p>
                    <a:r>
                      <a:rPr lang="ja-JP" altLang="en-US" b="1" dirty="0" smtClean="0"/>
                      <a:t>４１０億円</a:t>
                    </a:r>
                    <a:endParaRPr lang="en-US" altLang="ja-JP" b="1" dirty="0"/>
                  </a:p>
                  <a:p>
                    <a:r>
                      <a:rPr lang="ja-JP" altLang="en-US" b="1" dirty="0"/>
                      <a:t>（</a:t>
                    </a:r>
                    <a:r>
                      <a:rPr lang="ja-JP" altLang="en-US" b="1" dirty="0" smtClean="0"/>
                      <a:t>７．７％</a:t>
                    </a:r>
                    <a:r>
                      <a:rPr lang="en-US" altLang="en-US" b="1" dirty="0" smtClean="0"/>
                      <a:t> </a:t>
                    </a:r>
                    <a:r>
                      <a:rPr lang="ja-JP" altLang="en-US" b="1" dirty="0"/>
                      <a:t>）</a:t>
                    </a:r>
                    <a:endParaRPr lang="en-US" altLang="en-US"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 (2)'!$A$8</c:f>
              <c:strCache>
                <c:ptCount val="1"/>
                <c:pt idx="0">
                  <c:v>人件費の内訳</c:v>
                </c:pt>
              </c:strCache>
            </c:strRef>
          </c:cat>
          <c:val>
            <c:numRef>
              <c:f>'Sheet1 (2)'!$B$12</c:f>
              <c:numCache>
                <c:formatCode>#,##0_ </c:formatCode>
                <c:ptCount val="1"/>
                <c:pt idx="0">
                  <c:v>382</c:v>
                </c:pt>
              </c:numCache>
            </c:numRef>
          </c:val>
        </c:ser>
        <c:ser>
          <c:idx val="4"/>
          <c:order val="4"/>
          <c:tx>
            <c:strRef>
              <c:f>'Sheet1 (2)'!$A$13</c:f>
              <c:strCache>
                <c:ptCount val="1"/>
                <c:pt idx="0">
                  <c:v>退職手当※</c:v>
                </c:pt>
              </c:strCache>
            </c:strRef>
          </c:tx>
          <c:invertIfNegative val="0"/>
          <c:dLbls>
            <c:dLbl>
              <c:idx val="0"/>
              <c:layout>
                <c:manualLayout>
                  <c:x val="0.33481286933049165"/>
                  <c:y val="0.12296788982820837"/>
                </c:manualLayout>
              </c:layout>
              <c:tx>
                <c:rich>
                  <a:bodyPr/>
                  <a:lstStyle/>
                  <a:p>
                    <a:r>
                      <a:rPr lang="ja-JP" altLang="en-US" b="1" dirty="0"/>
                      <a:t>退職</a:t>
                    </a:r>
                    <a:r>
                      <a:rPr lang="ja-JP" altLang="en-US" b="1" dirty="0" smtClean="0"/>
                      <a:t>手当</a:t>
                    </a:r>
                    <a:endParaRPr lang="en-US" altLang="ja-JP" b="1" dirty="0"/>
                  </a:p>
                  <a:p>
                    <a:r>
                      <a:rPr lang="ja-JP" altLang="en-US" b="1" dirty="0" smtClean="0"/>
                      <a:t>６２５億円</a:t>
                    </a:r>
                    <a:endParaRPr lang="en-US" altLang="ja-JP" b="1" dirty="0"/>
                  </a:p>
                  <a:p>
                    <a:r>
                      <a:rPr lang="ja-JP" altLang="en-US" b="1" dirty="0"/>
                      <a:t>（</a:t>
                    </a:r>
                    <a:r>
                      <a:rPr lang="ja-JP" altLang="en-US" b="1" dirty="0" smtClean="0"/>
                      <a:t>１１．７％</a:t>
                    </a:r>
                    <a:r>
                      <a:rPr lang="ja-JP" altLang="en-US" b="1" dirty="0"/>
                      <a:t>）</a:t>
                    </a:r>
                    <a:r>
                      <a:rPr lang="en-US" altLang="en-US" dirty="0"/>
                      <a:t> </a:t>
                    </a: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 (2)'!$A$8</c:f>
              <c:strCache>
                <c:ptCount val="1"/>
                <c:pt idx="0">
                  <c:v>人件費の内訳</c:v>
                </c:pt>
              </c:strCache>
            </c:strRef>
          </c:cat>
          <c:val>
            <c:numRef>
              <c:f>'Sheet1 (2)'!$B$13</c:f>
              <c:numCache>
                <c:formatCode>#,##0_ </c:formatCode>
                <c:ptCount val="1"/>
                <c:pt idx="0">
                  <c:v>704</c:v>
                </c:pt>
              </c:numCache>
            </c:numRef>
          </c:val>
        </c:ser>
        <c:ser>
          <c:idx val="5"/>
          <c:order val="5"/>
          <c:tx>
            <c:strRef>
              <c:f>'Sheet1 (2)'!$A$14</c:f>
              <c:strCache>
                <c:ptCount val="1"/>
                <c:pt idx="0">
                  <c:v>その他（事務局職員等）</c:v>
                </c:pt>
              </c:strCache>
            </c:strRef>
          </c:tx>
          <c:invertIfNegative val="0"/>
          <c:dLbls>
            <c:dLbl>
              <c:idx val="0"/>
              <c:layout>
                <c:manualLayout>
                  <c:x val="0.28468761407462662"/>
                  <c:y val="-3.549195520256665E-2"/>
                </c:manualLayout>
              </c:layout>
              <c:tx>
                <c:rich>
                  <a:bodyPr/>
                  <a:lstStyle/>
                  <a:p>
                    <a:r>
                      <a:rPr lang="ja-JP" altLang="en-US" b="1" dirty="0" smtClean="0"/>
                      <a:t>その他</a:t>
                    </a:r>
                    <a:r>
                      <a:rPr lang="en-US" altLang="ja-JP" b="1" dirty="0" smtClean="0"/>
                      <a:t>※</a:t>
                    </a:r>
                    <a:endParaRPr lang="en-US" altLang="ja-JP" b="1" dirty="0"/>
                  </a:p>
                  <a:p>
                    <a:r>
                      <a:rPr lang="ja-JP" altLang="en-US" b="1" dirty="0" smtClean="0"/>
                      <a:t>９２億円</a:t>
                    </a:r>
                    <a:endParaRPr lang="en-US" altLang="ja-JP" b="1" dirty="0"/>
                  </a:p>
                  <a:p>
                    <a:r>
                      <a:rPr lang="ja-JP" altLang="en-US" b="1" dirty="0" smtClean="0"/>
                      <a:t>（１．７％</a:t>
                    </a:r>
                    <a:r>
                      <a:rPr lang="ja-JP" altLang="en-US" b="1" dirty="0"/>
                      <a:t>）</a:t>
                    </a:r>
                    <a:r>
                      <a:rPr lang="en-US" altLang="en-US" dirty="0"/>
                      <a:t> </a:t>
                    </a: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 (2)'!$A$8</c:f>
              <c:strCache>
                <c:ptCount val="1"/>
                <c:pt idx="0">
                  <c:v>人件費の内訳</c:v>
                </c:pt>
              </c:strCache>
            </c:strRef>
          </c:cat>
          <c:val>
            <c:numRef>
              <c:f>'Sheet1 (2)'!$B$14</c:f>
              <c:numCache>
                <c:formatCode>#,##0_ </c:formatCode>
                <c:ptCount val="1"/>
                <c:pt idx="0">
                  <c:v>101</c:v>
                </c:pt>
              </c:numCache>
            </c:numRef>
          </c:val>
        </c:ser>
        <c:dLbls>
          <c:showLegendKey val="0"/>
          <c:showVal val="0"/>
          <c:showCatName val="0"/>
          <c:showSerName val="0"/>
          <c:showPercent val="0"/>
          <c:showBubbleSize val="0"/>
        </c:dLbls>
        <c:gapWidth val="150"/>
        <c:overlap val="100"/>
        <c:axId val="139615232"/>
        <c:axId val="139629312"/>
      </c:barChart>
      <c:catAx>
        <c:axId val="139615232"/>
        <c:scaling>
          <c:orientation val="minMax"/>
        </c:scaling>
        <c:delete val="1"/>
        <c:axPos val="b"/>
        <c:majorTickMark val="out"/>
        <c:minorTickMark val="none"/>
        <c:tickLblPos val="nextTo"/>
        <c:crossAx val="139629312"/>
        <c:crosses val="autoZero"/>
        <c:auto val="1"/>
        <c:lblAlgn val="ctr"/>
        <c:lblOffset val="100"/>
        <c:noMultiLvlLbl val="0"/>
      </c:catAx>
      <c:valAx>
        <c:axId val="139629312"/>
        <c:scaling>
          <c:orientation val="minMax"/>
        </c:scaling>
        <c:delete val="1"/>
        <c:axPos val="l"/>
        <c:majorGridlines>
          <c:spPr>
            <a:ln>
              <a:noFill/>
            </a:ln>
          </c:spPr>
        </c:majorGridlines>
        <c:numFmt formatCode="#,##0_ " sourceLinked="1"/>
        <c:majorTickMark val="out"/>
        <c:minorTickMark val="none"/>
        <c:tickLblPos val="nextTo"/>
        <c:crossAx val="139615232"/>
        <c:crosses val="autoZero"/>
        <c:crossBetween val="between"/>
      </c:valAx>
      <c:spPr>
        <a:noFill/>
        <a:ln w="25400">
          <a:noFill/>
        </a:ln>
      </c:spPr>
    </c:plotArea>
    <c:plotVisOnly val="1"/>
    <c:dispBlanksAs val="gap"/>
    <c:showDLblsOverMax val="0"/>
  </c:chart>
  <c:spPr>
    <a:noFill/>
    <a:ln>
      <a:noFill/>
    </a:ln>
  </c:sp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511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11267" name="Rectangle 3"/>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1268" name="Rectangle 4"/>
          <p:cNvSpPr>
            <a:spLocks noGrp="1" noChangeArrowheads="1"/>
          </p:cNvSpPr>
          <p:nvPr>
            <p:ph type="ftr" sz="quarter" idx="2"/>
          </p:nvPr>
        </p:nvSpPr>
        <p:spPr bwMode="auto">
          <a:xfrm>
            <a:off x="0" y="9440863"/>
            <a:ext cx="29511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11269" name="Rectangle 5"/>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r">
              <a:defRPr sz="1200">
                <a:ea typeface="ＭＳ Ｐゴシック" pitchFamily="50" charset="-128"/>
              </a:defRPr>
            </a:lvl1pPr>
          </a:lstStyle>
          <a:p>
            <a:pPr>
              <a:defRPr/>
            </a:pPr>
            <a:fld id="{8986A757-1625-40C1-8CD6-86C9134DE139}" type="slidenum">
              <a:rPr lang="en-US" altLang="ja-JP"/>
              <a:pPr>
                <a:defRPr/>
              </a:pPr>
              <a:t>‹#›</a:t>
            </a:fld>
            <a:endParaRPr lang="en-US" altLang="ja-JP"/>
          </a:p>
        </p:txBody>
      </p:sp>
    </p:spTree>
    <p:extLst>
      <p:ext uri="{BB962C8B-B14F-4D97-AF65-F5344CB8AC3E}">
        <p14:creationId xmlns:p14="http://schemas.microsoft.com/office/powerpoint/2010/main" val="1826223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511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71683" name="Rectangle 3"/>
          <p:cNvSpPr>
            <a:spLocks noGrp="1" noChangeArrowheads="1"/>
          </p:cNvSpPr>
          <p:nvPr>
            <p:ph type="dt"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685" name="Rectangle 5"/>
          <p:cNvSpPr>
            <a:spLocks noGrp="1" noChangeArrowheads="1"/>
          </p:cNvSpPr>
          <p:nvPr>
            <p:ph type="body" sz="quarter" idx="3"/>
          </p:nvPr>
        </p:nvSpPr>
        <p:spPr bwMode="auto">
          <a:xfrm>
            <a:off x="679450" y="4721225"/>
            <a:ext cx="5448300"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1686" name="Rectangle 6"/>
          <p:cNvSpPr>
            <a:spLocks noGrp="1" noChangeArrowheads="1"/>
          </p:cNvSpPr>
          <p:nvPr>
            <p:ph type="ftr" sz="quarter" idx="4"/>
          </p:nvPr>
        </p:nvSpPr>
        <p:spPr bwMode="auto">
          <a:xfrm>
            <a:off x="0" y="9440863"/>
            <a:ext cx="29511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71687" name="Rectangle 7"/>
          <p:cNvSpPr>
            <a:spLocks noGrp="1" noChangeArrowheads="1"/>
          </p:cNvSpPr>
          <p:nvPr>
            <p:ph type="sldNum" sz="quarter" idx="5"/>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r">
              <a:defRPr sz="1200">
                <a:ea typeface="ＭＳ Ｐゴシック" pitchFamily="50" charset="-128"/>
              </a:defRPr>
            </a:lvl1pPr>
          </a:lstStyle>
          <a:p>
            <a:pPr>
              <a:defRPr/>
            </a:pPr>
            <a:fld id="{8CB5F859-27AD-40CA-A038-EB0634F74FCF}" type="slidenum">
              <a:rPr lang="en-US" altLang="ja-JP"/>
              <a:pPr>
                <a:defRPr/>
              </a:pPr>
              <a:t>‹#›</a:t>
            </a:fld>
            <a:endParaRPr lang="en-US" altLang="ja-JP"/>
          </a:p>
        </p:txBody>
      </p:sp>
    </p:spTree>
    <p:extLst>
      <p:ext uri="{BB962C8B-B14F-4D97-AF65-F5344CB8AC3E}">
        <p14:creationId xmlns:p14="http://schemas.microsoft.com/office/powerpoint/2010/main" val="2099101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a:ln/>
        </p:spPr>
      </p:sp>
      <p:sp>
        <p:nvSpPr>
          <p:cNvPr id="36867" name="ノート プレースホルダー 2"/>
          <p:cNvSpPr>
            <a:spLocks noGrp="1"/>
          </p:cNvSpPr>
          <p:nvPr>
            <p:ph type="body" idx="1"/>
          </p:nvPr>
        </p:nvSpPr>
        <p:spPr>
          <a:noFill/>
        </p:spPr>
        <p:txBody>
          <a:bodyPr/>
          <a:lstStyle/>
          <a:p>
            <a:endParaRPr lang="ja-JP" altLang="en-US" smtClean="0"/>
          </a:p>
        </p:txBody>
      </p:sp>
      <p:sp>
        <p:nvSpPr>
          <p:cNvPr id="3686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6FA7588D-E083-475C-8717-3FFF656A58C0}" type="slidenum">
              <a:rPr lang="en-US" altLang="ja-JP" sz="1200" smtClean="0">
                <a:solidFill>
                  <a:srgbClr val="000000"/>
                </a:solidFill>
              </a:rPr>
              <a:pPr eaLnBrk="1" hangingPunct="1"/>
              <a:t>4</a:t>
            </a:fld>
            <a:endParaRPr lang="en-US" altLang="ja-JP" sz="1200" smtClean="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16</a:t>
            </a:fld>
            <a:endParaRPr lang="en-US" altLang="ja-JP" sz="1200"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p:cNvSpPr>
            <a:spLocks noGrp="1" noRot="1" noChangeAspect="1" noTextEdit="1"/>
          </p:cNvSpPr>
          <p:nvPr>
            <p:ph type="sldImg"/>
          </p:nvPr>
        </p:nvSpPr>
        <p:spPr>
          <a:ln/>
        </p:spPr>
      </p:sp>
      <p:sp>
        <p:nvSpPr>
          <p:cNvPr id="45059" name="ノート プレースホルダー 2"/>
          <p:cNvSpPr>
            <a:spLocks noGrp="1"/>
          </p:cNvSpPr>
          <p:nvPr>
            <p:ph type="body" idx="1"/>
          </p:nvPr>
        </p:nvSpPr>
        <p:spPr>
          <a:noFill/>
        </p:spPr>
        <p:txBody>
          <a:bodyPr/>
          <a:lstStyle/>
          <a:p>
            <a:endParaRPr lang="ja-JP" altLang="en-US" dirty="0" smtClean="0"/>
          </a:p>
        </p:txBody>
      </p:sp>
      <p:sp>
        <p:nvSpPr>
          <p:cNvPr id="45060"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BBAAF086-40A6-44DD-AC62-2A41F782FBD5}" type="slidenum">
              <a:rPr lang="en-US" altLang="ja-JP" sz="1200" smtClean="0">
                <a:solidFill>
                  <a:srgbClr val="000000"/>
                </a:solidFill>
              </a:rPr>
              <a:pPr eaLnBrk="1" hangingPunct="1"/>
              <a:t>17</a:t>
            </a:fld>
            <a:endParaRPr lang="en-US" altLang="ja-JP" sz="1200"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p:cNvSpPr>
            <a:spLocks noGrp="1" noRot="1" noChangeAspect="1" noTextEdit="1"/>
          </p:cNvSpPr>
          <p:nvPr>
            <p:ph type="sldImg"/>
          </p:nvPr>
        </p:nvSpPr>
        <p:spPr>
          <a:ln/>
        </p:spPr>
      </p:sp>
      <p:sp>
        <p:nvSpPr>
          <p:cNvPr id="45059" name="ノート プレースホルダー 2"/>
          <p:cNvSpPr>
            <a:spLocks noGrp="1"/>
          </p:cNvSpPr>
          <p:nvPr>
            <p:ph type="body" idx="1"/>
          </p:nvPr>
        </p:nvSpPr>
        <p:spPr>
          <a:noFill/>
        </p:spPr>
        <p:txBody>
          <a:bodyPr/>
          <a:lstStyle/>
          <a:p>
            <a:endParaRPr lang="ja-JP" altLang="en-US" smtClean="0"/>
          </a:p>
        </p:txBody>
      </p:sp>
      <p:sp>
        <p:nvSpPr>
          <p:cNvPr id="45060"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BBAAF086-40A6-44DD-AC62-2A41F782FBD5}" type="slidenum">
              <a:rPr lang="en-US" altLang="ja-JP" sz="1200" smtClean="0">
                <a:solidFill>
                  <a:srgbClr val="000000"/>
                </a:solidFill>
              </a:rPr>
              <a:pPr eaLnBrk="1" hangingPunct="1"/>
              <a:t>18</a:t>
            </a:fld>
            <a:endParaRPr lang="en-US" altLang="ja-JP" sz="1200"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19</a:t>
            </a:fld>
            <a:endParaRPr lang="en-US" altLang="ja-JP" sz="1200"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20</a:t>
            </a:fld>
            <a:endParaRPr lang="en-US" altLang="ja-JP" sz="1200"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21</a:t>
            </a:fld>
            <a:endParaRPr lang="en-US" altLang="ja-JP" sz="1200"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a:ln/>
        </p:spPr>
      </p:sp>
      <p:sp>
        <p:nvSpPr>
          <p:cNvPr id="36867" name="ノート プレースホルダー 2"/>
          <p:cNvSpPr>
            <a:spLocks noGrp="1"/>
          </p:cNvSpPr>
          <p:nvPr>
            <p:ph type="body" idx="1"/>
          </p:nvPr>
        </p:nvSpPr>
        <p:spPr>
          <a:noFill/>
        </p:spPr>
        <p:txBody>
          <a:bodyPr/>
          <a:lstStyle/>
          <a:p>
            <a:endParaRPr lang="ja-JP" altLang="en-US" smtClean="0"/>
          </a:p>
        </p:txBody>
      </p:sp>
      <p:sp>
        <p:nvSpPr>
          <p:cNvPr id="3686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6FA7588D-E083-475C-8717-3FFF656A58C0}" type="slidenum">
              <a:rPr lang="en-US" altLang="ja-JP" sz="1200" smtClean="0">
                <a:solidFill>
                  <a:srgbClr val="000000"/>
                </a:solidFill>
              </a:rPr>
              <a:pPr eaLnBrk="1" hangingPunct="1"/>
              <a:t>5</a:t>
            </a:fld>
            <a:endParaRPr lang="en-US" altLang="ja-JP" sz="1200"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6</a:t>
            </a:fld>
            <a:endParaRPr lang="en-US" altLang="ja-JP" sz="1200"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7</a:t>
            </a:fld>
            <a:endParaRPr lang="en-US" altLang="ja-JP" sz="1200"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p:cNvSpPr>
            <a:spLocks noGrp="1" noRot="1" noChangeAspect="1" noTextEdit="1"/>
          </p:cNvSpPr>
          <p:nvPr>
            <p:ph type="sldImg"/>
          </p:nvPr>
        </p:nvSpPr>
        <p:spPr>
          <a:ln/>
        </p:spPr>
      </p:sp>
      <p:sp>
        <p:nvSpPr>
          <p:cNvPr id="32771" name="ノート プレースホルダー 2"/>
          <p:cNvSpPr>
            <a:spLocks noGrp="1"/>
          </p:cNvSpPr>
          <p:nvPr>
            <p:ph type="body" idx="1"/>
          </p:nvPr>
        </p:nvSpPr>
        <p:spPr>
          <a:noFill/>
        </p:spPr>
        <p:txBody>
          <a:bodyPr/>
          <a:lstStyle/>
          <a:p>
            <a:endParaRPr lang="ja-JP" altLang="en-US" smtClean="0"/>
          </a:p>
        </p:txBody>
      </p:sp>
      <p:sp>
        <p:nvSpPr>
          <p:cNvPr id="32772"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AC87AC3B-4089-4AE4-9CF7-3DFB8E77314D}" type="slidenum">
              <a:rPr lang="en-US" altLang="ja-JP" sz="1200" smtClean="0">
                <a:solidFill>
                  <a:srgbClr val="000000"/>
                </a:solidFill>
              </a:rPr>
              <a:pPr eaLnBrk="1" hangingPunct="1"/>
              <a:t>8</a:t>
            </a:fld>
            <a:endParaRPr lang="en-US" altLang="ja-JP" sz="1200"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9</a:t>
            </a:fld>
            <a:endParaRPr lang="en-US" altLang="ja-JP" sz="1200"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10</a:t>
            </a:fld>
            <a:endParaRPr lang="en-US" altLang="ja-JP" sz="1200"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14</a:t>
            </a:fld>
            <a:endParaRPr lang="en-US" altLang="ja-JP" sz="1200"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15</a:t>
            </a:fld>
            <a:endParaRPr lang="en-US" altLang="ja-JP" sz="1200"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857B30F-678C-4556-B4BD-F1538140CA2A}" type="slidenum">
              <a:rPr lang="en-US" altLang="ja-JP"/>
              <a:pPr>
                <a:defRPr/>
              </a:pPr>
              <a:t>‹#›</a:t>
            </a:fld>
            <a:endParaRPr lang="en-US" altLang="ja-JP"/>
          </a:p>
        </p:txBody>
      </p:sp>
    </p:spTree>
    <p:extLst>
      <p:ext uri="{BB962C8B-B14F-4D97-AF65-F5344CB8AC3E}">
        <p14:creationId xmlns:p14="http://schemas.microsoft.com/office/powerpoint/2010/main" val="2650067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9E64630-A5CE-4BD7-AD08-57CCD45562EE}" type="slidenum">
              <a:rPr lang="en-US" altLang="ja-JP"/>
              <a:pPr>
                <a:defRPr/>
              </a:pPr>
              <a:t>‹#›</a:t>
            </a:fld>
            <a:endParaRPr lang="en-US" altLang="ja-JP"/>
          </a:p>
        </p:txBody>
      </p:sp>
    </p:spTree>
    <p:extLst>
      <p:ext uri="{BB962C8B-B14F-4D97-AF65-F5344CB8AC3E}">
        <p14:creationId xmlns:p14="http://schemas.microsoft.com/office/powerpoint/2010/main" val="350929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1B1B280-CBD2-41F8-9BC3-C7EC4C2D70CA}" type="slidenum">
              <a:rPr lang="en-US" altLang="ja-JP"/>
              <a:pPr>
                <a:defRPr/>
              </a:pPr>
              <a:t>‹#›</a:t>
            </a:fld>
            <a:endParaRPr lang="en-US" altLang="ja-JP"/>
          </a:p>
        </p:txBody>
      </p:sp>
    </p:spTree>
    <p:extLst>
      <p:ext uri="{BB962C8B-B14F-4D97-AF65-F5344CB8AC3E}">
        <p14:creationId xmlns:p14="http://schemas.microsoft.com/office/powerpoint/2010/main" val="1015184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SmartArt プレースホルダー 2"/>
          <p:cNvSpPr>
            <a:spLocks noGrp="1"/>
          </p:cNvSpPr>
          <p:nvPr>
            <p:ph type="dgm" idx="1"/>
          </p:nvPr>
        </p:nvSpPr>
        <p:spPr>
          <a:xfrm>
            <a:off x="457200" y="1600200"/>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C1D5086-0D55-4CD1-9218-CA9E7FB75D97}" type="slidenum">
              <a:rPr lang="en-US" altLang="ja-JP"/>
              <a:pPr>
                <a:defRPr/>
              </a:pPr>
              <a:t>‹#›</a:t>
            </a:fld>
            <a:endParaRPr lang="en-US" altLang="ja-JP"/>
          </a:p>
        </p:txBody>
      </p:sp>
    </p:spTree>
    <p:extLst>
      <p:ext uri="{BB962C8B-B14F-4D97-AF65-F5344CB8AC3E}">
        <p14:creationId xmlns:p14="http://schemas.microsoft.com/office/powerpoint/2010/main" val="268059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274638"/>
            <a:ext cx="82296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3DB2815-4BFA-4D69-BBD5-5936D6CFFB87}" type="slidenum">
              <a:rPr lang="en-US" altLang="ja-JP"/>
              <a:pPr>
                <a:defRPr/>
              </a:pPr>
              <a:t>‹#›</a:t>
            </a:fld>
            <a:endParaRPr lang="en-US" altLang="ja-JP"/>
          </a:p>
        </p:txBody>
      </p:sp>
    </p:spTree>
    <p:extLst>
      <p:ext uri="{BB962C8B-B14F-4D97-AF65-F5344CB8AC3E}">
        <p14:creationId xmlns:p14="http://schemas.microsoft.com/office/powerpoint/2010/main" val="3483526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57200" y="1600200"/>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E94B1E5-1A44-44A1-8771-A8416CDECA1B}" type="slidenum">
              <a:rPr lang="en-US" altLang="ja-JP"/>
              <a:pPr>
                <a:defRPr/>
              </a:pPr>
              <a:t>‹#›</a:t>
            </a:fld>
            <a:endParaRPr lang="en-US" altLang="ja-JP"/>
          </a:p>
        </p:txBody>
      </p:sp>
    </p:spTree>
    <p:extLst>
      <p:ext uri="{BB962C8B-B14F-4D97-AF65-F5344CB8AC3E}">
        <p14:creationId xmlns:p14="http://schemas.microsoft.com/office/powerpoint/2010/main" val="1061616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A025360-508A-4EA3-A3DF-2B854D954707}" type="slidenum">
              <a:rPr lang="en-US" altLang="ja-JP"/>
              <a:pPr>
                <a:defRPr/>
              </a:pPr>
              <a:t>‹#›</a:t>
            </a:fld>
            <a:endParaRPr lang="en-US" altLang="ja-JP"/>
          </a:p>
        </p:txBody>
      </p:sp>
    </p:spTree>
    <p:extLst>
      <p:ext uri="{BB962C8B-B14F-4D97-AF65-F5344CB8AC3E}">
        <p14:creationId xmlns:p14="http://schemas.microsoft.com/office/powerpoint/2010/main" val="2453808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3B59DA8-C940-4913-8A3B-9361E895DB30}" type="slidenum">
              <a:rPr lang="en-US" altLang="ja-JP"/>
              <a:pPr>
                <a:defRPr/>
              </a:pPr>
              <a:t>‹#›</a:t>
            </a:fld>
            <a:endParaRPr lang="en-US" altLang="ja-JP"/>
          </a:p>
        </p:txBody>
      </p:sp>
    </p:spTree>
    <p:extLst>
      <p:ext uri="{BB962C8B-B14F-4D97-AF65-F5344CB8AC3E}">
        <p14:creationId xmlns:p14="http://schemas.microsoft.com/office/powerpoint/2010/main" val="315395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264CAEA-2492-4FBA-B7DC-97F84F1F2722}" type="slidenum">
              <a:rPr lang="en-US" altLang="ja-JP"/>
              <a:pPr>
                <a:defRPr/>
              </a:pPr>
              <a:t>‹#›</a:t>
            </a:fld>
            <a:endParaRPr lang="en-US" altLang="ja-JP"/>
          </a:p>
        </p:txBody>
      </p:sp>
    </p:spTree>
    <p:extLst>
      <p:ext uri="{BB962C8B-B14F-4D97-AF65-F5344CB8AC3E}">
        <p14:creationId xmlns:p14="http://schemas.microsoft.com/office/powerpoint/2010/main" val="2137356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ADC6C20-7F14-4964-AEFF-B83CCF179DF2}" type="slidenum">
              <a:rPr lang="en-US" altLang="ja-JP"/>
              <a:pPr>
                <a:defRPr/>
              </a:pPr>
              <a:t>‹#›</a:t>
            </a:fld>
            <a:endParaRPr lang="en-US" altLang="ja-JP"/>
          </a:p>
        </p:txBody>
      </p:sp>
    </p:spTree>
    <p:extLst>
      <p:ext uri="{BB962C8B-B14F-4D97-AF65-F5344CB8AC3E}">
        <p14:creationId xmlns:p14="http://schemas.microsoft.com/office/powerpoint/2010/main" val="4191487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831533B-C474-49B0-94E5-AC4ECFF5844C}" type="slidenum">
              <a:rPr lang="en-US" altLang="ja-JP"/>
              <a:pPr>
                <a:defRPr/>
              </a:pPr>
              <a:t>‹#›</a:t>
            </a:fld>
            <a:endParaRPr lang="en-US" altLang="ja-JP"/>
          </a:p>
        </p:txBody>
      </p:sp>
    </p:spTree>
    <p:extLst>
      <p:ext uri="{BB962C8B-B14F-4D97-AF65-F5344CB8AC3E}">
        <p14:creationId xmlns:p14="http://schemas.microsoft.com/office/powerpoint/2010/main" val="1011034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8A51906-EF61-431D-B9D7-2F0268F42B4C}" type="slidenum">
              <a:rPr lang="en-US" altLang="ja-JP"/>
              <a:pPr>
                <a:defRPr/>
              </a:pPr>
              <a:t>‹#›</a:t>
            </a:fld>
            <a:endParaRPr lang="en-US" altLang="ja-JP"/>
          </a:p>
        </p:txBody>
      </p:sp>
    </p:spTree>
    <p:extLst>
      <p:ext uri="{BB962C8B-B14F-4D97-AF65-F5344CB8AC3E}">
        <p14:creationId xmlns:p14="http://schemas.microsoft.com/office/powerpoint/2010/main" val="1772760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FE2A6D4-4B84-455B-A9ED-E040A1A8BFAC}" type="slidenum">
              <a:rPr lang="en-US" altLang="ja-JP"/>
              <a:pPr>
                <a:defRPr/>
              </a:pPr>
              <a:t>‹#›</a:t>
            </a:fld>
            <a:endParaRPr lang="en-US" altLang="ja-JP"/>
          </a:p>
        </p:txBody>
      </p:sp>
    </p:spTree>
    <p:extLst>
      <p:ext uri="{BB962C8B-B14F-4D97-AF65-F5344CB8AC3E}">
        <p14:creationId xmlns:p14="http://schemas.microsoft.com/office/powerpoint/2010/main" val="227987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B6EC1F1-1E97-4404-A56C-4C363927611C}" type="slidenum">
              <a:rPr lang="en-US" altLang="ja-JP"/>
              <a:pPr>
                <a:defRPr/>
              </a:pPr>
              <a:t>‹#›</a:t>
            </a:fld>
            <a:endParaRPr lang="en-US" altLang="ja-JP"/>
          </a:p>
        </p:txBody>
      </p:sp>
    </p:spTree>
    <p:extLst>
      <p:ext uri="{BB962C8B-B14F-4D97-AF65-F5344CB8AC3E}">
        <p14:creationId xmlns:p14="http://schemas.microsoft.com/office/powerpoint/2010/main" val="1766230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7" rIns="91413" bIns="45707"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7" rIns="91413" bIns="4570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7" rIns="91413" bIns="45707" numCol="1" anchor="t" anchorCtr="0" compatLnSpc="1">
            <a:prstTxWarp prst="textNoShape">
              <a:avLst/>
            </a:prstTxWarp>
          </a:bodyPr>
          <a:lstStyle>
            <a:lvl1pPr algn="l">
              <a:defRPr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7" rIns="91413" bIns="45707"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3" tIns="45707" rIns="91413" bIns="45707" numCol="1" anchor="t" anchorCtr="0" compatLnSpc="1">
            <a:prstTxWarp prst="textNoShape">
              <a:avLst/>
            </a:prstTxWarp>
          </a:bodyPr>
          <a:lstStyle>
            <a:lvl1pPr algn="r">
              <a:defRPr sz="1400">
                <a:ea typeface="ＭＳ Ｐゴシック" pitchFamily="50" charset="-128"/>
              </a:defRPr>
            </a:lvl1pPr>
          </a:lstStyle>
          <a:p>
            <a:pPr>
              <a:defRPr/>
            </a:pPr>
            <a:fld id="{80413961-ABBA-4BBB-B59C-3164F7B93C9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4163"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3013" indent="-227013" algn="l" rtl="0" fontAlgn="base">
        <a:spcBef>
          <a:spcPct val="20000"/>
        </a:spcBef>
        <a:spcAft>
          <a:spcPct val="0"/>
        </a:spcAft>
        <a:buChar char="»"/>
        <a:defRPr kumimoji="1" sz="2000">
          <a:solidFill>
            <a:schemeClr val="tx1"/>
          </a:solidFill>
          <a:latin typeface="+mn-lt"/>
          <a:ea typeface="+mn-ea"/>
        </a:defRPr>
      </a:lvl6pPr>
      <a:lvl7pPr marL="2970213" indent="-227013" algn="l" rtl="0" fontAlgn="base">
        <a:spcBef>
          <a:spcPct val="20000"/>
        </a:spcBef>
        <a:spcAft>
          <a:spcPct val="0"/>
        </a:spcAft>
        <a:buChar char="»"/>
        <a:defRPr kumimoji="1" sz="2000">
          <a:solidFill>
            <a:schemeClr val="tx1"/>
          </a:solidFill>
          <a:latin typeface="+mn-lt"/>
          <a:ea typeface="+mn-ea"/>
        </a:defRPr>
      </a:lvl7pPr>
      <a:lvl8pPr marL="3427413" indent="-227013" algn="l" rtl="0" fontAlgn="base">
        <a:spcBef>
          <a:spcPct val="20000"/>
        </a:spcBef>
        <a:spcAft>
          <a:spcPct val="0"/>
        </a:spcAft>
        <a:buChar char="»"/>
        <a:defRPr kumimoji="1" sz="2000">
          <a:solidFill>
            <a:schemeClr val="tx1"/>
          </a:solidFill>
          <a:latin typeface="+mn-lt"/>
          <a:ea typeface="+mn-ea"/>
        </a:defRPr>
      </a:lvl8pPr>
      <a:lvl9pPr marL="3884613" indent="-227013"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______1.xlsx"/></Relationships>
</file>

<file path=ppt/slides/_rels/slide2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76263" y="2130425"/>
            <a:ext cx="8099425" cy="1470025"/>
          </a:xfrm>
        </p:spPr>
        <p:txBody>
          <a:bodyPr/>
          <a:lstStyle/>
          <a:p>
            <a:pPr eaLnBrk="1" hangingPunct="1"/>
            <a:r>
              <a:rPr lang="ja-JP" altLang="en-US" sz="4000" dirty="0" smtClean="0"/>
              <a:t>平成</a:t>
            </a:r>
            <a:r>
              <a:rPr lang="en-US" altLang="ja-JP" sz="4000" dirty="0" smtClean="0"/>
              <a:t>26</a:t>
            </a:r>
            <a:r>
              <a:rPr lang="ja-JP" altLang="en-US" sz="4000" dirty="0" smtClean="0"/>
              <a:t>年度</a:t>
            </a:r>
            <a:br>
              <a:rPr lang="ja-JP" altLang="en-US" sz="4000" dirty="0" smtClean="0"/>
            </a:br>
            <a:r>
              <a:rPr lang="ja-JP" altLang="en-US" sz="4000" dirty="0" smtClean="0"/>
              <a:t>　</a:t>
            </a:r>
            <a:br>
              <a:rPr lang="ja-JP" altLang="en-US" sz="4000" dirty="0" smtClean="0"/>
            </a:br>
            <a:r>
              <a:rPr lang="ja-JP" altLang="en-US" sz="4000" dirty="0" smtClean="0"/>
              <a:t>大阪府教育委員会の運営方針</a:t>
            </a:r>
            <a:br>
              <a:rPr lang="ja-JP" altLang="en-US" sz="4000" dirty="0" smtClean="0"/>
            </a:br>
            <a:endParaRPr lang="ja-JP" altLang="en-US" sz="4000" dirty="0" smtClean="0"/>
          </a:p>
        </p:txBody>
      </p:sp>
      <p:sp>
        <p:nvSpPr>
          <p:cNvPr id="2051" name="Rectangle 3"/>
          <p:cNvSpPr>
            <a:spLocks noGrp="1" noChangeArrowheads="1"/>
          </p:cNvSpPr>
          <p:nvPr>
            <p:ph type="subTitle" idx="1"/>
          </p:nvPr>
        </p:nvSpPr>
        <p:spPr>
          <a:xfrm>
            <a:off x="1371600" y="4292600"/>
            <a:ext cx="6400800" cy="1752600"/>
          </a:xfrm>
        </p:spPr>
        <p:txBody>
          <a:bodyPr/>
          <a:lstStyle/>
          <a:p>
            <a:pPr eaLnBrk="1" hangingPunct="1"/>
            <a:endParaRPr lang="en-US" altLang="ja-JP" dirty="0" smtClean="0"/>
          </a:p>
          <a:p>
            <a:pPr eaLnBrk="1" hangingPunct="1"/>
            <a:endParaRPr lang="en-US" altLang="ja-JP" dirty="0" smtClean="0"/>
          </a:p>
          <a:p>
            <a:pPr eaLnBrk="1" hangingPunct="1"/>
            <a:r>
              <a:rPr lang="ja-JP" altLang="en-US" dirty="0" smtClean="0"/>
              <a:t>平成</a:t>
            </a:r>
            <a:r>
              <a:rPr lang="en-US" altLang="ja-JP" dirty="0" smtClean="0"/>
              <a:t>2</a:t>
            </a:r>
            <a:r>
              <a:rPr lang="en-US" altLang="ja-JP" dirty="0"/>
              <a:t>6</a:t>
            </a:r>
            <a:r>
              <a:rPr lang="ja-JP" altLang="en-US" dirty="0" smtClean="0"/>
              <a:t>年４月</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508" y="116632"/>
            <a:ext cx="9104313" cy="6531024"/>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85676" y="525257"/>
            <a:ext cx="4421187" cy="5987590"/>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1" name="角丸四角形 10"/>
          <p:cNvSpPr/>
          <p:nvPr/>
        </p:nvSpPr>
        <p:spPr>
          <a:xfrm>
            <a:off x="64740" y="440346"/>
            <a:ext cx="4471256"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72000" y="545857"/>
            <a:ext cx="4419600" cy="5970277"/>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779044" y="3498255"/>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571206" y="426330"/>
            <a:ext cx="450612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402" name="Text Box 142"/>
          <p:cNvSpPr txBox="1">
            <a:spLocks noChangeArrowheads="1"/>
          </p:cNvSpPr>
          <p:nvPr/>
        </p:nvSpPr>
        <p:spPr bwMode="auto">
          <a:xfrm>
            <a:off x="8567737" y="6626380"/>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９</a:t>
            </a:r>
          </a:p>
        </p:txBody>
      </p:sp>
      <p:sp>
        <p:nvSpPr>
          <p:cNvPr id="23" name="正方形/長方形 29"/>
          <p:cNvSpPr>
            <a:spLocks noChangeArrowheads="1"/>
          </p:cNvSpPr>
          <p:nvPr/>
        </p:nvSpPr>
        <p:spPr bwMode="auto">
          <a:xfrm>
            <a:off x="215514" y="2294409"/>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一人ひとりの教育的ニーズに応じた支援の充実</a:t>
            </a:r>
            <a:endParaRPr lang="ja-JP" altLang="en-US" b="1" dirty="0"/>
          </a:p>
        </p:txBody>
      </p:sp>
      <p:sp>
        <p:nvSpPr>
          <p:cNvPr id="19" name="Text Box 49"/>
          <p:cNvSpPr txBox="1">
            <a:spLocks noChangeArrowheads="1"/>
          </p:cNvSpPr>
          <p:nvPr/>
        </p:nvSpPr>
        <p:spPr bwMode="auto">
          <a:xfrm>
            <a:off x="248308" y="2606278"/>
            <a:ext cx="3961320"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mn-ea"/>
              </a:rPr>
              <a:t>【</a:t>
            </a:r>
            <a:r>
              <a:rPr lang="ja-JP" altLang="en-US" dirty="0" smtClean="0">
                <a:latin typeface="+mn-ea"/>
              </a:rPr>
              <a:t>「個別</a:t>
            </a:r>
            <a:r>
              <a:rPr lang="ja-JP" altLang="en-US" dirty="0">
                <a:latin typeface="+mn-ea"/>
              </a:rPr>
              <a:t>の教育支援計画」の作成と活用</a:t>
            </a:r>
            <a:r>
              <a:rPr lang="ja-JP" altLang="en-US" dirty="0" smtClean="0">
                <a:latin typeface="+mn-ea"/>
              </a:rPr>
              <a:t>促進</a:t>
            </a:r>
            <a:r>
              <a:rPr lang="en-US" altLang="ja-JP" dirty="0" smtClean="0">
                <a:latin typeface="+mn-ea"/>
              </a:rPr>
              <a:t>】</a:t>
            </a:r>
            <a:endParaRPr lang="en-US" altLang="ja-JP" dirty="0">
              <a:latin typeface="+mn-ea"/>
            </a:endParaRPr>
          </a:p>
          <a:p>
            <a:pPr marL="171450" indent="-85725" algn="l" eaLnBrk="1" hangingPunct="1">
              <a:buFont typeface="Arial" panose="020B0604020202020204" pitchFamily="34" charset="0"/>
              <a:buChar char="•"/>
            </a:pPr>
            <a:r>
              <a:rPr lang="ja-JP" altLang="en-US" dirty="0" smtClean="0">
                <a:latin typeface="+mn-ea"/>
              </a:rPr>
              <a:t>学校</a:t>
            </a:r>
            <a:r>
              <a:rPr lang="ja-JP" altLang="en-US" dirty="0">
                <a:latin typeface="+mn-ea"/>
              </a:rPr>
              <a:t>において障がいのある児童生徒の「個別の教育支援計画」の</a:t>
            </a:r>
            <a:r>
              <a:rPr lang="ja-JP" altLang="en-US" dirty="0" smtClean="0">
                <a:latin typeface="+mn-ea"/>
              </a:rPr>
              <a:t>作成</a:t>
            </a:r>
            <a:r>
              <a:rPr lang="ja-JP" altLang="en-US" dirty="0">
                <a:latin typeface="+mn-ea"/>
              </a:rPr>
              <a:t>と活用に取り組みます</a:t>
            </a:r>
            <a:r>
              <a:rPr lang="ja-JP" altLang="en-US" dirty="0" smtClean="0">
                <a:latin typeface="+mn-ea"/>
              </a:rPr>
              <a:t>。</a:t>
            </a:r>
            <a:endParaRPr lang="en-US" altLang="ja-JP" dirty="0" smtClean="0">
              <a:latin typeface="+mn-ea"/>
            </a:endParaRPr>
          </a:p>
          <a:p>
            <a:pPr marL="171450" indent="-85725" algn="l" eaLnBrk="1" hangingPunct="1">
              <a:buFont typeface="Arial" panose="020B0604020202020204" pitchFamily="34" charset="0"/>
              <a:buChar char="•"/>
            </a:pPr>
            <a:r>
              <a:rPr lang="ja-JP" altLang="en-US" dirty="0" smtClean="0">
                <a:latin typeface="+mn-ea"/>
              </a:rPr>
              <a:t>就学前</a:t>
            </a:r>
            <a:r>
              <a:rPr lang="ja-JP" altLang="en-US" dirty="0">
                <a:latin typeface="+mn-ea"/>
              </a:rPr>
              <a:t>施設や公立小・中学校から</a:t>
            </a:r>
            <a:r>
              <a:rPr lang="ja-JP" altLang="en-US" dirty="0" smtClean="0">
                <a:latin typeface="+mn-ea"/>
              </a:rPr>
              <a:t>支援学校</a:t>
            </a:r>
            <a:r>
              <a:rPr lang="ja-JP" altLang="en-US" dirty="0">
                <a:latin typeface="+mn-ea"/>
              </a:rPr>
              <a:t>に入学する児童・生徒</a:t>
            </a:r>
            <a:r>
              <a:rPr lang="ja-JP" altLang="en-US" dirty="0" smtClean="0">
                <a:latin typeface="+mn-ea"/>
              </a:rPr>
              <a:t>の「個別</a:t>
            </a:r>
            <a:r>
              <a:rPr lang="ja-JP" altLang="en-US" dirty="0">
                <a:latin typeface="+mn-ea"/>
              </a:rPr>
              <a:t>の教育支援計画」等を引き継ぎ</a:t>
            </a:r>
            <a:r>
              <a:rPr lang="ja-JP" altLang="en-US" dirty="0" smtClean="0">
                <a:latin typeface="+mn-ea"/>
              </a:rPr>
              <a:t>、活用</a:t>
            </a:r>
            <a:r>
              <a:rPr lang="ja-JP" altLang="en-US" dirty="0">
                <a:latin typeface="+mn-ea"/>
              </a:rPr>
              <a:t>を促進します</a:t>
            </a:r>
            <a:r>
              <a:rPr lang="ja-JP" altLang="en-US" dirty="0" smtClean="0">
                <a:latin typeface="+mn-ea"/>
              </a:rPr>
              <a:t>。</a:t>
            </a:r>
            <a:endParaRPr lang="en-US" altLang="ja-JP" dirty="0">
              <a:latin typeface="+mn-ea"/>
            </a:endParaRPr>
          </a:p>
          <a:p>
            <a:pPr marL="171450" indent="-85725" algn="l" eaLnBrk="1" hangingPunct="1">
              <a:buFont typeface="Arial" panose="020B0604020202020204" pitchFamily="34" charset="0"/>
              <a:buChar char="•"/>
            </a:pPr>
            <a:endParaRPr lang="en-US" altLang="ja-JP" dirty="0" smtClean="0">
              <a:latin typeface="+mn-ea"/>
            </a:endParaRPr>
          </a:p>
          <a:p>
            <a:pPr marL="85725" indent="-85725" algn="l" eaLnBrk="1" hangingPunct="1"/>
            <a:r>
              <a:rPr lang="en-US" altLang="ja-JP" dirty="0" smtClean="0">
                <a:latin typeface="+mn-ea"/>
              </a:rPr>
              <a:t>【</a:t>
            </a:r>
            <a:r>
              <a:rPr lang="ja-JP" altLang="en-US" dirty="0" smtClean="0">
                <a:latin typeface="+mn-ea"/>
              </a:rPr>
              <a:t>高校生活支援カードの作成・活用</a:t>
            </a:r>
            <a:r>
              <a:rPr lang="en-US" altLang="ja-JP" dirty="0" smtClean="0">
                <a:latin typeface="+mn-ea"/>
              </a:rPr>
              <a:t>】</a:t>
            </a:r>
            <a:endParaRPr lang="ja-JP" altLang="en-US" dirty="0"/>
          </a:p>
          <a:p>
            <a:pPr marL="180975" indent="-95250" algn="l">
              <a:buFont typeface="Arial" panose="020B0604020202020204" pitchFamily="34" charset="0"/>
              <a:buChar char="•"/>
            </a:pPr>
            <a:r>
              <a:rPr lang="ja-JP" altLang="en-US" dirty="0"/>
              <a:t> 高校生活に不安を感じている生徒や理解されにくい障がいである発達障がいのある生徒、またはその特性のある生徒等の状況やニーズを入学時に把握し、指導・</a:t>
            </a:r>
            <a:r>
              <a:rPr lang="ja-JP" altLang="en-US" dirty="0" smtClean="0"/>
              <a:t>支援するため、すべての府立高校で高校生活支援カードを作成し、活用を促進します。</a:t>
            </a:r>
            <a:endParaRPr lang="ja-JP" altLang="en-US" dirty="0">
              <a:latin typeface="+mn-ea"/>
            </a:endParaRPr>
          </a:p>
          <a:p>
            <a:pPr algn="l" eaLnBrk="1" hangingPunct="1"/>
            <a:endParaRPr lang="en-US" altLang="ja-JP" dirty="0">
              <a:latin typeface="+mn-ea"/>
            </a:endParaRPr>
          </a:p>
          <a:p>
            <a:pPr algn="l" eaLnBrk="1" hangingPunct="1"/>
            <a:endParaRPr lang="en-US" altLang="ja-JP" dirty="0" smtClean="0">
              <a:latin typeface="+mn-ea"/>
              <a:ea typeface="+mn-ea"/>
            </a:endParaRPr>
          </a:p>
        </p:txBody>
      </p:sp>
      <p:sp>
        <p:nvSpPr>
          <p:cNvPr id="33" name="Text Box 49"/>
          <p:cNvSpPr txBox="1">
            <a:spLocks noChangeArrowheads="1"/>
          </p:cNvSpPr>
          <p:nvPr/>
        </p:nvSpPr>
        <p:spPr bwMode="auto">
          <a:xfrm>
            <a:off x="4795064" y="2627100"/>
            <a:ext cx="4185374"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ja-JP" altLang="en-US" dirty="0">
                <a:latin typeface="+mn-ea"/>
              </a:rPr>
              <a:t>＊公立小・中学校の通常の学級及び府立高校に在籍する障がいのある児</a:t>
            </a:r>
            <a:endParaRPr lang="en-US" altLang="ja-JP" dirty="0">
              <a:latin typeface="+mn-ea"/>
            </a:endParaRPr>
          </a:p>
          <a:p>
            <a:pPr algn="l" eaLnBrk="1" hangingPunct="1"/>
            <a:r>
              <a:rPr lang="ja-JP" altLang="en-US" dirty="0">
                <a:latin typeface="+mn-ea"/>
              </a:rPr>
              <a:t>　童・生徒に対する「個別の教育支援計画」の作成に取り組む学校の割合を</a:t>
            </a:r>
            <a:endParaRPr lang="en-US" altLang="ja-JP" dirty="0">
              <a:latin typeface="+mn-ea"/>
            </a:endParaRPr>
          </a:p>
          <a:p>
            <a:pPr algn="l" eaLnBrk="1" hangingPunct="1"/>
            <a:r>
              <a:rPr lang="ja-JP" altLang="en-US" dirty="0">
                <a:latin typeface="+mn-ea"/>
              </a:rPr>
              <a:t>　</a:t>
            </a:r>
            <a:r>
              <a:rPr lang="ja-JP" altLang="en-US" dirty="0" smtClean="0">
                <a:latin typeface="+mn-ea"/>
              </a:rPr>
              <a:t>増やします</a:t>
            </a:r>
            <a:r>
              <a:rPr lang="ja-JP" altLang="en-US" dirty="0">
                <a:latin typeface="+mn-ea"/>
              </a:rPr>
              <a:t>。</a:t>
            </a:r>
            <a:endParaRPr lang="en-US" altLang="ja-JP" dirty="0">
              <a:latin typeface="+mn-ea"/>
            </a:endParaRPr>
          </a:p>
          <a:p>
            <a:pPr algn="l" eaLnBrk="1" hangingPunct="1"/>
            <a:r>
              <a:rPr lang="ja-JP" altLang="en-US" dirty="0">
                <a:latin typeface="+mn-ea"/>
              </a:rPr>
              <a:t>　　（参考</a:t>
            </a:r>
            <a:r>
              <a:rPr lang="ja-JP" altLang="en-US" dirty="0" smtClean="0">
                <a:latin typeface="+mn-ea"/>
              </a:rPr>
              <a:t>）平成２５年度</a:t>
            </a:r>
            <a:endParaRPr lang="en-US" altLang="ja-JP" dirty="0" smtClean="0">
              <a:latin typeface="+mn-ea"/>
            </a:endParaRPr>
          </a:p>
          <a:p>
            <a:pPr algn="l" eaLnBrk="1" hangingPunct="1"/>
            <a:r>
              <a:rPr lang="ja-JP" altLang="en-US" dirty="0" smtClean="0">
                <a:latin typeface="+mn-ea"/>
              </a:rPr>
              <a:t>　　　　　　　　公立</a:t>
            </a:r>
            <a:r>
              <a:rPr lang="ja-JP" altLang="en-US" dirty="0">
                <a:latin typeface="+mn-ea"/>
              </a:rPr>
              <a:t>小・中学校の支援学級における</a:t>
            </a:r>
            <a:r>
              <a:rPr lang="ja-JP" altLang="en-US" dirty="0" smtClean="0">
                <a:latin typeface="+mn-ea"/>
              </a:rPr>
              <a:t>取組み</a:t>
            </a:r>
            <a:r>
              <a:rPr lang="ja-JP" altLang="en-US" dirty="0">
                <a:latin typeface="+mn-ea"/>
              </a:rPr>
              <a:t> </a:t>
            </a:r>
            <a:r>
              <a:rPr lang="ja-JP" altLang="en-US" dirty="0" smtClean="0">
                <a:latin typeface="+mn-ea"/>
              </a:rPr>
              <a:t>    １００％</a:t>
            </a:r>
            <a:endParaRPr lang="en-US" altLang="ja-JP" dirty="0">
              <a:latin typeface="+mn-ea"/>
            </a:endParaRPr>
          </a:p>
          <a:p>
            <a:pPr algn="l" eaLnBrk="1" hangingPunct="1"/>
            <a:r>
              <a:rPr lang="ja-JP" altLang="en-US" dirty="0" smtClean="0">
                <a:latin typeface="+mn-ea"/>
              </a:rPr>
              <a:t>　　　　　　　　公立</a:t>
            </a:r>
            <a:r>
              <a:rPr lang="ja-JP" altLang="en-US" dirty="0">
                <a:latin typeface="+mn-ea"/>
              </a:rPr>
              <a:t>小・中学校の通常の学級における</a:t>
            </a:r>
            <a:r>
              <a:rPr lang="ja-JP" altLang="en-US" dirty="0" smtClean="0">
                <a:latin typeface="+mn-ea"/>
              </a:rPr>
              <a:t>取組み  ７４．２％</a:t>
            </a:r>
            <a:endParaRPr lang="en-US" altLang="ja-JP" dirty="0">
              <a:latin typeface="+mn-ea"/>
            </a:endParaRPr>
          </a:p>
          <a:p>
            <a:pPr algn="l" eaLnBrk="1" hangingPunct="1"/>
            <a:r>
              <a:rPr lang="ja-JP" altLang="en-US" dirty="0" smtClean="0">
                <a:latin typeface="+mn-ea"/>
              </a:rPr>
              <a:t>　　　　　　　　府立</a:t>
            </a:r>
            <a:r>
              <a:rPr lang="ja-JP" altLang="en-US" dirty="0">
                <a:latin typeface="+mn-ea"/>
              </a:rPr>
              <a:t>高校における取組み　　　　　　　　　　　</a:t>
            </a:r>
            <a:r>
              <a:rPr lang="ja-JP" altLang="en-US" dirty="0" smtClean="0">
                <a:latin typeface="+mn-ea"/>
              </a:rPr>
              <a:t>      ４７．１％</a:t>
            </a:r>
            <a:r>
              <a:rPr lang="ja-JP" altLang="en-US" b="1" dirty="0" smtClean="0">
                <a:latin typeface="+mn-ea"/>
              </a:rPr>
              <a:t> </a:t>
            </a:r>
            <a:endParaRPr lang="en-US" altLang="ja-JP" b="1" dirty="0">
              <a:latin typeface="+mn-ea"/>
            </a:endParaRPr>
          </a:p>
          <a:p>
            <a:pPr algn="l" eaLnBrk="1" hangingPunct="1"/>
            <a:endParaRPr lang="en-US" altLang="ja-JP" dirty="0">
              <a:latin typeface="+mn-ea"/>
            </a:endParaRPr>
          </a:p>
          <a:p>
            <a:pPr marL="180975" indent="-180975" algn="l" eaLnBrk="1" hangingPunct="1"/>
            <a:r>
              <a:rPr lang="ja-JP" altLang="en-US" dirty="0">
                <a:latin typeface="+mn-ea"/>
              </a:rPr>
              <a:t>＊支援学校に入学する児童・生徒のうち、小学校から中学部への入学時と、　中学校から高等部への入学時の「個別の教育支援計画」等の引継ぎを１０ポイント程度向上させることをめざします</a:t>
            </a:r>
            <a:r>
              <a:rPr lang="ja-JP" altLang="en-US" dirty="0" smtClean="0">
                <a:latin typeface="+mn-ea"/>
              </a:rPr>
              <a:t>。</a:t>
            </a:r>
            <a:r>
              <a:rPr lang="ja-JP" altLang="en-US" dirty="0">
                <a:latin typeface="+mn-ea"/>
              </a:rPr>
              <a:t>また</a:t>
            </a:r>
            <a:r>
              <a:rPr lang="ja-JP" altLang="en-US" dirty="0" smtClean="0">
                <a:latin typeface="+mn-ea"/>
              </a:rPr>
              <a:t>、就学前施設から小学部</a:t>
            </a:r>
            <a:r>
              <a:rPr lang="ja-JP" altLang="en-US" dirty="0">
                <a:latin typeface="+mn-ea"/>
              </a:rPr>
              <a:t>入学時の引継ぎ率の向上をめざします。</a:t>
            </a:r>
          </a:p>
          <a:p>
            <a:pPr marL="85725" indent="-85725" algn="l" eaLnBrk="1" hangingPunct="1"/>
            <a:r>
              <a:rPr lang="ja-JP" altLang="en-US" dirty="0">
                <a:latin typeface="+mn-ea"/>
              </a:rPr>
              <a:t>　　（参考</a:t>
            </a:r>
            <a:r>
              <a:rPr lang="ja-JP" altLang="en-US" dirty="0" smtClean="0">
                <a:latin typeface="+mn-ea"/>
              </a:rPr>
              <a:t>）平成２５年度</a:t>
            </a:r>
            <a:endParaRPr lang="en-US" altLang="ja-JP" dirty="0" smtClean="0">
              <a:latin typeface="+mn-ea"/>
            </a:endParaRPr>
          </a:p>
          <a:p>
            <a:pPr marL="85725" indent="-85725" algn="l" eaLnBrk="1" hangingPunct="1"/>
            <a:r>
              <a:rPr lang="ja-JP" altLang="en-US" dirty="0" smtClean="0">
                <a:latin typeface="+mn-ea"/>
              </a:rPr>
              <a:t>　　　　　　　　就学前</a:t>
            </a:r>
            <a:r>
              <a:rPr lang="ja-JP" altLang="en-US" dirty="0">
                <a:latin typeface="+mn-ea"/>
              </a:rPr>
              <a:t>施設から小学部１年生　</a:t>
            </a:r>
            <a:r>
              <a:rPr lang="ja-JP" altLang="en-US" dirty="0" smtClean="0">
                <a:latin typeface="+mn-ea"/>
              </a:rPr>
              <a:t>６９．３％</a:t>
            </a:r>
            <a:r>
              <a:rPr lang="ja-JP" altLang="en-US" dirty="0">
                <a:latin typeface="+mn-ea"/>
              </a:rPr>
              <a:t>　</a:t>
            </a:r>
          </a:p>
          <a:p>
            <a:pPr marL="85725" indent="-85725" algn="l" eaLnBrk="1" hangingPunct="1"/>
            <a:r>
              <a:rPr lang="ja-JP" altLang="en-US" dirty="0" smtClean="0">
                <a:latin typeface="+mn-ea"/>
              </a:rPr>
              <a:t>　　　　　　　　小学校</a:t>
            </a:r>
            <a:r>
              <a:rPr lang="ja-JP" altLang="en-US" dirty="0">
                <a:latin typeface="+mn-ea"/>
              </a:rPr>
              <a:t>から中学部１年生　　　　</a:t>
            </a:r>
            <a:r>
              <a:rPr lang="ja-JP" altLang="en-US" dirty="0" smtClean="0">
                <a:latin typeface="+mn-ea"/>
              </a:rPr>
              <a:t>５８．１％</a:t>
            </a:r>
            <a:endParaRPr lang="ja-JP" altLang="en-US" dirty="0">
              <a:latin typeface="+mn-ea"/>
            </a:endParaRPr>
          </a:p>
          <a:p>
            <a:pPr marL="85725" indent="-85725" algn="l" eaLnBrk="1" hangingPunct="1"/>
            <a:r>
              <a:rPr lang="ja-JP" altLang="en-US" dirty="0" smtClean="0">
                <a:latin typeface="+mn-ea"/>
              </a:rPr>
              <a:t>　　　　　　　　中学校</a:t>
            </a:r>
            <a:r>
              <a:rPr lang="ja-JP" altLang="en-US" dirty="0">
                <a:latin typeface="+mn-ea"/>
              </a:rPr>
              <a:t>から高等部１年生　　　　</a:t>
            </a:r>
            <a:r>
              <a:rPr lang="ja-JP" altLang="en-US" dirty="0" smtClean="0">
                <a:latin typeface="+mn-ea"/>
              </a:rPr>
              <a:t>４５．９％</a:t>
            </a:r>
            <a:r>
              <a:rPr lang="ja-JP" altLang="en-US" dirty="0">
                <a:latin typeface="+mn-ea"/>
              </a:rPr>
              <a:t>　　</a:t>
            </a:r>
            <a:endParaRPr lang="en-US" altLang="ja-JP" dirty="0">
              <a:latin typeface="+mn-ea"/>
            </a:endParaRPr>
          </a:p>
          <a:p>
            <a:pPr algn="l" eaLnBrk="1" hangingPunct="1"/>
            <a:endParaRPr lang="ja-JP" altLang="en-US" strike="sngStrike" dirty="0">
              <a:solidFill>
                <a:schemeClr val="accent6"/>
              </a:solidFill>
              <a:latin typeface="+mn-ea"/>
            </a:endParaRPr>
          </a:p>
          <a:p>
            <a:pPr algn="l"/>
            <a:r>
              <a:rPr lang="ja-JP" altLang="en-US" dirty="0">
                <a:latin typeface="ＭＳ Ｐゴシック" pitchFamily="50" charset="-128"/>
              </a:rPr>
              <a:t>＊学校生活支援員を配置している府立高校で、個別の教育支援計画</a:t>
            </a:r>
            <a:r>
              <a:rPr lang="ja-JP" altLang="en-US" dirty="0" smtClean="0">
                <a:latin typeface="ＭＳ Ｐゴシック" pitchFamily="50" charset="-128"/>
              </a:rPr>
              <a:t>の</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作成を１００％</a:t>
            </a:r>
            <a:r>
              <a:rPr lang="ja-JP" altLang="en-US" dirty="0">
                <a:latin typeface="ＭＳ Ｐゴシック" pitchFamily="50" charset="-128"/>
              </a:rPr>
              <a:t>にします</a:t>
            </a:r>
            <a:r>
              <a:rPr lang="ja-JP" altLang="en-US" dirty="0" smtClean="0">
                <a:latin typeface="ＭＳ Ｐゴシック" pitchFamily="50" charset="-128"/>
              </a:rPr>
              <a:t>。</a:t>
            </a:r>
            <a:endParaRPr lang="en-US" altLang="ja-JP" dirty="0" smtClean="0">
              <a:latin typeface="ＭＳ Ｐゴシック" pitchFamily="50" charset="-128"/>
            </a:endParaRPr>
          </a:p>
          <a:p>
            <a:pPr algn="l"/>
            <a:r>
              <a:rPr lang="en-US" altLang="ja-JP" b="1" i="1" dirty="0">
                <a:latin typeface="ＭＳ Ｐゴシック" pitchFamily="50" charset="-128"/>
              </a:rPr>
              <a:t> </a:t>
            </a:r>
            <a:r>
              <a:rPr lang="en-US" altLang="ja-JP" b="1" i="1" dirty="0" smtClean="0">
                <a:latin typeface="ＭＳ Ｐゴシック" pitchFamily="50" charset="-128"/>
              </a:rPr>
              <a:t>   </a:t>
            </a:r>
            <a:r>
              <a:rPr lang="ja-JP" altLang="en-US" dirty="0" smtClean="0">
                <a:latin typeface="ＭＳ Ｐゴシック" pitchFamily="50" charset="-128"/>
              </a:rPr>
              <a:t>（参考）　平成２５年度　　８０．９％</a:t>
            </a:r>
            <a:endParaRPr lang="en-US" altLang="ja-JP" dirty="0" smtClean="0">
              <a:latin typeface="ＭＳ Ｐゴシック" pitchFamily="50" charset="-128"/>
            </a:endParaRPr>
          </a:p>
          <a:p>
            <a:pPr algn="l"/>
            <a:endParaRPr lang="en-US" altLang="ja-JP" dirty="0">
              <a:solidFill>
                <a:schemeClr val="accent6"/>
              </a:solidFill>
              <a:latin typeface="ＭＳ Ｐゴシック" pitchFamily="50" charset="-128"/>
            </a:endParaRPr>
          </a:p>
          <a:p>
            <a:pPr algn="l"/>
            <a:endParaRPr lang="en-US" altLang="ja-JP" dirty="0">
              <a:solidFill>
                <a:srgbClr val="FF0000"/>
              </a:solidFill>
              <a:latin typeface="ＭＳ Ｐゴシック" pitchFamily="50" charset="-128"/>
            </a:endParaRPr>
          </a:p>
          <a:p>
            <a:pPr algn="l"/>
            <a:endParaRPr lang="en-US" altLang="ja-JP" dirty="0">
              <a:latin typeface="ＭＳ Ｐゴシック" pitchFamily="50" charset="-128"/>
            </a:endParaRPr>
          </a:p>
        </p:txBody>
      </p:sp>
      <p:sp>
        <p:nvSpPr>
          <p:cNvPr id="34" name="正方形/長方形 29"/>
          <p:cNvSpPr>
            <a:spLocks noChangeArrowheads="1"/>
          </p:cNvSpPr>
          <p:nvPr/>
        </p:nvSpPr>
        <p:spPr bwMode="auto">
          <a:xfrm>
            <a:off x="287524" y="835548"/>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就労を通じた社会的自立支援の充実</a:t>
            </a:r>
            <a:endParaRPr lang="ja-JP" altLang="en-US" b="1" dirty="0"/>
          </a:p>
        </p:txBody>
      </p:sp>
      <p:sp>
        <p:nvSpPr>
          <p:cNvPr id="35" name="Text Box 49"/>
          <p:cNvSpPr txBox="1">
            <a:spLocks noChangeArrowheads="1"/>
          </p:cNvSpPr>
          <p:nvPr/>
        </p:nvSpPr>
        <p:spPr bwMode="auto">
          <a:xfrm>
            <a:off x="251519" y="1102457"/>
            <a:ext cx="3996755"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mn-ea"/>
              </a:rPr>
              <a:t>【</a:t>
            </a:r>
            <a:r>
              <a:rPr lang="ja-JP" altLang="en-US" dirty="0">
                <a:latin typeface="+mn-ea"/>
              </a:rPr>
              <a:t>職業学科を設置する知的</a:t>
            </a:r>
            <a:r>
              <a:rPr lang="ja-JP" altLang="en-US" dirty="0" err="1">
                <a:latin typeface="+mn-ea"/>
              </a:rPr>
              <a:t>障がい</a:t>
            </a:r>
            <a:r>
              <a:rPr lang="ja-JP" altLang="en-US" dirty="0">
                <a:solidFill>
                  <a:srgbClr val="002060"/>
                </a:solidFill>
                <a:latin typeface="+mn-ea"/>
              </a:rPr>
              <a:t>高等</a:t>
            </a:r>
            <a:r>
              <a:rPr lang="ja-JP" altLang="en-US" dirty="0">
                <a:latin typeface="+mn-ea"/>
              </a:rPr>
              <a:t>支援学校の計画的な整備</a:t>
            </a:r>
            <a:r>
              <a:rPr lang="en-US" altLang="ja-JP" dirty="0" smtClean="0">
                <a:latin typeface="+mn-ea"/>
              </a:rPr>
              <a:t>】</a:t>
            </a:r>
          </a:p>
          <a:p>
            <a:pPr algn="l" eaLnBrk="1" hangingPunct="1"/>
            <a:r>
              <a:rPr lang="ja-JP" altLang="en-US" dirty="0" smtClean="0">
                <a:latin typeface="+mn-ea"/>
              </a:rPr>
              <a:t>＊</a:t>
            </a:r>
            <a:r>
              <a:rPr lang="ja-JP" altLang="en-US" dirty="0">
                <a:latin typeface="ＭＳ Ｐゴシック" pitchFamily="50" charset="-128"/>
              </a:rPr>
              <a:t>新校整備・教育環境整備</a:t>
            </a:r>
            <a:r>
              <a:rPr lang="ja-JP" altLang="en-US" dirty="0" smtClean="0">
                <a:latin typeface="ＭＳ Ｐゴシック" pitchFamily="50" charset="-128"/>
              </a:rPr>
              <a:t>事業</a:t>
            </a:r>
            <a:r>
              <a:rPr lang="en-US" altLang="ja-JP" dirty="0" smtClean="0">
                <a:latin typeface="ＭＳ Ｐゴシック" pitchFamily="50" charset="-128"/>
              </a:rPr>
              <a:t>〔</a:t>
            </a:r>
            <a:r>
              <a:rPr lang="ja-JP" altLang="en-US" dirty="0" smtClean="0">
                <a:latin typeface="ＭＳ Ｐゴシック" pitchFamily="50" charset="-128"/>
              </a:rPr>
              <a:t>再掲</a:t>
            </a:r>
            <a:r>
              <a:rPr lang="en-US" altLang="ja-JP" dirty="0" smtClean="0">
                <a:latin typeface="ＭＳ Ｐゴシック" pitchFamily="50" charset="-128"/>
              </a:rPr>
              <a:t>〕</a:t>
            </a:r>
            <a:endParaRPr lang="en-US" altLang="ja-JP" dirty="0">
              <a:latin typeface="ＭＳ Ｐゴシック" pitchFamily="50" charset="-128"/>
            </a:endParaRPr>
          </a:p>
          <a:p>
            <a:pPr algn="l" eaLnBrk="1" hangingPunct="1"/>
            <a:r>
              <a:rPr lang="ja-JP" altLang="en-US" dirty="0" smtClean="0">
                <a:latin typeface="+mn-ea"/>
              </a:rPr>
              <a:t>　　</a:t>
            </a:r>
            <a:r>
              <a:rPr lang="en-US" altLang="ja-JP" dirty="0" smtClean="0">
                <a:latin typeface="+mn-ea"/>
              </a:rPr>
              <a:t>〔</a:t>
            </a:r>
            <a:r>
              <a:rPr lang="ja-JP" altLang="en-US" dirty="0">
                <a:latin typeface="+mn-ea"/>
              </a:rPr>
              <a:t>北河内地域</a:t>
            </a:r>
            <a:r>
              <a:rPr lang="en-US" altLang="ja-JP" dirty="0">
                <a:latin typeface="+mn-ea"/>
              </a:rPr>
              <a:t>〕</a:t>
            </a:r>
            <a:r>
              <a:rPr lang="ja-JP" altLang="en-US" dirty="0">
                <a:latin typeface="+mn-ea"/>
              </a:rPr>
              <a:t>・・・建設工事等を行います。</a:t>
            </a:r>
            <a:endParaRPr lang="en-US" altLang="ja-JP" dirty="0">
              <a:latin typeface="+mn-ea"/>
            </a:endParaRPr>
          </a:p>
          <a:p>
            <a:pPr algn="l" eaLnBrk="1" hangingPunct="1"/>
            <a:endParaRPr lang="en-US" altLang="ja-JP" dirty="0" smtClean="0">
              <a:latin typeface="+mn-ea"/>
            </a:endParaRPr>
          </a:p>
          <a:p>
            <a:pPr algn="l" eaLnBrk="1" hangingPunct="1"/>
            <a:r>
              <a:rPr lang="en-US" altLang="ja-JP" dirty="0" smtClean="0">
                <a:latin typeface="+mn-ea"/>
              </a:rPr>
              <a:t>【</a:t>
            </a:r>
            <a:r>
              <a:rPr lang="ja-JP" altLang="en-US" dirty="0" smtClean="0">
                <a:latin typeface="+mn-ea"/>
              </a:rPr>
              <a:t>関係部局等との連携による就労支援の充実</a:t>
            </a:r>
            <a:r>
              <a:rPr lang="en-US" altLang="ja-JP" dirty="0" smtClean="0">
                <a:latin typeface="+mn-ea"/>
              </a:rPr>
              <a:t>】</a:t>
            </a:r>
          </a:p>
          <a:p>
            <a:pPr marL="171450" indent="-85725" algn="l" eaLnBrk="1" hangingPunct="1">
              <a:buFont typeface="Arial" panose="020B0604020202020204" pitchFamily="34" charset="0"/>
              <a:buChar char="•"/>
            </a:pPr>
            <a:r>
              <a:rPr lang="ja-JP" altLang="en-US" dirty="0" smtClean="0">
                <a:latin typeface="+mn-ea"/>
              </a:rPr>
              <a:t>関係</a:t>
            </a:r>
            <a:r>
              <a:rPr lang="ja-JP" altLang="en-US" dirty="0">
                <a:latin typeface="+mn-ea"/>
              </a:rPr>
              <a:t>部局や関係機関との連携を強化し、職場実習などの</a:t>
            </a:r>
            <a:r>
              <a:rPr lang="ja-JP" altLang="en-US" dirty="0" smtClean="0">
                <a:latin typeface="+mn-ea"/>
              </a:rPr>
              <a:t>就労支援</a:t>
            </a:r>
            <a:r>
              <a:rPr lang="ja-JP" altLang="en-US" dirty="0">
                <a:latin typeface="+mn-ea"/>
              </a:rPr>
              <a:t>体制の充実に努めます。</a:t>
            </a:r>
            <a:endParaRPr lang="en-US" altLang="ja-JP" dirty="0">
              <a:latin typeface="+mn-ea"/>
            </a:endParaRPr>
          </a:p>
        </p:txBody>
      </p:sp>
      <p:sp>
        <p:nvSpPr>
          <p:cNvPr id="36" name="Text Box 49"/>
          <p:cNvSpPr txBox="1">
            <a:spLocks noChangeArrowheads="1"/>
          </p:cNvSpPr>
          <p:nvPr/>
        </p:nvSpPr>
        <p:spPr bwMode="auto">
          <a:xfrm>
            <a:off x="4788024" y="1119411"/>
            <a:ext cx="4196543"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r>
              <a:rPr lang="ja-JP" altLang="en-US" dirty="0">
                <a:latin typeface="ＭＳ Ｐゴシック" pitchFamily="50" charset="-128"/>
              </a:rPr>
              <a:t>＊職業学科を設置する知的</a:t>
            </a:r>
            <a:r>
              <a:rPr lang="ja-JP" altLang="en-US" dirty="0" err="1">
                <a:latin typeface="ＭＳ Ｐゴシック" pitchFamily="50" charset="-128"/>
              </a:rPr>
              <a:t>障がい</a:t>
            </a:r>
            <a:r>
              <a:rPr lang="ja-JP" altLang="en-US" dirty="0">
                <a:latin typeface="ＭＳ Ｐゴシック" pitchFamily="50" charset="-128"/>
              </a:rPr>
              <a:t>高等支援学校として、北河内地域に</a:t>
            </a:r>
            <a:endParaRPr lang="en-US" altLang="ja-JP" dirty="0">
              <a:latin typeface="ＭＳ Ｐゴシック" pitchFamily="50" charset="-128"/>
            </a:endParaRPr>
          </a:p>
          <a:p>
            <a:pPr algn="l"/>
            <a:r>
              <a:rPr lang="ja-JP" altLang="en-US" dirty="0">
                <a:latin typeface="ＭＳ Ｐゴシック" pitchFamily="50" charset="-128"/>
              </a:rPr>
              <a:t>　おける新校を</a:t>
            </a:r>
            <a:r>
              <a:rPr lang="ja-JP" altLang="en-US" dirty="0" smtClean="0">
                <a:latin typeface="ＭＳ Ｐゴシック" pitchFamily="50" charset="-128"/>
              </a:rPr>
              <a:t>平成２７年</a:t>
            </a:r>
            <a:r>
              <a:rPr lang="en-US" altLang="ja-JP" dirty="0">
                <a:latin typeface="ＭＳ Ｐゴシック" pitchFamily="50" charset="-128"/>
              </a:rPr>
              <a:t>4</a:t>
            </a:r>
            <a:r>
              <a:rPr lang="ja-JP" altLang="en-US" dirty="0">
                <a:latin typeface="ＭＳ Ｐゴシック" pitchFamily="50" charset="-128"/>
              </a:rPr>
              <a:t>月に開校します。</a:t>
            </a:r>
            <a:endParaRPr lang="en-US" altLang="ja-JP" dirty="0">
              <a:latin typeface="ＭＳ Ｐゴシック" pitchFamily="50" charset="-128"/>
            </a:endParaRPr>
          </a:p>
          <a:p>
            <a:pPr algn="l"/>
            <a:endParaRPr lang="en-US" altLang="ja-JP" dirty="0">
              <a:latin typeface="ＭＳ Ｐゴシック" pitchFamily="50" charset="-128"/>
            </a:endParaRPr>
          </a:p>
          <a:p>
            <a:pPr algn="l"/>
            <a:r>
              <a:rPr lang="ja-JP" altLang="en-US" dirty="0">
                <a:latin typeface="ＭＳ Ｐゴシック" pitchFamily="50" charset="-128"/>
              </a:rPr>
              <a:t>＊</a:t>
            </a:r>
            <a:r>
              <a:rPr lang="ja-JP" altLang="en-US" dirty="0"/>
              <a:t>知的</a:t>
            </a:r>
            <a:r>
              <a:rPr lang="ja-JP" altLang="en-US" dirty="0" err="1"/>
              <a:t>障がい</a:t>
            </a:r>
            <a:r>
              <a:rPr lang="ja-JP" altLang="en-US" dirty="0"/>
              <a:t>支援学校高等部卒業生の就職率</a:t>
            </a:r>
            <a:r>
              <a:rPr lang="ja-JP" altLang="en-US" dirty="0" smtClean="0"/>
              <a:t>３０％</a:t>
            </a:r>
            <a:r>
              <a:rPr lang="ja-JP" altLang="en-US" sz="950" dirty="0" smtClean="0"/>
              <a:t>（平成２９年度に３５％）　</a:t>
            </a:r>
            <a:endParaRPr lang="en-US" altLang="ja-JP" sz="950" dirty="0" smtClean="0"/>
          </a:p>
          <a:p>
            <a:pPr algn="l"/>
            <a:r>
              <a:rPr lang="ja-JP" altLang="en-US" sz="950" dirty="0"/>
              <a:t>　</a:t>
            </a:r>
            <a:r>
              <a:rPr lang="ja-JP" altLang="en-US" dirty="0" smtClean="0"/>
              <a:t>を</a:t>
            </a:r>
            <a:r>
              <a:rPr lang="ja-JP" altLang="en-US" dirty="0"/>
              <a:t>めざします</a:t>
            </a:r>
            <a:r>
              <a:rPr lang="ja-JP" altLang="en-US" dirty="0" smtClean="0"/>
              <a:t>。</a:t>
            </a:r>
            <a:endParaRPr lang="en-US" altLang="ja-JP" dirty="0"/>
          </a:p>
          <a:p>
            <a:pPr algn="l"/>
            <a:r>
              <a:rPr lang="ja-JP" altLang="en-US" dirty="0">
                <a:latin typeface="ＭＳ Ｐゴシック" pitchFamily="50" charset="-128"/>
              </a:rPr>
              <a:t>　（参考）平成</a:t>
            </a:r>
            <a:r>
              <a:rPr lang="ja-JP" altLang="en-US" dirty="0" smtClean="0">
                <a:latin typeface="ＭＳ Ｐゴシック" pitchFamily="50" charset="-128"/>
              </a:rPr>
              <a:t>２５年度</a:t>
            </a:r>
            <a:r>
              <a:rPr lang="ja-JP" altLang="en-US" dirty="0">
                <a:latin typeface="ＭＳ Ｐゴシック" pitchFamily="50" charset="-128"/>
              </a:rPr>
              <a:t>　</a:t>
            </a:r>
            <a:r>
              <a:rPr lang="ja-JP" altLang="en-US" dirty="0" smtClean="0">
                <a:latin typeface="ＭＳ Ｐゴシック" pitchFamily="50" charset="-128"/>
              </a:rPr>
              <a:t>２６．１％</a:t>
            </a:r>
            <a:r>
              <a:rPr lang="ja-JP" altLang="en-US" dirty="0">
                <a:latin typeface="ＭＳ Ｐゴシック" pitchFamily="50" charset="-128"/>
              </a:rPr>
              <a:t>（平成</a:t>
            </a:r>
            <a:r>
              <a:rPr lang="ja-JP" altLang="en-US" dirty="0" smtClean="0">
                <a:latin typeface="ＭＳ Ｐゴシック" pitchFamily="50" charset="-128"/>
              </a:rPr>
              <a:t>２６年</a:t>
            </a:r>
            <a:r>
              <a:rPr lang="ja-JP" altLang="en-US" dirty="0">
                <a:latin typeface="ＭＳ Ｐゴシック" pitchFamily="50" charset="-128"/>
              </a:rPr>
              <a:t>３</a:t>
            </a:r>
            <a:r>
              <a:rPr lang="ja-JP" altLang="en-US" dirty="0" smtClean="0">
                <a:latin typeface="ＭＳ Ｐゴシック" pitchFamily="50" charset="-128"/>
              </a:rPr>
              <a:t>月</a:t>
            </a:r>
            <a:r>
              <a:rPr lang="ja-JP" altLang="en-US" dirty="0">
                <a:latin typeface="ＭＳ Ｐゴシック" pitchFamily="50" charset="-128"/>
              </a:rPr>
              <a:t>末速報値</a:t>
            </a:r>
            <a:r>
              <a:rPr lang="ja-JP" altLang="en-US" dirty="0" smtClean="0">
                <a:latin typeface="ＭＳ Ｐゴシック" pitchFamily="50" charset="-128"/>
              </a:rPr>
              <a:t>）</a:t>
            </a:r>
            <a:endParaRPr lang="en-US" altLang="ja-JP" dirty="0">
              <a:solidFill>
                <a:srgbClr val="FF0000"/>
              </a:solidFill>
              <a:latin typeface="ＭＳ Ｐゴシック" pitchFamily="50" charset="-128"/>
            </a:endParaRPr>
          </a:p>
          <a:p>
            <a:pPr algn="l"/>
            <a:endParaRPr lang="en-US" altLang="ja-JP" dirty="0">
              <a:latin typeface="ＭＳ Ｐゴシック" pitchFamily="50" charset="-128"/>
            </a:endParaRPr>
          </a:p>
        </p:txBody>
      </p:sp>
      <p:sp>
        <p:nvSpPr>
          <p:cNvPr id="37" name="正方形/長方形 29"/>
          <p:cNvSpPr>
            <a:spLocks noChangeArrowheads="1"/>
          </p:cNvSpPr>
          <p:nvPr/>
        </p:nvSpPr>
        <p:spPr bwMode="auto">
          <a:xfrm>
            <a:off x="4746624" y="858485"/>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就労を通じた社会的自立支援の充実</a:t>
            </a:r>
            <a:endParaRPr lang="ja-JP" altLang="en-US" b="1" dirty="0"/>
          </a:p>
        </p:txBody>
      </p:sp>
      <p:sp>
        <p:nvSpPr>
          <p:cNvPr id="17" name="正方形/長方形 29"/>
          <p:cNvSpPr>
            <a:spLocks noChangeArrowheads="1"/>
          </p:cNvSpPr>
          <p:nvPr/>
        </p:nvSpPr>
        <p:spPr bwMode="auto">
          <a:xfrm>
            <a:off x="4754563" y="2294409"/>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一人ひとりの教育的ニーズに応じた支援の充実</a:t>
            </a:r>
            <a:endParaRPr lang="ja-JP" altLang="en-US" b="1" dirty="0"/>
          </a:p>
        </p:txBody>
      </p:sp>
      <p:sp>
        <p:nvSpPr>
          <p:cNvPr id="18" name="正方形/長方形 29"/>
          <p:cNvSpPr>
            <a:spLocks noChangeArrowheads="1"/>
          </p:cNvSpPr>
          <p:nvPr/>
        </p:nvSpPr>
        <p:spPr bwMode="auto">
          <a:xfrm>
            <a:off x="248308" y="4855507"/>
            <a:ext cx="4068762"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発達障がいのある幼児・児童・生徒への支援</a:t>
            </a:r>
            <a:endParaRPr lang="ja-JP" altLang="en-US" b="1" dirty="0"/>
          </a:p>
        </p:txBody>
      </p:sp>
      <p:sp>
        <p:nvSpPr>
          <p:cNvPr id="20" name="Text Box 49"/>
          <p:cNvSpPr txBox="1">
            <a:spLocks noChangeArrowheads="1"/>
          </p:cNvSpPr>
          <p:nvPr/>
        </p:nvSpPr>
        <p:spPr bwMode="auto">
          <a:xfrm>
            <a:off x="251520" y="5155160"/>
            <a:ext cx="417284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mj-ea"/>
              </a:rPr>
              <a:t>【</a:t>
            </a:r>
            <a:r>
              <a:rPr lang="ja-JP" altLang="en-US" dirty="0" smtClean="0">
                <a:latin typeface="+mj-ea"/>
              </a:rPr>
              <a:t>通常</a:t>
            </a:r>
            <a:r>
              <a:rPr lang="ja-JP" altLang="en-US" dirty="0">
                <a:latin typeface="+mj-ea"/>
              </a:rPr>
              <a:t>の学級に在籍する発達障</a:t>
            </a:r>
            <a:r>
              <a:rPr lang="ja-JP" altLang="en-US" dirty="0" smtClean="0">
                <a:latin typeface="+mj-ea"/>
              </a:rPr>
              <a:t>がいの</a:t>
            </a:r>
            <a:r>
              <a:rPr lang="ja-JP" altLang="en-US" dirty="0">
                <a:latin typeface="+mj-ea"/>
              </a:rPr>
              <a:t>ある幼児・児童・生徒への</a:t>
            </a:r>
            <a:r>
              <a:rPr lang="ja-JP" altLang="en-US" dirty="0" smtClean="0">
                <a:latin typeface="+mj-ea"/>
              </a:rPr>
              <a:t>支援</a:t>
            </a:r>
            <a:r>
              <a:rPr lang="en-US" altLang="ja-JP" dirty="0" smtClean="0">
                <a:latin typeface="+mj-ea"/>
              </a:rPr>
              <a:t>】</a:t>
            </a:r>
          </a:p>
          <a:p>
            <a:pPr algn="l" eaLnBrk="1" hangingPunct="1"/>
            <a:r>
              <a:rPr lang="ja-JP" altLang="en-US" dirty="0" smtClean="0">
                <a:latin typeface="+mj-ea"/>
              </a:rPr>
              <a:t>＊通常の学級における</a:t>
            </a:r>
            <a:r>
              <a:rPr lang="ja-JP" altLang="en-US" dirty="0" err="1" smtClean="0">
                <a:latin typeface="+mj-ea"/>
              </a:rPr>
              <a:t>発達障がい等</a:t>
            </a:r>
            <a:r>
              <a:rPr lang="ja-JP" altLang="en-US" dirty="0" smtClean="0">
                <a:latin typeface="+mj-ea"/>
              </a:rPr>
              <a:t>支援事業</a:t>
            </a:r>
            <a:endParaRPr lang="en-US" altLang="ja-JP" dirty="0">
              <a:latin typeface="+mj-ea"/>
            </a:endParaRPr>
          </a:p>
          <a:p>
            <a:pPr marL="171450" lvl="0" indent="-85725" algn="l" eaLnBrk="1" hangingPunct="1">
              <a:buFont typeface="Arial" panose="020B0604020202020204" pitchFamily="34" charset="0"/>
              <a:buChar char="•"/>
            </a:pPr>
            <a:r>
              <a:rPr lang="ja-JP" altLang="en-US" dirty="0" smtClean="0">
                <a:latin typeface="+mj-ea"/>
              </a:rPr>
              <a:t>幼稚園</a:t>
            </a:r>
            <a:r>
              <a:rPr lang="ja-JP" altLang="en-US" dirty="0">
                <a:latin typeface="+mj-ea"/>
              </a:rPr>
              <a:t>・小学校・中学校にアドバイザリースタッフ（学識経験者）を</a:t>
            </a:r>
            <a:r>
              <a:rPr lang="ja-JP" altLang="en-US" dirty="0" smtClean="0">
                <a:latin typeface="+mj-ea"/>
              </a:rPr>
              <a:t>派遣</a:t>
            </a:r>
            <a:r>
              <a:rPr lang="ja-JP" altLang="en-US" dirty="0">
                <a:latin typeface="+mj-ea"/>
              </a:rPr>
              <a:t>し、「わかる・できる」　授業づくり、集団づくりの実践</a:t>
            </a:r>
            <a:r>
              <a:rPr lang="ja-JP" altLang="en-US" dirty="0" smtClean="0">
                <a:latin typeface="+mj-ea"/>
              </a:rPr>
              <a:t>研究を進め、</a:t>
            </a:r>
            <a:r>
              <a:rPr lang="ja-JP" altLang="en-US" dirty="0">
                <a:latin typeface="+mj-ea"/>
              </a:rPr>
              <a:t>その成果を普及します</a:t>
            </a:r>
            <a:r>
              <a:rPr lang="ja-JP" altLang="en-US" dirty="0" smtClean="0">
                <a:latin typeface="+mj-ea"/>
              </a:rPr>
              <a:t>。</a:t>
            </a:r>
            <a:endParaRPr lang="en-US" altLang="ja-JP" dirty="0">
              <a:latin typeface="+mj-ea"/>
            </a:endParaRPr>
          </a:p>
          <a:p>
            <a:pPr marL="85725" lvl="0" indent="-85725" algn="l" eaLnBrk="1" hangingPunct="1"/>
            <a:r>
              <a:rPr lang="ja-JP" altLang="en-US" dirty="0" smtClean="0">
                <a:latin typeface="+mj-ea"/>
              </a:rPr>
              <a:t>＊高等学校における</a:t>
            </a:r>
            <a:r>
              <a:rPr lang="ja-JP" altLang="en-US" dirty="0" err="1" smtClean="0">
                <a:latin typeface="+mj-ea"/>
              </a:rPr>
              <a:t>発達障がい</a:t>
            </a:r>
            <a:r>
              <a:rPr lang="ja-JP" altLang="en-US" dirty="0" smtClean="0">
                <a:latin typeface="+mj-ea"/>
              </a:rPr>
              <a:t>等のある生徒支援事業</a:t>
            </a:r>
            <a:endParaRPr lang="en-US" altLang="ja-JP" dirty="0">
              <a:latin typeface="+mj-ea"/>
            </a:endParaRPr>
          </a:p>
          <a:p>
            <a:pPr marL="171450" lvl="0" indent="-85725" algn="l" eaLnBrk="1" hangingPunct="1">
              <a:buFont typeface="Arial" panose="020B0604020202020204" pitchFamily="34" charset="0"/>
              <a:buChar char="•"/>
            </a:pPr>
            <a:r>
              <a:rPr lang="ja-JP" altLang="en-US" dirty="0" smtClean="0">
                <a:latin typeface="+mj-ea"/>
              </a:rPr>
              <a:t>府立</a:t>
            </a:r>
            <a:r>
              <a:rPr lang="ja-JP" altLang="en-US" dirty="0">
                <a:latin typeface="+mj-ea"/>
              </a:rPr>
              <a:t>高校において</a:t>
            </a:r>
            <a:r>
              <a:rPr lang="ja-JP" altLang="en-US" dirty="0" smtClean="0">
                <a:latin typeface="+mj-ea"/>
              </a:rPr>
              <a:t>、キャリア</a:t>
            </a:r>
            <a:r>
              <a:rPr lang="ja-JP" altLang="en-US" dirty="0">
                <a:latin typeface="+mj-ea"/>
              </a:rPr>
              <a:t>教育の</a:t>
            </a:r>
            <a:r>
              <a:rPr lang="ja-JP" altLang="en-US" dirty="0" smtClean="0">
                <a:latin typeface="+mj-ea"/>
              </a:rPr>
              <a:t>観点</a:t>
            </a:r>
            <a:r>
              <a:rPr lang="ja-JP" altLang="en-US" dirty="0">
                <a:latin typeface="+mj-ea"/>
              </a:rPr>
              <a:t>から社会的自立を目標とした指導・支援について実践研究を</a:t>
            </a:r>
            <a:r>
              <a:rPr lang="ja-JP" altLang="en-US" dirty="0" smtClean="0">
                <a:latin typeface="+mj-ea"/>
              </a:rPr>
              <a:t>行いま</a:t>
            </a:r>
            <a:r>
              <a:rPr lang="ja-JP" altLang="en-US" dirty="0">
                <a:latin typeface="+mj-ea"/>
              </a:rPr>
              <a:t>す</a:t>
            </a:r>
            <a:r>
              <a:rPr lang="ja-JP" altLang="en-US" dirty="0" smtClean="0">
                <a:latin typeface="+mj-ea"/>
              </a:rPr>
              <a:t>。</a:t>
            </a:r>
            <a:endParaRPr lang="ja-JP" altLang="en-US" dirty="0">
              <a:solidFill>
                <a:srgbClr val="FF0000"/>
              </a:solidFill>
              <a:latin typeface="+mj-ea"/>
            </a:endParaRPr>
          </a:p>
        </p:txBody>
      </p:sp>
      <p:sp>
        <p:nvSpPr>
          <p:cNvPr id="21" name="正方形/長方形 34"/>
          <p:cNvSpPr>
            <a:spLocks noChangeArrowheads="1"/>
          </p:cNvSpPr>
          <p:nvPr/>
        </p:nvSpPr>
        <p:spPr bwMode="auto">
          <a:xfrm>
            <a:off x="4811633" y="4887988"/>
            <a:ext cx="39433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lang="ja-JP" altLang="en-US" dirty="0">
              <a:latin typeface="ＭＳ Ｐゴシック" pitchFamily="50" charset="-128"/>
            </a:endParaRPr>
          </a:p>
          <a:p>
            <a:pPr algn="l"/>
            <a:endParaRPr lang="ja-JP" altLang="en-US" dirty="0">
              <a:latin typeface="ＭＳ Ｐゴシック" pitchFamily="50" charset="-128"/>
            </a:endParaRPr>
          </a:p>
        </p:txBody>
      </p:sp>
    </p:spTree>
    <p:extLst>
      <p:ext uri="{BB962C8B-B14F-4D97-AF65-F5344CB8AC3E}">
        <p14:creationId xmlns:p14="http://schemas.microsoft.com/office/powerpoint/2010/main" val="488656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p:cNvSpPr>
            <a:spLocks noChangeArrowheads="1"/>
          </p:cNvSpPr>
          <p:nvPr/>
        </p:nvSpPr>
        <p:spPr bwMode="auto">
          <a:xfrm>
            <a:off x="33958" y="120700"/>
            <a:ext cx="9104313" cy="2300188"/>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重点課題４</a:t>
            </a:r>
            <a:r>
              <a:rPr lang="ja-JP" altLang="en-US" sz="1400" b="1" dirty="0" smtClean="0">
                <a:solidFill>
                  <a:prstClr val="black"/>
                </a:solidFill>
                <a:latin typeface="メイリオ" pitchFamily="50" charset="-128"/>
                <a:ea typeface="メイリオ" pitchFamily="50" charset="-128"/>
                <a:cs typeface="メイリオ" pitchFamily="50" charset="-128"/>
              </a:rPr>
              <a:t>：子どもたちの豊かでたくましい人間性をはぐくみます。</a:t>
            </a:r>
            <a:endParaRPr lang="en-US" altLang="ja-JP" sz="1400" b="1" dirty="0">
              <a:solidFill>
                <a:schemeClr val="tx1"/>
              </a:solidFill>
              <a:latin typeface="メイリオ" pitchFamily="50" charset="-128"/>
              <a:ea typeface="メイリオ" pitchFamily="50" charset="-128"/>
              <a:cs typeface="メイリオ" pitchFamily="50" charset="-128"/>
            </a:endParaRPr>
          </a:p>
        </p:txBody>
      </p:sp>
      <p:sp>
        <p:nvSpPr>
          <p:cNvPr id="18" name="二等辺三角形 17"/>
          <p:cNvSpPr/>
          <p:nvPr/>
        </p:nvSpPr>
        <p:spPr>
          <a:xfrm rot="10800000">
            <a:off x="1900238" y="2492896"/>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7" name="角丸四角形 26"/>
          <p:cNvSpPr/>
          <p:nvPr/>
        </p:nvSpPr>
        <p:spPr>
          <a:xfrm>
            <a:off x="125413" y="512676"/>
            <a:ext cx="8891587" cy="172819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080000" algn="l">
              <a:defRPr/>
            </a:pPr>
            <a:r>
              <a:rPr lang="en-US" altLang="ja-JP" sz="1100" b="1" dirty="0" smtClean="0">
                <a:solidFill>
                  <a:schemeClr val="tx1"/>
                </a:solidFill>
                <a:latin typeface="ＭＳ Ｐゴシック" pitchFamily="50" charset="-128"/>
                <a:ea typeface="メイリオ" pitchFamily="50" charset="-128"/>
                <a:cs typeface="メイリオ" pitchFamily="50" charset="-128"/>
              </a:rPr>
              <a:t/>
            </a:r>
            <a:br>
              <a:rPr lang="en-US" altLang="ja-JP" sz="1100" b="1" dirty="0" smtClean="0">
                <a:solidFill>
                  <a:schemeClr val="tx1"/>
                </a:solidFill>
                <a:latin typeface="ＭＳ Ｐゴシック" pitchFamily="50" charset="-128"/>
                <a:ea typeface="メイリオ" pitchFamily="50" charset="-128"/>
                <a:cs typeface="メイリオ" pitchFamily="50" charset="-128"/>
              </a:rPr>
            </a:b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◆小・中・高一貫したキャリア教育を推進するとともに、地域と連携した体験活動や読書活動を充実し、粘り強く</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チャレンジする力をはぐくむ教育を充実します。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◆歴史や芸術・文化・学術等に関する教育を推進し、郷土への誇りや伝統・文化を尊重する心をはぐくみます。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◆民主主義をはじめとした社会のしくみについての教育を推進し、社会の一員として参画し貢献する意識や公共の</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精神を醸成します。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◆社会のルールを守り、違いを認め合い人を思いやる豊かな人間性をはぐくむ人権教育・道徳教育を推進します。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◆子ども自身の問題解決能力をはぐくむとともに、関係機関との連携や支援チームの活用等により、いじめや不登</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校等の生徒指導上の課題解決に向けた対応を強化します。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◆教員研修の実施など校内の指導体制を強化し、体罰等の防止に取り組みます。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p:txBody>
      </p:sp>
      <p:sp>
        <p:nvSpPr>
          <p:cNvPr id="29" name="角丸四角形 28"/>
          <p:cNvSpPr/>
          <p:nvPr/>
        </p:nvSpPr>
        <p:spPr>
          <a:xfrm>
            <a:off x="126665" y="512676"/>
            <a:ext cx="1096963" cy="252412"/>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9" name="AutoShape 4"/>
          <p:cNvSpPr>
            <a:spLocks noChangeArrowheads="1"/>
          </p:cNvSpPr>
          <p:nvPr/>
        </p:nvSpPr>
        <p:spPr bwMode="auto">
          <a:xfrm>
            <a:off x="-508" y="2766976"/>
            <a:ext cx="9104313" cy="3859627"/>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107504" y="3271031"/>
            <a:ext cx="4421187" cy="323547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smtClean="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1" name="角丸四角形 10"/>
          <p:cNvSpPr/>
          <p:nvPr/>
        </p:nvSpPr>
        <p:spPr>
          <a:xfrm>
            <a:off x="107504" y="3048507"/>
            <a:ext cx="4419600" cy="361950"/>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98577" y="3250137"/>
            <a:ext cx="4419600" cy="325637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806415" y="5082431"/>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571999" y="3054684"/>
            <a:ext cx="4467225"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正方形/長方形 29"/>
          <p:cNvSpPr>
            <a:spLocks noChangeArrowheads="1"/>
          </p:cNvSpPr>
          <p:nvPr/>
        </p:nvSpPr>
        <p:spPr bwMode="auto">
          <a:xfrm>
            <a:off x="218879" y="3487055"/>
            <a:ext cx="4045842" cy="247934"/>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a:t>夢や志を持って粘り強くチャレンジする力の</a:t>
            </a:r>
            <a:r>
              <a:rPr lang="ja-JP" altLang="en-US" b="1" dirty="0" smtClean="0"/>
              <a:t>はぐくみ</a:t>
            </a:r>
            <a:r>
              <a:rPr lang="ja-JP" altLang="en-US" b="1" dirty="0"/>
              <a:t>　</a:t>
            </a:r>
            <a:endParaRPr lang="ja-JP" altLang="en-US" b="1" dirty="0">
              <a:solidFill>
                <a:srgbClr val="FF0000"/>
              </a:solidFill>
            </a:endParaRPr>
          </a:p>
        </p:txBody>
      </p:sp>
      <p:sp>
        <p:nvSpPr>
          <p:cNvPr id="16" name="正方形/長方形 3"/>
          <p:cNvSpPr>
            <a:spLocks noChangeArrowheads="1"/>
          </p:cNvSpPr>
          <p:nvPr/>
        </p:nvSpPr>
        <p:spPr bwMode="auto">
          <a:xfrm>
            <a:off x="251520" y="3739083"/>
            <a:ext cx="4319686" cy="2336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キャリア教育の推進</a:t>
            </a:r>
            <a:r>
              <a:rPr lang="en-US" altLang="ja-JP" dirty="0" smtClean="0">
                <a:latin typeface="ＭＳ Ｐゴシック" pitchFamily="50" charset="-128"/>
              </a:rPr>
              <a:t>】</a:t>
            </a:r>
          </a:p>
          <a:p>
            <a:pPr algn="l"/>
            <a:r>
              <a:rPr lang="ja-JP" altLang="en-US" dirty="0" smtClean="0">
                <a:latin typeface="ＭＳ Ｐゴシック" pitchFamily="50" charset="-128"/>
              </a:rPr>
              <a:t>＊キャリア教育支援体制整備事業</a:t>
            </a:r>
            <a:r>
              <a:rPr lang="en-US" altLang="ja-JP" dirty="0" smtClean="0">
                <a:latin typeface="ＭＳ Ｐゴシック" pitchFamily="50" charset="-128"/>
              </a:rPr>
              <a:t>〔</a:t>
            </a:r>
            <a:r>
              <a:rPr lang="ja-JP" altLang="en-US" dirty="0" smtClean="0"/>
              <a:t>再掲</a:t>
            </a:r>
            <a:r>
              <a:rPr lang="en-US" altLang="ja-JP" dirty="0" smtClean="0"/>
              <a:t>〕</a:t>
            </a:r>
            <a:endParaRPr lang="en-US" altLang="ja-JP" dirty="0">
              <a:solidFill>
                <a:srgbClr val="FF0000"/>
              </a:solidFill>
            </a:endParaRPr>
          </a:p>
          <a:p>
            <a:pPr marL="171450" indent="-85725" algn="l">
              <a:buFont typeface="Arial" panose="020B0604020202020204" pitchFamily="34" charset="0"/>
              <a:buChar char="•"/>
            </a:pPr>
            <a:r>
              <a:rPr lang="ja-JP" altLang="en-US" dirty="0" smtClean="0">
                <a:latin typeface="ＭＳ Ｐゴシック" pitchFamily="50" charset="-128"/>
              </a:rPr>
              <a:t>就職</a:t>
            </a:r>
            <a:r>
              <a:rPr lang="ja-JP" altLang="en-US" dirty="0">
                <a:latin typeface="ＭＳ Ｐゴシック" pitchFamily="50" charset="-128"/>
              </a:rPr>
              <a:t>希望者が多く、就職に課題</a:t>
            </a:r>
            <a:r>
              <a:rPr lang="ja-JP" altLang="en-US" dirty="0" smtClean="0">
                <a:latin typeface="ＭＳ Ｐゴシック" pitchFamily="50" charset="-128"/>
              </a:rPr>
              <a:t>がある４４校</a:t>
            </a:r>
            <a:r>
              <a:rPr lang="ja-JP" altLang="en-US" dirty="0">
                <a:latin typeface="ＭＳ Ｐゴシック" pitchFamily="50" charset="-128"/>
              </a:rPr>
              <a:t>（</a:t>
            </a:r>
            <a:r>
              <a:rPr lang="ja-JP" altLang="en-US" dirty="0" smtClean="0">
                <a:latin typeface="ＭＳ Ｐゴシック" pitchFamily="50" charset="-128"/>
              </a:rPr>
              <a:t>府立３６校</a:t>
            </a:r>
            <a:r>
              <a:rPr lang="ja-JP" altLang="en-US" dirty="0">
                <a:latin typeface="ＭＳ Ｐゴシック" pitchFamily="50" charset="-128"/>
              </a:rPr>
              <a:t>、</a:t>
            </a:r>
            <a:r>
              <a:rPr lang="ja-JP" altLang="en-US" dirty="0" smtClean="0">
                <a:latin typeface="ＭＳ Ｐゴシック" pitchFamily="50" charset="-128"/>
              </a:rPr>
              <a:t>私立８校）で就職支援</a:t>
            </a:r>
            <a:r>
              <a:rPr lang="ja-JP" altLang="en-US" dirty="0">
                <a:latin typeface="ＭＳ Ｐゴシック" pitchFamily="50" charset="-128"/>
              </a:rPr>
              <a:t>コ</a:t>
            </a:r>
            <a:r>
              <a:rPr lang="en-US" altLang="ja-JP" dirty="0">
                <a:latin typeface="ＭＳ Ｐゴシック" pitchFamily="50" charset="-128"/>
              </a:rPr>
              <a:t>-</a:t>
            </a:r>
            <a:r>
              <a:rPr lang="ja-JP" altLang="en-US" dirty="0">
                <a:latin typeface="ＭＳ Ｐゴシック" pitchFamily="50" charset="-128"/>
              </a:rPr>
              <a:t>ディネータ</a:t>
            </a:r>
            <a:r>
              <a:rPr lang="en-US" altLang="ja-JP" dirty="0">
                <a:latin typeface="ＭＳ Ｐゴシック" pitchFamily="50" charset="-128"/>
              </a:rPr>
              <a:t>―</a:t>
            </a:r>
            <a:r>
              <a:rPr lang="ja-JP" altLang="en-US" dirty="0">
                <a:latin typeface="ＭＳ Ｐゴシック" pitchFamily="50" charset="-128"/>
              </a:rPr>
              <a:t>及び</a:t>
            </a:r>
            <a:r>
              <a:rPr lang="ja-JP" altLang="en-US" dirty="0" smtClean="0">
                <a:latin typeface="ＭＳ Ｐゴシック" pitchFamily="50" charset="-128"/>
              </a:rPr>
              <a:t>スクールソーシャルワーカーを活用します。</a:t>
            </a:r>
            <a:endParaRPr lang="en-US" altLang="ja-JP" dirty="0" smtClean="0">
              <a:latin typeface="ＭＳ Ｐゴシック" pitchFamily="50" charset="-128"/>
            </a:endParaRPr>
          </a:p>
          <a:p>
            <a:pPr lvl="0" algn="l">
              <a:spcBef>
                <a:spcPts val="100"/>
              </a:spcBef>
              <a:buClr>
                <a:srgbClr val="8064A2">
                  <a:lumMod val="60000"/>
                  <a:lumOff val="40000"/>
                </a:srgbClr>
              </a:buClr>
              <a:defRPr/>
            </a:pPr>
            <a:endParaRPr lang="en-US" altLang="ja-JP" dirty="0">
              <a:latin typeface="ＭＳ Ｐゴシック" pitchFamily="50" charset="-128"/>
            </a:endParaRPr>
          </a:p>
          <a:p>
            <a:pPr lvl="0" algn="l">
              <a:spcBef>
                <a:spcPts val="100"/>
              </a:spcBef>
              <a:buClr>
                <a:srgbClr val="8064A2">
                  <a:lumMod val="60000"/>
                  <a:lumOff val="40000"/>
                </a:srgbClr>
              </a:buClr>
              <a:defRPr/>
            </a:pPr>
            <a:r>
              <a:rPr lang="ja-JP" altLang="en-US" dirty="0" smtClean="0">
                <a:latin typeface="ＭＳ Ｐゴシック" pitchFamily="50" charset="-128"/>
              </a:rPr>
              <a:t>＊夢や志をはぐくむ教育の推進</a:t>
            </a:r>
            <a:endParaRPr lang="en-US" altLang="ja-JP" dirty="0" smtClean="0">
              <a:latin typeface="ＭＳ Ｐゴシック" pitchFamily="50" charset="-128"/>
            </a:endParaRPr>
          </a:p>
          <a:p>
            <a:pPr marL="171450" lvl="0" indent="-85725" algn="l">
              <a:spcBef>
                <a:spcPts val="100"/>
              </a:spcBef>
              <a:buFont typeface="Arial" panose="020B0604020202020204" pitchFamily="34" charset="0"/>
              <a:buChar char="•"/>
              <a:defRPr/>
            </a:pPr>
            <a:r>
              <a:rPr lang="ja-JP" altLang="en-US" dirty="0" smtClean="0">
                <a:latin typeface="ＭＳ Ｐゴシック" pitchFamily="50" charset="-128"/>
              </a:rPr>
              <a:t>冊子「夢や志をはぐくむ教育」の活用を促進するとともに、府立高校において、「志（こころざし）学」を教育課程に位置付け、その推進を図ります。</a:t>
            </a:r>
            <a:endParaRPr lang="en-US" altLang="ja-JP" dirty="0" smtClean="0">
              <a:latin typeface="ＭＳ Ｐゴシック" pitchFamily="50" charset="-128"/>
            </a:endParaRPr>
          </a:p>
          <a:p>
            <a:pPr lvl="0" algn="l">
              <a:spcBef>
                <a:spcPts val="100"/>
              </a:spcBef>
              <a:buClr>
                <a:srgbClr val="8064A2">
                  <a:lumMod val="60000"/>
                  <a:lumOff val="40000"/>
                </a:srgbClr>
              </a:buClr>
              <a:defRPr/>
            </a:pPr>
            <a:endParaRPr lang="en-US" altLang="ja-JP" u="sng" dirty="0">
              <a:latin typeface="ＭＳ Ｐゴシック" pitchFamily="50" charset="-128"/>
            </a:endParaRPr>
          </a:p>
          <a:p>
            <a:pPr lvl="0" algn="l">
              <a:spcBef>
                <a:spcPts val="100"/>
              </a:spcBef>
              <a:buClr>
                <a:srgbClr val="8064A2">
                  <a:lumMod val="60000"/>
                  <a:lumOff val="40000"/>
                </a:srgbClr>
              </a:buClr>
              <a:defRPr/>
            </a:pPr>
            <a:endParaRPr lang="en-US" altLang="ja-JP" u="sng" dirty="0" smtClean="0">
              <a:solidFill>
                <a:srgbClr val="FF0000"/>
              </a:solidFill>
              <a:latin typeface="ＭＳ Ｐゴシック" pitchFamily="50" charset="-128"/>
            </a:endParaRPr>
          </a:p>
          <a:p>
            <a:pPr lvl="0" algn="l">
              <a:spcBef>
                <a:spcPts val="100"/>
              </a:spcBef>
              <a:buClr>
                <a:srgbClr val="8064A2">
                  <a:lumMod val="60000"/>
                  <a:lumOff val="40000"/>
                </a:srgbClr>
              </a:buClr>
              <a:defRPr/>
            </a:pPr>
            <a:endParaRPr lang="en-US" altLang="ja-JP" u="sng" dirty="0">
              <a:solidFill>
                <a:srgbClr val="FF0000"/>
              </a:solidFill>
              <a:latin typeface="ＭＳ Ｐゴシック" pitchFamily="50" charset="-128"/>
            </a:endParaRPr>
          </a:p>
          <a:p>
            <a:pPr algn="l">
              <a:spcBef>
                <a:spcPts val="100"/>
              </a:spcBef>
              <a:buClr>
                <a:srgbClr val="8064A2">
                  <a:lumMod val="60000"/>
                  <a:lumOff val="40000"/>
                </a:srgbClr>
              </a:buClr>
              <a:defRPr/>
            </a:pPr>
            <a:r>
              <a:rPr lang="en-US" altLang="ja-JP" dirty="0">
                <a:latin typeface="ＭＳ Ｐゴシック" pitchFamily="50" charset="-128"/>
              </a:rPr>
              <a:t> </a:t>
            </a:r>
            <a:r>
              <a:rPr lang="ja-JP" altLang="en-US" dirty="0">
                <a:latin typeface="ＭＳ Ｐゴシック" pitchFamily="50" charset="-128"/>
              </a:rPr>
              <a:t> </a:t>
            </a:r>
            <a:endParaRPr lang="en-US" altLang="ja-JP" dirty="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p:txBody>
      </p:sp>
      <p:sp>
        <p:nvSpPr>
          <p:cNvPr id="17" name="正方形/長方形 3"/>
          <p:cNvSpPr>
            <a:spLocks noChangeArrowheads="1"/>
          </p:cNvSpPr>
          <p:nvPr/>
        </p:nvSpPr>
        <p:spPr bwMode="auto">
          <a:xfrm>
            <a:off x="4755443" y="3739083"/>
            <a:ext cx="4150432" cy="2900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a:t>＊就職内定率の</a:t>
            </a:r>
            <a:r>
              <a:rPr lang="ja-JP" altLang="en-US" dirty="0" smtClean="0"/>
              <a:t>向上を</a:t>
            </a:r>
            <a:r>
              <a:rPr lang="ja-JP" altLang="en-US" dirty="0"/>
              <a:t>図ります。</a:t>
            </a:r>
            <a:endParaRPr lang="en-US" altLang="ja-JP" dirty="0"/>
          </a:p>
          <a:p>
            <a:pPr algn="l">
              <a:spcBef>
                <a:spcPts val="100"/>
              </a:spcBef>
              <a:buClr>
                <a:srgbClr val="B3A2C7"/>
              </a:buClr>
            </a:pPr>
            <a:r>
              <a:rPr lang="ja-JP" altLang="en-US" dirty="0"/>
              <a:t>  　（参考）平成２５年３月末就職内定率（府立高校全日制・定時制）</a:t>
            </a:r>
            <a:endParaRPr lang="en-US" altLang="ja-JP" dirty="0"/>
          </a:p>
          <a:p>
            <a:pPr algn="l">
              <a:spcBef>
                <a:spcPts val="100"/>
              </a:spcBef>
              <a:buClr>
                <a:srgbClr val="B3A2C7"/>
              </a:buClr>
            </a:pPr>
            <a:r>
              <a:rPr lang="ja-JP" altLang="en-US" dirty="0"/>
              <a:t>　　　　　　　　　</a:t>
            </a:r>
            <a:r>
              <a:rPr lang="ja-JP" altLang="en-US" dirty="0" smtClean="0"/>
              <a:t> ９３．２％</a:t>
            </a:r>
            <a:r>
              <a:rPr lang="ja-JP" altLang="en-US" dirty="0"/>
              <a:t>　（平成２６年３月末の就職内定率は５月に発表）</a:t>
            </a:r>
            <a:endParaRPr lang="en-US" altLang="ja-JP" dirty="0"/>
          </a:p>
          <a:p>
            <a:pPr algn="l">
              <a:spcBef>
                <a:spcPts val="100"/>
              </a:spcBef>
              <a:buClr>
                <a:srgbClr val="B3A2C7"/>
              </a:buClr>
            </a:pPr>
            <a:r>
              <a:rPr lang="ja-JP" altLang="en-US" dirty="0"/>
              <a:t>　</a:t>
            </a:r>
            <a:endParaRPr lang="en-US" altLang="ja-JP" dirty="0">
              <a:solidFill>
                <a:srgbClr val="FF0000"/>
              </a:solidFill>
            </a:endParaRPr>
          </a:p>
          <a:p>
            <a:pPr algn="l"/>
            <a:endParaRPr lang="en-US" altLang="ja-JP" dirty="0"/>
          </a:p>
          <a:p>
            <a:pPr algn="l"/>
            <a:r>
              <a:rPr lang="ja-JP" altLang="en-US" dirty="0"/>
              <a:t>＊全国学力学習状況調査に</a:t>
            </a:r>
            <a:r>
              <a:rPr lang="ja-JP" altLang="en-US" dirty="0" smtClean="0"/>
              <a:t>おいて「将来</a:t>
            </a:r>
            <a:r>
              <a:rPr lang="ja-JP" altLang="en-US" dirty="0"/>
              <a:t>の夢や目標を持っている」と回答</a:t>
            </a:r>
            <a:endParaRPr lang="en-US" altLang="ja-JP" dirty="0"/>
          </a:p>
          <a:p>
            <a:pPr algn="l"/>
            <a:r>
              <a:rPr lang="ja-JP" altLang="en-US" dirty="0"/>
              <a:t>　する割合を増やします。</a:t>
            </a:r>
            <a:endParaRPr lang="en-US" altLang="ja-JP" dirty="0"/>
          </a:p>
          <a:p>
            <a:pPr algn="l"/>
            <a:r>
              <a:rPr lang="en-US" altLang="ja-JP" dirty="0"/>
              <a:t>    </a:t>
            </a:r>
            <a:r>
              <a:rPr lang="ja-JP" altLang="en-US" dirty="0"/>
              <a:t>（参考）平成２５年度　　小学校　</a:t>
            </a:r>
            <a:r>
              <a:rPr lang="ja-JP" altLang="en-US" dirty="0" smtClean="0"/>
              <a:t>８６．３％</a:t>
            </a:r>
            <a:endParaRPr lang="en-US" altLang="ja-JP" dirty="0"/>
          </a:p>
          <a:p>
            <a:pPr algn="l"/>
            <a:r>
              <a:rPr lang="ja-JP" altLang="en-US" dirty="0"/>
              <a:t>　　　　　　　　　　　　　　　　 中学校　７１．１％</a:t>
            </a:r>
            <a:endParaRPr lang="en-US" altLang="ja-JP" dirty="0"/>
          </a:p>
          <a:p>
            <a:pPr algn="l"/>
            <a:endParaRPr lang="en-US" altLang="ja-JP" dirty="0" smtClean="0"/>
          </a:p>
          <a:p>
            <a:pPr algn="l"/>
            <a:endParaRPr lang="en-US" altLang="ja-JP" dirty="0"/>
          </a:p>
          <a:p>
            <a:pPr algn="l"/>
            <a:endParaRPr lang="en-US" altLang="ja-JP" dirty="0" smtClean="0"/>
          </a:p>
          <a:p>
            <a:pPr algn="l"/>
            <a:endParaRPr lang="en-US" altLang="ja-JP" dirty="0"/>
          </a:p>
          <a:p>
            <a:pPr algn="l"/>
            <a:endParaRPr lang="en-US" altLang="ja-JP" dirty="0" smtClean="0"/>
          </a:p>
          <a:p>
            <a:pPr algn="l"/>
            <a:endParaRPr lang="en-US" altLang="ja-JP" dirty="0"/>
          </a:p>
          <a:p>
            <a:pPr algn="l"/>
            <a:endParaRPr lang="en-US" altLang="ja-JP" dirty="0" smtClean="0"/>
          </a:p>
          <a:p>
            <a:pPr algn="l"/>
            <a:endParaRPr lang="en-US" altLang="ja-JP" dirty="0"/>
          </a:p>
          <a:p>
            <a:pPr algn="l"/>
            <a:endParaRPr lang="en-US" altLang="ja-JP" dirty="0" smtClean="0"/>
          </a:p>
        </p:txBody>
      </p:sp>
      <p:sp>
        <p:nvSpPr>
          <p:cNvPr id="19" name="正方形/長方形 29"/>
          <p:cNvSpPr>
            <a:spLocks noChangeArrowheads="1"/>
          </p:cNvSpPr>
          <p:nvPr/>
        </p:nvSpPr>
        <p:spPr bwMode="auto">
          <a:xfrm>
            <a:off x="4684180" y="3487055"/>
            <a:ext cx="4045842" cy="247934"/>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a:t>■</a:t>
            </a:r>
            <a:r>
              <a:rPr lang="ja-JP" altLang="en-US" b="1" dirty="0" smtClean="0"/>
              <a:t>夢</a:t>
            </a:r>
            <a:r>
              <a:rPr lang="ja-JP" altLang="en-US" b="1" dirty="0"/>
              <a:t>や志を持って粘り強くチャレンジする</a:t>
            </a:r>
            <a:r>
              <a:rPr lang="ja-JP" altLang="en-US" b="1" dirty="0" smtClean="0"/>
              <a:t>力のはぐくみ</a:t>
            </a:r>
            <a:r>
              <a:rPr lang="ja-JP" altLang="en-US" b="1" dirty="0"/>
              <a:t>　</a:t>
            </a:r>
            <a:endParaRPr lang="ja-JP" altLang="en-US" b="1" dirty="0">
              <a:solidFill>
                <a:srgbClr val="FF0000"/>
              </a:solidFill>
            </a:endParaRPr>
          </a:p>
        </p:txBody>
      </p:sp>
      <p:sp>
        <p:nvSpPr>
          <p:cNvPr id="20" name="Text Box 142"/>
          <p:cNvSpPr txBox="1">
            <a:spLocks noChangeArrowheads="1"/>
          </p:cNvSpPr>
          <p:nvPr/>
        </p:nvSpPr>
        <p:spPr bwMode="auto">
          <a:xfrm>
            <a:off x="8567737" y="6626604"/>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１０</a:t>
            </a:r>
          </a:p>
        </p:txBody>
      </p:sp>
    </p:spTree>
    <p:extLst>
      <p:ext uri="{BB962C8B-B14F-4D97-AF65-F5344CB8AC3E}">
        <p14:creationId xmlns:p14="http://schemas.microsoft.com/office/powerpoint/2010/main" val="2748046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42"/>
          <p:cNvSpPr txBox="1">
            <a:spLocks noChangeArrowheads="1"/>
          </p:cNvSpPr>
          <p:nvPr/>
        </p:nvSpPr>
        <p:spPr bwMode="auto">
          <a:xfrm>
            <a:off x="8329613" y="636587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１７</a:t>
            </a:r>
            <a:endParaRPr lang="ja-JP" altLang="en-US" b="1" dirty="0"/>
          </a:p>
        </p:txBody>
      </p:sp>
      <p:sp>
        <p:nvSpPr>
          <p:cNvPr id="15" name="AutoShape 4"/>
          <p:cNvSpPr>
            <a:spLocks noChangeArrowheads="1"/>
          </p:cNvSpPr>
          <p:nvPr/>
        </p:nvSpPr>
        <p:spPr bwMode="auto">
          <a:xfrm>
            <a:off x="40195" y="188641"/>
            <a:ext cx="9104313" cy="6455804"/>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6" name="角丸四角形 15"/>
          <p:cNvSpPr/>
          <p:nvPr/>
        </p:nvSpPr>
        <p:spPr>
          <a:xfrm>
            <a:off x="152486" y="715162"/>
            <a:ext cx="4421187" cy="5895188"/>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smtClean="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143507" y="476672"/>
            <a:ext cx="4473325" cy="361950"/>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1" name="角丸四角形 20"/>
          <p:cNvSpPr/>
          <p:nvPr/>
        </p:nvSpPr>
        <p:spPr>
          <a:xfrm>
            <a:off x="4639280" y="655614"/>
            <a:ext cx="4419600" cy="5919674"/>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4" name="二等辺三角形 23"/>
          <p:cNvSpPr/>
          <p:nvPr/>
        </p:nvSpPr>
        <p:spPr>
          <a:xfrm rot="5400000">
            <a:off x="3806415" y="3390243"/>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5" name="角丸四角形 24"/>
          <p:cNvSpPr/>
          <p:nvPr/>
        </p:nvSpPr>
        <p:spPr>
          <a:xfrm>
            <a:off x="4652900" y="476672"/>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31" name="正方形/長方形 30"/>
          <p:cNvSpPr>
            <a:spLocks noChangeArrowheads="1"/>
          </p:cNvSpPr>
          <p:nvPr/>
        </p:nvSpPr>
        <p:spPr bwMode="auto">
          <a:xfrm>
            <a:off x="277763" y="1042726"/>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社会に参画し貢献する意識や態度のはぐくみ</a:t>
            </a:r>
            <a:endParaRPr lang="ja-JP" altLang="en-US" sz="1050" b="1" dirty="0">
              <a:latin typeface="+mn-ea"/>
              <a:ea typeface="+mn-ea"/>
            </a:endParaRPr>
          </a:p>
        </p:txBody>
      </p:sp>
      <p:sp>
        <p:nvSpPr>
          <p:cNvPr id="32" name="正方形/長方形 3"/>
          <p:cNvSpPr>
            <a:spLocks noChangeArrowheads="1"/>
          </p:cNvSpPr>
          <p:nvPr/>
        </p:nvSpPr>
        <p:spPr bwMode="auto">
          <a:xfrm>
            <a:off x="343942" y="1406798"/>
            <a:ext cx="4038277"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近</a:t>
            </a:r>
            <a:r>
              <a:rPr lang="ja-JP" altLang="en-US" dirty="0">
                <a:latin typeface="ＭＳ Ｐゴシック" pitchFamily="50" charset="-128"/>
              </a:rPr>
              <a:t>現代史をはじめとした歴史に関する教育の</a:t>
            </a:r>
            <a:r>
              <a:rPr lang="ja-JP" altLang="en-US" dirty="0" smtClean="0">
                <a:latin typeface="ＭＳ Ｐゴシック" pitchFamily="50" charset="-128"/>
              </a:rPr>
              <a:t>実施</a:t>
            </a:r>
            <a:r>
              <a:rPr lang="en-US" altLang="ja-JP" dirty="0" smtClean="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近</a:t>
            </a:r>
            <a:r>
              <a:rPr lang="ja-JP" altLang="en-US" dirty="0">
                <a:latin typeface="ＭＳ Ｐゴシック" pitchFamily="50" charset="-128"/>
              </a:rPr>
              <a:t>現代史をはじめとした歴史や領土に関する教育を「地理・歴史科」</a:t>
            </a:r>
            <a:r>
              <a:rPr lang="ja-JP" altLang="en-US" dirty="0" smtClean="0">
                <a:latin typeface="ＭＳ Ｐゴシック" pitchFamily="50" charset="-128"/>
              </a:rPr>
              <a:t>や「</a:t>
            </a:r>
            <a:r>
              <a:rPr lang="ja-JP" altLang="en-US" dirty="0">
                <a:latin typeface="ＭＳ Ｐゴシック" pitchFamily="50" charset="-128"/>
              </a:rPr>
              <a:t>志（こころざし）学</a:t>
            </a:r>
            <a:r>
              <a:rPr lang="ja-JP" altLang="en-US" dirty="0" smtClean="0">
                <a:latin typeface="ＭＳ Ｐゴシック" pitchFamily="50" charset="-128"/>
              </a:rPr>
              <a:t>」などにおいて実施</a:t>
            </a:r>
            <a:r>
              <a:rPr lang="ja-JP" altLang="en-US" dirty="0">
                <a:latin typeface="ＭＳ Ｐゴシック" pitchFamily="50" charset="-128"/>
              </a:rPr>
              <a:t>します。</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大阪府</a:t>
            </a:r>
            <a:r>
              <a:rPr lang="ja-JP" altLang="en-US" dirty="0">
                <a:latin typeface="ＭＳ Ｐゴシック" pitchFamily="50" charset="-128"/>
              </a:rPr>
              <a:t>教育課程協</a:t>
            </a:r>
            <a:r>
              <a:rPr lang="ja-JP" altLang="en-US" dirty="0" smtClean="0">
                <a:latin typeface="ＭＳ Ｐゴシック" pitchFamily="50" charset="-128"/>
              </a:rPr>
              <a:t>議会に</a:t>
            </a:r>
            <a:r>
              <a:rPr lang="ja-JP" altLang="en-US" dirty="0">
                <a:latin typeface="ＭＳ Ｐゴシック" pitchFamily="50" charset="-128"/>
              </a:rPr>
              <a:t>おいて各校に周知を図ります</a:t>
            </a:r>
            <a:r>
              <a:rPr lang="ja-JP" altLang="en-US" dirty="0" smtClean="0">
                <a:latin typeface="ＭＳ Ｐゴシック" pitchFamily="50" charset="-128"/>
              </a:rPr>
              <a:t>。</a:t>
            </a:r>
            <a:endParaRPr lang="en-US" altLang="ja-JP" dirty="0" smtClean="0">
              <a:latin typeface="ＭＳ Ｐゴシック" pitchFamily="50" charset="-128"/>
            </a:endParaRPr>
          </a:p>
          <a:p>
            <a:pPr marL="85725" algn="l"/>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歴史・文化にふれる機会の拡大</a:t>
            </a:r>
            <a:r>
              <a:rPr lang="en-US" altLang="ja-JP" dirty="0" smtClean="0">
                <a:latin typeface="ＭＳ Ｐゴシック" pitchFamily="50" charset="-128"/>
              </a:rPr>
              <a:t>】</a:t>
            </a:r>
          </a:p>
          <a:p>
            <a:pPr algn="l"/>
            <a:r>
              <a:rPr lang="ja-JP" altLang="en-US" dirty="0" smtClean="0">
                <a:latin typeface="ＭＳ Ｐゴシック" pitchFamily="50" charset="-128"/>
              </a:rPr>
              <a:t>＊中之島図書館環境改善等事業</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図書館機能の強化や利便性･快適性を高めるため、正面玄関の開扉に向けた整備や建物外観の美化、古典籍のデジタル化、図書館で展開する文化･ソフト事業の検討及び試行を行います。</a:t>
            </a:r>
            <a:endParaRPr lang="en-US" altLang="ja-JP" dirty="0">
              <a:latin typeface="ＭＳ Ｐゴシック" pitchFamily="50" charset="-128"/>
            </a:endParaRPr>
          </a:p>
          <a:p>
            <a:pPr algn="l"/>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民主</a:t>
            </a:r>
            <a:r>
              <a:rPr lang="ja-JP" altLang="en-US" dirty="0">
                <a:latin typeface="ＭＳ Ｐゴシック" pitchFamily="50" charset="-128"/>
              </a:rPr>
              <a:t>主義など社会の仕組みに関する教育の</a:t>
            </a:r>
            <a:r>
              <a:rPr lang="ja-JP" altLang="en-US" dirty="0" smtClean="0">
                <a:latin typeface="ＭＳ Ｐゴシック" pitchFamily="50" charset="-128"/>
              </a:rPr>
              <a:t>推進</a:t>
            </a:r>
            <a:r>
              <a:rPr lang="en-US" altLang="ja-JP" dirty="0" smtClean="0">
                <a:latin typeface="ＭＳ Ｐゴシック" pitchFamily="50" charset="-128"/>
              </a:rPr>
              <a:t>】</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すべて</a:t>
            </a:r>
            <a:r>
              <a:rPr lang="ja-JP" altLang="en-US" dirty="0">
                <a:latin typeface="ＭＳ Ｐゴシック" pitchFamily="50" charset="-128"/>
              </a:rPr>
              <a:t>の府立高校において、民主主義など社会の仕組みに関する教</a:t>
            </a:r>
            <a:endParaRPr lang="en-US" altLang="ja-JP" dirty="0">
              <a:latin typeface="ＭＳ Ｐゴシック" pitchFamily="50" charset="-128"/>
            </a:endParaRPr>
          </a:p>
          <a:p>
            <a:pPr algn="l"/>
            <a:r>
              <a:rPr lang="ja-JP" altLang="en-US" dirty="0">
                <a:latin typeface="ＭＳ Ｐゴシック" pitchFamily="50" charset="-128"/>
              </a:rPr>
              <a:t>　　育を「公民科」や「志（こころざし）学</a:t>
            </a:r>
            <a:r>
              <a:rPr lang="ja-JP" altLang="en-US" dirty="0" smtClean="0">
                <a:latin typeface="ＭＳ Ｐゴシック" pitchFamily="50" charset="-128"/>
              </a:rPr>
              <a:t>」などにおいて実施</a:t>
            </a:r>
            <a:r>
              <a:rPr lang="ja-JP" altLang="en-US" dirty="0">
                <a:latin typeface="ＭＳ Ｐゴシック" pitchFamily="50" charset="-128"/>
              </a:rPr>
              <a:t>します</a:t>
            </a:r>
            <a:r>
              <a:rPr lang="ja-JP" altLang="en-US" dirty="0" smtClean="0">
                <a:latin typeface="ＭＳ Ｐゴシック" pitchFamily="50" charset="-128"/>
              </a:rPr>
              <a:t>。</a:t>
            </a:r>
            <a:endParaRPr lang="en-US" altLang="ja-JP" dirty="0" smtClean="0">
              <a:latin typeface="ＭＳ Ｐゴシック" pitchFamily="50" charset="-128"/>
            </a:endParaRPr>
          </a:p>
          <a:p>
            <a:pPr algn="l"/>
            <a:endParaRPr lang="en-US" altLang="ja-JP" dirty="0" smtClean="0"/>
          </a:p>
        </p:txBody>
      </p:sp>
      <p:sp>
        <p:nvSpPr>
          <p:cNvPr id="33" name="正方形/長方形 3"/>
          <p:cNvSpPr>
            <a:spLocks noChangeArrowheads="1"/>
          </p:cNvSpPr>
          <p:nvPr/>
        </p:nvSpPr>
        <p:spPr bwMode="auto">
          <a:xfrm>
            <a:off x="4863455" y="1404642"/>
            <a:ext cx="4065029"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＊地理・歴史科の授業における、生徒による授業評価の数値（理解度、</a:t>
            </a:r>
            <a:endParaRPr lang="en-US" altLang="ja-JP" dirty="0" smtClean="0"/>
          </a:p>
          <a:p>
            <a:pPr algn="l"/>
            <a:r>
              <a:rPr lang="ja-JP" altLang="en-US" dirty="0"/>
              <a:t>　</a:t>
            </a:r>
            <a:r>
              <a:rPr lang="ja-JP" altLang="en-US" dirty="0" smtClean="0"/>
              <a:t> 授業満足度）を向上させます。</a:t>
            </a:r>
            <a:endParaRPr lang="en-US" altLang="ja-JP" dirty="0" smtClean="0"/>
          </a:p>
          <a:p>
            <a:pPr algn="l"/>
            <a:endParaRPr lang="en-US" altLang="ja-JP" dirty="0" smtClean="0"/>
          </a:p>
          <a:p>
            <a:pPr algn="l"/>
            <a:endParaRPr lang="en-US" altLang="ja-JP" dirty="0"/>
          </a:p>
          <a:p>
            <a:pPr algn="l"/>
            <a:endParaRPr lang="en-US" altLang="ja-JP" dirty="0" smtClean="0"/>
          </a:p>
          <a:p>
            <a:pPr algn="l"/>
            <a:r>
              <a:rPr lang="ja-JP" altLang="en-US" dirty="0" smtClean="0"/>
              <a:t>＊国指定の重要文化財である建物や蓄積してきた蔵書･ノウハウを活用</a:t>
            </a:r>
            <a:endParaRPr lang="en-US" altLang="ja-JP" dirty="0" smtClean="0"/>
          </a:p>
          <a:p>
            <a:pPr algn="l"/>
            <a:r>
              <a:rPr lang="ja-JP" altLang="en-US" dirty="0"/>
              <a:t>　</a:t>
            </a:r>
            <a:r>
              <a:rPr lang="ja-JP" altLang="en-US" dirty="0" smtClean="0"/>
              <a:t>し、図書館の機能と利用者サービスの向上を図ります。</a:t>
            </a:r>
            <a:endParaRPr lang="en-US" altLang="ja-JP" dirty="0"/>
          </a:p>
          <a:p>
            <a:pPr algn="l"/>
            <a:endParaRPr lang="en-US" altLang="ja-JP" dirty="0" smtClean="0"/>
          </a:p>
          <a:p>
            <a:pPr algn="l"/>
            <a:endParaRPr lang="en-US" altLang="ja-JP" dirty="0" smtClean="0"/>
          </a:p>
          <a:p>
            <a:pPr algn="l"/>
            <a:endParaRPr lang="en-US" altLang="ja-JP" dirty="0"/>
          </a:p>
          <a:p>
            <a:pPr algn="l"/>
            <a:endParaRPr lang="en-US" altLang="ja-JP" dirty="0"/>
          </a:p>
          <a:p>
            <a:pPr algn="l"/>
            <a:r>
              <a:rPr lang="ja-JP" altLang="en-US" dirty="0" smtClean="0"/>
              <a:t>＊公民科の授業における、生徒による授業評価の数値（理解度、授業満</a:t>
            </a:r>
            <a:endParaRPr lang="en-US" altLang="ja-JP" dirty="0" smtClean="0"/>
          </a:p>
          <a:p>
            <a:pPr algn="l"/>
            <a:r>
              <a:rPr lang="ja-JP" altLang="en-US" dirty="0"/>
              <a:t>　</a:t>
            </a:r>
            <a:r>
              <a:rPr lang="ja-JP" altLang="en-US" dirty="0" smtClean="0"/>
              <a:t>　足度）を向上させます。</a:t>
            </a:r>
            <a:endParaRPr lang="en-US" altLang="ja-JP" dirty="0" smtClean="0"/>
          </a:p>
          <a:p>
            <a:pPr algn="l"/>
            <a:endParaRPr lang="en-US" altLang="ja-JP" dirty="0"/>
          </a:p>
          <a:p>
            <a:pPr algn="l"/>
            <a:endParaRPr lang="en-US" altLang="ja-JP" dirty="0"/>
          </a:p>
          <a:p>
            <a:pPr algn="l"/>
            <a:endParaRPr lang="en-US" altLang="ja-JP" dirty="0" smtClean="0"/>
          </a:p>
          <a:p>
            <a:pPr algn="l"/>
            <a:endParaRPr lang="en-US" altLang="ja-JP" dirty="0" smtClean="0"/>
          </a:p>
          <a:p>
            <a:pPr algn="l"/>
            <a:endParaRPr lang="en-US" altLang="ja-JP" dirty="0"/>
          </a:p>
          <a:p>
            <a:pPr algn="l"/>
            <a:r>
              <a:rPr lang="ja-JP" altLang="en-US" dirty="0"/>
              <a:t>＊全国</a:t>
            </a:r>
            <a:r>
              <a:rPr lang="ja-JP" altLang="en-US" dirty="0" smtClean="0"/>
              <a:t>学力･学習</a:t>
            </a:r>
            <a:r>
              <a:rPr lang="ja-JP" altLang="en-US" dirty="0"/>
              <a:t>状況調査において</a:t>
            </a:r>
            <a:r>
              <a:rPr lang="ja-JP" altLang="en-US" dirty="0" smtClean="0"/>
              <a:t>「学校のきまりを守っている」と</a:t>
            </a:r>
            <a:r>
              <a:rPr lang="ja-JP" altLang="en-US" dirty="0"/>
              <a:t>回答</a:t>
            </a:r>
            <a:endParaRPr lang="en-US" altLang="ja-JP" dirty="0"/>
          </a:p>
          <a:p>
            <a:pPr algn="l"/>
            <a:r>
              <a:rPr lang="ja-JP" altLang="en-US" dirty="0"/>
              <a:t>　</a:t>
            </a:r>
            <a:r>
              <a:rPr lang="ja-JP" altLang="en-US" dirty="0" smtClean="0"/>
              <a:t>する児童生徒の割合</a:t>
            </a:r>
            <a:r>
              <a:rPr lang="ja-JP" altLang="en-US" dirty="0"/>
              <a:t>を増やします。</a:t>
            </a:r>
            <a:endParaRPr lang="en-US" altLang="ja-JP" dirty="0"/>
          </a:p>
          <a:p>
            <a:pPr algn="l"/>
            <a:r>
              <a:rPr lang="en-US" altLang="ja-JP" dirty="0"/>
              <a:t>    </a:t>
            </a:r>
            <a:r>
              <a:rPr lang="ja-JP" altLang="en-US" dirty="0"/>
              <a:t>（参考）平成２５年度　　小学校　</a:t>
            </a:r>
            <a:r>
              <a:rPr lang="ja-JP" altLang="en-US" dirty="0" smtClean="0"/>
              <a:t>８５．３％</a:t>
            </a:r>
            <a:endParaRPr lang="en-US" altLang="ja-JP" dirty="0"/>
          </a:p>
          <a:p>
            <a:pPr algn="l"/>
            <a:r>
              <a:rPr lang="ja-JP" altLang="en-US" dirty="0"/>
              <a:t>　　　　　　　　　　　　　　　　 中学校　</a:t>
            </a:r>
            <a:r>
              <a:rPr lang="ja-JP" altLang="en-US" dirty="0" smtClean="0"/>
              <a:t>８９．１％</a:t>
            </a:r>
            <a:endParaRPr lang="en-US" altLang="ja-JP" dirty="0"/>
          </a:p>
          <a:p>
            <a:pPr algn="l"/>
            <a:endParaRPr lang="en-US" altLang="ja-JP" dirty="0" smtClean="0"/>
          </a:p>
          <a:p>
            <a:pPr marL="85725" indent="-85725" algn="l"/>
            <a:r>
              <a:rPr lang="ja-JP" altLang="en-US" dirty="0"/>
              <a:t>＊全国</a:t>
            </a:r>
            <a:r>
              <a:rPr lang="ja-JP" altLang="en-US" dirty="0" smtClean="0"/>
              <a:t>学力･学習</a:t>
            </a:r>
            <a:r>
              <a:rPr lang="ja-JP" altLang="en-US" dirty="0"/>
              <a:t>状況調査に</a:t>
            </a:r>
            <a:r>
              <a:rPr lang="ja-JP" altLang="en-US" dirty="0" smtClean="0"/>
              <a:t>おいて「</a:t>
            </a:r>
            <a:r>
              <a:rPr lang="ja-JP" altLang="en-US" dirty="0"/>
              <a:t>人</a:t>
            </a:r>
            <a:r>
              <a:rPr lang="ja-JP" altLang="en-US" dirty="0" smtClean="0"/>
              <a:t>の気持ちがわかる人間になりた　い」と回答する</a:t>
            </a:r>
            <a:r>
              <a:rPr lang="ja-JP" altLang="en-US" dirty="0"/>
              <a:t>児童生徒の割合を増やします。</a:t>
            </a:r>
            <a:endParaRPr lang="en-US" altLang="ja-JP" dirty="0"/>
          </a:p>
          <a:p>
            <a:pPr algn="l"/>
            <a:r>
              <a:rPr lang="en-US" altLang="ja-JP" dirty="0"/>
              <a:t>    </a:t>
            </a:r>
            <a:r>
              <a:rPr lang="ja-JP" altLang="en-US" dirty="0"/>
              <a:t>（参考）平成２５年度　　小学校　</a:t>
            </a:r>
            <a:r>
              <a:rPr lang="ja-JP" altLang="en-US" dirty="0" smtClean="0"/>
              <a:t>９１．７％</a:t>
            </a:r>
            <a:endParaRPr lang="en-US" altLang="ja-JP" dirty="0"/>
          </a:p>
          <a:p>
            <a:pPr algn="l"/>
            <a:r>
              <a:rPr lang="ja-JP" altLang="en-US" dirty="0"/>
              <a:t>　　　　　　　　　　　　　　　　 中学校　</a:t>
            </a:r>
            <a:r>
              <a:rPr lang="ja-JP" altLang="en-US" dirty="0" smtClean="0"/>
              <a:t>９２．５％</a:t>
            </a:r>
            <a:endParaRPr lang="en-US" altLang="ja-JP" dirty="0" smtClean="0"/>
          </a:p>
          <a:p>
            <a:pPr algn="l"/>
            <a:endParaRPr lang="en-US" altLang="ja-JP" u="sng" dirty="0"/>
          </a:p>
          <a:p>
            <a:pPr marL="85725" indent="-85725" algn="l"/>
            <a:r>
              <a:rPr lang="ja-JP" altLang="en-US" dirty="0"/>
              <a:t>＊全国</a:t>
            </a:r>
            <a:r>
              <a:rPr lang="ja-JP" altLang="en-US" dirty="0" smtClean="0"/>
              <a:t>学力･学習</a:t>
            </a:r>
            <a:r>
              <a:rPr lang="ja-JP" altLang="en-US" dirty="0"/>
              <a:t>状況調査に</a:t>
            </a:r>
            <a:r>
              <a:rPr lang="ja-JP" altLang="en-US" dirty="0" smtClean="0"/>
              <a:t>おいて「近所の人に会ったときはあいさつしている」と回答する</a:t>
            </a:r>
            <a:r>
              <a:rPr lang="ja-JP" altLang="en-US" dirty="0"/>
              <a:t>児童生徒の割合を増やします。</a:t>
            </a:r>
            <a:endParaRPr lang="en-US" altLang="ja-JP" dirty="0"/>
          </a:p>
          <a:p>
            <a:pPr algn="l"/>
            <a:r>
              <a:rPr lang="en-US" altLang="ja-JP" dirty="0"/>
              <a:t>    </a:t>
            </a:r>
            <a:r>
              <a:rPr lang="ja-JP" altLang="en-US" dirty="0"/>
              <a:t>（参考）平成２５年度　　小学校　</a:t>
            </a:r>
            <a:r>
              <a:rPr lang="ja-JP" altLang="en-US" dirty="0" smtClean="0"/>
              <a:t>８７．５％</a:t>
            </a:r>
            <a:endParaRPr lang="en-US" altLang="ja-JP" dirty="0"/>
          </a:p>
          <a:p>
            <a:pPr algn="l"/>
            <a:r>
              <a:rPr lang="ja-JP" altLang="en-US" dirty="0"/>
              <a:t>　　　　　　　　　　　　　　　　 中学校　</a:t>
            </a:r>
            <a:r>
              <a:rPr lang="ja-JP" altLang="en-US" dirty="0" smtClean="0"/>
              <a:t>８４．４％</a:t>
            </a:r>
            <a:endParaRPr lang="en-US" altLang="ja-JP" dirty="0"/>
          </a:p>
          <a:p>
            <a:pPr lvl="0" algn="l"/>
            <a:endParaRPr lang="en-US" altLang="ja-JP" dirty="0" smtClean="0"/>
          </a:p>
        </p:txBody>
      </p:sp>
      <p:sp>
        <p:nvSpPr>
          <p:cNvPr id="34" name="正方形/長方形 33"/>
          <p:cNvSpPr>
            <a:spLocks noChangeArrowheads="1"/>
          </p:cNvSpPr>
          <p:nvPr/>
        </p:nvSpPr>
        <p:spPr bwMode="auto">
          <a:xfrm>
            <a:off x="4837112" y="1042726"/>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社会に参画し貢献する意識や態度のはぐくみ</a:t>
            </a:r>
            <a:endParaRPr lang="ja-JP" altLang="en-US" sz="1050" b="1" dirty="0">
              <a:latin typeface="+mn-ea"/>
              <a:ea typeface="+mn-ea"/>
            </a:endParaRPr>
          </a:p>
        </p:txBody>
      </p:sp>
      <p:sp>
        <p:nvSpPr>
          <p:cNvPr id="35" name="Text Box 142"/>
          <p:cNvSpPr txBox="1">
            <a:spLocks noChangeArrowheads="1"/>
          </p:cNvSpPr>
          <p:nvPr/>
        </p:nvSpPr>
        <p:spPr bwMode="auto">
          <a:xfrm>
            <a:off x="8544156" y="6625511"/>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１１</a:t>
            </a:r>
            <a:endParaRPr lang="ja-JP" altLang="en-US" b="1" dirty="0"/>
          </a:p>
        </p:txBody>
      </p:sp>
      <p:sp>
        <p:nvSpPr>
          <p:cNvPr id="2" name="正方形/長方形 1"/>
          <p:cNvSpPr/>
          <p:nvPr/>
        </p:nvSpPr>
        <p:spPr>
          <a:xfrm>
            <a:off x="318745" y="4126769"/>
            <a:ext cx="3986796" cy="1823576"/>
          </a:xfrm>
          <a:prstGeom prst="rect">
            <a:avLst/>
          </a:prstGeom>
        </p:spPr>
        <p:txBody>
          <a:bodyPr wrap="square">
            <a:spAutoFit/>
          </a:bodyPr>
          <a:lstStyle/>
          <a:p>
            <a:pPr lvl="0" algn="l">
              <a:spcBef>
                <a:spcPts val="100"/>
              </a:spcBef>
              <a:buClr>
                <a:srgbClr val="8064A2">
                  <a:lumMod val="60000"/>
                  <a:lumOff val="40000"/>
                </a:srgbClr>
              </a:buClr>
              <a:defRPr/>
            </a:pPr>
            <a:r>
              <a:rPr lang="en-US" altLang="ja-JP" dirty="0" smtClean="0">
                <a:latin typeface="ＭＳ Ｐゴシック" pitchFamily="50" charset="-128"/>
              </a:rPr>
              <a:t>【</a:t>
            </a:r>
            <a:r>
              <a:rPr lang="ja-JP" altLang="en-US" dirty="0" smtClean="0">
                <a:latin typeface="ＭＳ Ｐゴシック" pitchFamily="50" charset="-128"/>
              </a:rPr>
              <a:t>道徳教育の推進</a:t>
            </a:r>
            <a:r>
              <a:rPr lang="en-US" altLang="ja-JP" dirty="0" smtClean="0">
                <a:latin typeface="ＭＳ Ｐゴシック" pitchFamily="50" charset="-128"/>
              </a:rPr>
              <a:t>】</a:t>
            </a:r>
          </a:p>
          <a:p>
            <a:pPr lvl="0" algn="l">
              <a:spcBef>
                <a:spcPts val="100"/>
              </a:spcBef>
              <a:buClr>
                <a:srgbClr val="8064A2">
                  <a:lumMod val="60000"/>
                  <a:lumOff val="40000"/>
                </a:srgbClr>
              </a:buClr>
              <a:defRPr/>
            </a:pPr>
            <a:r>
              <a:rPr lang="ja-JP" altLang="en-US" dirty="0" smtClean="0">
                <a:latin typeface="ＭＳ Ｐゴシック" pitchFamily="50" charset="-128"/>
              </a:rPr>
              <a:t>＊</a:t>
            </a:r>
            <a:r>
              <a:rPr lang="ja-JP" altLang="en-US" dirty="0">
                <a:latin typeface="ＭＳ Ｐゴシック" pitchFamily="50" charset="-128"/>
              </a:rPr>
              <a:t>豊かな人間性をはぐくむ取組み推進</a:t>
            </a:r>
            <a:r>
              <a:rPr lang="ja-JP" altLang="en-US" dirty="0" smtClean="0">
                <a:latin typeface="ＭＳ Ｐゴシック" pitchFamily="50" charset="-128"/>
              </a:rPr>
              <a:t>事業</a:t>
            </a:r>
            <a:endParaRPr lang="en-US" altLang="ja-JP" dirty="0">
              <a:latin typeface="ＭＳ Ｐゴシック" pitchFamily="50" charset="-128"/>
            </a:endParaRPr>
          </a:p>
          <a:p>
            <a:pPr lvl="0" algn="l">
              <a:spcBef>
                <a:spcPts val="100"/>
              </a:spcBef>
              <a:buClr>
                <a:srgbClr val="8064A2">
                  <a:lumMod val="60000"/>
                  <a:lumOff val="40000"/>
                </a:srgbClr>
              </a:buClr>
              <a:defRPr/>
            </a:pPr>
            <a:r>
              <a:rPr lang="ja-JP" altLang="en-US" dirty="0" smtClean="0">
                <a:latin typeface="ＭＳ Ｐゴシック" pitchFamily="50" charset="-128"/>
              </a:rPr>
              <a:t>　・中学校区を推進指定校区に指定し、学校・家庭・地域が一体となった</a:t>
            </a:r>
            <a:endParaRPr lang="en-US" altLang="ja-JP" dirty="0" smtClean="0">
              <a:latin typeface="ＭＳ Ｐゴシック" pitchFamily="50" charset="-128"/>
            </a:endParaRPr>
          </a:p>
          <a:p>
            <a:pPr lvl="0" algn="l">
              <a:spcBef>
                <a:spcPts val="100"/>
              </a:spcBef>
              <a:buClr>
                <a:srgbClr val="8064A2">
                  <a:lumMod val="60000"/>
                  <a:lumOff val="40000"/>
                </a:srgbClr>
              </a:buClr>
              <a:defRPr/>
            </a:pPr>
            <a:r>
              <a:rPr lang="ja-JP" altLang="en-US" dirty="0">
                <a:latin typeface="ＭＳ Ｐゴシック" pitchFamily="50" charset="-128"/>
              </a:rPr>
              <a:t>　</a:t>
            </a:r>
            <a:r>
              <a:rPr lang="ja-JP" altLang="en-US" dirty="0" smtClean="0">
                <a:latin typeface="ＭＳ Ｐゴシック" pitchFamily="50" charset="-128"/>
              </a:rPr>
              <a:t>　公開講座の開催等の取組みを進めます。</a:t>
            </a:r>
            <a:endParaRPr lang="en-US" altLang="ja-JP" dirty="0" smtClean="0">
              <a:latin typeface="ＭＳ Ｐゴシック" pitchFamily="50" charset="-128"/>
            </a:endParaRPr>
          </a:p>
          <a:p>
            <a:pPr marL="266700" indent="-85725" algn="l">
              <a:buFont typeface="Arial" panose="020B0604020202020204" pitchFamily="34" charset="0"/>
              <a:buChar char="•"/>
            </a:pPr>
            <a:endParaRPr lang="en-US" altLang="ja-JP" dirty="0">
              <a:latin typeface="ＭＳ Ｐゴシック" pitchFamily="50" charset="-128"/>
            </a:endParaRPr>
          </a:p>
          <a:p>
            <a:pPr marL="180975" indent="-180975" algn="l"/>
            <a:r>
              <a:rPr lang="en-US" altLang="ja-JP" dirty="0" smtClean="0">
                <a:latin typeface="ＭＳ Ｐゴシック" pitchFamily="50" charset="-128"/>
              </a:rPr>
              <a:t>【</a:t>
            </a:r>
            <a:r>
              <a:rPr lang="ja-JP" altLang="en-US" dirty="0" smtClean="0">
                <a:latin typeface="ＭＳ Ｐゴシック" pitchFamily="50" charset="-128"/>
              </a:rPr>
              <a:t>「こころの再生」府民運動の推進</a:t>
            </a:r>
            <a:r>
              <a:rPr lang="en-US" altLang="ja-JP" dirty="0" smtClean="0">
                <a:latin typeface="ＭＳ Ｐゴシック" pitchFamily="50" charset="-128"/>
              </a:rPr>
              <a:t>】</a:t>
            </a:r>
          </a:p>
          <a:p>
            <a:pPr marL="180975" lvl="0" indent="-180975" algn="l"/>
            <a:r>
              <a:rPr lang="ja-JP" altLang="en-US" dirty="0" smtClean="0">
                <a:latin typeface="ＭＳ Ｐゴシック" pitchFamily="50" charset="-128"/>
              </a:rPr>
              <a:t>＊</a:t>
            </a:r>
            <a:r>
              <a:rPr lang="ja-JP" altLang="en-US" dirty="0">
                <a:latin typeface="ＭＳ Ｐゴシック" pitchFamily="50" charset="-128"/>
              </a:rPr>
              <a:t>豊かな人間性をはぐくむ取組み推進</a:t>
            </a:r>
            <a:r>
              <a:rPr lang="ja-JP" altLang="en-US" dirty="0" smtClean="0">
                <a:latin typeface="ＭＳ Ｐゴシック" pitchFamily="50" charset="-128"/>
              </a:rPr>
              <a:t>事業</a:t>
            </a:r>
            <a:endParaRPr lang="en-US" altLang="ja-JP" dirty="0">
              <a:latin typeface="ＭＳ Ｐゴシック" pitchFamily="50" charset="-128"/>
            </a:endParaRPr>
          </a:p>
          <a:p>
            <a:pPr marL="180975" lvl="0" indent="-180975" algn="l"/>
            <a:r>
              <a:rPr lang="ja-JP" altLang="en-US" dirty="0" smtClean="0">
                <a:latin typeface="ＭＳ Ｐゴシック" pitchFamily="50" charset="-128"/>
              </a:rPr>
              <a:t>　・こころの</a:t>
            </a:r>
            <a:r>
              <a:rPr lang="ja-JP" altLang="en-US" dirty="0">
                <a:latin typeface="ＭＳ Ｐゴシック" pitchFamily="50" charset="-128"/>
              </a:rPr>
              <a:t>再生府民運動の趣旨を盛り込んだ道徳資料「大切なこころを見つめ直して」を作成・配布し、児童生徒の他者を思いやるこころなどを育むとともに、他人の意見を聞きながら自分で判断する力を</a:t>
            </a:r>
            <a:r>
              <a:rPr lang="ja-JP" altLang="en-US" dirty="0" smtClean="0">
                <a:latin typeface="ＭＳ Ｐゴシック" pitchFamily="50" charset="-128"/>
              </a:rPr>
              <a:t>醸成します。</a:t>
            </a:r>
            <a:endParaRPr lang="en-US" altLang="ja-JP" dirty="0">
              <a:latin typeface="ＭＳ Ｐゴシック" pitchFamily="50" charset="-128"/>
            </a:endParaRPr>
          </a:p>
        </p:txBody>
      </p:sp>
      <p:sp>
        <p:nvSpPr>
          <p:cNvPr id="17" name="正方形/長方形 16"/>
          <p:cNvSpPr>
            <a:spLocks noChangeArrowheads="1"/>
          </p:cNvSpPr>
          <p:nvPr/>
        </p:nvSpPr>
        <p:spPr bwMode="auto">
          <a:xfrm>
            <a:off x="277761" y="3735762"/>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ルールを守り、人を思いやる豊かな人間性のはぐくみ</a:t>
            </a:r>
            <a:endParaRPr lang="ja-JP" altLang="en-US" sz="1050" b="1" dirty="0">
              <a:latin typeface="+mn-ea"/>
              <a:ea typeface="+mn-ea"/>
            </a:endParaRPr>
          </a:p>
        </p:txBody>
      </p:sp>
      <p:sp>
        <p:nvSpPr>
          <p:cNvPr id="18" name="正方形/長方形 17"/>
          <p:cNvSpPr>
            <a:spLocks noChangeArrowheads="1"/>
          </p:cNvSpPr>
          <p:nvPr/>
        </p:nvSpPr>
        <p:spPr bwMode="auto">
          <a:xfrm>
            <a:off x="4781934" y="3735762"/>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ルールを守り、人を思いやる豊かな人間性のはぐくみ</a:t>
            </a:r>
            <a:endParaRPr lang="ja-JP" altLang="en-US" sz="1050" b="1" dirty="0">
              <a:latin typeface="+mn-ea"/>
              <a:ea typeface="+mn-ea"/>
            </a:endParaRPr>
          </a:p>
        </p:txBody>
      </p:sp>
    </p:spTree>
    <p:extLst>
      <p:ext uri="{BB962C8B-B14F-4D97-AF65-F5344CB8AC3E}">
        <p14:creationId xmlns:p14="http://schemas.microsoft.com/office/powerpoint/2010/main" val="2044945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
          <p:cNvSpPr>
            <a:spLocks noChangeArrowheads="1"/>
          </p:cNvSpPr>
          <p:nvPr/>
        </p:nvSpPr>
        <p:spPr bwMode="auto">
          <a:xfrm>
            <a:off x="19050" y="260649"/>
            <a:ext cx="9104313" cy="6473382"/>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8" name="角丸四角形 7"/>
          <p:cNvSpPr/>
          <p:nvPr/>
        </p:nvSpPr>
        <p:spPr>
          <a:xfrm>
            <a:off x="85866" y="732148"/>
            <a:ext cx="4421187" cy="587964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9" name="角丸四角形 8"/>
          <p:cNvSpPr/>
          <p:nvPr/>
        </p:nvSpPr>
        <p:spPr>
          <a:xfrm>
            <a:off x="69750" y="548680"/>
            <a:ext cx="4483199" cy="361950"/>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0" name="角丸四角形 9"/>
          <p:cNvSpPr/>
          <p:nvPr/>
        </p:nvSpPr>
        <p:spPr>
          <a:xfrm>
            <a:off x="4730080" y="609077"/>
            <a:ext cx="4364211" cy="6002717"/>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1" name="二等辺三角形 10"/>
          <p:cNvSpPr/>
          <p:nvPr/>
        </p:nvSpPr>
        <p:spPr>
          <a:xfrm rot="5400000">
            <a:off x="3812505" y="3354239"/>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2" name="角丸四角形 11"/>
          <p:cNvSpPr/>
          <p:nvPr/>
        </p:nvSpPr>
        <p:spPr>
          <a:xfrm>
            <a:off x="4608004" y="548680"/>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4" name="正方形/長方形 29"/>
          <p:cNvSpPr>
            <a:spLocks noChangeArrowheads="1"/>
          </p:cNvSpPr>
          <p:nvPr/>
        </p:nvSpPr>
        <p:spPr bwMode="auto">
          <a:xfrm>
            <a:off x="238436" y="980728"/>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a:latin typeface="+mn-ea"/>
                <a:ea typeface="+mn-ea"/>
              </a:rPr>
              <a:t>いじめや不登校等の生徒指導上の課題解決に向けた対応の</a:t>
            </a:r>
            <a:r>
              <a:rPr lang="ja-JP" altLang="en-US" sz="1050" b="1" dirty="0" smtClean="0">
                <a:latin typeface="+mn-ea"/>
                <a:ea typeface="+mn-ea"/>
              </a:rPr>
              <a:t>強化</a:t>
            </a:r>
            <a:endParaRPr lang="ja-JP" altLang="en-US" sz="1050" b="1" dirty="0">
              <a:latin typeface="+mn-ea"/>
              <a:ea typeface="+mn-ea"/>
            </a:endParaRPr>
          </a:p>
        </p:txBody>
      </p:sp>
      <p:sp>
        <p:nvSpPr>
          <p:cNvPr id="23" name="Text Box 142"/>
          <p:cNvSpPr txBox="1">
            <a:spLocks noChangeArrowheads="1"/>
          </p:cNvSpPr>
          <p:nvPr/>
        </p:nvSpPr>
        <p:spPr bwMode="auto">
          <a:xfrm>
            <a:off x="8567738" y="6611794"/>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１２</a:t>
            </a:r>
            <a:endParaRPr lang="ja-JP" altLang="en-US" b="1" dirty="0"/>
          </a:p>
        </p:txBody>
      </p:sp>
      <p:sp>
        <p:nvSpPr>
          <p:cNvPr id="16" name="Text Box 49"/>
          <p:cNvSpPr txBox="1">
            <a:spLocks noChangeArrowheads="1"/>
          </p:cNvSpPr>
          <p:nvPr/>
        </p:nvSpPr>
        <p:spPr bwMode="auto">
          <a:xfrm>
            <a:off x="215516" y="1304764"/>
            <a:ext cx="4265935"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r>
              <a:rPr lang="en-US" altLang="ja-JP" dirty="0" smtClean="0">
                <a:latin typeface="ＭＳ Ｐゴシック" pitchFamily="50" charset="-128"/>
              </a:rPr>
              <a:t>【</a:t>
            </a:r>
            <a:r>
              <a:rPr lang="ja-JP" altLang="en-US" dirty="0" smtClean="0">
                <a:latin typeface="ＭＳ Ｐゴシック" pitchFamily="50" charset="-128"/>
              </a:rPr>
              <a:t>いじめ</a:t>
            </a:r>
            <a:r>
              <a:rPr lang="ja-JP" altLang="en-US" dirty="0">
                <a:latin typeface="ＭＳ Ｐゴシック" pitchFamily="50" charset="-128"/>
              </a:rPr>
              <a:t>解決に向けた総合的な取組みの</a:t>
            </a:r>
            <a:r>
              <a:rPr lang="ja-JP" altLang="en-US" dirty="0" smtClean="0">
                <a:latin typeface="ＭＳ Ｐゴシック" pitchFamily="50" charset="-128"/>
              </a:rPr>
              <a:t>推進</a:t>
            </a:r>
            <a:r>
              <a:rPr lang="en-US" altLang="ja-JP" dirty="0" smtClean="0">
                <a:latin typeface="ＭＳ Ｐゴシック" pitchFamily="50" charset="-128"/>
              </a:rPr>
              <a:t>】</a:t>
            </a:r>
          </a:p>
          <a:p>
            <a:pPr algn="l"/>
            <a:r>
              <a:rPr lang="ja-JP" altLang="en-US" dirty="0" smtClean="0">
                <a:latin typeface="ＭＳ Ｐゴシック" pitchFamily="50" charset="-128"/>
              </a:rPr>
              <a:t>＊いじめ対策支援事業</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いじめ</a:t>
            </a:r>
            <a:r>
              <a:rPr lang="ja-JP" altLang="en-US" dirty="0">
                <a:latin typeface="ＭＳ Ｐゴシック" pitchFamily="50" charset="-128"/>
              </a:rPr>
              <a:t>状況調査の実施による的確な実態把握と早期対応を</a:t>
            </a:r>
            <a:r>
              <a:rPr lang="ja-JP" altLang="en-US" dirty="0" smtClean="0">
                <a:latin typeface="ＭＳ Ｐゴシック" pitchFamily="50" charset="-128"/>
              </a:rPr>
              <a:t>すすめるととも</a:t>
            </a:r>
            <a:r>
              <a:rPr lang="ja-JP" altLang="en-US" dirty="0">
                <a:latin typeface="ＭＳ Ｐゴシック" pitchFamily="50" charset="-128"/>
              </a:rPr>
              <a:t>に</a:t>
            </a:r>
            <a:r>
              <a:rPr lang="ja-JP" altLang="en-US" dirty="0" smtClean="0">
                <a:latin typeface="ＭＳ Ｐゴシック" pitchFamily="50" charset="-128"/>
              </a:rPr>
              <a:t>、いじめ</a:t>
            </a:r>
            <a:r>
              <a:rPr lang="ja-JP" altLang="en-US" dirty="0">
                <a:latin typeface="ＭＳ Ｐゴシック" pitchFamily="50" charset="-128"/>
              </a:rPr>
              <a:t>対策支援アドバイザー（</a:t>
            </a:r>
            <a:r>
              <a:rPr lang="ja-JP" altLang="en-US" dirty="0" smtClean="0">
                <a:latin typeface="ＭＳ Ｐゴシック" pitchFamily="50" charset="-128"/>
              </a:rPr>
              <a:t>弁護士・ネット対応アドバイザー）を</a:t>
            </a:r>
            <a:r>
              <a:rPr lang="ja-JP" altLang="en-US" dirty="0">
                <a:latin typeface="ＭＳ Ｐゴシック" pitchFamily="50" charset="-128"/>
              </a:rPr>
              <a:t>市町村に派遣し、迅速な対応を図ります。</a:t>
            </a:r>
            <a:endParaRPr lang="en-US" altLang="ja-JP" dirty="0">
              <a:latin typeface="ＭＳ Ｐゴシック" pitchFamily="50" charset="-128"/>
            </a:endParaRPr>
          </a:p>
          <a:p>
            <a:pPr algn="l"/>
            <a:endParaRPr lang="en-US" altLang="ja-JP" dirty="0" smtClean="0">
              <a:latin typeface="ＭＳ Ｐゴシック" pitchFamily="50" charset="-128"/>
            </a:endParaRPr>
          </a:p>
          <a:p>
            <a:pPr algn="l"/>
            <a:r>
              <a:rPr lang="ja-JP" altLang="en-US" dirty="0" smtClean="0">
                <a:latin typeface="ＭＳ Ｐゴシック" pitchFamily="50" charset="-128"/>
              </a:rPr>
              <a:t>＊問題行動対応チャート等の活用</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問題</a:t>
            </a:r>
            <a:r>
              <a:rPr lang="ja-JP" altLang="en-US" dirty="0">
                <a:latin typeface="ＭＳ Ｐゴシック" pitchFamily="50" charset="-128"/>
              </a:rPr>
              <a:t>行動への対応チャート、いじめ対応プログラム及びいじめ対応</a:t>
            </a:r>
            <a:r>
              <a:rPr lang="ja-JP" altLang="en-US" dirty="0" smtClean="0">
                <a:latin typeface="ＭＳ Ｐゴシック" pitchFamily="50" charset="-128"/>
              </a:rPr>
              <a:t>マニュ</a:t>
            </a:r>
            <a:r>
              <a:rPr lang="ja-JP" altLang="en-US" dirty="0">
                <a:latin typeface="ＭＳ Ｐゴシック" pitchFamily="50" charset="-128"/>
              </a:rPr>
              <a:t>　　アルの活用</a:t>
            </a:r>
            <a:r>
              <a:rPr lang="ja-JP" altLang="en-US" dirty="0" smtClean="0">
                <a:latin typeface="ＭＳ Ｐゴシック" pitchFamily="50" charset="-128"/>
              </a:rPr>
              <a:t>を促進します。</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市町村</a:t>
            </a:r>
            <a:r>
              <a:rPr lang="ja-JP" altLang="en-US" dirty="0">
                <a:latin typeface="ＭＳ Ｐゴシック" pitchFamily="50" charset="-128"/>
              </a:rPr>
              <a:t>のいじめ対応に関する特色ある取組みを収集し、府内全市町村</a:t>
            </a:r>
            <a:r>
              <a:rPr lang="ja-JP" altLang="en-US" dirty="0" smtClean="0">
                <a:latin typeface="ＭＳ Ｐゴシック" pitchFamily="50" charset="-128"/>
              </a:rPr>
              <a:t>に</a:t>
            </a:r>
            <a:r>
              <a:rPr lang="ja-JP" altLang="en-US" dirty="0">
                <a:latin typeface="ＭＳ Ｐゴシック" pitchFamily="50" charset="-128"/>
              </a:rPr>
              <a:t>　　情報発信します。</a:t>
            </a:r>
            <a:endParaRPr lang="en-US" altLang="ja-JP" dirty="0">
              <a:latin typeface="ＭＳ Ｐゴシック" pitchFamily="50" charset="-128"/>
            </a:endParaRPr>
          </a:p>
          <a:p>
            <a:pPr algn="l"/>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不登校</a:t>
            </a:r>
            <a:r>
              <a:rPr lang="ja-JP" altLang="en-US" dirty="0">
                <a:latin typeface="ＭＳ Ｐゴシック" pitchFamily="50" charset="-128"/>
              </a:rPr>
              <a:t>の未然防止や学校復帰のための支援の</a:t>
            </a:r>
            <a:r>
              <a:rPr lang="ja-JP" altLang="en-US" dirty="0" smtClean="0">
                <a:latin typeface="ＭＳ Ｐゴシック" pitchFamily="50" charset="-128"/>
              </a:rPr>
              <a:t>推進</a:t>
            </a:r>
            <a:r>
              <a:rPr lang="en-US" altLang="ja-JP" dirty="0" smtClean="0">
                <a:latin typeface="ＭＳ Ｐゴシック" pitchFamily="50" charset="-128"/>
              </a:rPr>
              <a:t>】</a:t>
            </a:r>
            <a:endParaRPr lang="en-US" altLang="ja-JP" dirty="0">
              <a:solidFill>
                <a:srgbClr val="00B0F0"/>
              </a:solidFill>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スクールカウンセラーを</a:t>
            </a:r>
            <a:r>
              <a:rPr lang="ja-JP" altLang="en-US" dirty="0">
                <a:latin typeface="ＭＳ Ｐゴシック" pitchFamily="50" charset="-128"/>
              </a:rPr>
              <a:t>活用したきめ細かな相談を行うとともに、</a:t>
            </a:r>
            <a:r>
              <a:rPr lang="ja-JP" altLang="en-US" dirty="0" smtClean="0">
                <a:latin typeface="ＭＳ Ｐゴシック" pitchFamily="50" charset="-128"/>
              </a:rPr>
              <a:t>市町村</a:t>
            </a:r>
            <a:r>
              <a:rPr lang="ja-JP" altLang="en-US" dirty="0">
                <a:latin typeface="ＭＳ Ｐゴシック" pitchFamily="50" charset="-128"/>
              </a:rPr>
              <a:t>　 及び校内の不登校対策会議の開催を促進します。</a:t>
            </a:r>
            <a:endParaRPr lang="en-US" altLang="ja-JP" dirty="0">
              <a:latin typeface="ＭＳ Ｐゴシック" pitchFamily="50" charset="-128"/>
            </a:endParaRPr>
          </a:p>
          <a:p>
            <a:pPr algn="l"/>
            <a:r>
              <a:rPr lang="ja-JP" altLang="en-US" dirty="0">
                <a:latin typeface="ＭＳ Ｐゴシック" pitchFamily="50" charset="-128"/>
              </a:rPr>
              <a:t>　</a:t>
            </a:r>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中</a:t>
            </a:r>
            <a:r>
              <a:rPr lang="ja-JP" altLang="en-US" dirty="0">
                <a:latin typeface="ＭＳ Ｐゴシック" pitchFamily="50" charset="-128"/>
              </a:rPr>
              <a:t>学校における生徒指導体制の</a:t>
            </a:r>
            <a:r>
              <a:rPr lang="ja-JP" altLang="en-US" dirty="0" smtClean="0">
                <a:latin typeface="ＭＳ Ｐゴシック" pitchFamily="50" charset="-128"/>
              </a:rPr>
              <a:t>強化</a:t>
            </a:r>
            <a:r>
              <a:rPr lang="en-US" altLang="ja-JP" dirty="0" smtClean="0">
                <a:latin typeface="ＭＳ Ｐゴシック" pitchFamily="50" charset="-128"/>
              </a:rPr>
              <a:t>】</a:t>
            </a:r>
            <a:endParaRPr lang="en-US" altLang="ja-JP" dirty="0">
              <a:solidFill>
                <a:srgbClr val="00B0F0"/>
              </a:solidFill>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こども</a:t>
            </a:r>
            <a:r>
              <a:rPr lang="ja-JP" altLang="en-US" dirty="0">
                <a:latin typeface="ＭＳ Ｐゴシック" pitchFamily="50" charset="-128"/>
              </a:rPr>
              <a:t>支援コーディネーターを</a:t>
            </a:r>
            <a:r>
              <a:rPr lang="ja-JP" altLang="en-US" dirty="0" smtClean="0">
                <a:latin typeface="ＭＳ Ｐゴシック" pitchFamily="50" charset="-128"/>
              </a:rPr>
              <a:t>拡充し、</a:t>
            </a:r>
            <a:r>
              <a:rPr lang="ja-JP" altLang="en-US" dirty="0">
                <a:latin typeface="ＭＳ Ｐゴシック" pitchFamily="50" charset="-128"/>
              </a:rPr>
              <a:t>校内における</a:t>
            </a:r>
            <a:r>
              <a:rPr lang="ja-JP" altLang="en-US" dirty="0" smtClean="0">
                <a:latin typeface="ＭＳ Ｐゴシック" pitchFamily="50" charset="-128"/>
              </a:rPr>
              <a:t>指導</a:t>
            </a:r>
            <a:r>
              <a:rPr lang="ja-JP" altLang="en-US" dirty="0">
                <a:latin typeface="ＭＳ Ｐゴシック" pitchFamily="50" charset="-128"/>
              </a:rPr>
              <a:t>体制の</a:t>
            </a:r>
            <a:r>
              <a:rPr lang="ja-JP" altLang="en-US" dirty="0" smtClean="0">
                <a:latin typeface="ＭＳ Ｐゴシック" pitchFamily="50" charset="-128"/>
              </a:rPr>
              <a:t>充実を</a:t>
            </a:r>
            <a:endParaRPr lang="en-US" altLang="ja-JP" dirty="0" smtClean="0">
              <a:latin typeface="ＭＳ Ｐゴシック" pitchFamily="50" charset="-128"/>
            </a:endParaRPr>
          </a:p>
          <a:p>
            <a:pPr marL="85725" algn="l"/>
            <a:r>
              <a:rPr lang="ja-JP" altLang="en-US" dirty="0">
                <a:latin typeface="ＭＳ Ｐゴシック" pitchFamily="50" charset="-128"/>
              </a:rPr>
              <a:t>　</a:t>
            </a:r>
            <a:r>
              <a:rPr lang="ja-JP" altLang="en-US" dirty="0" smtClean="0">
                <a:latin typeface="ＭＳ Ｐゴシック" pitchFamily="50" charset="-128"/>
              </a:rPr>
              <a:t>図ります</a:t>
            </a:r>
            <a:r>
              <a:rPr lang="ja-JP" altLang="en-US" dirty="0">
                <a:latin typeface="ＭＳ Ｐゴシック" pitchFamily="50" charset="-128"/>
              </a:rPr>
              <a:t>。　</a:t>
            </a:r>
          </a:p>
        </p:txBody>
      </p:sp>
      <p:sp>
        <p:nvSpPr>
          <p:cNvPr id="18" name="Text Box 49"/>
          <p:cNvSpPr txBox="1">
            <a:spLocks noChangeArrowheads="1"/>
          </p:cNvSpPr>
          <p:nvPr/>
        </p:nvSpPr>
        <p:spPr bwMode="auto">
          <a:xfrm>
            <a:off x="4892092" y="1304764"/>
            <a:ext cx="4013784"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r>
              <a:rPr lang="ja-JP" altLang="en-US" dirty="0"/>
              <a:t>＊いじめの解消率を向上させます。</a:t>
            </a:r>
            <a:endParaRPr lang="en-US" altLang="ja-JP" dirty="0"/>
          </a:p>
          <a:p>
            <a:pPr algn="l"/>
            <a:r>
              <a:rPr lang="ja-JP" altLang="en-US" dirty="0"/>
              <a:t>　（参考）平成２４年度　</a:t>
            </a:r>
            <a:r>
              <a:rPr lang="ja-JP" altLang="en-US" dirty="0" smtClean="0"/>
              <a:t>小学校８９．６％</a:t>
            </a:r>
            <a:r>
              <a:rPr lang="ja-JP" altLang="en-US" dirty="0"/>
              <a:t>、</a:t>
            </a:r>
            <a:r>
              <a:rPr lang="ja-JP" altLang="en-US" dirty="0" smtClean="0"/>
              <a:t>中学校８６．２％</a:t>
            </a:r>
            <a:endParaRPr lang="en-US" altLang="ja-JP" dirty="0"/>
          </a:p>
          <a:p>
            <a:pPr algn="l"/>
            <a:endParaRPr lang="en-US" altLang="ja-JP" dirty="0"/>
          </a:p>
          <a:p>
            <a:pPr algn="l"/>
            <a:endParaRPr lang="en-US" altLang="ja-JP" dirty="0"/>
          </a:p>
          <a:p>
            <a:pPr algn="l"/>
            <a:endParaRPr lang="en-US" altLang="ja-JP" dirty="0"/>
          </a:p>
          <a:p>
            <a:pPr algn="l"/>
            <a:endParaRPr lang="en-US" altLang="ja-JP" dirty="0"/>
          </a:p>
          <a:p>
            <a:pPr algn="l"/>
            <a:endParaRPr lang="en-US" altLang="ja-JP" dirty="0" smtClean="0"/>
          </a:p>
          <a:p>
            <a:pPr algn="l"/>
            <a:endParaRPr lang="en-US" altLang="ja-JP" dirty="0"/>
          </a:p>
          <a:p>
            <a:pPr algn="l"/>
            <a:endParaRPr lang="en-US" altLang="ja-JP" dirty="0" smtClean="0"/>
          </a:p>
          <a:p>
            <a:pPr algn="l"/>
            <a:endParaRPr lang="en-US" altLang="ja-JP" dirty="0"/>
          </a:p>
          <a:p>
            <a:pPr algn="l"/>
            <a:endParaRPr lang="en-US" altLang="ja-JP" dirty="0"/>
          </a:p>
          <a:p>
            <a:pPr algn="l"/>
            <a:endParaRPr lang="en-US" altLang="ja-JP" dirty="0"/>
          </a:p>
          <a:p>
            <a:pPr algn="l"/>
            <a:r>
              <a:rPr lang="ja-JP" altLang="en-US" dirty="0"/>
              <a:t>＊不登校児童・生徒数を減少させます。　 </a:t>
            </a:r>
            <a:endParaRPr lang="en-US" altLang="ja-JP" dirty="0"/>
          </a:p>
          <a:p>
            <a:pPr algn="l"/>
            <a:r>
              <a:rPr lang="ja-JP" altLang="en-US" dirty="0"/>
              <a:t>　（参考）平成２４年度　不登校児童・生徒数　８，６２１人　</a:t>
            </a:r>
            <a:endParaRPr lang="en-US" altLang="ja-JP" dirty="0"/>
          </a:p>
          <a:p>
            <a:pPr algn="l"/>
            <a:endParaRPr lang="en-US" altLang="ja-JP" dirty="0"/>
          </a:p>
          <a:p>
            <a:pPr algn="l"/>
            <a:endParaRPr lang="en-US" altLang="ja-JP" dirty="0"/>
          </a:p>
          <a:p>
            <a:pPr algn="l"/>
            <a:r>
              <a:rPr lang="ja-JP" altLang="en-US" dirty="0"/>
              <a:t>＊暴力行為発生件数を減少させます。</a:t>
            </a:r>
            <a:endParaRPr lang="en-US" altLang="ja-JP" dirty="0"/>
          </a:p>
          <a:p>
            <a:pPr algn="l"/>
            <a:r>
              <a:rPr lang="ja-JP" altLang="en-US" dirty="0">
                <a:latin typeface="ＭＳ Ｐゴシック" pitchFamily="50" charset="-128"/>
              </a:rPr>
              <a:t>　（参考）平成２４年度　</a:t>
            </a:r>
            <a:r>
              <a:rPr lang="ja-JP" altLang="en-US" dirty="0" smtClean="0">
                <a:latin typeface="ＭＳ Ｐゴシック" pitchFamily="50" charset="-128"/>
              </a:rPr>
              <a:t>発生</a:t>
            </a:r>
            <a:r>
              <a:rPr lang="ja-JP" altLang="en-US" dirty="0">
                <a:latin typeface="ＭＳ Ｐゴシック" pitchFamily="50" charset="-128"/>
              </a:rPr>
              <a:t>件数千人率　</a:t>
            </a:r>
            <a:r>
              <a:rPr lang="ja-JP" altLang="en-US" dirty="0" smtClean="0">
                <a:latin typeface="ＭＳ Ｐゴシック" pitchFamily="50" charset="-128"/>
              </a:rPr>
              <a:t>小学校２．４、中学校２９．９</a:t>
            </a:r>
          </a:p>
        </p:txBody>
      </p:sp>
      <p:sp>
        <p:nvSpPr>
          <p:cNvPr id="22" name="正方形/長方形 29"/>
          <p:cNvSpPr>
            <a:spLocks noChangeArrowheads="1"/>
          </p:cNvSpPr>
          <p:nvPr/>
        </p:nvSpPr>
        <p:spPr bwMode="auto">
          <a:xfrm>
            <a:off x="4941997" y="980876"/>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a:latin typeface="+mn-ea"/>
                <a:ea typeface="+mn-ea"/>
              </a:rPr>
              <a:t>いじめや不登校等の生徒指導上の課題解決に向けた対応の</a:t>
            </a:r>
            <a:r>
              <a:rPr lang="ja-JP" altLang="en-US" sz="1050" b="1" dirty="0" smtClean="0">
                <a:latin typeface="+mn-ea"/>
                <a:ea typeface="+mn-ea"/>
              </a:rPr>
              <a:t>強化</a:t>
            </a:r>
            <a:endParaRPr lang="ja-JP" altLang="en-US" sz="1050" b="1" dirty="0">
              <a:latin typeface="+mn-ea"/>
              <a:ea typeface="+mn-ea"/>
            </a:endParaRPr>
          </a:p>
        </p:txBody>
      </p:sp>
      <p:sp>
        <p:nvSpPr>
          <p:cNvPr id="24" name="正方形/長方形 29"/>
          <p:cNvSpPr>
            <a:spLocks noChangeArrowheads="1"/>
          </p:cNvSpPr>
          <p:nvPr/>
        </p:nvSpPr>
        <p:spPr bwMode="auto">
          <a:xfrm>
            <a:off x="238436" y="4400723"/>
            <a:ext cx="4032448"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体罰等の防止</a:t>
            </a:r>
            <a:endParaRPr lang="ja-JP" altLang="en-US" b="1" dirty="0"/>
          </a:p>
        </p:txBody>
      </p:sp>
      <p:sp>
        <p:nvSpPr>
          <p:cNvPr id="25" name="正方形/長方形 29"/>
          <p:cNvSpPr>
            <a:spLocks noChangeArrowheads="1"/>
          </p:cNvSpPr>
          <p:nvPr/>
        </p:nvSpPr>
        <p:spPr bwMode="auto">
          <a:xfrm>
            <a:off x="4850035" y="4400723"/>
            <a:ext cx="4032448" cy="272578"/>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体罰等の防止</a:t>
            </a:r>
            <a:endParaRPr lang="ja-JP" altLang="en-US" b="1" dirty="0"/>
          </a:p>
        </p:txBody>
      </p:sp>
      <p:sp>
        <p:nvSpPr>
          <p:cNvPr id="26" name="正方形/長方形 3"/>
          <p:cNvSpPr>
            <a:spLocks noChangeArrowheads="1"/>
          </p:cNvSpPr>
          <p:nvPr/>
        </p:nvSpPr>
        <p:spPr bwMode="auto">
          <a:xfrm>
            <a:off x="4912047" y="4766818"/>
            <a:ext cx="390842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dirty="0" smtClean="0"/>
              <a:t>＊体罰の根絶をめざします。</a:t>
            </a:r>
            <a:endParaRPr lang="en-US" altLang="ja-JP" dirty="0" smtClean="0"/>
          </a:p>
          <a:p>
            <a:pPr algn="l"/>
            <a:endParaRPr lang="en-US" altLang="ja-JP" dirty="0"/>
          </a:p>
          <a:p>
            <a:pPr algn="l"/>
            <a:endParaRPr lang="en-US" altLang="ja-JP" dirty="0" smtClean="0"/>
          </a:p>
          <a:p>
            <a:pPr algn="l"/>
            <a:endParaRPr lang="en-US" altLang="ja-JP" dirty="0" smtClean="0"/>
          </a:p>
          <a:p>
            <a:pPr algn="l"/>
            <a:endParaRPr lang="en-US" altLang="ja-JP" dirty="0" smtClean="0"/>
          </a:p>
          <a:p>
            <a:pPr algn="l"/>
            <a:endParaRPr lang="en-US" altLang="ja-JP" dirty="0" smtClean="0"/>
          </a:p>
        </p:txBody>
      </p:sp>
      <p:sp>
        <p:nvSpPr>
          <p:cNvPr id="30" name="正方形/長方形 3"/>
          <p:cNvSpPr>
            <a:spLocks noChangeArrowheads="1"/>
          </p:cNvSpPr>
          <p:nvPr/>
        </p:nvSpPr>
        <p:spPr bwMode="auto">
          <a:xfrm>
            <a:off x="196775" y="4653136"/>
            <a:ext cx="427383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運動部活動指導者の資質向上</a:t>
            </a:r>
            <a:r>
              <a:rPr lang="en-US" altLang="ja-JP" dirty="0" smtClean="0">
                <a:latin typeface="ＭＳ Ｐゴシック" pitchFamily="50" charset="-128"/>
              </a:rPr>
              <a:t>】</a:t>
            </a:r>
          </a:p>
          <a:p>
            <a:pPr algn="l"/>
            <a:r>
              <a:rPr lang="ja-JP" altLang="en-US" dirty="0" smtClean="0">
                <a:latin typeface="ＭＳ Ｐゴシック" pitchFamily="50" charset="-128"/>
              </a:rPr>
              <a:t>＊運動部活動等指導充実事業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運動部活動指導者を対象に、大学教授や実績のある指導者等を招聘し、適切な部活指導の在り方について研修を実施します。</a:t>
            </a:r>
            <a:endParaRPr lang="en-US" altLang="ja-JP" dirty="0" smtClean="0">
              <a:latin typeface="ＭＳ Ｐゴシック" pitchFamily="50" charset="-128"/>
            </a:endParaRPr>
          </a:p>
          <a:p>
            <a:pPr algn="l"/>
            <a:endParaRPr lang="en-US" altLang="ja-JP" dirty="0" smtClean="0">
              <a:latin typeface="ＭＳ Ｐゴシック" pitchFamily="50" charset="-128"/>
            </a:endParaRPr>
          </a:p>
          <a:p>
            <a:pPr lvl="0" algn="l"/>
            <a:r>
              <a:rPr lang="en-US" altLang="ja-JP" dirty="0" smtClean="0">
                <a:latin typeface="ＭＳ Ｐゴシック" pitchFamily="50" charset="-128"/>
              </a:rPr>
              <a:t>【</a:t>
            </a:r>
            <a:r>
              <a:rPr lang="ja-JP" altLang="en-US" dirty="0" smtClean="0">
                <a:latin typeface="ＭＳ Ｐゴシック" pitchFamily="50" charset="-128"/>
              </a:rPr>
              <a:t>体罰等に関する相談体制の整備</a:t>
            </a:r>
            <a:r>
              <a:rPr lang="en-US" altLang="ja-JP" dirty="0" smtClean="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全て</a:t>
            </a:r>
            <a:r>
              <a:rPr lang="ja-JP" altLang="en-US" dirty="0">
                <a:latin typeface="ＭＳ Ｐゴシック" pitchFamily="50" charset="-128"/>
              </a:rPr>
              <a:t>の府立学校において、生徒アンケートを</a:t>
            </a:r>
            <a:r>
              <a:rPr lang="ja-JP" altLang="en-US" dirty="0" smtClean="0">
                <a:latin typeface="ＭＳ Ｐゴシック" pitchFamily="50" charset="-128"/>
              </a:rPr>
              <a:t>実施します（</a:t>
            </a:r>
            <a:r>
              <a:rPr lang="ja-JP" altLang="en-US" dirty="0">
                <a:latin typeface="ＭＳ Ｐゴシック" pitchFamily="50" charset="-128"/>
              </a:rPr>
              <a:t>７月、１２月）</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児童</a:t>
            </a:r>
            <a:r>
              <a:rPr lang="ja-JP" altLang="en-US" dirty="0">
                <a:latin typeface="ＭＳ Ｐゴシック" pitchFamily="50" charset="-128"/>
              </a:rPr>
              <a:t>・生徒からの訴えや教員等との関係の悩みを相談することが</a:t>
            </a:r>
            <a:r>
              <a:rPr lang="ja-JP" altLang="en-US" dirty="0" smtClean="0">
                <a:latin typeface="ＭＳ Ｐゴシック" pitchFamily="50" charset="-128"/>
              </a:rPr>
              <a:t>できる</a:t>
            </a:r>
            <a:r>
              <a:rPr lang="ja-JP" altLang="en-US" dirty="0">
                <a:latin typeface="ＭＳ Ｐゴシック" pitchFamily="50" charset="-128"/>
              </a:rPr>
              <a:t>窓口の設置等、校内体制を</a:t>
            </a:r>
            <a:r>
              <a:rPr lang="ja-JP" altLang="en-US" dirty="0" smtClean="0">
                <a:latin typeface="ＭＳ Ｐゴシック" pitchFamily="50" charset="-128"/>
              </a:rPr>
              <a:t>整備します。</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a:t>
            </a:r>
            <a:r>
              <a:rPr lang="ja-JP" altLang="en-US" dirty="0">
                <a:latin typeface="ＭＳ Ｐゴシック" pitchFamily="50" charset="-128"/>
              </a:rPr>
              <a:t>被害者救済</a:t>
            </a:r>
            <a:r>
              <a:rPr lang="ja-JP" altLang="en-US" dirty="0" smtClean="0">
                <a:latin typeface="ＭＳ Ｐゴシック" pitchFamily="50" charset="-128"/>
              </a:rPr>
              <a:t>システム</a:t>
            </a:r>
            <a:r>
              <a:rPr lang="ja-JP" altLang="en-US" dirty="0">
                <a:latin typeface="ＭＳ Ｐゴシック" pitchFamily="50" charset="-128"/>
              </a:rPr>
              <a:t>」の活用など第三者性を活かし、被害を受けた子どもたちの</a:t>
            </a:r>
            <a:r>
              <a:rPr lang="ja-JP" altLang="en-US" dirty="0" smtClean="0">
                <a:latin typeface="ＭＳ Ｐゴシック" pitchFamily="50" charset="-128"/>
              </a:rPr>
              <a:t>立場</a:t>
            </a:r>
            <a:r>
              <a:rPr lang="ja-JP" altLang="en-US" dirty="0">
                <a:latin typeface="ＭＳ Ｐゴシック" pitchFamily="50" charset="-128"/>
              </a:rPr>
              <a:t>に立った解決・救済を</a:t>
            </a:r>
            <a:r>
              <a:rPr lang="ja-JP" altLang="en-US" dirty="0" smtClean="0">
                <a:latin typeface="ＭＳ Ｐゴシック" pitchFamily="50" charset="-128"/>
              </a:rPr>
              <a:t>図ります。</a:t>
            </a:r>
            <a:endParaRPr lang="ja-JP" altLang="en-US" dirty="0">
              <a:latin typeface="ＭＳ Ｐゴシック" pitchFamily="50" charset="-128"/>
            </a:endParaRPr>
          </a:p>
          <a:p>
            <a:pPr algn="l"/>
            <a:endParaRPr lang="ja-JP" altLang="en-US" dirty="0">
              <a:latin typeface="ＭＳ Ｐゴシック" pitchFamily="50" charset="-128"/>
            </a:endParaRPr>
          </a:p>
        </p:txBody>
      </p:sp>
    </p:spTree>
    <p:extLst>
      <p:ext uri="{BB962C8B-B14F-4D97-AF65-F5344CB8AC3E}">
        <p14:creationId xmlns:p14="http://schemas.microsoft.com/office/powerpoint/2010/main" val="3911450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19050" y="80628"/>
            <a:ext cx="9104313" cy="1176672"/>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課題５：子どもたちの健やかな体をはぐくみます。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07950" y="368660"/>
            <a:ext cx="8891588" cy="79569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a:t>
            </a:r>
            <a:r>
              <a:rPr lang="en-US" altLang="ja-JP" sz="1100" b="1" dirty="0" smtClean="0">
                <a:solidFill>
                  <a:prstClr val="black"/>
                </a:solidFill>
                <a:latin typeface="メイリオ" pitchFamily="50" charset="-128"/>
                <a:ea typeface="メイリオ" pitchFamily="50" charset="-128"/>
                <a:cs typeface="メイリオ" pitchFamily="50" charset="-128"/>
              </a:rPr>
              <a:t>PDCA</a:t>
            </a:r>
            <a:r>
              <a:rPr lang="ja-JP" altLang="en-US" sz="1100" b="1" dirty="0" smtClean="0">
                <a:solidFill>
                  <a:prstClr val="black"/>
                </a:solidFill>
                <a:latin typeface="メイリオ" pitchFamily="50" charset="-128"/>
                <a:ea typeface="メイリオ" pitchFamily="50" charset="-128"/>
                <a:cs typeface="メイリオ" pitchFamily="50" charset="-128"/>
              </a:rPr>
              <a:t>サイクルに基づく学校における体育活動の活性化や、地域・家庭におけるスポーツ活動に親しむ機会の充実</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により、児童・生徒の運動習慣をはぐくみます。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◆学校における食に関する指導や学校保健活動等を充実するとともに、地域や家庭と連携して子どもの生活習慣の定　</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着を通した健康づくりをすすめます。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p:txBody>
      </p:sp>
      <p:sp>
        <p:nvSpPr>
          <p:cNvPr id="31" name="角丸四角形 30"/>
          <p:cNvSpPr/>
          <p:nvPr/>
        </p:nvSpPr>
        <p:spPr>
          <a:xfrm>
            <a:off x="107950" y="368660"/>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4" name="二等辺三角形 23"/>
          <p:cNvSpPr/>
          <p:nvPr/>
        </p:nvSpPr>
        <p:spPr>
          <a:xfrm rot="10800000">
            <a:off x="1871701" y="1268760"/>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6402" name="Text Box 142"/>
          <p:cNvSpPr txBox="1">
            <a:spLocks noChangeArrowheads="1"/>
          </p:cNvSpPr>
          <p:nvPr/>
        </p:nvSpPr>
        <p:spPr bwMode="auto">
          <a:xfrm>
            <a:off x="8172450" y="627856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２０</a:t>
            </a:r>
          </a:p>
        </p:txBody>
      </p:sp>
      <p:sp>
        <p:nvSpPr>
          <p:cNvPr id="8" name="AutoShape 4"/>
          <p:cNvSpPr>
            <a:spLocks noChangeArrowheads="1"/>
          </p:cNvSpPr>
          <p:nvPr/>
        </p:nvSpPr>
        <p:spPr bwMode="auto">
          <a:xfrm>
            <a:off x="-508" y="1448781"/>
            <a:ext cx="9104313" cy="5238622"/>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9" name="角丸四角形 8"/>
          <p:cNvSpPr/>
          <p:nvPr/>
        </p:nvSpPr>
        <p:spPr>
          <a:xfrm>
            <a:off x="77788" y="1862155"/>
            <a:ext cx="4421187" cy="4749783"/>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0" name="角丸四角形 9"/>
          <p:cNvSpPr/>
          <p:nvPr/>
        </p:nvSpPr>
        <p:spPr>
          <a:xfrm>
            <a:off x="66674" y="1736812"/>
            <a:ext cx="4467225"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1" name="正方形/長方形 10"/>
          <p:cNvSpPr>
            <a:spLocks noChangeArrowheads="1"/>
          </p:cNvSpPr>
          <p:nvPr/>
        </p:nvSpPr>
        <p:spPr bwMode="auto">
          <a:xfrm>
            <a:off x="312862" y="2132856"/>
            <a:ext cx="386588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運動</a:t>
            </a:r>
            <a:r>
              <a:rPr lang="ja-JP" altLang="en-US" b="1" dirty="0">
                <a:latin typeface="Calibri" pitchFamily="34" charset="0"/>
              </a:rPr>
              <a:t>機会の</a:t>
            </a:r>
            <a:r>
              <a:rPr lang="ja-JP" altLang="en-US" b="1" dirty="0" smtClean="0"/>
              <a:t>充実による体力づくり</a:t>
            </a:r>
            <a:r>
              <a:rPr lang="ja-JP" altLang="en-US" b="1" dirty="0"/>
              <a:t>　　</a:t>
            </a:r>
          </a:p>
        </p:txBody>
      </p:sp>
      <p:sp>
        <p:nvSpPr>
          <p:cNvPr id="12" name="Text Box 49"/>
          <p:cNvSpPr txBox="1">
            <a:spLocks noChangeArrowheads="1"/>
          </p:cNvSpPr>
          <p:nvPr/>
        </p:nvSpPr>
        <p:spPr bwMode="auto">
          <a:xfrm>
            <a:off x="287524" y="2425080"/>
            <a:ext cx="4112321"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体力づくりに関するＰＤＣＡサイクルの確立</a:t>
            </a:r>
            <a:r>
              <a:rPr lang="en-US" altLang="ja-JP" dirty="0" smtClean="0">
                <a:latin typeface="ＭＳ Ｐゴシック" pitchFamily="50" charset="-128"/>
              </a:rPr>
              <a:t>】</a:t>
            </a:r>
          </a:p>
          <a:p>
            <a:pPr marL="171450" indent="-85725" algn="l" eaLnBrk="1" hangingPunct="1">
              <a:buFont typeface="Arial" panose="020B0604020202020204" pitchFamily="34" charset="0"/>
              <a:buChar char="•"/>
            </a:pPr>
            <a:r>
              <a:rPr lang="ja-JP" altLang="en-US" dirty="0" smtClean="0">
                <a:latin typeface="ＭＳ Ｐゴシック" pitchFamily="50" charset="-128"/>
              </a:rPr>
              <a:t>小中学校での「体力づくり推進計画」の策定を促進し、</a:t>
            </a:r>
            <a:r>
              <a:rPr lang="en-US" altLang="ja-JP" dirty="0" smtClean="0">
                <a:latin typeface="ＭＳ Ｐゴシック" pitchFamily="50" charset="-128"/>
              </a:rPr>
              <a:t>PDCA</a:t>
            </a:r>
            <a:r>
              <a:rPr lang="ja-JP" altLang="en-US" dirty="0" smtClean="0">
                <a:latin typeface="ＭＳ Ｐゴシック" pitchFamily="50" charset="-128"/>
              </a:rPr>
              <a:t>サイクル（</a:t>
            </a:r>
            <a:r>
              <a:rPr lang="en-US" altLang="ja-JP" dirty="0" smtClean="0">
                <a:latin typeface="ＭＳ Ｐゴシック" pitchFamily="50" charset="-128"/>
              </a:rPr>
              <a:t>※</a:t>
            </a:r>
            <a:r>
              <a:rPr lang="ja-JP" altLang="en-US" dirty="0" smtClean="0">
                <a:latin typeface="ＭＳ Ｐゴシック" pitchFamily="50" charset="-128"/>
              </a:rPr>
              <a:t>）に基づく体力づくりの取組みを図ります。</a:t>
            </a:r>
            <a:endParaRPr lang="en-US" altLang="ja-JP" dirty="0" smtClean="0">
              <a:latin typeface="ＭＳ Ｐゴシック" pitchFamily="50" charset="-128"/>
            </a:endParaRPr>
          </a:p>
          <a:p>
            <a:pPr marL="266700" indent="-180975" algn="l" eaLnBrk="1" hangingPunct="1"/>
            <a:r>
              <a:rPr lang="ja-JP" altLang="en-US" dirty="0">
                <a:latin typeface="ＭＳ Ｐゴシック" pitchFamily="50" charset="-128"/>
              </a:rPr>
              <a:t>　</a:t>
            </a:r>
            <a:r>
              <a:rPr lang="en-US" altLang="ja-JP" sz="900" i="1" dirty="0" smtClean="0">
                <a:latin typeface="ＭＳ Ｐゴシック" pitchFamily="50" charset="-128"/>
              </a:rPr>
              <a:t>※</a:t>
            </a:r>
            <a:r>
              <a:rPr lang="ja-JP" altLang="en-US" sz="900" i="1" dirty="0" smtClean="0">
                <a:latin typeface="ＭＳ Ｐゴシック" pitchFamily="50" charset="-128"/>
              </a:rPr>
              <a:t>計画による目標設定（</a:t>
            </a:r>
            <a:r>
              <a:rPr lang="en-US" altLang="ja-JP" sz="900" i="1" dirty="0" smtClean="0">
                <a:latin typeface="ＭＳ Ｐゴシック" pitchFamily="50" charset="-128"/>
              </a:rPr>
              <a:t>P</a:t>
            </a:r>
            <a:r>
              <a:rPr lang="ja-JP" altLang="en-US" sz="900" i="1" dirty="0" smtClean="0">
                <a:latin typeface="ＭＳ Ｐゴシック" pitchFamily="50" charset="-128"/>
              </a:rPr>
              <a:t>）⇒学校全体で</a:t>
            </a:r>
            <a:r>
              <a:rPr lang="ja-JP" altLang="en-US" sz="900" i="1" dirty="0">
                <a:latin typeface="ＭＳ Ｐゴシック" pitchFamily="50" charset="-128"/>
              </a:rPr>
              <a:t>の</a:t>
            </a:r>
            <a:r>
              <a:rPr lang="ja-JP" altLang="en-US" sz="900" i="1" dirty="0" smtClean="0">
                <a:latin typeface="ＭＳ Ｐゴシック" pitchFamily="50" charset="-128"/>
              </a:rPr>
              <a:t>取組み（Ｄ）⇒新体力</a:t>
            </a:r>
            <a:r>
              <a:rPr lang="ja-JP" altLang="en-US" sz="900" i="1" dirty="0">
                <a:latin typeface="ＭＳ Ｐゴシック" pitchFamily="50" charset="-128"/>
              </a:rPr>
              <a:t>テストに</a:t>
            </a:r>
            <a:r>
              <a:rPr lang="ja-JP" altLang="en-US" sz="900" i="1" dirty="0" smtClean="0">
                <a:latin typeface="ＭＳ Ｐゴシック" pitchFamily="50" charset="-128"/>
              </a:rPr>
              <a:t>よる検証（Ｃ）⇒成果事例の普及（Ａ）</a:t>
            </a:r>
            <a:r>
              <a:rPr lang="ja-JP" altLang="en-US" dirty="0" smtClean="0">
                <a:latin typeface="ＭＳ Ｐゴシック" pitchFamily="50" charset="-128"/>
              </a:rPr>
              <a:t>　　　</a:t>
            </a:r>
            <a:endParaRPr lang="en-US" altLang="ja-JP" dirty="0" smtClean="0">
              <a:latin typeface="ＭＳ Ｐゴシック" pitchFamily="50" charset="-128"/>
            </a:endParaRPr>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体力づくりに向けた取組みへの支援</a:t>
            </a:r>
            <a:r>
              <a:rPr lang="en-US" altLang="ja-JP" dirty="0" smtClean="0">
                <a:latin typeface="ＭＳ Ｐゴシック" pitchFamily="50" charset="-128"/>
              </a:rPr>
              <a:t>】</a:t>
            </a:r>
          </a:p>
          <a:p>
            <a:pPr algn="l" eaLnBrk="1" hangingPunct="1"/>
            <a:r>
              <a:rPr lang="ja-JP" altLang="en-US" dirty="0" smtClean="0">
                <a:latin typeface="ＭＳ Ｐゴシック" pitchFamily="50" charset="-128"/>
              </a:rPr>
              <a:t>＊子ども</a:t>
            </a:r>
            <a:r>
              <a:rPr lang="ja-JP" altLang="en-US" dirty="0">
                <a:latin typeface="ＭＳ Ｐゴシック" pitchFamily="50" charset="-128"/>
              </a:rPr>
              <a:t>元気</a:t>
            </a:r>
            <a:r>
              <a:rPr lang="ja-JP" altLang="en-US" dirty="0" smtClean="0">
                <a:latin typeface="ＭＳ Ｐゴシック" pitchFamily="50" charset="-128"/>
              </a:rPr>
              <a:t>アッププロジェクト事業</a:t>
            </a:r>
            <a:endParaRPr lang="en-US" altLang="ja-JP" dirty="0" smtClean="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スポーツ大会（ドッジボール、なわとび、駅伝）を開催し、府内小学校における体力づくりの取組みを支援します。また、「元気アップ新聞」を活用し、運動機会の重要性を家庭に発信します。</a:t>
            </a:r>
            <a:endParaRPr lang="en-US" altLang="ja-JP" dirty="0" smtClean="0">
              <a:latin typeface="ＭＳ Ｐゴシック" pitchFamily="50" charset="-128"/>
            </a:endParaRPr>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運動</a:t>
            </a:r>
            <a:r>
              <a:rPr lang="ja-JP" altLang="en-US" dirty="0">
                <a:latin typeface="ＭＳ Ｐゴシック" pitchFamily="50" charset="-128"/>
              </a:rPr>
              <a:t>習慣の確立支援（運動ツールの開発</a:t>
            </a:r>
            <a:r>
              <a:rPr lang="ja-JP" altLang="en-US" dirty="0" smtClean="0">
                <a:latin typeface="ＭＳ Ｐゴシック" pitchFamily="50" charset="-128"/>
              </a:rPr>
              <a:t>）</a:t>
            </a:r>
            <a:r>
              <a:rPr lang="en-US" altLang="ja-JP" dirty="0" smtClean="0">
                <a:latin typeface="ＭＳ Ｐゴシック" pitchFamily="50" charset="-128"/>
              </a:rPr>
              <a:t>】</a:t>
            </a:r>
            <a:endParaRPr lang="en-US" altLang="ja-JP" dirty="0">
              <a:latin typeface="ＭＳ Ｐゴシック" pitchFamily="50" charset="-128"/>
            </a:endParaRPr>
          </a:p>
          <a:p>
            <a:pPr algn="l" eaLnBrk="1" hangingPunct="1"/>
            <a:r>
              <a:rPr lang="ja-JP" altLang="en-US" dirty="0">
                <a:latin typeface="ＭＳ Ｐゴシック" pitchFamily="50" charset="-128"/>
              </a:rPr>
              <a:t>　 ・楽しく体を動かすことができるような運動ツールを開発し、児童・生徒</a:t>
            </a:r>
            <a:endParaRPr lang="en-US" altLang="ja-JP" dirty="0">
              <a:latin typeface="ＭＳ Ｐゴシック" pitchFamily="50" charset="-128"/>
            </a:endParaRPr>
          </a:p>
          <a:p>
            <a:pPr algn="l" eaLnBrk="1" hangingPunct="1"/>
            <a:r>
              <a:rPr lang="en-US" altLang="ja-JP" dirty="0">
                <a:latin typeface="ＭＳ Ｐゴシック" pitchFamily="50" charset="-128"/>
              </a:rPr>
              <a:t>     </a:t>
            </a:r>
            <a:r>
              <a:rPr lang="ja-JP" altLang="en-US" dirty="0">
                <a:latin typeface="ＭＳ Ｐゴシック" pitchFamily="50" charset="-128"/>
              </a:rPr>
              <a:t>が運動が好きになるような働きかけを行います。</a:t>
            </a:r>
            <a:endParaRPr lang="en-US" altLang="ja-JP" dirty="0">
              <a:latin typeface="ＭＳ Ｐゴシック" pitchFamily="50" charset="-128"/>
            </a:endParaRPr>
          </a:p>
          <a:p>
            <a:pPr algn="l"/>
            <a:endParaRPr lang="en-US" altLang="ja-JP" dirty="0">
              <a:solidFill>
                <a:srgbClr val="FF0000"/>
              </a:solidFill>
              <a:latin typeface="ＭＳ Ｐゴシック" pitchFamily="50" charset="-128"/>
            </a:endParaRPr>
          </a:p>
        </p:txBody>
      </p:sp>
      <p:sp>
        <p:nvSpPr>
          <p:cNvPr id="13" name="角丸四角形 12"/>
          <p:cNvSpPr/>
          <p:nvPr/>
        </p:nvSpPr>
        <p:spPr>
          <a:xfrm>
            <a:off x="4597400" y="1971117"/>
            <a:ext cx="4419600" cy="4640821"/>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4" name="正方形/長方形 34"/>
          <p:cNvSpPr>
            <a:spLocks noChangeArrowheads="1"/>
          </p:cNvSpPr>
          <p:nvPr/>
        </p:nvSpPr>
        <p:spPr bwMode="auto">
          <a:xfrm>
            <a:off x="4835525" y="2389945"/>
            <a:ext cx="4128962" cy="3995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ts val="1300"/>
              </a:lnSpc>
            </a:pPr>
            <a:r>
              <a:rPr lang="ja-JP" altLang="en-US" dirty="0">
                <a:latin typeface="ＭＳ Ｐゴシック" pitchFamily="50" charset="-128"/>
              </a:rPr>
              <a:t>＊</a:t>
            </a:r>
            <a:r>
              <a:rPr lang="ja-JP" altLang="en-US" dirty="0" smtClean="0">
                <a:latin typeface="ＭＳ Ｐゴシック" pitchFamily="50" charset="-128"/>
              </a:rPr>
              <a:t>平成２６年度</a:t>
            </a:r>
            <a:r>
              <a:rPr lang="ja-JP" altLang="en-US" dirty="0">
                <a:latin typeface="ＭＳ Ｐゴシック" pitchFamily="50" charset="-128"/>
              </a:rPr>
              <a:t>実施</a:t>
            </a:r>
            <a:r>
              <a:rPr lang="ja-JP" altLang="en-US" dirty="0" smtClean="0">
                <a:latin typeface="ＭＳ Ｐゴシック" pitchFamily="50" charset="-128"/>
              </a:rPr>
              <a:t>の全国体力・運動能力、運動習慣等調査に</a:t>
            </a:r>
            <a:r>
              <a:rPr lang="ja-JP" altLang="en-US" dirty="0">
                <a:latin typeface="ＭＳ Ｐゴシック" pitchFamily="50" charset="-128"/>
              </a:rPr>
              <a:t>おいて</a:t>
            </a:r>
            <a:r>
              <a:rPr lang="ja-JP" altLang="en-US" dirty="0" smtClean="0">
                <a:latin typeface="ＭＳ Ｐゴシック" pitchFamily="50" charset="-128"/>
              </a:rPr>
              <a:t>、</a:t>
            </a:r>
            <a:endParaRPr lang="en-US" altLang="ja-JP" dirty="0" smtClean="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以下の指標を</a:t>
            </a:r>
            <a:r>
              <a:rPr lang="ja-JP" altLang="en-US" dirty="0">
                <a:latin typeface="ＭＳ Ｐゴシック" pitchFamily="50" charset="-128"/>
              </a:rPr>
              <a:t>めざ</a:t>
            </a:r>
            <a:r>
              <a:rPr lang="ja-JP" altLang="en-US" dirty="0" smtClean="0">
                <a:latin typeface="ＭＳ Ｐゴシック" pitchFamily="50" charset="-128"/>
              </a:rPr>
              <a:t>します</a:t>
            </a:r>
            <a:r>
              <a:rPr lang="ja-JP" altLang="en-US" dirty="0">
                <a:latin typeface="ＭＳ Ｐゴシック" pitchFamily="50" charset="-128"/>
              </a:rPr>
              <a:t>。</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・体力テストの５段階評価で下位ランク（</a:t>
            </a:r>
            <a:r>
              <a:rPr lang="en-US" altLang="ja-JP" dirty="0" smtClean="0">
                <a:latin typeface="ＭＳ Ｐゴシック" pitchFamily="50" charset="-128"/>
              </a:rPr>
              <a:t>D</a:t>
            </a:r>
            <a:r>
              <a:rPr lang="ja-JP" altLang="en-US" dirty="0" smtClean="0">
                <a:latin typeface="ＭＳ Ｐゴシック" pitchFamily="50" charset="-128"/>
              </a:rPr>
              <a:t>・</a:t>
            </a:r>
            <a:r>
              <a:rPr lang="en-US" altLang="ja-JP" dirty="0" smtClean="0">
                <a:latin typeface="ＭＳ Ｐゴシック" pitchFamily="50" charset="-128"/>
              </a:rPr>
              <a:t>E</a:t>
            </a:r>
            <a:r>
              <a:rPr lang="ja-JP" altLang="en-US" dirty="0" smtClean="0">
                <a:latin typeface="ＭＳ Ｐゴシック" pitchFamily="50" charset="-128"/>
              </a:rPr>
              <a:t>）の児童の割合を減らします。</a:t>
            </a:r>
            <a:endParaRPr lang="en-US" altLang="ja-JP" dirty="0" smtClean="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　（参考）平成２５年度　</a:t>
            </a:r>
            <a:r>
              <a:rPr lang="ja-JP" altLang="en-US" sz="950" dirty="0" smtClean="0">
                <a:latin typeface="+mn-ea"/>
              </a:rPr>
              <a:t>小学校</a:t>
            </a:r>
            <a:r>
              <a:rPr lang="ja-JP" altLang="en-US" sz="950" dirty="0">
                <a:latin typeface="+mn-ea"/>
              </a:rPr>
              <a:t>５年</a:t>
            </a:r>
            <a:r>
              <a:rPr lang="ja-JP" altLang="en-US" sz="950" dirty="0" smtClean="0">
                <a:latin typeface="+mn-ea"/>
              </a:rPr>
              <a:t>男子３４．７％</a:t>
            </a:r>
            <a:r>
              <a:rPr lang="ja-JP" altLang="en-US" sz="950" dirty="0">
                <a:latin typeface="+mn-ea"/>
              </a:rPr>
              <a:t>　小学校５年</a:t>
            </a:r>
            <a:r>
              <a:rPr lang="ja-JP" altLang="en-US" sz="950" dirty="0" smtClean="0">
                <a:latin typeface="+mn-ea"/>
              </a:rPr>
              <a:t>女子３３．８％</a:t>
            </a:r>
            <a:endParaRPr lang="en-US" altLang="ja-JP" sz="950" dirty="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a:t>
            </a:r>
            <a:r>
              <a:rPr lang="ja-JP" altLang="en-US" dirty="0">
                <a:latin typeface="ＭＳ Ｐゴシック" pitchFamily="50" charset="-128"/>
              </a:rPr>
              <a:t>運動やスポーツ</a:t>
            </a:r>
            <a:r>
              <a:rPr lang="ja-JP" altLang="en-US" dirty="0" smtClean="0">
                <a:latin typeface="ＭＳ Ｐゴシック" pitchFamily="50" charset="-128"/>
              </a:rPr>
              <a:t>をすることが好きな子どもの割合を増やします。</a:t>
            </a:r>
            <a:endParaRPr lang="en-US" altLang="ja-JP" dirty="0" smtClean="0"/>
          </a:p>
          <a:p>
            <a:pPr algn="l"/>
            <a:r>
              <a:rPr lang="ja-JP" altLang="en-US" dirty="0" smtClean="0">
                <a:latin typeface="+mn-ea"/>
              </a:rPr>
              <a:t>　　（参考）平成２５年度　</a:t>
            </a:r>
            <a:r>
              <a:rPr lang="ja-JP" altLang="en-US" sz="950" dirty="0" smtClean="0">
                <a:latin typeface="+mn-ea"/>
              </a:rPr>
              <a:t>小学校５年男子「好き」６７．７％「やや好き」２２．０％</a:t>
            </a:r>
            <a:endParaRPr lang="en-US" altLang="ja-JP" sz="950" dirty="0" smtClean="0">
              <a:latin typeface="+mn-ea"/>
            </a:endParaRPr>
          </a:p>
          <a:p>
            <a:pPr algn="l"/>
            <a:r>
              <a:rPr lang="ja-JP" altLang="en-US" sz="950" dirty="0">
                <a:latin typeface="+mn-ea"/>
              </a:rPr>
              <a:t>　</a:t>
            </a:r>
            <a:r>
              <a:rPr lang="ja-JP" altLang="en-US" sz="950" dirty="0" smtClean="0">
                <a:latin typeface="+mn-ea"/>
              </a:rPr>
              <a:t>　　　　　　　　　　　　　　　 小学校５年女子「</a:t>
            </a:r>
            <a:r>
              <a:rPr lang="ja-JP" altLang="en-US" sz="950" dirty="0">
                <a:latin typeface="+mn-ea"/>
              </a:rPr>
              <a:t>好き</a:t>
            </a:r>
            <a:r>
              <a:rPr lang="ja-JP" altLang="en-US" sz="950" dirty="0" smtClean="0">
                <a:latin typeface="+mn-ea"/>
              </a:rPr>
              <a:t>」４６．６％「</a:t>
            </a:r>
            <a:r>
              <a:rPr lang="ja-JP" altLang="en-US" sz="950" dirty="0">
                <a:latin typeface="+mn-ea"/>
              </a:rPr>
              <a:t>やや好き</a:t>
            </a:r>
            <a:r>
              <a:rPr lang="ja-JP" altLang="en-US" sz="950" dirty="0" smtClean="0">
                <a:latin typeface="+mn-ea"/>
              </a:rPr>
              <a:t>」３０．７％</a:t>
            </a:r>
            <a:endParaRPr lang="en-US" altLang="ja-JP" sz="950" dirty="0" smtClean="0">
              <a:latin typeface="+mn-ea"/>
            </a:endParaRPr>
          </a:p>
          <a:p>
            <a:pPr algn="l"/>
            <a:endParaRPr lang="en-US" altLang="ja-JP" dirty="0" smtClean="0"/>
          </a:p>
          <a:p>
            <a:pPr algn="l"/>
            <a:r>
              <a:rPr lang="ja-JP" altLang="en-US" dirty="0" smtClean="0"/>
              <a:t>＊</a:t>
            </a:r>
            <a:r>
              <a:rPr lang="ja-JP" altLang="en-US" dirty="0"/>
              <a:t>体育授業以外で継続的に体力向上に取り組む小学校の割合を増や</a:t>
            </a:r>
            <a:endParaRPr lang="en-US" altLang="ja-JP" dirty="0"/>
          </a:p>
          <a:p>
            <a:pPr algn="l"/>
            <a:r>
              <a:rPr lang="ja-JP" altLang="en-US" dirty="0"/>
              <a:t>　 します。</a:t>
            </a:r>
            <a:endParaRPr lang="en-US" altLang="ja-JP" dirty="0"/>
          </a:p>
          <a:p>
            <a:pPr algn="l"/>
            <a:r>
              <a:rPr lang="ja-JP" altLang="en-US" dirty="0"/>
              <a:t>　　（参考）平成２５年度　７５．８％</a:t>
            </a:r>
            <a:endParaRPr lang="en-US" altLang="ja-JP" dirty="0"/>
          </a:p>
          <a:p>
            <a:pPr algn="l"/>
            <a:endParaRPr lang="en-US" altLang="ja-JP" dirty="0" smtClean="0"/>
          </a:p>
          <a:p>
            <a:pPr algn="l"/>
            <a:endParaRPr lang="en-US" altLang="ja-JP" dirty="0"/>
          </a:p>
          <a:p>
            <a:pPr algn="l"/>
            <a:r>
              <a:rPr lang="ja-JP" altLang="en-US" dirty="0" smtClean="0"/>
              <a:t>＊</a:t>
            </a:r>
            <a:r>
              <a:rPr lang="ja-JP" altLang="en-US" dirty="0"/>
              <a:t>元気アッププロジェクト事業に３５以上の市町村からのエントリーを</a:t>
            </a:r>
            <a:endParaRPr lang="en-US" altLang="ja-JP" dirty="0"/>
          </a:p>
          <a:p>
            <a:pPr algn="l"/>
            <a:r>
              <a:rPr lang="ja-JP" altLang="en-US" dirty="0"/>
              <a:t>　</a:t>
            </a:r>
            <a:r>
              <a:rPr lang="en-US" altLang="ja-JP" dirty="0"/>
              <a:t> </a:t>
            </a:r>
            <a:r>
              <a:rPr lang="ja-JP" altLang="en-US" dirty="0"/>
              <a:t>めざします</a:t>
            </a:r>
            <a:r>
              <a:rPr lang="ja-JP" altLang="en-US" dirty="0" smtClean="0"/>
              <a:t>。</a:t>
            </a:r>
            <a:endParaRPr lang="en-US" altLang="ja-JP" dirty="0" smtClean="0"/>
          </a:p>
          <a:p>
            <a:pPr algn="l"/>
            <a:endParaRPr lang="en-US" altLang="ja-JP" dirty="0"/>
          </a:p>
          <a:p>
            <a:pPr algn="l"/>
            <a:endParaRPr lang="en-US" altLang="ja-JP" dirty="0" smtClean="0"/>
          </a:p>
          <a:p>
            <a:pPr algn="l"/>
            <a:endParaRPr lang="en-US" altLang="ja-JP" dirty="0"/>
          </a:p>
          <a:p>
            <a:pPr algn="l"/>
            <a:endParaRPr lang="en-US" altLang="ja-JP" dirty="0" smtClean="0"/>
          </a:p>
          <a:p>
            <a:pPr algn="l"/>
            <a:endParaRPr lang="en-US" altLang="ja-JP" dirty="0"/>
          </a:p>
          <a:p>
            <a:pPr algn="l"/>
            <a:endParaRPr lang="en-US" altLang="ja-JP" dirty="0" smtClean="0"/>
          </a:p>
          <a:p>
            <a:pPr algn="l"/>
            <a:r>
              <a:rPr lang="ja-JP" altLang="en-US" dirty="0"/>
              <a:t>　　</a:t>
            </a:r>
            <a:endParaRPr lang="en-US" altLang="ja-JP" dirty="0"/>
          </a:p>
          <a:p>
            <a:pPr algn="l"/>
            <a:endParaRPr lang="en-US" altLang="ja-JP" dirty="0"/>
          </a:p>
          <a:p>
            <a:pPr algn="l"/>
            <a:r>
              <a:rPr lang="ja-JP" altLang="en-US" dirty="0"/>
              <a:t>　　</a:t>
            </a:r>
            <a:endParaRPr lang="en-US" altLang="ja-JP" dirty="0"/>
          </a:p>
          <a:p>
            <a:pPr algn="l"/>
            <a:endParaRPr lang="en-US" altLang="ja-JP" dirty="0" smtClean="0"/>
          </a:p>
        </p:txBody>
      </p:sp>
      <p:sp>
        <p:nvSpPr>
          <p:cNvPr id="15" name="正方形/長方形 14"/>
          <p:cNvSpPr>
            <a:spLocks noChangeArrowheads="1"/>
          </p:cNvSpPr>
          <p:nvPr/>
        </p:nvSpPr>
        <p:spPr bwMode="auto">
          <a:xfrm>
            <a:off x="4835525" y="2132856"/>
            <a:ext cx="386588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■運動</a:t>
            </a:r>
            <a:r>
              <a:rPr lang="ja-JP" altLang="en-US" b="1" dirty="0">
                <a:latin typeface="Calibri" pitchFamily="34" charset="0"/>
              </a:rPr>
              <a:t>機会の</a:t>
            </a:r>
            <a:r>
              <a:rPr lang="ja-JP" altLang="en-US" b="1" dirty="0" smtClean="0"/>
              <a:t>充実による体力づくり</a:t>
            </a:r>
            <a:r>
              <a:rPr lang="ja-JP" altLang="en-US" b="1" dirty="0"/>
              <a:t>　　</a:t>
            </a:r>
            <a:endParaRPr lang="ja-JP" altLang="en-US" b="1" dirty="0">
              <a:solidFill>
                <a:srgbClr val="FF0000"/>
              </a:solidFill>
            </a:endParaRPr>
          </a:p>
        </p:txBody>
      </p:sp>
      <p:sp>
        <p:nvSpPr>
          <p:cNvPr id="16" name="角丸四角形 15"/>
          <p:cNvSpPr/>
          <p:nvPr/>
        </p:nvSpPr>
        <p:spPr>
          <a:xfrm>
            <a:off x="4579937" y="1736812"/>
            <a:ext cx="4478337"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二等辺三角形 16"/>
          <p:cNvSpPr/>
          <p:nvPr/>
        </p:nvSpPr>
        <p:spPr>
          <a:xfrm rot="5400000">
            <a:off x="3795277" y="4182331"/>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8" name="Text Box 142"/>
          <p:cNvSpPr txBox="1">
            <a:spLocks noChangeArrowheads="1"/>
          </p:cNvSpPr>
          <p:nvPr/>
        </p:nvSpPr>
        <p:spPr bwMode="auto">
          <a:xfrm>
            <a:off x="8567737" y="6611938"/>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１３</a:t>
            </a:r>
            <a:endParaRPr lang="ja-JP" altLang="en-US" b="1" dirty="0"/>
          </a:p>
        </p:txBody>
      </p:sp>
      <p:sp>
        <p:nvSpPr>
          <p:cNvPr id="19" name="正方形/長方形 18"/>
          <p:cNvSpPr>
            <a:spLocks noChangeArrowheads="1"/>
          </p:cNvSpPr>
          <p:nvPr/>
        </p:nvSpPr>
        <p:spPr bwMode="auto">
          <a:xfrm>
            <a:off x="312862" y="5247244"/>
            <a:ext cx="3865885" cy="252000"/>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学校・家庭・地域の連携による生活習慣の定着を通した健康づくり</a:t>
            </a:r>
            <a:endParaRPr lang="ja-JP" altLang="en-US" b="1" dirty="0">
              <a:solidFill>
                <a:srgbClr val="FF0000"/>
              </a:solidFill>
            </a:endParaRPr>
          </a:p>
        </p:txBody>
      </p:sp>
      <p:sp>
        <p:nvSpPr>
          <p:cNvPr id="20" name="Text Box 49"/>
          <p:cNvSpPr txBox="1">
            <a:spLocks noChangeArrowheads="1"/>
          </p:cNvSpPr>
          <p:nvPr/>
        </p:nvSpPr>
        <p:spPr bwMode="auto">
          <a:xfrm>
            <a:off x="312863" y="5627836"/>
            <a:ext cx="386588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中学校</a:t>
            </a:r>
            <a:r>
              <a:rPr lang="ja-JP" altLang="en-US" dirty="0">
                <a:latin typeface="ＭＳ Ｐゴシック" pitchFamily="50" charset="-128"/>
              </a:rPr>
              <a:t>給食の導入</a:t>
            </a:r>
            <a:r>
              <a:rPr lang="ja-JP" altLang="en-US" dirty="0" smtClean="0">
                <a:latin typeface="ＭＳ Ｐゴシック" pitchFamily="50" charset="-128"/>
              </a:rPr>
              <a:t>促進</a:t>
            </a:r>
            <a:r>
              <a:rPr lang="en-US" altLang="ja-JP" dirty="0" smtClean="0">
                <a:latin typeface="ＭＳ Ｐゴシック" pitchFamily="50" charset="-128"/>
              </a:rPr>
              <a:t>】</a:t>
            </a:r>
            <a:endParaRPr lang="en-US" altLang="ja-JP" dirty="0">
              <a:latin typeface="ＭＳ Ｐゴシック" pitchFamily="50" charset="-128"/>
            </a:endParaRPr>
          </a:p>
          <a:p>
            <a:pPr algn="l" eaLnBrk="1" hangingPunct="1"/>
            <a:r>
              <a:rPr lang="ja-JP" altLang="en-US" dirty="0" smtClean="0">
                <a:latin typeface="ＭＳ Ｐゴシック" pitchFamily="50" charset="-128"/>
              </a:rPr>
              <a:t>＊中学校給食導入促進事業</a:t>
            </a:r>
            <a:endParaRPr lang="en-US" altLang="ja-JP" dirty="0" smtClean="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市町村から</a:t>
            </a:r>
            <a:r>
              <a:rPr lang="ja-JP" altLang="en-US" dirty="0">
                <a:latin typeface="ＭＳ Ｐゴシック" pitchFamily="50" charset="-128"/>
              </a:rPr>
              <a:t>提出された「中学校給食導入実施</a:t>
            </a:r>
            <a:r>
              <a:rPr lang="ja-JP" altLang="en-US" dirty="0" smtClean="0">
                <a:latin typeface="ＭＳ Ｐゴシック" pitchFamily="50" charset="-128"/>
              </a:rPr>
              <a:t>計画</a:t>
            </a:r>
            <a:r>
              <a:rPr lang="ja-JP" altLang="en-US" dirty="0">
                <a:latin typeface="ＭＳ Ｐゴシック" pitchFamily="50" charset="-128"/>
              </a:rPr>
              <a:t>」を基に、</a:t>
            </a:r>
            <a:r>
              <a:rPr lang="ja-JP" altLang="en-US" dirty="0" smtClean="0">
                <a:latin typeface="ＭＳ Ｐゴシック" pitchFamily="50" charset="-128"/>
              </a:rPr>
              <a:t>導入　に</a:t>
            </a:r>
            <a:r>
              <a:rPr lang="ja-JP" altLang="en-US" dirty="0">
                <a:latin typeface="ＭＳ Ｐゴシック" pitchFamily="50" charset="-128"/>
              </a:rPr>
              <a:t>向けた</a:t>
            </a:r>
            <a:r>
              <a:rPr lang="ja-JP" altLang="en-US" dirty="0" smtClean="0">
                <a:latin typeface="ＭＳ Ｐゴシック" pitchFamily="50" charset="-128"/>
              </a:rPr>
              <a:t>整備が</a:t>
            </a:r>
            <a:r>
              <a:rPr lang="ja-JP" altLang="en-US" dirty="0">
                <a:latin typeface="ＭＳ Ｐゴシック" pitchFamily="50" charset="-128"/>
              </a:rPr>
              <a:t>行われるよう</a:t>
            </a:r>
            <a:r>
              <a:rPr lang="ja-JP" altLang="en-US" dirty="0" smtClean="0">
                <a:latin typeface="ＭＳ Ｐゴシック" pitchFamily="50" charset="-128"/>
              </a:rPr>
              <a:t>市町村に財政支援をします。平成２６年度からは、政令市を補助対象に追加します。</a:t>
            </a:r>
            <a:endParaRPr lang="en-US" altLang="ja-JP" dirty="0" smtClean="0">
              <a:latin typeface="ＭＳ Ｐゴシック" pitchFamily="50" charset="-128"/>
            </a:endParaRPr>
          </a:p>
          <a:p>
            <a:pPr algn="l" eaLnBrk="1" hangingPunct="1"/>
            <a:endParaRPr lang="en-US" altLang="ja-JP" dirty="0">
              <a:latin typeface="ＭＳ Ｐゴシック" pitchFamily="50" charset="-128"/>
            </a:endParaRPr>
          </a:p>
        </p:txBody>
      </p:sp>
      <p:sp>
        <p:nvSpPr>
          <p:cNvPr id="21" name="正方形/長方形 34"/>
          <p:cNvSpPr>
            <a:spLocks noChangeArrowheads="1"/>
          </p:cNvSpPr>
          <p:nvPr/>
        </p:nvSpPr>
        <p:spPr bwMode="auto">
          <a:xfrm>
            <a:off x="4824028" y="5693708"/>
            <a:ext cx="394335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dirty="0"/>
              <a:t>＊平成２６年度末の中学校給食の実施率を、約６５％にします。　</a:t>
            </a:r>
            <a:endParaRPr lang="en-US" altLang="ja-JP" dirty="0"/>
          </a:p>
          <a:p>
            <a:pPr algn="l"/>
            <a:r>
              <a:rPr lang="ja-JP" altLang="en-US" dirty="0"/>
              <a:t>　　（参考）平成２５年度末</a:t>
            </a:r>
            <a:r>
              <a:rPr lang="ja-JP" altLang="en-US" dirty="0" smtClean="0"/>
              <a:t>の実施率　５４．７％</a:t>
            </a:r>
            <a:endParaRPr lang="en-US" altLang="ja-JP" dirty="0"/>
          </a:p>
          <a:p>
            <a:pPr algn="l"/>
            <a:endParaRPr lang="en-US" altLang="ja-JP" dirty="0">
              <a:solidFill>
                <a:srgbClr val="FF0000"/>
              </a:solidFill>
              <a:latin typeface="ＭＳ Ｐゴシック" pitchFamily="50" charset="-128"/>
            </a:endParaRPr>
          </a:p>
        </p:txBody>
      </p:sp>
      <p:sp>
        <p:nvSpPr>
          <p:cNvPr id="22" name="正方形/長方形 21"/>
          <p:cNvSpPr>
            <a:spLocks noChangeArrowheads="1"/>
          </p:cNvSpPr>
          <p:nvPr/>
        </p:nvSpPr>
        <p:spPr bwMode="auto">
          <a:xfrm>
            <a:off x="4809380" y="5247244"/>
            <a:ext cx="3865885" cy="252000"/>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学校・家庭・地域の連携による生活習慣の定着を通した健康づくり</a:t>
            </a:r>
            <a:endParaRPr lang="ja-JP" altLang="en-US" b="1" dirty="0">
              <a:solidFill>
                <a:srgbClr val="FF0000"/>
              </a:solidFill>
            </a:endParaRPr>
          </a:p>
        </p:txBody>
      </p:sp>
    </p:spTree>
    <p:extLst>
      <p:ext uri="{BB962C8B-B14F-4D97-AF65-F5344CB8AC3E}">
        <p14:creationId xmlns:p14="http://schemas.microsoft.com/office/powerpoint/2010/main" val="3292595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35496" y="104107"/>
            <a:ext cx="9065705" cy="1696118"/>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課題６：教員の力とやる気を高めます。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43508" y="405049"/>
            <a:ext cx="8820980" cy="12597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◆採用選考方法等を工夫・改善し、熱意ある優秀な教員を最大限確保します。また、教職経験の少ない教員につい</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err="1" smtClean="0">
                <a:solidFill>
                  <a:prstClr val="black"/>
                </a:solidFill>
                <a:latin typeface="メイリオ" pitchFamily="50" charset="-128"/>
                <a:ea typeface="メイリオ" pitchFamily="50" charset="-128"/>
                <a:cs typeface="メイリオ" pitchFamily="50" charset="-128"/>
              </a:rPr>
              <a:t>て</a:t>
            </a:r>
            <a:r>
              <a:rPr lang="ja-JP" altLang="en-US" sz="1100" b="1" dirty="0" smtClean="0">
                <a:solidFill>
                  <a:prstClr val="black"/>
                </a:solidFill>
                <a:latin typeface="メイリオ" pitchFamily="50" charset="-128"/>
                <a:ea typeface="メイリオ" pitchFamily="50" charset="-128"/>
                <a:cs typeface="メイリオ" pitchFamily="50" charset="-128"/>
              </a:rPr>
              <a:t>研修や人事異動等を通じて資質・能力の向上を図るとともに、教員等の人権感覚の</a:t>
            </a:r>
            <a:r>
              <a:rPr lang="ja-JP" altLang="en-US" sz="1100" b="1" dirty="0">
                <a:solidFill>
                  <a:prstClr val="black"/>
                </a:solidFill>
                <a:latin typeface="メイリオ" pitchFamily="50" charset="-128"/>
                <a:ea typeface="メイリオ" pitchFamily="50" charset="-128"/>
                <a:cs typeface="メイリオ" pitchFamily="50" charset="-128"/>
              </a:rPr>
              <a:t>育成</a:t>
            </a:r>
            <a:r>
              <a:rPr lang="ja-JP" altLang="en-US" sz="1100" b="1" dirty="0" smtClean="0">
                <a:solidFill>
                  <a:prstClr val="black"/>
                </a:solidFill>
                <a:latin typeface="メイリオ" pitchFamily="50" charset="-128"/>
                <a:ea typeface="メイリオ" pitchFamily="50" charset="-128"/>
                <a:cs typeface="メイリオ" pitchFamily="50" charset="-128"/>
              </a:rPr>
              <a:t>に努めます。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◆ミドルリーダー育成の取組みにより、次世代の管理職養成をすすめます。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◆がんばった教員の実績や発揮された能力が適正に評価される評価・育成システムの実施等により、教員のやる気</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と能力の向上を図ります。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◆指導が</a:t>
            </a:r>
            <a:r>
              <a:rPr lang="ja-JP" altLang="en-US" sz="1100" b="1" dirty="0">
                <a:solidFill>
                  <a:prstClr val="black"/>
                </a:solidFill>
                <a:latin typeface="メイリオ" pitchFamily="50" charset="-128"/>
                <a:ea typeface="メイリオ" pitchFamily="50" charset="-128"/>
                <a:cs typeface="メイリオ" pitchFamily="50" charset="-128"/>
              </a:rPr>
              <a:t>不適切</a:t>
            </a:r>
            <a:r>
              <a:rPr lang="ja-JP" altLang="en-US" sz="1100" b="1" dirty="0" smtClean="0">
                <a:solidFill>
                  <a:prstClr val="black"/>
                </a:solidFill>
                <a:latin typeface="メイリオ" pitchFamily="50" charset="-128"/>
                <a:ea typeface="メイリオ" pitchFamily="50" charset="-128"/>
                <a:cs typeface="メイリオ" pitchFamily="50" charset="-128"/>
              </a:rPr>
              <a:t>な教員に対し厳正な対応を行います。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p:txBody>
      </p:sp>
      <p:sp>
        <p:nvSpPr>
          <p:cNvPr id="31" name="角丸四角形 30"/>
          <p:cNvSpPr/>
          <p:nvPr/>
        </p:nvSpPr>
        <p:spPr>
          <a:xfrm>
            <a:off x="162669" y="368660"/>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4" name="二等辺三角形 23"/>
          <p:cNvSpPr/>
          <p:nvPr/>
        </p:nvSpPr>
        <p:spPr>
          <a:xfrm rot="10800000">
            <a:off x="1900238" y="1844824"/>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6402" name="Text Box 142"/>
          <p:cNvSpPr txBox="1">
            <a:spLocks noChangeArrowheads="1"/>
          </p:cNvSpPr>
          <p:nvPr/>
        </p:nvSpPr>
        <p:spPr bwMode="auto">
          <a:xfrm>
            <a:off x="8172450" y="627856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１０</a:t>
            </a:r>
          </a:p>
        </p:txBody>
      </p:sp>
      <p:sp>
        <p:nvSpPr>
          <p:cNvPr id="9" name="AutoShape 4"/>
          <p:cNvSpPr>
            <a:spLocks noChangeArrowheads="1"/>
          </p:cNvSpPr>
          <p:nvPr/>
        </p:nvSpPr>
        <p:spPr bwMode="auto">
          <a:xfrm>
            <a:off x="-508" y="2052228"/>
            <a:ext cx="9104313" cy="4607879"/>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35496" y="2515689"/>
            <a:ext cx="4421187" cy="409545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85725" lvl="0" indent="-85725" algn="l">
              <a:defRPr/>
            </a:pPr>
            <a:endParaRPr lang="en-US" altLang="ja-JP" dirty="0" smtClean="0">
              <a:solidFill>
                <a:schemeClr val="tx1"/>
              </a:solidFill>
              <a:latin typeface="ＭＳ Ｐゴシック" pitchFamily="50" charset="-128"/>
              <a:ea typeface="ＭＳ Ｐゴシック" pitchFamily="50" charset="-128"/>
            </a:endParaRPr>
          </a:p>
          <a:p>
            <a:pPr marL="85725" lvl="0" indent="-85725" algn="l">
              <a:defRPr/>
            </a:pPr>
            <a:endParaRPr lang="en-US" altLang="ja-JP" dirty="0">
              <a:solidFill>
                <a:schemeClr val="tx1"/>
              </a:solidFill>
              <a:latin typeface="ＭＳ Ｐゴシック" pitchFamily="50" charset="-128"/>
              <a:ea typeface="ＭＳ Ｐゴシック" pitchFamily="50" charset="-128"/>
            </a:endParaRPr>
          </a:p>
        </p:txBody>
      </p:sp>
      <p:sp>
        <p:nvSpPr>
          <p:cNvPr id="11" name="角丸四角形 10"/>
          <p:cNvSpPr/>
          <p:nvPr/>
        </p:nvSpPr>
        <p:spPr>
          <a:xfrm>
            <a:off x="66675" y="2312876"/>
            <a:ext cx="44196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97400" y="2587697"/>
            <a:ext cx="4419600" cy="4023448"/>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algn="l">
              <a:spcBef>
                <a:spcPts val="100"/>
              </a:spcBef>
              <a:buClr>
                <a:srgbClr val="8064A2">
                  <a:lumMod val="60000"/>
                  <a:lumOff val="40000"/>
                </a:srgbClr>
              </a:buClr>
              <a:defRPr/>
            </a:pPr>
            <a:endParaRPr lang="en-US" altLang="ja-JP" sz="1050" dirty="0" smtClean="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sz="1050" dirty="0" smtClean="0">
              <a:solidFill>
                <a:schemeClr val="tx1"/>
              </a:solidFill>
              <a:latin typeface="+mn-ea"/>
              <a:cs typeface="Meiryo UI" pitchFamily="50" charset="-128"/>
            </a:endParaRPr>
          </a:p>
          <a:p>
            <a:pPr algn="l">
              <a:spcBef>
                <a:spcPts val="100"/>
              </a:spcBef>
              <a:buClr>
                <a:srgbClr val="8064A2">
                  <a:lumMod val="60000"/>
                  <a:lumOff val="40000"/>
                </a:srgbClr>
              </a:buClr>
              <a:defRPr/>
            </a:pPr>
            <a:endParaRPr lang="en-US" altLang="ja-JP" sz="1050" dirty="0" smtClean="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sz="1050"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sz="1050" dirty="0">
              <a:solidFill>
                <a:srgbClr val="FF0000"/>
              </a:solidFill>
              <a:latin typeface="+mn-ea"/>
              <a:cs typeface="Meiryo UI" pitchFamily="50" charset="-128"/>
            </a:endParaRPr>
          </a:p>
        </p:txBody>
      </p:sp>
      <p:sp>
        <p:nvSpPr>
          <p:cNvPr id="13" name="二等辺三角形 12"/>
          <p:cNvSpPr/>
          <p:nvPr/>
        </p:nvSpPr>
        <p:spPr>
          <a:xfrm rot="5400000">
            <a:off x="3779044" y="4290343"/>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579937" y="2312876"/>
            <a:ext cx="4455541"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正方形/長方形 23"/>
          <p:cNvSpPr>
            <a:spLocks noChangeArrowheads="1"/>
          </p:cNvSpPr>
          <p:nvPr/>
        </p:nvSpPr>
        <p:spPr bwMode="auto">
          <a:xfrm>
            <a:off x="262198" y="2834948"/>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■大量退職・大量採用を踏まえた教員の資質・能力の向上</a:t>
            </a:r>
            <a:endParaRPr lang="ja-JP" altLang="en-US" b="1" dirty="0"/>
          </a:p>
        </p:txBody>
      </p:sp>
      <p:sp>
        <p:nvSpPr>
          <p:cNvPr id="16" name="正方形/長方形 3"/>
          <p:cNvSpPr>
            <a:spLocks noChangeArrowheads="1"/>
          </p:cNvSpPr>
          <p:nvPr/>
        </p:nvSpPr>
        <p:spPr bwMode="auto">
          <a:xfrm>
            <a:off x="4733541" y="3187814"/>
            <a:ext cx="4283459"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ts val="100"/>
              </a:spcBef>
              <a:buClr>
                <a:srgbClr val="8064A2">
                  <a:lumMod val="60000"/>
                  <a:lumOff val="40000"/>
                </a:srgbClr>
              </a:buClr>
              <a:defRPr/>
            </a:pPr>
            <a:r>
              <a:rPr lang="ja-JP" altLang="en-US" dirty="0" smtClean="0">
                <a:latin typeface="+mn-ea"/>
                <a:cs typeface="Meiryo UI" pitchFamily="50" charset="-128"/>
              </a:rPr>
              <a:t>＊採用</a:t>
            </a:r>
            <a:r>
              <a:rPr lang="ja-JP" altLang="en-US" dirty="0">
                <a:latin typeface="+mn-ea"/>
                <a:cs typeface="Meiryo UI" pitchFamily="50" charset="-128"/>
              </a:rPr>
              <a:t>予定数（</a:t>
            </a:r>
            <a:r>
              <a:rPr lang="ja-JP" altLang="en-US" dirty="0" smtClean="0">
                <a:latin typeface="+mn-ea"/>
                <a:cs typeface="Meiryo UI" pitchFamily="50" charset="-128"/>
              </a:rPr>
              <a:t>約２，１５０名</a:t>
            </a:r>
            <a:r>
              <a:rPr lang="ja-JP" altLang="en-US" dirty="0">
                <a:latin typeface="+mn-ea"/>
                <a:cs typeface="Meiryo UI" pitchFamily="50" charset="-128"/>
              </a:rPr>
              <a:t>）の教員を確保します。</a:t>
            </a:r>
            <a:endParaRPr lang="en-US" altLang="ja-JP" dirty="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a:latin typeface="+mn-ea"/>
              <a:cs typeface="Meiryo UI" pitchFamily="50" charset="-128"/>
            </a:endParaRPr>
          </a:p>
          <a:p>
            <a:pPr lvl="0" algn="l">
              <a:spcBef>
                <a:spcPts val="100"/>
              </a:spcBef>
              <a:buClr>
                <a:srgbClr val="8064A2">
                  <a:lumMod val="60000"/>
                  <a:lumOff val="40000"/>
                </a:srgbClr>
              </a:buClr>
              <a:defRPr/>
            </a:pPr>
            <a:endParaRPr lang="en-US" altLang="ja-JP" dirty="0">
              <a:latin typeface="ＭＳ Ｐゴシック"/>
              <a:cs typeface="Meiryo UI" pitchFamily="50" charset="-128"/>
            </a:endParaRPr>
          </a:p>
          <a:p>
            <a:pPr lvl="0" algn="l">
              <a:spcBef>
                <a:spcPts val="100"/>
              </a:spcBef>
              <a:buClr>
                <a:srgbClr val="8064A2">
                  <a:lumMod val="60000"/>
                  <a:lumOff val="40000"/>
                </a:srgbClr>
              </a:buClr>
              <a:defRPr/>
            </a:pPr>
            <a:endParaRPr lang="en-US" altLang="ja-JP" dirty="0">
              <a:latin typeface="ＭＳ Ｐゴシック"/>
              <a:cs typeface="Meiryo UI" pitchFamily="50" charset="-128"/>
            </a:endParaRPr>
          </a:p>
          <a:p>
            <a:pPr lvl="0" algn="l">
              <a:spcBef>
                <a:spcPts val="100"/>
              </a:spcBef>
              <a:buClr>
                <a:srgbClr val="8064A2">
                  <a:lumMod val="60000"/>
                  <a:lumOff val="40000"/>
                </a:srgbClr>
              </a:buClr>
              <a:defRPr/>
            </a:pPr>
            <a:endParaRPr lang="en-US" altLang="ja-JP" dirty="0" smtClean="0">
              <a:latin typeface="ＭＳ Ｐゴシック"/>
              <a:cs typeface="Meiryo UI" pitchFamily="50" charset="-128"/>
            </a:endParaRPr>
          </a:p>
          <a:p>
            <a:pPr lvl="0" algn="l">
              <a:spcBef>
                <a:spcPts val="100"/>
              </a:spcBef>
              <a:buClr>
                <a:srgbClr val="8064A2">
                  <a:lumMod val="60000"/>
                  <a:lumOff val="40000"/>
                </a:srgbClr>
              </a:buClr>
              <a:defRPr/>
            </a:pPr>
            <a:r>
              <a:rPr lang="ja-JP" altLang="en-US" dirty="0" smtClean="0">
                <a:latin typeface="ＭＳ Ｐゴシック"/>
                <a:cs typeface="Meiryo UI" pitchFamily="50" charset="-128"/>
              </a:rPr>
              <a:t>＊首席</a:t>
            </a:r>
            <a:r>
              <a:rPr lang="ja-JP" altLang="en-US" dirty="0">
                <a:latin typeface="ＭＳ Ｐゴシック"/>
                <a:cs typeface="Meiryo UI" pitchFamily="50" charset="-128"/>
              </a:rPr>
              <a:t>・指導主事の３０歳台の新規任用</a:t>
            </a:r>
            <a:r>
              <a:rPr lang="ja-JP" altLang="en-US" dirty="0" smtClean="0">
                <a:latin typeface="ＭＳ Ｐゴシック"/>
                <a:cs typeface="Meiryo UI" pitchFamily="50" charset="-128"/>
              </a:rPr>
              <a:t>を増やします。</a:t>
            </a:r>
            <a:endParaRPr lang="en-US" altLang="ja-JP" dirty="0" smtClean="0">
              <a:latin typeface="ＭＳ Ｐゴシック"/>
              <a:cs typeface="Meiryo UI" pitchFamily="50" charset="-128"/>
            </a:endParaRPr>
          </a:p>
          <a:p>
            <a:pPr lvl="0" algn="l">
              <a:spcBef>
                <a:spcPts val="100"/>
              </a:spcBef>
              <a:buClr>
                <a:srgbClr val="8064A2">
                  <a:lumMod val="60000"/>
                  <a:lumOff val="40000"/>
                </a:srgbClr>
              </a:buClr>
              <a:defRPr/>
            </a:pPr>
            <a:endParaRPr lang="en-US" altLang="ja-JP" dirty="0" smtClean="0">
              <a:latin typeface="ＭＳ Ｐゴシック" pitchFamily="50" charset="-128"/>
            </a:endParaRPr>
          </a:p>
        </p:txBody>
      </p:sp>
      <p:sp>
        <p:nvSpPr>
          <p:cNvPr id="17" name="正方形/長方形 3"/>
          <p:cNvSpPr>
            <a:spLocks noChangeArrowheads="1"/>
          </p:cNvSpPr>
          <p:nvPr/>
        </p:nvSpPr>
        <p:spPr bwMode="auto">
          <a:xfrm>
            <a:off x="199629" y="3187814"/>
            <a:ext cx="4224733" cy="3490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lvl="0" indent="-85725" algn="l">
              <a:defRPr/>
            </a:pPr>
            <a:r>
              <a:rPr lang="en-US" altLang="ja-JP" dirty="0" smtClean="0">
                <a:latin typeface="ＭＳ Ｐゴシック" pitchFamily="50" charset="-128"/>
              </a:rPr>
              <a:t>【</a:t>
            </a:r>
            <a:r>
              <a:rPr lang="ja-JP" altLang="en-US" dirty="0" smtClean="0">
                <a:latin typeface="ＭＳ Ｐゴシック" pitchFamily="50" charset="-128"/>
              </a:rPr>
              <a:t>優秀</a:t>
            </a:r>
            <a:r>
              <a:rPr lang="ja-JP" altLang="en-US" dirty="0">
                <a:latin typeface="ＭＳ Ｐゴシック" pitchFamily="50" charset="-128"/>
              </a:rPr>
              <a:t>な教員の</a:t>
            </a:r>
            <a:r>
              <a:rPr lang="ja-JP" altLang="en-US" dirty="0" smtClean="0">
                <a:latin typeface="ＭＳ Ｐゴシック" pitchFamily="50" charset="-128"/>
              </a:rPr>
              <a:t>確保</a:t>
            </a:r>
            <a:r>
              <a:rPr lang="en-US" altLang="ja-JP" dirty="0" smtClean="0">
                <a:latin typeface="ＭＳ Ｐゴシック" pitchFamily="50" charset="-128"/>
              </a:rPr>
              <a:t>】</a:t>
            </a:r>
            <a:endParaRPr lang="en-US" altLang="ja-JP" dirty="0">
              <a:latin typeface="ＭＳ Ｐゴシック" pitchFamily="50" charset="-128"/>
            </a:endParaRPr>
          </a:p>
          <a:p>
            <a:pPr marL="171450" lvl="0" indent="-85725" algn="l">
              <a:buFont typeface="Arial" panose="020B0604020202020204" pitchFamily="34" charset="0"/>
              <a:buChar char="•"/>
              <a:defRPr/>
            </a:pPr>
            <a:r>
              <a:rPr lang="ja-JP" altLang="en-US" dirty="0" smtClean="0">
                <a:latin typeface="ＭＳ Ｐゴシック" pitchFamily="50" charset="-128"/>
              </a:rPr>
              <a:t>受験</a:t>
            </a:r>
            <a:r>
              <a:rPr lang="ja-JP" altLang="en-US" dirty="0">
                <a:latin typeface="ＭＳ Ｐゴシック" pitchFamily="50" charset="-128"/>
              </a:rPr>
              <a:t>説明会や</a:t>
            </a:r>
            <a:r>
              <a:rPr lang="ja-JP" altLang="en-US" dirty="0" smtClean="0">
                <a:latin typeface="ＭＳ Ｐゴシック" pitchFamily="50" charset="-128"/>
              </a:rPr>
              <a:t>大学訪問活動等の</a:t>
            </a:r>
            <a:r>
              <a:rPr lang="ja-JP" altLang="en-US" dirty="0">
                <a:latin typeface="ＭＳ Ｐゴシック" pitchFamily="50" charset="-128"/>
              </a:rPr>
              <a:t>広報活動を推進します</a:t>
            </a:r>
            <a:r>
              <a:rPr lang="ja-JP" altLang="en-US" dirty="0" smtClean="0">
                <a:latin typeface="ＭＳ Ｐゴシック" pitchFamily="50" charset="-128"/>
              </a:rPr>
              <a:t>。</a:t>
            </a:r>
            <a:endParaRPr lang="en-US" altLang="ja-JP" dirty="0" smtClean="0">
              <a:latin typeface="ＭＳ Ｐゴシック" pitchFamily="50" charset="-128"/>
            </a:endParaRPr>
          </a:p>
          <a:p>
            <a:pPr marL="171450" lvl="0" indent="-85725" algn="l">
              <a:buFont typeface="Arial" panose="020B0604020202020204" pitchFamily="34" charset="0"/>
              <a:buChar char="•"/>
              <a:defRPr/>
            </a:pPr>
            <a:r>
              <a:rPr lang="ja-JP" altLang="en-US" dirty="0" smtClean="0">
                <a:latin typeface="ＭＳ Ｐゴシック" pitchFamily="50" charset="-128"/>
              </a:rPr>
              <a:t>選考方法等を改善し、選考テストを実施します。</a:t>
            </a:r>
            <a:endParaRPr lang="en-US" altLang="ja-JP" dirty="0" smtClean="0">
              <a:latin typeface="ＭＳ Ｐゴシック" pitchFamily="50" charset="-128"/>
            </a:endParaRPr>
          </a:p>
          <a:p>
            <a:pPr marL="85725" lvl="0" indent="-85725" algn="l">
              <a:defRPr/>
            </a:pPr>
            <a:r>
              <a:rPr lang="en-US" altLang="ja-JP" dirty="0">
                <a:latin typeface="ＭＳ Ｐゴシック" pitchFamily="50" charset="-128"/>
              </a:rPr>
              <a:t> </a:t>
            </a:r>
            <a:r>
              <a:rPr lang="en-US" altLang="ja-JP" dirty="0" smtClean="0">
                <a:latin typeface="ＭＳ Ｐゴシック" pitchFamily="50" charset="-128"/>
              </a:rPr>
              <a:t>    〔</a:t>
            </a:r>
            <a:r>
              <a:rPr lang="ja-JP" altLang="en-US" dirty="0" smtClean="0">
                <a:latin typeface="ＭＳ Ｐゴシック" pitchFamily="50" charset="-128"/>
              </a:rPr>
              <a:t>主な改善点</a:t>
            </a:r>
            <a:r>
              <a:rPr lang="en-US" altLang="ja-JP" dirty="0" smtClean="0">
                <a:latin typeface="ＭＳ Ｐゴシック" pitchFamily="50" charset="-128"/>
              </a:rPr>
              <a:t>〕</a:t>
            </a:r>
            <a:endParaRPr lang="en-US" altLang="ja-JP" dirty="0">
              <a:latin typeface="ＭＳ Ｐゴシック" pitchFamily="50" charset="-128"/>
            </a:endParaRPr>
          </a:p>
          <a:p>
            <a:pPr marL="266700" lvl="0" algn="l">
              <a:defRPr/>
            </a:pPr>
            <a:r>
              <a:rPr lang="ja-JP" altLang="en-US" dirty="0" smtClean="0">
                <a:latin typeface="ＭＳ Ｐゴシック" pitchFamily="50" charset="-128"/>
              </a:rPr>
              <a:t>・「第１次</a:t>
            </a:r>
            <a:r>
              <a:rPr lang="ja-JP" altLang="en-US" dirty="0">
                <a:latin typeface="ＭＳ Ｐゴシック" pitchFamily="50" charset="-128"/>
              </a:rPr>
              <a:t>選考筆答テスト」の出題</a:t>
            </a:r>
            <a:r>
              <a:rPr lang="ja-JP" altLang="en-US" dirty="0" smtClean="0">
                <a:latin typeface="ＭＳ Ｐゴシック" pitchFamily="50" charset="-128"/>
              </a:rPr>
              <a:t>分野の変更</a:t>
            </a:r>
            <a:endParaRPr lang="en-US" altLang="ja-JP" dirty="0" smtClean="0">
              <a:latin typeface="ＭＳ Ｐゴシック" pitchFamily="50" charset="-128"/>
            </a:endParaRPr>
          </a:p>
          <a:p>
            <a:pPr marL="266700" lvl="0" algn="l">
              <a:defRPr/>
            </a:pPr>
            <a:r>
              <a:rPr lang="ja-JP" altLang="en-US" dirty="0" smtClean="0">
                <a:latin typeface="ＭＳ Ｐゴシック" pitchFamily="50" charset="-128"/>
              </a:rPr>
              <a:t>・「</a:t>
            </a:r>
            <a:r>
              <a:rPr lang="ja-JP" altLang="en-US" dirty="0">
                <a:latin typeface="ＭＳ Ｐゴシック" pitchFamily="50" charset="-128"/>
              </a:rPr>
              <a:t>教職</a:t>
            </a:r>
            <a:r>
              <a:rPr lang="ja-JP" altLang="en-US" dirty="0" smtClean="0">
                <a:latin typeface="ＭＳ Ｐゴシック" pitchFamily="50" charset="-128"/>
              </a:rPr>
              <a:t>経験者</a:t>
            </a:r>
            <a:r>
              <a:rPr lang="ja-JP" altLang="en-US" dirty="0">
                <a:latin typeface="ＭＳ Ｐゴシック" pitchFamily="50" charset="-128"/>
              </a:rPr>
              <a:t>等</a:t>
            </a:r>
            <a:r>
              <a:rPr lang="ja-JP" altLang="en-US" dirty="0" smtClean="0">
                <a:latin typeface="ＭＳ Ｐゴシック" pitchFamily="50" charset="-128"/>
              </a:rPr>
              <a:t>の</a:t>
            </a:r>
            <a:r>
              <a:rPr lang="ja-JP" altLang="en-US" dirty="0">
                <a:latin typeface="ＭＳ Ｐゴシック" pitchFamily="50" charset="-128"/>
              </a:rPr>
              <a:t>対象の</a:t>
            </a:r>
            <a:r>
              <a:rPr lang="ja-JP" altLang="en-US" dirty="0" smtClean="0">
                <a:latin typeface="ＭＳ Ｐゴシック" pitchFamily="50" charset="-128"/>
              </a:rPr>
              <a:t>選考（</a:t>
            </a:r>
            <a:r>
              <a:rPr lang="ja-JP" altLang="en-US" dirty="0">
                <a:latin typeface="ＭＳ Ｐゴシック" pitchFamily="50" charset="-128"/>
              </a:rPr>
              <a:t>常勤講師</a:t>
            </a:r>
            <a:r>
              <a:rPr lang="ja-JP" altLang="en-US" dirty="0" smtClean="0">
                <a:latin typeface="ＭＳ Ｐゴシック" pitchFamily="50" charset="-128"/>
              </a:rPr>
              <a:t>経験者･実習助手･寄宿舎指導員）</a:t>
            </a:r>
            <a:r>
              <a:rPr lang="ja-JP" altLang="en-US" dirty="0">
                <a:latin typeface="ＭＳ Ｐゴシック" pitchFamily="50" charset="-128"/>
              </a:rPr>
              <a:t>」の選考</a:t>
            </a:r>
            <a:r>
              <a:rPr lang="ja-JP" altLang="en-US" dirty="0" smtClean="0">
                <a:latin typeface="ＭＳ Ｐゴシック" pitchFamily="50" charset="-128"/>
              </a:rPr>
              <a:t>方法･受験資格の</a:t>
            </a:r>
            <a:r>
              <a:rPr lang="ja-JP" altLang="en-US" dirty="0">
                <a:latin typeface="ＭＳ Ｐゴシック" pitchFamily="50" charset="-128"/>
              </a:rPr>
              <a:t>変更</a:t>
            </a:r>
            <a:endParaRPr lang="en-US" altLang="ja-JP" dirty="0">
              <a:latin typeface="ＭＳ Ｐゴシック" pitchFamily="50" charset="-128"/>
            </a:endParaRPr>
          </a:p>
          <a:p>
            <a:pPr marL="266700" lvl="0" algn="l">
              <a:defRPr/>
            </a:pPr>
            <a:r>
              <a:rPr lang="ja-JP" altLang="en-US" dirty="0" smtClean="0">
                <a:latin typeface="ＭＳ Ｐゴシック" pitchFamily="50" charset="-128"/>
              </a:rPr>
              <a:t>・「</a:t>
            </a:r>
            <a:r>
              <a:rPr lang="ja-JP" altLang="en-US" dirty="0">
                <a:latin typeface="ＭＳ Ｐゴシック" pitchFamily="50" charset="-128"/>
              </a:rPr>
              <a:t>英語教育推進の選考」の</a:t>
            </a:r>
            <a:r>
              <a:rPr lang="ja-JP" altLang="en-US" dirty="0" smtClean="0">
                <a:latin typeface="ＭＳ Ｐゴシック" pitchFamily="50" charset="-128"/>
              </a:rPr>
              <a:t>受験資格変更</a:t>
            </a:r>
            <a:endParaRPr lang="en-US" altLang="ja-JP" dirty="0">
              <a:latin typeface="ＭＳ Ｐゴシック" pitchFamily="50" charset="-128"/>
            </a:endParaRPr>
          </a:p>
          <a:p>
            <a:pPr marL="85725" lvl="0" indent="-85725" algn="l">
              <a:defRPr/>
            </a:pPr>
            <a:r>
              <a:rPr lang="ja-JP" altLang="en-US" dirty="0" smtClean="0">
                <a:solidFill>
                  <a:srgbClr val="FF0000"/>
                </a:solidFill>
                <a:latin typeface="ＭＳ Ｐゴシック"/>
                <a:cs typeface="Meiryo UI" pitchFamily="50" charset="-128"/>
              </a:rPr>
              <a:t>　　 </a:t>
            </a:r>
            <a:r>
              <a:rPr lang="en-US" altLang="ja-JP" dirty="0" smtClean="0">
                <a:latin typeface="ＭＳ Ｐゴシック"/>
                <a:cs typeface="Meiryo UI" pitchFamily="50" charset="-128"/>
              </a:rPr>
              <a:t>〔</a:t>
            </a:r>
            <a:r>
              <a:rPr lang="ja-JP" altLang="en-US" dirty="0" smtClean="0">
                <a:latin typeface="ＭＳ Ｐゴシック"/>
                <a:cs typeface="Meiryo UI" pitchFamily="50" charset="-128"/>
              </a:rPr>
              <a:t>熱意</a:t>
            </a:r>
            <a:r>
              <a:rPr lang="ja-JP" altLang="en-US" dirty="0">
                <a:latin typeface="ＭＳ Ｐゴシック"/>
                <a:cs typeface="Meiryo UI" pitchFamily="50" charset="-128"/>
              </a:rPr>
              <a:t>ある受験者の確保</a:t>
            </a:r>
            <a:r>
              <a:rPr lang="en-US" altLang="ja-JP" dirty="0">
                <a:latin typeface="ＭＳ Ｐゴシック"/>
                <a:cs typeface="Meiryo UI" pitchFamily="50" charset="-128"/>
              </a:rPr>
              <a:t>〕</a:t>
            </a:r>
          </a:p>
          <a:p>
            <a:pPr marL="85725" lvl="0" indent="-85725" algn="l">
              <a:defRPr/>
            </a:pPr>
            <a:r>
              <a:rPr lang="ja-JP" altLang="en-US" dirty="0">
                <a:latin typeface="ＭＳ Ｐゴシック"/>
                <a:cs typeface="Meiryo UI" pitchFamily="50" charset="-128"/>
              </a:rPr>
              <a:t>　</a:t>
            </a:r>
            <a:r>
              <a:rPr lang="ja-JP" altLang="en-US" dirty="0" smtClean="0">
                <a:latin typeface="ＭＳ Ｐゴシック"/>
                <a:cs typeface="Meiryo UI" pitchFamily="50" charset="-128"/>
              </a:rPr>
              <a:t>　　・教員</a:t>
            </a:r>
            <a:r>
              <a:rPr lang="ja-JP" altLang="en-US" dirty="0">
                <a:latin typeface="ＭＳ Ｐゴシック"/>
                <a:cs typeface="Meiryo UI" pitchFamily="50" charset="-128"/>
              </a:rPr>
              <a:t>チャレンジテストの実施</a:t>
            </a:r>
            <a:endParaRPr lang="en-US" altLang="ja-JP" dirty="0">
              <a:latin typeface="ＭＳ Ｐゴシック"/>
              <a:cs typeface="Meiryo UI" pitchFamily="50" charset="-128"/>
            </a:endParaRPr>
          </a:p>
          <a:p>
            <a:pPr marL="85725" lvl="0" indent="-85725" algn="l">
              <a:defRPr/>
            </a:pPr>
            <a:r>
              <a:rPr lang="ja-JP" altLang="en-US" dirty="0">
                <a:latin typeface="ＭＳ Ｐゴシック"/>
                <a:cs typeface="Meiryo UI" pitchFamily="50" charset="-128"/>
              </a:rPr>
              <a:t>　</a:t>
            </a:r>
            <a:r>
              <a:rPr lang="ja-JP" altLang="en-US" dirty="0" smtClean="0">
                <a:latin typeface="ＭＳ Ｐゴシック"/>
                <a:cs typeface="Meiryo UI" pitchFamily="50" charset="-128"/>
              </a:rPr>
              <a:t>　　</a:t>
            </a:r>
            <a:r>
              <a:rPr lang="ja-JP" altLang="en-US" dirty="0" smtClean="0">
                <a:latin typeface="ＭＳ Ｐゴシック" pitchFamily="50" charset="-128"/>
              </a:rPr>
              <a:t>・</a:t>
            </a:r>
            <a:r>
              <a:rPr lang="ja-JP" altLang="en-US" dirty="0" smtClean="0">
                <a:latin typeface="ＭＳ Ｐゴシック"/>
                <a:cs typeface="Meiryo UI" pitchFamily="50" charset="-128"/>
              </a:rPr>
              <a:t>大阪</a:t>
            </a:r>
            <a:r>
              <a:rPr lang="ja-JP" altLang="en-US" dirty="0">
                <a:latin typeface="ＭＳ Ｐゴシック"/>
                <a:cs typeface="Meiryo UI" pitchFamily="50" charset="-128"/>
              </a:rPr>
              <a:t>教志セミナーの</a:t>
            </a:r>
            <a:r>
              <a:rPr lang="ja-JP" altLang="en-US" dirty="0" smtClean="0">
                <a:latin typeface="ＭＳ Ｐゴシック"/>
                <a:cs typeface="Meiryo UI" pitchFamily="50" charset="-128"/>
              </a:rPr>
              <a:t>実施</a:t>
            </a:r>
            <a:r>
              <a:rPr lang="ja-JP" altLang="en-US" dirty="0" smtClean="0">
                <a:latin typeface="ＭＳ Ｐゴシック" pitchFamily="50" charset="-128"/>
              </a:rPr>
              <a:t>　</a:t>
            </a:r>
            <a:endParaRPr lang="en-US" altLang="ja-JP" dirty="0" smtClean="0">
              <a:latin typeface="ＭＳ Ｐゴシック" pitchFamily="50" charset="-128"/>
            </a:endParaRPr>
          </a:p>
          <a:p>
            <a:pPr marL="85725" lvl="0" indent="-85725" algn="l">
              <a:defRPr/>
            </a:pPr>
            <a:r>
              <a:rPr lang="ja-JP" altLang="en-US" dirty="0" smtClean="0">
                <a:latin typeface="ＭＳ Ｐゴシック" pitchFamily="50" charset="-128"/>
              </a:rPr>
              <a:t>　</a:t>
            </a:r>
            <a:r>
              <a:rPr lang="ja-JP" altLang="en-US" dirty="0">
                <a:latin typeface="ＭＳ Ｐゴシック" pitchFamily="50" charset="-128"/>
              </a:rPr>
              <a:t>　</a:t>
            </a:r>
            <a:endParaRPr lang="en-US" altLang="ja-JP" dirty="0" smtClean="0">
              <a:latin typeface="ＭＳ Ｐゴシック" pitchFamily="50" charset="-128"/>
            </a:endParaRPr>
          </a:p>
          <a:p>
            <a:pPr marL="85725" lvl="0" indent="-85725" algn="l">
              <a:defRPr/>
            </a:pPr>
            <a:r>
              <a:rPr lang="en-US" altLang="ja-JP" dirty="0" smtClean="0">
                <a:latin typeface="ＭＳ Ｐゴシック" pitchFamily="50" charset="-128"/>
              </a:rPr>
              <a:t>【</a:t>
            </a:r>
            <a:r>
              <a:rPr lang="ja-JP" altLang="en-US" dirty="0" smtClean="0">
                <a:latin typeface="ＭＳ Ｐゴシック" pitchFamily="50" charset="-128"/>
              </a:rPr>
              <a:t>ミドルリーダー</a:t>
            </a:r>
            <a:r>
              <a:rPr lang="ja-JP" altLang="en-US" dirty="0">
                <a:latin typeface="ＭＳ Ｐゴシック" pitchFamily="50" charset="-128"/>
              </a:rPr>
              <a:t>の</a:t>
            </a:r>
            <a:r>
              <a:rPr lang="ja-JP" altLang="en-US" dirty="0" smtClean="0">
                <a:latin typeface="ＭＳ Ｐゴシック" pitchFamily="50" charset="-128"/>
              </a:rPr>
              <a:t>育成</a:t>
            </a:r>
            <a:r>
              <a:rPr lang="en-US" altLang="ja-JP" dirty="0" smtClean="0">
                <a:latin typeface="ＭＳ Ｐゴシック" pitchFamily="50" charset="-128"/>
              </a:rPr>
              <a:t>】</a:t>
            </a:r>
            <a:endParaRPr lang="en-US" altLang="ja-JP" dirty="0">
              <a:latin typeface="ＭＳ Ｐゴシック" pitchFamily="50" charset="-128"/>
            </a:endParaRPr>
          </a:p>
          <a:p>
            <a:pPr marL="171450" lvl="0" indent="-85725" algn="l">
              <a:buFont typeface="Arial" panose="020B0604020202020204" pitchFamily="34" charset="0"/>
              <a:buChar char="•"/>
              <a:defRPr/>
            </a:pPr>
            <a:r>
              <a:rPr lang="ja-JP" altLang="en-US" dirty="0" smtClean="0">
                <a:latin typeface="ＭＳ Ｐゴシック" pitchFamily="50" charset="-128"/>
              </a:rPr>
              <a:t>若手教員から首席や指導主事への積極的</a:t>
            </a:r>
            <a:r>
              <a:rPr lang="ja-JP" altLang="en-US" dirty="0">
                <a:latin typeface="ＭＳ Ｐゴシック" pitchFamily="50" charset="-128"/>
              </a:rPr>
              <a:t>な任用に向け、府立</a:t>
            </a:r>
            <a:r>
              <a:rPr lang="ja-JP" altLang="en-US" dirty="0" smtClean="0">
                <a:latin typeface="ＭＳ Ｐゴシック" pitchFamily="50" charset="-128"/>
              </a:rPr>
              <a:t>学校長</a:t>
            </a:r>
            <a:r>
              <a:rPr lang="ja-JP" altLang="en-US" dirty="0">
                <a:latin typeface="ＭＳ Ｐゴシック" pitchFamily="50" charset="-128"/>
              </a:rPr>
              <a:t>や市町村教育委員会に対して、学校でのミドルリーダーと</a:t>
            </a:r>
            <a:r>
              <a:rPr lang="ja-JP" altLang="en-US" dirty="0" smtClean="0">
                <a:latin typeface="ＭＳ Ｐゴシック" pitchFamily="50" charset="-128"/>
              </a:rPr>
              <a:t>なる</a:t>
            </a:r>
            <a:r>
              <a:rPr lang="ja-JP" altLang="en-US" dirty="0">
                <a:latin typeface="ＭＳ Ｐゴシック" pitchFamily="50" charset="-128"/>
              </a:rPr>
              <a:t>人材</a:t>
            </a:r>
            <a:r>
              <a:rPr lang="ja-JP" altLang="en-US" dirty="0" smtClean="0">
                <a:latin typeface="ＭＳ Ｐゴシック" pitchFamily="50" charset="-128"/>
              </a:rPr>
              <a:t>の</a:t>
            </a:r>
            <a:r>
              <a:rPr lang="ja-JP" altLang="en-US" dirty="0">
                <a:latin typeface="ＭＳ Ｐゴシック" pitchFamily="50" charset="-128"/>
              </a:rPr>
              <a:t>発掘を働きかけます</a:t>
            </a:r>
            <a:r>
              <a:rPr lang="ja-JP" altLang="en-US" dirty="0" smtClean="0">
                <a:latin typeface="ＭＳ Ｐゴシック" pitchFamily="50" charset="-128"/>
              </a:rPr>
              <a:t>。</a:t>
            </a:r>
            <a:endParaRPr lang="en-US" altLang="ja-JP" dirty="0">
              <a:latin typeface="ＭＳ Ｐゴシック" pitchFamily="50" charset="-128"/>
            </a:endParaRPr>
          </a:p>
          <a:p>
            <a:pPr marL="171450" lvl="0" indent="-85725" algn="l">
              <a:buFont typeface="Arial" panose="020B0604020202020204" pitchFamily="34" charset="0"/>
              <a:buChar char="•"/>
              <a:defRPr/>
            </a:pPr>
            <a:r>
              <a:rPr lang="ja-JP" altLang="en-US" dirty="0" smtClean="0">
                <a:latin typeface="ＭＳ Ｐゴシック" pitchFamily="50" charset="-128"/>
              </a:rPr>
              <a:t>中堅</a:t>
            </a:r>
            <a:r>
              <a:rPr lang="ja-JP" altLang="en-US" dirty="0">
                <a:latin typeface="ＭＳ Ｐゴシック" pitchFamily="50" charset="-128"/>
              </a:rPr>
              <a:t>教員に対して将来の管理職として学校経営に必要な資質と</a:t>
            </a:r>
            <a:r>
              <a:rPr lang="ja-JP" altLang="en-US" dirty="0" smtClean="0">
                <a:latin typeface="ＭＳ Ｐゴシック" pitchFamily="50" charset="-128"/>
              </a:rPr>
              <a:t>能力の向上</a:t>
            </a:r>
            <a:r>
              <a:rPr lang="ja-JP" altLang="en-US" dirty="0">
                <a:latin typeface="ＭＳ Ｐゴシック" pitchFamily="50" charset="-128"/>
              </a:rPr>
              <a:t>を図るため</a:t>
            </a:r>
            <a:r>
              <a:rPr lang="ja-JP" altLang="en-US" dirty="0" smtClean="0">
                <a:latin typeface="ＭＳ Ｐゴシック" pitchFamily="50" charset="-128"/>
              </a:rPr>
              <a:t>、「小･中学校リーディング</a:t>
            </a:r>
            <a:r>
              <a:rPr lang="ja-JP" altLang="en-US" dirty="0">
                <a:latin typeface="ＭＳ Ｐゴシック" pitchFamily="50" charset="-128"/>
              </a:rPr>
              <a:t>・ティーチャー養成研修</a:t>
            </a:r>
            <a:r>
              <a:rPr lang="ja-JP" altLang="en-US" dirty="0" smtClean="0">
                <a:latin typeface="ＭＳ Ｐゴシック" pitchFamily="50" charset="-128"/>
              </a:rPr>
              <a:t>」及び「府立学校リーダー養成研修」において、学校の課題解決に向けたアクションプランを作成するなど実効性のある演習を多く取り入れ、研修内容を充実させます。</a:t>
            </a:r>
            <a:endParaRPr lang="en-US" altLang="ja-JP" dirty="0" smtClean="0">
              <a:latin typeface="ＭＳ Ｐゴシック" pitchFamily="50" charset="-128"/>
            </a:endParaRPr>
          </a:p>
          <a:p>
            <a:pPr algn="l">
              <a:spcBef>
                <a:spcPts val="100"/>
              </a:spcBef>
              <a:buClr>
                <a:srgbClr val="8064A2">
                  <a:lumMod val="60000"/>
                  <a:lumOff val="40000"/>
                </a:srgbClr>
              </a:buClr>
              <a:defRPr/>
            </a:pPr>
            <a:r>
              <a:rPr lang="ja-JP" altLang="en-US" dirty="0">
                <a:latin typeface="ＭＳ Ｐゴシック" pitchFamily="50" charset="-128"/>
              </a:rPr>
              <a:t>　</a:t>
            </a:r>
            <a:endParaRPr lang="en-US" altLang="ja-JP" dirty="0">
              <a:latin typeface="ＭＳ Ｐゴシック" pitchFamily="50" charset="-128"/>
            </a:endParaRPr>
          </a:p>
        </p:txBody>
      </p:sp>
      <p:sp>
        <p:nvSpPr>
          <p:cNvPr id="18" name="正方形/長方形 23"/>
          <p:cNvSpPr>
            <a:spLocks noChangeArrowheads="1"/>
          </p:cNvSpPr>
          <p:nvPr/>
        </p:nvSpPr>
        <p:spPr bwMode="auto">
          <a:xfrm>
            <a:off x="4788024" y="2744924"/>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■大量退職・大量採用を踏まえた教員の資質・能力の向上</a:t>
            </a:r>
            <a:endParaRPr lang="ja-JP" altLang="en-US" b="1" dirty="0"/>
          </a:p>
        </p:txBody>
      </p:sp>
      <p:sp>
        <p:nvSpPr>
          <p:cNvPr id="19" name="Text Box 142"/>
          <p:cNvSpPr txBox="1">
            <a:spLocks noChangeArrowheads="1"/>
          </p:cNvSpPr>
          <p:nvPr/>
        </p:nvSpPr>
        <p:spPr bwMode="auto">
          <a:xfrm>
            <a:off x="8581980" y="6611938"/>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１４</a:t>
            </a:r>
            <a:endParaRPr lang="ja-JP" altLang="en-US" b="1" dirty="0"/>
          </a:p>
        </p:txBody>
      </p:sp>
    </p:spTree>
    <p:extLst>
      <p:ext uri="{BB962C8B-B14F-4D97-AF65-F5344CB8AC3E}">
        <p14:creationId xmlns:p14="http://schemas.microsoft.com/office/powerpoint/2010/main" val="3061298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30175" y="296652"/>
            <a:ext cx="9104313" cy="6302231"/>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65673" y="872877"/>
            <a:ext cx="4421187" cy="5665840"/>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85725" lvl="0" indent="-85725" algn="l">
              <a:defRPr/>
            </a:pPr>
            <a:endParaRPr lang="en-US" altLang="ja-JP" dirty="0" smtClean="0">
              <a:solidFill>
                <a:srgbClr val="000000"/>
              </a:solidFill>
              <a:latin typeface="ＭＳ Ｐゴシック" pitchFamily="50" charset="-128"/>
              <a:ea typeface="ＭＳ Ｐゴシック" pitchFamily="50" charset="-128"/>
            </a:endParaRPr>
          </a:p>
          <a:p>
            <a:pPr marL="85725" lvl="0" indent="-85725" algn="l">
              <a:defRPr/>
            </a:pPr>
            <a:endParaRPr lang="en-US" altLang="ja-JP" dirty="0">
              <a:solidFill>
                <a:srgbClr val="00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chemeClr val="tx1"/>
              </a:solidFill>
              <a:latin typeface="ＭＳ Ｐゴシック" pitchFamily="50" charset="-128"/>
              <a:ea typeface="ＭＳ Ｐゴシック" pitchFamily="50" charset="-128"/>
            </a:endParaRPr>
          </a:p>
          <a:p>
            <a:pPr marL="85725" lvl="0" indent="-85725" algn="l">
              <a:defRPr/>
            </a:pPr>
            <a:endParaRPr lang="en-US" altLang="ja-JP" dirty="0">
              <a:solidFill>
                <a:schemeClr val="tx1"/>
              </a:solidFill>
              <a:latin typeface="ＭＳ Ｐゴシック" pitchFamily="50" charset="-128"/>
              <a:ea typeface="ＭＳ Ｐゴシック" pitchFamily="50" charset="-128"/>
            </a:endParaRPr>
          </a:p>
          <a:p>
            <a:pPr marL="85725" lvl="0" indent="-85725" algn="l">
              <a:defRPr/>
            </a:pPr>
            <a:r>
              <a:rPr lang="ja-JP" altLang="en-US" dirty="0">
                <a:solidFill>
                  <a:schemeClr val="tx1"/>
                </a:solidFill>
                <a:latin typeface="ＭＳ Ｐゴシック" pitchFamily="50" charset="-128"/>
                <a:ea typeface="ＭＳ Ｐゴシック" pitchFamily="50" charset="-128"/>
              </a:rPr>
              <a:t>　</a:t>
            </a:r>
            <a:endParaRPr lang="en-US" altLang="ja-JP" dirty="0">
              <a:solidFill>
                <a:schemeClr val="tx1"/>
              </a:solidFill>
              <a:latin typeface="ＭＳ Ｐゴシック" pitchFamily="50" charset="-128"/>
              <a:ea typeface="ＭＳ Ｐゴシック" pitchFamily="50" charset="-128"/>
            </a:endParaRPr>
          </a:p>
        </p:txBody>
      </p:sp>
      <p:sp>
        <p:nvSpPr>
          <p:cNvPr id="11" name="角丸四角形 10"/>
          <p:cNvSpPr/>
          <p:nvPr/>
        </p:nvSpPr>
        <p:spPr>
          <a:xfrm>
            <a:off x="97357" y="692696"/>
            <a:ext cx="4432301"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604743" y="836547"/>
            <a:ext cx="4419600" cy="5688797"/>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algn="l">
              <a:spcBef>
                <a:spcPts val="100"/>
              </a:spcBef>
              <a:buClr>
                <a:srgbClr val="8064A2">
                  <a:lumMod val="60000"/>
                  <a:lumOff val="40000"/>
                </a:srgbClr>
              </a:buClr>
              <a:defRPr/>
            </a:pPr>
            <a:endParaRPr lang="en-US" altLang="ja-JP" sz="1050" dirty="0" smtClean="0">
              <a:solidFill>
                <a:schemeClr val="tx1"/>
              </a:solidFill>
            </a:endParaRPr>
          </a:p>
          <a:p>
            <a:pPr algn="l">
              <a:spcBef>
                <a:spcPts val="100"/>
              </a:spcBef>
              <a:buClr>
                <a:srgbClr val="8064A2">
                  <a:lumMod val="60000"/>
                  <a:lumOff val="40000"/>
                </a:srgbClr>
              </a:buClr>
              <a:defRPr/>
            </a:pPr>
            <a:endParaRPr lang="ja-JP" altLang="en-US" sz="1050" dirty="0">
              <a:solidFill>
                <a:schemeClr val="tx1"/>
              </a:solidFill>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algn="l">
              <a:spcBef>
                <a:spcPts val="100"/>
              </a:spcBef>
              <a:buClr>
                <a:srgbClr val="8064A2">
                  <a:lumMod val="60000"/>
                  <a:lumOff val="40000"/>
                </a:srgbClr>
              </a:buClr>
              <a:defRPr/>
            </a:pPr>
            <a:endParaRPr lang="en-US" altLang="ja-JP" dirty="0" smtClean="0">
              <a:solidFill>
                <a:schemeClr val="tx1"/>
              </a:solidFill>
              <a:latin typeface="+mn-ea"/>
              <a:cs typeface="Meiryo UI" pitchFamily="50" charset="-128"/>
            </a:endParaRPr>
          </a:p>
          <a:p>
            <a:pPr algn="l">
              <a:spcBef>
                <a:spcPts val="100"/>
              </a:spcBef>
              <a:buClr>
                <a:srgbClr val="8064A2">
                  <a:lumMod val="60000"/>
                  <a:lumOff val="40000"/>
                </a:srgbClr>
              </a:buClr>
              <a:defRPr/>
            </a:pPr>
            <a:endParaRPr lang="en-US" altLang="ja-JP"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ja-JP" altLang="en-US" dirty="0">
              <a:solidFill>
                <a:srgbClr val="FF0000"/>
              </a:solidFill>
              <a:latin typeface="+mn-ea"/>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746662" y="3137557"/>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610621" y="692696"/>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402" name="Text Box 142"/>
          <p:cNvSpPr txBox="1">
            <a:spLocks noChangeArrowheads="1"/>
          </p:cNvSpPr>
          <p:nvPr/>
        </p:nvSpPr>
        <p:spPr bwMode="auto">
          <a:xfrm>
            <a:off x="8548596" y="659888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１５</a:t>
            </a:r>
            <a:endParaRPr lang="ja-JP" altLang="en-US" b="1" dirty="0"/>
          </a:p>
        </p:txBody>
      </p:sp>
      <p:sp>
        <p:nvSpPr>
          <p:cNvPr id="27" name="正方形/長方形 3"/>
          <p:cNvSpPr>
            <a:spLocks noChangeArrowheads="1"/>
          </p:cNvSpPr>
          <p:nvPr/>
        </p:nvSpPr>
        <p:spPr bwMode="auto">
          <a:xfrm>
            <a:off x="262198" y="1390266"/>
            <a:ext cx="384175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p:txBody>
      </p:sp>
      <p:sp>
        <p:nvSpPr>
          <p:cNvPr id="15" name="正方形/長方形 14"/>
          <p:cNvSpPr>
            <a:spLocks noChangeArrowheads="1"/>
          </p:cNvSpPr>
          <p:nvPr/>
        </p:nvSpPr>
        <p:spPr bwMode="auto">
          <a:xfrm>
            <a:off x="215516" y="3398312"/>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■指導が不適切な教員への厳正な対応</a:t>
            </a:r>
            <a:r>
              <a:rPr lang="ja-JP" altLang="en-US" b="1" dirty="0">
                <a:latin typeface="Calibri" pitchFamily="34" charset="0"/>
              </a:rPr>
              <a:t>　　　　</a:t>
            </a:r>
            <a:endParaRPr lang="ja-JP" altLang="en-US" b="1" dirty="0"/>
          </a:p>
        </p:txBody>
      </p:sp>
      <p:sp>
        <p:nvSpPr>
          <p:cNvPr id="16" name="正方形/長方形 23"/>
          <p:cNvSpPr>
            <a:spLocks noChangeArrowheads="1"/>
          </p:cNvSpPr>
          <p:nvPr/>
        </p:nvSpPr>
        <p:spPr bwMode="auto">
          <a:xfrm>
            <a:off x="251520" y="1276329"/>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■がんばった教員がより報われる仕組み</a:t>
            </a:r>
            <a:r>
              <a:rPr lang="ja-JP" altLang="en-US" b="1" dirty="0">
                <a:latin typeface="Calibri" pitchFamily="34" charset="0"/>
              </a:rPr>
              <a:t>づくり　　</a:t>
            </a:r>
            <a:endParaRPr lang="ja-JP" altLang="en-US" b="1" dirty="0"/>
          </a:p>
        </p:txBody>
      </p:sp>
      <p:sp>
        <p:nvSpPr>
          <p:cNvPr id="17" name="正方形/長方形 3"/>
          <p:cNvSpPr>
            <a:spLocks noChangeArrowheads="1"/>
          </p:cNvSpPr>
          <p:nvPr/>
        </p:nvSpPr>
        <p:spPr bwMode="auto">
          <a:xfrm>
            <a:off x="251520" y="1563666"/>
            <a:ext cx="414046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defRPr/>
            </a:pPr>
            <a:r>
              <a:rPr lang="en-US" altLang="ja-JP" dirty="0" smtClean="0">
                <a:latin typeface="ＭＳ Ｐゴシック" pitchFamily="50" charset="-128"/>
              </a:rPr>
              <a:t>【</a:t>
            </a:r>
            <a:r>
              <a:rPr lang="ja-JP" altLang="en-US" dirty="0" smtClean="0">
                <a:latin typeface="ＭＳ Ｐゴシック" pitchFamily="50" charset="-128"/>
              </a:rPr>
              <a:t>評価・育成システムの運用</a:t>
            </a:r>
            <a:r>
              <a:rPr lang="en-US" altLang="ja-JP" dirty="0" smtClean="0">
                <a:latin typeface="ＭＳ Ｐゴシック" pitchFamily="50" charset="-128"/>
              </a:rPr>
              <a:t>】</a:t>
            </a:r>
          </a:p>
          <a:p>
            <a:pPr marL="85725" indent="-85725" algn="l">
              <a:buFont typeface="Arial" panose="020B0604020202020204" pitchFamily="34" charset="0"/>
              <a:buChar char="•"/>
              <a:defRPr/>
            </a:pPr>
            <a:r>
              <a:rPr lang="ja-JP" altLang="en-US" dirty="0" smtClean="0">
                <a:latin typeface="ＭＳ Ｐゴシック" pitchFamily="50" charset="-128"/>
              </a:rPr>
              <a:t>教員</a:t>
            </a:r>
            <a:r>
              <a:rPr lang="ja-JP" altLang="en-US" dirty="0">
                <a:latin typeface="ＭＳ Ｐゴシック" pitchFamily="50" charset="-128"/>
              </a:rPr>
              <a:t>の授業力向上を図るとともに、より客観的で適正な評価を行うため、生徒・保護者による授業アンケートを踏まえた評価の仕組みを運用し、その評価結果を給与に反映するなど、教職員がさらに意欲的に</a:t>
            </a:r>
            <a:r>
              <a:rPr lang="ja-JP" altLang="en-US" dirty="0" smtClean="0">
                <a:latin typeface="ＭＳ Ｐゴシック" pitchFamily="50" charset="-128"/>
              </a:rPr>
              <a:t>取り組む</a:t>
            </a:r>
            <a:r>
              <a:rPr lang="ja-JP" altLang="en-US" dirty="0">
                <a:latin typeface="ＭＳ Ｐゴシック" pitchFamily="50" charset="-128"/>
              </a:rPr>
              <a:t>ことができるよう支援します。</a:t>
            </a:r>
            <a:endParaRPr lang="en-US" altLang="ja-JP" dirty="0">
              <a:latin typeface="ＭＳ Ｐゴシック" pitchFamily="50" charset="-128"/>
            </a:endParaRPr>
          </a:p>
        </p:txBody>
      </p:sp>
      <p:sp>
        <p:nvSpPr>
          <p:cNvPr id="19" name="正方形/長方形 3"/>
          <p:cNvSpPr>
            <a:spLocks noChangeArrowheads="1"/>
          </p:cNvSpPr>
          <p:nvPr/>
        </p:nvSpPr>
        <p:spPr bwMode="auto">
          <a:xfrm>
            <a:off x="215515" y="3681028"/>
            <a:ext cx="4283459"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lvl="0" indent="-85725" algn="l">
              <a:defRPr/>
            </a:pPr>
            <a:r>
              <a:rPr lang="en-US" altLang="ja-JP" dirty="0" smtClean="0">
                <a:latin typeface="ＭＳ Ｐゴシック" pitchFamily="50" charset="-128"/>
              </a:rPr>
              <a:t>【</a:t>
            </a:r>
            <a:r>
              <a:rPr lang="ja-JP" altLang="en-US" dirty="0" smtClean="0">
                <a:latin typeface="ＭＳ Ｐゴシック" pitchFamily="50" charset="-128"/>
              </a:rPr>
              <a:t>指導が不適切な教員への対応</a:t>
            </a:r>
            <a:r>
              <a:rPr lang="en-US" altLang="ja-JP" dirty="0" smtClean="0">
                <a:latin typeface="ＭＳ Ｐゴシック" pitchFamily="50" charset="-128"/>
              </a:rPr>
              <a:t>】</a:t>
            </a:r>
          </a:p>
          <a:p>
            <a:pPr marL="85725" lvl="0" indent="-85725" algn="l">
              <a:buFont typeface="Arial" panose="020B0604020202020204" pitchFamily="34" charset="0"/>
              <a:buChar char="•"/>
              <a:defRPr/>
            </a:pPr>
            <a:r>
              <a:rPr lang="ja-JP" altLang="en-US" dirty="0" smtClean="0">
                <a:latin typeface="ＭＳ Ｐゴシック" pitchFamily="50" charset="-128"/>
              </a:rPr>
              <a:t>学校協議会を通じた保護者からの意見を調査審議した結果や授業アンケ</a:t>
            </a:r>
            <a:endParaRPr lang="en-US" altLang="ja-JP" dirty="0" smtClean="0">
              <a:latin typeface="ＭＳ Ｐゴシック" pitchFamily="50" charset="-128"/>
            </a:endParaRPr>
          </a:p>
          <a:p>
            <a:pPr lvl="0" algn="l">
              <a:defRPr/>
            </a:pPr>
            <a:r>
              <a:rPr lang="ja-JP" altLang="en-US" dirty="0" smtClean="0">
                <a:latin typeface="ＭＳ Ｐゴシック" pitchFamily="50" charset="-128"/>
              </a:rPr>
              <a:t>　</a:t>
            </a:r>
            <a:r>
              <a:rPr lang="ja-JP" altLang="en-US" dirty="0" err="1" smtClean="0">
                <a:latin typeface="ＭＳ Ｐゴシック" pitchFamily="50" charset="-128"/>
              </a:rPr>
              <a:t>ー</a:t>
            </a:r>
            <a:r>
              <a:rPr lang="ja-JP" altLang="en-US" dirty="0" smtClean="0">
                <a:latin typeface="ＭＳ Ｐゴシック" pitchFamily="50" charset="-128"/>
              </a:rPr>
              <a:t>トの結果等を活用し、指導が不適切であると思われる教員に「教員評価</a:t>
            </a:r>
            <a:endParaRPr lang="en-US" altLang="ja-JP" dirty="0" smtClean="0">
              <a:latin typeface="ＭＳ Ｐゴシック" pitchFamily="50" charset="-128"/>
            </a:endParaRPr>
          </a:p>
          <a:p>
            <a:pPr lvl="0" algn="l">
              <a:defRPr/>
            </a:pPr>
            <a:r>
              <a:rPr lang="ja-JP" altLang="en-US" dirty="0">
                <a:latin typeface="ＭＳ Ｐゴシック" pitchFamily="50" charset="-128"/>
              </a:rPr>
              <a:t>　</a:t>
            </a:r>
            <a:r>
              <a:rPr lang="ja-JP" altLang="en-US" dirty="0" smtClean="0">
                <a:latin typeface="ＭＳ Ｐゴシック" pitchFamily="50" charset="-128"/>
              </a:rPr>
              <a:t>支援チーム」を積極的に派遣し、適切な対応を行います。</a:t>
            </a:r>
            <a:endParaRPr lang="en-US" altLang="ja-JP" dirty="0" smtClean="0">
              <a:latin typeface="ＭＳ Ｐゴシック" pitchFamily="50" charset="-128"/>
            </a:endParaRPr>
          </a:p>
          <a:p>
            <a:pPr marL="85725" lvl="0" indent="-85725" algn="l">
              <a:buFont typeface="Arial" panose="020B0604020202020204" pitchFamily="34" charset="0"/>
              <a:buChar char="•"/>
              <a:defRPr/>
            </a:pPr>
            <a:r>
              <a:rPr lang="ja-JP" altLang="en-US" dirty="0" smtClean="0">
                <a:latin typeface="ＭＳ Ｐゴシック" pitchFamily="50" charset="-128"/>
              </a:rPr>
              <a:t>改善が見られない者については、校長等（市町村教委）からの申請に基づき、「大阪府教員の資質向上審議会」に諮ったうえで、「指導が不適切である」と認定し、指導改善研修を実施します。</a:t>
            </a:r>
            <a:endParaRPr lang="en-US" altLang="ja-JP" dirty="0" smtClean="0">
              <a:latin typeface="ＭＳ Ｐゴシック" pitchFamily="50" charset="-128"/>
            </a:endParaRPr>
          </a:p>
          <a:p>
            <a:pPr marL="85725" indent="-85725" algn="l">
              <a:defRPr/>
            </a:pPr>
            <a:endParaRPr lang="en-US" altLang="ja-JP" dirty="0" smtClean="0">
              <a:latin typeface="ＭＳ Ｐゴシック" pitchFamily="50" charset="-128"/>
            </a:endParaRPr>
          </a:p>
        </p:txBody>
      </p:sp>
      <p:sp>
        <p:nvSpPr>
          <p:cNvPr id="21" name="正方形/長方形 3"/>
          <p:cNvSpPr>
            <a:spLocks noChangeArrowheads="1"/>
          </p:cNvSpPr>
          <p:nvPr/>
        </p:nvSpPr>
        <p:spPr bwMode="auto">
          <a:xfrm>
            <a:off x="4823104" y="1563666"/>
            <a:ext cx="4283459"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a:t>＊保護者向け学校教育自己診断における府立学校教員の指導等に</a:t>
            </a:r>
            <a:endParaRPr lang="en-US" altLang="ja-JP" dirty="0"/>
          </a:p>
          <a:p>
            <a:pPr algn="l"/>
            <a:r>
              <a:rPr lang="ja-JP" altLang="en-US" dirty="0"/>
              <a:t>　関する項目における肯定的な意見の比率を向上させます。</a:t>
            </a:r>
            <a:endParaRPr lang="en-US" altLang="ja-JP" dirty="0"/>
          </a:p>
          <a:p>
            <a:pPr algn="l"/>
            <a:r>
              <a:rPr lang="ja-JP" altLang="en-US" dirty="0"/>
              <a:t>　　（参考</a:t>
            </a:r>
            <a:r>
              <a:rPr lang="ja-JP" altLang="en-US" dirty="0" smtClean="0"/>
              <a:t>）平成</a:t>
            </a:r>
            <a:r>
              <a:rPr lang="ja-JP" altLang="en-US" dirty="0"/>
              <a:t>２５年度　</a:t>
            </a:r>
            <a:r>
              <a:rPr lang="ja-JP" altLang="en-US" dirty="0" smtClean="0"/>
              <a:t>○％</a:t>
            </a:r>
            <a:r>
              <a:rPr lang="ja-JP" altLang="en-US" dirty="0">
                <a:latin typeface="Calibri" pitchFamily="34" charset="0"/>
              </a:rPr>
              <a:t>（</a:t>
            </a:r>
            <a:r>
              <a:rPr lang="ja-JP" altLang="en-US" dirty="0" smtClean="0">
                <a:latin typeface="Calibri" pitchFamily="34" charset="0"/>
              </a:rPr>
              <a:t>集計中 ４月中</a:t>
            </a:r>
            <a:r>
              <a:rPr lang="ja-JP" altLang="en-US" dirty="0">
                <a:latin typeface="Calibri" pitchFamily="34" charset="0"/>
              </a:rPr>
              <a:t>予定）</a:t>
            </a:r>
            <a:endParaRPr lang="en-US" altLang="ja-JP" dirty="0">
              <a:latin typeface="Calibri" pitchFamily="34" charset="0"/>
            </a:endParaRPr>
          </a:p>
          <a:p>
            <a:pPr lvl="0" algn="l"/>
            <a:endParaRPr lang="en-US" altLang="ja-JP" dirty="0">
              <a:solidFill>
                <a:srgbClr val="FF0000"/>
              </a:solidFill>
            </a:endParaRPr>
          </a:p>
          <a:p>
            <a:pPr algn="l"/>
            <a:r>
              <a:rPr lang="ja-JP" altLang="en-US" dirty="0"/>
              <a:t>＊教職員向け学校教育自己診断における府立高校の教育活動の改善</a:t>
            </a:r>
            <a:endParaRPr lang="en-US" altLang="ja-JP" dirty="0"/>
          </a:p>
          <a:p>
            <a:pPr algn="l"/>
            <a:r>
              <a:rPr lang="ja-JP" altLang="en-US" dirty="0"/>
              <a:t>　に関する項目における肯定的な意見の比率を向上させます。</a:t>
            </a:r>
            <a:endParaRPr lang="en-US" altLang="ja-JP" dirty="0"/>
          </a:p>
          <a:p>
            <a:pPr algn="l"/>
            <a:r>
              <a:rPr lang="ja-JP" altLang="en-US" dirty="0"/>
              <a:t>　　（参考</a:t>
            </a:r>
            <a:r>
              <a:rPr lang="ja-JP" altLang="en-US" dirty="0" smtClean="0"/>
              <a:t>）平成</a:t>
            </a:r>
            <a:r>
              <a:rPr lang="ja-JP" altLang="en-US" dirty="0"/>
              <a:t>２５年度　</a:t>
            </a:r>
            <a:r>
              <a:rPr lang="ja-JP" altLang="en-US" dirty="0" smtClean="0"/>
              <a:t>○％</a:t>
            </a:r>
            <a:r>
              <a:rPr lang="ja-JP" altLang="en-US" dirty="0">
                <a:latin typeface="Calibri" pitchFamily="34" charset="0"/>
              </a:rPr>
              <a:t>（</a:t>
            </a:r>
            <a:r>
              <a:rPr lang="ja-JP" altLang="en-US" dirty="0" smtClean="0">
                <a:latin typeface="Calibri" pitchFamily="34" charset="0"/>
              </a:rPr>
              <a:t>集計中 ４月中</a:t>
            </a:r>
            <a:r>
              <a:rPr lang="ja-JP" altLang="en-US" dirty="0">
                <a:latin typeface="Calibri" pitchFamily="34" charset="0"/>
              </a:rPr>
              <a:t>予定）</a:t>
            </a:r>
            <a:endParaRPr lang="en-US" altLang="ja-JP" dirty="0">
              <a:latin typeface="Calibri" pitchFamily="34" charset="0"/>
            </a:endParaRPr>
          </a:p>
          <a:p>
            <a:pPr algn="l"/>
            <a:endParaRPr lang="en-US" altLang="ja-JP" dirty="0"/>
          </a:p>
        </p:txBody>
      </p:sp>
      <p:sp>
        <p:nvSpPr>
          <p:cNvPr id="20" name="正方形/長方形 23"/>
          <p:cNvSpPr>
            <a:spLocks noChangeArrowheads="1"/>
          </p:cNvSpPr>
          <p:nvPr/>
        </p:nvSpPr>
        <p:spPr bwMode="auto">
          <a:xfrm>
            <a:off x="4897053" y="1276329"/>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■がんばった教員がより報われる仕組み</a:t>
            </a:r>
            <a:r>
              <a:rPr lang="ja-JP" altLang="en-US" b="1" dirty="0">
                <a:latin typeface="Calibri" pitchFamily="34" charset="0"/>
              </a:rPr>
              <a:t>づくり　　</a:t>
            </a:r>
            <a:endParaRPr lang="ja-JP" altLang="en-US" b="1" dirty="0"/>
          </a:p>
        </p:txBody>
      </p:sp>
    </p:spTree>
    <p:extLst>
      <p:ext uri="{BB962C8B-B14F-4D97-AF65-F5344CB8AC3E}">
        <p14:creationId xmlns:p14="http://schemas.microsoft.com/office/powerpoint/2010/main" val="2604077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p:cNvSpPr>
            <a:spLocks noChangeArrowheads="1"/>
          </p:cNvSpPr>
          <p:nvPr/>
        </p:nvSpPr>
        <p:spPr bwMode="auto">
          <a:xfrm>
            <a:off x="71500" y="116633"/>
            <a:ext cx="8964996" cy="1332148"/>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課題７：学校の組織力向上と開かれた学校づくりをすすめます。</a:t>
            </a:r>
            <a:endParaRPr lang="en-US" altLang="ja-JP" sz="1400" b="1" dirty="0">
              <a:solidFill>
                <a:schemeClr val="tx1"/>
              </a:solidFill>
              <a:latin typeface="メイリオ" pitchFamily="50" charset="-128"/>
              <a:ea typeface="メイリオ" pitchFamily="50" charset="-128"/>
              <a:cs typeface="メイリオ" pitchFamily="50" charset="-128"/>
            </a:endParaRPr>
          </a:p>
        </p:txBody>
      </p:sp>
      <p:sp>
        <p:nvSpPr>
          <p:cNvPr id="7" name="角丸四角形 6"/>
          <p:cNvSpPr/>
          <p:nvPr/>
        </p:nvSpPr>
        <p:spPr>
          <a:xfrm>
            <a:off x="179511" y="440482"/>
            <a:ext cx="8604957" cy="85491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◆校長マネジメントを強化し、学校の特性や生徒の課題に応じた学校経営を推進します。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◆保護者等への情報発信を充実するとともに、地域や保護者のニーズを十分に反映した開かれた学校づくり</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をすすめます。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a:t>
            </a: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◆ＩＣＴを活用した</a:t>
            </a:r>
            <a:r>
              <a:rPr lang="ja-JP" altLang="en-US" sz="1100" b="1" dirty="0">
                <a:solidFill>
                  <a:schemeClr val="tx1"/>
                </a:solidFill>
                <a:latin typeface="メイリオ" pitchFamily="50" charset="-128"/>
                <a:ea typeface="メイリオ" pitchFamily="50" charset="-128"/>
                <a:cs typeface="メイリオ" pitchFamily="50" charset="-128"/>
              </a:rPr>
              <a:t>校務</a:t>
            </a:r>
            <a:r>
              <a:rPr lang="ja-JP" altLang="en-US" sz="1100" b="1" dirty="0" smtClean="0">
                <a:solidFill>
                  <a:schemeClr val="tx1"/>
                </a:solidFill>
                <a:latin typeface="メイリオ" pitchFamily="50" charset="-128"/>
                <a:ea typeface="メイリオ" pitchFamily="50" charset="-128"/>
                <a:cs typeface="メイリオ" pitchFamily="50" charset="-128"/>
              </a:rPr>
              <a:t>の効率化等を推進します。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p:txBody>
      </p:sp>
      <p:sp>
        <p:nvSpPr>
          <p:cNvPr id="8" name="角丸四角形 7"/>
          <p:cNvSpPr/>
          <p:nvPr/>
        </p:nvSpPr>
        <p:spPr>
          <a:xfrm>
            <a:off x="179512" y="404664"/>
            <a:ext cx="1187450" cy="252412"/>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1" name="正方形/長方形 3"/>
          <p:cNvSpPr>
            <a:spLocks noChangeArrowheads="1"/>
          </p:cNvSpPr>
          <p:nvPr/>
        </p:nvSpPr>
        <p:spPr bwMode="auto">
          <a:xfrm>
            <a:off x="293688" y="3932869"/>
            <a:ext cx="37734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dirty="0">
                <a:solidFill>
                  <a:srgbClr val="FF0000"/>
                </a:solidFill>
              </a:rPr>
              <a:t>　</a:t>
            </a:r>
            <a:endParaRPr lang="en-US" altLang="ja-JP" dirty="0"/>
          </a:p>
        </p:txBody>
      </p:sp>
      <p:sp>
        <p:nvSpPr>
          <p:cNvPr id="31" name="二等辺三角形 30"/>
          <p:cNvSpPr/>
          <p:nvPr/>
        </p:nvSpPr>
        <p:spPr>
          <a:xfrm rot="10800000">
            <a:off x="1900238" y="1520788"/>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0" name="AutoShape 4"/>
          <p:cNvSpPr>
            <a:spLocks noChangeArrowheads="1"/>
          </p:cNvSpPr>
          <p:nvPr/>
        </p:nvSpPr>
        <p:spPr bwMode="auto">
          <a:xfrm>
            <a:off x="19050" y="1762125"/>
            <a:ext cx="9104313" cy="4849813"/>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1" name="角丸四角形 10"/>
          <p:cNvSpPr/>
          <p:nvPr/>
        </p:nvSpPr>
        <p:spPr>
          <a:xfrm>
            <a:off x="77788" y="2313038"/>
            <a:ext cx="4421187" cy="421230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2" name="角丸四角形 11"/>
          <p:cNvSpPr/>
          <p:nvPr/>
        </p:nvSpPr>
        <p:spPr>
          <a:xfrm>
            <a:off x="66674" y="2132856"/>
            <a:ext cx="4432301"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29844" y="2326221"/>
            <a:ext cx="4419600" cy="4199124"/>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4" name="二等辺三角形 13"/>
          <p:cNvSpPr/>
          <p:nvPr/>
        </p:nvSpPr>
        <p:spPr>
          <a:xfrm rot="5400000">
            <a:off x="3779044" y="4109665"/>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5" name="角丸四角形 14"/>
          <p:cNvSpPr/>
          <p:nvPr/>
        </p:nvSpPr>
        <p:spPr>
          <a:xfrm>
            <a:off x="4579938" y="2132856"/>
            <a:ext cx="4456558"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 name="正方形/長方形 29"/>
          <p:cNvSpPr>
            <a:spLocks noChangeArrowheads="1"/>
          </p:cNvSpPr>
          <p:nvPr/>
        </p:nvSpPr>
        <p:spPr bwMode="auto">
          <a:xfrm>
            <a:off x="196218" y="2564904"/>
            <a:ext cx="3690937"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■校長マネジメントによる学校経営の推進</a:t>
            </a:r>
            <a:endParaRPr lang="ja-JP" altLang="en-US" b="1" dirty="0">
              <a:solidFill>
                <a:srgbClr val="FF0000"/>
              </a:solidFill>
            </a:endParaRPr>
          </a:p>
        </p:txBody>
      </p:sp>
      <p:sp>
        <p:nvSpPr>
          <p:cNvPr id="17" name="正方形/長方形 3"/>
          <p:cNvSpPr>
            <a:spLocks noChangeArrowheads="1"/>
          </p:cNvSpPr>
          <p:nvPr/>
        </p:nvSpPr>
        <p:spPr bwMode="auto">
          <a:xfrm>
            <a:off x="4754563" y="2891036"/>
            <a:ext cx="4137917" cy="1208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a:t>＊「学校経営計画」中の年度重点目標の実現度を向上させます。</a:t>
            </a:r>
            <a:endParaRPr lang="en-US" altLang="ja-JP" dirty="0"/>
          </a:p>
          <a:p>
            <a:pPr algn="l"/>
            <a:r>
              <a:rPr lang="ja-JP" altLang="en-US" b="1" dirty="0">
                <a:latin typeface="Calibri" pitchFamily="34" charset="0"/>
              </a:rPr>
              <a:t>　　</a:t>
            </a:r>
            <a:r>
              <a:rPr lang="ja-JP" altLang="en-US" dirty="0">
                <a:latin typeface="Calibri" pitchFamily="34" charset="0"/>
              </a:rPr>
              <a:t>（参考</a:t>
            </a:r>
            <a:r>
              <a:rPr lang="ja-JP" altLang="en-US" dirty="0" smtClean="0">
                <a:latin typeface="Calibri" pitchFamily="34" charset="0"/>
              </a:rPr>
              <a:t>）</a:t>
            </a:r>
            <a:r>
              <a:rPr lang="ja-JP" altLang="en-US" dirty="0" smtClean="0">
                <a:solidFill>
                  <a:srgbClr val="FF0000"/>
                </a:solidFill>
                <a:latin typeface="Calibri" pitchFamily="34" charset="0"/>
              </a:rPr>
              <a:t> </a:t>
            </a:r>
            <a:r>
              <a:rPr lang="ja-JP" altLang="en-US" dirty="0">
                <a:latin typeface="Calibri" pitchFamily="34" charset="0"/>
              </a:rPr>
              <a:t>平成</a:t>
            </a:r>
            <a:r>
              <a:rPr lang="ja-JP" altLang="en-US" dirty="0" smtClean="0">
                <a:latin typeface="Calibri" pitchFamily="34" charset="0"/>
              </a:rPr>
              <a:t>２５年度　○％</a:t>
            </a:r>
            <a:r>
              <a:rPr lang="ja-JP" altLang="en-US" dirty="0">
                <a:latin typeface="Calibri" pitchFamily="34" charset="0"/>
              </a:rPr>
              <a:t>（集計中 ４月中予定）</a:t>
            </a:r>
            <a:endParaRPr lang="en-US" altLang="ja-JP" dirty="0">
              <a:latin typeface="Calibri" pitchFamily="34" charset="0"/>
            </a:endParaRPr>
          </a:p>
          <a:p>
            <a:pPr algn="l"/>
            <a:endParaRPr lang="en-US" altLang="ja-JP" dirty="0">
              <a:latin typeface="Calibri" pitchFamily="34" charset="0"/>
            </a:endParaRPr>
          </a:p>
          <a:p>
            <a:pPr algn="l"/>
            <a:endParaRPr lang="en-US" altLang="ja-JP" dirty="0"/>
          </a:p>
          <a:p>
            <a:pPr algn="l">
              <a:spcBef>
                <a:spcPts val="100"/>
              </a:spcBef>
              <a:buClr>
                <a:srgbClr val="8064A2">
                  <a:lumMod val="60000"/>
                  <a:lumOff val="40000"/>
                </a:srgbClr>
              </a:buClr>
              <a:defRPr/>
            </a:pPr>
            <a:endParaRPr lang="en-US" altLang="ja-JP" dirty="0" smtClean="0">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dirty="0">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dirty="0">
              <a:latin typeface="Meiryo UI" pitchFamily="50" charset="-128"/>
              <a:ea typeface="Meiryo UI" pitchFamily="50" charset="-128"/>
              <a:cs typeface="Meiryo UI" pitchFamily="50" charset="-128"/>
            </a:endParaRPr>
          </a:p>
        </p:txBody>
      </p:sp>
      <p:sp>
        <p:nvSpPr>
          <p:cNvPr id="18" name="正方形/長方形 29"/>
          <p:cNvSpPr>
            <a:spLocks noChangeArrowheads="1"/>
          </p:cNvSpPr>
          <p:nvPr/>
        </p:nvSpPr>
        <p:spPr bwMode="auto">
          <a:xfrm>
            <a:off x="4754563" y="2576626"/>
            <a:ext cx="3690937"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■校長マネジメントによる学校経営の推進</a:t>
            </a:r>
            <a:endParaRPr lang="ja-JP" altLang="en-US" b="1" dirty="0">
              <a:solidFill>
                <a:srgbClr val="FF0000"/>
              </a:solidFill>
            </a:endParaRPr>
          </a:p>
        </p:txBody>
      </p:sp>
      <p:sp>
        <p:nvSpPr>
          <p:cNvPr id="19" name="正方形/長方形 3"/>
          <p:cNvSpPr>
            <a:spLocks noChangeArrowheads="1"/>
          </p:cNvSpPr>
          <p:nvPr/>
        </p:nvSpPr>
        <p:spPr bwMode="auto">
          <a:xfrm>
            <a:off x="107504" y="2893869"/>
            <a:ext cx="424847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　</a:t>
            </a:r>
            <a:r>
              <a:rPr lang="en-US" altLang="ja-JP" dirty="0" smtClean="0"/>
              <a:t>【</a:t>
            </a:r>
            <a:r>
              <a:rPr lang="ja-JP" altLang="en-US" dirty="0" smtClean="0"/>
              <a:t>学校</a:t>
            </a:r>
            <a:r>
              <a:rPr lang="ja-JP" altLang="en-US" dirty="0"/>
              <a:t>経営計画の策定による</a:t>
            </a:r>
            <a:r>
              <a:rPr lang="ja-JP" altLang="en-US" dirty="0">
                <a:latin typeface="Calibri" pitchFamily="34" charset="0"/>
              </a:rPr>
              <a:t>ＰＤＣＡサイクルに基づく学校</a:t>
            </a:r>
            <a:r>
              <a:rPr lang="ja-JP" altLang="en-US" dirty="0" smtClean="0">
                <a:latin typeface="Calibri" pitchFamily="34" charset="0"/>
              </a:rPr>
              <a:t>経営の確立</a:t>
            </a:r>
            <a:r>
              <a:rPr lang="en-US" altLang="ja-JP" dirty="0" smtClean="0">
                <a:latin typeface="Calibri" pitchFamily="34" charset="0"/>
              </a:rPr>
              <a:t>】</a:t>
            </a:r>
            <a:endParaRPr lang="en-US" altLang="ja-JP" dirty="0">
              <a:latin typeface="Calibri" pitchFamily="34" charset="0"/>
            </a:endParaRPr>
          </a:p>
          <a:p>
            <a:pPr marL="266700" indent="-85725" algn="l">
              <a:buFont typeface="Arial" panose="020B0604020202020204" pitchFamily="34" charset="0"/>
              <a:buChar char="•"/>
            </a:pPr>
            <a:r>
              <a:rPr lang="ja-JP" altLang="en-US" dirty="0" smtClean="0">
                <a:latin typeface="Calibri" pitchFamily="34" charset="0"/>
              </a:rPr>
              <a:t>各府立学校において、「学校経営計画」に基づいた学校経営を行うとともに、学校教育自己診断や学校協議会からの意見を踏まえて学校評価を行います。</a:t>
            </a:r>
            <a:endParaRPr lang="en-US" altLang="ja-JP" dirty="0" smtClean="0">
              <a:latin typeface="Calibri" pitchFamily="34" charset="0"/>
            </a:endParaRPr>
          </a:p>
          <a:p>
            <a:pPr marL="266700" indent="-85725" algn="l">
              <a:buFont typeface="Arial" panose="020B0604020202020204" pitchFamily="34" charset="0"/>
              <a:buChar char="•"/>
            </a:pPr>
            <a:r>
              <a:rPr lang="ja-JP" altLang="en-US" dirty="0" smtClean="0">
                <a:latin typeface="Calibri" pitchFamily="34" charset="0"/>
              </a:rPr>
              <a:t>学校評価を行う際に入学者選抜や進路、生徒の状況等についての府立学校共通の診断項目を設定するなど、学校評価の充実を図ります。</a:t>
            </a:r>
            <a:r>
              <a:rPr lang="en-US" altLang="ja-JP" dirty="0" smtClean="0">
                <a:latin typeface="Calibri" pitchFamily="34" charset="0"/>
              </a:rPr>
              <a:t/>
            </a:r>
            <a:br>
              <a:rPr lang="en-US" altLang="ja-JP" dirty="0" smtClean="0">
                <a:latin typeface="Calibri" pitchFamily="34" charset="0"/>
              </a:rPr>
            </a:br>
            <a:endParaRPr lang="en-US" altLang="ja-JP" dirty="0">
              <a:latin typeface="Calibri" pitchFamily="34" charset="0"/>
            </a:endParaRPr>
          </a:p>
          <a:p>
            <a:pPr algn="l"/>
            <a:r>
              <a:rPr lang="ja-JP" altLang="en-US" dirty="0" smtClean="0"/>
              <a:t>　</a:t>
            </a:r>
            <a:r>
              <a:rPr lang="en-US" altLang="ja-JP" dirty="0" smtClean="0"/>
              <a:t>【</a:t>
            </a:r>
            <a:r>
              <a:rPr lang="ja-JP" altLang="en-US" dirty="0" smtClean="0"/>
              <a:t>予算面等における校長</a:t>
            </a:r>
            <a:r>
              <a:rPr lang="ja-JP" altLang="en-US" dirty="0"/>
              <a:t>のマネジメント</a:t>
            </a:r>
            <a:r>
              <a:rPr lang="ja-JP" altLang="en-US" dirty="0" smtClean="0"/>
              <a:t>強化</a:t>
            </a:r>
            <a:r>
              <a:rPr lang="en-US" altLang="ja-JP" dirty="0" smtClean="0"/>
              <a:t>】</a:t>
            </a:r>
          </a:p>
          <a:p>
            <a:pPr algn="l"/>
            <a:r>
              <a:rPr lang="ja-JP" altLang="en-US" dirty="0"/>
              <a:t>　</a:t>
            </a:r>
            <a:r>
              <a:rPr lang="ja-JP" altLang="en-US" dirty="0" smtClean="0"/>
              <a:t>＊学校経営推進事業</a:t>
            </a:r>
            <a:endParaRPr lang="en-US" altLang="ja-JP" dirty="0" smtClean="0"/>
          </a:p>
          <a:p>
            <a:pPr marL="266700" indent="-85725" algn="l">
              <a:buFont typeface="Arial" panose="020B0604020202020204" pitchFamily="34" charset="0"/>
              <a:buChar char="•"/>
            </a:pPr>
            <a:r>
              <a:rPr lang="ja-JP" altLang="en-US" dirty="0"/>
              <a:t>「学校経営計画」による学校経営を推進するため、高い効果の見込まれる事業計画を提案する学校に対し予算措置を</a:t>
            </a:r>
            <a:r>
              <a:rPr lang="ja-JP" altLang="en-US" dirty="0" smtClean="0"/>
              <a:t>行います。</a:t>
            </a:r>
            <a:endParaRPr lang="en-US" altLang="ja-JP" dirty="0" smtClean="0"/>
          </a:p>
          <a:p>
            <a:pPr algn="l"/>
            <a:r>
              <a:rPr lang="ja-JP" altLang="en-US" dirty="0"/>
              <a:t>　</a:t>
            </a:r>
            <a:r>
              <a:rPr lang="ja-JP" altLang="en-US" dirty="0" smtClean="0"/>
              <a:t>＊校長マネジメント推進事業</a:t>
            </a:r>
            <a:endParaRPr lang="en-US" altLang="ja-JP" dirty="0" smtClean="0"/>
          </a:p>
          <a:p>
            <a:pPr marL="266700" indent="-95250" algn="l">
              <a:buFont typeface="Arial" panose="020B0604020202020204" pitchFamily="34" charset="0"/>
              <a:buChar char="•"/>
            </a:pPr>
            <a:r>
              <a:rPr lang="ja-JP" altLang="en-US" dirty="0" smtClean="0"/>
              <a:t>広報充実費等、校長・准校長の責任と権限において執行できる予算を配当します。</a:t>
            </a:r>
            <a:endParaRPr lang="en-US" altLang="ja-JP" dirty="0" smtClean="0"/>
          </a:p>
          <a:p>
            <a:pPr algn="l"/>
            <a:r>
              <a:rPr lang="ja-JP" altLang="en-US" dirty="0"/>
              <a:t>　</a:t>
            </a:r>
            <a:r>
              <a:rPr lang="ja-JP" altLang="en-US" b="1" dirty="0">
                <a:solidFill>
                  <a:srgbClr val="FF0000"/>
                </a:solidFill>
                <a:latin typeface="ＭＳ Ｐゴシック" pitchFamily="50" charset="-128"/>
              </a:rPr>
              <a:t>　</a:t>
            </a:r>
            <a:endParaRPr lang="en-US" altLang="ja-JP" b="1" dirty="0" smtClean="0">
              <a:solidFill>
                <a:srgbClr val="FF0000"/>
              </a:solidFill>
              <a:latin typeface="ＭＳ Ｐゴシック" pitchFamily="50" charset="-128"/>
            </a:endParaRPr>
          </a:p>
          <a:p>
            <a:pPr lvl="0" indent="85725" algn="l"/>
            <a:r>
              <a:rPr lang="en-US" altLang="ja-JP" dirty="0" smtClean="0">
                <a:latin typeface="ＭＳ Ｐゴシック" pitchFamily="50" charset="-128"/>
              </a:rPr>
              <a:t>【</a:t>
            </a:r>
            <a:r>
              <a:rPr lang="ja-JP" altLang="en-US" dirty="0" smtClean="0">
                <a:latin typeface="ＭＳ Ｐゴシック" pitchFamily="50" charset="-128"/>
              </a:rPr>
              <a:t>民間人、行政職、教諭等からの優れた人材の校長への任用</a:t>
            </a:r>
            <a:r>
              <a:rPr lang="en-US" altLang="ja-JP" dirty="0" smtClean="0">
                <a:latin typeface="ＭＳ Ｐゴシック" pitchFamily="50" charset="-128"/>
              </a:rPr>
              <a:t>】</a:t>
            </a:r>
            <a:endParaRPr lang="en-US" altLang="ja-JP" dirty="0">
              <a:latin typeface="ＭＳ Ｐゴシック" pitchFamily="50" charset="-128"/>
            </a:endParaRPr>
          </a:p>
          <a:p>
            <a:pPr marL="266700" indent="-85725" algn="l">
              <a:buFont typeface="Arial" panose="020B0604020202020204" pitchFamily="34" charset="0"/>
              <a:buChar char="•"/>
            </a:pPr>
            <a:r>
              <a:rPr lang="ja-JP" altLang="en-US" dirty="0" smtClean="0">
                <a:latin typeface="Calibri" pitchFamily="34" charset="0"/>
              </a:rPr>
              <a:t>府立学校長</a:t>
            </a:r>
            <a:r>
              <a:rPr lang="ja-JP" altLang="en-US" dirty="0">
                <a:latin typeface="Calibri" pitchFamily="34" charset="0"/>
              </a:rPr>
              <a:t>、</a:t>
            </a:r>
            <a:r>
              <a:rPr lang="ja-JP" altLang="en-US" dirty="0" smtClean="0">
                <a:latin typeface="Calibri" pitchFamily="34" charset="0"/>
              </a:rPr>
              <a:t>小学校・中学校長（任期付任用）に</a:t>
            </a:r>
            <a:r>
              <a:rPr lang="ja-JP" altLang="en-US" dirty="0">
                <a:latin typeface="Calibri" pitchFamily="34" charset="0"/>
              </a:rPr>
              <a:t>優秀な人材を確</a:t>
            </a:r>
            <a:r>
              <a:rPr lang="ja-JP" altLang="en-US" dirty="0" smtClean="0">
                <a:latin typeface="Calibri" pitchFamily="34" charset="0"/>
              </a:rPr>
              <a:t>保するため</a:t>
            </a:r>
            <a:r>
              <a:rPr lang="ja-JP" altLang="en-US" dirty="0">
                <a:latin typeface="Calibri" pitchFamily="34" charset="0"/>
              </a:rPr>
              <a:t>、</a:t>
            </a:r>
            <a:r>
              <a:rPr lang="ja-JP" altLang="en-US" dirty="0" smtClean="0">
                <a:latin typeface="Calibri" pitchFamily="34" charset="0"/>
              </a:rPr>
              <a:t>広報活動を推進</a:t>
            </a:r>
            <a:r>
              <a:rPr lang="ja-JP" altLang="en-US" dirty="0">
                <a:latin typeface="Calibri" pitchFamily="34" charset="0"/>
              </a:rPr>
              <a:t>します。</a:t>
            </a:r>
            <a:endParaRPr lang="en-US" altLang="ja-JP" dirty="0">
              <a:latin typeface="Calibri" pitchFamily="34" charset="0"/>
            </a:endParaRPr>
          </a:p>
        </p:txBody>
      </p:sp>
      <p:sp>
        <p:nvSpPr>
          <p:cNvPr id="20500" name="Text Box 142"/>
          <p:cNvSpPr txBox="1">
            <a:spLocks noChangeArrowheads="1"/>
          </p:cNvSpPr>
          <p:nvPr/>
        </p:nvSpPr>
        <p:spPr bwMode="auto">
          <a:xfrm>
            <a:off x="8547100" y="6611937"/>
            <a:ext cx="576263" cy="246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１６</a:t>
            </a:r>
            <a:endParaRPr lang="ja-JP" altLang="en-US"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19050" y="440668"/>
            <a:ext cx="9104313" cy="6196322"/>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77788" y="944724"/>
            <a:ext cx="4421187" cy="5586585"/>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1" name="角丸四角形 10"/>
          <p:cNvSpPr/>
          <p:nvPr/>
        </p:nvSpPr>
        <p:spPr>
          <a:xfrm>
            <a:off x="66675" y="836712"/>
            <a:ext cx="44577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89463" y="1024508"/>
            <a:ext cx="4419600" cy="5506801"/>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779044" y="3534259"/>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579938" y="836712"/>
            <a:ext cx="4468812"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8" name="正方形/長方形 29"/>
          <p:cNvSpPr>
            <a:spLocks noChangeArrowheads="1"/>
          </p:cNvSpPr>
          <p:nvPr/>
        </p:nvSpPr>
        <p:spPr bwMode="auto">
          <a:xfrm>
            <a:off x="264845" y="1304762"/>
            <a:ext cx="369887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■地域・保護者との連携による開かれた学校づくり</a:t>
            </a:r>
            <a:endParaRPr lang="ja-JP" altLang="en-US" b="1" dirty="0"/>
          </a:p>
        </p:txBody>
      </p:sp>
      <p:sp>
        <p:nvSpPr>
          <p:cNvPr id="21" name="正方形/長方形 3"/>
          <p:cNvSpPr>
            <a:spLocks noChangeArrowheads="1"/>
          </p:cNvSpPr>
          <p:nvPr/>
        </p:nvSpPr>
        <p:spPr bwMode="auto">
          <a:xfrm>
            <a:off x="293688" y="3932869"/>
            <a:ext cx="37734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dirty="0">
                <a:solidFill>
                  <a:srgbClr val="FF0000"/>
                </a:solidFill>
              </a:rPr>
              <a:t>　</a:t>
            </a:r>
            <a:endParaRPr lang="en-US" altLang="ja-JP" dirty="0"/>
          </a:p>
        </p:txBody>
      </p:sp>
      <p:sp>
        <p:nvSpPr>
          <p:cNvPr id="22" name="正方形/長方形 3"/>
          <p:cNvSpPr>
            <a:spLocks noChangeArrowheads="1"/>
          </p:cNvSpPr>
          <p:nvPr/>
        </p:nvSpPr>
        <p:spPr bwMode="auto">
          <a:xfrm>
            <a:off x="260079" y="1592875"/>
            <a:ext cx="403616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t>【</a:t>
            </a:r>
            <a:r>
              <a:rPr lang="ja-JP" altLang="en-US" dirty="0" smtClean="0"/>
              <a:t>学校協</a:t>
            </a:r>
            <a:r>
              <a:rPr lang="ja-JP" altLang="en-US" dirty="0"/>
              <a:t>議会による保護者・地域ニーズの</a:t>
            </a:r>
            <a:r>
              <a:rPr lang="ja-JP" altLang="en-US" dirty="0" smtClean="0"/>
              <a:t>反映</a:t>
            </a:r>
            <a:r>
              <a:rPr lang="en-US" altLang="ja-JP" dirty="0" smtClean="0"/>
              <a:t>】</a:t>
            </a:r>
          </a:p>
          <a:p>
            <a:pPr lvl="0" algn="l"/>
            <a:r>
              <a:rPr lang="ja-JP" altLang="en-US" dirty="0" smtClean="0">
                <a:latin typeface="Calibri" pitchFamily="34" charset="0"/>
              </a:rPr>
              <a:t>＊学校協議会の設置</a:t>
            </a:r>
            <a:endParaRPr lang="en-US" altLang="ja-JP" dirty="0">
              <a:latin typeface="Calibri" pitchFamily="34" charset="0"/>
            </a:endParaRPr>
          </a:p>
          <a:p>
            <a:pPr marL="180975" indent="-95250" algn="l">
              <a:buFont typeface="Arial" panose="020B0604020202020204" pitchFamily="34" charset="0"/>
              <a:buChar char="•"/>
            </a:pPr>
            <a:r>
              <a:rPr lang="ja-JP" altLang="en-US" dirty="0" smtClean="0"/>
              <a:t>全府立学校に保護者や地域の住民その他の関係者、学識経験者からなる学校協議会を設置し、学校協議会の意見を踏まえた学校経営計画の策定や学校評価を行うことにより、保護者や地域の住民との連携協力と学校運営への参加を促進します。</a:t>
            </a:r>
            <a:endParaRPr lang="en-US" altLang="ja-JP" dirty="0"/>
          </a:p>
          <a:p>
            <a:pPr algn="l"/>
            <a:endParaRPr lang="en-US" altLang="ja-JP" dirty="0" smtClean="0"/>
          </a:p>
          <a:p>
            <a:pPr algn="l"/>
            <a:r>
              <a:rPr lang="ja-JP" altLang="en-US" dirty="0" smtClean="0"/>
              <a:t>＊</a:t>
            </a:r>
            <a:r>
              <a:rPr lang="ja-JP" altLang="en-US" dirty="0"/>
              <a:t>保護者の</a:t>
            </a:r>
            <a:r>
              <a:rPr lang="ja-JP" altLang="en-US" dirty="0" smtClean="0"/>
              <a:t>申し出制度</a:t>
            </a:r>
            <a:endParaRPr lang="ja-JP" altLang="en-US" dirty="0"/>
          </a:p>
          <a:p>
            <a:pPr marL="171450" indent="-85725" algn="l">
              <a:buFont typeface="Arial" panose="020B0604020202020204" pitchFamily="34" charset="0"/>
              <a:buChar char="•"/>
            </a:pPr>
            <a:r>
              <a:rPr lang="ja-JP" altLang="en-US" dirty="0" smtClean="0"/>
              <a:t>府立学校の教員の授業その他の教育活動に関する保護者からの意</a:t>
            </a:r>
            <a:r>
              <a:rPr lang="ja-JP" altLang="en-US" dirty="0"/>
              <a:t>　</a:t>
            </a:r>
            <a:r>
              <a:rPr lang="ja-JP" altLang="en-US" dirty="0" smtClean="0"/>
              <a:t>　見の申し出に関し、学校協議会において調査審議し、学校に対し適切</a:t>
            </a:r>
            <a:r>
              <a:rPr lang="ja-JP" altLang="en-US" dirty="0"/>
              <a:t>　</a:t>
            </a:r>
            <a:r>
              <a:rPr lang="ja-JP" altLang="en-US" dirty="0" smtClean="0"/>
              <a:t>　な対応を意見具申します。</a:t>
            </a:r>
            <a:endParaRPr lang="en-US" altLang="ja-JP" dirty="0" smtClean="0"/>
          </a:p>
          <a:p>
            <a:pPr algn="l"/>
            <a:endParaRPr lang="en-US" altLang="ja-JP" dirty="0"/>
          </a:p>
        </p:txBody>
      </p:sp>
      <p:sp>
        <p:nvSpPr>
          <p:cNvPr id="33" name="正方形/長方形 29"/>
          <p:cNvSpPr>
            <a:spLocks noChangeArrowheads="1"/>
          </p:cNvSpPr>
          <p:nvPr/>
        </p:nvSpPr>
        <p:spPr bwMode="auto">
          <a:xfrm>
            <a:off x="215516" y="3752849"/>
            <a:ext cx="3748203" cy="302758"/>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■校務</a:t>
            </a:r>
            <a:r>
              <a:rPr lang="ja-JP" altLang="en-US" b="1" dirty="0" smtClean="0"/>
              <a:t>の効率化</a:t>
            </a:r>
            <a:r>
              <a:rPr lang="ja-JP" altLang="en-US" b="1" dirty="0"/>
              <a:t>　</a:t>
            </a:r>
          </a:p>
        </p:txBody>
      </p:sp>
      <p:sp>
        <p:nvSpPr>
          <p:cNvPr id="34" name="正方形/長方形 3"/>
          <p:cNvSpPr>
            <a:spLocks noChangeArrowheads="1"/>
          </p:cNvSpPr>
          <p:nvPr/>
        </p:nvSpPr>
        <p:spPr bwMode="auto">
          <a:xfrm>
            <a:off x="215515" y="4149080"/>
            <a:ext cx="408072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t>【</a:t>
            </a:r>
            <a:r>
              <a:rPr lang="ja-JP" altLang="en-US" dirty="0" smtClean="0"/>
              <a:t>府立学校の</a:t>
            </a:r>
            <a:r>
              <a:rPr lang="en-US" altLang="ja-JP" dirty="0" smtClean="0"/>
              <a:t>ICT</a:t>
            </a:r>
            <a:r>
              <a:rPr lang="ja-JP" altLang="en-US" dirty="0"/>
              <a:t>ネットワークの</a:t>
            </a:r>
            <a:r>
              <a:rPr lang="ja-JP" altLang="en-US" dirty="0" smtClean="0"/>
              <a:t>統合</a:t>
            </a:r>
            <a:r>
              <a:rPr lang="en-US" altLang="ja-JP" dirty="0" smtClean="0"/>
              <a:t>】</a:t>
            </a:r>
          </a:p>
          <a:p>
            <a:pPr lvl="0" algn="l"/>
            <a:r>
              <a:rPr lang="ja-JP" altLang="en-US" dirty="0" smtClean="0"/>
              <a:t>＊府立学校教育</a:t>
            </a:r>
            <a:r>
              <a:rPr lang="en-US" altLang="ja-JP" dirty="0" smtClean="0"/>
              <a:t>ICT</a:t>
            </a:r>
            <a:r>
              <a:rPr lang="ja-JP" altLang="en-US" dirty="0" smtClean="0"/>
              <a:t>化推進事業</a:t>
            </a:r>
            <a:endParaRPr lang="en-US" altLang="ja-JP" dirty="0"/>
          </a:p>
          <a:p>
            <a:pPr marL="171450" lvl="0" indent="-85725" algn="l">
              <a:buFont typeface="Arial" panose="020B0604020202020204" pitchFamily="34" charset="0"/>
              <a:buChar char="•"/>
            </a:pPr>
            <a:r>
              <a:rPr lang="ja-JP" altLang="en-US" dirty="0" smtClean="0"/>
              <a:t>平成２６年４月から教職員</a:t>
            </a:r>
            <a:r>
              <a:rPr lang="ja-JP" altLang="en-US" dirty="0"/>
              <a:t>ネットワークと校内</a:t>
            </a:r>
            <a:r>
              <a:rPr lang="ja-JP" altLang="en-US" dirty="0" smtClean="0"/>
              <a:t>イントラネットを統合</a:t>
            </a:r>
            <a:r>
              <a:rPr lang="ja-JP" altLang="en-US" dirty="0"/>
              <a:t>し</a:t>
            </a:r>
            <a:r>
              <a:rPr lang="ja-JP" altLang="en-US" dirty="0" smtClean="0"/>
              <a:t>、</a:t>
            </a:r>
            <a:r>
              <a:rPr lang="ja-JP" altLang="en-US" dirty="0"/>
              <a:t>統合</a:t>
            </a:r>
            <a:r>
              <a:rPr lang="en-US" altLang="ja-JP" dirty="0"/>
              <a:t>ICT</a:t>
            </a:r>
            <a:r>
              <a:rPr lang="ja-JP" altLang="en-US" dirty="0"/>
              <a:t>ネットワークを本格稼働します</a:t>
            </a:r>
            <a:r>
              <a:rPr lang="ja-JP" altLang="en-US" dirty="0" smtClean="0"/>
              <a:t>。</a:t>
            </a:r>
            <a:endParaRPr lang="en-US" altLang="ja-JP" dirty="0" smtClean="0"/>
          </a:p>
          <a:p>
            <a:pPr marL="85725" lvl="0" algn="l"/>
            <a:endParaRPr lang="en-US" altLang="ja-JP" dirty="0" smtClean="0"/>
          </a:p>
          <a:p>
            <a:pPr marL="85725" algn="l"/>
            <a:endParaRPr lang="en-US" altLang="ja-JP" dirty="0" smtClean="0"/>
          </a:p>
        </p:txBody>
      </p:sp>
      <p:sp>
        <p:nvSpPr>
          <p:cNvPr id="23" name="正方形/長方形 3"/>
          <p:cNvSpPr>
            <a:spLocks noChangeArrowheads="1"/>
          </p:cNvSpPr>
          <p:nvPr/>
        </p:nvSpPr>
        <p:spPr bwMode="auto">
          <a:xfrm>
            <a:off x="4743015" y="4113076"/>
            <a:ext cx="382542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a:t>
            </a:r>
            <a:r>
              <a:rPr lang="en-US" altLang="ja-JP" dirty="0" smtClean="0"/>
              <a:t>ICT</a:t>
            </a:r>
            <a:r>
              <a:rPr lang="ja-JP" altLang="en-US" dirty="0" smtClean="0"/>
              <a:t>化を進め、校務処理の迅速化や教員の負担軽減を図ります。</a:t>
            </a:r>
            <a:endParaRPr lang="en-US" altLang="ja-JP" dirty="0" smtClean="0"/>
          </a:p>
          <a:p>
            <a:pPr algn="l"/>
            <a:endParaRPr lang="en-US" altLang="ja-JP" b="1" strike="sngStrike" dirty="0"/>
          </a:p>
        </p:txBody>
      </p:sp>
      <p:sp>
        <p:nvSpPr>
          <p:cNvPr id="27" name="正方形/長方形 3"/>
          <p:cNvSpPr>
            <a:spLocks noChangeArrowheads="1"/>
          </p:cNvSpPr>
          <p:nvPr/>
        </p:nvSpPr>
        <p:spPr bwMode="auto">
          <a:xfrm>
            <a:off x="4788024" y="1592796"/>
            <a:ext cx="3996444" cy="2231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a:t>
            </a:r>
            <a:r>
              <a:rPr lang="ja-JP" altLang="en-US" dirty="0"/>
              <a:t>府立高校の学校教育自己診断における授業参観や学校行事等へ</a:t>
            </a:r>
            <a:endParaRPr lang="en-US" altLang="ja-JP" dirty="0"/>
          </a:p>
          <a:p>
            <a:pPr algn="l"/>
            <a:r>
              <a:rPr lang="ja-JP" altLang="en-US" dirty="0"/>
              <a:t>　の保護者の参加及び学校の情報提供に関連する診断項目の肯定</a:t>
            </a:r>
            <a:endParaRPr lang="en-US" altLang="ja-JP" dirty="0"/>
          </a:p>
          <a:p>
            <a:pPr algn="l"/>
            <a:r>
              <a:rPr lang="ja-JP" altLang="en-US" dirty="0"/>
              <a:t>　</a:t>
            </a:r>
            <a:r>
              <a:rPr lang="ja-JP" altLang="en-US" dirty="0" smtClean="0"/>
              <a:t>値</a:t>
            </a:r>
            <a:r>
              <a:rPr lang="en-US" altLang="ja-JP" dirty="0" smtClean="0">
                <a:latin typeface="+mn-ea"/>
                <a:ea typeface="+mn-ea"/>
              </a:rPr>
              <a:t>(</a:t>
            </a:r>
            <a:r>
              <a:rPr lang="en-US" altLang="ja-JP" dirty="0">
                <a:latin typeface="+mn-ea"/>
                <a:ea typeface="+mn-ea"/>
              </a:rPr>
              <a:t>※</a:t>
            </a:r>
            <a:r>
              <a:rPr lang="en-US" altLang="ja-JP" dirty="0" smtClean="0">
                <a:latin typeface="+mn-ea"/>
                <a:ea typeface="+mn-ea"/>
              </a:rPr>
              <a:t>)</a:t>
            </a:r>
            <a:r>
              <a:rPr lang="ja-JP" altLang="en-US" dirty="0" err="1" smtClean="0">
                <a:latin typeface="+mn-ea"/>
                <a:ea typeface="+mn-ea"/>
              </a:rPr>
              <a:t>を</a:t>
            </a:r>
            <a:r>
              <a:rPr lang="ja-JP" altLang="en-US" dirty="0" err="1">
                <a:latin typeface="+mn-ea"/>
                <a:ea typeface="+mn-ea"/>
              </a:rPr>
              <a:t>向</a:t>
            </a:r>
            <a:r>
              <a:rPr lang="ja-JP" altLang="en-US" dirty="0"/>
              <a:t>上させます。</a:t>
            </a:r>
            <a:endParaRPr lang="en-US" altLang="ja-JP" dirty="0"/>
          </a:p>
          <a:p>
            <a:pPr algn="l"/>
            <a:r>
              <a:rPr lang="ja-JP" altLang="en-US" dirty="0"/>
              <a:t>　　（参考）保護者参加　　 </a:t>
            </a:r>
            <a:r>
              <a:rPr lang="ja-JP" altLang="en-US" dirty="0" smtClean="0"/>
              <a:t>平成２５年度　　○％</a:t>
            </a:r>
            <a:r>
              <a:rPr lang="ja-JP" altLang="en-US" dirty="0">
                <a:latin typeface="Calibri" pitchFamily="34" charset="0"/>
              </a:rPr>
              <a:t>（集計中 ４月中予定</a:t>
            </a:r>
            <a:r>
              <a:rPr lang="ja-JP" altLang="en-US" dirty="0" smtClean="0">
                <a:latin typeface="Calibri" pitchFamily="34" charset="0"/>
              </a:rPr>
              <a:t>）</a:t>
            </a:r>
            <a:endParaRPr lang="en-US" altLang="ja-JP" dirty="0"/>
          </a:p>
          <a:p>
            <a:pPr algn="l"/>
            <a:r>
              <a:rPr lang="ja-JP" altLang="en-US" dirty="0"/>
              <a:t>　　　　　　 情報提供肯定　</a:t>
            </a:r>
            <a:r>
              <a:rPr lang="ja-JP" altLang="en-US" dirty="0" smtClean="0"/>
              <a:t>平成</a:t>
            </a:r>
            <a:r>
              <a:rPr lang="ja-JP" altLang="en-US" dirty="0"/>
              <a:t>２５年度　　</a:t>
            </a:r>
            <a:r>
              <a:rPr lang="ja-JP" altLang="en-US" dirty="0" smtClean="0"/>
              <a:t>○％</a:t>
            </a:r>
            <a:r>
              <a:rPr lang="ja-JP" altLang="en-US" dirty="0">
                <a:latin typeface="Calibri" pitchFamily="34" charset="0"/>
              </a:rPr>
              <a:t>（集計中 ４月中予定</a:t>
            </a:r>
            <a:r>
              <a:rPr lang="ja-JP" altLang="en-US" dirty="0" smtClean="0">
                <a:latin typeface="Calibri" pitchFamily="34" charset="0"/>
              </a:rPr>
              <a:t>）</a:t>
            </a:r>
            <a:endParaRPr lang="en-US" altLang="ja-JP" dirty="0" smtClean="0"/>
          </a:p>
          <a:p>
            <a:pPr algn="l"/>
            <a:r>
              <a:rPr lang="ja-JP" altLang="en-US" dirty="0" smtClean="0"/>
              <a:t>　　</a:t>
            </a:r>
            <a:r>
              <a:rPr lang="en-US" altLang="ja-JP" sz="900" i="1" dirty="0" smtClean="0"/>
              <a:t>※</a:t>
            </a:r>
            <a:r>
              <a:rPr lang="ja-JP" altLang="en-US" sz="900" i="1" dirty="0" smtClean="0"/>
              <a:t>「学校から保護者に対して行われる情報提供が適切である」という診断</a:t>
            </a:r>
            <a:endParaRPr lang="en-US" altLang="ja-JP" sz="900" i="1" dirty="0" smtClean="0"/>
          </a:p>
          <a:p>
            <a:pPr algn="l"/>
            <a:r>
              <a:rPr lang="ja-JP" altLang="en-US" sz="900" i="1" dirty="0"/>
              <a:t>　</a:t>
            </a:r>
            <a:r>
              <a:rPr lang="ja-JP" altLang="en-US" sz="900" i="1" dirty="0" smtClean="0"/>
              <a:t>　　項目に対して「よくできている」「できている」が占める割合</a:t>
            </a:r>
            <a:endParaRPr lang="en-US" altLang="ja-JP" sz="900" i="1" dirty="0" smtClean="0"/>
          </a:p>
          <a:p>
            <a:pPr algn="l"/>
            <a:endParaRPr lang="en-US" altLang="ja-JP" u="sng" dirty="0"/>
          </a:p>
          <a:p>
            <a:pPr marL="85725" indent="-85725" algn="l"/>
            <a:r>
              <a:rPr lang="ja-JP" altLang="en-US" dirty="0" smtClean="0"/>
              <a:t>＊府立高校における学校教育自己診断結果と分析の公表状況を向上させます。</a:t>
            </a:r>
            <a:endParaRPr lang="en-US" altLang="ja-JP" dirty="0"/>
          </a:p>
          <a:p>
            <a:pPr algn="l"/>
            <a:r>
              <a:rPr lang="ja-JP" altLang="en-US" dirty="0"/>
              <a:t>　　（参考） 平成２５年度の公表状況　　　　</a:t>
            </a:r>
            <a:r>
              <a:rPr lang="ja-JP" altLang="en-US" dirty="0" smtClean="0"/>
              <a:t>○％</a:t>
            </a:r>
            <a:r>
              <a:rPr lang="ja-JP" altLang="en-US" dirty="0">
                <a:latin typeface="Calibri" pitchFamily="34" charset="0"/>
              </a:rPr>
              <a:t>（集計中 ４月中予定</a:t>
            </a:r>
            <a:r>
              <a:rPr lang="ja-JP" altLang="en-US" dirty="0" smtClean="0">
                <a:latin typeface="Calibri" pitchFamily="34" charset="0"/>
              </a:rPr>
              <a:t>）</a:t>
            </a:r>
            <a:endParaRPr lang="ja-JP" altLang="en-US" dirty="0"/>
          </a:p>
          <a:p>
            <a:pPr algn="l"/>
            <a:endParaRPr lang="en-US" altLang="ja-JP" u="sng" dirty="0">
              <a:solidFill>
                <a:srgbClr val="FF0000"/>
              </a:solidFill>
            </a:endParaRPr>
          </a:p>
          <a:p>
            <a:pPr algn="l"/>
            <a:endParaRPr lang="en-US" altLang="ja-JP" dirty="0">
              <a:solidFill>
                <a:srgbClr val="FF0000"/>
              </a:solidFill>
            </a:endParaRPr>
          </a:p>
          <a:p>
            <a:pPr algn="l"/>
            <a:endParaRPr lang="ja-JP" altLang="en-US" dirty="0"/>
          </a:p>
        </p:txBody>
      </p:sp>
      <p:sp>
        <p:nvSpPr>
          <p:cNvPr id="19" name="正方形/長方形 29"/>
          <p:cNvSpPr>
            <a:spLocks noChangeArrowheads="1"/>
          </p:cNvSpPr>
          <p:nvPr/>
        </p:nvSpPr>
        <p:spPr bwMode="auto">
          <a:xfrm>
            <a:off x="4754563" y="1294119"/>
            <a:ext cx="369887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■地域・保護者との連携による開かれた学校づくり</a:t>
            </a:r>
            <a:endParaRPr lang="ja-JP" altLang="en-US" b="1" dirty="0"/>
          </a:p>
        </p:txBody>
      </p:sp>
      <p:sp>
        <p:nvSpPr>
          <p:cNvPr id="25" name="正方形/長方形 29"/>
          <p:cNvSpPr>
            <a:spLocks noChangeArrowheads="1"/>
          </p:cNvSpPr>
          <p:nvPr/>
        </p:nvSpPr>
        <p:spPr bwMode="auto">
          <a:xfrm>
            <a:off x="4766581" y="3757384"/>
            <a:ext cx="3748203" cy="302758"/>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■校務</a:t>
            </a:r>
            <a:r>
              <a:rPr lang="ja-JP" altLang="en-US" b="1" dirty="0" smtClean="0"/>
              <a:t>の効率化</a:t>
            </a:r>
            <a:r>
              <a:rPr lang="ja-JP" altLang="en-US" b="1" dirty="0"/>
              <a:t>　</a:t>
            </a:r>
          </a:p>
        </p:txBody>
      </p:sp>
      <p:sp>
        <p:nvSpPr>
          <p:cNvPr id="26" name="Text Box 142"/>
          <p:cNvSpPr txBox="1">
            <a:spLocks noChangeArrowheads="1"/>
          </p:cNvSpPr>
          <p:nvPr/>
        </p:nvSpPr>
        <p:spPr bwMode="auto">
          <a:xfrm>
            <a:off x="8514784" y="6636990"/>
            <a:ext cx="623176"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１７</a:t>
            </a:r>
            <a:endParaRPr lang="ja-JP" altLang="en-US" b="1" dirty="0"/>
          </a:p>
        </p:txBody>
      </p:sp>
    </p:spTree>
    <p:extLst>
      <p:ext uri="{BB962C8B-B14F-4D97-AF65-F5344CB8AC3E}">
        <p14:creationId xmlns:p14="http://schemas.microsoft.com/office/powerpoint/2010/main" val="41857818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19050" y="44624"/>
            <a:ext cx="9104313" cy="1188132"/>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smtClean="0">
                <a:solidFill>
                  <a:prstClr val="black"/>
                </a:solidFill>
                <a:latin typeface="メイリオ" pitchFamily="50" charset="-128"/>
                <a:ea typeface="メイリオ" pitchFamily="50" charset="-128"/>
                <a:cs typeface="メイリオ" pitchFamily="50" charset="-128"/>
              </a:rPr>
              <a:t>重点課題８：安全で安心な学びの場をつくります</a:t>
            </a:r>
            <a:r>
              <a:rPr lang="ja-JP" altLang="en-US" sz="1400" b="1" dirty="0" smtClean="0"/>
              <a:t>。</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10" name="角丸四角形 9"/>
          <p:cNvSpPr/>
          <p:nvPr/>
        </p:nvSpPr>
        <p:spPr>
          <a:xfrm>
            <a:off x="125413" y="333722"/>
            <a:ext cx="8891587" cy="75501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schemeClr val="tx2"/>
                </a:solidFill>
                <a:latin typeface="ＭＳ Ｐゴシック" pitchFamily="50" charset="-128"/>
                <a:ea typeface="メイリオ" pitchFamily="50" charset="-128"/>
                <a:cs typeface="メイリオ" pitchFamily="50" charset="-128"/>
              </a:rPr>
              <a:t>◆耐震改修、老朽化対策など、府立学校の計画的な施設整備を推進します。</a:t>
            </a:r>
            <a:endParaRPr lang="en-US" altLang="ja-JP" sz="1100" b="1" dirty="0" smtClean="0">
              <a:solidFill>
                <a:schemeClr val="tx2"/>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2"/>
                </a:solidFill>
                <a:latin typeface="ＭＳ Ｐゴシック" pitchFamily="50" charset="-128"/>
                <a:ea typeface="メイリオ" pitchFamily="50" charset="-128"/>
                <a:cs typeface="メイリオ" pitchFamily="50" charset="-128"/>
              </a:rPr>
              <a:t>◆学校の危機管理体制を確立するとともに、児童・生徒が災害時に迅速に対応する力を育成します。</a:t>
            </a:r>
            <a:endParaRPr lang="en-US" altLang="ja-JP" sz="1100" b="1" dirty="0" smtClean="0">
              <a:solidFill>
                <a:schemeClr val="tx2"/>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2"/>
                </a:solidFill>
                <a:latin typeface="ＭＳ Ｐゴシック" pitchFamily="50" charset="-128"/>
                <a:ea typeface="メイリオ" pitchFamily="50" charset="-128"/>
                <a:cs typeface="メイリオ" pitchFamily="50" charset="-128"/>
              </a:rPr>
              <a:t>◆子どもへの交通安全・防犯教育を推進するとともに、地域との連携による子どもの見守り活動等を推進します。</a:t>
            </a:r>
            <a:endParaRPr lang="en-US" altLang="ja-JP" sz="1100" b="1" dirty="0" smtClean="0">
              <a:solidFill>
                <a:schemeClr val="tx2"/>
              </a:solidFill>
              <a:latin typeface="ＭＳ Ｐゴシック" pitchFamily="50" charset="-128"/>
              <a:ea typeface="メイリオ" pitchFamily="50" charset="-128"/>
              <a:cs typeface="メイリオ" pitchFamily="50" charset="-128"/>
            </a:endParaRPr>
          </a:p>
        </p:txBody>
      </p:sp>
      <p:sp>
        <p:nvSpPr>
          <p:cNvPr id="11" name="角丸四角形 10"/>
          <p:cNvSpPr/>
          <p:nvPr/>
        </p:nvSpPr>
        <p:spPr>
          <a:xfrm>
            <a:off x="107950" y="333722"/>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7" name="二等辺三角形 6"/>
          <p:cNvSpPr/>
          <p:nvPr/>
        </p:nvSpPr>
        <p:spPr>
          <a:xfrm rot="10800000">
            <a:off x="1619673" y="1304764"/>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2" name="AutoShape 4"/>
          <p:cNvSpPr>
            <a:spLocks noChangeArrowheads="1"/>
          </p:cNvSpPr>
          <p:nvPr/>
        </p:nvSpPr>
        <p:spPr bwMode="auto">
          <a:xfrm>
            <a:off x="19050" y="1542840"/>
            <a:ext cx="9104313" cy="5075498"/>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038" y="1794867"/>
            <a:ext cx="4446587" cy="4730477"/>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35495" y="1794868"/>
            <a:ext cx="450793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10092" y="1912195"/>
            <a:ext cx="4446587" cy="461315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4579937" y="1794868"/>
            <a:ext cx="452278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正方形/長方形 29"/>
          <p:cNvSpPr>
            <a:spLocks noChangeArrowheads="1"/>
          </p:cNvSpPr>
          <p:nvPr/>
        </p:nvSpPr>
        <p:spPr bwMode="auto">
          <a:xfrm>
            <a:off x="248667" y="2220766"/>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府立学校の計画的な施設整備の推進</a:t>
            </a:r>
            <a:endParaRPr lang="ja-JP" altLang="en-US" b="1" dirty="0"/>
          </a:p>
        </p:txBody>
      </p:sp>
      <p:sp>
        <p:nvSpPr>
          <p:cNvPr id="19" name="正方形/長方形 3"/>
          <p:cNvSpPr>
            <a:spLocks noChangeArrowheads="1"/>
          </p:cNvSpPr>
          <p:nvPr/>
        </p:nvSpPr>
        <p:spPr bwMode="auto">
          <a:xfrm>
            <a:off x="287523" y="2596259"/>
            <a:ext cx="4068453"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公立学校施設の耐震性能向上</a:t>
            </a:r>
            <a:r>
              <a:rPr lang="en-US" altLang="ja-JP" dirty="0" smtClean="0">
                <a:latin typeface="ＭＳ Ｐゴシック" pitchFamily="50" charset="-128"/>
              </a:rPr>
              <a:t>】</a:t>
            </a:r>
          </a:p>
          <a:p>
            <a:pPr algn="l"/>
            <a:r>
              <a:rPr lang="ja-JP" altLang="en-US" dirty="0" smtClean="0">
                <a:latin typeface="ＭＳ Ｐゴシック" pitchFamily="50" charset="-128"/>
              </a:rPr>
              <a:t>＊府立学校耐震性能向上・大規模改造事業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府立学校の建物の耐震・大規模改修工事を行うとともに、併せて非構造部材の耐震対策を行います。</a:t>
            </a:r>
            <a:endParaRPr lang="en-US" altLang="ja-JP" dirty="0" smtClean="0">
              <a:latin typeface="ＭＳ Ｐゴシック" pitchFamily="50" charset="-128"/>
            </a:endParaRPr>
          </a:p>
          <a:p>
            <a:pPr marL="266700" indent="-85725" algn="l">
              <a:buFont typeface="Wingdings" panose="05000000000000000000" pitchFamily="2" charset="2"/>
              <a:buChar char="ü"/>
            </a:pPr>
            <a:r>
              <a:rPr lang="ja-JP" altLang="en-US" dirty="0">
                <a:latin typeface="ＭＳ Ｐゴシック" pitchFamily="50" charset="-128"/>
              </a:rPr>
              <a:t>　</a:t>
            </a:r>
            <a:r>
              <a:rPr lang="ja-JP" altLang="en-US" dirty="0" smtClean="0">
                <a:latin typeface="ＭＳ Ｐゴシック" pitchFamily="50" charset="-128"/>
              </a:rPr>
              <a:t>高等学校３４校９９棟で耐震・大規模改修工事</a:t>
            </a:r>
            <a:endParaRPr lang="en-US" altLang="ja-JP" dirty="0" smtClean="0">
              <a:latin typeface="ＭＳ Ｐゴシック" pitchFamily="50" charset="-128"/>
            </a:endParaRPr>
          </a:p>
          <a:p>
            <a:pPr marL="361950" indent="-180975" algn="l">
              <a:buFont typeface="Wingdings" panose="05000000000000000000" pitchFamily="2" charset="2"/>
              <a:buChar char="ü"/>
            </a:pPr>
            <a:r>
              <a:rPr lang="ja-JP" altLang="en-US" dirty="0" smtClean="0">
                <a:latin typeface="ＭＳ Ｐゴシック" pitchFamily="50" charset="-128"/>
              </a:rPr>
              <a:t>非構造部材</a:t>
            </a:r>
            <a:r>
              <a:rPr lang="ja-JP" altLang="en-US" dirty="0">
                <a:latin typeface="ＭＳ Ｐゴシック" pitchFamily="50" charset="-128"/>
              </a:rPr>
              <a:t>の耐震化として、支援学校における吊り天井と、高校の</a:t>
            </a:r>
            <a:r>
              <a:rPr lang="ja-JP" altLang="en-US" dirty="0" smtClean="0">
                <a:latin typeface="ＭＳ Ｐゴシック" pitchFamily="50" charset="-128"/>
              </a:rPr>
              <a:t>武道場</a:t>
            </a:r>
            <a:r>
              <a:rPr lang="ja-JP" altLang="en-US" dirty="0">
                <a:latin typeface="ＭＳ Ｐゴシック" pitchFamily="50" charset="-128"/>
              </a:rPr>
              <a:t>の天井・照明等の対策工事に</a:t>
            </a:r>
            <a:r>
              <a:rPr lang="ja-JP" altLang="en-US" dirty="0" smtClean="0">
                <a:latin typeface="ＭＳ Ｐゴシック" pitchFamily="50" charset="-128"/>
              </a:rPr>
              <a:t>係る実施設計を</a:t>
            </a:r>
            <a:r>
              <a:rPr lang="ja-JP" altLang="en-US" dirty="0">
                <a:latin typeface="ＭＳ Ｐゴシック" pitchFamily="50" charset="-128"/>
              </a:rPr>
              <a:t>実施</a:t>
            </a:r>
            <a:endParaRPr lang="en-US" altLang="ja-JP" dirty="0">
              <a:latin typeface="ＭＳ Ｐゴシック" pitchFamily="50" charset="-128"/>
            </a:endParaRPr>
          </a:p>
          <a:p>
            <a:pPr algn="l"/>
            <a:endParaRPr lang="en-US" altLang="ja-JP" u="sng" strike="sngStrike" dirty="0">
              <a:solidFill>
                <a:srgbClr val="FF0000"/>
              </a:solidFill>
              <a:latin typeface="ＭＳ Ｐゴシック" pitchFamily="50" charset="-128"/>
            </a:endParaRPr>
          </a:p>
          <a:p>
            <a:pPr algn="l"/>
            <a:r>
              <a:rPr lang="ja-JP" altLang="en-US" dirty="0" smtClean="0">
                <a:latin typeface="ＭＳ Ｐゴシック" pitchFamily="50" charset="-128"/>
              </a:rPr>
              <a:t>＊府立学校老朽化対策事業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平成</a:t>
            </a:r>
            <a:r>
              <a:rPr lang="ja-JP" altLang="en-US" dirty="0">
                <a:latin typeface="ＭＳ Ｐゴシック" pitchFamily="50" charset="-128"/>
              </a:rPr>
              <a:t>２５年度に実施した老朽度</a:t>
            </a:r>
            <a:r>
              <a:rPr lang="ja-JP" altLang="en-US" dirty="0" smtClean="0">
                <a:latin typeface="ＭＳ Ｐゴシック" pitchFamily="50" charset="-128"/>
              </a:rPr>
              <a:t>調査に基づき、計画的に老朽化対策</a:t>
            </a:r>
            <a:endParaRPr lang="en-US" altLang="ja-JP" dirty="0" smtClean="0">
              <a:latin typeface="ＭＳ Ｐゴシック" pitchFamily="50" charset="-128"/>
            </a:endParaRPr>
          </a:p>
          <a:p>
            <a:pPr marL="85725" algn="l"/>
            <a:r>
              <a:rPr lang="ja-JP" altLang="en-US" dirty="0">
                <a:latin typeface="ＭＳ Ｐゴシック" pitchFamily="50" charset="-128"/>
              </a:rPr>
              <a:t>　</a:t>
            </a:r>
            <a:r>
              <a:rPr lang="ja-JP" altLang="en-US" dirty="0" smtClean="0">
                <a:latin typeface="ＭＳ Ｐゴシック" pitchFamily="50" charset="-128"/>
              </a:rPr>
              <a:t>をすすめます。</a:t>
            </a:r>
            <a:endParaRPr lang="en-US" altLang="ja-JP" dirty="0" smtClean="0">
              <a:latin typeface="ＭＳ Ｐゴシック" pitchFamily="50" charset="-128"/>
            </a:endParaRPr>
          </a:p>
          <a:p>
            <a:pPr marL="361950" indent="-180975" algn="l">
              <a:buFont typeface="Wingdings" panose="05000000000000000000" pitchFamily="2" charset="2"/>
              <a:buChar char="ü"/>
            </a:pPr>
            <a:r>
              <a:rPr lang="ja-JP" altLang="en-US" dirty="0" smtClean="0">
                <a:latin typeface="ＭＳ Ｐゴシック" pitchFamily="50" charset="-128"/>
              </a:rPr>
              <a:t>老朽化</a:t>
            </a:r>
            <a:r>
              <a:rPr lang="ja-JP" altLang="en-US" dirty="0">
                <a:latin typeface="ＭＳ Ｐゴシック" pitchFamily="50" charset="-128"/>
              </a:rPr>
              <a:t>に</a:t>
            </a:r>
            <a:r>
              <a:rPr lang="ja-JP" altLang="en-US" dirty="0" smtClean="0">
                <a:latin typeface="ＭＳ Ｐゴシック" pitchFamily="50" charset="-128"/>
              </a:rPr>
              <a:t>係る施設整備計画</a:t>
            </a:r>
            <a:r>
              <a:rPr lang="ja-JP" altLang="en-US" dirty="0">
                <a:latin typeface="ＭＳ Ｐゴシック" pitchFamily="50" charset="-128"/>
              </a:rPr>
              <a:t>の</a:t>
            </a:r>
            <a:r>
              <a:rPr lang="ja-JP" altLang="en-US" dirty="0" smtClean="0">
                <a:latin typeface="ＭＳ Ｐゴシック" pitchFamily="50" charset="-128"/>
              </a:rPr>
              <a:t>作成</a:t>
            </a:r>
            <a:endParaRPr lang="en-US" altLang="ja-JP" dirty="0">
              <a:latin typeface="ＭＳ Ｐゴシック" pitchFamily="50" charset="-128"/>
            </a:endParaRPr>
          </a:p>
          <a:p>
            <a:pPr marL="361950" indent="-180975" algn="l">
              <a:buFont typeface="Wingdings" panose="05000000000000000000" pitchFamily="2" charset="2"/>
              <a:buChar char="ü"/>
            </a:pPr>
            <a:r>
              <a:rPr lang="ja-JP" altLang="en-US" dirty="0">
                <a:latin typeface="ＭＳ Ｐゴシック" pitchFamily="50" charset="-128"/>
              </a:rPr>
              <a:t>エレベーター改修に係る実施</a:t>
            </a:r>
            <a:r>
              <a:rPr lang="ja-JP" altLang="en-US" dirty="0" smtClean="0">
                <a:latin typeface="ＭＳ Ｐゴシック" pitchFamily="50" charset="-128"/>
              </a:rPr>
              <a:t>設計</a:t>
            </a:r>
            <a:endParaRPr lang="en-US" altLang="ja-JP" dirty="0" smtClean="0">
              <a:latin typeface="ＭＳ Ｐゴシック" pitchFamily="50" charset="-128"/>
            </a:endParaRPr>
          </a:p>
          <a:p>
            <a:pPr marL="361950" indent="-180975" algn="l">
              <a:buFont typeface="Wingdings" panose="05000000000000000000" pitchFamily="2" charset="2"/>
              <a:buChar char="ü"/>
            </a:pPr>
            <a:r>
              <a:rPr lang="ja-JP" altLang="en-US" dirty="0" smtClean="0">
                <a:latin typeface="ＭＳ Ｐゴシック" pitchFamily="50" charset="-128"/>
              </a:rPr>
              <a:t>内部</a:t>
            </a:r>
            <a:r>
              <a:rPr lang="ja-JP" altLang="en-US" dirty="0">
                <a:latin typeface="ＭＳ Ｐゴシック" pitchFamily="50" charset="-128"/>
              </a:rPr>
              <a:t>改修に係る基本設計及び</a:t>
            </a:r>
            <a:r>
              <a:rPr lang="ja-JP" altLang="en-US" dirty="0" smtClean="0">
                <a:latin typeface="ＭＳ Ｐゴシック" pitchFamily="50" charset="-128"/>
              </a:rPr>
              <a:t>外部改修</a:t>
            </a:r>
            <a:r>
              <a:rPr lang="ja-JP" altLang="en-US" dirty="0">
                <a:latin typeface="ＭＳ Ｐゴシック" pitchFamily="50" charset="-128"/>
              </a:rPr>
              <a:t>に係る実施</a:t>
            </a:r>
            <a:r>
              <a:rPr lang="ja-JP" altLang="en-US" dirty="0" smtClean="0">
                <a:latin typeface="ＭＳ Ｐゴシック" pitchFamily="50" charset="-128"/>
              </a:rPr>
              <a:t>設計</a:t>
            </a:r>
            <a:endParaRPr lang="en-US" altLang="ja-JP" dirty="0">
              <a:latin typeface="ＭＳ Ｐゴシック" pitchFamily="50" charset="-128"/>
            </a:endParaRPr>
          </a:p>
          <a:p>
            <a:pPr algn="l"/>
            <a:endParaRPr lang="en-US" altLang="ja-JP" u="sng" dirty="0">
              <a:solidFill>
                <a:srgbClr val="FF0000"/>
              </a:solidFill>
              <a:latin typeface="ＭＳ Ｐゴシック" pitchFamily="50" charset="-128"/>
            </a:endParaRPr>
          </a:p>
          <a:p>
            <a:pPr algn="l"/>
            <a:r>
              <a:rPr lang="ja-JP" altLang="en-US" dirty="0" smtClean="0">
                <a:latin typeface="ＭＳ Ｐゴシック" pitchFamily="50" charset="-128"/>
              </a:rPr>
              <a:t>＊府立学校教育環境整備事業他</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府立学校３０校で使用</a:t>
            </a:r>
            <a:r>
              <a:rPr lang="ja-JP" altLang="en-US" dirty="0">
                <a:latin typeface="ＭＳ Ｐゴシック" pitchFamily="50" charset="-128"/>
              </a:rPr>
              <a:t>頻度の高い特別教室に</a:t>
            </a:r>
            <a:r>
              <a:rPr lang="ja-JP" altLang="en-US" dirty="0" smtClean="0">
                <a:latin typeface="ＭＳ Ｐゴシック" pitchFamily="50" charset="-128"/>
              </a:rPr>
              <a:t>空調設備を整備します。また、エレベーター・スロープの</a:t>
            </a:r>
            <a:r>
              <a:rPr lang="ja-JP" altLang="en-US" dirty="0">
                <a:latin typeface="ＭＳ Ｐゴシック" pitchFamily="50" charset="-128"/>
              </a:rPr>
              <a:t>設置等の</a:t>
            </a:r>
            <a:r>
              <a:rPr lang="ja-JP" altLang="en-US" dirty="0" smtClean="0">
                <a:latin typeface="ＭＳ Ｐゴシック" pitchFamily="50" charset="-128"/>
              </a:rPr>
              <a:t>バリアフリー化を行うとともに、老朽化</a:t>
            </a:r>
            <a:r>
              <a:rPr lang="ja-JP" altLang="en-US" dirty="0">
                <a:latin typeface="ＭＳ Ｐゴシック" pitchFamily="50" charset="-128"/>
              </a:rPr>
              <a:t>が著しい</a:t>
            </a:r>
            <a:r>
              <a:rPr lang="ja-JP" altLang="en-US" dirty="0" smtClean="0">
                <a:latin typeface="ＭＳ Ｐゴシック" pitchFamily="50" charset="-128"/>
              </a:rPr>
              <a:t>トイレ</a:t>
            </a:r>
            <a:r>
              <a:rPr lang="ja-JP" altLang="en-US" dirty="0">
                <a:latin typeface="ＭＳ Ｐゴシック" pitchFamily="50" charset="-128"/>
              </a:rPr>
              <a:t>設備について</a:t>
            </a:r>
            <a:r>
              <a:rPr lang="ja-JP" altLang="en-US" dirty="0" smtClean="0">
                <a:latin typeface="ＭＳ Ｐゴシック" pitchFamily="50" charset="-128"/>
              </a:rPr>
              <a:t>、改修を行います。</a:t>
            </a:r>
            <a:endParaRPr lang="en-US" altLang="ja-JP" dirty="0" smtClean="0">
              <a:latin typeface="ＭＳ Ｐゴシック" pitchFamily="50" charset="-128"/>
            </a:endParaRPr>
          </a:p>
          <a:p>
            <a:pPr algn="l"/>
            <a:endParaRPr lang="en-US" altLang="ja-JP" dirty="0">
              <a:latin typeface="ＭＳ Ｐゴシック" pitchFamily="50" charset="-128"/>
            </a:endParaRPr>
          </a:p>
        </p:txBody>
      </p:sp>
      <p:sp>
        <p:nvSpPr>
          <p:cNvPr id="20" name="正方形/長方形 19"/>
          <p:cNvSpPr>
            <a:spLocks noChangeArrowheads="1"/>
          </p:cNvSpPr>
          <p:nvPr/>
        </p:nvSpPr>
        <p:spPr bwMode="auto">
          <a:xfrm>
            <a:off x="4792575" y="2645038"/>
            <a:ext cx="4149544"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latin typeface="ＭＳ Ｐゴシック" pitchFamily="50" charset="-128"/>
              </a:rPr>
              <a:t>＊府立学校の耐震化率</a:t>
            </a:r>
            <a:r>
              <a:rPr lang="ja-JP" altLang="en-US" dirty="0">
                <a:latin typeface="ＭＳ Ｐゴシック" pitchFamily="50" charset="-128"/>
              </a:rPr>
              <a:t>を</a:t>
            </a:r>
            <a:r>
              <a:rPr lang="ja-JP" altLang="en-US" dirty="0" smtClean="0">
                <a:latin typeface="ＭＳ Ｐゴシック" pitchFamily="50" charset="-128"/>
              </a:rPr>
              <a:t>平成２６年度</a:t>
            </a:r>
            <a:r>
              <a:rPr lang="ja-JP" altLang="en-US" dirty="0">
                <a:latin typeface="ＭＳ Ｐゴシック" pitchFamily="50" charset="-128"/>
              </a:rPr>
              <a:t>末</a:t>
            </a:r>
            <a:r>
              <a:rPr lang="ja-JP" altLang="en-US" dirty="0" smtClean="0">
                <a:latin typeface="ＭＳ Ｐゴシック" pitchFamily="50" charset="-128"/>
              </a:rPr>
              <a:t>に１００％に</a:t>
            </a:r>
            <a:r>
              <a:rPr lang="ja-JP" altLang="en-US" dirty="0">
                <a:latin typeface="ＭＳ Ｐゴシック" pitchFamily="50" charset="-128"/>
              </a:rPr>
              <a:t>します</a:t>
            </a:r>
            <a:r>
              <a:rPr lang="ja-JP" altLang="en-US" dirty="0" smtClean="0">
                <a:latin typeface="ＭＳ Ｐゴシック" pitchFamily="50" charset="-128"/>
              </a:rPr>
              <a:t>。</a:t>
            </a:r>
            <a:endParaRPr lang="en-US" altLang="ja-JP" strike="dblStrike" dirty="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（参考）　</a:t>
            </a:r>
            <a:r>
              <a:rPr lang="ja-JP" altLang="en-US" dirty="0">
                <a:latin typeface="ＭＳ Ｐゴシック" pitchFamily="50" charset="-128"/>
              </a:rPr>
              <a:t>平成</a:t>
            </a:r>
            <a:r>
              <a:rPr lang="ja-JP" altLang="en-US" dirty="0" smtClean="0">
                <a:latin typeface="ＭＳ Ｐゴシック" pitchFamily="50" charset="-128"/>
              </a:rPr>
              <a:t>２６年</a:t>
            </a:r>
            <a:r>
              <a:rPr lang="ja-JP" altLang="en-US" dirty="0">
                <a:latin typeface="ＭＳ Ｐゴシック" pitchFamily="50" charset="-128"/>
              </a:rPr>
              <a:t>４月１日の</a:t>
            </a:r>
            <a:r>
              <a:rPr lang="ja-JP" altLang="en-US" dirty="0" smtClean="0">
                <a:latin typeface="ＭＳ Ｐゴシック" pitchFamily="50" charset="-128"/>
              </a:rPr>
              <a:t>耐震化率</a:t>
            </a:r>
            <a:r>
              <a:rPr lang="ja-JP" altLang="en-US" dirty="0">
                <a:latin typeface="ＭＳ Ｐゴシック" pitchFamily="50" charset="-128"/>
              </a:rPr>
              <a:t>　</a:t>
            </a:r>
            <a:r>
              <a:rPr lang="ja-JP" altLang="en-US" dirty="0" smtClean="0">
                <a:latin typeface="ＭＳ Ｐゴシック" pitchFamily="50" charset="-128"/>
              </a:rPr>
              <a:t>　高 　　校</a:t>
            </a:r>
            <a:r>
              <a:rPr lang="ja-JP" altLang="en-US" dirty="0">
                <a:latin typeface="ＭＳ Ｐゴシック" pitchFamily="50" charset="-128"/>
              </a:rPr>
              <a:t>　 </a:t>
            </a:r>
            <a:r>
              <a:rPr lang="ja-JP" altLang="en-US" dirty="0" smtClean="0">
                <a:latin typeface="ＭＳ Ｐゴシック" pitchFamily="50" charset="-128"/>
              </a:rPr>
              <a:t> ９３．６％</a:t>
            </a:r>
            <a:endParaRPr lang="en-US" altLang="ja-JP" dirty="0">
              <a:latin typeface="ＭＳ Ｐゴシック" pitchFamily="50" charset="-128"/>
            </a:endParaRPr>
          </a:p>
          <a:p>
            <a:pPr algn="l"/>
            <a:r>
              <a:rPr lang="ja-JP" altLang="en-US" dirty="0">
                <a:latin typeface="ＭＳ Ｐゴシック" pitchFamily="50" charset="-128"/>
              </a:rPr>
              <a:t>　　　　　　　　　　　　　　　　　　　　　　　　　　　　支援学校　</a:t>
            </a:r>
            <a:r>
              <a:rPr lang="ja-JP" altLang="en-US" dirty="0" smtClean="0">
                <a:latin typeface="ＭＳ Ｐゴシック" pitchFamily="50" charset="-128"/>
              </a:rPr>
              <a:t>８８．９％</a:t>
            </a:r>
            <a:endParaRPr lang="en-US" altLang="ja-JP" dirty="0" smtClean="0">
              <a:latin typeface="ＭＳ Ｐゴシック" pitchFamily="50" charset="-128"/>
            </a:endParaRPr>
          </a:p>
          <a:p>
            <a:pPr algn="l"/>
            <a:endParaRPr lang="en-US" altLang="ja-JP" u="sng" dirty="0">
              <a:solidFill>
                <a:srgbClr val="FF0000"/>
              </a:solidFill>
              <a:latin typeface="ＭＳ Ｐゴシック" pitchFamily="50" charset="-128"/>
            </a:endParaRPr>
          </a:p>
          <a:p>
            <a:pPr algn="l"/>
            <a:r>
              <a:rPr lang="en-US" altLang="ja-JP" u="sng" dirty="0" smtClean="0">
                <a:solidFill>
                  <a:srgbClr val="FF0000"/>
                </a:solidFill>
                <a:latin typeface="ＭＳ Ｐゴシック" pitchFamily="50" charset="-128"/>
              </a:rPr>
              <a:t/>
            </a:r>
            <a:br>
              <a:rPr lang="en-US" altLang="ja-JP" u="sng" dirty="0" smtClean="0">
                <a:solidFill>
                  <a:srgbClr val="FF0000"/>
                </a:solidFill>
                <a:latin typeface="ＭＳ Ｐゴシック" pitchFamily="50" charset="-128"/>
              </a:rPr>
            </a:br>
            <a:r>
              <a:rPr lang="ja-JP" altLang="en-US" dirty="0" smtClean="0">
                <a:latin typeface="ＭＳ Ｐゴシック" pitchFamily="50" charset="-128"/>
              </a:rPr>
              <a:t>＊府立学校の非構造部材の耐震化をすすめます。</a:t>
            </a:r>
            <a:endParaRPr lang="en-US" altLang="ja-JP" dirty="0" smtClean="0">
              <a:latin typeface="ＭＳ Ｐゴシック" pitchFamily="50" charset="-128"/>
            </a:endParaRPr>
          </a:p>
          <a:p>
            <a:pPr algn="l"/>
            <a:r>
              <a:rPr lang="ja-JP" altLang="en-US" dirty="0" smtClean="0">
                <a:latin typeface="ＭＳ Ｐゴシック" pitchFamily="50" charset="-128"/>
              </a:rPr>
              <a:t>　（</a:t>
            </a:r>
            <a:r>
              <a:rPr lang="ja-JP" altLang="en-US" dirty="0">
                <a:latin typeface="ＭＳ Ｐゴシック" pitchFamily="50" charset="-128"/>
              </a:rPr>
              <a:t>参考）　平成２７年度</a:t>
            </a:r>
            <a:r>
              <a:rPr lang="ja-JP" altLang="en-US" dirty="0" smtClean="0">
                <a:latin typeface="ＭＳ Ｐゴシック" pitchFamily="50" charset="-128"/>
              </a:rPr>
              <a:t>目標値</a:t>
            </a:r>
            <a:r>
              <a:rPr lang="ja-JP" altLang="en-US" dirty="0">
                <a:latin typeface="ＭＳ Ｐゴシック" pitchFamily="50" charset="-128"/>
              </a:rPr>
              <a:t>　</a:t>
            </a:r>
            <a:r>
              <a:rPr lang="ja-JP" altLang="en-US" dirty="0" smtClean="0">
                <a:latin typeface="ＭＳ Ｐゴシック" pitchFamily="50" charset="-128"/>
              </a:rPr>
              <a:t>屋内運動場の吊り天井の</a:t>
            </a:r>
            <a:r>
              <a:rPr lang="ja-JP" altLang="en-US" dirty="0">
                <a:latin typeface="ＭＳ Ｐゴシック" pitchFamily="50" charset="-128"/>
              </a:rPr>
              <a:t>落下防止</a:t>
            </a:r>
            <a:r>
              <a:rPr lang="ja-JP" altLang="en-US" dirty="0" smtClean="0">
                <a:latin typeface="ＭＳ Ｐゴシック" pitchFamily="50" charset="-128"/>
              </a:rPr>
              <a:t>対策</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実施率</a:t>
            </a:r>
            <a:r>
              <a:rPr lang="ja-JP" altLang="en-US" dirty="0">
                <a:latin typeface="ＭＳ Ｐゴシック" pitchFamily="50" charset="-128"/>
              </a:rPr>
              <a:t>　１００％</a:t>
            </a:r>
            <a:endParaRPr lang="en-US" altLang="ja-JP" dirty="0">
              <a:latin typeface="ＭＳ Ｐゴシック" pitchFamily="50" charset="-128"/>
            </a:endParaRPr>
          </a:p>
          <a:p>
            <a:pPr algn="l"/>
            <a:endParaRPr lang="en-US" altLang="ja-JP" dirty="0" smtClean="0">
              <a:solidFill>
                <a:srgbClr val="FF0000"/>
              </a:solidFill>
              <a:latin typeface="ＭＳ Ｐゴシック" pitchFamily="50" charset="-128"/>
            </a:endParaRPr>
          </a:p>
          <a:p>
            <a:pPr algn="l"/>
            <a:endParaRPr lang="en-US" altLang="ja-JP" dirty="0">
              <a:solidFill>
                <a:srgbClr val="FF0000"/>
              </a:solidFill>
              <a:latin typeface="ＭＳ Ｐゴシック" pitchFamily="50" charset="-128"/>
            </a:endParaRPr>
          </a:p>
          <a:p>
            <a:pPr algn="l"/>
            <a:endParaRPr lang="en-US" altLang="ja-JP" u="sng" strike="sngStrike" dirty="0" smtClean="0">
              <a:solidFill>
                <a:srgbClr val="FF0000"/>
              </a:solidFill>
              <a:latin typeface="ＭＳ Ｐゴシック" pitchFamily="50" charset="-128"/>
            </a:endParaRPr>
          </a:p>
          <a:p>
            <a:pPr algn="l"/>
            <a:endParaRPr lang="en-US" altLang="ja-JP" dirty="0" smtClean="0">
              <a:solidFill>
                <a:srgbClr val="FF0000"/>
              </a:solidFill>
              <a:latin typeface="ＭＳ Ｐゴシック" pitchFamily="50" charset="-128"/>
            </a:endParaRPr>
          </a:p>
          <a:p>
            <a:pPr algn="l"/>
            <a:endParaRPr lang="en-US" altLang="ja-JP" dirty="0">
              <a:solidFill>
                <a:srgbClr val="FF0000"/>
              </a:solidFill>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r>
              <a:rPr lang="ja-JP" altLang="en-US" dirty="0" smtClean="0">
                <a:latin typeface="ＭＳ Ｐゴシック" pitchFamily="50" charset="-128"/>
              </a:rPr>
              <a:t>＊</a:t>
            </a:r>
            <a:r>
              <a:rPr lang="ja-JP" altLang="en-US" dirty="0">
                <a:latin typeface="ＭＳ Ｐゴシック" pitchFamily="50" charset="-128"/>
              </a:rPr>
              <a:t>府立学校</a:t>
            </a:r>
            <a:r>
              <a:rPr lang="ja-JP" altLang="en-US" dirty="0" smtClean="0">
                <a:latin typeface="ＭＳ Ｐゴシック" pitchFamily="50" charset="-128"/>
              </a:rPr>
              <a:t>の教育環境を改善します。</a:t>
            </a:r>
            <a:endParaRPr lang="en-US" altLang="ja-JP" dirty="0">
              <a:latin typeface="ＭＳ Ｐゴシック" pitchFamily="50" charset="-128"/>
            </a:endParaRPr>
          </a:p>
          <a:p>
            <a:pPr algn="l"/>
            <a:r>
              <a:rPr lang="ja-JP" altLang="en-US" dirty="0">
                <a:latin typeface="ＭＳ Ｐゴシック" pitchFamily="50" charset="-128"/>
              </a:rPr>
              <a:t>　</a:t>
            </a:r>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solidFill>
                <a:srgbClr val="0070C0"/>
              </a:solidFill>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p:txBody>
      </p:sp>
      <p:sp>
        <p:nvSpPr>
          <p:cNvPr id="21" name="正方形/長方形 29"/>
          <p:cNvSpPr>
            <a:spLocks noChangeArrowheads="1"/>
          </p:cNvSpPr>
          <p:nvPr/>
        </p:nvSpPr>
        <p:spPr bwMode="auto">
          <a:xfrm>
            <a:off x="4736828" y="2219539"/>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府立学校の計画的な施設整備の推進</a:t>
            </a:r>
            <a:endParaRPr lang="ja-JP" altLang="en-US" b="1" dirty="0"/>
          </a:p>
        </p:txBody>
      </p:sp>
      <p:sp>
        <p:nvSpPr>
          <p:cNvPr id="23" name="二等辺三角形 22"/>
          <p:cNvSpPr/>
          <p:nvPr/>
        </p:nvSpPr>
        <p:spPr>
          <a:xfrm rot="5400000">
            <a:off x="3782665" y="4163046"/>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8" name="Text Box 142"/>
          <p:cNvSpPr txBox="1">
            <a:spLocks noChangeArrowheads="1"/>
          </p:cNvSpPr>
          <p:nvPr/>
        </p:nvSpPr>
        <p:spPr bwMode="auto">
          <a:xfrm>
            <a:off x="8532440" y="6618337"/>
            <a:ext cx="611560" cy="24622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１８</a:t>
            </a:r>
            <a:endParaRPr lang="ja-JP" altLang="en-US" b="1" dirty="0"/>
          </a:p>
        </p:txBody>
      </p:sp>
    </p:spTree>
    <p:extLst>
      <p:ext uri="{BB962C8B-B14F-4D97-AF65-F5344CB8AC3E}">
        <p14:creationId xmlns:p14="http://schemas.microsoft.com/office/powerpoint/2010/main" val="3781125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4"/>
          <p:cNvSpPr>
            <a:spLocks noChangeArrowheads="1"/>
          </p:cNvSpPr>
          <p:nvPr/>
        </p:nvSpPr>
        <p:spPr bwMode="auto">
          <a:xfrm>
            <a:off x="252413" y="1104900"/>
            <a:ext cx="5064125" cy="1462088"/>
          </a:xfrm>
          <a:prstGeom prst="roundRect">
            <a:avLst>
              <a:gd name="adj" fmla="val 709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lnSpc>
                <a:spcPct val="90000"/>
              </a:lnSpc>
            </a:pPr>
            <a:endParaRPr lang="en-US" altLang="ja-JP" sz="1800" b="1" dirty="0"/>
          </a:p>
          <a:p>
            <a:pPr algn="l">
              <a:lnSpc>
                <a:spcPct val="90000"/>
              </a:lnSpc>
            </a:pPr>
            <a:r>
              <a:rPr lang="ja-JP" altLang="en-US" sz="1600" b="1" dirty="0"/>
              <a:t>中・長期計画　</a:t>
            </a:r>
            <a:r>
              <a:rPr lang="ja-JP" altLang="en-US" sz="1600" b="1" dirty="0" smtClean="0"/>
              <a:t>「大阪府教育振興基本計画」（</a:t>
            </a:r>
            <a:r>
              <a:rPr lang="en-US" altLang="ja-JP" sz="1600" b="1" dirty="0" smtClean="0"/>
              <a:t>H25</a:t>
            </a:r>
            <a:r>
              <a:rPr lang="ja-JP" altLang="en-US" sz="1600" b="1" dirty="0" smtClean="0"/>
              <a:t>～</a:t>
            </a:r>
            <a:r>
              <a:rPr lang="en-US" altLang="ja-JP" sz="1600" b="1" dirty="0" smtClean="0"/>
              <a:t>H</a:t>
            </a:r>
            <a:r>
              <a:rPr lang="en-US" altLang="ja-JP" sz="1600" b="1" dirty="0"/>
              <a:t>34</a:t>
            </a:r>
            <a:r>
              <a:rPr lang="en-US" altLang="ja-JP" sz="1600" b="1" dirty="0" smtClean="0"/>
              <a:t>)</a:t>
            </a:r>
            <a:endParaRPr lang="en-US" altLang="ja-JP" sz="1600" b="1" dirty="0"/>
          </a:p>
          <a:p>
            <a:pPr algn="l">
              <a:lnSpc>
                <a:spcPct val="90000"/>
              </a:lnSpc>
            </a:pPr>
            <a:r>
              <a:rPr lang="ja-JP" altLang="en-US" sz="1800" b="1" dirty="0"/>
              <a:t>　　　　　　　　　　　　</a:t>
            </a:r>
            <a:endParaRPr lang="en-US" altLang="ja-JP" sz="1800" b="1" dirty="0"/>
          </a:p>
          <a:p>
            <a:pPr algn="l">
              <a:lnSpc>
                <a:spcPct val="90000"/>
              </a:lnSpc>
            </a:pPr>
            <a:r>
              <a:rPr lang="ja-JP" altLang="en-US" sz="1400" b="1" dirty="0"/>
              <a:t>　（１０年間の大阪の</a:t>
            </a:r>
            <a:r>
              <a:rPr lang="ja-JP" altLang="en-US" sz="1400" b="1" dirty="0" smtClean="0"/>
              <a:t>教育がめざす</a:t>
            </a:r>
            <a:r>
              <a:rPr lang="ja-JP" altLang="en-US" sz="1400" b="1" dirty="0"/>
              <a:t>方向と５年間の具体的取組み）</a:t>
            </a:r>
          </a:p>
          <a:p>
            <a:pPr algn="l"/>
            <a:endParaRPr lang="ja-JP" altLang="en-US" sz="1400" dirty="0"/>
          </a:p>
          <a:p>
            <a:pPr algn="l"/>
            <a:endParaRPr lang="en-US" altLang="ja-JP" sz="1800" dirty="0"/>
          </a:p>
        </p:txBody>
      </p:sp>
      <p:sp>
        <p:nvSpPr>
          <p:cNvPr id="3075" name="AutoShape 78"/>
          <p:cNvSpPr>
            <a:spLocks noChangeArrowheads="1"/>
          </p:cNvSpPr>
          <p:nvPr/>
        </p:nvSpPr>
        <p:spPr bwMode="auto">
          <a:xfrm>
            <a:off x="2987675" y="2424113"/>
            <a:ext cx="962025" cy="1192212"/>
          </a:xfrm>
          <a:prstGeom prst="downArrow">
            <a:avLst>
              <a:gd name="adj1" fmla="val 49778"/>
              <a:gd name="adj2" fmla="val 48297"/>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3076" name="テキスト ボックス 1"/>
          <p:cNvSpPr txBox="1">
            <a:spLocks noChangeArrowheads="1"/>
          </p:cNvSpPr>
          <p:nvPr/>
        </p:nvSpPr>
        <p:spPr bwMode="auto">
          <a:xfrm>
            <a:off x="215900" y="728663"/>
            <a:ext cx="8675688" cy="338137"/>
          </a:xfrm>
          <a:prstGeom prst="rect">
            <a:avLst/>
          </a:prstGeom>
          <a:noFill/>
          <a:ln w="15875"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r>
              <a:rPr lang="ja-JP" altLang="en-US" sz="1600" dirty="0"/>
              <a:t>～　</a:t>
            </a:r>
            <a:r>
              <a:rPr lang="ja-JP" altLang="en-US" sz="1600" dirty="0" smtClean="0"/>
              <a:t>年間</a:t>
            </a:r>
            <a:r>
              <a:rPr lang="ja-JP" altLang="en-US" sz="1600" dirty="0"/>
              <a:t>の運営方針を策定し、戦略的な運営を行う　～</a:t>
            </a:r>
          </a:p>
        </p:txBody>
      </p:sp>
      <p:sp>
        <p:nvSpPr>
          <p:cNvPr id="3077" name="Oval 82"/>
          <p:cNvSpPr>
            <a:spLocks noChangeArrowheads="1"/>
          </p:cNvSpPr>
          <p:nvPr/>
        </p:nvSpPr>
        <p:spPr bwMode="auto">
          <a:xfrm>
            <a:off x="323850" y="2427288"/>
            <a:ext cx="2197100" cy="795337"/>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300"/>
              <a:t>点検・評価</a:t>
            </a:r>
          </a:p>
          <a:p>
            <a:r>
              <a:rPr lang="ja-JP" altLang="en-US" sz="1300"/>
              <a:t>による進捗管理</a:t>
            </a:r>
          </a:p>
          <a:p>
            <a:r>
              <a:rPr lang="ja-JP" altLang="en-US" sz="1300"/>
              <a:t>（８月）</a:t>
            </a:r>
          </a:p>
        </p:txBody>
      </p:sp>
      <p:grpSp>
        <p:nvGrpSpPr>
          <p:cNvPr id="3078" name="Group 83"/>
          <p:cNvGrpSpPr>
            <a:grpSpLocks/>
          </p:cNvGrpSpPr>
          <p:nvPr/>
        </p:nvGrpSpPr>
        <p:grpSpPr bwMode="auto">
          <a:xfrm>
            <a:off x="325438" y="2241550"/>
            <a:ext cx="2232025" cy="1009650"/>
            <a:chOff x="3112" y="2532"/>
            <a:chExt cx="1177" cy="1134"/>
          </a:xfrm>
        </p:grpSpPr>
        <p:sp>
          <p:nvSpPr>
            <p:cNvPr id="3094" name="AutoShape 84"/>
            <p:cNvSpPr>
              <a:spLocks noChangeArrowheads="1"/>
            </p:cNvSpPr>
            <p:nvPr/>
          </p:nvSpPr>
          <p:spPr bwMode="auto">
            <a:xfrm rot="10335798" flipH="1">
              <a:off x="3973" y="2532"/>
              <a:ext cx="316" cy="1045"/>
            </a:xfrm>
            <a:prstGeom prst="curvedLeftArrow">
              <a:avLst>
                <a:gd name="adj1" fmla="val 47400"/>
                <a:gd name="adj2" fmla="val 94800"/>
                <a:gd name="adj3" fmla="val 33236"/>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95" name="AutoShape 85"/>
            <p:cNvSpPr>
              <a:spLocks noChangeArrowheads="1"/>
            </p:cNvSpPr>
            <p:nvPr/>
          </p:nvSpPr>
          <p:spPr bwMode="auto">
            <a:xfrm>
              <a:off x="3112" y="2655"/>
              <a:ext cx="323" cy="1011"/>
            </a:xfrm>
            <a:prstGeom prst="curvedRightArrow">
              <a:avLst>
                <a:gd name="adj1" fmla="val 47342"/>
                <a:gd name="adj2" fmla="val 55573"/>
                <a:gd name="adj3" fmla="val 33333"/>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079" name="Text Box 142"/>
          <p:cNvSpPr txBox="1">
            <a:spLocks noChangeArrowheads="1"/>
          </p:cNvSpPr>
          <p:nvPr/>
        </p:nvSpPr>
        <p:spPr bwMode="auto">
          <a:xfrm>
            <a:off x="8567737" y="6611937"/>
            <a:ext cx="576263" cy="246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a:t>１</a:t>
            </a:r>
          </a:p>
        </p:txBody>
      </p:sp>
      <p:sp>
        <p:nvSpPr>
          <p:cNvPr id="3080" name="角丸四角形 19"/>
          <p:cNvSpPr>
            <a:spLocks noChangeArrowheads="1"/>
          </p:cNvSpPr>
          <p:nvPr/>
        </p:nvSpPr>
        <p:spPr bwMode="auto">
          <a:xfrm>
            <a:off x="358776" y="3573463"/>
            <a:ext cx="4497176" cy="2865437"/>
          </a:xfrm>
          <a:prstGeom prst="roundRect">
            <a:avLst>
              <a:gd name="adj" fmla="val 10537"/>
            </a:avLst>
          </a:prstGeom>
          <a:solidFill>
            <a:schemeClr val="accent1"/>
          </a:solidFill>
          <a:ln w="9525" algn="ctr">
            <a:solidFill>
              <a:schemeClr val="tx1"/>
            </a:solidFill>
            <a:round/>
            <a:headEnd/>
            <a:tailEnd/>
          </a:ln>
        </p:spPr>
        <p:txBody>
          <a:bodyPr wrap="square">
            <a:spAutoFit/>
          </a:bodyPr>
          <a:lstStyle/>
          <a:p>
            <a:pPr algn="l"/>
            <a:r>
              <a:rPr lang="ja-JP" altLang="en-US" sz="1600" b="1" dirty="0"/>
              <a:t>年間計画</a:t>
            </a:r>
            <a:endParaRPr lang="en-US" altLang="ja-JP" sz="1600" b="1" dirty="0"/>
          </a:p>
          <a:p>
            <a:pPr algn="l"/>
            <a:endParaRPr lang="en-US" altLang="ja-JP" sz="1400" b="1" dirty="0"/>
          </a:p>
          <a:p>
            <a:pPr algn="l"/>
            <a:endParaRPr lang="en-US" altLang="ja-JP" sz="1400" b="1" dirty="0"/>
          </a:p>
          <a:p>
            <a:pPr algn="l"/>
            <a:endParaRPr lang="en-US" altLang="ja-JP" sz="1400" b="1" dirty="0"/>
          </a:p>
          <a:p>
            <a:pPr algn="l"/>
            <a:endParaRPr lang="en-US" altLang="ja-JP" sz="1400" b="1" dirty="0"/>
          </a:p>
          <a:p>
            <a:pPr algn="l"/>
            <a:endParaRPr lang="en-US" altLang="ja-JP" sz="1400" b="1" dirty="0"/>
          </a:p>
          <a:p>
            <a:pPr algn="l"/>
            <a:endParaRPr lang="en-US" altLang="ja-JP" sz="1400" b="1" dirty="0"/>
          </a:p>
          <a:p>
            <a:pPr algn="l"/>
            <a:endParaRPr lang="en-US" altLang="ja-JP" sz="1400" b="1" dirty="0"/>
          </a:p>
          <a:p>
            <a:pPr algn="l"/>
            <a:endParaRPr lang="en-US" altLang="ja-JP" sz="1400" b="1" dirty="0"/>
          </a:p>
          <a:p>
            <a:endParaRPr lang="en-US" altLang="ja-JP" sz="1400" b="1" dirty="0"/>
          </a:p>
          <a:p>
            <a:endParaRPr lang="en-US" altLang="ja-JP" sz="1400" b="1" dirty="0"/>
          </a:p>
          <a:p>
            <a:endParaRPr lang="ja-JP" altLang="en-US" sz="1400" b="1" dirty="0"/>
          </a:p>
        </p:txBody>
      </p:sp>
      <p:sp>
        <p:nvSpPr>
          <p:cNvPr id="3082" name="正方形/長方形 21"/>
          <p:cNvSpPr>
            <a:spLocks noChangeArrowheads="1"/>
          </p:cNvSpPr>
          <p:nvPr/>
        </p:nvSpPr>
        <p:spPr bwMode="auto">
          <a:xfrm>
            <a:off x="1079760" y="4184650"/>
            <a:ext cx="3024188" cy="1323439"/>
          </a:xfrm>
          <a:prstGeom prst="rect">
            <a:avLst/>
          </a:prstGeom>
          <a:solidFill>
            <a:schemeClr val="bg1"/>
          </a:solidFill>
          <a:ln w="12700" algn="ctr">
            <a:solidFill>
              <a:schemeClr val="tx1"/>
            </a:solidFill>
            <a:round/>
            <a:headEnd/>
            <a:tailEnd/>
          </a:ln>
        </p:spPr>
        <p:txBody>
          <a:bodyPr>
            <a:spAutoFit/>
          </a:bodyPr>
          <a:lstStyle/>
          <a:p>
            <a:endParaRPr lang="en-US" altLang="ja-JP" sz="1600" b="1" dirty="0" smtClean="0"/>
          </a:p>
          <a:p>
            <a:r>
              <a:rPr lang="ja-JP" altLang="en-US" sz="1600" b="1" dirty="0" smtClean="0"/>
              <a:t>＜</a:t>
            </a:r>
            <a:r>
              <a:rPr lang="ja-JP" altLang="en-US" sz="1600" b="1" dirty="0"/>
              <a:t>教育委員会運営方針＞</a:t>
            </a:r>
            <a:endParaRPr lang="en-US" altLang="ja-JP" sz="1600" b="1" dirty="0"/>
          </a:p>
          <a:p>
            <a:r>
              <a:rPr lang="ja-JP" altLang="en-US" sz="1600" dirty="0"/>
              <a:t>＊重点的に取り組む課題</a:t>
            </a:r>
            <a:endParaRPr lang="en-US" altLang="ja-JP" sz="1600" dirty="0"/>
          </a:p>
          <a:p>
            <a:endParaRPr lang="en-US" altLang="ja-JP" sz="1600" dirty="0" smtClean="0"/>
          </a:p>
          <a:p>
            <a:endParaRPr lang="ja-JP" altLang="en-US" sz="1600" dirty="0"/>
          </a:p>
        </p:txBody>
      </p:sp>
      <p:sp>
        <p:nvSpPr>
          <p:cNvPr id="3083" name="角丸四角形 22"/>
          <p:cNvSpPr>
            <a:spLocks noChangeArrowheads="1"/>
          </p:cNvSpPr>
          <p:nvPr/>
        </p:nvSpPr>
        <p:spPr bwMode="auto">
          <a:xfrm>
            <a:off x="6048065" y="4113213"/>
            <a:ext cx="2592387" cy="1463675"/>
          </a:xfrm>
          <a:prstGeom prst="roundRect">
            <a:avLst>
              <a:gd name="adj" fmla="val 16667"/>
            </a:avLst>
          </a:prstGeom>
          <a:solidFill>
            <a:schemeClr val="bg1"/>
          </a:solidFill>
          <a:ln w="12700" algn="ctr">
            <a:solidFill>
              <a:schemeClr val="tx1"/>
            </a:solidFill>
            <a:round/>
            <a:headEnd/>
            <a:tailEnd/>
          </a:ln>
        </p:spPr>
        <p:txBody>
          <a:bodyPr>
            <a:spAutoFit/>
          </a:bodyPr>
          <a:lstStyle/>
          <a:p>
            <a:endParaRPr lang="en-US" altLang="ja-JP" sz="1600" b="1" dirty="0"/>
          </a:p>
          <a:p>
            <a:endParaRPr lang="en-US" altLang="ja-JP" sz="1600" b="1" dirty="0"/>
          </a:p>
          <a:p>
            <a:r>
              <a:rPr lang="ja-JP" altLang="en-US" sz="1600" b="1" dirty="0"/>
              <a:t>＜府政運営基本方針＞</a:t>
            </a:r>
            <a:endParaRPr lang="en-US" altLang="ja-JP" sz="1600" b="1" dirty="0"/>
          </a:p>
          <a:p>
            <a:endParaRPr lang="en-US" altLang="ja-JP" sz="1600" dirty="0"/>
          </a:p>
          <a:p>
            <a:endParaRPr lang="ja-JP" altLang="en-US" sz="1600" dirty="0"/>
          </a:p>
        </p:txBody>
      </p:sp>
      <p:sp>
        <p:nvSpPr>
          <p:cNvPr id="19" name="角丸四角形 18"/>
          <p:cNvSpPr/>
          <p:nvPr/>
        </p:nvSpPr>
        <p:spPr>
          <a:xfrm>
            <a:off x="198438" y="122238"/>
            <a:ext cx="8693150" cy="498475"/>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教育</a:t>
            </a:r>
            <a:r>
              <a:rPr lang="ja-JP" altLang="en-US" sz="2400" b="1" dirty="0">
                <a:solidFill>
                  <a:prstClr val="white"/>
                </a:solidFill>
                <a:latin typeface="メイリオ" pitchFamily="50" charset="-128"/>
                <a:ea typeface="メイリオ" pitchFamily="50" charset="-128"/>
                <a:cs typeface="メイリオ" pitchFamily="50" charset="-128"/>
              </a:rPr>
              <a:t>委員会の戦略的運営</a:t>
            </a:r>
          </a:p>
        </p:txBody>
      </p:sp>
      <p:sp>
        <p:nvSpPr>
          <p:cNvPr id="3088" name="AutoShape 4"/>
          <p:cNvSpPr>
            <a:spLocks noChangeArrowheads="1"/>
          </p:cNvSpPr>
          <p:nvPr/>
        </p:nvSpPr>
        <p:spPr bwMode="auto">
          <a:xfrm>
            <a:off x="5429250" y="1104900"/>
            <a:ext cx="3344863" cy="1462088"/>
          </a:xfrm>
          <a:prstGeom prst="roundRect">
            <a:avLst>
              <a:gd name="adj" fmla="val 709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lnSpc>
                <a:spcPct val="90000"/>
              </a:lnSpc>
            </a:pPr>
            <a:endParaRPr lang="en-US" altLang="ja-JP" sz="1800" b="1"/>
          </a:p>
          <a:p>
            <a:pPr algn="l">
              <a:lnSpc>
                <a:spcPct val="90000"/>
              </a:lnSpc>
            </a:pPr>
            <a:r>
              <a:rPr lang="ja-JP" altLang="en-US" sz="1600" b="1"/>
              <a:t>教育行政基本条例</a:t>
            </a:r>
            <a:endParaRPr lang="en-US" altLang="ja-JP" sz="1600" b="1"/>
          </a:p>
          <a:p>
            <a:pPr algn="l">
              <a:lnSpc>
                <a:spcPct val="90000"/>
              </a:lnSpc>
            </a:pPr>
            <a:r>
              <a:rPr lang="ja-JP" altLang="en-US" sz="1600" b="1"/>
              <a:t>　　　　　　　　　　　　</a:t>
            </a:r>
            <a:endParaRPr lang="en-US" altLang="ja-JP" sz="1600" b="1"/>
          </a:p>
          <a:p>
            <a:pPr algn="l">
              <a:lnSpc>
                <a:spcPct val="90000"/>
              </a:lnSpc>
            </a:pPr>
            <a:r>
              <a:rPr lang="ja-JP" altLang="en-US" sz="1600" b="1"/>
              <a:t>府立学校条例</a:t>
            </a:r>
          </a:p>
          <a:p>
            <a:pPr algn="l"/>
            <a:endParaRPr lang="ja-JP" altLang="en-US" sz="1400"/>
          </a:p>
          <a:p>
            <a:pPr algn="l"/>
            <a:endParaRPr lang="en-US" altLang="ja-JP" sz="1800"/>
          </a:p>
        </p:txBody>
      </p:sp>
      <p:sp>
        <p:nvSpPr>
          <p:cNvPr id="3089" name="AutoShape 78"/>
          <p:cNvSpPr>
            <a:spLocks noChangeArrowheads="1"/>
          </p:cNvSpPr>
          <p:nvPr/>
        </p:nvSpPr>
        <p:spPr bwMode="auto">
          <a:xfrm rot="2215788">
            <a:off x="4752975" y="2498725"/>
            <a:ext cx="962025" cy="1192213"/>
          </a:xfrm>
          <a:prstGeom prst="downArrow">
            <a:avLst>
              <a:gd name="adj1" fmla="val 49778"/>
              <a:gd name="adj2" fmla="val 48297"/>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3090" name="Oval 82"/>
          <p:cNvSpPr>
            <a:spLocks noChangeArrowheads="1"/>
          </p:cNvSpPr>
          <p:nvPr/>
        </p:nvSpPr>
        <p:spPr bwMode="auto">
          <a:xfrm>
            <a:off x="1422400" y="5463591"/>
            <a:ext cx="2197100" cy="795337"/>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300" dirty="0"/>
              <a:t>　ＰＤＣＡサイクル</a:t>
            </a:r>
          </a:p>
          <a:p>
            <a:r>
              <a:rPr lang="ja-JP" altLang="en-US" sz="1300" dirty="0"/>
              <a:t>に基づく進捗</a:t>
            </a:r>
            <a:r>
              <a:rPr lang="ja-JP" altLang="en-US" sz="1300" dirty="0" smtClean="0"/>
              <a:t>管理</a:t>
            </a:r>
            <a:endParaRPr lang="en-US" altLang="ja-JP" sz="1300" dirty="0" smtClean="0"/>
          </a:p>
          <a:p>
            <a:r>
              <a:rPr lang="ja-JP" altLang="en-US" sz="1300" dirty="0" smtClean="0"/>
              <a:t>（</a:t>
            </a:r>
            <a:r>
              <a:rPr lang="en-US" altLang="ja-JP" sz="1300" dirty="0" smtClean="0"/>
              <a:t>12</a:t>
            </a:r>
            <a:r>
              <a:rPr lang="ja-JP" altLang="en-US" sz="1300" dirty="0" smtClean="0"/>
              <a:t>月、</a:t>
            </a:r>
            <a:r>
              <a:rPr lang="en-US" altLang="ja-JP" sz="1300" dirty="0"/>
              <a:t>3</a:t>
            </a:r>
            <a:r>
              <a:rPr lang="ja-JP" altLang="en-US" sz="1300" dirty="0" smtClean="0"/>
              <a:t>月）</a:t>
            </a:r>
            <a:endParaRPr lang="ja-JP" altLang="en-US" sz="1300" dirty="0"/>
          </a:p>
        </p:txBody>
      </p:sp>
      <p:grpSp>
        <p:nvGrpSpPr>
          <p:cNvPr id="3091" name="Group 83"/>
          <p:cNvGrpSpPr>
            <a:grpSpLocks/>
          </p:cNvGrpSpPr>
          <p:nvPr/>
        </p:nvGrpSpPr>
        <p:grpSpPr bwMode="auto">
          <a:xfrm>
            <a:off x="755650" y="5359437"/>
            <a:ext cx="3564322" cy="1009650"/>
            <a:chOff x="3112" y="2532"/>
            <a:chExt cx="1177" cy="1134"/>
          </a:xfrm>
        </p:grpSpPr>
        <p:sp>
          <p:nvSpPr>
            <p:cNvPr id="3092" name="AutoShape 84"/>
            <p:cNvSpPr>
              <a:spLocks noChangeArrowheads="1"/>
            </p:cNvSpPr>
            <p:nvPr/>
          </p:nvSpPr>
          <p:spPr bwMode="auto">
            <a:xfrm rot="10335798" flipH="1">
              <a:off x="3973" y="2532"/>
              <a:ext cx="316" cy="1045"/>
            </a:xfrm>
            <a:prstGeom prst="curvedLeftArrow">
              <a:avLst>
                <a:gd name="adj1" fmla="val 47400"/>
                <a:gd name="adj2" fmla="val 94800"/>
                <a:gd name="adj3" fmla="val 33236"/>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93" name="AutoShape 85"/>
            <p:cNvSpPr>
              <a:spLocks noChangeArrowheads="1"/>
            </p:cNvSpPr>
            <p:nvPr/>
          </p:nvSpPr>
          <p:spPr bwMode="auto">
            <a:xfrm>
              <a:off x="3112" y="2655"/>
              <a:ext cx="323" cy="1011"/>
            </a:xfrm>
            <a:prstGeom prst="curvedRightArrow">
              <a:avLst>
                <a:gd name="adj1" fmla="val 47342"/>
                <a:gd name="adj2" fmla="val 55573"/>
                <a:gd name="adj3" fmla="val 33333"/>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4" name="AutoShape 78"/>
          <p:cNvSpPr>
            <a:spLocks noChangeArrowheads="1"/>
          </p:cNvSpPr>
          <p:nvPr/>
        </p:nvSpPr>
        <p:spPr bwMode="auto">
          <a:xfrm rot="5400000">
            <a:off x="4971045" y="4260093"/>
            <a:ext cx="962025" cy="1192213"/>
          </a:xfrm>
          <a:prstGeom prst="downArrow">
            <a:avLst>
              <a:gd name="adj1" fmla="val 49778"/>
              <a:gd name="adj2" fmla="val 48297"/>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Tree>
    <p:extLst>
      <p:ext uri="{BB962C8B-B14F-4D97-AF65-F5344CB8AC3E}">
        <p14:creationId xmlns:p14="http://schemas.microsoft.com/office/powerpoint/2010/main" val="37543804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4"/>
          <p:cNvSpPr>
            <a:spLocks noChangeArrowheads="1"/>
          </p:cNvSpPr>
          <p:nvPr/>
        </p:nvSpPr>
        <p:spPr bwMode="auto">
          <a:xfrm>
            <a:off x="45455" y="260647"/>
            <a:ext cx="9104313" cy="6351291"/>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72443" y="738013"/>
            <a:ext cx="4446587" cy="5787331"/>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61900" y="620688"/>
            <a:ext cx="450793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36497" y="738014"/>
            <a:ext cx="4446587" cy="578733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4606342" y="620366"/>
            <a:ext cx="452278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3" name="二等辺三角形 22"/>
          <p:cNvSpPr/>
          <p:nvPr/>
        </p:nvSpPr>
        <p:spPr>
          <a:xfrm rot="5400000">
            <a:off x="3805449" y="2972147"/>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8" name="Text Box 142"/>
          <p:cNvSpPr txBox="1">
            <a:spLocks noChangeArrowheads="1"/>
          </p:cNvSpPr>
          <p:nvPr/>
        </p:nvSpPr>
        <p:spPr bwMode="auto">
          <a:xfrm>
            <a:off x="8532440" y="6611938"/>
            <a:ext cx="617328"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１９</a:t>
            </a:r>
            <a:endParaRPr lang="ja-JP" altLang="en-US" b="1" dirty="0"/>
          </a:p>
        </p:txBody>
      </p:sp>
      <p:sp>
        <p:nvSpPr>
          <p:cNvPr id="18" name="正方形/長方形 29"/>
          <p:cNvSpPr>
            <a:spLocks noChangeArrowheads="1"/>
          </p:cNvSpPr>
          <p:nvPr/>
        </p:nvSpPr>
        <p:spPr bwMode="auto">
          <a:xfrm>
            <a:off x="234492" y="1139081"/>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a:t>災害時</a:t>
            </a:r>
            <a:r>
              <a:rPr lang="ja-JP" altLang="en-US" b="1" dirty="0" smtClean="0"/>
              <a:t>に迅速に対応するための備えの充実</a:t>
            </a:r>
            <a:endParaRPr lang="ja-JP" altLang="en-US" b="1" dirty="0"/>
          </a:p>
        </p:txBody>
      </p:sp>
      <p:sp>
        <p:nvSpPr>
          <p:cNvPr id="22" name="正方形/長方形 3"/>
          <p:cNvSpPr>
            <a:spLocks noChangeArrowheads="1"/>
          </p:cNvSpPr>
          <p:nvPr/>
        </p:nvSpPr>
        <p:spPr bwMode="auto">
          <a:xfrm>
            <a:off x="287834" y="1498736"/>
            <a:ext cx="4130551"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学校の防災力の向上</a:t>
            </a:r>
            <a:r>
              <a:rPr lang="en-US" altLang="ja-JP" dirty="0" smtClean="0">
                <a:latin typeface="ＭＳ Ｐゴシック" pitchFamily="50" charset="-128"/>
              </a:rPr>
              <a:t>】</a:t>
            </a:r>
          </a:p>
          <a:p>
            <a:pPr marL="177800" indent="-92075" algn="l">
              <a:buFont typeface="Arial" panose="020B0604020202020204" pitchFamily="34" charset="0"/>
              <a:buChar char="•"/>
            </a:pPr>
            <a:r>
              <a:rPr lang="ja-JP" altLang="en-US" dirty="0" smtClean="0">
                <a:latin typeface="ＭＳ Ｐゴシック" pitchFamily="50" charset="-128"/>
              </a:rPr>
              <a:t>平成２５年度に</a:t>
            </a:r>
            <a:r>
              <a:rPr lang="ja-JP" altLang="en-US" dirty="0">
                <a:latin typeface="ＭＳ Ｐゴシック" pitchFamily="50" charset="-128"/>
              </a:rPr>
              <a:t>改訂</a:t>
            </a:r>
            <a:r>
              <a:rPr lang="ja-JP" altLang="en-US" dirty="0" smtClean="0">
                <a:latin typeface="ＭＳ Ｐゴシック" pitchFamily="50" charset="-128"/>
              </a:rPr>
              <a:t>した「学校における防災教育の手引き」の活用により、防災教育の充実を図るとともに、学校</a:t>
            </a:r>
            <a:r>
              <a:rPr lang="ja-JP" altLang="en-US" dirty="0">
                <a:latin typeface="ＭＳ Ｐゴシック" pitchFamily="50" charset="-128"/>
              </a:rPr>
              <a:t>の地域の実態に応じ、様々な自然災害を想定した実践的な避難訓練を実施します</a:t>
            </a:r>
            <a:r>
              <a:rPr lang="ja-JP" altLang="en-US" dirty="0" smtClean="0">
                <a:latin typeface="ＭＳ Ｐゴシック" pitchFamily="50" charset="-128"/>
              </a:rPr>
              <a:t>。</a:t>
            </a:r>
            <a:endParaRPr lang="en-US" altLang="ja-JP" dirty="0" smtClean="0">
              <a:latin typeface="ＭＳ Ｐゴシック" pitchFamily="50" charset="-128"/>
            </a:endParaRPr>
          </a:p>
          <a:p>
            <a:pPr marL="177800" indent="-92075" algn="l">
              <a:buFont typeface="Arial" panose="020B0604020202020204" pitchFamily="34" charset="0"/>
              <a:buChar char="•"/>
            </a:pPr>
            <a:r>
              <a:rPr lang="ja-JP" altLang="en-US" dirty="0" smtClean="0">
                <a:latin typeface="ＭＳ Ｐゴシック" pitchFamily="50" charset="-128"/>
              </a:rPr>
              <a:t>南海・東南海地震による津波被害が想定される学校においては、平成２５年度に作成した対応フローチャート「津波発生時対応シミュレーション」を活用することにより、災害発生時の迅速な避難行動につなげます。</a:t>
            </a:r>
            <a:endParaRPr lang="en-US" altLang="ja-JP" dirty="0">
              <a:latin typeface="ＭＳ Ｐゴシック" pitchFamily="50" charset="-128"/>
            </a:endParaRPr>
          </a:p>
          <a:p>
            <a:pPr marL="177800" indent="-92075" algn="l">
              <a:buFont typeface="Arial" panose="020B0604020202020204" pitchFamily="34" charset="0"/>
              <a:buChar char="•"/>
            </a:pPr>
            <a:r>
              <a:rPr lang="ja-JP" altLang="en-US" dirty="0" smtClean="0">
                <a:latin typeface="ＭＳ Ｐゴシック" pitchFamily="50" charset="-128"/>
              </a:rPr>
              <a:t>学校</a:t>
            </a:r>
            <a:r>
              <a:rPr lang="ja-JP" altLang="en-US" dirty="0">
                <a:latin typeface="ＭＳ Ｐゴシック" pitchFamily="50" charset="-128"/>
              </a:rPr>
              <a:t>安全活動において中核となる学校安全担当者を明確にし、適宜、学校の危機管理マニュアルの見直しを行い、校内体制を確立します。</a:t>
            </a:r>
            <a:endParaRPr lang="en-US" altLang="ja-JP" dirty="0">
              <a:latin typeface="ＭＳ Ｐゴシック" pitchFamily="50" charset="-128"/>
            </a:endParaRPr>
          </a:p>
          <a:p>
            <a:pPr marL="177800" indent="-177800" algn="l"/>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教職員を対象とした防災研修の実施</a:t>
            </a:r>
            <a:r>
              <a:rPr lang="en-US" altLang="ja-JP" dirty="0" smtClean="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教職員を対象に、地震・津波に関する防災の講義や、各学校の実践的</a:t>
            </a:r>
            <a:r>
              <a:rPr lang="ja-JP" altLang="en-US" dirty="0">
                <a:latin typeface="ＭＳ Ｐゴシック" pitchFamily="50" charset="-128"/>
              </a:rPr>
              <a:t>　</a:t>
            </a:r>
            <a:r>
              <a:rPr lang="ja-JP" altLang="en-US" dirty="0" smtClean="0">
                <a:latin typeface="ＭＳ Ｐゴシック" pitchFamily="50" charset="-128"/>
              </a:rPr>
              <a:t>　な防災教育の取組事例の発表を行う防災研修を実施し、災害時に迅速</a:t>
            </a:r>
            <a:r>
              <a:rPr lang="ja-JP" altLang="en-US" dirty="0">
                <a:latin typeface="ＭＳ Ｐゴシック" pitchFamily="50" charset="-128"/>
              </a:rPr>
              <a:t>　</a:t>
            </a:r>
            <a:r>
              <a:rPr lang="ja-JP" altLang="en-US" dirty="0" smtClean="0">
                <a:latin typeface="ＭＳ Ｐゴシック" pitchFamily="50" charset="-128"/>
              </a:rPr>
              <a:t>　に対応するための備えを充実させます。</a:t>
            </a:r>
            <a:endParaRPr lang="en-US" altLang="ja-JP" dirty="0" smtClean="0">
              <a:latin typeface="ＭＳ Ｐゴシック" pitchFamily="50" charset="-128"/>
            </a:endParaRPr>
          </a:p>
          <a:p>
            <a:pPr algn="l"/>
            <a:endParaRPr lang="en-US" altLang="ja-JP" dirty="0" smtClean="0">
              <a:latin typeface="ＭＳ Ｐゴシック" pitchFamily="50" charset="-128"/>
            </a:endParaRPr>
          </a:p>
        </p:txBody>
      </p:sp>
      <p:sp>
        <p:nvSpPr>
          <p:cNvPr id="24" name="正方形/長方形 23"/>
          <p:cNvSpPr>
            <a:spLocks noChangeArrowheads="1"/>
          </p:cNvSpPr>
          <p:nvPr/>
        </p:nvSpPr>
        <p:spPr bwMode="auto">
          <a:xfrm>
            <a:off x="4780968" y="1318716"/>
            <a:ext cx="394335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lang="en-US" altLang="ja-JP" dirty="0">
              <a:latin typeface="ＭＳ Ｐゴシック" pitchFamily="50" charset="-128"/>
            </a:endParaRPr>
          </a:p>
          <a:p>
            <a:pPr marL="85725" indent="-85725" algn="l"/>
            <a:r>
              <a:rPr lang="ja-JP" altLang="en-US" dirty="0">
                <a:latin typeface="ＭＳ Ｐゴシック" pitchFamily="50" charset="-128"/>
              </a:rPr>
              <a:t>＊火災のみならず、地域の実情に応じ、自然災害を想定した避難訓練の実施率の１００％をめざします。 </a:t>
            </a:r>
            <a:endParaRPr lang="en-US" altLang="ja-JP" dirty="0">
              <a:latin typeface="ＭＳ Ｐゴシック" pitchFamily="50" charset="-128"/>
            </a:endParaRPr>
          </a:p>
          <a:p>
            <a:pPr marL="88900" indent="-88900" algn="l"/>
            <a:r>
              <a:rPr lang="ja-JP" altLang="en-US" dirty="0">
                <a:latin typeface="ＭＳ Ｐゴシック" pitchFamily="50" charset="-128"/>
              </a:rPr>
              <a:t>　（参考）平成２５年度の自然災害を想定した避難訓練の実施率</a:t>
            </a:r>
            <a:endParaRPr lang="en-US" altLang="ja-JP" dirty="0">
              <a:latin typeface="ＭＳ Ｐゴシック" pitchFamily="50" charset="-128"/>
            </a:endParaRPr>
          </a:p>
          <a:p>
            <a:pPr marL="88900" indent="-88900" algn="l"/>
            <a:r>
              <a:rPr lang="ja-JP" altLang="en-US" dirty="0">
                <a:latin typeface="ＭＳ Ｐゴシック" pitchFamily="50" charset="-128"/>
              </a:rPr>
              <a:t>　　　　　</a:t>
            </a:r>
            <a:r>
              <a:rPr lang="ja-JP" altLang="en-US" dirty="0" smtClean="0">
                <a:latin typeface="ＭＳ Ｐゴシック" pitchFamily="50" charset="-128"/>
              </a:rPr>
              <a:t>　　小学校</a:t>
            </a:r>
            <a:r>
              <a:rPr lang="ja-JP" altLang="en-US" dirty="0">
                <a:latin typeface="ＭＳ Ｐゴシック" pitchFamily="50" charset="-128"/>
              </a:rPr>
              <a:t>　</a:t>
            </a:r>
            <a:r>
              <a:rPr lang="ja-JP" altLang="en-US" dirty="0" smtClean="0">
                <a:latin typeface="ＭＳ Ｐゴシック" pitchFamily="50" charset="-128"/>
              </a:rPr>
              <a:t>　９９．４％</a:t>
            </a:r>
            <a:endParaRPr lang="en-US" altLang="ja-JP" dirty="0" smtClean="0">
              <a:latin typeface="ＭＳ Ｐゴシック" pitchFamily="50" charset="-128"/>
            </a:endParaRPr>
          </a:p>
          <a:p>
            <a:pPr marL="88900" indent="-88900" algn="l"/>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　　中学校　</a:t>
            </a:r>
            <a:r>
              <a:rPr lang="ja-JP" altLang="en-US" dirty="0" smtClean="0">
                <a:latin typeface="ＭＳ Ｐゴシック" pitchFamily="50" charset="-128"/>
              </a:rPr>
              <a:t>　９１．４％</a:t>
            </a:r>
            <a:endParaRPr lang="en-US" altLang="ja-JP" dirty="0" smtClean="0">
              <a:latin typeface="ＭＳ Ｐゴシック" pitchFamily="50" charset="-128"/>
            </a:endParaRPr>
          </a:p>
          <a:p>
            <a:pPr marL="88900" indent="-88900" algn="l"/>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　　府立学校　</a:t>
            </a:r>
            <a:r>
              <a:rPr lang="ja-JP" altLang="en-US" dirty="0" smtClean="0">
                <a:latin typeface="ＭＳ Ｐゴシック" pitchFamily="50" charset="-128"/>
              </a:rPr>
              <a:t>９７．３％</a:t>
            </a:r>
            <a:endParaRPr lang="en-US" altLang="ja-JP" dirty="0">
              <a:latin typeface="ＭＳ Ｐゴシック" pitchFamily="50" charset="-128"/>
            </a:endParaRPr>
          </a:p>
          <a:p>
            <a:pPr marL="88900" indent="-88900" algn="l"/>
            <a:r>
              <a:rPr lang="ja-JP" altLang="en-US" dirty="0">
                <a:solidFill>
                  <a:srgbClr val="002060"/>
                </a:solidFill>
                <a:latin typeface="ＭＳ Ｐゴシック" pitchFamily="50" charset="-128"/>
              </a:rPr>
              <a:t>　</a:t>
            </a:r>
            <a:endParaRPr lang="en-US" altLang="ja-JP" dirty="0">
              <a:solidFill>
                <a:srgbClr val="002060"/>
              </a:solidFill>
              <a:latin typeface="ＭＳ Ｐゴシック" pitchFamily="50" charset="-128"/>
            </a:endParaRPr>
          </a:p>
          <a:p>
            <a:pPr marL="88900" indent="-88900" algn="l"/>
            <a:endParaRPr lang="en-US" altLang="ja-JP" u="sng" dirty="0">
              <a:solidFill>
                <a:schemeClr val="accent6"/>
              </a:solidFill>
              <a:latin typeface="ＭＳ Ｐゴシック" pitchFamily="50" charset="-128"/>
            </a:endParaRPr>
          </a:p>
          <a:p>
            <a:pPr marL="88900" indent="-88900" algn="l"/>
            <a:endParaRPr lang="ja-JP" altLang="en-US" dirty="0">
              <a:solidFill>
                <a:srgbClr val="FF0000"/>
              </a:solidFill>
              <a:latin typeface="ＭＳ Ｐゴシック" pitchFamily="50" charset="-128"/>
            </a:endParaRPr>
          </a:p>
        </p:txBody>
      </p:sp>
      <p:sp>
        <p:nvSpPr>
          <p:cNvPr id="25" name="正方形/長方形 29"/>
          <p:cNvSpPr>
            <a:spLocks noChangeArrowheads="1"/>
          </p:cNvSpPr>
          <p:nvPr/>
        </p:nvSpPr>
        <p:spPr bwMode="auto">
          <a:xfrm>
            <a:off x="4876966" y="1138696"/>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a:t>災害時</a:t>
            </a:r>
            <a:r>
              <a:rPr lang="ja-JP" altLang="en-US" b="1" dirty="0" smtClean="0"/>
              <a:t>に迅速に対応するための備えの充実</a:t>
            </a:r>
            <a:endParaRPr lang="ja-JP" altLang="en-US" b="1" dirty="0"/>
          </a:p>
        </p:txBody>
      </p:sp>
    </p:spTree>
    <p:extLst>
      <p:ext uri="{BB962C8B-B14F-4D97-AF65-F5344CB8AC3E}">
        <p14:creationId xmlns:p14="http://schemas.microsoft.com/office/powerpoint/2010/main" val="1988708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6351" y="44624"/>
            <a:ext cx="9104313" cy="1440160"/>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smtClean="0">
                <a:solidFill>
                  <a:prstClr val="black"/>
                </a:solidFill>
                <a:latin typeface="メイリオ" pitchFamily="50" charset="-128"/>
                <a:ea typeface="メイリオ" pitchFamily="50" charset="-128"/>
                <a:cs typeface="メイリオ" pitchFamily="50" charset="-128"/>
              </a:rPr>
              <a:t>重点課題９：地域の教育コミュニティづくりと家庭教育を支援します</a:t>
            </a:r>
            <a:r>
              <a:rPr lang="ja-JP" altLang="en-US" sz="1400" b="1" dirty="0" smtClean="0"/>
              <a:t>。</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10" name="角丸四角形 9"/>
          <p:cNvSpPr/>
          <p:nvPr/>
        </p:nvSpPr>
        <p:spPr>
          <a:xfrm>
            <a:off x="125413" y="332657"/>
            <a:ext cx="8891587" cy="108011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schemeClr val="tx2"/>
                </a:solidFill>
                <a:latin typeface="メイリオ" pitchFamily="50" charset="-128"/>
                <a:ea typeface="メイリオ" pitchFamily="50" charset="-128"/>
                <a:cs typeface="メイリオ" pitchFamily="50" charset="-128"/>
              </a:rPr>
              <a:t>◆学校の教育活動を支える取組みへの地域人材の参画を促すとともに、ネットワークづくりをすすめます。</a:t>
            </a:r>
            <a:endParaRPr lang="en-US" altLang="ja-JP" sz="1100" b="1" dirty="0" smtClean="0">
              <a:solidFill>
                <a:schemeClr val="tx2"/>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schemeClr val="tx2"/>
                </a:solidFill>
                <a:latin typeface="メイリオ" pitchFamily="50" charset="-128"/>
                <a:ea typeface="メイリオ" pitchFamily="50" charset="-128"/>
                <a:cs typeface="メイリオ" pitchFamily="50" charset="-128"/>
              </a:rPr>
              <a:t>◆多様な親学びの機会の提供を図るとともに、家庭教育に困難を抱え孤立しがちな保護者への支援を促進します。</a:t>
            </a:r>
            <a:endParaRPr lang="en-US" altLang="ja-JP" sz="1100" b="1" dirty="0">
              <a:solidFill>
                <a:schemeClr val="tx2"/>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schemeClr val="tx2"/>
                </a:solidFill>
                <a:latin typeface="メイリオ" pitchFamily="50" charset="-128"/>
                <a:ea typeface="メイリオ" pitchFamily="50" charset="-128"/>
                <a:cs typeface="メイリオ" pitchFamily="50" charset="-128"/>
              </a:rPr>
              <a:t>◆家庭・地域における子育て・教育力の向上を図るとともに、小学校との連携をすすめるなど、幼児教育の充実</a:t>
            </a:r>
            <a:r>
              <a:rPr lang="en-US" altLang="ja-JP" sz="1100" b="1" dirty="0" smtClean="0">
                <a:solidFill>
                  <a:schemeClr val="tx2"/>
                </a:solidFill>
                <a:latin typeface="メイリオ" pitchFamily="50" charset="-128"/>
                <a:ea typeface="メイリオ" pitchFamily="50" charset="-128"/>
                <a:cs typeface="メイリオ" pitchFamily="50" charset="-128"/>
              </a:rPr>
              <a:t/>
            </a:r>
            <a:br>
              <a:rPr lang="en-US" altLang="ja-JP" sz="1100" b="1" dirty="0" smtClean="0">
                <a:solidFill>
                  <a:schemeClr val="tx2"/>
                </a:solidFill>
                <a:latin typeface="メイリオ" pitchFamily="50" charset="-128"/>
                <a:ea typeface="メイリオ" pitchFamily="50" charset="-128"/>
                <a:cs typeface="メイリオ" pitchFamily="50" charset="-128"/>
              </a:rPr>
            </a:br>
            <a:r>
              <a:rPr lang="ja-JP" altLang="en-US" sz="1100" b="1" dirty="0" smtClean="0">
                <a:solidFill>
                  <a:schemeClr val="tx2"/>
                </a:solidFill>
                <a:latin typeface="メイリオ" pitchFamily="50" charset="-128"/>
                <a:ea typeface="メイリオ" pitchFamily="50" charset="-128"/>
                <a:cs typeface="メイリオ" pitchFamily="50" charset="-128"/>
              </a:rPr>
              <a:t>　を図ります。</a:t>
            </a:r>
            <a:endParaRPr lang="en-US" altLang="ja-JP" sz="1100" b="1" dirty="0" smtClean="0">
              <a:solidFill>
                <a:schemeClr val="tx2"/>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schemeClr val="tx2"/>
                </a:solidFill>
                <a:latin typeface="メイリオ" pitchFamily="50" charset="-128"/>
                <a:ea typeface="メイリオ" pitchFamily="50" charset="-128"/>
                <a:cs typeface="メイリオ" pitchFamily="50" charset="-128"/>
              </a:rPr>
              <a:t>◆共働き世帯の増加や地域のつながりの希薄化に対応し、幼稚園における保育サービスの拡大や、地域の子育て</a:t>
            </a:r>
            <a:endParaRPr lang="en-US" altLang="ja-JP" sz="1100" b="1" dirty="0" smtClean="0">
              <a:solidFill>
                <a:schemeClr val="tx2"/>
              </a:solidFill>
              <a:latin typeface="メイリオ" pitchFamily="50" charset="-128"/>
              <a:ea typeface="メイリオ" pitchFamily="50" charset="-128"/>
              <a:cs typeface="メイリオ" pitchFamily="50" charset="-128"/>
            </a:endParaRPr>
          </a:p>
          <a:p>
            <a:pPr marL="1350963" algn="l">
              <a:defRPr/>
            </a:pPr>
            <a:r>
              <a:rPr lang="ja-JP" altLang="en-US" sz="1100" b="1" dirty="0">
                <a:solidFill>
                  <a:schemeClr val="tx2"/>
                </a:solidFill>
                <a:latin typeface="メイリオ" pitchFamily="50" charset="-128"/>
                <a:ea typeface="メイリオ" pitchFamily="50" charset="-128"/>
                <a:cs typeface="メイリオ" pitchFamily="50" charset="-128"/>
              </a:rPr>
              <a:t>　</a:t>
            </a:r>
            <a:r>
              <a:rPr lang="ja-JP" altLang="en-US" sz="1100" b="1" dirty="0" smtClean="0">
                <a:solidFill>
                  <a:schemeClr val="tx2"/>
                </a:solidFill>
                <a:latin typeface="メイリオ" pitchFamily="50" charset="-128"/>
                <a:ea typeface="メイリオ" pitchFamily="50" charset="-128"/>
                <a:cs typeface="メイリオ" pitchFamily="50" charset="-128"/>
              </a:rPr>
              <a:t>・家庭教育を支援する機能の強化を促進します。</a:t>
            </a:r>
            <a:endParaRPr lang="ja-JP" altLang="en-US" sz="1100" b="1" dirty="0">
              <a:solidFill>
                <a:schemeClr val="tx2"/>
              </a:solidFill>
              <a:latin typeface="メイリオ" pitchFamily="50" charset="-128"/>
              <a:ea typeface="メイリオ" pitchFamily="50" charset="-128"/>
              <a:cs typeface="メイリオ" pitchFamily="50" charset="-128"/>
            </a:endParaRPr>
          </a:p>
        </p:txBody>
      </p:sp>
      <p:sp>
        <p:nvSpPr>
          <p:cNvPr id="11" name="角丸四角形 10"/>
          <p:cNvSpPr/>
          <p:nvPr/>
        </p:nvSpPr>
        <p:spPr>
          <a:xfrm>
            <a:off x="107950" y="332271"/>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30" name="二等辺三角形 29"/>
          <p:cNvSpPr/>
          <p:nvPr/>
        </p:nvSpPr>
        <p:spPr>
          <a:xfrm rot="10800000">
            <a:off x="4074318" y="1484784"/>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2" name="Text Box 142"/>
          <p:cNvSpPr txBox="1">
            <a:spLocks noChangeArrowheads="1"/>
          </p:cNvSpPr>
          <p:nvPr/>
        </p:nvSpPr>
        <p:spPr bwMode="auto">
          <a:xfrm>
            <a:off x="8329613" y="636587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３２</a:t>
            </a:r>
          </a:p>
        </p:txBody>
      </p:sp>
      <p:sp>
        <p:nvSpPr>
          <p:cNvPr id="12" name="AutoShape 4"/>
          <p:cNvSpPr>
            <a:spLocks noChangeArrowheads="1"/>
          </p:cNvSpPr>
          <p:nvPr/>
        </p:nvSpPr>
        <p:spPr bwMode="auto">
          <a:xfrm>
            <a:off x="40195" y="1700808"/>
            <a:ext cx="9104313" cy="5004556"/>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68771" y="2167165"/>
            <a:ext cx="4446587" cy="4549503"/>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4" name="角丸四角形 13"/>
          <p:cNvSpPr/>
          <p:nvPr/>
        </p:nvSpPr>
        <p:spPr>
          <a:xfrm>
            <a:off x="68771" y="1952835"/>
            <a:ext cx="4503229"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25913" y="2161430"/>
            <a:ext cx="4446587" cy="4467969"/>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二等辺三角形 15"/>
          <p:cNvSpPr/>
          <p:nvPr/>
        </p:nvSpPr>
        <p:spPr>
          <a:xfrm rot="5400000">
            <a:off x="3740497" y="4254339"/>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7" name="角丸四角形 16"/>
          <p:cNvSpPr/>
          <p:nvPr/>
        </p:nvSpPr>
        <p:spPr>
          <a:xfrm>
            <a:off x="4602733" y="1953158"/>
            <a:ext cx="4493642"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8" name="正方形/長方形 29"/>
          <p:cNvSpPr>
            <a:spLocks noChangeArrowheads="1"/>
          </p:cNvSpPr>
          <p:nvPr/>
        </p:nvSpPr>
        <p:spPr bwMode="auto">
          <a:xfrm>
            <a:off x="192595" y="234888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教育</a:t>
            </a:r>
            <a:r>
              <a:rPr lang="ja-JP" altLang="en-US" b="1" dirty="0" smtClean="0">
                <a:latin typeface="Calibri" pitchFamily="34" charset="0"/>
              </a:rPr>
              <a:t>コミュニティづくりと活動を支えるための条件整備</a:t>
            </a:r>
            <a:r>
              <a:rPr lang="ja-JP" altLang="en-US" b="1" dirty="0"/>
              <a:t>　　　　　　　</a:t>
            </a:r>
            <a:endParaRPr lang="ja-JP" altLang="en-US" b="1" dirty="0">
              <a:solidFill>
                <a:srgbClr val="FF0000"/>
              </a:solidFill>
            </a:endParaRPr>
          </a:p>
        </p:txBody>
      </p:sp>
      <p:sp>
        <p:nvSpPr>
          <p:cNvPr id="19" name="正方形/長方形 3"/>
          <p:cNvSpPr>
            <a:spLocks noChangeArrowheads="1"/>
          </p:cNvSpPr>
          <p:nvPr/>
        </p:nvSpPr>
        <p:spPr bwMode="auto">
          <a:xfrm>
            <a:off x="200533" y="2629483"/>
            <a:ext cx="4185283"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地域</a:t>
            </a:r>
            <a:r>
              <a:rPr lang="ja-JP" altLang="en-US" dirty="0">
                <a:latin typeface="ＭＳ Ｐゴシック" pitchFamily="50" charset="-128"/>
              </a:rPr>
              <a:t>全体で学校を支援する体制づくりと活動の定着・</a:t>
            </a:r>
            <a:r>
              <a:rPr lang="ja-JP" altLang="en-US" dirty="0" smtClean="0">
                <a:latin typeface="ＭＳ Ｐゴシック" pitchFamily="50" charset="-128"/>
              </a:rPr>
              <a:t>充実</a:t>
            </a:r>
            <a:r>
              <a:rPr lang="en-US" altLang="ja-JP" dirty="0" smtClean="0">
                <a:latin typeface="ＭＳ Ｐゴシック" pitchFamily="50" charset="-128"/>
              </a:rPr>
              <a:t>】</a:t>
            </a:r>
            <a:endParaRPr lang="en-US" altLang="ja-JP" dirty="0">
              <a:latin typeface="ＭＳ Ｐゴシック" pitchFamily="50" charset="-128"/>
            </a:endParaRPr>
          </a:p>
          <a:p>
            <a:pPr algn="l"/>
            <a:r>
              <a:rPr lang="ja-JP" altLang="en-US" dirty="0" smtClean="0">
                <a:latin typeface="ＭＳ Ｐゴシック" pitchFamily="50" charset="-128"/>
              </a:rPr>
              <a:t>＊教育コミュニティづくり推進事業（学校支援地域本部）</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ja-JP" dirty="0" smtClean="0"/>
              <a:t>学校</a:t>
            </a:r>
            <a:r>
              <a:rPr lang="ja-JP" altLang="ja-JP" dirty="0"/>
              <a:t>支援地域本部等を中心に、全中学校区に</a:t>
            </a:r>
            <a:r>
              <a:rPr lang="ja-JP" altLang="ja-JP" dirty="0" smtClean="0"/>
              <a:t>おいて</a:t>
            </a:r>
            <a:r>
              <a:rPr lang="ja-JP" altLang="ja-JP" dirty="0"/>
              <a:t>、地域人材に</a:t>
            </a:r>
            <a:r>
              <a:rPr lang="ja-JP" altLang="ja-JP" dirty="0" smtClean="0"/>
              <a:t>よる</a:t>
            </a:r>
            <a:r>
              <a:rPr lang="ja-JP" altLang="en-US" dirty="0" smtClean="0"/>
              <a:t>学校</a:t>
            </a:r>
            <a:r>
              <a:rPr lang="ja-JP" altLang="en-US" dirty="0"/>
              <a:t>支援活動を</a:t>
            </a:r>
            <a:r>
              <a:rPr lang="ja-JP" altLang="en-US" dirty="0" smtClean="0"/>
              <a:t>促進します</a:t>
            </a:r>
            <a:r>
              <a:rPr lang="ja-JP" altLang="ja-JP" dirty="0" smtClean="0"/>
              <a:t>。</a:t>
            </a:r>
            <a:endParaRPr lang="en-US" altLang="ja-JP" dirty="0"/>
          </a:p>
          <a:p>
            <a:pPr marL="85725" indent="-85725" algn="l"/>
            <a:r>
              <a:rPr lang="en-US" altLang="ja-JP" dirty="0" smtClean="0"/>
              <a:t>【</a:t>
            </a:r>
            <a:r>
              <a:rPr lang="ja-JP" altLang="en-US" dirty="0" smtClean="0"/>
              <a:t>放課後等の子どもたちの体験活動や学習活動等の場づくり</a:t>
            </a:r>
            <a:r>
              <a:rPr lang="en-US" altLang="ja-JP" dirty="0" smtClean="0"/>
              <a:t>】</a:t>
            </a:r>
          </a:p>
          <a:p>
            <a:pPr marL="85725" indent="-85725" algn="l"/>
            <a:r>
              <a:rPr lang="ja-JP" altLang="en-US" dirty="0" smtClean="0"/>
              <a:t>＊教育コミュニティづくり推進事業（おおさか元気広場）</a:t>
            </a:r>
            <a:endParaRPr lang="en-US" altLang="ja-JP" dirty="0"/>
          </a:p>
          <a:p>
            <a:pPr marL="180975" indent="-95250" algn="l">
              <a:buFont typeface="Arial" panose="020B0604020202020204" pitchFamily="34" charset="0"/>
              <a:buChar char="•"/>
            </a:pPr>
            <a:r>
              <a:rPr lang="ja-JP" altLang="en-US" dirty="0" smtClean="0">
                <a:latin typeface="ＭＳ Ｐゴシック" pitchFamily="50" charset="-128"/>
              </a:rPr>
              <a:t>放課後や週末に、地域のボランティア</a:t>
            </a:r>
            <a:r>
              <a:rPr lang="ja-JP" altLang="en-US" dirty="0">
                <a:latin typeface="ＭＳ Ｐゴシック" pitchFamily="50" charset="-128"/>
              </a:rPr>
              <a:t>人材</a:t>
            </a:r>
            <a:r>
              <a:rPr lang="ja-JP" altLang="en-US" dirty="0" smtClean="0">
                <a:latin typeface="ＭＳ Ｐゴシック" pitchFamily="50" charset="-128"/>
              </a:rPr>
              <a:t>の参加・協力を得て子どもの体験活動や学習支援活動を促進します。</a:t>
            </a:r>
            <a:endParaRPr lang="en-US" altLang="ja-JP" dirty="0"/>
          </a:p>
        </p:txBody>
      </p:sp>
      <p:sp>
        <p:nvSpPr>
          <p:cNvPr id="20" name="正方形/長方形 29"/>
          <p:cNvSpPr>
            <a:spLocks noChangeArrowheads="1"/>
          </p:cNvSpPr>
          <p:nvPr/>
        </p:nvSpPr>
        <p:spPr bwMode="auto">
          <a:xfrm>
            <a:off x="200533" y="3934765"/>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豊か</a:t>
            </a:r>
            <a:r>
              <a:rPr lang="ja-JP" altLang="en-US" b="1" dirty="0" smtClean="0">
                <a:latin typeface="Calibri" pitchFamily="34" charset="0"/>
              </a:rPr>
              <a:t>なつながりの中での家庭教育支援</a:t>
            </a:r>
            <a:endParaRPr lang="ja-JP" altLang="en-US" b="1" dirty="0">
              <a:solidFill>
                <a:srgbClr val="FF0000"/>
              </a:solidFill>
            </a:endParaRPr>
          </a:p>
        </p:txBody>
      </p:sp>
      <p:sp>
        <p:nvSpPr>
          <p:cNvPr id="21" name="正方形/長方形 3"/>
          <p:cNvSpPr>
            <a:spLocks noChangeArrowheads="1"/>
          </p:cNvSpPr>
          <p:nvPr/>
        </p:nvSpPr>
        <p:spPr bwMode="auto">
          <a:xfrm>
            <a:off x="163667" y="4153939"/>
            <a:ext cx="4325813"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すべて</a:t>
            </a:r>
            <a:r>
              <a:rPr lang="ja-JP" altLang="en-US" dirty="0">
                <a:latin typeface="ＭＳ Ｐゴシック" pitchFamily="50" charset="-128"/>
              </a:rPr>
              <a:t>の府民が親学習に参加できる</a:t>
            </a:r>
            <a:r>
              <a:rPr lang="ja-JP" altLang="en-US" dirty="0" smtClean="0">
                <a:latin typeface="ＭＳ Ｐゴシック" pitchFamily="50" charset="-128"/>
              </a:rPr>
              <a:t>場づくり</a:t>
            </a:r>
            <a:r>
              <a:rPr lang="en-US" altLang="ja-JP" dirty="0" smtClean="0">
                <a:latin typeface="ＭＳ Ｐゴシック" pitchFamily="50" charset="-128"/>
              </a:rPr>
              <a:t>】</a:t>
            </a:r>
          </a:p>
          <a:p>
            <a:pPr algn="l"/>
            <a:r>
              <a:rPr lang="ja-JP" altLang="en-US" dirty="0" smtClean="0">
                <a:latin typeface="ＭＳ Ｐゴシック" pitchFamily="50" charset="-128"/>
              </a:rPr>
              <a:t>＊教育</a:t>
            </a:r>
            <a:r>
              <a:rPr lang="ja-JP" altLang="en-US" dirty="0">
                <a:latin typeface="ＭＳ Ｐゴシック" pitchFamily="50" charset="-128"/>
              </a:rPr>
              <a:t>コミュニティづくり推進</a:t>
            </a:r>
            <a:r>
              <a:rPr lang="ja-JP" altLang="en-US" dirty="0" smtClean="0">
                <a:latin typeface="ＭＳ Ｐゴシック" pitchFamily="50" charset="-128"/>
              </a:rPr>
              <a:t>事業（家庭教育支援）</a:t>
            </a:r>
            <a:endParaRPr lang="ja-JP" altLang="en-US"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より</a:t>
            </a:r>
            <a:r>
              <a:rPr lang="ja-JP" altLang="en-US" dirty="0">
                <a:latin typeface="ＭＳ Ｐゴシック" pitchFamily="50" charset="-128"/>
              </a:rPr>
              <a:t>多くの保護者や児童・生徒に対する学習機会の提供を</a:t>
            </a:r>
            <a:r>
              <a:rPr lang="ja-JP" altLang="en-US" dirty="0" smtClean="0">
                <a:latin typeface="ＭＳ Ｐゴシック" pitchFamily="50" charset="-128"/>
              </a:rPr>
              <a:t>促進します。</a:t>
            </a:r>
            <a:endParaRPr lang="ja-JP" altLang="en-US"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親</a:t>
            </a:r>
            <a:r>
              <a:rPr lang="ja-JP" altLang="en-US" dirty="0">
                <a:latin typeface="ＭＳ Ｐゴシック" pitchFamily="50" charset="-128"/>
              </a:rPr>
              <a:t>学習リーダー等の人材育成と地域でのネットワークづくりを</a:t>
            </a:r>
            <a:r>
              <a:rPr lang="ja-JP" altLang="en-US" dirty="0" smtClean="0">
                <a:latin typeface="ＭＳ Ｐゴシック" pitchFamily="50" charset="-128"/>
              </a:rPr>
              <a:t>推進します。</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平成２５年度に作成した親</a:t>
            </a:r>
            <a:r>
              <a:rPr lang="ja-JP" altLang="en-US" dirty="0">
                <a:latin typeface="ＭＳ Ｐゴシック" pitchFamily="50" charset="-128"/>
              </a:rPr>
              <a:t>学習を実施する際に参考となる指導用</a:t>
            </a:r>
            <a:r>
              <a:rPr lang="ja-JP" altLang="en-US" dirty="0" smtClean="0">
                <a:latin typeface="ＭＳ Ｐゴシック" pitchFamily="50" charset="-128"/>
              </a:rPr>
              <a:t>事例集</a:t>
            </a:r>
            <a:endParaRPr lang="en-US" altLang="ja-JP" dirty="0" smtClean="0">
              <a:latin typeface="ＭＳ Ｐゴシック" pitchFamily="50" charset="-128"/>
            </a:endParaRPr>
          </a:p>
          <a:p>
            <a:pPr marL="85725" algn="l"/>
            <a:r>
              <a:rPr lang="ja-JP" altLang="en-US" dirty="0">
                <a:latin typeface="ＭＳ Ｐゴシック" pitchFamily="50" charset="-128"/>
              </a:rPr>
              <a:t>　</a:t>
            </a:r>
            <a:r>
              <a:rPr lang="ja-JP" altLang="en-US" dirty="0" smtClean="0">
                <a:latin typeface="ＭＳ Ｐゴシック" pitchFamily="50" charset="-128"/>
              </a:rPr>
              <a:t>の活用</a:t>
            </a:r>
            <a:r>
              <a:rPr lang="ja-JP" altLang="en-US" dirty="0">
                <a:latin typeface="ＭＳ Ｐゴシック" pitchFamily="50" charset="-128"/>
              </a:rPr>
              <a:t>を促進</a:t>
            </a:r>
            <a:r>
              <a:rPr lang="ja-JP" altLang="en-US" dirty="0" smtClean="0">
                <a:latin typeface="ＭＳ Ｐゴシック" pitchFamily="50" charset="-128"/>
              </a:rPr>
              <a:t>します。</a:t>
            </a:r>
            <a:endParaRPr lang="en-US" altLang="ja-JP" dirty="0" smtClean="0">
              <a:latin typeface="ＭＳ Ｐゴシック" pitchFamily="50" charset="-128"/>
            </a:endParaRPr>
          </a:p>
          <a:p>
            <a:pPr algn="l"/>
            <a:r>
              <a:rPr lang="en-US" altLang="ja-JP" dirty="0" smtClean="0">
                <a:latin typeface="ＭＳ Ｐゴシック" pitchFamily="50" charset="-128"/>
              </a:rPr>
              <a:t>【</a:t>
            </a:r>
            <a:r>
              <a:rPr lang="ja-JP" altLang="en-US" dirty="0">
                <a:latin typeface="ＭＳ Ｐゴシック" pitchFamily="50" charset="-128"/>
              </a:rPr>
              <a:t>家庭教育に困難を抱え孤立しがちな保護者への支援の促進</a:t>
            </a:r>
            <a:r>
              <a:rPr lang="en-US" altLang="ja-JP" dirty="0" smtClean="0">
                <a:latin typeface="ＭＳ Ｐゴシック" pitchFamily="50" charset="-128"/>
              </a:rPr>
              <a:t>】</a:t>
            </a:r>
            <a:endParaRPr lang="en-US" altLang="ja-JP" dirty="0">
              <a:latin typeface="ＭＳ Ｐゴシック" pitchFamily="50" charset="-128"/>
            </a:endParaRPr>
          </a:p>
          <a:p>
            <a:pPr algn="l"/>
            <a:r>
              <a:rPr lang="ja-JP" altLang="en-US" dirty="0">
                <a:latin typeface="ＭＳ Ｐゴシック" pitchFamily="50" charset="-128"/>
              </a:rPr>
              <a:t>＊教育コミュニティづくり推進事業（家庭教育支援）</a:t>
            </a:r>
          </a:p>
          <a:p>
            <a:pPr algn="l"/>
            <a:r>
              <a:rPr lang="ja-JP" altLang="en-US" dirty="0">
                <a:latin typeface="ＭＳ Ｐゴシック" pitchFamily="50" charset="-128"/>
              </a:rPr>
              <a:t>　・家庭教育支援チーム等による訪問型の支援を</a:t>
            </a:r>
            <a:r>
              <a:rPr lang="ja-JP" altLang="en-US" dirty="0" smtClean="0">
                <a:latin typeface="ＭＳ Ｐゴシック" pitchFamily="50" charset="-128"/>
              </a:rPr>
              <a:t>促進します。</a:t>
            </a:r>
            <a:endParaRPr lang="ja-JP" altLang="en-US" dirty="0">
              <a:latin typeface="ＭＳ Ｐゴシック" pitchFamily="50" charset="-128"/>
            </a:endParaRPr>
          </a:p>
        </p:txBody>
      </p:sp>
      <p:sp>
        <p:nvSpPr>
          <p:cNvPr id="23" name="正方形/長方形 29"/>
          <p:cNvSpPr>
            <a:spLocks noChangeArrowheads="1"/>
          </p:cNvSpPr>
          <p:nvPr/>
        </p:nvSpPr>
        <p:spPr bwMode="auto">
          <a:xfrm>
            <a:off x="162247" y="5619273"/>
            <a:ext cx="4049713" cy="229466"/>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人格</a:t>
            </a:r>
            <a:r>
              <a:rPr lang="ja-JP" altLang="en-US" b="1" dirty="0" smtClean="0">
                <a:latin typeface="Calibri" pitchFamily="34" charset="0"/>
              </a:rPr>
              <a:t>形成の基礎を担う幼児教育の充実</a:t>
            </a:r>
            <a:endParaRPr lang="ja-JP" altLang="en-US" b="1" dirty="0">
              <a:solidFill>
                <a:srgbClr val="FF0000"/>
              </a:solidFill>
            </a:endParaRPr>
          </a:p>
        </p:txBody>
      </p:sp>
      <p:sp>
        <p:nvSpPr>
          <p:cNvPr id="24" name="正方形/長方形 34"/>
          <p:cNvSpPr>
            <a:spLocks noChangeArrowheads="1"/>
          </p:cNvSpPr>
          <p:nvPr/>
        </p:nvSpPr>
        <p:spPr bwMode="auto">
          <a:xfrm>
            <a:off x="4821470" y="2639008"/>
            <a:ext cx="4019873"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defRPr/>
            </a:pPr>
            <a:r>
              <a:rPr lang="ja-JP" altLang="en-US" dirty="0"/>
              <a:t>＊全ての中学校区での学校支援活動の展開をめざします。</a:t>
            </a:r>
            <a:endParaRPr lang="en-US" altLang="ja-JP" dirty="0"/>
          </a:p>
          <a:p>
            <a:pPr algn="l">
              <a:defRPr/>
            </a:pPr>
            <a:r>
              <a:rPr lang="ja-JP" altLang="en-US" dirty="0"/>
              <a:t> 　（参考）</a:t>
            </a:r>
            <a:r>
              <a:rPr lang="ja-JP" altLang="en-US" dirty="0" smtClean="0"/>
              <a:t>平成２５年度 全中学校区</a:t>
            </a:r>
            <a:r>
              <a:rPr lang="ja-JP" altLang="en-US" dirty="0"/>
              <a:t>で実施</a:t>
            </a:r>
            <a:endParaRPr lang="en-US" altLang="ja-JP" dirty="0"/>
          </a:p>
          <a:p>
            <a:pPr algn="l">
              <a:defRPr/>
            </a:pPr>
            <a:endParaRPr lang="en-US" altLang="ja-JP" dirty="0"/>
          </a:p>
          <a:p>
            <a:pPr algn="l">
              <a:defRPr/>
            </a:pPr>
            <a:r>
              <a:rPr lang="ja-JP" altLang="en-US" dirty="0"/>
              <a:t>＊</a:t>
            </a:r>
            <a:r>
              <a:rPr lang="ja-JP" altLang="ja-JP" dirty="0"/>
              <a:t>学校支援地域本部などの学校支援ボランティアの仕組みにより、保</a:t>
            </a:r>
            <a:endParaRPr lang="en-US" altLang="ja-JP" dirty="0"/>
          </a:p>
          <a:p>
            <a:pPr algn="l">
              <a:defRPr/>
            </a:pPr>
            <a:r>
              <a:rPr lang="ja-JP" altLang="en-US" dirty="0"/>
              <a:t>　 </a:t>
            </a:r>
            <a:r>
              <a:rPr lang="ja-JP" altLang="ja-JP" dirty="0"/>
              <a:t>護者や地域の人が学校における教育活動</a:t>
            </a:r>
            <a:r>
              <a:rPr lang="ja-JP" altLang="en-US" dirty="0"/>
              <a:t>等</a:t>
            </a:r>
            <a:r>
              <a:rPr lang="ja-JP" altLang="ja-JP" dirty="0"/>
              <a:t>によく参加し</a:t>
            </a:r>
            <a:r>
              <a:rPr lang="ja-JP" altLang="en-US" dirty="0"/>
              <a:t>ている</a:t>
            </a:r>
            <a:r>
              <a:rPr lang="ja-JP" altLang="ja-JP" dirty="0"/>
              <a:t>学校</a:t>
            </a:r>
            <a:endParaRPr lang="en-US" altLang="ja-JP" dirty="0"/>
          </a:p>
          <a:p>
            <a:pPr algn="l">
              <a:defRPr/>
            </a:pPr>
            <a:r>
              <a:rPr lang="ja-JP" altLang="en-US" dirty="0"/>
              <a:t>　 </a:t>
            </a:r>
            <a:r>
              <a:rPr lang="ja-JP" altLang="ja-JP" dirty="0"/>
              <a:t>の割合</a:t>
            </a:r>
            <a:r>
              <a:rPr lang="ja-JP" altLang="en-US" dirty="0"/>
              <a:t>の向上をめざします。</a:t>
            </a:r>
            <a:endParaRPr lang="en-US" altLang="ja-JP" dirty="0"/>
          </a:p>
          <a:p>
            <a:pPr algn="l">
              <a:defRPr/>
            </a:pPr>
            <a:r>
              <a:rPr lang="ja-JP" altLang="en-US" dirty="0"/>
              <a:t> 　（参考）</a:t>
            </a:r>
            <a:r>
              <a:rPr lang="ja-JP" altLang="en-US" dirty="0" smtClean="0"/>
              <a:t>平成２５年度 小学校３２．５％</a:t>
            </a:r>
            <a:r>
              <a:rPr lang="ja-JP" altLang="en-US" dirty="0"/>
              <a:t>　</a:t>
            </a:r>
            <a:r>
              <a:rPr lang="ja-JP" altLang="en-US" dirty="0" smtClean="0"/>
              <a:t>中学校３２．３％</a:t>
            </a:r>
            <a:endParaRPr lang="en-US" altLang="ja-JP" dirty="0">
              <a:latin typeface="ＭＳ Ｐゴシック" pitchFamily="50" charset="-128"/>
            </a:endParaRPr>
          </a:p>
        </p:txBody>
      </p:sp>
      <p:sp>
        <p:nvSpPr>
          <p:cNvPr id="25" name="正方形/長方形 34"/>
          <p:cNvSpPr>
            <a:spLocks noChangeArrowheads="1"/>
          </p:cNvSpPr>
          <p:nvPr/>
        </p:nvSpPr>
        <p:spPr bwMode="auto">
          <a:xfrm>
            <a:off x="4768662" y="4112121"/>
            <a:ext cx="4337746"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lvl="0" indent="-85725" algn="l"/>
            <a:r>
              <a:rPr lang="ja-JP" altLang="en-US" dirty="0">
                <a:latin typeface="ＭＳ Ｐゴシック" pitchFamily="50" charset="-128"/>
              </a:rPr>
              <a:t>＊大人（保護者）に対する親学習を実施している市町村数の拡大を</a:t>
            </a:r>
            <a:r>
              <a:rPr lang="ja-JP" altLang="en-US" dirty="0" smtClean="0">
                <a:latin typeface="ＭＳ Ｐゴシック" pitchFamily="50" charset="-128"/>
              </a:rPr>
              <a:t>めざします。</a:t>
            </a:r>
            <a:endParaRPr lang="ja-JP" altLang="en-US" dirty="0">
              <a:latin typeface="ＭＳ Ｐゴシック" pitchFamily="50" charset="-128"/>
            </a:endParaRPr>
          </a:p>
          <a:p>
            <a:pPr lvl="0" algn="l"/>
            <a:r>
              <a:rPr lang="ja-JP" altLang="en-US" dirty="0">
                <a:latin typeface="ＭＳ Ｐゴシック" pitchFamily="50" charset="-128"/>
              </a:rPr>
              <a:t>　（参考）　</a:t>
            </a:r>
            <a:r>
              <a:rPr lang="ja-JP" altLang="en-US" dirty="0" smtClean="0">
                <a:latin typeface="ＭＳ Ｐゴシック" pitchFamily="50" charset="-128"/>
              </a:rPr>
              <a:t>平成２４年度</a:t>
            </a:r>
            <a:r>
              <a:rPr lang="ja-JP" altLang="en-US" dirty="0">
                <a:latin typeface="ＭＳ Ｐゴシック" pitchFamily="50" charset="-128"/>
              </a:rPr>
              <a:t>　　</a:t>
            </a:r>
            <a:r>
              <a:rPr lang="ja-JP" altLang="en-US" dirty="0" smtClean="0">
                <a:latin typeface="ＭＳ Ｐゴシック" pitchFamily="50" charset="-128"/>
              </a:rPr>
              <a:t>２２</a:t>
            </a:r>
            <a:r>
              <a:rPr lang="ja-JP" altLang="en-US" dirty="0">
                <a:latin typeface="ＭＳ Ｐゴシック" pitchFamily="50" charset="-128"/>
              </a:rPr>
              <a:t>市町</a:t>
            </a:r>
            <a:endParaRPr lang="en-US" altLang="ja-JP" dirty="0">
              <a:latin typeface="ＭＳ Ｐゴシック" pitchFamily="50" charset="-128"/>
            </a:endParaRPr>
          </a:p>
          <a:p>
            <a:pPr lvl="0" algn="l"/>
            <a:endParaRPr lang="en-US" altLang="ja-JP" dirty="0">
              <a:latin typeface="ＭＳ Ｐゴシック" pitchFamily="50" charset="-128"/>
            </a:endParaRPr>
          </a:p>
          <a:p>
            <a:pPr lvl="0" algn="l"/>
            <a:r>
              <a:rPr lang="ja-JP" altLang="en-US" dirty="0">
                <a:latin typeface="ＭＳ Ｐゴシック" pitchFamily="50" charset="-128"/>
              </a:rPr>
              <a:t>＊授業で生徒に対する親学習を実施している学校数の拡大をめざします。　　　　　</a:t>
            </a:r>
            <a:endParaRPr lang="en-US" altLang="ja-JP" dirty="0">
              <a:latin typeface="ＭＳ Ｐゴシック" pitchFamily="50" charset="-128"/>
            </a:endParaRPr>
          </a:p>
          <a:p>
            <a:pPr lvl="0" algn="l"/>
            <a:r>
              <a:rPr lang="ja-JP" altLang="en-US" dirty="0">
                <a:latin typeface="ＭＳ Ｐゴシック" pitchFamily="50" charset="-128"/>
              </a:rPr>
              <a:t>　（参考）　</a:t>
            </a:r>
            <a:r>
              <a:rPr lang="ja-JP" altLang="en-US" dirty="0" smtClean="0">
                <a:latin typeface="ＭＳ Ｐゴシック" pitchFamily="50" charset="-128"/>
              </a:rPr>
              <a:t>平成２４年度</a:t>
            </a:r>
            <a:r>
              <a:rPr lang="ja-JP" altLang="en-US" dirty="0">
                <a:latin typeface="ＭＳ Ｐゴシック" pitchFamily="50" charset="-128"/>
              </a:rPr>
              <a:t>　　</a:t>
            </a:r>
            <a:r>
              <a:rPr lang="ja-JP" altLang="en-US" dirty="0" smtClean="0">
                <a:latin typeface="ＭＳ Ｐゴシック" pitchFamily="50" charset="-128"/>
              </a:rPr>
              <a:t>中学校１９７校</a:t>
            </a:r>
            <a:r>
              <a:rPr lang="ja-JP" altLang="en-US" dirty="0">
                <a:latin typeface="ＭＳ Ｐゴシック" pitchFamily="50" charset="-128"/>
              </a:rPr>
              <a:t>　　</a:t>
            </a:r>
            <a:r>
              <a:rPr lang="ja-JP" altLang="en-US" dirty="0" smtClean="0">
                <a:latin typeface="ＭＳ Ｐゴシック" pitchFamily="50" charset="-128"/>
              </a:rPr>
              <a:t>高校１３５校</a:t>
            </a:r>
            <a:endParaRPr lang="en-US" altLang="ja-JP" dirty="0" smtClean="0"/>
          </a:p>
        </p:txBody>
      </p:sp>
      <p:sp>
        <p:nvSpPr>
          <p:cNvPr id="26" name="正方形/長方形 3"/>
          <p:cNvSpPr>
            <a:spLocks noChangeArrowheads="1"/>
          </p:cNvSpPr>
          <p:nvPr/>
        </p:nvSpPr>
        <p:spPr bwMode="auto">
          <a:xfrm>
            <a:off x="170061" y="5843590"/>
            <a:ext cx="4254302"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幼稚園・保育所における教育機能の充実</a:t>
            </a:r>
            <a:r>
              <a:rPr lang="en-US" altLang="ja-JP" dirty="0" smtClean="0">
                <a:latin typeface="ＭＳ Ｐゴシック" pitchFamily="50" charset="-128"/>
              </a:rPr>
              <a:t>】</a:t>
            </a:r>
          </a:p>
          <a:p>
            <a:pPr marL="180975" indent="-95250" algn="l">
              <a:buFont typeface="Arial" panose="020B0604020202020204" pitchFamily="34" charset="0"/>
              <a:buChar char="•"/>
            </a:pPr>
            <a:r>
              <a:rPr lang="ja-JP" altLang="en-US" dirty="0" smtClean="0">
                <a:latin typeface="ＭＳ Ｐゴシック" pitchFamily="50" charset="-128"/>
              </a:rPr>
              <a:t>教育課程協議会での取組みを通じ、幼稚園、保育所、小学校間の教育課程上の連携を図ります。</a:t>
            </a:r>
            <a:endParaRPr lang="en-US" altLang="ja-JP" dirty="0" smtClean="0">
              <a:latin typeface="ＭＳ Ｐゴシック" pitchFamily="50" charset="-128"/>
            </a:endParaRPr>
          </a:p>
          <a:p>
            <a:pPr marL="180975" indent="-95250" algn="l">
              <a:buFont typeface="Arial" panose="020B0604020202020204" pitchFamily="34" charset="0"/>
              <a:buChar char="•"/>
            </a:pPr>
            <a:r>
              <a:rPr lang="ja-JP" altLang="en-US" dirty="0" smtClean="0">
                <a:latin typeface="ＭＳ Ｐゴシック" pitchFamily="50" charset="-128"/>
              </a:rPr>
              <a:t>幼児</a:t>
            </a:r>
            <a:r>
              <a:rPr lang="ja-JP" altLang="en-US" dirty="0">
                <a:latin typeface="ＭＳ Ｐゴシック" pitchFamily="50" charset="-128"/>
              </a:rPr>
              <a:t>教育に関する効果的な取組みの周知・普及を図る</a:t>
            </a:r>
            <a:r>
              <a:rPr lang="ja-JP" altLang="en-US" dirty="0" smtClean="0">
                <a:latin typeface="ＭＳ Ｐゴシック" pitchFamily="50" charset="-128"/>
              </a:rPr>
              <a:t>ため、フォーラムや保育所・幼稚園・小学校の合同研修を実施します。</a:t>
            </a:r>
            <a:endParaRPr lang="en-US" altLang="ja-JP" dirty="0">
              <a:latin typeface="ＭＳ Ｐゴシック" pitchFamily="50" charset="-128"/>
            </a:endParaRPr>
          </a:p>
        </p:txBody>
      </p:sp>
      <p:sp>
        <p:nvSpPr>
          <p:cNvPr id="27" name="正方形/長方形 34"/>
          <p:cNvSpPr>
            <a:spLocks noChangeArrowheads="1"/>
          </p:cNvSpPr>
          <p:nvPr/>
        </p:nvSpPr>
        <p:spPr bwMode="auto">
          <a:xfrm>
            <a:off x="4788024" y="5845351"/>
            <a:ext cx="411785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a:latin typeface="ＭＳ Ｐゴシック" pitchFamily="50" charset="-128"/>
              </a:rPr>
              <a:t>＊保育所・幼稚園・小学校合同研修を実施している市町村の割合を増加</a:t>
            </a:r>
            <a:endParaRPr lang="en-US" altLang="ja-JP" dirty="0">
              <a:latin typeface="ＭＳ Ｐゴシック" pitchFamily="50" charset="-128"/>
            </a:endParaRPr>
          </a:p>
          <a:p>
            <a:pPr algn="l"/>
            <a:r>
              <a:rPr lang="ja-JP" altLang="en-US" dirty="0">
                <a:latin typeface="ＭＳ Ｐゴシック" pitchFamily="50" charset="-128"/>
              </a:rPr>
              <a:t>　させます。</a:t>
            </a:r>
            <a:endParaRPr lang="en-US" altLang="ja-JP" dirty="0">
              <a:latin typeface="ＭＳ Ｐゴシック" pitchFamily="50" charset="-128"/>
            </a:endParaRPr>
          </a:p>
          <a:p>
            <a:pPr algn="l"/>
            <a:r>
              <a:rPr lang="ja-JP" altLang="en-US" dirty="0">
                <a:latin typeface="ＭＳ Ｐゴシック" pitchFamily="50" charset="-128"/>
              </a:rPr>
              <a:t>　　（参考）　平成２３年度の実施割合　　３２．６％</a:t>
            </a:r>
            <a:endParaRPr lang="en-US" altLang="ja-JP" dirty="0">
              <a:latin typeface="ＭＳ Ｐゴシック" pitchFamily="50" charset="-128"/>
            </a:endParaRPr>
          </a:p>
          <a:p>
            <a:pPr algn="l"/>
            <a:r>
              <a:rPr lang="ja-JP" altLang="en-US" dirty="0">
                <a:latin typeface="ＭＳ Ｐゴシック" pitchFamily="50" charset="-128"/>
              </a:rPr>
              <a:t>　　　　　　　　（国調査：次回Ｈ２６年度実施予定）</a:t>
            </a:r>
            <a:endParaRPr lang="en-US" altLang="ja-JP" dirty="0">
              <a:latin typeface="ＭＳ Ｐゴシック" pitchFamily="50" charset="-128"/>
            </a:endParaRPr>
          </a:p>
        </p:txBody>
      </p:sp>
      <p:sp>
        <p:nvSpPr>
          <p:cNvPr id="28" name="正方形/長方形 29"/>
          <p:cNvSpPr>
            <a:spLocks noChangeArrowheads="1"/>
          </p:cNvSpPr>
          <p:nvPr/>
        </p:nvSpPr>
        <p:spPr bwMode="auto">
          <a:xfrm>
            <a:off x="4775708" y="234888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教育</a:t>
            </a:r>
            <a:r>
              <a:rPr lang="ja-JP" altLang="en-US" b="1" dirty="0" smtClean="0">
                <a:latin typeface="Calibri" pitchFamily="34" charset="0"/>
              </a:rPr>
              <a:t>コミュニティづくりと活動を支えるための条件整備</a:t>
            </a:r>
            <a:r>
              <a:rPr lang="ja-JP" altLang="en-US" b="1" dirty="0"/>
              <a:t>　　　　　　　</a:t>
            </a:r>
            <a:endParaRPr lang="ja-JP" altLang="en-US" b="1" dirty="0">
              <a:solidFill>
                <a:srgbClr val="FF0000"/>
              </a:solidFill>
            </a:endParaRPr>
          </a:p>
        </p:txBody>
      </p:sp>
      <p:sp>
        <p:nvSpPr>
          <p:cNvPr id="29" name="正方形/長方形 29"/>
          <p:cNvSpPr>
            <a:spLocks noChangeArrowheads="1"/>
          </p:cNvSpPr>
          <p:nvPr/>
        </p:nvSpPr>
        <p:spPr bwMode="auto">
          <a:xfrm>
            <a:off x="4763714" y="3808559"/>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豊か</a:t>
            </a:r>
            <a:r>
              <a:rPr lang="ja-JP" altLang="en-US" b="1" dirty="0" smtClean="0">
                <a:latin typeface="Calibri" pitchFamily="34" charset="0"/>
              </a:rPr>
              <a:t>なつながりの中での家庭教育支援</a:t>
            </a:r>
            <a:endParaRPr lang="ja-JP" altLang="en-US" b="1" dirty="0">
              <a:solidFill>
                <a:srgbClr val="FF0000"/>
              </a:solidFill>
            </a:endParaRPr>
          </a:p>
        </p:txBody>
      </p:sp>
      <p:sp>
        <p:nvSpPr>
          <p:cNvPr id="31" name="正方形/長方形 29"/>
          <p:cNvSpPr>
            <a:spLocks noChangeArrowheads="1"/>
          </p:cNvSpPr>
          <p:nvPr/>
        </p:nvSpPr>
        <p:spPr bwMode="auto">
          <a:xfrm>
            <a:off x="4783990" y="5586003"/>
            <a:ext cx="4049713" cy="229466"/>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人格</a:t>
            </a:r>
            <a:r>
              <a:rPr lang="ja-JP" altLang="en-US" b="1" dirty="0" smtClean="0">
                <a:latin typeface="Calibri" pitchFamily="34" charset="0"/>
              </a:rPr>
              <a:t>形成の基礎を担う幼児教育の充実</a:t>
            </a:r>
            <a:endParaRPr lang="ja-JP" altLang="en-US" b="1" dirty="0">
              <a:solidFill>
                <a:srgbClr val="FF0000"/>
              </a:solidFill>
            </a:endParaRPr>
          </a:p>
        </p:txBody>
      </p:sp>
      <p:sp>
        <p:nvSpPr>
          <p:cNvPr id="32" name="Text Box 142"/>
          <p:cNvSpPr txBox="1">
            <a:spLocks noChangeArrowheads="1"/>
          </p:cNvSpPr>
          <p:nvPr/>
        </p:nvSpPr>
        <p:spPr bwMode="auto">
          <a:xfrm>
            <a:off x="8553211" y="6629399"/>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２０</a:t>
            </a:r>
          </a:p>
        </p:txBody>
      </p:sp>
      <p:cxnSp>
        <p:nvCxnSpPr>
          <p:cNvPr id="3" name="直線コネクタ 2"/>
          <p:cNvCxnSpPr/>
          <p:nvPr/>
        </p:nvCxnSpPr>
        <p:spPr bwMode="auto">
          <a:xfrm>
            <a:off x="-540568" y="2812231"/>
            <a:ext cx="914400" cy="914400"/>
          </a:xfrm>
          <a:prstGeom prst="lin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393011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302" name="Group 1342"/>
          <p:cNvGraphicFramePr>
            <a:graphicFrameLocks noGrp="1"/>
          </p:cNvGraphicFramePr>
          <p:nvPr>
            <p:extLst>
              <p:ext uri="{D42A27DB-BD31-4B8C-83A1-F6EECF244321}">
                <p14:modId xmlns:p14="http://schemas.microsoft.com/office/powerpoint/2010/main" val="978934935"/>
              </p:ext>
            </p:extLst>
          </p:nvPr>
        </p:nvGraphicFramePr>
        <p:xfrm>
          <a:off x="71438" y="909638"/>
          <a:ext cx="8950326" cy="3024229"/>
        </p:xfrm>
        <a:graphic>
          <a:graphicData uri="http://schemas.openxmlformats.org/drawingml/2006/table">
            <a:tbl>
              <a:tblPr/>
              <a:tblGrid>
                <a:gridCol w="433915"/>
                <a:gridCol w="2259694"/>
                <a:gridCol w="517360"/>
                <a:gridCol w="517360"/>
                <a:gridCol w="517360"/>
                <a:gridCol w="517360"/>
                <a:gridCol w="517360"/>
                <a:gridCol w="517360"/>
                <a:gridCol w="530711"/>
                <a:gridCol w="530711"/>
                <a:gridCol w="572433"/>
                <a:gridCol w="483982"/>
                <a:gridCol w="517360"/>
                <a:gridCol w="517360"/>
              </a:tblGrid>
              <a:tr h="251481">
                <a:tc rowSpan="2"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4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rowSpan="2" hMerge="1">
                  <a:txBody>
                    <a:bodyPr/>
                    <a:lstStyle/>
                    <a:p>
                      <a:endParaRPr kumimoji="1" lang="ja-JP" altLang="en-US"/>
                    </a:p>
                  </a:txBody>
                  <a:tcPr/>
                </a:tc>
                <a:tc gridSpan="9">
                  <a:txBody>
                    <a:bodyPr/>
                    <a:lstStyle/>
                    <a:p>
                      <a:pPr marL="0" marR="0" lvl="0" indent="0" algn="ctr" defTabSz="914400" rtl="0" eaLnBrk="1" fontAlgn="base" latinLnBrk="0" hangingPunct="1">
                        <a:lnSpc>
                          <a:spcPct val="75000"/>
                        </a:lnSpc>
                        <a:spcBef>
                          <a:spcPct val="20000"/>
                        </a:spcBef>
                        <a:spcAft>
                          <a:spcPct val="0"/>
                        </a:spcAft>
                        <a:buClrTx/>
                        <a:buSzTx/>
                        <a:buFontTx/>
                        <a:buNone/>
                        <a:tabLst/>
                        <a:defRPr/>
                      </a:pPr>
                      <a:r>
                        <a:rPr kumimoji="1" lang="ja-JP" altLang="en-US" sz="1400" b="1" i="0" u="none" strike="noStrike" cap="none" normalizeH="0" baseline="0" dirty="0" smtClean="0">
                          <a:ln>
                            <a:noFill/>
                          </a:ln>
                          <a:solidFill>
                            <a:schemeClr val="bg1"/>
                          </a:solidFill>
                          <a:effectLst/>
                          <a:latin typeface="Arial" charset="0"/>
                          <a:ea typeface="ＭＳ Ｐゴシック" pitchFamily="50" charset="-128"/>
                        </a:rPr>
                        <a:t>平成２６年</a:t>
                      </a:r>
                    </a:p>
                  </a:txBody>
                  <a:tcPr marL="91437" marR="91437" marT="45723" marB="45723"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base" latinLnBrk="0" hangingPunct="1">
                        <a:lnSpc>
                          <a:spcPct val="75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charset="0"/>
                          <a:ea typeface="ＭＳ Ｐゴシック" pitchFamily="50" charset="-128"/>
                        </a:rPr>
                        <a:t>平成２７年</a:t>
                      </a:r>
                    </a:p>
                  </a:txBody>
                  <a:tcPr marL="91437" marR="91437"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hMerge="1">
                  <a:txBody>
                    <a:bodyPr/>
                    <a:lstStyle/>
                    <a:p>
                      <a:endParaRPr kumimoji="1" lang="ja-JP" altLang="en-US"/>
                    </a:p>
                  </a:txBody>
                  <a:tcPr/>
                </a:tc>
                <a:tc hMerge="1">
                  <a:txBody>
                    <a:bodyPr/>
                    <a:lstStyle/>
                    <a:p>
                      <a:endParaRPr kumimoji="1" lang="ja-JP" altLang="en-US"/>
                    </a:p>
                  </a:txBody>
                  <a:tcPr/>
                </a:tc>
              </a:tr>
              <a:tr h="304826">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4</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5</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6</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7</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8</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9</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10</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11</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12</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1</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2</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3</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82935">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　府議会</a:t>
                      </a:r>
                    </a:p>
                  </a:txBody>
                  <a:tcPr marL="91437" marR="91437" marT="45723" marB="45723"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下</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上</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中</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下</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上 中</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旬 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中</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下</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296144">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　予算編成・組織体制整備</a:t>
                      </a:r>
                    </a:p>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府</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政</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運</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営</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基</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本</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方</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針</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800" dirty="0" smtClean="0"/>
                        <a:t>（素案）</a:t>
                      </a: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府</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政</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運</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営</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基</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本</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方</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針</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endParaRPr lang="en-US" altLang="ja-JP" sz="1200" b="1" dirty="0" smtClean="0"/>
                    </a:p>
                    <a:p>
                      <a:pPr marL="0" marR="0" lvl="0" indent="0" algn="l" defTabSz="914400" rtl="0" eaLnBrk="1" fontAlgn="base" latinLnBrk="0" hangingPunct="1">
                        <a:lnSpc>
                          <a:spcPct val="75000"/>
                        </a:lnSpc>
                        <a:spcBef>
                          <a:spcPct val="20000"/>
                        </a:spcBef>
                        <a:spcAft>
                          <a:spcPct val="0"/>
                        </a:spcAft>
                        <a:buClrTx/>
                        <a:buSzTx/>
                        <a:buFontTx/>
                        <a:buNone/>
                        <a:tabLst/>
                        <a:defRPr/>
                      </a:pPr>
                      <a:endParaRPr lang="en-US" altLang="ja-JP" sz="1200" b="1" dirty="0" smtClean="0"/>
                    </a:p>
                    <a:p>
                      <a:pPr marL="0" marR="0" lvl="0" indent="0" algn="l" defTabSz="914400" rtl="0" eaLnBrk="1" fontAlgn="base" latinLnBrk="0" hangingPunct="1">
                        <a:lnSpc>
                          <a:spcPct val="75000"/>
                        </a:lnSpc>
                        <a:spcBef>
                          <a:spcPct val="20000"/>
                        </a:spcBef>
                        <a:spcAft>
                          <a:spcPct val="0"/>
                        </a:spcAft>
                        <a:buClrTx/>
                        <a:buSzTx/>
                        <a:buFontTx/>
                        <a:buNone/>
                        <a:tabLst/>
                        <a:defRPr/>
                      </a:pPr>
                      <a:r>
                        <a:rPr lang="ja-JP" altLang="en-US" sz="1200" b="1" dirty="0" smtClean="0"/>
                        <a:t>　　　予算編成</a:t>
                      </a:r>
                    </a:p>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20000"/>
                        </a:spcBef>
                        <a:spcAft>
                          <a:spcPct val="0"/>
                        </a:spcAft>
                        <a:buClrTx/>
                        <a:buSzTx/>
                        <a:buFontTx/>
                        <a:buNone/>
                        <a:tabLst/>
                        <a:defRPr/>
                      </a:pPr>
                      <a:endParaRPr lang="en-US" altLang="ja-JP" sz="1000" dirty="0" smtClean="0"/>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20000"/>
                        </a:spcBef>
                        <a:spcAft>
                          <a:spcPct val="0"/>
                        </a:spcAft>
                        <a:buClrTx/>
                        <a:buSzTx/>
                        <a:buFontTx/>
                        <a:buNone/>
                        <a:tabLst/>
                        <a:defRPr/>
                      </a:pPr>
                      <a:endParaRPr lang="en-US" altLang="ja-JP" sz="1000" dirty="0" smtClean="0"/>
                    </a:p>
                  </a:txBody>
                  <a:tcPr marL="91437" marR="91437"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49957">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bg1"/>
                        </a:solidFill>
                        <a:effectLst/>
                        <a:latin typeface="Arial" charset="0"/>
                        <a:ea typeface="ＭＳ Ｐゴシック" pitchFamily="50" charset="-128"/>
                      </a:endParaRPr>
                    </a:p>
                  </a:txBody>
                  <a:tcPr marL="91437" marR="91437" marT="45723" marB="45723"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1"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gridSpan="3">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9">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25656" name="Text Box 160"/>
          <p:cNvSpPr txBox="1">
            <a:spLocks noChangeArrowheads="1"/>
          </p:cNvSpPr>
          <p:nvPr/>
        </p:nvSpPr>
        <p:spPr bwMode="auto">
          <a:xfrm>
            <a:off x="0" y="552450"/>
            <a:ext cx="26273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50000"/>
              </a:spcBef>
            </a:pPr>
            <a:r>
              <a:rPr lang="ja-JP" altLang="en-US" sz="1600" b="1">
                <a:solidFill>
                  <a:srgbClr val="000000"/>
                </a:solidFill>
              </a:rPr>
              <a:t>〇　府政の動き</a:t>
            </a:r>
          </a:p>
        </p:txBody>
      </p:sp>
      <p:sp>
        <p:nvSpPr>
          <p:cNvPr id="25831" name="Text Box 142"/>
          <p:cNvSpPr txBox="1">
            <a:spLocks noChangeArrowheads="1"/>
          </p:cNvSpPr>
          <p:nvPr/>
        </p:nvSpPr>
        <p:spPr bwMode="auto">
          <a:xfrm>
            <a:off x="8576828" y="6611577"/>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２１</a:t>
            </a:r>
            <a:endParaRPr lang="ja-JP" altLang="en-US" b="1" dirty="0">
              <a:solidFill>
                <a:srgbClr val="000000"/>
              </a:solidFill>
            </a:endParaRPr>
          </a:p>
        </p:txBody>
      </p:sp>
      <p:sp>
        <p:nvSpPr>
          <p:cNvPr id="23" name="角丸四角形 22"/>
          <p:cNvSpPr/>
          <p:nvPr/>
        </p:nvSpPr>
        <p:spPr>
          <a:xfrm>
            <a:off x="358775" y="7938"/>
            <a:ext cx="8174038" cy="569912"/>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府</a:t>
            </a:r>
            <a:r>
              <a:rPr lang="ja-JP" altLang="en-US" sz="2400" b="1" dirty="0">
                <a:solidFill>
                  <a:prstClr val="white"/>
                </a:solidFill>
                <a:latin typeface="メイリオ" pitchFamily="50" charset="-128"/>
                <a:ea typeface="メイリオ" pitchFamily="50" charset="-128"/>
                <a:cs typeface="メイリオ" pitchFamily="50" charset="-128"/>
              </a:rPr>
              <a:t>及び教育委員会の全体スケジュール</a:t>
            </a:r>
          </a:p>
        </p:txBody>
      </p:sp>
      <p:sp>
        <p:nvSpPr>
          <p:cNvPr id="4" name="正方形/長方形 3"/>
          <p:cNvSpPr/>
          <p:nvPr/>
        </p:nvSpPr>
        <p:spPr bwMode="auto">
          <a:xfrm>
            <a:off x="3567211" y="1876762"/>
            <a:ext cx="50405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ja-JP" altLang="en-US" dirty="0">
                <a:solidFill>
                  <a:srgbClr val="000000"/>
                </a:solidFill>
              </a:rPr>
              <a:t>５</a:t>
            </a:r>
            <a:r>
              <a:rPr lang="ja-JP" altLang="en-US" dirty="0" smtClean="0">
                <a:solidFill>
                  <a:srgbClr val="000000"/>
                </a:solidFill>
              </a:rPr>
              <a:t>　月議会</a:t>
            </a:r>
          </a:p>
        </p:txBody>
      </p:sp>
      <p:sp>
        <p:nvSpPr>
          <p:cNvPr id="26" name="正方形/長方形 25"/>
          <p:cNvSpPr/>
          <p:nvPr/>
        </p:nvSpPr>
        <p:spPr bwMode="auto">
          <a:xfrm>
            <a:off x="5511426" y="1872694"/>
            <a:ext cx="8252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ja-JP" altLang="en-US" dirty="0" smtClean="0">
                <a:solidFill>
                  <a:srgbClr val="000000"/>
                </a:solidFill>
              </a:rPr>
              <a:t>９　月</a:t>
            </a:r>
            <a:endParaRPr lang="en-US" altLang="ja-JP" dirty="0" smtClean="0">
              <a:solidFill>
                <a:srgbClr val="000000"/>
              </a:solidFill>
            </a:endParaRPr>
          </a:p>
          <a:p>
            <a:r>
              <a:rPr lang="ja-JP" altLang="en-US" dirty="0" smtClean="0">
                <a:solidFill>
                  <a:srgbClr val="000000"/>
                </a:solidFill>
              </a:rPr>
              <a:t>議会（前）</a:t>
            </a:r>
          </a:p>
        </p:txBody>
      </p:sp>
      <p:sp>
        <p:nvSpPr>
          <p:cNvPr id="27" name="Line 801"/>
          <p:cNvSpPr>
            <a:spLocks noChangeShapeType="1"/>
          </p:cNvSpPr>
          <p:nvPr/>
        </p:nvSpPr>
        <p:spPr bwMode="auto">
          <a:xfrm>
            <a:off x="3603450" y="1660738"/>
            <a:ext cx="32380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8" name="Line 801"/>
          <p:cNvSpPr>
            <a:spLocks noChangeShapeType="1"/>
          </p:cNvSpPr>
          <p:nvPr/>
        </p:nvSpPr>
        <p:spPr bwMode="auto">
          <a:xfrm>
            <a:off x="5762138" y="1660738"/>
            <a:ext cx="32380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9" name="正方形/長方形 28"/>
          <p:cNvSpPr/>
          <p:nvPr/>
        </p:nvSpPr>
        <p:spPr bwMode="auto">
          <a:xfrm>
            <a:off x="6807571" y="1872694"/>
            <a:ext cx="8252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ja-JP" altLang="en-US" dirty="0" smtClean="0">
                <a:solidFill>
                  <a:srgbClr val="000000"/>
                </a:solidFill>
              </a:rPr>
              <a:t>９　月</a:t>
            </a:r>
            <a:endParaRPr lang="en-US" altLang="ja-JP" dirty="0" smtClean="0">
              <a:solidFill>
                <a:srgbClr val="000000"/>
              </a:solidFill>
            </a:endParaRPr>
          </a:p>
          <a:p>
            <a:r>
              <a:rPr lang="ja-JP" altLang="en-US" dirty="0" smtClean="0">
                <a:solidFill>
                  <a:srgbClr val="000000"/>
                </a:solidFill>
              </a:rPr>
              <a:t>議会（後）</a:t>
            </a:r>
          </a:p>
        </p:txBody>
      </p:sp>
      <p:sp>
        <p:nvSpPr>
          <p:cNvPr id="30" name="Line 801"/>
          <p:cNvSpPr>
            <a:spLocks noChangeShapeType="1"/>
          </p:cNvSpPr>
          <p:nvPr/>
        </p:nvSpPr>
        <p:spPr bwMode="auto">
          <a:xfrm>
            <a:off x="7131607" y="1660738"/>
            <a:ext cx="16190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31" name="Line 801"/>
          <p:cNvSpPr>
            <a:spLocks noChangeShapeType="1"/>
          </p:cNvSpPr>
          <p:nvPr/>
        </p:nvSpPr>
        <p:spPr bwMode="auto">
          <a:xfrm>
            <a:off x="8344073" y="1660738"/>
            <a:ext cx="32380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32" name="正方形/長方形 31"/>
          <p:cNvSpPr/>
          <p:nvPr/>
        </p:nvSpPr>
        <p:spPr bwMode="auto">
          <a:xfrm>
            <a:off x="8139261" y="1861413"/>
            <a:ext cx="8252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ja-JP" altLang="en-US" dirty="0" smtClean="0">
                <a:solidFill>
                  <a:srgbClr val="000000"/>
                </a:solidFill>
              </a:rPr>
              <a:t>２　月</a:t>
            </a:r>
            <a:endParaRPr lang="en-US" altLang="ja-JP" dirty="0" smtClean="0">
              <a:solidFill>
                <a:srgbClr val="000000"/>
              </a:solidFill>
            </a:endParaRPr>
          </a:p>
          <a:p>
            <a:r>
              <a:rPr lang="ja-JP" altLang="en-US" dirty="0" smtClean="0">
                <a:solidFill>
                  <a:srgbClr val="000000"/>
                </a:solidFill>
              </a:rPr>
              <a:t>議　会</a:t>
            </a:r>
          </a:p>
        </p:txBody>
      </p:sp>
      <p:sp>
        <p:nvSpPr>
          <p:cNvPr id="21" name="Line 801"/>
          <p:cNvSpPr>
            <a:spLocks noChangeShapeType="1"/>
          </p:cNvSpPr>
          <p:nvPr/>
        </p:nvSpPr>
        <p:spPr bwMode="auto">
          <a:xfrm>
            <a:off x="6483770" y="2528900"/>
            <a:ext cx="1472606"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 name="テキスト ボックス 1"/>
          <p:cNvSpPr txBox="1"/>
          <p:nvPr/>
        </p:nvSpPr>
        <p:spPr>
          <a:xfrm>
            <a:off x="7932015" y="2384884"/>
            <a:ext cx="492443" cy="1260140"/>
          </a:xfrm>
          <a:prstGeom prst="rect">
            <a:avLst/>
          </a:prstGeom>
          <a:noFill/>
        </p:spPr>
        <p:txBody>
          <a:bodyPr vert="eaVert" wrap="square" rtlCol="0">
            <a:spAutoFit/>
          </a:bodyPr>
          <a:lstStyle/>
          <a:p>
            <a:pPr algn="l"/>
            <a:r>
              <a:rPr lang="ja-JP" altLang="en-US" dirty="0" smtClean="0">
                <a:solidFill>
                  <a:srgbClr val="000000"/>
                </a:solidFill>
              </a:rPr>
              <a:t>予算・組織体制整備　　</a:t>
            </a:r>
            <a:endParaRPr lang="en-US" altLang="ja-JP" dirty="0" smtClean="0">
              <a:solidFill>
                <a:srgbClr val="000000"/>
              </a:solidFill>
            </a:endParaRPr>
          </a:p>
          <a:p>
            <a:pPr algn="l"/>
            <a:r>
              <a:rPr lang="ja-JP" altLang="en-US" dirty="0">
                <a:solidFill>
                  <a:srgbClr val="000000"/>
                </a:solidFill>
              </a:rPr>
              <a:t>　</a:t>
            </a:r>
            <a:r>
              <a:rPr lang="ja-JP" altLang="en-US" dirty="0" smtClean="0">
                <a:solidFill>
                  <a:srgbClr val="000000"/>
                </a:solidFill>
              </a:rPr>
              <a:t>　　　　　　　　　（案）</a:t>
            </a:r>
            <a:endParaRPr lang="ja-JP" altLang="en-US" dirty="0">
              <a:solidFill>
                <a:srgbClr val="000000"/>
              </a:solidFill>
            </a:endParaRPr>
          </a:p>
        </p:txBody>
      </p:sp>
      <p:sp>
        <p:nvSpPr>
          <p:cNvPr id="16" name="テキスト ボックス 15"/>
          <p:cNvSpPr txBox="1"/>
          <p:nvPr/>
        </p:nvSpPr>
        <p:spPr>
          <a:xfrm>
            <a:off x="8576828" y="2384512"/>
            <a:ext cx="338554" cy="1260140"/>
          </a:xfrm>
          <a:prstGeom prst="rect">
            <a:avLst/>
          </a:prstGeom>
          <a:noFill/>
        </p:spPr>
        <p:txBody>
          <a:bodyPr vert="eaVert" wrap="square" rtlCol="0">
            <a:spAutoFit/>
          </a:bodyPr>
          <a:lstStyle/>
          <a:p>
            <a:pPr algn="l"/>
            <a:r>
              <a:rPr lang="ja-JP" altLang="en-US" dirty="0" smtClean="0">
                <a:solidFill>
                  <a:srgbClr val="000000"/>
                </a:solidFill>
              </a:rPr>
              <a:t>予算・組織体制整備</a:t>
            </a:r>
            <a:endParaRPr lang="ja-JP" altLang="en-US" dirty="0">
              <a:solidFill>
                <a:srgbClr val="000000"/>
              </a:solidFill>
            </a:endParaRPr>
          </a:p>
        </p:txBody>
      </p:sp>
    </p:spTree>
    <p:extLst>
      <p:ext uri="{BB962C8B-B14F-4D97-AF65-F5344CB8AC3E}">
        <p14:creationId xmlns:p14="http://schemas.microsoft.com/office/powerpoint/2010/main" val="1269930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31" name="Text Box 142"/>
          <p:cNvSpPr txBox="1">
            <a:spLocks noChangeArrowheads="1"/>
          </p:cNvSpPr>
          <p:nvPr/>
        </p:nvSpPr>
        <p:spPr bwMode="auto">
          <a:xfrm>
            <a:off x="8567738" y="6600824"/>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２２</a:t>
            </a:r>
            <a:endParaRPr lang="ja-JP" altLang="en-US" b="1" dirty="0">
              <a:solidFill>
                <a:srgbClr val="000000"/>
              </a:solidFill>
            </a:endParaRPr>
          </a:p>
        </p:txBody>
      </p:sp>
      <p:graphicFrame>
        <p:nvGraphicFramePr>
          <p:cNvPr id="10" name="Group 1516"/>
          <p:cNvGraphicFramePr>
            <a:graphicFrameLocks noGrp="1"/>
          </p:cNvGraphicFramePr>
          <p:nvPr>
            <p:extLst>
              <p:ext uri="{D42A27DB-BD31-4B8C-83A1-F6EECF244321}">
                <p14:modId xmlns:p14="http://schemas.microsoft.com/office/powerpoint/2010/main" val="1815771783"/>
              </p:ext>
            </p:extLst>
          </p:nvPr>
        </p:nvGraphicFramePr>
        <p:xfrm>
          <a:off x="71438" y="1016732"/>
          <a:ext cx="8950326" cy="5279208"/>
        </p:xfrm>
        <a:graphic>
          <a:graphicData uri="http://schemas.openxmlformats.org/drawingml/2006/table">
            <a:tbl>
              <a:tblPr/>
              <a:tblGrid>
                <a:gridCol w="442855"/>
                <a:gridCol w="905687"/>
                <a:gridCol w="1348542"/>
                <a:gridCol w="521104"/>
                <a:gridCol w="521103"/>
                <a:gridCol w="521104"/>
                <a:gridCol w="521103"/>
                <a:gridCol w="521104"/>
                <a:gridCol w="521103"/>
                <a:gridCol w="521104"/>
                <a:gridCol w="521103"/>
                <a:gridCol w="521104"/>
                <a:gridCol w="521103"/>
                <a:gridCol w="521104"/>
                <a:gridCol w="521103"/>
              </a:tblGrid>
              <a:tr h="237681">
                <a:tc rowSpan="2" gridSpan="3">
                  <a:txBody>
                    <a:bodyPr/>
                    <a:lstStyle/>
                    <a:p>
                      <a:pPr marL="0" marR="0" lvl="0" indent="0" algn="r" defTabSz="914400" rtl="0" eaLnBrk="1" fontAlgn="base" latinLnBrk="0" hangingPunct="1">
                        <a:lnSpc>
                          <a:spcPct val="75000"/>
                        </a:lnSpc>
                        <a:spcBef>
                          <a:spcPct val="20000"/>
                        </a:spcBef>
                        <a:spcAft>
                          <a:spcPct val="0"/>
                        </a:spcAft>
                        <a:buClrTx/>
                        <a:buSzTx/>
                        <a:buFontTx/>
                        <a:buNone/>
                        <a:tabLst/>
                      </a:pPr>
                      <a:endParaRPr kumimoji="1" lang="ja-JP" altLang="ja-JP" sz="9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4</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5</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6</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7</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8</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9</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10</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11</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12</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1</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2</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3</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3297">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16</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20</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23</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22</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19</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29</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21</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17</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21</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25</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r h="525653">
                <a:tc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　教育委員会の運営方針</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＊決定</a:t>
                      </a: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公表</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976">
                <a:tc rowSpan="2"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　教育行政の点検及び評価</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点検・評価</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審議会</a:t>
                      </a:r>
                    </a:p>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charset="0"/>
                          <a:ea typeface="ＭＳ Ｐゴシック" pitchFamily="50" charset="-128"/>
                        </a:rPr>
                        <a:t>（３回程度）</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評価確定</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議会報告</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641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＊決定</a:t>
                      </a: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639952">
                <a:tc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　予算関連</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来年度の事業の検討</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75000"/>
                        </a:lnSpc>
                        <a:spcBef>
                          <a:spcPct val="0"/>
                        </a:spcBef>
                        <a:spcAft>
                          <a:spcPct val="0"/>
                        </a:spcAft>
                        <a:buClrTx/>
                        <a:buSzTx/>
                        <a:buFontTx/>
                        <a:buNone/>
                        <a:tabLst/>
                        <a:defRPr/>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defRPr/>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defRPr/>
                      </a:pPr>
                      <a:r>
                        <a:rPr lang="ja-JP" altLang="en-US" sz="900" dirty="0" smtClean="0"/>
                        <a:t>＊予算要求・審議</a:t>
                      </a:r>
                      <a:endParaRPr lang="en-US" altLang="ja-JP" sz="900" dirty="0" smtClean="0"/>
                    </a:p>
                    <a:p>
                      <a:pPr marL="0" marR="0" lvl="0" indent="0" algn="l" defTabSz="914400" rtl="0" eaLnBrk="1" fontAlgn="base" latinLnBrk="0" hangingPunct="1">
                        <a:lnSpc>
                          <a:spcPct val="75000"/>
                        </a:lnSpc>
                        <a:spcBef>
                          <a:spcPct val="0"/>
                        </a:spcBef>
                        <a:spcAft>
                          <a:spcPct val="0"/>
                        </a:spcAft>
                        <a:buClrTx/>
                        <a:buSzTx/>
                        <a:buFontTx/>
                        <a:buNone/>
                        <a:tabLst/>
                        <a:defRPr/>
                      </a:pPr>
                      <a:r>
                        <a:rPr lang="ja-JP" altLang="en-US" sz="900" dirty="0" smtClean="0"/>
                        <a:t>　</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＊予算（案）</a:t>
                      </a: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承認</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予算確定</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009">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人事関連</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・教職員に関する事項</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（府立学校長公募）</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（小中学校</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任期付校長公募）</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（教員採用）</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選考受付</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charset="0"/>
                          <a:ea typeface="ＭＳ Ｐゴシック" pitchFamily="50" charset="-128"/>
                        </a:rPr>
                        <a:t>1</a:t>
                      </a: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次</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試験</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charset="0"/>
                          <a:ea typeface="ＭＳ Ｐゴシック" pitchFamily="50" charset="-128"/>
                        </a:rPr>
                        <a:t>2</a:t>
                      </a: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次</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試験</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最終合格</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発表</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採用人数確定</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009">
                <a:tc rowSpan="2"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○府立学校への指示</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○市町村教委への指導･助言</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作　　　成</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市町村、府立学校への説明</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0009">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＊重点項目の決定</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＊決定</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249873">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bg1"/>
                        </a:solidFill>
                        <a:effectLst/>
                        <a:latin typeface="Arial" charset="0"/>
                        <a:ea typeface="ＭＳ Ｐゴシック" pitchFamily="50" charset="-128"/>
                      </a:endParaRPr>
                    </a:p>
                  </a:txBody>
                  <a:tcPr marL="91437" marR="91437" marT="45689" marB="45689"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gridSpan="2">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gridSpan="12">
                  <a:txBody>
                    <a:bodyPr/>
                    <a:lstStyle/>
                    <a:p>
                      <a:pPr marL="0" marR="0" lvl="0" indent="0" algn="r" defTabSz="914400" rtl="0" eaLnBrk="1" fontAlgn="base" latinLnBrk="0" hangingPunct="1">
                        <a:lnSpc>
                          <a:spcPct val="80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「＊」は、教育委員会会議の開催予定日</a:t>
                      </a: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11" name="Line 1277"/>
          <p:cNvSpPr>
            <a:spLocks noChangeShapeType="1"/>
          </p:cNvSpPr>
          <p:nvPr/>
        </p:nvSpPr>
        <p:spPr bwMode="auto">
          <a:xfrm>
            <a:off x="4331495" y="2793060"/>
            <a:ext cx="1500496"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12" name="Line 1277"/>
          <p:cNvSpPr>
            <a:spLocks noChangeShapeType="1"/>
          </p:cNvSpPr>
          <p:nvPr/>
        </p:nvSpPr>
        <p:spPr bwMode="auto">
          <a:xfrm>
            <a:off x="5915820" y="2816932"/>
            <a:ext cx="1500496"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15" name="Line 1277"/>
          <p:cNvSpPr>
            <a:spLocks noChangeShapeType="1"/>
          </p:cNvSpPr>
          <p:nvPr/>
        </p:nvSpPr>
        <p:spPr bwMode="auto">
          <a:xfrm>
            <a:off x="6408204" y="5409220"/>
            <a:ext cx="1584176"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16" name="Text Box 863"/>
          <p:cNvSpPr txBox="1">
            <a:spLocks noChangeArrowheads="1"/>
          </p:cNvSpPr>
          <p:nvPr/>
        </p:nvSpPr>
        <p:spPr bwMode="auto">
          <a:xfrm>
            <a:off x="5767" y="548680"/>
            <a:ext cx="89614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20000"/>
              </a:spcBef>
            </a:pPr>
            <a:r>
              <a:rPr lang="ja-JP" altLang="en-US" sz="1600" b="1" dirty="0">
                <a:solidFill>
                  <a:srgbClr val="000000"/>
                </a:solidFill>
              </a:rPr>
              <a:t>〇　教育</a:t>
            </a:r>
            <a:r>
              <a:rPr lang="ja-JP" altLang="en-US" sz="1600" b="1" dirty="0" smtClean="0">
                <a:solidFill>
                  <a:srgbClr val="000000"/>
                </a:solidFill>
              </a:rPr>
              <a:t>委員会の運営等に関する動き</a:t>
            </a:r>
            <a:endParaRPr lang="ja-JP" altLang="en-US" sz="1200" dirty="0">
              <a:solidFill>
                <a:srgbClr val="000000"/>
              </a:solidFill>
            </a:endParaRPr>
          </a:p>
        </p:txBody>
      </p:sp>
      <p:sp>
        <p:nvSpPr>
          <p:cNvPr id="18" name="テキスト ボックス 14"/>
          <p:cNvSpPr txBox="1">
            <a:spLocks noChangeArrowheads="1"/>
          </p:cNvSpPr>
          <p:nvPr/>
        </p:nvSpPr>
        <p:spPr bwMode="auto">
          <a:xfrm>
            <a:off x="4032362" y="3507036"/>
            <a:ext cx="165576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a:solidFill>
                  <a:srgbClr val="000000"/>
                </a:solidFill>
              </a:rPr>
              <a:t>公　募 ・ 選　考</a:t>
            </a:r>
          </a:p>
        </p:txBody>
      </p:sp>
      <p:sp>
        <p:nvSpPr>
          <p:cNvPr id="19" name="テキスト ボックス 2"/>
          <p:cNvSpPr txBox="1">
            <a:spLocks noChangeArrowheads="1"/>
          </p:cNvSpPr>
          <p:nvPr/>
        </p:nvSpPr>
        <p:spPr bwMode="auto">
          <a:xfrm>
            <a:off x="5832140" y="3507395"/>
            <a:ext cx="6899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合格者</a:t>
            </a:r>
            <a:endParaRPr lang="en-US" altLang="ja-JP" sz="1100" dirty="0" smtClean="0">
              <a:solidFill>
                <a:srgbClr val="000000"/>
              </a:solidFill>
            </a:endParaRPr>
          </a:p>
          <a:p>
            <a:pPr eaLnBrk="1" hangingPunct="1"/>
            <a:r>
              <a:rPr lang="ja-JP" altLang="en-US" sz="1100" dirty="0" smtClean="0">
                <a:solidFill>
                  <a:srgbClr val="000000"/>
                </a:solidFill>
              </a:rPr>
              <a:t>決定</a:t>
            </a:r>
            <a:endParaRPr lang="ja-JP" altLang="en-US" sz="1100" dirty="0">
              <a:solidFill>
                <a:srgbClr val="000000"/>
              </a:solidFill>
            </a:endParaRPr>
          </a:p>
        </p:txBody>
      </p:sp>
      <p:sp>
        <p:nvSpPr>
          <p:cNvPr id="21" name="テキスト ボックス 6"/>
          <p:cNvSpPr txBox="1">
            <a:spLocks noChangeArrowheads="1"/>
          </p:cNvSpPr>
          <p:nvPr/>
        </p:nvSpPr>
        <p:spPr bwMode="auto">
          <a:xfrm>
            <a:off x="7719317" y="3465004"/>
            <a:ext cx="117316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a:solidFill>
                  <a:srgbClr val="000000"/>
                </a:solidFill>
              </a:rPr>
              <a:t>研修</a:t>
            </a:r>
            <a:endParaRPr lang="en-US" altLang="ja-JP" sz="1100" dirty="0">
              <a:solidFill>
                <a:srgbClr val="000000"/>
              </a:solidFill>
            </a:endParaRPr>
          </a:p>
          <a:p>
            <a:pPr eaLnBrk="1" hangingPunct="1"/>
            <a:r>
              <a:rPr lang="ja-JP" altLang="en-US" dirty="0">
                <a:solidFill>
                  <a:srgbClr val="000000"/>
                </a:solidFill>
              </a:rPr>
              <a:t>（任期付・行政職）</a:t>
            </a:r>
          </a:p>
        </p:txBody>
      </p:sp>
      <p:sp>
        <p:nvSpPr>
          <p:cNvPr id="23" name="Line 1277"/>
          <p:cNvSpPr>
            <a:spLocks noChangeShapeType="1"/>
          </p:cNvSpPr>
          <p:nvPr/>
        </p:nvSpPr>
        <p:spPr bwMode="auto">
          <a:xfrm>
            <a:off x="6408204" y="4492895"/>
            <a:ext cx="1584176"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4" name="テキスト ボックス 2"/>
          <p:cNvSpPr txBox="1">
            <a:spLocks noChangeArrowheads="1"/>
          </p:cNvSpPr>
          <p:nvPr/>
        </p:nvSpPr>
        <p:spPr bwMode="auto">
          <a:xfrm>
            <a:off x="7416316" y="4492895"/>
            <a:ext cx="68407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dirty="0" smtClean="0">
                <a:solidFill>
                  <a:srgbClr val="000000"/>
                </a:solidFill>
              </a:rPr>
              <a:t>実施</a:t>
            </a:r>
            <a:endParaRPr lang="en-US" altLang="ja-JP" dirty="0" smtClean="0">
              <a:solidFill>
                <a:srgbClr val="000000"/>
              </a:solidFill>
            </a:endParaRPr>
          </a:p>
          <a:p>
            <a:pPr eaLnBrk="1" hangingPunct="1"/>
            <a:r>
              <a:rPr lang="ja-JP" altLang="en-US" dirty="0" smtClean="0">
                <a:solidFill>
                  <a:srgbClr val="000000"/>
                </a:solidFill>
              </a:rPr>
              <a:t>概要</a:t>
            </a:r>
            <a:endParaRPr lang="en-US" altLang="ja-JP" dirty="0" smtClean="0">
              <a:solidFill>
                <a:srgbClr val="000000"/>
              </a:solidFill>
            </a:endParaRPr>
          </a:p>
          <a:p>
            <a:pPr eaLnBrk="1" hangingPunct="1"/>
            <a:r>
              <a:rPr lang="ja-JP" altLang="en-US" dirty="0" smtClean="0">
                <a:solidFill>
                  <a:srgbClr val="000000"/>
                </a:solidFill>
              </a:rPr>
              <a:t>確定</a:t>
            </a:r>
            <a:endParaRPr lang="ja-JP" altLang="en-US" dirty="0">
              <a:solidFill>
                <a:srgbClr val="000000"/>
              </a:solidFill>
            </a:endParaRPr>
          </a:p>
        </p:txBody>
      </p:sp>
      <p:sp>
        <p:nvSpPr>
          <p:cNvPr id="25" name="Line 1277"/>
          <p:cNvSpPr>
            <a:spLocks noChangeShapeType="1"/>
          </p:cNvSpPr>
          <p:nvPr/>
        </p:nvSpPr>
        <p:spPr bwMode="auto">
          <a:xfrm>
            <a:off x="2788829" y="4505345"/>
            <a:ext cx="3043162"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6" name="Line 1277"/>
          <p:cNvSpPr>
            <a:spLocks noChangeShapeType="1"/>
          </p:cNvSpPr>
          <p:nvPr/>
        </p:nvSpPr>
        <p:spPr bwMode="auto">
          <a:xfrm>
            <a:off x="3580916" y="3501008"/>
            <a:ext cx="2447851" cy="6028"/>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7" name="Line 1277"/>
          <p:cNvSpPr>
            <a:spLocks noChangeShapeType="1"/>
          </p:cNvSpPr>
          <p:nvPr/>
        </p:nvSpPr>
        <p:spPr bwMode="auto">
          <a:xfrm>
            <a:off x="7488324" y="3465004"/>
            <a:ext cx="1512168"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8" name="テキスト ボックス 2"/>
          <p:cNvSpPr txBox="1">
            <a:spLocks noChangeArrowheads="1"/>
          </p:cNvSpPr>
          <p:nvPr/>
        </p:nvSpPr>
        <p:spPr bwMode="auto">
          <a:xfrm>
            <a:off x="2788829" y="4270303"/>
            <a:ext cx="1080120" cy="2616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Ｈ</a:t>
            </a:r>
            <a:r>
              <a:rPr lang="en-US" altLang="ja-JP" sz="1100" dirty="0" smtClean="0">
                <a:solidFill>
                  <a:srgbClr val="000000"/>
                </a:solidFill>
              </a:rPr>
              <a:t>2</a:t>
            </a:r>
            <a:r>
              <a:rPr lang="en-US" altLang="ja-JP" sz="1100" dirty="0">
                <a:solidFill>
                  <a:srgbClr val="000000"/>
                </a:solidFill>
              </a:rPr>
              <a:t>7</a:t>
            </a:r>
            <a:r>
              <a:rPr lang="ja-JP" altLang="en-US" sz="1100" dirty="0" smtClean="0">
                <a:solidFill>
                  <a:srgbClr val="000000"/>
                </a:solidFill>
              </a:rPr>
              <a:t>当初採用</a:t>
            </a:r>
            <a:endParaRPr lang="ja-JP" altLang="en-US" sz="1100" dirty="0">
              <a:solidFill>
                <a:srgbClr val="000000"/>
              </a:solidFill>
            </a:endParaRPr>
          </a:p>
        </p:txBody>
      </p:sp>
      <p:sp>
        <p:nvSpPr>
          <p:cNvPr id="29" name="テキスト ボックス 2"/>
          <p:cNvSpPr txBox="1">
            <a:spLocks noChangeArrowheads="1"/>
          </p:cNvSpPr>
          <p:nvPr/>
        </p:nvSpPr>
        <p:spPr bwMode="auto">
          <a:xfrm>
            <a:off x="6396744" y="4270303"/>
            <a:ext cx="109909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Ｈ</a:t>
            </a:r>
            <a:r>
              <a:rPr lang="en-US" altLang="ja-JP" sz="1100" dirty="0" smtClean="0">
                <a:solidFill>
                  <a:srgbClr val="000000"/>
                </a:solidFill>
              </a:rPr>
              <a:t>2</a:t>
            </a:r>
            <a:r>
              <a:rPr lang="en-US" altLang="ja-JP" sz="1100" dirty="0">
                <a:solidFill>
                  <a:srgbClr val="000000"/>
                </a:solidFill>
              </a:rPr>
              <a:t>8</a:t>
            </a:r>
            <a:r>
              <a:rPr lang="ja-JP" altLang="en-US" sz="1100" dirty="0" smtClean="0">
                <a:solidFill>
                  <a:srgbClr val="000000"/>
                </a:solidFill>
              </a:rPr>
              <a:t>当初採用</a:t>
            </a:r>
            <a:endParaRPr lang="ja-JP" altLang="en-US" sz="1100" dirty="0">
              <a:solidFill>
                <a:srgbClr val="000000"/>
              </a:solidFill>
            </a:endParaRPr>
          </a:p>
        </p:txBody>
      </p:sp>
      <p:sp>
        <p:nvSpPr>
          <p:cNvPr id="22" name="テキスト ボックス 14"/>
          <p:cNvSpPr txBox="1">
            <a:spLocks noChangeArrowheads="1"/>
          </p:cNvSpPr>
          <p:nvPr/>
        </p:nvSpPr>
        <p:spPr bwMode="auto">
          <a:xfrm>
            <a:off x="3779912" y="3914887"/>
            <a:ext cx="16557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200" dirty="0">
                <a:solidFill>
                  <a:srgbClr val="000000"/>
                </a:solidFill>
              </a:rPr>
              <a:t>公　募 ・ 選　考</a:t>
            </a:r>
          </a:p>
        </p:txBody>
      </p:sp>
      <p:sp>
        <p:nvSpPr>
          <p:cNvPr id="31" name="テキスト ボックス 2"/>
          <p:cNvSpPr txBox="1">
            <a:spLocks noChangeArrowheads="1"/>
          </p:cNvSpPr>
          <p:nvPr/>
        </p:nvSpPr>
        <p:spPr bwMode="auto">
          <a:xfrm>
            <a:off x="5328233" y="3939443"/>
            <a:ext cx="6479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1200" dirty="0" smtClean="0">
                <a:solidFill>
                  <a:srgbClr val="000000"/>
                </a:solidFill>
              </a:rPr>
              <a:t>合格者</a:t>
            </a:r>
            <a:endParaRPr lang="en-US" altLang="ja-JP" sz="1200" dirty="0" smtClean="0">
              <a:solidFill>
                <a:srgbClr val="000000"/>
              </a:solidFill>
            </a:endParaRPr>
          </a:p>
          <a:p>
            <a:pPr algn="l" eaLnBrk="1" hangingPunct="1"/>
            <a:r>
              <a:rPr lang="ja-JP" altLang="en-US" sz="1200" dirty="0" smtClean="0">
                <a:solidFill>
                  <a:srgbClr val="000000"/>
                </a:solidFill>
              </a:rPr>
              <a:t>決定</a:t>
            </a:r>
            <a:endParaRPr lang="ja-JP" altLang="en-US" sz="1200" dirty="0">
              <a:solidFill>
                <a:srgbClr val="000000"/>
              </a:solidFill>
            </a:endParaRPr>
          </a:p>
        </p:txBody>
      </p:sp>
      <p:sp>
        <p:nvSpPr>
          <p:cNvPr id="32" name="Line 1277"/>
          <p:cNvSpPr>
            <a:spLocks noChangeShapeType="1"/>
          </p:cNvSpPr>
          <p:nvPr/>
        </p:nvSpPr>
        <p:spPr bwMode="auto">
          <a:xfrm flipV="1">
            <a:off x="3580917" y="3933056"/>
            <a:ext cx="1927187"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33" name="テキスト ボックス 6"/>
          <p:cNvSpPr txBox="1">
            <a:spLocks noChangeArrowheads="1"/>
          </p:cNvSpPr>
          <p:nvPr/>
        </p:nvSpPr>
        <p:spPr bwMode="auto">
          <a:xfrm>
            <a:off x="7755321" y="3897052"/>
            <a:ext cx="117316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研修</a:t>
            </a:r>
            <a:endParaRPr lang="ja-JP" altLang="en-US" sz="1100" dirty="0">
              <a:solidFill>
                <a:srgbClr val="000000"/>
              </a:solidFill>
            </a:endParaRPr>
          </a:p>
        </p:txBody>
      </p:sp>
      <p:sp>
        <p:nvSpPr>
          <p:cNvPr id="34" name="Line 1277"/>
          <p:cNvSpPr>
            <a:spLocks noChangeShapeType="1"/>
          </p:cNvSpPr>
          <p:nvPr/>
        </p:nvSpPr>
        <p:spPr bwMode="auto">
          <a:xfrm>
            <a:off x="7524328" y="3897052"/>
            <a:ext cx="1512168"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41" name="テキスト ボックス 14"/>
          <p:cNvSpPr txBox="1">
            <a:spLocks noChangeArrowheads="1"/>
          </p:cNvSpPr>
          <p:nvPr/>
        </p:nvSpPr>
        <p:spPr bwMode="auto">
          <a:xfrm>
            <a:off x="8460432" y="4401108"/>
            <a:ext cx="7200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900" dirty="0" smtClean="0">
                <a:solidFill>
                  <a:srgbClr val="000000"/>
                </a:solidFill>
              </a:rPr>
              <a:t>＊選考</a:t>
            </a:r>
            <a:endParaRPr lang="en-US" altLang="ja-JP" sz="900" dirty="0" smtClean="0">
              <a:solidFill>
                <a:srgbClr val="000000"/>
              </a:solidFill>
            </a:endParaRPr>
          </a:p>
          <a:p>
            <a:pPr algn="l" eaLnBrk="1" hangingPunct="1"/>
            <a:r>
              <a:rPr lang="ja-JP" altLang="en-US" sz="900" dirty="0" smtClean="0">
                <a:solidFill>
                  <a:srgbClr val="000000"/>
                </a:solidFill>
              </a:rPr>
              <a:t>テスト</a:t>
            </a:r>
            <a:endParaRPr lang="en-US" altLang="ja-JP" sz="900" dirty="0" smtClean="0">
              <a:solidFill>
                <a:srgbClr val="000000"/>
              </a:solidFill>
            </a:endParaRPr>
          </a:p>
          <a:p>
            <a:pPr algn="l" eaLnBrk="1" hangingPunct="1"/>
            <a:r>
              <a:rPr lang="ja-JP" altLang="en-US" sz="900" dirty="0" smtClean="0">
                <a:solidFill>
                  <a:srgbClr val="000000"/>
                </a:solidFill>
              </a:rPr>
              <a:t>概要報告</a:t>
            </a:r>
            <a:r>
              <a:rPr lang="ja-JP" altLang="en-US" dirty="0" smtClean="0">
                <a:solidFill>
                  <a:srgbClr val="000000"/>
                </a:solidFill>
              </a:rPr>
              <a:t>　　　　</a:t>
            </a:r>
            <a:endParaRPr lang="ja-JP" altLang="en-US" dirty="0">
              <a:solidFill>
                <a:srgbClr val="000000"/>
              </a:solidFill>
            </a:endParaRPr>
          </a:p>
        </p:txBody>
      </p:sp>
      <p:sp>
        <p:nvSpPr>
          <p:cNvPr id="42" name="テキスト ボックス 14"/>
          <p:cNvSpPr txBox="1">
            <a:spLocks noChangeArrowheads="1"/>
          </p:cNvSpPr>
          <p:nvPr/>
        </p:nvSpPr>
        <p:spPr bwMode="auto">
          <a:xfrm>
            <a:off x="5328084" y="5301208"/>
            <a:ext cx="72008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900" dirty="0">
                <a:solidFill>
                  <a:srgbClr val="000000"/>
                </a:solidFill>
              </a:rPr>
              <a:t>作成</a:t>
            </a:r>
            <a:r>
              <a:rPr lang="ja-JP" altLang="en-US" sz="900" dirty="0" smtClean="0">
                <a:solidFill>
                  <a:srgbClr val="000000"/>
                </a:solidFill>
              </a:rPr>
              <a:t>方針</a:t>
            </a:r>
            <a:endParaRPr lang="en-US" altLang="ja-JP" sz="900" dirty="0" smtClean="0">
              <a:solidFill>
                <a:srgbClr val="000000"/>
              </a:solidFill>
            </a:endParaRPr>
          </a:p>
          <a:p>
            <a:pPr algn="l" eaLnBrk="1" hangingPunct="1"/>
            <a:r>
              <a:rPr lang="ja-JP" altLang="en-US" sz="900" dirty="0" smtClean="0">
                <a:solidFill>
                  <a:srgbClr val="000000"/>
                </a:solidFill>
              </a:rPr>
              <a:t>の検討</a:t>
            </a:r>
            <a:r>
              <a:rPr lang="ja-JP" altLang="en-US" dirty="0" smtClean="0">
                <a:solidFill>
                  <a:srgbClr val="000000"/>
                </a:solidFill>
              </a:rPr>
              <a:t>　　　　　</a:t>
            </a:r>
            <a:endParaRPr lang="ja-JP" altLang="en-US" dirty="0">
              <a:solidFill>
                <a:srgbClr val="000000"/>
              </a:solidFill>
            </a:endParaRPr>
          </a:p>
        </p:txBody>
      </p:sp>
      <p:sp>
        <p:nvSpPr>
          <p:cNvPr id="30" name="テキスト ボックス 14"/>
          <p:cNvSpPr txBox="1">
            <a:spLocks noChangeArrowheads="1"/>
          </p:cNvSpPr>
          <p:nvPr/>
        </p:nvSpPr>
        <p:spPr bwMode="auto">
          <a:xfrm>
            <a:off x="5868144" y="5301208"/>
            <a:ext cx="72008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900" dirty="0">
                <a:solidFill>
                  <a:srgbClr val="000000"/>
                </a:solidFill>
              </a:rPr>
              <a:t>作成</a:t>
            </a:r>
            <a:r>
              <a:rPr lang="ja-JP" altLang="en-US" sz="900" dirty="0" smtClean="0">
                <a:solidFill>
                  <a:srgbClr val="000000"/>
                </a:solidFill>
              </a:rPr>
              <a:t>方針</a:t>
            </a:r>
            <a:endParaRPr lang="en-US" altLang="ja-JP" sz="900" dirty="0" smtClean="0">
              <a:solidFill>
                <a:srgbClr val="000000"/>
              </a:solidFill>
            </a:endParaRPr>
          </a:p>
          <a:p>
            <a:pPr algn="l" eaLnBrk="1" hangingPunct="1"/>
            <a:r>
              <a:rPr lang="ja-JP" altLang="en-US" sz="900" dirty="0">
                <a:solidFill>
                  <a:srgbClr val="000000"/>
                </a:solidFill>
              </a:rPr>
              <a:t>決定</a:t>
            </a:r>
            <a:r>
              <a:rPr lang="ja-JP" altLang="en-US" dirty="0" smtClean="0">
                <a:solidFill>
                  <a:srgbClr val="000000"/>
                </a:solidFill>
              </a:rPr>
              <a:t>　　　　　</a:t>
            </a:r>
            <a:endParaRPr lang="ja-JP" altLang="en-US" dirty="0">
              <a:solidFill>
                <a:srgbClr val="000000"/>
              </a:solidFill>
            </a:endParaRPr>
          </a:p>
        </p:txBody>
      </p:sp>
    </p:spTree>
    <p:extLst>
      <p:ext uri="{BB962C8B-B14F-4D97-AF65-F5344CB8AC3E}">
        <p14:creationId xmlns:p14="http://schemas.microsoft.com/office/powerpoint/2010/main" val="14582112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31" name="Text Box 142"/>
          <p:cNvSpPr txBox="1">
            <a:spLocks noChangeArrowheads="1"/>
          </p:cNvSpPr>
          <p:nvPr/>
        </p:nvSpPr>
        <p:spPr bwMode="auto">
          <a:xfrm>
            <a:off x="8580465" y="661352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２３</a:t>
            </a:r>
            <a:endParaRPr lang="ja-JP" altLang="en-US" b="1" dirty="0">
              <a:solidFill>
                <a:srgbClr val="000000"/>
              </a:solidFill>
            </a:endParaRPr>
          </a:p>
        </p:txBody>
      </p:sp>
      <p:graphicFrame>
        <p:nvGraphicFramePr>
          <p:cNvPr id="10" name="Group 1516"/>
          <p:cNvGraphicFramePr>
            <a:graphicFrameLocks noGrp="1"/>
          </p:cNvGraphicFramePr>
          <p:nvPr>
            <p:extLst>
              <p:ext uri="{D42A27DB-BD31-4B8C-83A1-F6EECF244321}">
                <p14:modId xmlns:p14="http://schemas.microsoft.com/office/powerpoint/2010/main" val="2536768916"/>
              </p:ext>
            </p:extLst>
          </p:nvPr>
        </p:nvGraphicFramePr>
        <p:xfrm>
          <a:off x="71438" y="1016732"/>
          <a:ext cx="8950326" cy="4720155"/>
        </p:xfrm>
        <a:graphic>
          <a:graphicData uri="http://schemas.openxmlformats.org/drawingml/2006/table">
            <a:tbl>
              <a:tblPr/>
              <a:tblGrid>
                <a:gridCol w="442855"/>
                <a:gridCol w="2254229"/>
                <a:gridCol w="521104"/>
                <a:gridCol w="521103"/>
                <a:gridCol w="521104"/>
                <a:gridCol w="521103"/>
                <a:gridCol w="521104"/>
                <a:gridCol w="521103"/>
                <a:gridCol w="521104"/>
                <a:gridCol w="521103"/>
                <a:gridCol w="521104"/>
                <a:gridCol w="521103"/>
                <a:gridCol w="521104"/>
                <a:gridCol w="521103"/>
              </a:tblGrid>
              <a:tr h="237681">
                <a:tc rowSpan="2" gridSpan="2">
                  <a:txBody>
                    <a:bodyPr/>
                    <a:lstStyle/>
                    <a:p>
                      <a:pPr marL="0" marR="0" lvl="0" indent="0" algn="r" defTabSz="914400" rtl="0" eaLnBrk="1" fontAlgn="base" latinLnBrk="0" hangingPunct="1">
                        <a:lnSpc>
                          <a:spcPct val="75000"/>
                        </a:lnSpc>
                        <a:spcBef>
                          <a:spcPct val="20000"/>
                        </a:spcBef>
                        <a:spcAft>
                          <a:spcPct val="0"/>
                        </a:spcAft>
                        <a:buClrTx/>
                        <a:buSzTx/>
                        <a:buFontTx/>
                        <a:buNone/>
                        <a:tabLst/>
                      </a:pPr>
                      <a:endParaRPr kumimoji="1" lang="ja-JP" altLang="ja-JP" sz="9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rowSpan="2" hMerge="1">
                  <a:txBody>
                    <a:bodyPr/>
                    <a:lstStyle/>
                    <a:p>
                      <a:endParaRPr kumimoji="1" lang="ja-JP" altLang="en-US"/>
                    </a:p>
                  </a:txBody>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4</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5</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6</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7</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8</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9</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10</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11</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12</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1</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2</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3</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3297">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16</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20</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23</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22</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19</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29</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21</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17</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21</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25</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r h="525653">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　平成２７年度入学者選抜関連</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ja-JP" altLang="en-US" sz="1000" dirty="0" smtClean="0"/>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endParaRPr lang="en-US" altLang="ja-JP" sz="1000" dirty="0" smtClean="0"/>
                    </a:p>
                    <a:p>
                      <a:pPr eaLnBrk="1" hangingPunct="1"/>
                      <a:r>
                        <a:rPr lang="ja-JP" altLang="en-US" sz="1000" dirty="0" smtClean="0"/>
                        <a:t>前期選抜　</a:t>
                      </a:r>
                      <a:endParaRPr lang="en-US" altLang="ja-JP" sz="1000" dirty="0" smtClean="0"/>
                    </a:p>
                    <a:p>
                      <a:pPr eaLnBrk="1" hangingPunct="1"/>
                      <a:r>
                        <a:rPr lang="ja-JP" altLang="en-US" sz="1000" dirty="0" smtClean="0"/>
                        <a:t>実施</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endParaRPr lang="en-US" altLang="ja-JP" sz="1000" dirty="0" smtClean="0"/>
                    </a:p>
                    <a:p>
                      <a:pPr eaLnBrk="1" hangingPunct="1"/>
                      <a:r>
                        <a:rPr lang="ja-JP" altLang="en-US" sz="1000" dirty="0" smtClean="0"/>
                        <a:t>後期選抜　</a:t>
                      </a:r>
                      <a:endParaRPr lang="en-US" altLang="ja-JP" sz="1000" dirty="0" smtClean="0"/>
                    </a:p>
                    <a:p>
                      <a:pPr eaLnBrk="1" hangingPunct="1"/>
                      <a:r>
                        <a:rPr lang="ja-JP" altLang="en-US" sz="1000" dirty="0" smtClean="0"/>
                        <a:t>実施</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952">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入学者への広報関連</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進学フェア</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企画・準備</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進学フェア開催</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6">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pPr>
                      <a:r>
                        <a:rPr lang="ja-JP" altLang="en-US" sz="900" b="0" dirty="0" smtClean="0">
                          <a:solidFill>
                            <a:schemeClr val="tx1"/>
                          </a:solidFill>
                        </a:rPr>
                        <a:t>各地区</a:t>
                      </a:r>
                      <a:r>
                        <a:rPr lang="ja-JP" altLang="en-US" sz="900" dirty="0" smtClean="0"/>
                        <a:t>合同説明会　各学校説明会・体験入学</a:t>
                      </a: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577">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全国学力・学習状況調査</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国による調査</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実施</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0" i="0" u="none" strike="noStrike" cap="none" normalizeH="0" baseline="0" dirty="0" smtClean="0">
                          <a:ln>
                            <a:noFill/>
                          </a:ln>
                          <a:solidFill>
                            <a:schemeClr val="tx1"/>
                          </a:solidFill>
                          <a:effectLst/>
                          <a:latin typeface="Arial" charset="0"/>
                          <a:ea typeface="ＭＳ Ｐゴシック" pitchFamily="50" charset="-128"/>
                        </a:rPr>
                        <a:t>22</a:t>
                      </a: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日）</a:t>
                      </a: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採点・分析（国）</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結果提供</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755">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チャレンジテスト</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調査</a:t>
                      </a: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実施</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0" i="0" u="none" strike="noStrike" cap="none" normalizeH="0" baseline="0" dirty="0" smtClean="0">
                          <a:ln>
                            <a:noFill/>
                          </a:ln>
                          <a:solidFill>
                            <a:schemeClr val="tx1"/>
                          </a:solidFill>
                          <a:effectLst/>
                          <a:latin typeface="Arial" charset="0"/>
                          <a:ea typeface="ＭＳ Ｐゴシック" pitchFamily="50" charset="-128"/>
                        </a:rPr>
                        <a:t>14</a:t>
                      </a: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日）</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採点・分析</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defRPr/>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結果提供</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評定の</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範囲提示</a:t>
                      </a: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49873">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bg1"/>
                        </a:solidFill>
                        <a:effectLst/>
                        <a:latin typeface="Arial" charset="0"/>
                        <a:ea typeface="ＭＳ Ｐゴシック" pitchFamily="50" charset="-128"/>
                      </a:endParaRPr>
                    </a:p>
                  </a:txBody>
                  <a:tcPr marL="91437" marR="91437" marT="45689" marB="45689"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gridSpan="12">
                  <a:txBody>
                    <a:bodyPr/>
                    <a:lstStyle/>
                    <a:p>
                      <a:pPr marL="0" marR="0" lvl="0" indent="0" algn="r" defTabSz="914400" rtl="0" eaLnBrk="1" fontAlgn="base" latinLnBrk="0" hangingPunct="1">
                        <a:lnSpc>
                          <a:spcPct val="80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「＊」は、教育委員会会議の開催予定日</a:t>
                      </a: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16" name="Text Box 863"/>
          <p:cNvSpPr txBox="1">
            <a:spLocks noChangeArrowheads="1"/>
          </p:cNvSpPr>
          <p:nvPr/>
        </p:nvSpPr>
        <p:spPr bwMode="auto">
          <a:xfrm>
            <a:off x="5767" y="548680"/>
            <a:ext cx="89614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20000"/>
              </a:spcBef>
            </a:pPr>
            <a:r>
              <a:rPr lang="ja-JP" altLang="en-US" sz="1600" b="1" dirty="0">
                <a:solidFill>
                  <a:srgbClr val="000000"/>
                </a:solidFill>
              </a:rPr>
              <a:t>〇　教育</a:t>
            </a:r>
            <a:r>
              <a:rPr lang="ja-JP" altLang="en-US" sz="1600" b="1" dirty="0" smtClean="0">
                <a:solidFill>
                  <a:srgbClr val="000000"/>
                </a:solidFill>
              </a:rPr>
              <a:t>委員会の主な案件に関する動き</a:t>
            </a:r>
            <a:endParaRPr lang="ja-JP" altLang="en-US" sz="1200" dirty="0">
              <a:solidFill>
                <a:srgbClr val="000000"/>
              </a:solidFill>
            </a:endParaRPr>
          </a:p>
        </p:txBody>
      </p:sp>
      <p:grpSp>
        <p:nvGrpSpPr>
          <p:cNvPr id="17" name="グループ化 15"/>
          <p:cNvGrpSpPr>
            <a:grpSpLocks/>
          </p:cNvGrpSpPr>
          <p:nvPr/>
        </p:nvGrpSpPr>
        <p:grpSpPr bwMode="auto">
          <a:xfrm>
            <a:off x="2791979" y="1664804"/>
            <a:ext cx="6413512" cy="534174"/>
            <a:chOff x="2925751" y="4871604"/>
            <a:chExt cx="6413512" cy="534174"/>
          </a:xfrm>
        </p:grpSpPr>
        <p:sp>
          <p:nvSpPr>
            <p:cNvPr id="18" name="Line 271"/>
            <p:cNvSpPr>
              <a:spLocks noChangeShapeType="1"/>
            </p:cNvSpPr>
            <p:nvPr/>
          </p:nvSpPr>
          <p:spPr bwMode="auto">
            <a:xfrm flipV="1">
              <a:off x="2941576" y="4871604"/>
              <a:ext cx="3564396" cy="5024"/>
            </a:xfrm>
            <a:prstGeom prst="line">
              <a:avLst/>
            </a:prstGeom>
            <a:noFill/>
            <a:ln w="444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ja-JP" altLang="en-US">
                <a:solidFill>
                  <a:srgbClr val="000000"/>
                </a:solidFill>
              </a:endParaRPr>
            </a:p>
          </p:txBody>
        </p:sp>
        <p:sp>
          <p:nvSpPr>
            <p:cNvPr id="19" name="テキスト ボックス 7"/>
            <p:cNvSpPr txBox="1">
              <a:spLocks noChangeArrowheads="1"/>
            </p:cNvSpPr>
            <p:nvPr/>
          </p:nvSpPr>
          <p:spPr bwMode="auto">
            <a:xfrm>
              <a:off x="2925751" y="4871604"/>
              <a:ext cx="25947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zh-TW" altLang="en-US" sz="1100" dirty="0">
                  <a:solidFill>
                    <a:srgbClr val="000000"/>
                  </a:solidFill>
                </a:rPr>
                <a:t>大阪府公私立高等学校連絡協</a:t>
              </a:r>
              <a:r>
                <a:rPr lang="zh-TW" altLang="en-US" sz="1100" dirty="0" smtClean="0">
                  <a:solidFill>
                    <a:srgbClr val="000000"/>
                  </a:solidFill>
                </a:rPr>
                <a:t>議会</a:t>
              </a:r>
              <a:r>
                <a:rPr lang="ja-JP" altLang="en-US" sz="1100" dirty="0" smtClean="0">
                  <a:solidFill>
                    <a:srgbClr val="000000"/>
                  </a:solidFill>
                </a:rPr>
                <a:t>等</a:t>
              </a:r>
              <a:r>
                <a:rPr lang="ja-JP" altLang="en-US" sz="1200" dirty="0">
                  <a:solidFill>
                    <a:srgbClr val="000000"/>
                  </a:solidFill>
                </a:rPr>
                <a:t>　</a:t>
              </a:r>
            </a:p>
          </p:txBody>
        </p:sp>
        <p:sp>
          <p:nvSpPr>
            <p:cNvPr id="22" name="テキスト ボックス 7"/>
            <p:cNvSpPr txBox="1">
              <a:spLocks noChangeArrowheads="1"/>
            </p:cNvSpPr>
            <p:nvPr/>
          </p:nvSpPr>
          <p:spPr bwMode="auto">
            <a:xfrm>
              <a:off x="5097463" y="5128779"/>
              <a:ext cx="8461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3" name="テキスト ボックス 7"/>
            <p:cNvSpPr txBox="1">
              <a:spLocks noChangeArrowheads="1"/>
            </p:cNvSpPr>
            <p:nvPr/>
          </p:nvSpPr>
          <p:spPr bwMode="auto">
            <a:xfrm>
              <a:off x="5776913" y="5120842"/>
              <a:ext cx="8302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4" name="テキスト ボックス 7"/>
            <p:cNvSpPr txBox="1">
              <a:spLocks noChangeArrowheads="1"/>
            </p:cNvSpPr>
            <p:nvPr/>
          </p:nvSpPr>
          <p:spPr bwMode="auto">
            <a:xfrm>
              <a:off x="6391275" y="5119254"/>
              <a:ext cx="9001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5" name="テキスト ボックス 7"/>
            <p:cNvSpPr txBox="1">
              <a:spLocks noChangeArrowheads="1"/>
            </p:cNvSpPr>
            <p:nvPr/>
          </p:nvSpPr>
          <p:spPr bwMode="auto">
            <a:xfrm>
              <a:off x="7732713" y="5076392"/>
              <a:ext cx="9493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6" name="テキスト ボックス 7"/>
            <p:cNvSpPr txBox="1">
              <a:spLocks noChangeArrowheads="1"/>
            </p:cNvSpPr>
            <p:nvPr/>
          </p:nvSpPr>
          <p:spPr bwMode="auto">
            <a:xfrm>
              <a:off x="8389938" y="5076392"/>
              <a:ext cx="9493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grpSp>
      <p:sp>
        <p:nvSpPr>
          <p:cNvPr id="32" name="Line 271"/>
          <p:cNvSpPr>
            <a:spLocks noChangeShapeType="1"/>
          </p:cNvSpPr>
          <p:nvPr/>
        </p:nvSpPr>
        <p:spPr bwMode="auto">
          <a:xfrm>
            <a:off x="4872720" y="3140968"/>
            <a:ext cx="3011647" cy="0"/>
          </a:xfrm>
          <a:prstGeom prst="line">
            <a:avLst/>
          </a:prstGeom>
          <a:noFill/>
          <a:ln w="444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ja-JP" altLang="en-US">
              <a:solidFill>
                <a:srgbClr val="000000"/>
              </a:solidFill>
            </a:endParaRPr>
          </a:p>
        </p:txBody>
      </p:sp>
      <p:sp>
        <p:nvSpPr>
          <p:cNvPr id="14" name="Line 271"/>
          <p:cNvSpPr>
            <a:spLocks noChangeShapeType="1"/>
          </p:cNvSpPr>
          <p:nvPr/>
        </p:nvSpPr>
        <p:spPr bwMode="auto">
          <a:xfrm>
            <a:off x="3355392" y="3789040"/>
            <a:ext cx="1432632" cy="0"/>
          </a:xfrm>
          <a:prstGeom prst="line">
            <a:avLst/>
          </a:prstGeom>
          <a:noFill/>
          <a:ln w="444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ja-JP" altLang="en-US">
              <a:solidFill>
                <a:srgbClr val="000000"/>
              </a:solidFill>
            </a:endParaRPr>
          </a:p>
        </p:txBody>
      </p:sp>
      <p:sp>
        <p:nvSpPr>
          <p:cNvPr id="20" name="Line 801"/>
          <p:cNvSpPr>
            <a:spLocks noChangeShapeType="1"/>
          </p:cNvSpPr>
          <p:nvPr/>
        </p:nvSpPr>
        <p:spPr bwMode="auto">
          <a:xfrm>
            <a:off x="3634558" y="3140968"/>
            <a:ext cx="757422"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1" name="Line 271"/>
          <p:cNvSpPr>
            <a:spLocks noChangeShapeType="1"/>
          </p:cNvSpPr>
          <p:nvPr/>
        </p:nvSpPr>
        <p:spPr bwMode="auto">
          <a:xfrm>
            <a:off x="5386759" y="1869592"/>
            <a:ext cx="1568774" cy="0"/>
          </a:xfrm>
          <a:prstGeom prst="line">
            <a:avLst/>
          </a:prstGeom>
          <a:noFill/>
          <a:ln w="444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ja-JP" altLang="en-US">
              <a:solidFill>
                <a:srgbClr val="000000"/>
              </a:solidFill>
            </a:endParaRPr>
          </a:p>
        </p:txBody>
      </p:sp>
      <p:sp>
        <p:nvSpPr>
          <p:cNvPr id="27" name="テキスト ボックス 7"/>
          <p:cNvSpPr txBox="1">
            <a:spLocks noChangeArrowheads="1"/>
          </p:cNvSpPr>
          <p:nvPr/>
        </p:nvSpPr>
        <p:spPr bwMode="auto">
          <a:xfrm>
            <a:off x="5558948" y="1844824"/>
            <a:ext cx="12243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dirty="0" smtClean="0">
                <a:solidFill>
                  <a:srgbClr val="000000"/>
                </a:solidFill>
              </a:rPr>
              <a:t>＊</a:t>
            </a:r>
            <a:r>
              <a:rPr lang="ja-JP" altLang="en-US" dirty="0">
                <a:solidFill>
                  <a:srgbClr val="000000"/>
                </a:solidFill>
              </a:rPr>
              <a:t>募集人員決定</a:t>
            </a:r>
            <a:r>
              <a:rPr lang="ja-JP" altLang="en-US" sz="1200" dirty="0">
                <a:solidFill>
                  <a:srgbClr val="000000"/>
                </a:solidFill>
              </a:rPr>
              <a:t>　</a:t>
            </a:r>
          </a:p>
        </p:txBody>
      </p:sp>
      <p:sp>
        <p:nvSpPr>
          <p:cNvPr id="28" name="テキスト ボックス 14"/>
          <p:cNvSpPr txBox="1">
            <a:spLocks noChangeArrowheads="1"/>
          </p:cNvSpPr>
          <p:nvPr/>
        </p:nvSpPr>
        <p:spPr bwMode="auto">
          <a:xfrm>
            <a:off x="3697238" y="2168860"/>
            <a:ext cx="8460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900" dirty="0" smtClean="0">
                <a:solidFill>
                  <a:srgbClr val="000000"/>
                </a:solidFill>
              </a:rPr>
              <a:t>＊</a:t>
            </a:r>
            <a:r>
              <a:rPr lang="ja-JP" altLang="en-US" sz="800" dirty="0" smtClean="0">
                <a:solidFill>
                  <a:srgbClr val="000000"/>
                </a:solidFill>
              </a:rPr>
              <a:t>選定方針</a:t>
            </a:r>
            <a:endParaRPr lang="en-US" altLang="ja-JP" sz="800" dirty="0" smtClean="0">
              <a:solidFill>
                <a:srgbClr val="000000"/>
              </a:solidFill>
            </a:endParaRPr>
          </a:p>
          <a:p>
            <a:pPr algn="l" eaLnBrk="1" hangingPunct="1"/>
            <a:r>
              <a:rPr lang="ja-JP" altLang="en-US" sz="900" dirty="0">
                <a:solidFill>
                  <a:srgbClr val="000000"/>
                </a:solidFill>
              </a:rPr>
              <a:t>　</a:t>
            </a:r>
            <a:r>
              <a:rPr lang="ja-JP" altLang="en-US" sz="900" dirty="0" smtClean="0">
                <a:solidFill>
                  <a:srgbClr val="000000"/>
                </a:solidFill>
              </a:rPr>
              <a:t>決定　　　　</a:t>
            </a:r>
            <a:endParaRPr lang="ja-JP" altLang="en-US" sz="900" dirty="0">
              <a:solidFill>
                <a:srgbClr val="000000"/>
              </a:solidFill>
            </a:endParaRPr>
          </a:p>
        </p:txBody>
      </p:sp>
      <p:sp>
        <p:nvSpPr>
          <p:cNvPr id="29" name="テキスト ボックス 14"/>
          <p:cNvSpPr txBox="1">
            <a:spLocks noChangeArrowheads="1"/>
          </p:cNvSpPr>
          <p:nvPr/>
        </p:nvSpPr>
        <p:spPr bwMode="auto">
          <a:xfrm>
            <a:off x="5796136" y="2149696"/>
            <a:ext cx="8394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900" dirty="0" smtClean="0">
                <a:solidFill>
                  <a:srgbClr val="000000"/>
                </a:solidFill>
              </a:rPr>
              <a:t>＊</a:t>
            </a:r>
            <a:r>
              <a:rPr lang="ja-JP" altLang="en-US" sz="800" dirty="0" smtClean="0">
                <a:solidFill>
                  <a:srgbClr val="000000"/>
                </a:solidFill>
              </a:rPr>
              <a:t>実施要項</a:t>
            </a:r>
            <a:endParaRPr lang="en-US" altLang="ja-JP" sz="800" dirty="0" smtClean="0">
              <a:solidFill>
                <a:srgbClr val="000000"/>
              </a:solidFill>
            </a:endParaRPr>
          </a:p>
          <a:p>
            <a:pPr algn="l" eaLnBrk="1" hangingPunct="1"/>
            <a:r>
              <a:rPr lang="ja-JP" altLang="en-US" sz="900" dirty="0" smtClean="0">
                <a:solidFill>
                  <a:srgbClr val="000000"/>
                </a:solidFill>
              </a:rPr>
              <a:t> 　決定　　　　</a:t>
            </a:r>
            <a:endParaRPr lang="ja-JP" altLang="en-US" sz="900" dirty="0">
              <a:solidFill>
                <a:srgbClr val="000000"/>
              </a:solidFill>
            </a:endParaRPr>
          </a:p>
        </p:txBody>
      </p:sp>
      <p:sp>
        <p:nvSpPr>
          <p:cNvPr id="30" name="Line 801"/>
          <p:cNvSpPr>
            <a:spLocks noChangeShapeType="1"/>
          </p:cNvSpPr>
          <p:nvPr/>
        </p:nvSpPr>
        <p:spPr bwMode="auto">
          <a:xfrm>
            <a:off x="7931194" y="4797152"/>
            <a:ext cx="565242"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1741844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358775" y="779463"/>
            <a:ext cx="8174038" cy="438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endParaRPr lang="ja-JP" altLang="en-US" sz="1600" b="1">
              <a:solidFill>
                <a:srgbClr val="000000"/>
              </a:solidFill>
            </a:endParaRPr>
          </a:p>
          <a:p>
            <a:pPr algn="l" eaLnBrk="1" hangingPunct="1"/>
            <a:endParaRPr lang="en-US" altLang="ja-JP" sz="1500">
              <a:solidFill>
                <a:srgbClr val="000000"/>
              </a:solidFill>
            </a:endParaRPr>
          </a:p>
          <a:p>
            <a:pPr algn="l" eaLnBrk="1" hangingPunct="1"/>
            <a:r>
              <a:rPr lang="ja-JP" altLang="en-US" sz="1500">
                <a:solidFill>
                  <a:srgbClr val="000000"/>
                </a:solidFill>
              </a:rPr>
              <a:t>　</a:t>
            </a:r>
            <a:r>
              <a:rPr lang="ja-JP" altLang="en-US" sz="1600">
                <a:solidFill>
                  <a:srgbClr val="000000"/>
                </a:solidFill>
              </a:rPr>
              <a:t>教育委員会は、地域の学校教育、社会教育、文化、スポーツ等に関する事務を担当する機関として、全ての都道府県及び市町村等に設置されている、知事や市町村長等から独立した行政委員会です。</a:t>
            </a:r>
          </a:p>
          <a:p>
            <a:pPr algn="l" eaLnBrk="1" hangingPunct="1"/>
            <a:r>
              <a:rPr lang="ja-JP" altLang="en-US" sz="1600">
                <a:solidFill>
                  <a:srgbClr val="000000"/>
                </a:solidFill>
              </a:rPr>
              <a:t>　大阪府教育委員会は６人の委員で組織され、合議により、教育行政における重要事項や基本方針を決定します。 教育長は、その方針、決定に基づいて具体的事務を執行します。　</a:t>
            </a:r>
          </a:p>
          <a:p>
            <a:pPr algn="l" eaLnBrk="1" hangingPunct="1"/>
            <a:endParaRPr lang="en-US" altLang="ja-JP" sz="1600">
              <a:solidFill>
                <a:srgbClr val="000000"/>
              </a:solidFill>
            </a:endParaRPr>
          </a:p>
          <a:p>
            <a:pPr algn="l" eaLnBrk="1" hangingPunct="1"/>
            <a:r>
              <a:rPr lang="ja-JP" altLang="en-US" sz="1600">
                <a:solidFill>
                  <a:srgbClr val="000000"/>
                </a:solidFill>
              </a:rPr>
              <a:t>　教育委員会は次のようなしごとを行っています。</a:t>
            </a:r>
          </a:p>
          <a:p>
            <a:pPr algn="l" eaLnBrk="1" hangingPunct="1">
              <a:lnSpc>
                <a:spcPct val="115000"/>
              </a:lnSpc>
            </a:pPr>
            <a:r>
              <a:rPr lang="ja-JP" altLang="en-US" sz="1600">
                <a:solidFill>
                  <a:srgbClr val="000000"/>
                </a:solidFill>
              </a:rPr>
              <a:t>　　・学校の教育課程・学習指導・生徒指導・進路指導に関すること</a:t>
            </a:r>
            <a:endParaRPr lang="en-US" altLang="ja-JP" sz="1600">
              <a:solidFill>
                <a:srgbClr val="000000"/>
              </a:solidFill>
            </a:endParaRPr>
          </a:p>
          <a:p>
            <a:pPr algn="l" eaLnBrk="1" hangingPunct="1">
              <a:lnSpc>
                <a:spcPct val="115000"/>
              </a:lnSpc>
            </a:pPr>
            <a:r>
              <a:rPr lang="ja-JP" altLang="en-US" sz="1600">
                <a:solidFill>
                  <a:srgbClr val="000000"/>
                </a:solidFill>
              </a:rPr>
              <a:t>　　・公立学校、その他の教育機関の設置・管理・廃止に関すること</a:t>
            </a:r>
          </a:p>
          <a:p>
            <a:pPr algn="l" eaLnBrk="1" hangingPunct="1">
              <a:lnSpc>
                <a:spcPct val="115000"/>
              </a:lnSpc>
            </a:pPr>
            <a:r>
              <a:rPr lang="ja-JP" altLang="en-US" sz="1600">
                <a:solidFill>
                  <a:srgbClr val="000000"/>
                </a:solidFill>
              </a:rPr>
              <a:t>　　・教育委員会・学校その他の教育機関の職員の人事に関すること</a:t>
            </a:r>
            <a:endParaRPr lang="en-US" altLang="ja-JP" sz="1600">
              <a:solidFill>
                <a:srgbClr val="000000"/>
              </a:solidFill>
            </a:endParaRPr>
          </a:p>
          <a:p>
            <a:pPr algn="l" eaLnBrk="1" hangingPunct="1">
              <a:lnSpc>
                <a:spcPct val="115000"/>
              </a:lnSpc>
            </a:pPr>
            <a:r>
              <a:rPr lang="ja-JP" altLang="en-US" sz="1600">
                <a:solidFill>
                  <a:srgbClr val="000000"/>
                </a:solidFill>
              </a:rPr>
              <a:t>　　・社会教育の振興に関すること</a:t>
            </a:r>
          </a:p>
          <a:p>
            <a:pPr algn="l" eaLnBrk="1" hangingPunct="1">
              <a:lnSpc>
                <a:spcPct val="115000"/>
              </a:lnSpc>
            </a:pPr>
            <a:r>
              <a:rPr lang="ja-JP" altLang="en-US" sz="1600">
                <a:solidFill>
                  <a:srgbClr val="000000"/>
                </a:solidFill>
              </a:rPr>
              <a:t>　　・体育・スポーツの振興に関すること</a:t>
            </a:r>
            <a:endParaRPr lang="en-US" altLang="ja-JP" sz="1600">
              <a:solidFill>
                <a:srgbClr val="000000"/>
              </a:solidFill>
            </a:endParaRPr>
          </a:p>
          <a:p>
            <a:pPr algn="l" eaLnBrk="1" hangingPunct="1">
              <a:lnSpc>
                <a:spcPct val="115000"/>
              </a:lnSpc>
            </a:pPr>
            <a:r>
              <a:rPr lang="ja-JP" altLang="en-US" sz="1600">
                <a:solidFill>
                  <a:srgbClr val="000000"/>
                </a:solidFill>
              </a:rPr>
              <a:t>　　・文化財の保護に関すること</a:t>
            </a:r>
          </a:p>
          <a:p>
            <a:pPr eaLnBrk="1" hangingPunct="1">
              <a:lnSpc>
                <a:spcPct val="80000"/>
              </a:lnSpc>
            </a:pPr>
            <a:endParaRPr lang="ja-JP" altLang="en-US" sz="1600">
              <a:solidFill>
                <a:srgbClr val="000000"/>
              </a:solidFill>
            </a:endParaRPr>
          </a:p>
          <a:p>
            <a:pPr algn="l" eaLnBrk="1" hangingPunct="1">
              <a:lnSpc>
                <a:spcPct val="80000"/>
              </a:lnSpc>
            </a:pPr>
            <a:r>
              <a:rPr lang="ja-JP" altLang="en-US" sz="1600">
                <a:solidFill>
                  <a:srgbClr val="000000"/>
                </a:solidFill>
              </a:rPr>
              <a:t>   このほか、大阪府内の市町村教育委員会に対し、必要な指導・助言を行っています。</a:t>
            </a:r>
          </a:p>
        </p:txBody>
      </p:sp>
      <p:sp>
        <p:nvSpPr>
          <p:cNvPr id="9" name="角丸四角形 8"/>
          <p:cNvSpPr/>
          <p:nvPr/>
        </p:nvSpPr>
        <p:spPr>
          <a:xfrm>
            <a:off x="358775" y="225425"/>
            <a:ext cx="8174038" cy="569913"/>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教育</a:t>
            </a:r>
            <a:r>
              <a:rPr lang="ja-JP" altLang="en-US" sz="2400" b="1" dirty="0">
                <a:solidFill>
                  <a:prstClr val="white"/>
                </a:solidFill>
                <a:latin typeface="メイリオ" pitchFamily="50" charset="-128"/>
                <a:ea typeface="メイリオ" pitchFamily="50" charset="-128"/>
                <a:cs typeface="メイリオ" pitchFamily="50" charset="-128"/>
              </a:rPr>
              <a:t>委員会の役割と組織</a:t>
            </a:r>
          </a:p>
        </p:txBody>
      </p:sp>
      <p:sp>
        <p:nvSpPr>
          <p:cNvPr id="26628" name="正方形/長方形 2"/>
          <p:cNvSpPr>
            <a:spLocks noChangeArrowheads="1"/>
          </p:cNvSpPr>
          <p:nvPr/>
        </p:nvSpPr>
        <p:spPr bwMode="auto">
          <a:xfrm>
            <a:off x="431800" y="893763"/>
            <a:ext cx="1306513" cy="339725"/>
          </a:xfrm>
          <a:prstGeom prst="rect">
            <a:avLst/>
          </a:prstGeom>
          <a:solidFill>
            <a:srgbClr val="FFFFCC"/>
          </a:solidFill>
          <a:ln w="9525">
            <a:solidFill>
              <a:schemeClr val="tx1"/>
            </a:solidFill>
            <a:miter lim="800000"/>
            <a:headEnd/>
            <a:tailEnd/>
          </a:ln>
        </p:spPr>
        <p:txBody>
          <a:bodyPr>
            <a:spAutoFit/>
          </a:bodyPr>
          <a:lstStyle/>
          <a:p>
            <a:r>
              <a:rPr lang="ja-JP" altLang="en-US" sz="1600" b="1">
                <a:solidFill>
                  <a:srgbClr val="000000"/>
                </a:solidFill>
              </a:rPr>
              <a:t>主な役割</a:t>
            </a:r>
            <a:endParaRPr lang="en-US" altLang="ja-JP" sz="1600" b="1">
              <a:solidFill>
                <a:srgbClr val="000000"/>
              </a:solidFill>
            </a:endParaRPr>
          </a:p>
        </p:txBody>
      </p:sp>
      <p:sp>
        <p:nvSpPr>
          <p:cNvPr id="26629" name="Text Box 142"/>
          <p:cNvSpPr txBox="1">
            <a:spLocks noChangeArrowheads="1"/>
          </p:cNvSpPr>
          <p:nvPr/>
        </p:nvSpPr>
        <p:spPr bwMode="auto">
          <a:xfrm>
            <a:off x="8567737" y="6650915"/>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２４</a:t>
            </a:r>
            <a:endParaRPr lang="ja-JP" altLang="en-US" b="1" dirty="0">
              <a:solidFill>
                <a:srgbClr val="000000"/>
              </a:solidFill>
            </a:endParaRPr>
          </a:p>
        </p:txBody>
      </p:sp>
    </p:spTree>
    <p:extLst>
      <p:ext uri="{BB962C8B-B14F-4D97-AF65-F5344CB8AC3E}">
        <p14:creationId xmlns:p14="http://schemas.microsoft.com/office/powerpoint/2010/main" val="2739898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1" name="オブジェクト 1"/>
          <p:cNvGraphicFramePr>
            <a:graphicFrameLocks noChangeAspect="1"/>
          </p:cNvGraphicFramePr>
          <p:nvPr>
            <p:extLst>
              <p:ext uri="{D42A27DB-BD31-4B8C-83A1-F6EECF244321}">
                <p14:modId xmlns:p14="http://schemas.microsoft.com/office/powerpoint/2010/main" val="1651935474"/>
              </p:ext>
            </p:extLst>
          </p:nvPr>
        </p:nvGraphicFramePr>
        <p:xfrm>
          <a:off x="842963" y="115888"/>
          <a:ext cx="7308850" cy="6740525"/>
        </p:xfrm>
        <a:graphic>
          <a:graphicData uri="http://schemas.openxmlformats.org/presentationml/2006/ole">
            <mc:AlternateContent xmlns:mc="http://schemas.openxmlformats.org/markup-compatibility/2006">
              <mc:Choice xmlns:v="urn:schemas-microsoft-com:vml" Requires="v">
                <p:oleObj spid="_x0000_s1147" name="ワークシート" r:id="rId4" imgW="8201074" imgH="7401039" progId="Excel.Sheet.12">
                  <p:embed/>
                </p:oleObj>
              </mc:Choice>
              <mc:Fallback>
                <p:oleObj name="ワークシート" r:id="rId4" imgW="8201074" imgH="7401039" progId="Excel.Sheet.12">
                  <p:embed/>
                  <p:pic>
                    <p:nvPicPr>
                      <p:cNvPr id="0" name=""/>
                      <p:cNvPicPr>
                        <a:picLocks noChangeAspect="1" noChangeArrowheads="1"/>
                      </p:cNvPicPr>
                      <p:nvPr/>
                    </p:nvPicPr>
                    <p:blipFill>
                      <a:blip r:embed="rId5"/>
                      <a:srcRect/>
                      <a:stretch>
                        <a:fillRect/>
                      </a:stretch>
                    </p:blipFill>
                    <p:spPr bwMode="auto">
                      <a:xfrm>
                        <a:off x="842963" y="115888"/>
                        <a:ext cx="7308850" cy="6740525"/>
                      </a:xfrm>
                      <a:prstGeom prst="rect">
                        <a:avLst/>
                      </a:prstGeom>
                      <a:noFill/>
                      <a:ln>
                        <a:noFill/>
                      </a:ln>
                      <a:extLst/>
                    </p:spPr>
                  </p:pic>
                </p:oleObj>
              </mc:Fallback>
            </mc:AlternateContent>
          </a:graphicData>
        </a:graphic>
      </p:graphicFrame>
      <p:sp>
        <p:nvSpPr>
          <p:cNvPr id="27652" name="正方形/長方形 5"/>
          <p:cNvSpPr>
            <a:spLocks noChangeArrowheads="1"/>
          </p:cNvSpPr>
          <p:nvPr/>
        </p:nvSpPr>
        <p:spPr bwMode="auto">
          <a:xfrm>
            <a:off x="839788" y="657225"/>
            <a:ext cx="1895475" cy="338138"/>
          </a:xfrm>
          <a:prstGeom prst="rect">
            <a:avLst/>
          </a:prstGeom>
          <a:solidFill>
            <a:srgbClr val="FFFFCC"/>
          </a:solidFill>
          <a:ln w="9525">
            <a:solidFill>
              <a:schemeClr val="tx1"/>
            </a:solidFill>
            <a:miter lim="800000"/>
            <a:headEnd/>
            <a:tailEnd/>
          </a:ln>
        </p:spPr>
        <p:txBody>
          <a:bodyPr>
            <a:spAutoFit/>
          </a:bodyPr>
          <a:lstStyle/>
          <a:p>
            <a:r>
              <a:rPr lang="ja-JP" altLang="en-US" sz="1600" b="1">
                <a:solidFill>
                  <a:srgbClr val="000000"/>
                </a:solidFill>
              </a:rPr>
              <a:t>組織と所掌事務</a:t>
            </a:r>
            <a:endParaRPr lang="en-US" altLang="ja-JP" sz="1600" b="1">
              <a:solidFill>
                <a:srgbClr val="000000"/>
              </a:solidFill>
            </a:endParaRPr>
          </a:p>
        </p:txBody>
      </p:sp>
      <p:sp>
        <p:nvSpPr>
          <p:cNvPr id="4" name="Text Box 142"/>
          <p:cNvSpPr txBox="1">
            <a:spLocks noChangeArrowheads="1"/>
          </p:cNvSpPr>
          <p:nvPr/>
        </p:nvSpPr>
        <p:spPr bwMode="auto">
          <a:xfrm>
            <a:off x="8563047" y="6611938"/>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２５</a:t>
            </a:r>
            <a:endParaRPr lang="ja-JP" altLang="en-US" b="1" dirty="0">
              <a:solidFill>
                <a:srgbClr val="000000"/>
              </a:solidFill>
            </a:endParaRPr>
          </a:p>
        </p:txBody>
      </p:sp>
    </p:spTree>
    <p:extLst>
      <p:ext uri="{BB962C8B-B14F-4D97-AF65-F5344CB8AC3E}">
        <p14:creationId xmlns:p14="http://schemas.microsoft.com/office/powerpoint/2010/main" val="7620370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グラフ 23"/>
          <p:cNvGraphicFramePr>
            <a:graphicFrameLocks noChangeAspect="1"/>
          </p:cNvGraphicFramePr>
          <p:nvPr>
            <p:extLst>
              <p:ext uri="{D42A27DB-BD31-4B8C-83A1-F6EECF244321}">
                <p14:modId xmlns:p14="http://schemas.microsoft.com/office/powerpoint/2010/main" val="4247616715"/>
              </p:ext>
            </p:extLst>
          </p:nvPr>
        </p:nvGraphicFramePr>
        <p:xfrm>
          <a:off x="-144524" y="2862262"/>
          <a:ext cx="7677141" cy="4086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662" name="Group 110"/>
          <p:cNvGraphicFramePr>
            <a:graphicFrameLocks noGrp="1"/>
          </p:cNvGraphicFramePr>
          <p:nvPr>
            <p:ph sz="half" idx="2"/>
            <p:extLst>
              <p:ext uri="{D42A27DB-BD31-4B8C-83A1-F6EECF244321}">
                <p14:modId xmlns:p14="http://schemas.microsoft.com/office/powerpoint/2010/main" val="2071276820"/>
              </p:ext>
            </p:extLst>
          </p:nvPr>
        </p:nvGraphicFramePr>
        <p:xfrm>
          <a:off x="6941976" y="1733549"/>
          <a:ext cx="2087724" cy="4270376"/>
        </p:xfrm>
        <a:graphic>
          <a:graphicData uri="http://schemas.openxmlformats.org/drawingml/2006/table">
            <a:tbl>
              <a:tblPr/>
              <a:tblGrid>
                <a:gridCol w="1089942"/>
                <a:gridCol w="997782"/>
              </a:tblGrid>
              <a:tr h="716274">
                <a:tc>
                  <a:txBody>
                    <a:bodyPr/>
                    <a:lstStyle/>
                    <a:p>
                      <a:pPr marL="0" marR="0" lvl="0" indent="0" algn="ctr" defTabSz="914400" rtl="0" eaLnBrk="1" fontAlgn="ctr" latinLnBrk="0" hangingPunct="1">
                        <a:lnSpc>
                          <a:spcPct val="150000"/>
                        </a:lnSpc>
                        <a:spcBef>
                          <a:spcPct val="5000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ＭＳ Ｐゴシック" pitchFamily="50" charset="-128"/>
                          <a:ea typeface="ＭＳ ゴシック" pitchFamily="49" charset="-128"/>
                        </a:rPr>
                        <a:t>区　　　分</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440"/>
                        </a:lnSpc>
                        <a:spcBef>
                          <a:spcPct val="5000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ＭＳ Ｐゴシック" pitchFamily="50" charset="-128"/>
                          <a:ea typeface="ＭＳ ゴシック" pitchFamily="49" charset="-128"/>
                        </a:rPr>
                        <a:t>当初</a:t>
                      </a:r>
                      <a:endParaRPr kumimoji="1" lang="en-US" altLang="ja-JP" sz="1200" b="1" i="0" u="none" strike="noStrike" cap="none" normalizeH="0" baseline="0" dirty="0" smtClean="0">
                        <a:ln>
                          <a:noFill/>
                        </a:ln>
                        <a:solidFill>
                          <a:srgbClr val="000000"/>
                        </a:solidFill>
                        <a:effectLst/>
                        <a:latin typeface="ＭＳ Ｐゴシック" pitchFamily="50" charset="-128"/>
                        <a:ea typeface="ＭＳ ゴシック" pitchFamily="49" charset="-128"/>
                      </a:endParaRPr>
                    </a:p>
                    <a:p>
                      <a:pPr marL="0" marR="0" lvl="0" indent="0" algn="ctr" defTabSz="914400" rtl="0" eaLnBrk="1" fontAlgn="ctr" latinLnBrk="0" hangingPunct="1">
                        <a:lnSpc>
                          <a:spcPts val="1440"/>
                        </a:lnSpc>
                        <a:spcBef>
                          <a:spcPct val="50000"/>
                        </a:spcBef>
                        <a:spcAft>
                          <a:spcPct val="0"/>
                        </a:spcAft>
                        <a:buClrTx/>
                        <a:buSzTx/>
                        <a:buFontTx/>
                        <a:buNone/>
                        <a:tabLst/>
                        <a:defRPr/>
                      </a:pPr>
                      <a:r>
                        <a:rPr lang="ja-JP" altLang="en-US" sz="1200" dirty="0" smtClean="0"/>
                        <a:t>（　）は平成２５年度</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l"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ＭＳ Ｐゴシック" pitchFamily="50" charset="-128"/>
                          <a:ea typeface="ＭＳ ゴシック" pitchFamily="49" charset="-128"/>
                        </a:rPr>
                        <a:t>小学校</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ＭＳ Ｐゴシック" pitchFamily="50" charset="-128"/>
                          <a:ea typeface="ＭＳ ゴシック" pitchFamily="49" charset="-128"/>
                        </a:rPr>
                        <a:t>27,268</a:t>
                      </a:r>
                      <a:r>
                        <a:rPr kumimoji="1" lang="ja-JP" altLang="en-US" sz="1200" b="0" i="0" u="none" strike="noStrike" cap="none" normalizeH="0" baseline="0" dirty="0" smtClean="0">
                          <a:ln>
                            <a:noFill/>
                          </a:ln>
                          <a:solidFill>
                            <a:srgbClr val="000000"/>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ＭＳ Ｐゴシック" pitchFamily="50" charset="-128"/>
                          <a:ea typeface="ＭＳ ゴシック" pitchFamily="49" charset="-128"/>
                        </a:rPr>
                        <a:t>(27,128)</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l"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ＭＳ Ｐゴシック" pitchFamily="50" charset="-128"/>
                          <a:ea typeface="ＭＳ ゴシック" pitchFamily="49" charset="-128"/>
                        </a:rPr>
                        <a:t>中学校</a:t>
                      </a:r>
                      <a:endParaRPr kumimoji="1" lang="ja-JP" altLang="en-US" sz="1200" b="0" i="0" u="none" strike="noStrike" cap="none" normalizeH="0" baseline="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ＭＳ Ｐゴシック" pitchFamily="50" charset="-128"/>
                          <a:ea typeface="ＭＳ ゴシック" pitchFamily="49" charset="-128"/>
                        </a:rPr>
                        <a:t>16,249</a:t>
                      </a:r>
                      <a:r>
                        <a:rPr kumimoji="1" lang="ja-JP" altLang="en-US" sz="1200" b="0" i="0" u="none" strike="noStrike" cap="none" normalizeH="0" baseline="0" dirty="0" smtClean="0">
                          <a:ln>
                            <a:noFill/>
                          </a:ln>
                          <a:solidFill>
                            <a:srgbClr val="000000"/>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j-ea"/>
                          <a:ea typeface="+mj-ea"/>
                        </a:rPr>
                        <a:t>(16,129)</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672">
                <a:tc>
                  <a:txBody>
                    <a:bodyPr/>
                    <a:lstStyle/>
                    <a:p>
                      <a:pPr marL="0" marR="0" lvl="0" indent="0" algn="l"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ＭＳ Ｐゴシック" pitchFamily="50" charset="-128"/>
                          <a:ea typeface="ＭＳ ゴシック" pitchFamily="49" charset="-128"/>
                        </a:rPr>
                        <a:t>高等学校</a:t>
                      </a:r>
                      <a:endParaRPr kumimoji="1" lang="ja-JP" altLang="en-US" sz="1200" b="0" i="0" u="none" strike="noStrike" cap="none" normalizeH="0" baseline="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ＭＳ Ｐゴシック" pitchFamily="50" charset="-128"/>
                          <a:ea typeface="ＭＳ ゴシック" pitchFamily="49" charset="-128"/>
                        </a:rPr>
                        <a:t>9,956</a:t>
                      </a:r>
                      <a:r>
                        <a:rPr kumimoji="1" lang="ja-JP" altLang="en-US" sz="1200" b="0" i="0" u="none" strike="noStrike" cap="none" normalizeH="0" baseline="0" dirty="0" smtClean="0">
                          <a:ln>
                            <a:noFill/>
                          </a:ln>
                          <a:solidFill>
                            <a:srgbClr val="000000"/>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ＭＳ Ｐゴシック" pitchFamily="50" charset="-128"/>
                          <a:ea typeface="ＭＳ ゴシック" pitchFamily="49" charset="-128"/>
                        </a:rPr>
                        <a:t>(9,914)</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l"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ＭＳ Ｐゴシック" pitchFamily="50" charset="-128"/>
                          <a:ea typeface="ＭＳ ゴシック" pitchFamily="49" charset="-128"/>
                        </a:rPr>
                        <a:t>支援学校</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ＭＳ Ｐゴシック" pitchFamily="50" charset="-128"/>
                          <a:ea typeface="ＭＳ ゴシック" pitchFamily="49" charset="-128"/>
                        </a:rPr>
                        <a:t>5,336</a:t>
                      </a:r>
                      <a:r>
                        <a:rPr kumimoji="1" lang="ja-JP" altLang="en-US" sz="1200" b="0" i="0" u="none" strike="noStrike" cap="none" normalizeH="0" baseline="0" dirty="0" smtClean="0">
                          <a:ln>
                            <a:noFill/>
                          </a:ln>
                          <a:solidFill>
                            <a:srgbClr val="000000"/>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ＭＳ Ｐゴシック" pitchFamily="50" charset="-128"/>
                          <a:ea typeface="ＭＳ ゴシック" pitchFamily="49" charset="-128"/>
                        </a:rPr>
                        <a:t>(5,187)</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l"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ＭＳ Ｐゴシック" pitchFamily="50" charset="-128"/>
                          <a:ea typeface="ＭＳ ゴシック" pitchFamily="49" charset="-128"/>
                        </a:rPr>
                        <a:t>事務局</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ＭＳ Ｐゴシック" pitchFamily="50" charset="-128"/>
                          <a:ea typeface="ＭＳ ゴシック" pitchFamily="49" charset="-128"/>
                        </a:rPr>
                        <a:t>670</a:t>
                      </a:r>
                      <a:r>
                        <a:rPr kumimoji="1" lang="ja-JP" altLang="en-US" sz="1200" b="0" i="0" u="none" strike="noStrike" cap="none" normalizeH="0" baseline="0" dirty="0" smtClean="0">
                          <a:ln>
                            <a:noFill/>
                          </a:ln>
                          <a:solidFill>
                            <a:srgbClr val="000000"/>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ＭＳ Ｐゴシック" pitchFamily="50" charset="-128"/>
                          <a:ea typeface="ＭＳ ゴシック" pitchFamily="49" charset="-128"/>
                        </a:rPr>
                        <a:t>(670)</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ctr"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ＭＳ Ｐゴシック" pitchFamily="50" charset="-128"/>
                          <a:ea typeface="ＭＳ ゴシック" pitchFamily="49" charset="-128"/>
                        </a:rPr>
                        <a:t>計</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ＭＳ Ｐゴシック" pitchFamily="50" charset="-128"/>
                          <a:ea typeface="ＭＳ ゴシック" pitchFamily="49" charset="-128"/>
                        </a:rPr>
                        <a:t>59,479</a:t>
                      </a:r>
                      <a:r>
                        <a:rPr kumimoji="1" lang="ja-JP" altLang="en-US" sz="1200" b="0" i="0" u="none" strike="noStrike" cap="none" normalizeH="0" baseline="0" dirty="0" smtClean="0">
                          <a:ln>
                            <a:noFill/>
                          </a:ln>
                          <a:solidFill>
                            <a:srgbClr val="000000"/>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ＭＳ Ｐゴシック" pitchFamily="50" charset="-128"/>
                          <a:ea typeface="ＭＳ ゴシック" pitchFamily="49" charset="-128"/>
                        </a:rPr>
                        <a:t>(59,028)</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8700" name="Text Box 56"/>
          <p:cNvSpPr txBox="1">
            <a:spLocks noChangeArrowheads="1"/>
          </p:cNvSpPr>
          <p:nvPr/>
        </p:nvSpPr>
        <p:spPr bwMode="auto">
          <a:xfrm>
            <a:off x="6859588" y="1114425"/>
            <a:ext cx="24495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50000"/>
              </a:spcBef>
            </a:pPr>
            <a:r>
              <a:rPr lang="en-US" altLang="ja-JP" sz="1800" b="1">
                <a:solidFill>
                  <a:srgbClr val="000000"/>
                </a:solidFill>
              </a:rPr>
              <a:t>≪</a:t>
            </a:r>
            <a:r>
              <a:rPr lang="ja-JP" altLang="en-US" sz="1800" b="1">
                <a:solidFill>
                  <a:srgbClr val="000000"/>
                </a:solidFill>
              </a:rPr>
              <a:t>条例定数の状況≫</a:t>
            </a:r>
          </a:p>
        </p:txBody>
      </p:sp>
      <p:sp>
        <p:nvSpPr>
          <p:cNvPr id="28701" name="Text Box 75"/>
          <p:cNvSpPr txBox="1">
            <a:spLocks noChangeArrowheads="1"/>
          </p:cNvSpPr>
          <p:nvPr/>
        </p:nvSpPr>
        <p:spPr bwMode="auto">
          <a:xfrm>
            <a:off x="390525" y="1746250"/>
            <a:ext cx="2474913" cy="630942"/>
          </a:xfrm>
          <a:prstGeom prst="rect">
            <a:avLst/>
          </a:prstGeom>
          <a:noFill/>
          <a:ln w="57150" cmpd="thinThick">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sz="1400" b="1" dirty="0">
                <a:solidFill>
                  <a:srgbClr val="000000"/>
                </a:solidFill>
              </a:rPr>
              <a:t>総額</a:t>
            </a:r>
            <a:r>
              <a:rPr lang="ja-JP" altLang="en-US" sz="1400" b="1" dirty="0" smtClean="0">
                <a:solidFill>
                  <a:srgbClr val="000000"/>
                </a:solidFill>
              </a:rPr>
              <a:t>：５，７９３億円</a:t>
            </a:r>
            <a:endParaRPr lang="ja-JP" altLang="en-US" sz="1400" b="1" dirty="0">
              <a:solidFill>
                <a:srgbClr val="000000"/>
              </a:solidFill>
            </a:endParaRPr>
          </a:p>
          <a:p>
            <a:pPr eaLnBrk="1" hangingPunct="1">
              <a:spcBef>
                <a:spcPct val="50000"/>
              </a:spcBef>
            </a:pPr>
            <a:r>
              <a:rPr lang="ja-JP" altLang="en-US" sz="1400" b="1" dirty="0">
                <a:solidFill>
                  <a:srgbClr val="000000"/>
                </a:solidFill>
              </a:rPr>
              <a:t>（</a:t>
            </a:r>
            <a:r>
              <a:rPr lang="ja-JP" altLang="en-US" sz="1400" b="1" dirty="0" smtClean="0">
                <a:solidFill>
                  <a:srgbClr val="000000"/>
                </a:solidFill>
              </a:rPr>
              <a:t>平成２５年度</a:t>
            </a:r>
            <a:r>
              <a:rPr lang="ja-JP" altLang="en-US" sz="1400" b="1" dirty="0">
                <a:solidFill>
                  <a:srgbClr val="000000"/>
                </a:solidFill>
              </a:rPr>
              <a:t>　</a:t>
            </a:r>
            <a:r>
              <a:rPr lang="ja-JP" altLang="en-US" sz="1400" b="1" dirty="0" smtClean="0">
                <a:solidFill>
                  <a:srgbClr val="000000"/>
                </a:solidFill>
              </a:rPr>
              <a:t>５，５４７億円</a:t>
            </a:r>
            <a:r>
              <a:rPr lang="ja-JP" altLang="en-US" sz="1400" b="1" dirty="0">
                <a:solidFill>
                  <a:srgbClr val="000000"/>
                </a:solidFill>
              </a:rPr>
              <a:t>）</a:t>
            </a:r>
          </a:p>
        </p:txBody>
      </p:sp>
      <p:sp>
        <p:nvSpPr>
          <p:cNvPr id="28702" name="Text Box 91"/>
          <p:cNvSpPr txBox="1">
            <a:spLocks noChangeArrowheads="1"/>
          </p:cNvSpPr>
          <p:nvPr/>
        </p:nvSpPr>
        <p:spPr bwMode="auto">
          <a:xfrm>
            <a:off x="90488" y="1109663"/>
            <a:ext cx="325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50000"/>
              </a:spcBef>
            </a:pPr>
            <a:r>
              <a:rPr lang="en-US" altLang="ja-JP" sz="1800" b="1">
                <a:solidFill>
                  <a:srgbClr val="000000"/>
                </a:solidFill>
              </a:rPr>
              <a:t>≪</a:t>
            </a:r>
            <a:r>
              <a:rPr lang="ja-JP" altLang="en-US" sz="1800" b="1">
                <a:solidFill>
                  <a:srgbClr val="000000"/>
                </a:solidFill>
              </a:rPr>
              <a:t>当初予算の状況≫</a:t>
            </a:r>
          </a:p>
        </p:txBody>
      </p:sp>
      <p:sp>
        <p:nvSpPr>
          <p:cNvPr id="28703" name="Text Box 92"/>
          <p:cNvSpPr txBox="1">
            <a:spLocks noChangeArrowheads="1"/>
          </p:cNvSpPr>
          <p:nvPr/>
        </p:nvSpPr>
        <p:spPr bwMode="auto">
          <a:xfrm>
            <a:off x="8567737" y="6613525"/>
            <a:ext cx="576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２６</a:t>
            </a:r>
            <a:endParaRPr lang="ja-JP" altLang="en-US" b="1" dirty="0">
              <a:solidFill>
                <a:srgbClr val="000000"/>
              </a:solidFill>
            </a:endParaRPr>
          </a:p>
        </p:txBody>
      </p:sp>
      <p:sp>
        <p:nvSpPr>
          <p:cNvPr id="28704" name="テキスト ボックス 1"/>
          <p:cNvSpPr txBox="1">
            <a:spLocks noChangeArrowheads="1"/>
          </p:cNvSpPr>
          <p:nvPr/>
        </p:nvSpPr>
        <p:spPr bwMode="auto">
          <a:xfrm>
            <a:off x="4644008" y="5991225"/>
            <a:ext cx="190760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r>
              <a:rPr lang="en-US" altLang="ja-JP" b="1" dirty="0">
                <a:solidFill>
                  <a:srgbClr val="000000"/>
                </a:solidFill>
              </a:rPr>
              <a:t>※</a:t>
            </a:r>
            <a:r>
              <a:rPr lang="ja-JP" altLang="en-US" b="1" dirty="0">
                <a:solidFill>
                  <a:srgbClr val="000000"/>
                </a:solidFill>
              </a:rPr>
              <a:t>は、</a:t>
            </a:r>
            <a:r>
              <a:rPr lang="ja-JP" altLang="en-US" b="1" dirty="0" smtClean="0">
                <a:solidFill>
                  <a:srgbClr val="000000"/>
                </a:solidFill>
              </a:rPr>
              <a:t>事務局職員費等</a:t>
            </a:r>
            <a:endParaRPr lang="ja-JP" altLang="en-US" b="1" dirty="0">
              <a:solidFill>
                <a:srgbClr val="000000"/>
              </a:solidFill>
            </a:endParaRPr>
          </a:p>
        </p:txBody>
      </p:sp>
      <p:sp>
        <p:nvSpPr>
          <p:cNvPr id="11" name="角丸四角形 10"/>
          <p:cNvSpPr/>
          <p:nvPr/>
        </p:nvSpPr>
        <p:spPr>
          <a:xfrm>
            <a:off x="358775" y="333375"/>
            <a:ext cx="8174038" cy="569913"/>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smtClean="0">
                <a:solidFill>
                  <a:prstClr val="white"/>
                </a:solidFill>
                <a:latin typeface="メイリオ" pitchFamily="50" charset="-128"/>
                <a:ea typeface="メイリオ" pitchFamily="50" charset="-128"/>
                <a:cs typeface="メイリオ" pitchFamily="50" charset="-128"/>
              </a:rPr>
              <a:t>当初</a:t>
            </a:r>
            <a:r>
              <a:rPr lang="ja-JP" altLang="en-US" sz="2400" b="1" dirty="0">
                <a:solidFill>
                  <a:prstClr val="white"/>
                </a:solidFill>
                <a:latin typeface="メイリオ" pitchFamily="50" charset="-128"/>
                <a:ea typeface="メイリオ" pitchFamily="50" charset="-128"/>
                <a:cs typeface="メイリオ" pitchFamily="50" charset="-128"/>
              </a:rPr>
              <a:t>予算の概要</a:t>
            </a:r>
          </a:p>
        </p:txBody>
      </p:sp>
      <p:sp>
        <p:nvSpPr>
          <p:cNvPr id="22" name="正方形/長方形 21"/>
          <p:cNvSpPr>
            <a:spLocks noChangeAspect="1"/>
          </p:cNvSpPr>
          <p:nvPr/>
        </p:nvSpPr>
        <p:spPr>
          <a:xfrm>
            <a:off x="4471988" y="2997200"/>
            <a:ext cx="1403350" cy="288925"/>
          </a:xfrm>
          <a:prstGeom prst="rect">
            <a:avLst/>
          </a:prstGeom>
          <a:noFill/>
          <a:ln w="25400" cap="flat" cmpd="sng" algn="ctr">
            <a:noFill/>
            <a:prstDash val="solid"/>
          </a:ln>
          <a:effectLst/>
        </p:spPr>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ja-JP" altLang="en-US" b="1" kern="0" dirty="0">
                <a:solidFill>
                  <a:sysClr val="windowText" lastClr="000000"/>
                </a:solidFill>
                <a:latin typeface="ＭＳ Ｐゴシック"/>
              </a:rPr>
              <a:t>＜人件費の内訳＞</a:t>
            </a:r>
          </a:p>
        </p:txBody>
      </p:sp>
      <p:graphicFrame>
        <p:nvGraphicFramePr>
          <p:cNvPr id="19" name="グラフ 18"/>
          <p:cNvGraphicFramePr>
            <a:graphicFrameLocks noChangeAspect="1"/>
          </p:cNvGraphicFramePr>
          <p:nvPr>
            <p:extLst>
              <p:ext uri="{D42A27DB-BD31-4B8C-83A1-F6EECF244321}">
                <p14:modId xmlns:p14="http://schemas.microsoft.com/office/powerpoint/2010/main" val="2731367859"/>
              </p:ext>
            </p:extLst>
          </p:nvPr>
        </p:nvGraphicFramePr>
        <p:xfrm>
          <a:off x="3167844" y="3126914"/>
          <a:ext cx="4140262" cy="2693321"/>
        </p:xfrm>
        <a:graphic>
          <a:graphicData uri="http://schemas.openxmlformats.org/drawingml/2006/chart">
            <c:chart xmlns:c="http://schemas.openxmlformats.org/drawingml/2006/chart" xmlns:r="http://schemas.openxmlformats.org/officeDocument/2006/relationships" r:id="rId3"/>
          </a:graphicData>
        </a:graphic>
      </p:graphicFrame>
      <p:cxnSp>
        <p:nvCxnSpPr>
          <p:cNvPr id="28711" name="直線コネクタ 26"/>
          <p:cNvCxnSpPr>
            <a:cxnSpLocks noChangeShapeType="1"/>
          </p:cNvCxnSpPr>
          <p:nvPr/>
        </p:nvCxnSpPr>
        <p:spPr bwMode="auto">
          <a:xfrm>
            <a:off x="5730875" y="3625850"/>
            <a:ext cx="533400" cy="234950"/>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12" name="直線コネクタ 28"/>
          <p:cNvCxnSpPr>
            <a:cxnSpLocks noChangeShapeType="1"/>
          </p:cNvCxnSpPr>
          <p:nvPr/>
        </p:nvCxnSpPr>
        <p:spPr bwMode="auto">
          <a:xfrm flipV="1">
            <a:off x="5872163" y="3243263"/>
            <a:ext cx="266700" cy="250825"/>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10" name="直線コネクタ 5"/>
          <p:cNvCxnSpPr>
            <a:cxnSpLocks noChangeShapeType="1"/>
          </p:cNvCxnSpPr>
          <p:nvPr/>
        </p:nvCxnSpPr>
        <p:spPr bwMode="auto">
          <a:xfrm>
            <a:off x="5794375" y="3860800"/>
            <a:ext cx="533400" cy="485775"/>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9" name="直線コネクタ 3"/>
          <p:cNvCxnSpPr>
            <a:cxnSpLocks noChangeShapeType="1"/>
          </p:cNvCxnSpPr>
          <p:nvPr/>
        </p:nvCxnSpPr>
        <p:spPr bwMode="auto">
          <a:xfrm>
            <a:off x="5872163" y="4257092"/>
            <a:ext cx="392112" cy="684076"/>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69351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テキスト ボックス 3"/>
          <p:cNvSpPr txBox="1">
            <a:spLocks noChangeArrowheads="1"/>
          </p:cNvSpPr>
          <p:nvPr/>
        </p:nvSpPr>
        <p:spPr bwMode="auto">
          <a:xfrm>
            <a:off x="287524" y="728700"/>
            <a:ext cx="8461189" cy="2031325"/>
          </a:xfrm>
          <a:prstGeom prst="rect">
            <a:avLst/>
          </a:prstGeom>
          <a:solidFill>
            <a:schemeClr val="bg2">
              <a:lumMod val="20000"/>
              <a:lumOff val="80000"/>
            </a:schemeClr>
          </a:solidFill>
          <a:ln>
            <a:noFill/>
          </a:ln>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lnSpc>
                <a:spcPct val="150000"/>
              </a:lnSpc>
            </a:pPr>
            <a:r>
              <a:rPr lang="ja-JP" altLang="en-US" sz="1400" dirty="0" smtClean="0"/>
              <a:t>　大阪府</a:t>
            </a:r>
            <a:r>
              <a:rPr lang="ja-JP" altLang="en-US" sz="1400" dirty="0"/>
              <a:t>では</a:t>
            </a:r>
            <a:r>
              <a:rPr lang="ja-JP" altLang="en-US" sz="1400" dirty="0" smtClean="0"/>
              <a:t>、昨年３月</a:t>
            </a:r>
            <a:r>
              <a:rPr lang="ja-JP" altLang="en-US" sz="1400" dirty="0"/>
              <a:t>、大阪の教育の今後１０年の羅針盤となる</a:t>
            </a:r>
            <a:r>
              <a:rPr lang="ja-JP" altLang="ja-JP" sz="1400" dirty="0"/>
              <a:t>「</a:t>
            </a:r>
            <a:r>
              <a:rPr lang="ja-JP" altLang="en-US" sz="1400" dirty="0"/>
              <a:t>大阪府教育振興基本計画</a:t>
            </a:r>
            <a:r>
              <a:rPr lang="ja-JP" altLang="ja-JP" sz="1400" dirty="0"/>
              <a:t>」</a:t>
            </a:r>
            <a:r>
              <a:rPr lang="ja-JP" altLang="en-US" sz="1400" dirty="0"/>
              <a:t>を策定いたしました</a:t>
            </a:r>
            <a:r>
              <a:rPr lang="ja-JP" altLang="en-US" sz="1400" dirty="0" smtClean="0"/>
              <a:t>。また、</a:t>
            </a:r>
            <a:r>
              <a:rPr lang="ja-JP" altLang="en-US" sz="1400" dirty="0"/>
              <a:t>あわせて、基本計画で位置づけた「１０の基本方針」の下、基本計画の計画期間（平成２５年度～３４年度）のうち、前半５年間（平成２５年度～平成２９年度）で実施すべき具体的な取組みについて整理した「事業計画」を取りまとめました。</a:t>
            </a:r>
          </a:p>
          <a:p>
            <a:pPr algn="l">
              <a:lnSpc>
                <a:spcPct val="150000"/>
              </a:lnSpc>
            </a:pPr>
            <a:r>
              <a:rPr lang="ja-JP" altLang="en-US" sz="1400" dirty="0"/>
              <a:t>　</a:t>
            </a:r>
            <a:r>
              <a:rPr lang="ja-JP" altLang="en-US" sz="1400" dirty="0" smtClean="0"/>
              <a:t>基本計画の１年目にあたる昨年度は、基本計画及び事業計画に基づいた取組みを進めてまいりました。</a:t>
            </a:r>
            <a:endParaRPr lang="en-US" altLang="ja-JP" sz="1400" dirty="0" smtClean="0"/>
          </a:p>
          <a:p>
            <a:pPr algn="l">
              <a:lnSpc>
                <a:spcPct val="150000"/>
              </a:lnSpc>
            </a:pPr>
            <a:r>
              <a:rPr lang="ja-JP" altLang="en-US" sz="1400" dirty="0"/>
              <a:t>　</a:t>
            </a:r>
            <a:r>
              <a:rPr lang="ja-JP" altLang="en-US" sz="1400" dirty="0" smtClean="0"/>
              <a:t>今年度も、以下の</a:t>
            </a:r>
            <a:r>
              <a:rPr lang="ja-JP" altLang="en-US" sz="1400" dirty="0"/>
              <a:t>９点を重点的に取り組む課題として</a:t>
            </a:r>
            <a:r>
              <a:rPr lang="ja-JP" altLang="en-US" sz="1400" dirty="0" smtClean="0"/>
              <a:t>、引き続き、大阪</a:t>
            </a:r>
            <a:r>
              <a:rPr lang="ja-JP" altLang="en-US" sz="1400" dirty="0"/>
              <a:t>の教育の充実に取り組みます。</a:t>
            </a:r>
            <a:endParaRPr lang="en-US" altLang="ja-JP" sz="1400" dirty="0"/>
          </a:p>
        </p:txBody>
      </p:sp>
      <p:graphicFrame>
        <p:nvGraphicFramePr>
          <p:cNvPr id="9240" name="Group 24"/>
          <p:cNvGraphicFramePr>
            <a:graphicFrameLocks noGrp="1"/>
          </p:cNvGraphicFramePr>
          <p:nvPr>
            <p:extLst>
              <p:ext uri="{D42A27DB-BD31-4B8C-83A1-F6EECF244321}">
                <p14:modId xmlns:p14="http://schemas.microsoft.com/office/powerpoint/2010/main" val="3919128796"/>
              </p:ext>
            </p:extLst>
          </p:nvPr>
        </p:nvGraphicFramePr>
        <p:xfrm>
          <a:off x="215900" y="3238451"/>
          <a:ext cx="8621713" cy="3358901"/>
        </p:xfrm>
        <a:graphic>
          <a:graphicData uri="http://schemas.openxmlformats.org/drawingml/2006/table">
            <a:tbl>
              <a:tblPr/>
              <a:tblGrid>
                <a:gridCol w="8621713"/>
              </a:tblGrid>
              <a:tr h="3104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Arial" charset="0"/>
                          <a:ea typeface="ＭＳ Ｐゴシック" pitchFamily="50" charset="-128"/>
                        </a:rPr>
                        <a:t>≪重点的に取り組む課題≫</a:t>
                      </a:r>
                      <a:endParaRPr kumimoji="1" lang="en-US" altLang="ja-JP" sz="1600" b="1" i="0" u="none" strike="noStrike" cap="none" normalizeH="0" baseline="0" dirty="0" smtClean="0">
                        <a:ln>
                          <a:noFill/>
                        </a:ln>
                        <a:solidFill>
                          <a:srgbClr val="000000"/>
                        </a:solidFill>
                        <a:effectLst/>
                        <a:latin typeface="Arial" charset="0"/>
                        <a:ea typeface="ＭＳ Ｐゴシック" pitchFamily="50" charset="-128"/>
                      </a:endParaRPr>
                    </a:p>
                  </a:txBody>
                  <a:tcPr marT="45634" marB="45634" horzOverflow="overflow">
                    <a:lnL w="12700" cap="flat" cmpd="sng" algn="ctr">
                      <a:solidFill>
                        <a:srgbClr val="DAEDEF"/>
                      </a:solidFill>
                      <a:prstDash val="solid"/>
                      <a:round/>
                      <a:headEnd type="none" w="med" len="med"/>
                      <a:tailEnd type="none" w="med" len="med"/>
                    </a:lnL>
                    <a:lnR w="12700" cap="flat" cmpd="sng" algn="ctr">
                      <a:solidFill>
                        <a:srgbClr val="DAEDEF"/>
                      </a:solidFill>
                      <a:prstDash val="solid"/>
                      <a:round/>
                      <a:headEnd type="none" w="med" len="med"/>
                      <a:tailEnd type="none" w="med" len="med"/>
                    </a:lnR>
                    <a:lnT w="12700" cap="flat" cmpd="sng" algn="ctr">
                      <a:solidFill>
                        <a:srgbClr val="DAEDEF"/>
                      </a:solidFill>
                      <a:prstDash val="solid"/>
                      <a:round/>
                      <a:headEnd type="none" w="med" len="med"/>
                      <a:tailEnd type="none" w="med" len="med"/>
                    </a:lnT>
                    <a:lnB w="12700" cap="flat" cmpd="sng" algn="ctr">
                      <a:solidFill>
                        <a:srgbClr val="DAEDEF"/>
                      </a:solidFill>
                      <a:prstDash val="solid"/>
                      <a:round/>
                      <a:headEnd type="none" w="med" len="med"/>
                      <a:tailEnd type="none" w="med" len="med"/>
                    </a:lnB>
                    <a:lnTlToBr>
                      <a:noFill/>
                    </a:lnTlToBr>
                    <a:lnBlToTr>
                      <a:noFill/>
                    </a:lnBlToTr>
                    <a:solidFill>
                      <a:srgbClr val="9ED3D7"/>
                    </a:solidFill>
                  </a:tcPr>
                </a:tc>
              </a:tr>
              <a:tr h="3023793">
                <a:tc>
                  <a:txBody>
                    <a:bodyPr/>
                    <a:lstStyle/>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Arial" charset="0"/>
                          <a:ea typeface="ＭＳ Ｐゴシック" pitchFamily="50" charset="-128"/>
                        </a:rPr>
                        <a:t>①市町村とともに小・中学校の教育力を充実します。</a:t>
                      </a:r>
                      <a:endParaRPr kumimoji="1" lang="en-US" altLang="ja-JP" sz="1400" b="1" i="0" u="none" strike="noStrike" cap="none" normalizeH="0" baseline="0" dirty="0" smtClean="0">
                        <a:ln>
                          <a:noFill/>
                        </a:ln>
                        <a:solidFill>
                          <a:srgbClr val="000000"/>
                        </a:solidFill>
                        <a:effectLst/>
                        <a:latin typeface="Arial" charset="0"/>
                        <a:ea typeface="ＭＳ Ｐゴシック" pitchFamily="50" charset="-128"/>
                      </a:endParaRP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Arial" charset="0"/>
                          <a:ea typeface="ＭＳ Ｐゴシック" pitchFamily="50" charset="-128"/>
                        </a:rPr>
                        <a:t>②府立高校の教育力を向上させます。</a:t>
                      </a:r>
                      <a:endParaRPr kumimoji="1" lang="en-US" altLang="ja-JP" sz="1400" b="1" i="0" u="none" strike="noStrike" cap="none" normalizeH="0" baseline="0" dirty="0" smtClean="0">
                        <a:ln>
                          <a:noFill/>
                        </a:ln>
                        <a:solidFill>
                          <a:srgbClr val="000000"/>
                        </a:solidFill>
                        <a:effectLst/>
                        <a:latin typeface="Arial" charset="0"/>
                        <a:ea typeface="ＭＳ Ｐゴシック" pitchFamily="50" charset="-128"/>
                      </a:endParaRP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Arial" charset="0"/>
                          <a:ea typeface="ＭＳ Ｐゴシック" pitchFamily="50" charset="-128"/>
                        </a:rPr>
                        <a:t>③障がいのある子ども一人ひとりの自立を支援します。</a:t>
                      </a:r>
                      <a:endParaRPr kumimoji="1" lang="en-US" altLang="ja-JP" sz="1400" b="1" i="0" u="none" strike="noStrike" cap="none" normalizeH="0" baseline="0" dirty="0" smtClean="0">
                        <a:ln>
                          <a:noFill/>
                        </a:ln>
                        <a:solidFill>
                          <a:srgbClr val="000000"/>
                        </a:solidFill>
                        <a:effectLst/>
                        <a:latin typeface="Arial" charset="0"/>
                        <a:ea typeface="ＭＳ Ｐゴシック" pitchFamily="50" charset="-128"/>
                      </a:endParaRP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Arial" charset="0"/>
                          <a:ea typeface="ＭＳ Ｐゴシック" pitchFamily="50" charset="-128"/>
                        </a:rPr>
                        <a:t>④子どもたちの豊かでたくましい人間性をはぐくみます。</a:t>
                      </a:r>
                      <a:endParaRPr kumimoji="1" lang="en-US" altLang="ja-JP" sz="1400" b="1" i="0" u="none" strike="noStrike" cap="none" normalizeH="0" baseline="0" dirty="0" smtClean="0">
                        <a:ln>
                          <a:noFill/>
                        </a:ln>
                        <a:solidFill>
                          <a:srgbClr val="000000"/>
                        </a:solidFill>
                        <a:effectLst/>
                        <a:latin typeface="Arial" charset="0"/>
                        <a:ea typeface="ＭＳ Ｐゴシック" pitchFamily="50" charset="-128"/>
                      </a:endParaRP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Arial" charset="0"/>
                          <a:ea typeface="ＭＳ Ｐゴシック" pitchFamily="50" charset="-128"/>
                        </a:rPr>
                        <a:t>⑤子どもたちの健やかな体をはぐくみます。</a:t>
                      </a:r>
                      <a:endParaRPr kumimoji="1" lang="en-US" altLang="ja-JP" sz="1400" b="1" i="0" u="none" strike="noStrike" cap="none" normalizeH="0" baseline="0" dirty="0" smtClean="0">
                        <a:ln>
                          <a:noFill/>
                        </a:ln>
                        <a:solidFill>
                          <a:srgbClr val="000000"/>
                        </a:solidFill>
                        <a:effectLst/>
                        <a:latin typeface="Arial" charset="0"/>
                        <a:ea typeface="ＭＳ Ｐゴシック" pitchFamily="50" charset="-128"/>
                      </a:endParaRP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Arial" charset="0"/>
                          <a:ea typeface="ＭＳ Ｐゴシック" pitchFamily="50" charset="-128"/>
                        </a:rPr>
                        <a:t>⑥教員の力とやる気を高めます。</a:t>
                      </a:r>
                      <a:endParaRPr kumimoji="1" lang="en-US" altLang="ja-JP" sz="1400" b="1" i="0" u="none" strike="noStrike" cap="none" normalizeH="0" baseline="0" dirty="0" smtClean="0">
                        <a:ln>
                          <a:noFill/>
                        </a:ln>
                        <a:solidFill>
                          <a:srgbClr val="000000"/>
                        </a:solidFill>
                        <a:effectLst/>
                        <a:latin typeface="Arial" charset="0"/>
                        <a:ea typeface="ＭＳ Ｐゴシック" pitchFamily="50" charset="-128"/>
                      </a:endParaRP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Arial" charset="0"/>
                          <a:ea typeface="ＭＳ Ｐゴシック" pitchFamily="50" charset="-128"/>
                        </a:rPr>
                        <a:t>⑦学校の組織力向上と開かれた学校づくりをすすめます。</a:t>
                      </a:r>
                      <a:endParaRPr kumimoji="1" lang="en-US" altLang="ja-JP" sz="1400" b="1" i="0" u="none" strike="noStrike" cap="none" normalizeH="0" baseline="0" dirty="0" smtClean="0">
                        <a:ln>
                          <a:noFill/>
                        </a:ln>
                        <a:solidFill>
                          <a:srgbClr val="000000"/>
                        </a:solidFill>
                        <a:effectLst/>
                        <a:latin typeface="Arial" charset="0"/>
                        <a:ea typeface="ＭＳ Ｐゴシック" pitchFamily="50" charset="-128"/>
                      </a:endParaRP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Arial" charset="0"/>
                          <a:ea typeface="ＭＳ Ｐゴシック" pitchFamily="50" charset="-128"/>
                        </a:rPr>
                        <a:t>⑧安全で安心な学びの場をつくります。</a:t>
                      </a:r>
                      <a:endParaRPr kumimoji="1" lang="en-US" altLang="ja-JP" sz="1400" b="1" i="0" u="none" strike="noStrike" cap="none" normalizeH="0" baseline="0" dirty="0" smtClean="0">
                        <a:ln>
                          <a:noFill/>
                        </a:ln>
                        <a:solidFill>
                          <a:srgbClr val="000000"/>
                        </a:solidFill>
                        <a:effectLst/>
                        <a:latin typeface="Arial" charset="0"/>
                        <a:ea typeface="ＭＳ Ｐゴシック" pitchFamily="50" charset="-128"/>
                      </a:endParaRP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Arial" charset="0"/>
                          <a:ea typeface="ＭＳ Ｐゴシック" pitchFamily="50" charset="-128"/>
                        </a:rPr>
                        <a:t>⑨地域の教育コミュニティづくりと家庭教育を支援します。</a:t>
                      </a:r>
                      <a:endParaRPr kumimoji="1" lang="en-US" altLang="ja-JP" sz="1400" b="1" i="0" u="none" strike="noStrike" cap="none" normalizeH="0" baseline="0" dirty="0" smtClean="0">
                        <a:ln>
                          <a:noFill/>
                        </a:ln>
                        <a:solidFill>
                          <a:srgbClr val="000000"/>
                        </a:solidFill>
                        <a:effectLst/>
                        <a:latin typeface="Arial" charset="0"/>
                        <a:ea typeface="ＭＳ Ｐゴシック" pitchFamily="50" charset="-128"/>
                      </a:endParaRPr>
                    </a:p>
                  </a:txBody>
                  <a:tcPr marT="45634" marB="45634" horzOverflow="overflow">
                    <a:lnL w="12700" cap="flat" cmpd="sng" algn="ctr">
                      <a:solidFill>
                        <a:srgbClr val="DAEDEF"/>
                      </a:solidFill>
                      <a:prstDash val="solid"/>
                      <a:round/>
                      <a:headEnd type="none" w="med" len="med"/>
                      <a:tailEnd type="none" w="med" len="med"/>
                    </a:lnL>
                    <a:lnR w="12700" cap="flat" cmpd="sng" algn="ctr">
                      <a:solidFill>
                        <a:srgbClr val="DAEDEF"/>
                      </a:solidFill>
                      <a:prstDash val="solid"/>
                      <a:round/>
                      <a:headEnd type="none" w="med" len="med"/>
                      <a:tailEnd type="none" w="med" len="med"/>
                    </a:lnR>
                    <a:lnT w="12700" cap="flat" cmpd="sng" algn="ctr">
                      <a:solidFill>
                        <a:srgbClr val="DAEDEF"/>
                      </a:solidFill>
                      <a:prstDash val="solid"/>
                      <a:round/>
                      <a:headEnd type="none" w="med" len="med"/>
                      <a:tailEnd type="none" w="med" len="med"/>
                    </a:lnT>
                    <a:lnB w="12700" cap="flat" cmpd="sng" algn="ctr">
                      <a:solidFill>
                        <a:srgbClr val="DAEDEF"/>
                      </a:solidFill>
                      <a:prstDash val="solid"/>
                      <a:round/>
                      <a:headEnd type="none" w="med" len="med"/>
                      <a:tailEnd type="none" w="med" len="med"/>
                    </a:lnB>
                    <a:lnTlToBr>
                      <a:noFill/>
                    </a:lnTlToBr>
                    <a:lnBlToTr>
                      <a:noFill/>
                    </a:lnBlToTr>
                    <a:noFill/>
                  </a:tcPr>
                </a:tc>
              </a:tr>
            </a:tbl>
          </a:graphicData>
        </a:graphic>
      </p:graphicFrame>
      <p:sp>
        <p:nvSpPr>
          <p:cNvPr id="4115" name="Text Box 142"/>
          <p:cNvSpPr txBox="1">
            <a:spLocks noChangeArrowheads="1"/>
          </p:cNvSpPr>
          <p:nvPr/>
        </p:nvSpPr>
        <p:spPr bwMode="auto">
          <a:xfrm>
            <a:off x="8567738" y="6610350"/>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２</a:t>
            </a:r>
          </a:p>
        </p:txBody>
      </p:sp>
      <p:sp>
        <p:nvSpPr>
          <p:cNvPr id="6" name="角丸四角形 5"/>
          <p:cNvSpPr/>
          <p:nvPr/>
        </p:nvSpPr>
        <p:spPr>
          <a:xfrm>
            <a:off x="215900" y="152636"/>
            <a:ext cx="8532813" cy="425450"/>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平成２</a:t>
            </a:r>
            <a:r>
              <a:rPr lang="en-US" altLang="ja-JP" sz="2400" b="1" dirty="0" smtClean="0">
                <a:solidFill>
                  <a:prstClr val="white"/>
                </a:solidFill>
                <a:latin typeface="メイリオ" pitchFamily="50" charset="-128"/>
                <a:ea typeface="メイリオ" pitchFamily="50" charset="-128"/>
                <a:cs typeface="メイリオ" pitchFamily="50" charset="-128"/>
              </a:rPr>
              <a:t>6</a:t>
            </a:r>
            <a:r>
              <a:rPr lang="ja-JP" altLang="en-US" sz="2400" b="1" dirty="0" smtClean="0">
                <a:solidFill>
                  <a:prstClr val="white"/>
                </a:solidFill>
                <a:latin typeface="メイリオ" pitchFamily="50" charset="-128"/>
                <a:ea typeface="メイリオ" pitchFamily="50" charset="-128"/>
                <a:cs typeface="メイリオ" pitchFamily="50" charset="-128"/>
              </a:rPr>
              <a:t>年度</a:t>
            </a:r>
            <a:r>
              <a:rPr lang="ja-JP" altLang="en-US" sz="2400" b="1" dirty="0">
                <a:solidFill>
                  <a:prstClr val="white"/>
                </a:solidFill>
                <a:latin typeface="メイリオ" pitchFamily="50" charset="-128"/>
                <a:ea typeface="メイリオ" pitchFamily="50" charset="-128"/>
                <a:cs typeface="メイリオ" pitchFamily="50" charset="-128"/>
              </a:rPr>
              <a:t>の方針策定にあたって</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19050" y="764555"/>
            <a:ext cx="9104313" cy="1584325"/>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課題１：</a:t>
            </a:r>
            <a:r>
              <a:rPr lang="ja-JP" altLang="en-US" sz="1400" b="1" dirty="0">
                <a:solidFill>
                  <a:prstClr val="black"/>
                </a:solidFill>
                <a:latin typeface="メイリオ" pitchFamily="50" charset="-128"/>
                <a:ea typeface="メイリオ" pitchFamily="50" charset="-128"/>
                <a:cs typeface="メイリオ" pitchFamily="50" charset="-128"/>
              </a:rPr>
              <a:t>市町村</a:t>
            </a:r>
            <a:r>
              <a:rPr lang="ja-JP" altLang="en-US" sz="1400" b="1" dirty="0" smtClean="0">
                <a:solidFill>
                  <a:prstClr val="black"/>
                </a:solidFill>
                <a:latin typeface="メイリオ" pitchFamily="50" charset="-128"/>
                <a:ea typeface="メイリオ" pitchFamily="50" charset="-128"/>
                <a:cs typeface="メイリオ" pitchFamily="50" charset="-128"/>
              </a:rPr>
              <a:t>とともに小・中学校の教育力を充実します。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25413" y="1051892"/>
            <a:ext cx="8891587" cy="10445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schemeClr val="tx1"/>
                </a:solidFill>
                <a:latin typeface="メイリオ" pitchFamily="50" charset="-128"/>
                <a:ea typeface="メイリオ" pitchFamily="50" charset="-128"/>
                <a:cs typeface="メイリオ" pitchFamily="50" charset="-128"/>
              </a:rPr>
              <a:t>◆市町村の主体的な取組みを支援するとともに、課題のある学校への重点的な支援を行い、子どもの力をしっかり</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伸ばす学校力の向上を図ります。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メイリオ" pitchFamily="50" charset="-128"/>
                <a:ea typeface="メイリオ" pitchFamily="50" charset="-128"/>
                <a:cs typeface="メイリオ" pitchFamily="50" charset="-128"/>
              </a:rPr>
              <a:t>◆教育内容の充実や授業改善などへの支援をすすめ、「基礎・基本」の確実な定着と「活用する力」の向上を図り、</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すべての子どもにこれからの社会で求められる確かな学力をはぐくみます。</a:t>
            </a:r>
            <a:endParaRPr lang="en-US" altLang="ja-JP" sz="1100" b="1" dirty="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srgbClr val="000000"/>
                </a:solidFill>
                <a:latin typeface="メイリオ" pitchFamily="50" charset="-128"/>
                <a:ea typeface="メイリオ" pitchFamily="50" charset="-128"/>
                <a:cs typeface="メイリオ" pitchFamily="50" charset="-128"/>
              </a:rPr>
              <a:t>◆学校教育全体を通して、互いに高めあう人間関係づくりをすすめます。</a:t>
            </a:r>
            <a:endParaRPr lang="en-US" altLang="ja-JP" sz="1100" b="1" dirty="0">
              <a:solidFill>
                <a:schemeClr val="tx1"/>
              </a:solidFill>
              <a:latin typeface="メイリオ" pitchFamily="50" charset="-128"/>
              <a:ea typeface="メイリオ" pitchFamily="50" charset="-128"/>
              <a:cs typeface="メイリオ" pitchFamily="50" charset="-128"/>
            </a:endParaRPr>
          </a:p>
        </p:txBody>
      </p:sp>
      <p:sp>
        <p:nvSpPr>
          <p:cNvPr id="31" name="角丸四角形 30"/>
          <p:cNvSpPr/>
          <p:nvPr/>
        </p:nvSpPr>
        <p:spPr>
          <a:xfrm>
            <a:off x="107950" y="1052351"/>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5" name="二等辺三角形 24"/>
          <p:cNvSpPr/>
          <p:nvPr/>
        </p:nvSpPr>
        <p:spPr>
          <a:xfrm rot="10800000">
            <a:off x="1900238" y="2313507"/>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36" name="角丸四角形 35"/>
          <p:cNvSpPr/>
          <p:nvPr/>
        </p:nvSpPr>
        <p:spPr>
          <a:xfrm>
            <a:off x="358775" y="80963"/>
            <a:ext cx="8174038" cy="569912"/>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重点的</a:t>
            </a:r>
            <a:r>
              <a:rPr lang="ja-JP" altLang="en-US" sz="2400" b="1" dirty="0">
                <a:solidFill>
                  <a:prstClr val="white"/>
                </a:solidFill>
                <a:latin typeface="メイリオ" pitchFamily="50" charset="-128"/>
                <a:ea typeface="メイリオ" pitchFamily="50" charset="-128"/>
                <a:cs typeface="メイリオ" pitchFamily="50" charset="-128"/>
              </a:rPr>
              <a:t>に取り組む課題</a:t>
            </a:r>
          </a:p>
        </p:txBody>
      </p:sp>
      <p:sp>
        <p:nvSpPr>
          <p:cNvPr id="11" name="AutoShape 4"/>
          <p:cNvSpPr>
            <a:spLocks noChangeArrowheads="1"/>
          </p:cNvSpPr>
          <p:nvPr/>
        </p:nvSpPr>
        <p:spPr bwMode="auto">
          <a:xfrm>
            <a:off x="19050" y="2564905"/>
            <a:ext cx="9124950" cy="4048620"/>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chemeClr val="tx1"/>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chemeClr val="tx1"/>
                </a:solidFill>
                <a:latin typeface="メイリオ" pitchFamily="50" charset="-128"/>
                <a:ea typeface="メイリオ" pitchFamily="50" charset="-128"/>
                <a:cs typeface="メイリオ" pitchFamily="50" charset="-128"/>
              </a:rPr>
              <a:t>H2</a:t>
            </a:r>
            <a:r>
              <a:rPr lang="en-US" altLang="ja-JP" sz="1300" b="1" dirty="0">
                <a:solidFill>
                  <a:schemeClr val="tx1"/>
                </a:solidFill>
                <a:latin typeface="メイリオ" pitchFamily="50" charset="-128"/>
                <a:ea typeface="メイリオ" pitchFamily="50" charset="-128"/>
                <a:cs typeface="メイリオ" pitchFamily="50" charset="-128"/>
              </a:rPr>
              <a:t>6</a:t>
            </a:r>
            <a:r>
              <a:rPr lang="ja-JP" altLang="en-US" sz="1300" b="1" dirty="0" smtClean="0">
                <a:solidFill>
                  <a:schemeClr val="tx1"/>
                </a:solidFill>
                <a:latin typeface="メイリオ" pitchFamily="50" charset="-128"/>
                <a:ea typeface="メイリオ" pitchFamily="50" charset="-128"/>
                <a:cs typeface="メイリオ" pitchFamily="50" charset="-128"/>
              </a:rPr>
              <a:t>年度</a:t>
            </a:r>
            <a:r>
              <a:rPr lang="ja-JP" altLang="en-US" sz="1300" b="1" dirty="0">
                <a:solidFill>
                  <a:schemeClr val="tx1"/>
                </a:solidFill>
                <a:latin typeface="メイリオ" pitchFamily="50" charset="-128"/>
                <a:ea typeface="メイリオ" pitchFamily="50" charset="-128"/>
                <a:cs typeface="メイリオ" pitchFamily="50" charset="-128"/>
              </a:rPr>
              <a:t>の取組みと目標</a:t>
            </a:r>
            <a:endParaRPr lang="en-US" altLang="ja-JP" sz="1300" b="1" dirty="0">
              <a:solidFill>
                <a:schemeClr val="tx1"/>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4450" y="2888616"/>
            <a:ext cx="4379913" cy="3606691"/>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1100" b="1"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4" name="角丸四角形 13"/>
          <p:cNvSpPr/>
          <p:nvPr/>
        </p:nvSpPr>
        <p:spPr>
          <a:xfrm>
            <a:off x="39117" y="2888618"/>
            <a:ext cx="4406677"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589463" y="3105127"/>
            <a:ext cx="4400550" cy="339018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4572000" y="2888617"/>
            <a:ext cx="44577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正方形/長方形 29"/>
          <p:cNvSpPr>
            <a:spLocks noChangeArrowheads="1"/>
          </p:cNvSpPr>
          <p:nvPr/>
        </p:nvSpPr>
        <p:spPr bwMode="auto">
          <a:xfrm>
            <a:off x="339415" y="3320988"/>
            <a:ext cx="3866400"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子どもの力をしっかり伸ばす学校力の向上</a:t>
            </a:r>
            <a:r>
              <a:rPr lang="ja-JP" altLang="en-US" b="1" dirty="0">
                <a:latin typeface="Calibri" pitchFamily="34" charset="0"/>
              </a:rPr>
              <a:t>　</a:t>
            </a:r>
            <a:endParaRPr lang="ja-JP" altLang="en-US" b="1" dirty="0">
              <a:solidFill>
                <a:srgbClr val="FF0000"/>
              </a:solidFill>
            </a:endParaRPr>
          </a:p>
        </p:txBody>
      </p:sp>
      <p:sp>
        <p:nvSpPr>
          <p:cNvPr id="18" name="Text Box 49"/>
          <p:cNvSpPr txBox="1">
            <a:spLocks noChangeArrowheads="1"/>
          </p:cNvSpPr>
          <p:nvPr/>
        </p:nvSpPr>
        <p:spPr bwMode="auto">
          <a:xfrm>
            <a:off x="323528" y="3617729"/>
            <a:ext cx="3996444" cy="27340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中学校の学校力向上に向けた重点支援</a:t>
            </a:r>
            <a:r>
              <a:rPr lang="en-US" altLang="ja-JP" dirty="0" smtClean="0">
                <a:latin typeface="ＭＳ Ｐゴシック" pitchFamily="50" charset="-128"/>
              </a:rPr>
              <a:t>】</a:t>
            </a:r>
          </a:p>
          <a:p>
            <a:pPr algn="l" eaLnBrk="1" hangingPunct="1"/>
            <a:r>
              <a:rPr lang="ja-JP" altLang="en-US" dirty="0">
                <a:latin typeface="ＭＳ Ｐゴシック" pitchFamily="50" charset="-128"/>
              </a:rPr>
              <a:t>　</a:t>
            </a:r>
            <a:r>
              <a:rPr lang="ja-JP" altLang="en-US" dirty="0" smtClean="0">
                <a:latin typeface="ＭＳ Ｐゴシック" pitchFamily="50" charset="-128"/>
              </a:rPr>
              <a:t>＊スクール･エンパワーメント推進事業</a:t>
            </a:r>
            <a:endParaRPr lang="en-US" altLang="ja-JP" dirty="0" smtClean="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①　重点中学校への支援</a:t>
            </a:r>
            <a:endParaRPr lang="en-US" altLang="ja-JP" dirty="0" smtClean="0">
              <a:latin typeface="ＭＳ Ｐゴシック" pitchFamily="50" charset="-128"/>
            </a:endParaRPr>
          </a:p>
          <a:p>
            <a:pPr algn="l" eaLnBrk="1" hangingPunct="1"/>
            <a:r>
              <a:rPr lang="ja-JP" altLang="en-US" dirty="0" smtClean="0">
                <a:latin typeface="ＭＳ Ｐゴシック" pitchFamily="50" charset="-128"/>
              </a:rPr>
              <a:t>　　　　・</a:t>
            </a:r>
            <a:r>
              <a:rPr lang="ja-JP" altLang="en-US" dirty="0">
                <a:latin typeface="ＭＳ Ｐゴシック" pitchFamily="50" charset="-128"/>
              </a:rPr>
              <a:t>学力向上に積極的に</a:t>
            </a:r>
            <a:r>
              <a:rPr lang="ja-JP" altLang="en-US" dirty="0" smtClean="0">
                <a:latin typeface="ＭＳ Ｐゴシック" pitchFamily="50" charset="-128"/>
              </a:rPr>
              <a:t>取り組む</a:t>
            </a:r>
            <a:r>
              <a:rPr lang="ja-JP" altLang="en-US" dirty="0">
                <a:latin typeface="ＭＳ Ｐゴシック" pitchFamily="50" charset="-128"/>
              </a:rPr>
              <a:t>中学校を指定し、学力向上の取組</a:t>
            </a:r>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み</a:t>
            </a:r>
            <a:r>
              <a:rPr lang="ja-JP" altLang="en-US" dirty="0">
                <a:latin typeface="ＭＳ Ｐゴシック" pitchFamily="50" charset="-128"/>
              </a:rPr>
              <a:t>の中心となる</a:t>
            </a:r>
            <a:r>
              <a:rPr lang="ja-JP" altLang="en-US" dirty="0" smtClean="0">
                <a:latin typeface="ＭＳ Ｐゴシック" pitchFamily="50" charset="-128"/>
              </a:rPr>
              <a:t>教員を配置します。</a:t>
            </a:r>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府教育委員会に設置した「支援チーム」による学校の取組みの</a:t>
            </a:r>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検証</a:t>
            </a:r>
            <a:r>
              <a:rPr lang="ja-JP" altLang="en-US" dirty="0">
                <a:latin typeface="ＭＳ Ｐゴシック" pitchFamily="50" charset="-128"/>
              </a:rPr>
              <a:t>及び指導</a:t>
            </a:r>
            <a:r>
              <a:rPr lang="ja-JP" altLang="en-US" dirty="0" smtClean="0">
                <a:latin typeface="ＭＳ Ｐゴシック" pitchFamily="50" charset="-128"/>
              </a:rPr>
              <a:t>助言を行います。</a:t>
            </a:r>
            <a:endParaRPr lang="en-US" altLang="ja-JP" dirty="0" smtClean="0">
              <a:latin typeface="ＭＳ Ｐゴシック" pitchFamily="50" charset="-128"/>
            </a:endParaRPr>
          </a:p>
          <a:p>
            <a:pPr algn="l" eaLnBrk="1" hangingPunct="1"/>
            <a:r>
              <a:rPr lang="ja-JP" altLang="en-US" dirty="0" smtClean="0">
                <a:latin typeface="ＭＳ Ｐゴシック" pitchFamily="50" charset="-128"/>
              </a:rPr>
              <a:t>　　　　・</a:t>
            </a:r>
            <a:r>
              <a:rPr lang="ja-JP" altLang="en-US" dirty="0">
                <a:latin typeface="ＭＳ Ｐゴシック" pitchFamily="50" charset="-128"/>
              </a:rPr>
              <a:t>成果のあった</a:t>
            </a:r>
            <a:r>
              <a:rPr lang="ja-JP" altLang="en-US" dirty="0" smtClean="0">
                <a:latin typeface="ＭＳ Ｐゴシック" pitchFamily="50" charset="-128"/>
              </a:rPr>
              <a:t>事例を</a:t>
            </a:r>
            <a:r>
              <a:rPr lang="ja-JP" altLang="en-US" dirty="0">
                <a:latin typeface="ＭＳ Ｐゴシック" pitchFamily="50" charset="-128"/>
              </a:rPr>
              <a:t>フォーラム等により普及します。</a:t>
            </a:r>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②　重点市町村への支援</a:t>
            </a:r>
            <a:endParaRPr lang="en-US" altLang="ja-JP" dirty="0">
              <a:latin typeface="ＭＳ Ｐゴシック" pitchFamily="50" charset="-128"/>
            </a:endParaRPr>
          </a:p>
          <a:p>
            <a:pPr algn="l" eaLnBrk="1" hangingPunct="1"/>
            <a:r>
              <a:rPr lang="ja-JP" altLang="en-US" dirty="0" smtClean="0">
                <a:solidFill>
                  <a:srgbClr val="00B050"/>
                </a:solidFill>
                <a:latin typeface="ＭＳ Ｐゴシック" pitchFamily="50" charset="-128"/>
              </a:rPr>
              <a:t>　　　　</a:t>
            </a:r>
            <a:r>
              <a:rPr lang="ja-JP" altLang="en-US" dirty="0" smtClean="0">
                <a:latin typeface="ＭＳ Ｐゴシック" pitchFamily="50" charset="-128"/>
              </a:rPr>
              <a:t>・</a:t>
            </a:r>
            <a:r>
              <a:rPr lang="ja-JP" altLang="en-US" dirty="0">
                <a:latin typeface="ＭＳ Ｐゴシック" pitchFamily="50" charset="-128"/>
              </a:rPr>
              <a:t>学力向上に重点的に</a:t>
            </a:r>
            <a:r>
              <a:rPr lang="ja-JP" altLang="en-US" dirty="0" smtClean="0">
                <a:latin typeface="ＭＳ Ｐゴシック" pitchFamily="50" charset="-128"/>
              </a:rPr>
              <a:t>取り組む</a:t>
            </a:r>
            <a:r>
              <a:rPr lang="ja-JP" altLang="en-US" dirty="0">
                <a:latin typeface="ＭＳ Ｐゴシック" pitchFamily="50" charset="-128"/>
              </a:rPr>
              <a:t>市町村を支援します。</a:t>
            </a:r>
            <a:endParaRPr lang="en-US" altLang="ja-JP" dirty="0">
              <a:latin typeface="ＭＳ Ｐゴシック" pitchFamily="50" charset="-128"/>
            </a:endParaRPr>
          </a:p>
          <a:p>
            <a:pPr algn="l" eaLnBrk="1" hangingPunct="1"/>
            <a:r>
              <a:rPr lang="ja-JP" altLang="en-US" dirty="0">
                <a:latin typeface="ＭＳ Ｐゴシック" pitchFamily="50" charset="-128"/>
              </a:rPr>
              <a:t>　</a:t>
            </a:r>
            <a:endParaRPr lang="en-US" altLang="ja-JP" dirty="0">
              <a:latin typeface="ＭＳ Ｐゴシック" pitchFamily="50" charset="-128"/>
            </a:endParaRPr>
          </a:p>
          <a:p>
            <a:pPr algn="l" eaLnBrk="1" hangingPunct="1"/>
            <a:r>
              <a:rPr lang="ja-JP" altLang="en-US" dirty="0" smtClean="0">
                <a:solidFill>
                  <a:srgbClr val="00B050"/>
                </a:solidFill>
                <a:latin typeface="ＭＳ Ｐゴシック" pitchFamily="50" charset="-128"/>
              </a:rPr>
              <a:t>　</a:t>
            </a:r>
            <a:r>
              <a:rPr lang="ja-JP" altLang="en-US" dirty="0" smtClean="0">
                <a:latin typeface="ＭＳ Ｐゴシック" pitchFamily="50" charset="-128"/>
              </a:rPr>
              <a:t>＊中学生学びチャレンジ事業</a:t>
            </a:r>
            <a:endParaRPr lang="en-US" altLang="ja-JP" strike="sngStrike" dirty="0" smtClean="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・中学生の学力向上と入試における評定の公平性を担保すること　　</a:t>
            </a:r>
            <a:endParaRPr lang="en-US" altLang="ja-JP" dirty="0" smtClean="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を目的に、中１・中２で学力調査を実施します。</a:t>
            </a:r>
            <a:endParaRPr lang="en-US" altLang="ja-JP" dirty="0">
              <a:latin typeface="ＭＳ Ｐゴシック" pitchFamily="50" charset="-128"/>
            </a:endParaRPr>
          </a:p>
          <a:p>
            <a:pPr algn="l">
              <a:lnSpc>
                <a:spcPts val="1300"/>
              </a:lnSpc>
            </a:pPr>
            <a:r>
              <a:rPr lang="ja-JP" altLang="en-US" dirty="0" smtClean="0">
                <a:latin typeface="ＭＳ Ｐゴシック" pitchFamily="50" charset="-128"/>
              </a:rPr>
              <a:t>　　</a:t>
            </a:r>
            <a:r>
              <a:rPr lang="ja-JP" altLang="en-US" dirty="0">
                <a:latin typeface="ＭＳ Ｐゴシック" pitchFamily="50" charset="-128"/>
              </a:rPr>
              <a:t>　</a:t>
            </a:r>
            <a:r>
              <a:rPr lang="ja-JP" altLang="en-US" dirty="0" smtClean="0">
                <a:latin typeface="ＭＳ Ｐゴシック" pitchFamily="50" charset="-128"/>
              </a:rPr>
              <a:t>・</a:t>
            </a:r>
            <a:r>
              <a:rPr lang="ja-JP" altLang="en-US" dirty="0">
                <a:latin typeface="ＭＳ Ｐゴシック" pitchFamily="50" charset="-128"/>
              </a:rPr>
              <a:t>生徒の学習内容の定着状況を把握し</a:t>
            </a:r>
            <a:r>
              <a:rPr lang="ja-JP" altLang="en-US" dirty="0" smtClean="0">
                <a:latin typeface="ＭＳ Ｐゴシック" pitchFamily="50" charset="-128"/>
              </a:rPr>
              <a:t>、各中学校がその</a:t>
            </a:r>
            <a:r>
              <a:rPr lang="ja-JP" altLang="en-US" dirty="0">
                <a:latin typeface="ＭＳ Ｐゴシック" pitchFamily="50" charset="-128"/>
              </a:rPr>
              <a:t>必要</a:t>
            </a:r>
            <a:r>
              <a:rPr lang="ja-JP" altLang="en-US" dirty="0" smtClean="0">
                <a:latin typeface="ＭＳ Ｐゴシック" pitchFamily="50" charset="-128"/>
              </a:rPr>
              <a:t>度合　</a:t>
            </a:r>
            <a:endParaRPr lang="en-US" altLang="ja-JP" dirty="0" smtClean="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　　　</a:t>
            </a:r>
            <a:r>
              <a:rPr lang="ja-JP" altLang="en-US" dirty="0" err="1" smtClean="0">
                <a:latin typeface="ＭＳ Ｐゴシック" pitchFamily="50" charset="-128"/>
              </a:rPr>
              <a:t>いに</a:t>
            </a:r>
            <a:r>
              <a:rPr lang="ja-JP" altLang="en-US" dirty="0" smtClean="0">
                <a:latin typeface="ＭＳ Ｐゴシック" pitchFamily="50" charset="-128"/>
              </a:rPr>
              <a:t>応じて活用できる教材を</a:t>
            </a:r>
            <a:r>
              <a:rPr lang="en-US" altLang="ja-JP" dirty="0" smtClean="0">
                <a:latin typeface="ＭＳ Ｐゴシック" pitchFamily="50" charset="-128"/>
              </a:rPr>
              <a:t>Web</a:t>
            </a:r>
            <a:r>
              <a:rPr lang="ja-JP" altLang="en-US" dirty="0" smtClean="0">
                <a:latin typeface="ＭＳ Ｐゴシック" pitchFamily="50" charset="-128"/>
              </a:rPr>
              <a:t>で配信します</a:t>
            </a:r>
            <a:r>
              <a:rPr lang="ja-JP" altLang="en-US" dirty="0">
                <a:latin typeface="ＭＳ Ｐゴシック" pitchFamily="50" charset="-128"/>
              </a:rPr>
              <a:t>。</a:t>
            </a:r>
            <a:endParaRPr lang="en-US" altLang="ja-JP" dirty="0">
              <a:latin typeface="ＭＳ Ｐゴシック" pitchFamily="50" charset="-128"/>
            </a:endParaRPr>
          </a:p>
          <a:p>
            <a:pPr algn="l" eaLnBrk="1" hangingPunct="1"/>
            <a:endParaRPr lang="ja-JP" altLang="en-US" dirty="0">
              <a:latin typeface="ＭＳ Ｐゴシック" pitchFamily="50" charset="-128"/>
            </a:endParaRPr>
          </a:p>
        </p:txBody>
      </p:sp>
      <p:sp>
        <p:nvSpPr>
          <p:cNvPr id="21" name="正方形/長方形 34"/>
          <p:cNvSpPr>
            <a:spLocks noChangeArrowheads="1"/>
          </p:cNvSpPr>
          <p:nvPr/>
        </p:nvSpPr>
        <p:spPr bwMode="auto">
          <a:xfrm>
            <a:off x="4788023" y="3653733"/>
            <a:ext cx="420199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ts val="1300"/>
              </a:lnSpc>
            </a:pPr>
            <a:r>
              <a:rPr lang="ja-JP" altLang="en-US" dirty="0">
                <a:latin typeface="ＭＳ Ｐゴシック" pitchFamily="50" charset="-128"/>
              </a:rPr>
              <a:t>＊</a:t>
            </a:r>
            <a:r>
              <a:rPr lang="ja-JP" altLang="en-US" dirty="0" smtClean="0">
                <a:latin typeface="ＭＳ Ｐゴシック" pitchFamily="50" charset="-128"/>
              </a:rPr>
              <a:t>平成</a:t>
            </a:r>
            <a:r>
              <a:rPr lang="ja-JP" altLang="en-US" dirty="0">
                <a:latin typeface="ＭＳ Ｐゴシック" pitchFamily="50" charset="-128"/>
              </a:rPr>
              <a:t>２７</a:t>
            </a:r>
            <a:r>
              <a:rPr lang="ja-JP" altLang="en-US" dirty="0" smtClean="0">
                <a:latin typeface="ＭＳ Ｐゴシック" pitchFamily="50" charset="-128"/>
              </a:rPr>
              <a:t>年度</a:t>
            </a:r>
            <a:r>
              <a:rPr lang="ja-JP" altLang="en-US" dirty="0">
                <a:latin typeface="ＭＳ Ｐゴシック" pitchFamily="50" charset="-128"/>
              </a:rPr>
              <a:t>実施の全国学力・学習状況調査において、下記の指標の</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向上をめざします。</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・「正答率」</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・「無解答率」</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・「学校の方策について全教職員で共有して取り組んでいる学校の割合」</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・「授業で自分の考えを発表する機会が与えられていると思う割合」</a:t>
            </a:r>
            <a:r>
              <a:rPr lang="ja-JP" altLang="en-US" dirty="0">
                <a:solidFill>
                  <a:srgbClr val="FF0000"/>
                </a:solidFill>
                <a:latin typeface="ＭＳ Ｐゴシック" pitchFamily="50" charset="-128"/>
              </a:rPr>
              <a:t>　</a:t>
            </a:r>
            <a:r>
              <a:rPr lang="ja-JP" altLang="en-US" dirty="0">
                <a:latin typeface="ＭＳ Ｐゴシック" pitchFamily="50" charset="-128"/>
              </a:rPr>
              <a:t>他</a:t>
            </a:r>
            <a:endParaRPr lang="en-US" altLang="ja-JP" dirty="0">
              <a:latin typeface="ＭＳ Ｐゴシック" pitchFamily="50" charset="-128"/>
            </a:endParaRPr>
          </a:p>
          <a:p>
            <a:pPr algn="l">
              <a:lnSpc>
                <a:spcPts val="1300"/>
              </a:lnSpc>
            </a:pPr>
            <a:endParaRPr lang="en-US" altLang="ja-JP" dirty="0">
              <a:latin typeface="ＭＳ Ｐゴシック" pitchFamily="50" charset="-128"/>
            </a:endParaRPr>
          </a:p>
          <a:p>
            <a:pPr algn="l">
              <a:lnSpc>
                <a:spcPts val="1300"/>
              </a:lnSpc>
            </a:pPr>
            <a:endParaRPr lang="en-US" altLang="ja-JP" dirty="0">
              <a:latin typeface="ＭＳ Ｐゴシック" pitchFamily="50" charset="-128"/>
            </a:endParaRPr>
          </a:p>
          <a:p>
            <a:pPr algn="l">
              <a:lnSpc>
                <a:spcPts val="1300"/>
              </a:lnSpc>
            </a:pPr>
            <a:endParaRPr lang="en-US" altLang="ja-JP" u="sng" dirty="0" smtClean="0">
              <a:solidFill>
                <a:srgbClr val="0070C0"/>
              </a:solidFill>
              <a:latin typeface="ＭＳ Ｐゴシック" pitchFamily="50" charset="-128"/>
            </a:endParaRPr>
          </a:p>
          <a:p>
            <a:pPr algn="l">
              <a:lnSpc>
                <a:spcPts val="1300"/>
              </a:lnSpc>
            </a:pPr>
            <a:endParaRPr lang="en-US" altLang="ja-JP" u="sng" dirty="0" smtClean="0">
              <a:solidFill>
                <a:srgbClr val="0070C0"/>
              </a:solidFill>
              <a:latin typeface="ＭＳ Ｐゴシック" pitchFamily="50" charset="-128"/>
            </a:endParaRPr>
          </a:p>
          <a:p>
            <a:pPr algn="l">
              <a:lnSpc>
                <a:spcPts val="1300"/>
              </a:lnSpc>
            </a:pPr>
            <a:endParaRPr lang="en-US" altLang="ja-JP" u="sng" dirty="0">
              <a:solidFill>
                <a:srgbClr val="0070C0"/>
              </a:solidFill>
              <a:latin typeface="ＭＳ Ｐゴシック" pitchFamily="50" charset="-128"/>
            </a:endParaRPr>
          </a:p>
          <a:p>
            <a:pPr algn="l">
              <a:lnSpc>
                <a:spcPts val="1300"/>
              </a:lnSpc>
            </a:pPr>
            <a:endParaRPr lang="en-US" altLang="ja-JP" dirty="0">
              <a:solidFill>
                <a:srgbClr val="0070C0"/>
              </a:solidFill>
              <a:latin typeface="ＭＳ Ｐゴシック" pitchFamily="50" charset="-128"/>
            </a:endParaRPr>
          </a:p>
          <a:p>
            <a:pPr algn="l">
              <a:lnSpc>
                <a:spcPts val="1300"/>
              </a:lnSpc>
            </a:pPr>
            <a:endParaRPr lang="en-US" altLang="ja-JP" dirty="0">
              <a:solidFill>
                <a:srgbClr val="0070C0"/>
              </a:solidFill>
              <a:latin typeface="ＭＳ Ｐゴシック" pitchFamily="50" charset="-128"/>
            </a:endParaRPr>
          </a:p>
        </p:txBody>
      </p:sp>
      <p:sp>
        <p:nvSpPr>
          <p:cNvPr id="22" name="正方形/長方形 29"/>
          <p:cNvSpPr>
            <a:spLocks noChangeArrowheads="1"/>
          </p:cNvSpPr>
          <p:nvPr/>
        </p:nvSpPr>
        <p:spPr bwMode="auto">
          <a:xfrm>
            <a:off x="4754563" y="3320988"/>
            <a:ext cx="3866400"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latin typeface="Calibri" pitchFamily="34" charset="0"/>
              </a:rPr>
              <a:t>■子どもの力をしっかり伸ばす学校力の向上</a:t>
            </a:r>
            <a:r>
              <a:rPr lang="ja-JP" altLang="en-US" b="1" dirty="0">
                <a:latin typeface="Calibri" pitchFamily="34" charset="0"/>
              </a:rPr>
              <a:t>　</a:t>
            </a:r>
            <a:endParaRPr lang="ja-JP" altLang="en-US" b="1" dirty="0">
              <a:solidFill>
                <a:srgbClr val="FF0000"/>
              </a:solidFill>
            </a:endParaRPr>
          </a:p>
        </p:txBody>
      </p:sp>
      <p:sp>
        <p:nvSpPr>
          <p:cNvPr id="26" name="二等辺三角形 25"/>
          <p:cNvSpPr/>
          <p:nvPr/>
        </p:nvSpPr>
        <p:spPr>
          <a:xfrm rot="5400000">
            <a:off x="3746661" y="4793741"/>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7" name="Text Box 142"/>
          <p:cNvSpPr txBox="1">
            <a:spLocks noChangeArrowheads="1"/>
          </p:cNvSpPr>
          <p:nvPr/>
        </p:nvSpPr>
        <p:spPr bwMode="auto">
          <a:xfrm>
            <a:off x="8591172" y="661352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３</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4"/>
          <p:cNvSpPr>
            <a:spLocks noChangeArrowheads="1"/>
          </p:cNvSpPr>
          <p:nvPr/>
        </p:nvSpPr>
        <p:spPr bwMode="auto">
          <a:xfrm>
            <a:off x="19050" y="116632"/>
            <a:ext cx="9124950" cy="6493717"/>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81761" y="728861"/>
            <a:ext cx="4379913" cy="5766445"/>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1100" b="1"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4" name="角丸四角形 13"/>
          <p:cNvSpPr/>
          <p:nvPr/>
        </p:nvSpPr>
        <p:spPr>
          <a:xfrm>
            <a:off x="71500" y="440667"/>
            <a:ext cx="4352863" cy="592597"/>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589463" y="736967"/>
            <a:ext cx="4400550" cy="5758339"/>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4589463" y="440668"/>
            <a:ext cx="4419600" cy="592599"/>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9" name="Text Box 49"/>
          <p:cNvSpPr txBox="1">
            <a:spLocks noChangeArrowheads="1"/>
          </p:cNvSpPr>
          <p:nvPr/>
        </p:nvSpPr>
        <p:spPr bwMode="auto">
          <a:xfrm>
            <a:off x="309251" y="1556792"/>
            <a:ext cx="4142161" cy="429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英語教育の充実</a:t>
            </a:r>
            <a:r>
              <a:rPr lang="en-US" altLang="ja-JP" dirty="0" smtClean="0">
                <a:latin typeface="ＭＳ Ｐゴシック" pitchFamily="50" charset="-128"/>
              </a:rPr>
              <a:t>】</a:t>
            </a:r>
          </a:p>
          <a:p>
            <a:pPr algn="l" eaLnBrk="1" hangingPunct="1"/>
            <a:r>
              <a:rPr lang="ja-JP" altLang="en-US" dirty="0" smtClean="0">
                <a:latin typeface="ＭＳ Ｐゴシック" pitchFamily="50" charset="-128"/>
              </a:rPr>
              <a:t>＊</a:t>
            </a:r>
            <a:r>
              <a:rPr lang="ja-JP" altLang="en-US" dirty="0">
                <a:latin typeface="ＭＳ Ｐゴシック" pitchFamily="50" charset="-128"/>
              </a:rPr>
              <a:t>英語</a:t>
            </a:r>
            <a:r>
              <a:rPr lang="ja-JP" altLang="en-US" dirty="0" smtClean="0">
                <a:latin typeface="ＭＳ Ｐゴシック" pitchFamily="50" charset="-128"/>
              </a:rPr>
              <a:t>教育推進事業</a:t>
            </a:r>
            <a:endParaRPr lang="en-US" altLang="ja-JP" dirty="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小学校</a:t>
            </a:r>
            <a:r>
              <a:rPr lang="ja-JP" altLang="en-US" dirty="0">
                <a:latin typeface="ＭＳ Ｐゴシック" pitchFamily="50" charset="-128"/>
              </a:rPr>
              <a:t>では</a:t>
            </a:r>
            <a:r>
              <a:rPr lang="ja-JP" altLang="en-US" dirty="0" smtClean="0">
                <a:latin typeface="ＭＳ Ｐゴシック" pitchFamily="50" charset="-128"/>
              </a:rPr>
              <a:t>、府内７中学校区の２０校程度を研究協力校に指定し、１年から６年</a:t>
            </a:r>
            <a:r>
              <a:rPr lang="ja-JP" altLang="en-US" dirty="0">
                <a:latin typeface="ＭＳ Ｐゴシック" pitchFamily="50" charset="-128"/>
              </a:rPr>
              <a:t>までの全学年で、音と綴りの関係を</a:t>
            </a:r>
            <a:r>
              <a:rPr lang="ja-JP" altLang="en-US" dirty="0" smtClean="0">
                <a:latin typeface="ＭＳ Ｐゴシック" pitchFamily="50" charset="-128"/>
              </a:rPr>
              <a:t>踏まえたフォニックス</a:t>
            </a:r>
            <a:r>
              <a:rPr lang="ja-JP" altLang="en-US" dirty="0">
                <a:latin typeface="ＭＳ Ｐゴシック" pitchFamily="50" charset="-128"/>
              </a:rPr>
              <a:t>を中心</a:t>
            </a:r>
            <a:r>
              <a:rPr lang="ja-JP" altLang="en-US" dirty="0" smtClean="0">
                <a:latin typeface="ＭＳ Ｐゴシック" pitchFamily="50" charset="-128"/>
              </a:rPr>
              <a:t>と</a:t>
            </a:r>
            <a:r>
              <a:rPr lang="en-US" altLang="ja-JP" dirty="0" smtClean="0">
                <a:latin typeface="ＭＳ Ｐゴシック" pitchFamily="50" charset="-128"/>
              </a:rPr>
              <a:t> </a:t>
            </a:r>
            <a:r>
              <a:rPr lang="ja-JP" altLang="en-US" dirty="0" smtClean="0">
                <a:latin typeface="ＭＳ Ｐゴシック" pitchFamily="50" charset="-128"/>
              </a:rPr>
              <a:t>した</a:t>
            </a:r>
            <a:r>
              <a:rPr lang="ja-JP" altLang="en-US" dirty="0">
                <a:latin typeface="ＭＳ Ｐゴシック" pitchFamily="50" charset="-128"/>
              </a:rPr>
              <a:t>英語学習の実践研究</a:t>
            </a:r>
            <a:r>
              <a:rPr lang="ja-JP" altLang="en-US" dirty="0" smtClean="0">
                <a:latin typeface="ＭＳ Ｐゴシック" pitchFamily="50" charset="-128"/>
              </a:rPr>
              <a:t>を行います。</a:t>
            </a:r>
            <a:endParaRPr lang="en-US" altLang="ja-JP" dirty="0" smtClean="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中学校</a:t>
            </a:r>
            <a:r>
              <a:rPr lang="ja-JP" altLang="en-US" dirty="0">
                <a:latin typeface="ＭＳ Ｐゴシック" pitchFamily="50" charset="-128"/>
              </a:rPr>
              <a:t>では</a:t>
            </a:r>
            <a:r>
              <a:rPr lang="ja-JP" altLang="en-US" dirty="0" smtClean="0">
                <a:latin typeface="ＭＳ Ｐゴシック" pitchFamily="50" charset="-128"/>
              </a:rPr>
              <a:t>、小学校で学んだ力を伸ばすため、７中学校</a:t>
            </a:r>
            <a:r>
              <a:rPr lang="ja-JP" altLang="en-US" dirty="0">
                <a:latin typeface="ＭＳ Ｐゴシック" pitchFamily="50" charset="-128"/>
              </a:rPr>
              <a:t>を研究協力校</a:t>
            </a:r>
            <a:r>
              <a:rPr lang="ja-JP" altLang="en-US" dirty="0" smtClean="0">
                <a:latin typeface="ＭＳ Ｐゴシック" pitchFamily="50" charset="-128"/>
              </a:rPr>
              <a:t>に指定し、洋書を活用した多読</a:t>
            </a:r>
            <a:r>
              <a:rPr lang="ja-JP" altLang="en-US" dirty="0">
                <a:latin typeface="ＭＳ Ｐゴシック" pitchFamily="50" charset="-128"/>
              </a:rPr>
              <a:t>・</a:t>
            </a:r>
            <a:r>
              <a:rPr lang="ja-JP" altLang="en-US" dirty="0" smtClean="0">
                <a:latin typeface="ＭＳ Ｐゴシック" pitchFamily="50" charset="-128"/>
              </a:rPr>
              <a:t>多聴</a:t>
            </a:r>
            <a:r>
              <a:rPr lang="ja-JP" altLang="en-US" dirty="0">
                <a:latin typeface="ＭＳ Ｐゴシック" pitchFamily="50" charset="-128"/>
              </a:rPr>
              <a:t>（</a:t>
            </a:r>
            <a:r>
              <a:rPr lang="ja-JP" altLang="en-US" dirty="0" smtClean="0">
                <a:latin typeface="ＭＳ Ｐゴシック" pitchFamily="50" charset="-128"/>
              </a:rPr>
              <a:t>エクステンシブリーディング）を実施します</a:t>
            </a:r>
            <a:r>
              <a:rPr lang="ja-JP" altLang="en-US" dirty="0">
                <a:latin typeface="ＭＳ Ｐゴシック" pitchFamily="50" charset="-128"/>
              </a:rPr>
              <a:t>。　　</a:t>
            </a:r>
            <a:endParaRPr lang="en-US" altLang="ja-JP" dirty="0">
              <a:latin typeface="ＭＳ Ｐゴシック" pitchFamily="50" charset="-128"/>
            </a:endParaRPr>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理科教育の充実</a:t>
            </a:r>
            <a:r>
              <a:rPr lang="en-US" altLang="ja-JP" dirty="0" smtClean="0">
                <a:latin typeface="ＭＳ Ｐゴシック" pitchFamily="50" charset="-128"/>
              </a:rPr>
              <a:t>】</a:t>
            </a:r>
          </a:p>
          <a:p>
            <a:pPr marL="171450" indent="-85725" algn="l" eaLnBrk="1" hangingPunct="1">
              <a:buFont typeface="Arial" panose="020B0604020202020204" pitchFamily="34" charset="0"/>
              <a:buChar char="•"/>
            </a:pPr>
            <a:r>
              <a:rPr lang="ja-JP" altLang="en-US" dirty="0" smtClean="0"/>
              <a:t>観察</a:t>
            </a:r>
            <a:r>
              <a:rPr lang="ja-JP" altLang="en-US" dirty="0"/>
              <a:t>・実験を</a:t>
            </a:r>
            <a:r>
              <a:rPr lang="ja-JP" altLang="en-US" dirty="0" smtClean="0"/>
              <a:t>取り入れた「</a:t>
            </a:r>
            <a:r>
              <a:rPr lang="ja-JP" altLang="en-US" dirty="0"/>
              <a:t>理科」</a:t>
            </a:r>
            <a:r>
              <a:rPr lang="ja-JP" altLang="en-US" dirty="0" smtClean="0"/>
              <a:t>授業づくり</a:t>
            </a:r>
            <a:r>
              <a:rPr lang="ja-JP" altLang="en-US" dirty="0"/>
              <a:t>の研修を実施します</a:t>
            </a:r>
            <a:r>
              <a:rPr lang="ja-JP" altLang="en-US" dirty="0" smtClean="0"/>
              <a:t>。</a:t>
            </a:r>
            <a:endParaRPr lang="en-US" altLang="ja-JP" dirty="0" smtClean="0"/>
          </a:p>
          <a:p>
            <a:pPr algn="l">
              <a:lnSpc>
                <a:spcPts val="1300"/>
              </a:lnSpc>
            </a:pPr>
            <a:r>
              <a:rPr lang="ja-JP" altLang="en-US" dirty="0"/>
              <a:t>　</a:t>
            </a:r>
            <a:r>
              <a:rPr lang="ja-JP" altLang="en-US" dirty="0" smtClean="0"/>
              <a:t>　　</a:t>
            </a:r>
            <a:r>
              <a:rPr lang="ja-JP" altLang="en-US" dirty="0"/>
              <a:t> 小学校「理科」授業づくり</a:t>
            </a:r>
            <a:r>
              <a:rPr lang="ja-JP" altLang="en-US" dirty="0" smtClean="0"/>
              <a:t>研修　　　　</a:t>
            </a:r>
            <a:r>
              <a:rPr lang="ja-JP" altLang="en-US" dirty="0"/>
              <a:t>　１２回実施、受講者４００名</a:t>
            </a:r>
          </a:p>
          <a:p>
            <a:pPr algn="l">
              <a:lnSpc>
                <a:spcPts val="1300"/>
              </a:lnSpc>
            </a:pPr>
            <a:r>
              <a:rPr lang="ja-JP" altLang="en-US" dirty="0"/>
              <a:t>　　　 小学校「理科」授業力向上研修　　　　　５回実施、受講者１５０名</a:t>
            </a:r>
            <a:endParaRPr lang="en-US" altLang="ja-JP" dirty="0"/>
          </a:p>
          <a:p>
            <a:pPr marL="171450" indent="-85725" algn="l">
              <a:lnSpc>
                <a:spcPts val="1300"/>
              </a:lnSpc>
              <a:buFont typeface="Arial" panose="020B0604020202020204" pitchFamily="34" charset="0"/>
              <a:buChar char="•"/>
            </a:pPr>
            <a:r>
              <a:rPr lang="ja-JP" altLang="en-US" dirty="0" smtClean="0">
                <a:latin typeface="ＭＳ Ｐゴシック" pitchFamily="50" charset="-128"/>
              </a:rPr>
              <a:t>小</a:t>
            </a:r>
            <a:r>
              <a:rPr lang="ja-JP" altLang="en-US" dirty="0">
                <a:latin typeface="ＭＳ Ｐゴシック" pitchFamily="50" charset="-128"/>
              </a:rPr>
              <a:t>・中学校での理科教育の中心となる</a:t>
            </a:r>
            <a:r>
              <a:rPr lang="ja-JP" altLang="en-US" dirty="0" smtClean="0">
                <a:latin typeface="ＭＳ Ｐゴシック" pitchFamily="50" charset="-128"/>
              </a:rPr>
              <a:t>教員（理科教育リーダー）を育成</a:t>
            </a:r>
            <a:endParaRPr lang="en-US" altLang="ja-JP" dirty="0" smtClean="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　します</a:t>
            </a:r>
            <a:r>
              <a:rPr lang="ja-JP" altLang="en-US" dirty="0">
                <a:latin typeface="ＭＳ Ｐゴシック" pitchFamily="50" charset="-128"/>
              </a:rPr>
              <a:t>。</a:t>
            </a:r>
            <a:endParaRPr lang="en-US" altLang="ja-JP" dirty="0">
              <a:latin typeface="ＭＳ Ｐゴシック" pitchFamily="50" charset="-128"/>
            </a:endParaRPr>
          </a:p>
          <a:p>
            <a:pPr algn="l" eaLnBrk="1" hangingPunct="1"/>
            <a:r>
              <a:rPr lang="ja-JP" altLang="en-US" dirty="0" smtClean="0"/>
              <a:t>　　　 小</a:t>
            </a:r>
            <a:r>
              <a:rPr lang="ja-JP" altLang="en-US" dirty="0"/>
              <a:t>・中学校「理科」指導者養成長期研修　受講者１２名</a:t>
            </a:r>
            <a:endParaRPr lang="en-US" altLang="ja-JP" dirty="0"/>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授業改善への支援</a:t>
            </a:r>
            <a:r>
              <a:rPr lang="en-US" altLang="ja-JP" dirty="0" smtClean="0">
                <a:latin typeface="ＭＳ Ｐゴシック" pitchFamily="50" charset="-128"/>
              </a:rPr>
              <a:t>】</a:t>
            </a:r>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ja-JP" dirty="0"/>
              <a:t>・府教育</a:t>
            </a:r>
            <a:r>
              <a:rPr lang="ja-JP" altLang="ja-JP" dirty="0" smtClean="0">
                <a:latin typeface="+mn-ea"/>
                <a:ea typeface="+mn-ea"/>
              </a:rPr>
              <a:t>センター</a:t>
            </a:r>
            <a:r>
              <a:rPr lang="ja-JP" altLang="en-US" dirty="0" smtClean="0">
                <a:latin typeface="+mn-ea"/>
                <a:ea typeface="+mn-ea"/>
              </a:rPr>
              <a:t>において</a:t>
            </a:r>
            <a:r>
              <a:rPr lang="en-US" altLang="ja-JP" dirty="0" smtClean="0">
                <a:latin typeface="+mn-ea"/>
                <a:ea typeface="+mn-ea"/>
              </a:rPr>
              <a:t>ICT</a:t>
            </a:r>
            <a:r>
              <a:rPr lang="ja-JP" altLang="ja-JP" dirty="0">
                <a:latin typeface="+mn-ea"/>
                <a:ea typeface="+mn-ea"/>
              </a:rPr>
              <a:t>を活用した授業づくりの研修を実施します</a:t>
            </a:r>
            <a:r>
              <a:rPr lang="ja-JP" altLang="ja-JP" dirty="0" smtClean="0">
                <a:latin typeface="+mn-ea"/>
                <a:ea typeface="+mn-ea"/>
              </a:rPr>
              <a:t>。</a:t>
            </a:r>
            <a:r>
              <a:rPr lang="ja-JP" altLang="ja-JP" dirty="0">
                <a:latin typeface="+mn-ea"/>
                <a:ea typeface="+mn-ea"/>
              </a:rPr>
              <a:t>　</a:t>
            </a:r>
            <a:endParaRPr lang="en-US" altLang="ja-JP" dirty="0" smtClean="0">
              <a:latin typeface="+mn-ea"/>
              <a:ea typeface="+mn-ea"/>
            </a:endParaRPr>
          </a:p>
          <a:p>
            <a:pPr algn="l" eaLnBrk="1" hangingPunct="1"/>
            <a:r>
              <a:rPr lang="ja-JP" altLang="en-US" dirty="0" smtClean="0">
                <a:latin typeface="+mn-ea"/>
                <a:ea typeface="+mn-ea"/>
              </a:rPr>
              <a:t>　　　　</a:t>
            </a:r>
            <a:r>
              <a:rPr lang="en-US" altLang="ja-JP" dirty="0" smtClean="0">
                <a:latin typeface="+mn-ea"/>
                <a:ea typeface="+mn-ea"/>
              </a:rPr>
              <a:t>ICT</a:t>
            </a:r>
            <a:r>
              <a:rPr lang="ja-JP" altLang="ja-JP" dirty="0">
                <a:latin typeface="+mn-ea"/>
                <a:ea typeface="+mn-ea"/>
              </a:rPr>
              <a:t>活用</a:t>
            </a:r>
            <a:r>
              <a:rPr lang="ja-JP" altLang="ja-JP" dirty="0" smtClean="0">
                <a:latin typeface="+mn-ea"/>
                <a:ea typeface="+mn-ea"/>
              </a:rPr>
              <a:t>基礎</a:t>
            </a:r>
            <a:r>
              <a:rPr lang="ja-JP" altLang="en-US" dirty="0" smtClean="0">
                <a:latin typeface="+mn-ea"/>
                <a:ea typeface="+mn-ea"/>
              </a:rPr>
              <a:t>研修　　　　　　　 ９０名</a:t>
            </a:r>
            <a:endParaRPr lang="en-US" altLang="ja-JP" dirty="0" smtClean="0">
              <a:latin typeface="+mn-ea"/>
              <a:ea typeface="+mn-ea"/>
            </a:endParaRPr>
          </a:p>
          <a:p>
            <a:pPr algn="l" eaLnBrk="1" hangingPunct="1"/>
            <a:r>
              <a:rPr lang="ja-JP" altLang="en-US" dirty="0">
                <a:latin typeface="+mn-ea"/>
                <a:ea typeface="+mn-ea"/>
              </a:rPr>
              <a:t>　</a:t>
            </a:r>
            <a:r>
              <a:rPr lang="ja-JP" altLang="en-US" dirty="0" smtClean="0">
                <a:latin typeface="+mn-ea"/>
                <a:ea typeface="+mn-ea"/>
              </a:rPr>
              <a:t>　　　</a:t>
            </a:r>
            <a:r>
              <a:rPr lang="en-US" altLang="ja-JP" dirty="0" smtClean="0">
                <a:latin typeface="+mn-ea"/>
                <a:ea typeface="+mn-ea"/>
              </a:rPr>
              <a:t>ICT</a:t>
            </a:r>
            <a:r>
              <a:rPr lang="ja-JP" altLang="ja-JP" dirty="0">
                <a:latin typeface="+mn-ea"/>
                <a:ea typeface="+mn-ea"/>
              </a:rPr>
              <a:t>活用</a:t>
            </a:r>
            <a:r>
              <a:rPr lang="ja-JP" altLang="ja-JP" dirty="0" smtClean="0">
                <a:latin typeface="+mn-ea"/>
                <a:ea typeface="+mn-ea"/>
              </a:rPr>
              <a:t>推進</a:t>
            </a:r>
            <a:r>
              <a:rPr lang="ja-JP" altLang="en-US" dirty="0" smtClean="0">
                <a:latin typeface="+mn-ea"/>
                <a:ea typeface="+mn-ea"/>
              </a:rPr>
              <a:t>者</a:t>
            </a:r>
            <a:r>
              <a:rPr lang="ja-JP" altLang="ja-JP" dirty="0" smtClean="0">
                <a:latin typeface="+mn-ea"/>
                <a:ea typeface="+mn-ea"/>
              </a:rPr>
              <a:t>養成研修</a:t>
            </a:r>
            <a:r>
              <a:rPr lang="ja-JP" altLang="en-US" dirty="0" smtClean="0">
                <a:latin typeface="+mn-ea"/>
                <a:ea typeface="+mn-ea"/>
              </a:rPr>
              <a:t>　　　３０名</a:t>
            </a:r>
            <a:endParaRPr lang="en-US" altLang="ja-JP" dirty="0">
              <a:latin typeface="+mn-ea"/>
              <a:ea typeface="+mn-ea"/>
            </a:endParaRPr>
          </a:p>
          <a:p>
            <a:pPr algn="l" eaLnBrk="1" hangingPunct="1"/>
            <a:r>
              <a:rPr lang="ja-JP" altLang="en-US" dirty="0">
                <a:latin typeface="+mn-ea"/>
                <a:ea typeface="+mn-ea"/>
              </a:rPr>
              <a:t>　</a:t>
            </a:r>
            <a:r>
              <a:rPr lang="ja-JP" altLang="ja-JP" dirty="0" smtClean="0">
                <a:latin typeface="+mn-ea"/>
                <a:ea typeface="+mn-ea"/>
              </a:rPr>
              <a:t>・</a:t>
            </a:r>
            <a:r>
              <a:rPr lang="ja-JP" altLang="ja-JP" dirty="0">
                <a:latin typeface="+mn-ea"/>
                <a:ea typeface="+mn-ea"/>
              </a:rPr>
              <a:t>市町村が実施する</a:t>
            </a:r>
            <a:r>
              <a:rPr lang="en-US" altLang="ja-JP" dirty="0">
                <a:latin typeface="+mn-ea"/>
                <a:ea typeface="+mn-ea"/>
              </a:rPr>
              <a:t>ICT</a:t>
            </a:r>
            <a:r>
              <a:rPr lang="ja-JP" altLang="ja-JP" dirty="0">
                <a:latin typeface="+mn-ea"/>
                <a:ea typeface="+mn-ea"/>
              </a:rPr>
              <a:t>機器の効果的な活用に</a:t>
            </a:r>
            <a:r>
              <a:rPr lang="ja-JP" altLang="ja-JP" dirty="0" smtClean="0">
                <a:latin typeface="+mn-ea"/>
                <a:ea typeface="+mn-ea"/>
              </a:rPr>
              <a:t>関する研修</a:t>
            </a:r>
            <a:r>
              <a:rPr lang="ja-JP" altLang="ja-JP" dirty="0">
                <a:latin typeface="+mn-ea"/>
                <a:ea typeface="+mn-ea"/>
              </a:rPr>
              <a:t>に対する</a:t>
            </a:r>
            <a:r>
              <a:rPr lang="ja-JP" altLang="ja-JP" dirty="0" smtClean="0">
                <a:latin typeface="+mn-ea"/>
                <a:ea typeface="+mn-ea"/>
              </a:rPr>
              <a:t>支援</a:t>
            </a:r>
            <a:endParaRPr lang="en-US" altLang="ja-JP" dirty="0" smtClean="0">
              <a:latin typeface="+mn-ea"/>
              <a:ea typeface="+mn-ea"/>
            </a:endParaRPr>
          </a:p>
          <a:p>
            <a:pPr algn="l" eaLnBrk="1" hangingPunct="1"/>
            <a:r>
              <a:rPr lang="ja-JP" altLang="en-US" dirty="0">
                <a:latin typeface="+mn-ea"/>
                <a:ea typeface="+mn-ea"/>
              </a:rPr>
              <a:t>　</a:t>
            </a:r>
            <a:r>
              <a:rPr lang="ja-JP" altLang="en-US" dirty="0" smtClean="0">
                <a:latin typeface="+mn-ea"/>
                <a:ea typeface="+mn-ea"/>
              </a:rPr>
              <a:t>　</a:t>
            </a:r>
            <a:r>
              <a:rPr lang="ja-JP" altLang="ja-JP" dirty="0" smtClean="0">
                <a:latin typeface="+mn-ea"/>
                <a:ea typeface="+mn-ea"/>
              </a:rPr>
              <a:t>を</a:t>
            </a:r>
            <a:r>
              <a:rPr lang="ja-JP" altLang="ja-JP" dirty="0">
                <a:latin typeface="+mn-ea"/>
                <a:ea typeface="+mn-ea"/>
              </a:rPr>
              <a:t>行います</a:t>
            </a:r>
            <a:r>
              <a:rPr lang="ja-JP" altLang="ja-JP" dirty="0" smtClean="0">
                <a:latin typeface="+mn-ea"/>
                <a:ea typeface="+mn-ea"/>
              </a:rPr>
              <a:t>。</a:t>
            </a:r>
            <a:endParaRPr lang="en-US" altLang="ja-JP" dirty="0" smtClean="0">
              <a:latin typeface="+mn-ea"/>
              <a:ea typeface="+mn-ea"/>
            </a:endParaRPr>
          </a:p>
          <a:p>
            <a:pPr algn="l" eaLnBrk="1" hangingPunct="1"/>
            <a:r>
              <a:rPr lang="ja-JP" altLang="en-US" dirty="0">
                <a:latin typeface="+mn-ea"/>
                <a:ea typeface="+mn-ea"/>
              </a:rPr>
              <a:t>　</a:t>
            </a:r>
            <a:r>
              <a:rPr lang="ja-JP" altLang="en-US" dirty="0" smtClean="0">
                <a:latin typeface="+mn-ea"/>
                <a:ea typeface="+mn-ea"/>
              </a:rPr>
              <a:t>　　　１２</a:t>
            </a:r>
            <a:r>
              <a:rPr lang="ja-JP" altLang="ja-JP" dirty="0" smtClean="0">
                <a:latin typeface="+mn-ea"/>
                <a:ea typeface="+mn-ea"/>
              </a:rPr>
              <a:t>市町村</a:t>
            </a:r>
            <a:r>
              <a:rPr lang="ja-JP" altLang="ja-JP" dirty="0">
                <a:latin typeface="+mn-ea"/>
                <a:ea typeface="+mn-ea"/>
              </a:rPr>
              <a:t>で実施予定</a:t>
            </a:r>
          </a:p>
          <a:p>
            <a:pPr algn="l" eaLnBrk="1" hangingPunct="1"/>
            <a:endParaRPr lang="en-US" altLang="ja-JP" u="sng" dirty="0">
              <a:latin typeface="ＭＳ Ｐゴシック" pitchFamily="50" charset="-128"/>
            </a:endParaRPr>
          </a:p>
          <a:p>
            <a:pPr algn="l" eaLnBrk="1" hangingPunct="1"/>
            <a:endParaRPr lang="en-US" altLang="ja-JP" dirty="0">
              <a:latin typeface="ＭＳ Ｐゴシック" pitchFamily="50" charset="-128"/>
            </a:endParaRPr>
          </a:p>
          <a:p>
            <a:pPr algn="l" eaLnBrk="1" hangingPunct="1"/>
            <a:endParaRPr lang="en-US" altLang="ja-JP" dirty="0" smtClean="0">
              <a:latin typeface="ＭＳ Ｐゴシック" pitchFamily="50" charset="-128"/>
            </a:endParaRPr>
          </a:p>
        </p:txBody>
      </p:sp>
      <p:sp>
        <p:nvSpPr>
          <p:cNvPr id="20" name="正方形/長方形 29"/>
          <p:cNvSpPr>
            <a:spLocks noChangeArrowheads="1"/>
          </p:cNvSpPr>
          <p:nvPr/>
        </p:nvSpPr>
        <p:spPr bwMode="auto">
          <a:xfrm>
            <a:off x="331477" y="1186880"/>
            <a:ext cx="3880482"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これからの社会で求められる確かな学力のはぐくみ</a:t>
            </a:r>
            <a:r>
              <a:rPr lang="ja-JP" altLang="en-US" b="1" dirty="0">
                <a:latin typeface="Calibri" pitchFamily="34" charset="0"/>
              </a:rPr>
              <a:t>　　</a:t>
            </a:r>
            <a:endParaRPr lang="ja-JP" altLang="en-US" b="1" dirty="0">
              <a:solidFill>
                <a:srgbClr val="FF0000"/>
              </a:solidFill>
            </a:endParaRPr>
          </a:p>
        </p:txBody>
      </p:sp>
      <p:sp>
        <p:nvSpPr>
          <p:cNvPr id="23" name="正方形/長方形 34"/>
          <p:cNvSpPr>
            <a:spLocks noChangeArrowheads="1"/>
          </p:cNvSpPr>
          <p:nvPr/>
        </p:nvSpPr>
        <p:spPr bwMode="auto">
          <a:xfrm>
            <a:off x="4788024" y="1588147"/>
            <a:ext cx="3934148"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ts val="1300"/>
              </a:lnSpc>
            </a:pPr>
            <a:endParaRPr lang="en-US" altLang="ja-JP" u="sng" dirty="0" smtClean="0">
              <a:solidFill>
                <a:srgbClr val="FF0000"/>
              </a:solidFill>
            </a:endParaRPr>
          </a:p>
          <a:p>
            <a:pPr algn="l">
              <a:lnSpc>
                <a:spcPts val="1300"/>
              </a:lnSpc>
            </a:pPr>
            <a:r>
              <a:rPr lang="ja-JP" altLang="en-US" dirty="0" smtClean="0"/>
              <a:t>＊</a:t>
            </a:r>
            <a:r>
              <a:rPr lang="ja-JP" altLang="en-US" dirty="0"/>
              <a:t>平成２７年度に小学校６年生を対象に実施する「振り返りテスト」（到</a:t>
            </a:r>
            <a:endParaRPr lang="en-US" altLang="ja-JP" dirty="0"/>
          </a:p>
          <a:p>
            <a:pPr algn="l">
              <a:lnSpc>
                <a:spcPts val="1300"/>
              </a:lnSpc>
            </a:pPr>
            <a:r>
              <a:rPr lang="ja-JP" altLang="en-US" dirty="0"/>
              <a:t>　　達</a:t>
            </a:r>
            <a:r>
              <a:rPr lang="ja-JP" altLang="en-US" dirty="0" smtClean="0"/>
              <a:t>目標８割</a:t>
            </a:r>
            <a:r>
              <a:rPr lang="ja-JP" altLang="en-US" dirty="0"/>
              <a:t>程度）において</a:t>
            </a:r>
            <a:r>
              <a:rPr lang="ja-JP" altLang="en-US" dirty="0" smtClean="0"/>
              <a:t>、８０％</a:t>
            </a:r>
            <a:r>
              <a:rPr lang="ja-JP" altLang="en-US" dirty="0"/>
              <a:t>以上の正答率をめざします。</a:t>
            </a:r>
            <a:endParaRPr lang="en-US" altLang="ja-JP" dirty="0">
              <a:latin typeface="ＭＳ Ｐゴシック" pitchFamily="50" charset="-128"/>
            </a:endParaRPr>
          </a:p>
          <a:p>
            <a:pPr algn="l">
              <a:lnSpc>
                <a:spcPts val="1300"/>
              </a:lnSpc>
            </a:pPr>
            <a:endParaRPr lang="en-US" altLang="ja-JP" dirty="0" smtClean="0">
              <a:latin typeface="ＭＳ Ｐゴシック" pitchFamily="50" charset="-128"/>
            </a:endParaRPr>
          </a:p>
          <a:p>
            <a:pPr algn="l">
              <a:lnSpc>
                <a:spcPts val="1300"/>
              </a:lnSpc>
            </a:pPr>
            <a:endParaRPr lang="en-US" altLang="ja-JP" dirty="0">
              <a:latin typeface="ＭＳ Ｐゴシック" pitchFamily="50" charset="-128"/>
            </a:endParaRPr>
          </a:p>
          <a:p>
            <a:pPr algn="l">
              <a:lnSpc>
                <a:spcPts val="1300"/>
              </a:lnSpc>
            </a:pPr>
            <a:endParaRPr lang="en-US" altLang="ja-JP" dirty="0" smtClean="0">
              <a:latin typeface="ＭＳ Ｐゴシック" pitchFamily="50" charset="-128"/>
            </a:endParaRPr>
          </a:p>
          <a:p>
            <a:pPr algn="l">
              <a:lnSpc>
                <a:spcPts val="1300"/>
              </a:lnSpc>
            </a:pPr>
            <a:endParaRPr lang="en-US" altLang="ja-JP" dirty="0" smtClean="0"/>
          </a:p>
          <a:p>
            <a:pPr algn="l">
              <a:lnSpc>
                <a:spcPts val="1300"/>
              </a:lnSpc>
            </a:pPr>
            <a:endParaRPr lang="en-US" altLang="ja-JP" dirty="0" smtClean="0"/>
          </a:p>
          <a:p>
            <a:pPr algn="l">
              <a:lnSpc>
                <a:spcPts val="1300"/>
              </a:lnSpc>
            </a:pPr>
            <a:r>
              <a:rPr lang="ja-JP" altLang="en-US" dirty="0"/>
              <a:t>＊理科教育の</a:t>
            </a:r>
            <a:r>
              <a:rPr lang="ja-JP" altLang="en-US" dirty="0" smtClean="0"/>
              <a:t>充実</a:t>
            </a:r>
            <a:endParaRPr lang="en-US" altLang="ja-JP" dirty="0"/>
          </a:p>
          <a:p>
            <a:pPr marL="171450" indent="-85725" algn="l">
              <a:lnSpc>
                <a:spcPts val="1300"/>
              </a:lnSpc>
              <a:buFont typeface="Arial" panose="020B0604020202020204" pitchFamily="34" charset="0"/>
              <a:buChar char="•"/>
            </a:pPr>
            <a:r>
              <a:rPr lang="ja-JP" altLang="en-US" dirty="0" smtClean="0"/>
              <a:t>府内</a:t>
            </a:r>
            <a:r>
              <a:rPr lang="ja-JP" altLang="en-US" dirty="0"/>
              <a:t>すべての市町村に理科教育リーダーを配置</a:t>
            </a:r>
            <a:r>
              <a:rPr lang="ja-JP" altLang="en-US" dirty="0" smtClean="0"/>
              <a:t>し、地域の理科教</a:t>
            </a:r>
            <a:r>
              <a:rPr lang="ja-JP" altLang="en-US" dirty="0"/>
              <a:t>　</a:t>
            </a:r>
            <a:r>
              <a:rPr lang="ja-JP" altLang="en-US" dirty="0" smtClean="0"/>
              <a:t>　育を活性化させます。</a:t>
            </a:r>
            <a:endParaRPr lang="en-US" altLang="ja-JP" dirty="0"/>
          </a:p>
          <a:p>
            <a:pPr marL="171450" indent="-85725" algn="l">
              <a:lnSpc>
                <a:spcPts val="1300"/>
              </a:lnSpc>
              <a:buFont typeface="Arial" panose="020B0604020202020204" pitchFamily="34" charset="0"/>
              <a:buChar char="•"/>
            </a:pPr>
            <a:r>
              <a:rPr lang="ja-JP" altLang="en-US" dirty="0" smtClean="0"/>
              <a:t>研修</a:t>
            </a:r>
            <a:r>
              <a:rPr lang="ja-JP" altLang="en-US" dirty="0"/>
              <a:t>終了後から</a:t>
            </a:r>
            <a:r>
              <a:rPr lang="ja-JP" altLang="en-US" dirty="0" smtClean="0"/>
              <a:t>６か月後</a:t>
            </a:r>
            <a:r>
              <a:rPr lang="ja-JP" altLang="en-US" dirty="0"/>
              <a:t>に実施するアンケートにおいて授業での活　</a:t>
            </a:r>
            <a:r>
              <a:rPr lang="en-US" altLang="ja-JP" dirty="0"/>
              <a:t/>
            </a:r>
            <a:br>
              <a:rPr lang="en-US" altLang="ja-JP" dirty="0"/>
            </a:br>
            <a:r>
              <a:rPr lang="ja-JP" altLang="en-US" dirty="0" smtClean="0"/>
              <a:t>用度８０％をめざします。</a:t>
            </a:r>
            <a:endParaRPr lang="ja-JP" altLang="en-US" b="1" i="1" dirty="0"/>
          </a:p>
          <a:p>
            <a:pPr algn="l">
              <a:lnSpc>
                <a:spcPts val="1300"/>
              </a:lnSpc>
            </a:pPr>
            <a:r>
              <a:rPr lang="ja-JP" altLang="en-US" u="sng" dirty="0">
                <a:solidFill>
                  <a:srgbClr val="FF0000"/>
                </a:solidFill>
              </a:rPr>
              <a:t>　</a:t>
            </a:r>
            <a:endParaRPr lang="en-US" altLang="ja-JP" u="sng" dirty="0" smtClean="0">
              <a:solidFill>
                <a:srgbClr val="FF0000"/>
              </a:solidFill>
            </a:endParaRPr>
          </a:p>
          <a:p>
            <a:pPr algn="l">
              <a:lnSpc>
                <a:spcPts val="1300"/>
              </a:lnSpc>
            </a:pPr>
            <a:endParaRPr lang="en-US" altLang="ja-JP" u="sng" dirty="0">
              <a:solidFill>
                <a:srgbClr val="FF0000"/>
              </a:solidFill>
            </a:endParaRPr>
          </a:p>
          <a:p>
            <a:pPr algn="l">
              <a:lnSpc>
                <a:spcPts val="1300"/>
              </a:lnSpc>
            </a:pPr>
            <a:endParaRPr lang="en-US" altLang="ja-JP" u="sng" dirty="0" smtClean="0">
              <a:solidFill>
                <a:srgbClr val="FF0000"/>
              </a:solidFill>
            </a:endParaRPr>
          </a:p>
          <a:p>
            <a:pPr algn="l">
              <a:lnSpc>
                <a:spcPts val="1300"/>
              </a:lnSpc>
            </a:pPr>
            <a:endParaRPr lang="en-US" altLang="ja-JP" u="sng" dirty="0">
              <a:solidFill>
                <a:srgbClr val="FF0000"/>
              </a:solidFill>
            </a:endParaRPr>
          </a:p>
          <a:p>
            <a:pPr algn="l">
              <a:lnSpc>
                <a:spcPts val="1300"/>
              </a:lnSpc>
            </a:pPr>
            <a:r>
              <a:rPr lang="ja-JP" altLang="en-US" dirty="0" smtClean="0">
                <a:latin typeface="ＭＳ Ｐゴシック" pitchFamily="50" charset="-128"/>
              </a:rPr>
              <a:t>＊</a:t>
            </a:r>
            <a:r>
              <a:rPr lang="ja-JP" altLang="en-US" dirty="0">
                <a:latin typeface="ＭＳ Ｐゴシック" pitchFamily="50" charset="-128"/>
              </a:rPr>
              <a:t>授業中に</a:t>
            </a:r>
            <a:r>
              <a:rPr lang="en-US" altLang="ja-JP" dirty="0">
                <a:latin typeface="ＭＳ Ｐゴシック" pitchFamily="50" charset="-128"/>
              </a:rPr>
              <a:t>ICT</a:t>
            </a:r>
            <a:r>
              <a:rPr lang="ja-JP" altLang="en-US" dirty="0">
                <a:latin typeface="ＭＳ Ｐゴシック" pitchFamily="50" charset="-128"/>
              </a:rPr>
              <a:t>を活用して指導する</a:t>
            </a:r>
            <a:r>
              <a:rPr lang="ja-JP" altLang="en-US" dirty="0" smtClean="0">
                <a:latin typeface="ＭＳ Ｐゴシック" pitchFamily="50" charset="-128"/>
              </a:rPr>
              <a:t>能力（</a:t>
            </a:r>
            <a:r>
              <a:rPr lang="en-US" altLang="ja-JP" dirty="0" smtClean="0">
                <a:latin typeface="ＭＳ Ｐゴシック" pitchFamily="50" charset="-128"/>
              </a:rPr>
              <a:t>※</a:t>
            </a:r>
            <a:r>
              <a:rPr lang="ja-JP" altLang="en-US" dirty="0" smtClean="0">
                <a:latin typeface="ＭＳ Ｐゴシック" pitchFamily="50" charset="-128"/>
              </a:rPr>
              <a:t>）の</a:t>
            </a:r>
            <a:r>
              <a:rPr lang="ja-JP" altLang="en-US" dirty="0">
                <a:latin typeface="ＭＳ Ｐゴシック" pitchFamily="50" charset="-128"/>
              </a:rPr>
              <a:t>向上を</a:t>
            </a:r>
            <a:r>
              <a:rPr lang="ja-JP" altLang="en-US" dirty="0" smtClean="0">
                <a:latin typeface="ＭＳ Ｐゴシック" pitchFamily="50" charset="-128"/>
              </a:rPr>
              <a:t>めざします。</a:t>
            </a:r>
            <a:endParaRPr lang="en-US" altLang="ja-JP" dirty="0">
              <a:latin typeface="ＭＳ Ｐゴシック" pitchFamily="50" charset="-128"/>
            </a:endParaRPr>
          </a:p>
          <a:p>
            <a:pPr algn="l">
              <a:lnSpc>
                <a:spcPts val="1300"/>
              </a:lnSpc>
            </a:pPr>
            <a:r>
              <a:rPr lang="ja-JP" altLang="en-US" dirty="0">
                <a:effectLst>
                  <a:outerShdw blurRad="12700" dist="38100" dir="2700000" algn="tl">
                    <a:srgbClr val="000000">
                      <a:alpha val="74000"/>
                    </a:srgbClr>
                  </a:outerShdw>
                </a:effectLst>
                <a:latin typeface="ＭＳ Ｐゴシック" pitchFamily="50" charset="-128"/>
              </a:rPr>
              <a:t>　</a:t>
            </a:r>
            <a:r>
              <a:rPr lang="ja-JP" altLang="en-US" b="1" i="1" dirty="0">
                <a:latin typeface="ＭＳ Ｐゴシック" pitchFamily="50" charset="-128"/>
              </a:rPr>
              <a:t>　</a:t>
            </a:r>
            <a:r>
              <a:rPr lang="ja-JP" altLang="en-US" dirty="0">
                <a:latin typeface="ＭＳ Ｐゴシック" pitchFamily="50" charset="-128"/>
              </a:rPr>
              <a:t>（参考）　平成２４年度　　小学校　　６９．５％　中学校　　</a:t>
            </a:r>
            <a:r>
              <a:rPr lang="ja-JP" altLang="en-US" dirty="0" smtClean="0">
                <a:latin typeface="ＭＳ Ｐゴシック" pitchFamily="50" charset="-128"/>
              </a:rPr>
              <a:t>５６．６％</a:t>
            </a:r>
            <a:endParaRPr lang="en-US" altLang="ja-JP" dirty="0" smtClean="0">
              <a:latin typeface="ＭＳ Ｐゴシック" pitchFamily="50" charset="-128"/>
            </a:endParaRPr>
          </a:p>
          <a:p>
            <a:pPr algn="l">
              <a:lnSpc>
                <a:spcPts val="1300"/>
              </a:lnSpc>
            </a:pPr>
            <a:r>
              <a:rPr lang="ja-JP" altLang="en-US" dirty="0" smtClean="0">
                <a:latin typeface="ＭＳ Ｐゴシック" pitchFamily="50" charset="-128"/>
              </a:rPr>
              <a:t>　　</a:t>
            </a:r>
            <a:r>
              <a:rPr lang="en-US" altLang="ja-JP" sz="900" i="1" dirty="0" smtClean="0">
                <a:latin typeface="ＭＳ Ｐゴシック" pitchFamily="50" charset="-128"/>
              </a:rPr>
              <a:t>※</a:t>
            </a:r>
            <a:r>
              <a:rPr lang="ja-JP" altLang="en-US" sz="900" i="1" dirty="0" smtClean="0">
                <a:latin typeface="ＭＳ Ｐゴシック" pitchFamily="50" charset="-128"/>
              </a:rPr>
              <a:t>学校における教育の情報化の実態等に関する調査（文部科学省）に</a:t>
            </a:r>
            <a:endParaRPr lang="en-US" altLang="ja-JP" sz="900" i="1" dirty="0" smtClean="0">
              <a:latin typeface="ＭＳ Ｐゴシック" pitchFamily="50" charset="-128"/>
            </a:endParaRPr>
          </a:p>
          <a:p>
            <a:pPr algn="l">
              <a:lnSpc>
                <a:spcPts val="1300"/>
              </a:lnSpc>
            </a:pPr>
            <a:r>
              <a:rPr lang="ja-JP" altLang="en-US" sz="900" i="1" dirty="0">
                <a:latin typeface="ＭＳ Ｐゴシック" pitchFamily="50" charset="-128"/>
              </a:rPr>
              <a:t>　</a:t>
            </a:r>
            <a:r>
              <a:rPr lang="ja-JP" altLang="en-US" sz="900" i="1" dirty="0" smtClean="0">
                <a:latin typeface="ＭＳ Ｐゴシック" pitchFamily="50" charset="-128"/>
              </a:rPr>
              <a:t>　　おいて、「授業中に</a:t>
            </a:r>
            <a:r>
              <a:rPr lang="en-US" altLang="ja-JP" sz="900" i="1" dirty="0" smtClean="0">
                <a:latin typeface="ＭＳ Ｐゴシック" pitchFamily="50" charset="-128"/>
              </a:rPr>
              <a:t>ICT</a:t>
            </a:r>
            <a:r>
              <a:rPr lang="ja-JP" altLang="en-US" sz="900" i="1" dirty="0" smtClean="0">
                <a:latin typeface="ＭＳ Ｐゴシック" pitchFamily="50" charset="-128"/>
              </a:rPr>
              <a:t>を活用して指導する能力」の質問に対し、「わりに</a:t>
            </a:r>
            <a:endParaRPr lang="en-US" altLang="ja-JP" sz="900" i="1" dirty="0" smtClean="0">
              <a:latin typeface="ＭＳ Ｐゴシック" pitchFamily="50" charset="-128"/>
            </a:endParaRPr>
          </a:p>
          <a:p>
            <a:pPr algn="l">
              <a:lnSpc>
                <a:spcPts val="1300"/>
              </a:lnSpc>
            </a:pPr>
            <a:r>
              <a:rPr lang="ja-JP" altLang="en-US" sz="900" i="1" dirty="0">
                <a:latin typeface="ＭＳ Ｐゴシック" pitchFamily="50" charset="-128"/>
              </a:rPr>
              <a:t>　</a:t>
            </a:r>
            <a:r>
              <a:rPr lang="ja-JP" altLang="en-US" sz="900" i="1" dirty="0" smtClean="0">
                <a:latin typeface="ＭＳ Ｐゴシック" pitchFamily="50" charset="-128"/>
              </a:rPr>
              <a:t>　　できる」「ややできる」の割合の合計。</a:t>
            </a:r>
            <a:endParaRPr lang="en-US" altLang="ja-JP" sz="900" i="1" dirty="0" smtClean="0">
              <a:latin typeface="ＭＳ Ｐゴシック" pitchFamily="50" charset="-128"/>
            </a:endParaRPr>
          </a:p>
          <a:p>
            <a:pPr algn="l">
              <a:lnSpc>
                <a:spcPts val="1300"/>
              </a:lnSpc>
            </a:pPr>
            <a:r>
              <a:rPr lang="ja-JP" altLang="en-US" u="sng" dirty="0" smtClean="0">
                <a:solidFill>
                  <a:srgbClr val="00B050"/>
                </a:solidFill>
                <a:latin typeface="ＭＳ Ｐゴシック" pitchFamily="50" charset="-128"/>
              </a:rPr>
              <a:t>　</a:t>
            </a:r>
            <a:endParaRPr lang="en-US" altLang="ja-JP" u="sng" dirty="0">
              <a:solidFill>
                <a:srgbClr val="00B050"/>
              </a:solidFill>
              <a:latin typeface="ＭＳ Ｐゴシック" pitchFamily="50" charset="-128"/>
            </a:endParaRPr>
          </a:p>
          <a:p>
            <a:pPr algn="l">
              <a:lnSpc>
                <a:spcPts val="1300"/>
              </a:lnSpc>
            </a:pPr>
            <a:endParaRPr lang="en-US" altLang="ja-JP" dirty="0">
              <a:latin typeface="ＭＳ Ｐゴシック" pitchFamily="50" charset="-128"/>
            </a:endParaRPr>
          </a:p>
        </p:txBody>
      </p:sp>
      <p:sp>
        <p:nvSpPr>
          <p:cNvPr id="24" name="正方形/長方形 29"/>
          <p:cNvSpPr>
            <a:spLocks noChangeArrowheads="1"/>
          </p:cNvSpPr>
          <p:nvPr/>
        </p:nvSpPr>
        <p:spPr bwMode="auto">
          <a:xfrm>
            <a:off x="4810056" y="1186880"/>
            <a:ext cx="3866400"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t>■これからの社会で求められる確かな学力のはぐくみ</a:t>
            </a:r>
            <a:endParaRPr lang="ja-JP" altLang="en-US" b="1" dirty="0"/>
          </a:p>
        </p:txBody>
      </p:sp>
      <p:sp>
        <p:nvSpPr>
          <p:cNvPr id="26" name="二等辺三角形 25"/>
          <p:cNvSpPr/>
          <p:nvPr/>
        </p:nvSpPr>
        <p:spPr>
          <a:xfrm rot="5400000">
            <a:off x="3746661" y="3210223"/>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7" name="Text Box 142"/>
          <p:cNvSpPr txBox="1">
            <a:spLocks noChangeArrowheads="1"/>
          </p:cNvSpPr>
          <p:nvPr/>
        </p:nvSpPr>
        <p:spPr bwMode="auto">
          <a:xfrm>
            <a:off x="8567738" y="6610350"/>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４</a:t>
            </a:r>
          </a:p>
        </p:txBody>
      </p:sp>
      <p:sp>
        <p:nvSpPr>
          <p:cNvPr id="2" name="角丸四角形吹き出し 1"/>
          <p:cNvSpPr/>
          <p:nvPr/>
        </p:nvSpPr>
        <p:spPr bwMode="auto">
          <a:xfrm>
            <a:off x="3995936" y="4185742"/>
            <a:ext cx="593527" cy="251370"/>
          </a:xfrm>
          <a:prstGeom prst="wedgeRoundRectCallou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p:txBody>
      </p:sp>
      <p:sp>
        <p:nvSpPr>
          <p:cNvPr id="3" name="角丸四角形吹き出し 2"/>
          <p:cNvSpPr/>
          <p:nvPr/>
        </p:nvSpPr>
        <p:spPr bwMode="auto">
          <a:xfrm>
            <a:off x="3923928" y="4311427"/>
            <a:ext cx="2412268" cy="1241809"/>
          </a:xfrm>
          <a:prstGeom prst="wedgeRoundRectCallou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650243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19050" y="80628"/>
            <a:ext cx="9104313" cy="1547006"/>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課題２：府立</a:t>
            </a:r>
            <a:r>
              <a:rPr lang="ja-JP" altLang="en-US" sz="1400" b="1" dirty="0" smtClean="0">
                <a:latin typeface="メイリオ" pitchFamily="50" charset="-128"/>
                <a:ea typeface="メイリオ" pitchFamily="50" charset="-128"/>
                <a:cs typeface="メイリオ" pitchFamily="50" charset="-128"/>
              </a:rPr>
              <a:t>高校</a:t>
            </a:r>
            <a:r>
              <a:rPr lang="ja-JP" altLang="en-US" sz="1400" b="1" dirty="0">
                <a:latin typeface="メイリオ" pitchFamily="50" charset="-128"/>
                <a:ea typeface="メイリオ" pitchFamily="50" charset="-128"/>
                <a:cs typeface="メイリオ" pitchFamily="50" charset="-128"/>
              </a:rPr>
              <a:t>の</a:t>
            </a:r>
            <a:r>
              <a:rPr lang="ja-JP" altLang="en-US" sz="1400" b="1" dirty="0" smtClean="0">
                <a:latin typeface="メイリオ" pitchFamily="50" charset="-128"/>
                <a:ea typeface="メイリオ" pitchFamily="50" charset="-128"/>
                <a:cs typeface="メイリオ" pitchFamily="50" charset="-128"/>
              </a:rPr>
              <a:t>教育力を向上させます。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10" name="角丸四角形 9"/>
          <p:cNvSpPr/>
          <p:nvPr/>
        </p:nvSpPr>
        <p:spPr>
          <a:xfrm>
            <a:off x="66675" y="386854"/>
            <a:ext cx="8932863" cy="117410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◆グローバル社会で活躍できる人材の育成やセーフティネットの整備など社会の変化やニーズを踏まえた府立高校の</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充実をすすめます。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◆キャリア教育や不登校・中途退学への対応など生徒一人ひとりの自立を支える教育を充実します。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◆計画的な施設整備や</a:t>
            </a:r>
            <a:r>
              <a:rPr lang="en-US" altLang="ja-JP" sz="1100" b="1" dirty="0" smtClean="0">
                <a:solidFill>
                  <a:schemeClr val="tx1"/>
                </a:solidFill>
                <a:latin typeface="ＭＳ Ｐゴシック" pitchFamily="50" charset="-128"/>
                <a:ea typeface="メイリオ" pitchFamily="50" charset="-128"/>
                <a:cs typeface="メイリオ" pitchFamily="50" charset="-128"/>
              </a:rPr>
              <a:t>ICT</a:t>
            </a:r>
            <a:r>
              <a:rPr lang="ja-JP" altLang="en-US" sz="1100" b="1" dirty="0" smtClean="0">
                <a:solidFill>
                  <a:schemeClr val="tx1"/>
                </a:solidFill>
                <a:latin typeface="ＭＳ Ｐゴシック" pitchFamily="50" charset="-128"/>
                <a:ea typeface="メイリオ" pitchFamily="50" charset="-128"/>
                <a:cs typeface="メイリオ" pitchFamily="50" charset="-128"/>
              </a:rPr>
              <a:t>環境の充実により、府立高校の教育環境の整備をすすめます。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◆府立高校の新たな特色に応じて、中学生にとってより一層公平</a:t>
            </a:r>
            <a:r>
              <a:rPr lang="ja-JP" altLang="en-US" sz="1100" b="1" dirty="0" smtClean="0">
                <a:solidFill>
                  <a:schemeClr val="accent4"/>
                </a:solidFill>
                <a:latin typeface="ＭＳ Ｐゴシック" pitchFamily="50" charset="-128"/>
                <a:ea typeface="メイリオ" pitchFamily="50" charset="-128"/>
                <a:cs typeface="メイリオ" pitchFamily="50" charset="-128"/>
              </a:rPr>
              <a:t>な</a:t>
            </a:r>
            <a:r>
              <a:rPr lang="ja-JP" altLang="en-US" sz="1100" b="1" dirty="0" smtClean="0">
                <a:solidFill>
                  <a:schemeClr val="tx1"/>
                </a:solidFill>
                <a:latin typeface="ＭＳ Ｐゴシック" pitchFamily="50" charset="-128"/>
                <a:ea typeface="メイリオ" pitchFamily="50" charset="-128"/>
                <a:cs typeface="メイリオ" pitchFamily="50" charset="-128"/>
              </a:rPr>
              <a:t>入学者選抜制度とします。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◆各校の教育内容の充実を図るとともに、将来の生徒数等を勘案した効果的かつ効率的な学校配置をすすめます。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p:txBody>
      </p:sp>
      <p:sp>
        <p:nvSpPr>
          <p:cNvPr id="11" name="角丸四角形 10"/>
          <p:cNvSpPr/>
          <p:nvPr/>
        </p:nvSpPr>
        <p:spPr>
          <a:xfrm>
            <a:off x="107950" y="368275"/>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30" name="二等辺三角形 29"/>
          <p:cNvSpPr/>
          <p:nvPr/>
        </p:nvSpPr>
        <p:spPr>
          <a:xfrm rot="10800000">
            <a:off x="1900236" y="1608819"/>
            <a:ext cx="995363" cy="163996"/>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2" name="Text Box 142"/>
          <p:cNvSpPr txBox="1">
            <a:spLocks noChangeArrowheads="1"/>
          </p:cNvSpPr>
          <p:nvPr/>
        </p:nvSpPr>
        <p:spPr bwMode="auto">
          <a:xfrm>
            <a:off x="8329613" y="636587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４</a:t>
            </a:r>
          </a:p>
        </p:txBody>
      </p:sp>
      <p:sp>
        <p:nvSpPr>
          <p:cNvPr id="14" name="AutoShape 4"/>
          <p:cNvSpPr>
            <a:spLocks noChangeArrowheads="1"/>
          </p:cNvSpPr>
          <p:nvPr/>
        </p:nvSpPr>
        <p:spPr bwMode="auto">
          <a:xfrm>
            <a:off x="19050" y="1808820"/>
            <a:ext cx="9104313" cy="4804705"/>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038" y="2262757"/>
            <a:ext cx="4440237" cy="4225355"/>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66675" y="2096852"/>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角丸四角形 16"/>
          <p:cNvSpPr/>
          <p:nvPr/>
        </p:nvSpPr>
        <p:spPr>
          <a:xfrm>
            <a:off x="4591745" y="2249462"/>
            <a:ext cx="4446587" cy="423865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8" name="二等辺三角形 17"/>
          <p:cNvSpPr/>
          <p:nvPr/>
        </p:nvSpPr>
        <p:spPr>
          <a:xfrm rot="5400000">
            <a:off x="3779044" y="4253681"/>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9" name="角丸四角形 18"/>
          <p:cNvSpPr/>
          <p:nvPr/>
        </p:nvSpPr>
        <p:spPr>
          <a:xfrm>
            <a:off x="4579938" y="2117403"/>
            <a:ext cx="44196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0" name="正方形/長方形 29"/>
          <p:cNvSpPr>
            <a:spLocks noChangeArrowheads="1"/>
          </p:cNvSpPr>
          <p:nvPr/>
        </p:nvSpPr>
        <p:spPr bwMode="auto">
          <a:xfrm>
            <a:off x="160338" y="252890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社会</a:t>
            </a:r>
            <a:r>
              <a:rPr lang="ja-JP" altLang="en-US" b="1" dirty="0" smtClean="0"/>
              <a:t>の変化やニーズを踏まえた府立高校の充実</a:t>
            </a:r>
            <a:r>
              <a:rPr lang="ja-JP" altLang="en-US" b="1" dirty="0"/>
              <a:t>　　　　　　　</a:t>
            </a:r>
            <a:endParaRPr lang="ja-JP" altLang="en-US" b="1" dirty="0">
              <a:solidFill>
                <a:srgbClr val="FF0000"/>
              </a:solidFill>
            </a:endParaRPr>
          </a:p>
        </p:txBody>
      </p:sp>
      <p:sp>
        <p:nvSpPr>
          <p:cNvPr id="21" name="正方形/長方形 3"/>
          <p:cNvSpPr>
            <a:spLocks noChangeArrowheads="1"/>
          </p:cNvSpPr>
          <p:nvPr/>
        </p:nvSpPr>
        <p:spPr bwMode="auto">
          <a:xfrm>
            <a:off x="160338" y="2828553"/>
            <a:ext cx="4244975"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latin typeface="ＭＳ Ｐゴシック" pitchFamily="50" charset="-128"/>
              </a:rPr>
              <a:t>【</a:t>
            </a:r>
            <a:r>
              <a:rPr lang="ja-JP" altLang="en-US" dirty="0" smtClean="0">
                <a:latin typeface="ＭＳ Ｐゴシック" pitchFamily="50" charset="-128"/>
              </a:rPr>
              <a:t>グローバルリーダーズハイスクールの充実</a:t>
            </a:r>
            <a:r>
              <a:rPr lang="en-US" altLang="ja-JP" dirty="0" smtClean="0">
                <a:latin typeface="ＭＳ Ｐゴシック" pitchFamily="50" charset="-128"/>
              </a:rPr>
              <a:t>】</a:t>
            </a:r>
          </a:p>
          <a:p>
            <a:pPr lvl="0" algn="l"/>
            <a:r>
              <a:rPr lang="ja-JP" altLang="en-US" dirty="0" smtClean="0">
                <a:latin typeface="ＭＳ Ｐゴシック" pitchFamily="50" charset="-128"/>
              </a:rPr>
              <a:t>＊さらなる特色づくり推進事業</a:t>
            </a:r>
            <a:endParaRPr lang="en-US" altLang="ja-JP" dirty="0">
              <a:latin typeface="ＭＳ Ｐゴシック" pitchFamily="50" charset="-128"/>
            </a:endParaRPr>
          </a:p>
          <a:p>
            <a:pPr marL="180975" indent="-95250" algn="l">
              <a:buFont typeface="Arial" panose="020B0604020202020204" pitchFamily="34" charset="0"/>
              <a:buChar char="•"/>
            </a:pPr>
            <a:r>
              <a:rPr lang="ja-JP" altLang="en-US" dirty="0" smtClean="0">
                <a:latin typeface="ＭＳ Ｐゴシック" pitchFamily="50" charset="-128"/>
              </a:rPr>
              <a:t>学力診断共通テストや１０校による合同発表会を行います。また、各校の</a:t>
            </a:r>
            <a:r>
              <a:rPr lang="ja-JP" altLang="en-US" dirty="0">
                <a:latin typeface="ＭＳ Ｐゴシック" pitchFamily="50" charset="-128"/>
              </a:rPr>
              <a:t>取組みについて</a:t>
            </a:r>
            <a:r>
              <a:rPr lang="ja-JP" altLang="en-US" dirty="0" smtClean="0">
                <a:latin typeface="ＭＳ Ｐゴシック" pitchFamily="50" charset="-128"/>
              </a:rPr>
              <a:t>、外部</a:t>
            </a:r>
            <a:r>
              <a:rPr lang="ja-JP" altLang="en-US" dirty="0">
                <a:latin typeface="ＭＳ Ｐゴシック" pitchFamily="50" charset="-128"/>
              </a:rPr>
              <a:t>有識者によるパフォーマンス評価</a:t>
            </a:r>
            <a:r>
              <a:rPr lang="ja-JP" altLang="en-US" dirty="0" smtClean="0">
                <a:latin typeface="ＭＳ Ｐゴシック" pitchFamily="50" charset="-128"/>
              </a:rPr>
              <a:t>を行います。</a:t>
            </a:r>
            <a:endParaRPr lang="en-US" altLang="ja-JP" dirty="0">
              <a:latin typeface="ＭＳ Ｐゴシック" pitchFamily="50" charset="-128"/>
            </a:endParaRPr>
          </a:p>
          <a:p>
            <a:pPr marL="180975" indent="-95250" algn="l">
              <a:buFont typeface="Arial" panose="020B0604020202020204" pitchFamily="34" charset="0"/>
              <a:buChar char="•"/>
            </a:pPr>
            <a:r>
              <a:rPr lang="ja-JP" altLang="en-US" dirty="0" smtClean="0">
                <a:latin typeface="ＭＳ Ｐゴシック" pitchFamily="50" charset="-128"/>
              </a:rPr>
              <a:t>平成２３年度</a:t>
            </a:r>
            <a:r>
              <a:rPr lang="ja-JP" altLang="en-US" dirty="0">
                <a:latin typeface="ＭＳ Ｐゴシック" pitchFamily="50" charset="-128"/>
              </a:rPr>
              <a:t>から３年間の各校の取組みの成果と課題を検証したうえで、総合的評価に基づき、</a:t>
            </a:r>
            <a:r>
              <a:rPr lang="ja-JP" altLang="en-US" dirty="0">
                <a:latin typeface="+mj-ea"/>
              </a:rPr>
              <a:t>再指定（指定校入替、新規指定など）を行います</a:t>
            </a:r>
            <a:r>
              <a:rPr lang="ja-JP" altLang="en-US" dirty="0" smtClean="0">
                <a:latin typeface="+mj-ea"/>
              </a:rPr>
              <a:t>。</a:t>
            </a:r>
            <a:endParaRPr lang="en-US" altLang="ja-JP" strike="sngStrike" dirty="0">
              <a:latin typeface="+mj-ea"/>
            </a:endParaRPr>
          </a:p>
          <a:p>
            <a:pPr lvl="0" algn="l"/>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英語コミュニケーション能力の育成</a:t>
            </a:r>
            <a:r>
              <a:rPr lang="en-US" altLang="ja-JP" dirty="0" smtClean="0">
                <a:latin typeface="ＭＳ Ｐゴシック" pitchFamily="50" charset="-128"/>
              </a:rPr>
              <a:t>】</a:t>
            </a:r>
          </a:p>
          <a:p>
            <a:pPr algn="l"/>
            <a:r>
              <a:rPr lang="ja-JP" altLang="en-US" dirty="0" smtClean="0">
                <a:latin typeface="ＭＳ Ｐゴシック" pitchFamily="50" charset="-128"/>
              </a:rPr>
              <a:t>＊骨太の英語力養成事業</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府立高校生の英語４技能（聞く･話す･読む･書く）の引上げを行うため、平成２７年度</a:t>
            </a:r>
            <a:r>
              <a:rPr lang="ja-JP" altLang="en-US" dirty="0">
                <a:latin typeface="ＭＳ Ｐゴシック" pitchFamily="50" charset="-128"/>
              </a:rPr>
              <a:t>から</a:t>
            </a:r>
            <a:r>
              <a:rPr lang="ja-JP" altLang="en-US" dirty="0" smtClean="0">
                <a:latin typeface="ＭＳ Ｐゴシック" pitchFamily="50" charset="-128"/>
              </a:rPr>
              <a:t>、府立高校１７校に対し、</a:t>
            </a:r>
            <a:r>
              <a:rPr lang="en-US" altLang="ja-JP" dirty="0" smtClean="0">
                <a:latin typeface="ＭＳ Ｐゴシック" pitchFamily="50" charset="-128"/>
              </a:rPr>
              <a:t>SET</a:t>
            </a:r>
            <a:r>
              <a:rPr lang="ja-JP" altLang="en-US" dirty="0">
                <a:latin typeface="ＭＳ Ｐゴシック" pitchFamily="50" charset="-128"/>
              </a:rPr>
              <a:t>（</a:t>
            </a:r>
            <a:r>
              <a:rPr lang="en-US" altLang="ja-JP" dirty="0">
                <a:latin typeface="ＭＳ Ｐゴシック" pitchFamily="50" charset="-128"/>
              </a:rPr>
              <a:t>Super English Teacher</a:t>
            </a:r>
            <a:r>
              <a:rPr lang="ja-JP" altLang="en-US" dirty="0">
                <a:latin typeface="ＭＳ Ｐゴシック" pitchFamily="50" charset="-128"/>
              </a:rPr>
              <a:t>）</a:t>
            </a:r>
            <a:r>
              <a:rPr lang="ja-JP" altLang="en-US" dirty="0" smtClean="0">
                <a:latin typeface="ＭＳ Ｐゴシック" pitchFamily="50" charset="-128"/>
              </a:rPr>
              <a:t>に</a:t>
            </a:r>
            <a:r>
              <a:rPr lang="ja-JP" altLang="en-US" dirty="0">
                <a:latin typeface="ＭＳ Ｐゴシック" pitchFamily="50" charset="-128"/>
              </a:rPr>
              <a:t>　</a:t>
            </a:r>
            <a:r>
              <a:rPr lang="ja-JP" altLang="en-US" dirty="0" smtClean="0">
                <a:latin typeface="ＭＳ Ｐゴシック" pitchFamily="50" charset="-128"/>
              </a:rPr>
              <a:t>　よる</a:t>
            </a:r>
            <a:r>
              <a:rPr lang="en-US" altLang="ja-JP" dirty="0">
                <a:latin typeface="ＭＳ Ｐゴシック" pitchFamily="50" charset="-128"/>
              </a:rPr>
              <a:t>TOEFL </a:t>
            </a:r>
            <a:r>
              <a:rPr lang="en-US" altLang="ja-JP" dirty="0" err="1">
                <a:latin typeface="ＭＳ Ｐゴシック" pitchFamily="50" charset="-128"/>
              </a:rPr>
              <a:t>iBT</a:t>
            </a:r>
            <a:r>
              <a:rPr lang="ja-JP" altLang="en-US" dirty="0" smtClean="0">
                <a:latin typeface="ＭＳ Ｐゴシック" pitchFamily="50" charset="-128"/>
              </a:rPr>
              <a:t>を取り入れた授業</a:t>
            </a:r>
            <a:r>
              <a:rPr lang="ja-JP" altLang="en-US" dirty="0">
                <a:latin typeface="ＭＳ Ｐゴシック" pitchFamily="50" charset="-128"/>
              </a:rPr>
              <a:t>を</a:t>
            </a:r>
            <a:r>
              <a:rPr lang="ja-JP" altLang="en-US" dirty="0" smtClean="0">
                <a:latin typeface="ＭＳ Ｐゴシック" pitchFamily="50" charset="-128"/>
              </a:rPr>
              <a:t>導入します。</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平成２６年度は、シラバスや教材の作成及び教員研修等、その</a:t>
            </a:r>
            <a:r>
              <a:rPr lang="ja-JP" altLang="en-US" dirty="0">
                <a:latin typeface="ＭＳ Ｐゴシック" pitchFamily="50" charset="-128"/>
              </a:rPr>
              <a:t>体制を</a:t>
            </a:r>
            <a:r>
              <a:rPr lang="ja-JP" altLang="en-US" dirty="0" smtClean="0">
                <a:latin typeface="ＭＳ Ｐゴシック" pitchFamily="50" charset="-128"/>
              </a:rPr>
              <a:t>整備します。</a:t>
            </a:r>
            <a:endParaRPr lang="en-US" altLang="ja-JP" dirty="0" smtClean="0">
              <a:latin typeface="ＭＳ Ｐゴシック" pitchFamily="50" charset="-128"/>
            </a:endParaRPr>
          </a:p>
          <a:p>
            <a:pPr algn="l"/>
            <a:endParaRPr lang="en-US" altLang="ja-JP" strike="sngStrike" dirty="0" smtClean="0">
              <a:latin typeface="ＭＳ Ｐゴシック" pitchFamily="50" charset="-128"/>
            </a:endParaRPr>
          </a:p>
          <a:p>
            <a:pPr algn="l"/>
            <a:r>
              <a:rPr lang="ja-JP" altLang="en-US" dirty="0" smtClean="0">
                <a:latin typeface="ＭＳ Ｐゴシック" pitchFamily="50" charset="-128"/>
              </a:rPr>
              <a:t>＊英語教育推進事業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在籍校</a:t>
            </a:r>
            <a:r>
              <a:rPr lang="ja-JP" altLang="en-US" dirty="0">
                <a:latin typeface="ＭＳ Ｐゴシック" pitchFamily="50" charset="-128"/>
              </a:rPr>
              <a:t>によらず</a:t>
            </a:r>
            <a:r>
              <a:rPr lang="ja-JP" altLang="en-US" dirty="0" smtClean="0">
                <a:latin typeface="ＭＳ Ｐゴシック" pitchFamily="50" charset="-128"/>
              </a:rPr>
              <a:t>、</a:t>
            </a:r>
            <a:r>
              <a:rPr lang="en-US" altLang="ja-JP" dirty="0" smtClean="0">
                <a:latin typeface="ＭＳ Ｐゴシック" pitchFamily="50" charset="-128"/>
              </a:rPr>
              <a:t> </a:t>
            </a:r>
            <a:r>
              <a:rPr lang="ja-JP" altLang="en-US" dirty="0" smtClean="0">
                <a:latin typeface="ＭＳ Ｐゴシック" pitchFamily="50" charset="-128"/>
              </a:rPr>
              <a:t>意欲</a:t>
            </a:r>
            <a:r>
              <a:rPr lang="ja-JP" altLang="en-US" dirty="0">
                <a:latin typeface="ＭＳ Ｐゴシック" pitchFamily="50" charset="-128"/>
              </a:rPr>
              <a:t>ある生徒に対して「聞く・話す」能力の</a:t>
            </a:r>
            <a:r>
              <a:rPr lang="ja-JP" altLang="en-US" dirty="0" smtClean="0">
                <a:latin typeface="ＭＳ Ｐゴシック" pitchFamily="50" charset="-128"/>
              </a:rPr>
              <a:t>鍛錬を</a:t>
            </a:r>
            <a:r>
              <a:rPr lang="ja-JP" altLang="en-US" dirty="0">
                <a:latin typeface="ＭＳ Ｐゴシック" pitchFamily="50" charset="-128"/>
              </a:rPr>
              <a:t>行い</a:t>
            </a:r>
            <a:r>
              <a:rPr lang="ja-JP" altLang="en-US" dirty="0" smtClean="0">
                <a:latin typeface="ＭＳ Ｐゴシック" pitchFamily="50" charset="-128"/>
              </a:rPr>
              <a:t>、英語能力を引上げるため、府立高校生を対象に、特訓クラスの設置や生徒の海外研修支援を実施します。</a:t>
            </a:r>
            <a:endParaRPr lang="ja-JP" altLang="en-US" dirty="0">
              <a:latin typeface="ＭＳ Ｐゴシック" pitchFamily="50" charset="-128"/>
            </a:endParaRPr>
          </a:p>
          <a:p>
            <a:pPr marL="85725" indent="-85725" algn="l"/>
            <a:r>
              <a:rPr lang="ja-JP" altLang="en-US" dirty="0" smtClean="0">
                <a:latin typeface="ＭＳ Ｐゴシック" pitchFamily="50" charset="-128"/>
              </a:rPr>
              <a:t>　</a:t>
            </a:r>
            <a:endParaRPr lang="en-US" altLang="ja-JP" dirty="0">
              <a:latin typeface="ＭＳ Ｐゴシック" pitchFamily="50" charset="-128"/>
            </a:endParaRPr>
          </a:p>
          <a:p>
            <a:pPr marL="85725" indent="-85725" algn="l"/>
            <a:endParaRPr lang="en-US" altLang="ja-JP" dirty="0">
              <a:latin typeface="ＭＳ Ｐゴシック" pitchFamily="50" charset="-128"/>
            </a:endParaRPr>
          </a:p>
        </p:txBody>
      </p:sp>
      <p:sp>
        <p:nvSpPr>
          <p:cNvPr id="23" name="正方形/長方形 34"/>
          <p:cNvSpPr>
            <a:spLocks noChangeArrowheads="1"/>
          </p:cNvSpPr>
          <p:nvPr/>
        </p:nvSpPr>
        <p:spPr bwMode="auto">
          <a:xfrm>
            <a:off x="4785555" y="2901605"/>
            <a:ext cx="412032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a:t>＊学校教育自己診断における生徒の学校生活満足度</a:t>
            </a:r>
            <a:r>
              <a:rPr lang="ja-JP" altLang="en-US" dirty="0" smtClean="0"/>
              <a:t>を向上</a:t>
            </a:r>
            <a:r>
              <a:rPr lang="ja-JP" altLang="en-US" dirty="0"/>
              <a:t>させます</a:t>
            </a:r>
            <a:r>
              <a:rPr lang="ja-JP" altLang="en-US" dirty="0" smtClean="0"/>
              <a:t>。</a:t>
            </a:r>
            <a:endParaRPr lang="en-US" altLang="ja-JP" dirty="0" smtClean="0"/>
          </a:p>
          <a:p>
            <a:pPr algn="l"/>
            <a:r>
              <a:rPr lang="ja-JP" altLang="en-US" dirty="0">
                <a:latin typeface="ＭＳ Ｐゴシック" pitchFamily="50" charset="-128"/>
              </a:rPr>
              <a:t>　</a:t>
            </a:r>
            <a:r>
              <a:rPr lang="ja-JP" altLang="en-US" dirty="0" smtClean="0">
                <a:latin typeface="ＭＳ Ｐゴシック" pitchFamily="50" charset="-128"/>
              </a:rPr>
              <a:t>（参考）平成２９年度目標値　　全府立学校で７０％以上</a:t>
            </a:r>
            <a:endParaRPr lang="en-US" altLang="ja-JP" dirty="0">
              <a:latin typeface="ＭＳ Ｐゴシック" pitchFamily="50" charset="-128"/>
            </a:endParaRPr>
          </a:p>
          <a:p>
            <a:pPr algn="l"/>
            <a:endParaRPr lang="en-US" altLang="ja-JP" dirty="0" smtClean="0">
              <a:latin typeface="+mj-ea"/>
            </a:endParaRPr>
          </a:p>
          <a:p>
            <a:pPr algn="l"/>
            <a:r>
              <a:rPr lang="ja-JP" altLang="en-US" dirty="0" smtClean="0">
                <a:latin typeface="+mj-ea"/>
              </a:rPr>
              <a:t>＊現役での国公立大学進学率を向上させます。</a:t>
            </a:r>
            <a:endParaRPr lang="en-US" altLang="ja-JP" dirty="0" smtClean="0">
              <a:latin typeface="+mj-ea"/>
            </a:endParaRPr>
          </a:p>
          <a:p>
            <a:pPr algn="l"/>
            <a:endParaRPr lang="en-US" altLang="ja-JP" b="1" dirty="0" smtClean="0"/>
          </a:p>
          <a:p>
            <a:pPr algn="l"/>
            <a:endParaRPr lang="en-US" altLang="ja-JP" b="1" dirty="0"/>
          </a:p>
          <a:p>
            <a:pPr algn="l"/>
            <a:endParaRPr lang="en-US" altLang="ja-JP" dirty="0" smtClean="0"/>
          </a:p>
          <a:p>
            <a:pPr algn="l"/>
            <a:endParaRPr lang="en-US" altLang="ja-JP" dirty="0"/>
          </a:p>
          <a:p>
            <a:pPr algn="l"/>
            <a:r>
              <a:rPr lang="ja-JP" altLang="en-US" dirty="0" smtClean="0">
                <a:latin typeface="+mj-ea"/>
              </a:rPr>
              <a:t>＊</a:t>
            </a:r>
            <a:r>
              <a:rPr lang="en-US" altLang="ja-JP" dirty="0">
                <a:latin typeface="+mj-ea"/>
              </a:rPr>
              <a:t>TOEFL </a:t>
            </a:r>
            <a:r>
              <a:rPr lang="en-US" altLang="ja-JP" dirty="0" err="1">
                <a:latin typeface="+mj-ea"/>
              </a:rPr>
              <a:t>iBT</a:t>
            </a:r>
            <a:r>
              <a:rPr lang="ja-JP" altLang="en-US" dirty="0">
                <a:latin typeface="+mj-ea"/>
              </a:rPr>
              <a:t>オンライン受験者で</a:t>
            </a:r>
            <a:endParaRPr lang="en-US" altLang="ja-JP" dirty="0">
              <a:latin typeface="+mj-ea"/>
            </a:endParaRPr>
          </a:p>
          <a:p>
            <a:pPr algn="l"/>
            <a:r>
              <a:rPr lang="ja-JP" altLang="en-US" dirty="0" smtClean="0">
                <a:latin typeface="+mj-ea"/>
              </a:rPr>
              <a:t>　１年生は受講者</a:t>
            </a:r>
            <a:r>
              <a:rPr lang="en-US" altLang="ja-JP" dirty="0" smtClean="0">
                <a:latin typeface="+mj-ea"/>
              </a:rPr>
              <a:t>10</a:t>
            </a:r>
            <a:r>
              <a:rPr lang="ja-JP" altLang="en-US" dirty="0">
                <a:latin typeface="+mj-ea"/>
              </a:rPr>
              <a:t>％が</a:t>
            </a:r>
            <a:r>
              <a:rPr lang="ja-JP" altLang="en-US" dirty="0" smtClean="0">
                <a:latin typeface="+mj-ea"/>
              </a:rPr>
              <a:t>スコア３８点</a:t>
            </a:r>
            <a:r>
              <a:rPr lang="ja-JP" altLang="en-US" dirty="0">
                <a:latin typeface="+mj-ea"/>
              </a:rPr>
              <a:t>以上（ＩＴＰの場合</a:t>
            </a:r>
            <a:r>
              <a:rPr lang="ja-JP" altLang="en-US" dirty="0" smtClean="0">
                <a:latin typeface="+mj-ea"/>
              </a:rPr>
              <a:t>は５００点</a:t>
            </a:r>
            <a:r>
              <a:rPr lang="ja-JP" altLang="en-US" dirty="0">
                <a:latin typeface="+mj-ea"/>
              </a:rPr>
              <a:t>以上）</a:t>
            </a:r>
            <a:r>
              <a:rPr lang="ja-JP" altLang="en-US" dirty="0" smtClean="0">
                <a:latin typeface="+mj-ea"/>
              </a:rPr>
              <a:t>獲得</a:t>
            </a:r>
            <a:endParaRPr lang="en-US" altLang="ja-JP" dirty="0">
              <a:latin typeface="+mj-ea"/>
            </a:endParaRPr>
          </a:p>
          <a:p>
            <a:pPr algn="l"/>
            <a:r>
              <a:rPr lang="ja-JP" altLang="en-US" dirty="0">
                <a:latin typeface="+mj-ea"/>
              </a:rPr>
              <a:t>　</a:t>
            </a:r>
            <a:r>
              <a:rPr lang="ja-JP" altLang="en-US" dirty="0" smtClean="0">
                <a:latin typeface="+mj-ea"/>
              </a:rPr>
              <a:t>２年生は受講者</a:t>
            </a:r>
            <a:r>
              <a:rPr lang="en-US" altLang="ja-JP" dirty="0" smtClean="0">
                <a:latin typeface="+mj-ea"/>
              </a:rPr>
              <a:t>10</a:t>
            </a:r>
            <a:r>
              <a:rPr lang="ja-JP" altLang="en-US" dirty="0">
                <a:latin typeface="+mj-ea"/>
              </a:rPr>
              <a:t>％が</a:t>
            </a:r>
            <a:r>
              <a:rPr lang="ja-JP" altLang="en-US" dirty="0" smtClean="0">
                <a:latin typeface="+mj-ea"/>
              </a:rPr>
              <a:t>スコア５０点</a:t>
            </a:r>
            <a:r>
              <a:rPr lang="ja-JP" altLang="en-US" dirty="0">
                <a:latin typeface="+mj-ea"/>
              </a:rPr>
              <a:t>以上</a:t>
            </a:r>
            <a:r>
              <a:rPr lang="ja-JP" altLang="en-US" dirty="0" smtClean="0">
                <a:latin typeface="+mj-ea"/>
              </a:rPr>
              <a:t>獲得</a:t>
            </a:r>
            <a:endParaRPr lang="en-US" altLang="ja-JP" dirty="0">
              <a:latin typeface="+mj-ea"/>
            </a:endParaRPr>
          </a:p>
          <a:p>
            <a:pPr algn="l"/>
            <a:r>
              <a:rPr lang="ja-JP" altLang="en-US" dirty="0" smtClean="0">
                <a:latin typeface="+mj-ea"/>
              </a:rPr>
              <a:t>　（参考）</a:t>
            </a:r>
            <a:r>
              <a:rPr lang="en-US" altLang="ja-JP" dirty="0" err="1" smtClean="0">
                <a:latin typeface="+mj-ea"/>
              </a:rPr>
              <a:t>iBT</a:t>
            </a:r>
            <a:r>
              <a:rPr lang="ja-JP" altLang="en-US" dirty="0" smtClean="0">
                <a:latin typeface="+mj-ea"/>
              </a:rPr>
              <a:t>オンライン練習テストを活用してスコアを把握</a:t>
            </a:r>
            <a:endParaRPr lang="en-US" altLang="ja-JP" dirty="0" smtClean="0">
              <a:latin typeface="+mj-ea"/>
            </a:endParaRPr>
          </a:p>
          <a:p>
            <a:pPr algn="l"/>
            <a:endParaRPr lang="en-US" altLang="ja-JP" u="sng" dirty="0" smtClean="0">
              <a:latin typeface="+mj-ea"/>
            </a:endParaRPr>
          </a:p>
          <a:p>
            <a:pPr algn="l"/>
            <a:endParaRPr lang="en-US" altLang="ja-JP" u="sng" dirty="0">
              <a:latin typeface="+mj-ea"/>
            </a:endParaRPr>
          </a:p>
          <a:p>
            <a:pPr algn="l"/>
            <a:endParaRPr lang="en-US" altLang="ja-JP" u="sng" dirty="0" smtClean="0">
              <a:latin typeface="+mj-ea"/>
            </a:endParaRPr>
          </a:p>
          <a:p>
            <a:pPr algn="l"/>
            <a:r>
              <a:rPr lang="ja-JP" altLang="en-US" dirty="0" smtClean="0">
                <a:latin typeface="+mj-ea"/>
              </a:rPr>
              <a:t>＊　特訓クラス（</a:t>
            </a:r>
            <a:r>
              <a:rPr lang="en-US" altLang="ja-JP" dirty="0" smtClean="0">
                <a:latin typeface="+mj-ea"/>
              </a:rPr>
              <a:t>Advanced</a:t>
            </a:r>
            <a:r>
              <a:rPr lang="ja-JP" altLang="en-US" dirty="0" smtClean="0">
                <a:latin typeface="+mj-ea"/>
              </a:rPr>
              <a:t>　</a:t>
            </a:r>
            <a:r>
              <a:rPr lang="en-US" altLang="ja-JP" dirty="0" smtClean="0">
                <a:latin typeface="+mj-ea"/>
              </a:rPr>
              <a:t>Class</a:t>
            </a:r>
            <a:r>
              <a:rPr lang="ja-JP" altLang="en-US" dirty="0" smtClean="0">
                <a:latin typeface="+mj-ea"/>
              </a:rPr>
              <a:t>）受講者の</a:t>
            </a:r>
            <a:r>
              <a:rPr lang="en-US" altLang="ja-JP" dirty="0" smtClean="0">
                <a:latin typeface="+mj-ea"/>
              </a:rPr>
              <a:t>TOEIC</a:t>
            </a:r>
            <a:r>
              <a:rPr lang="ja-JP" altLang="en-US" dirty="0">
                <a:latin typeface="+mj-ea"/>
              </a:rPr>
              <a:t>または</a:t>
            </a:r>
            <a:r>
              <a:rPr lang="en-US" altLang="ja-JP" dirty="0" err="1">
                <a:latin typeface="+mj-ea"/>
              </a:rPr>
              <a:t>TOEFLJr</a:t>
            </a:r>
            <a:r>
              <a:rPr lang="ja-JP" altLang="en-US" dirty="0" smtClean="0">
                <a:latin typeface="+mj-ea"/>
              </a:rPr>
              <a:t>に</a:t>
            </a:r>
            <a:endParaRPr lang="en-US" altLang="ja-JP" dirty="0" smtClean="0">
              <a:latin typeface="+mj-ea"/>
            </a:endParaRPr>
          </a:p>
          <a:p>
            <a:pPr algn="l"/>
            <a:r>
              <a:rPr lang="ja-JP" altLang="en-US" dirty="0">
                <a:latin typeface="+mj-ea"/>
              </a:rPr>
              <a:t>　</a:t>
            </a:r>
            <a:r>
              <a:rPr lang="ja-JP" altLang="en-US" dirty="0" smtClean="0">
                <a:latin typeface="+mj-ea"/>
              </a:rPr>
              <a:t>　 よるスコアを向上させます。（</a:t>
            </a:r>
            <a:r>
              <a:rPr lang="en-US" altLang="ja-JP" dirty="0" smtClean="0">
                <a:latin typeface="+mj-ea"/>
              </a:rPr>
              <a:t>TOEIC</a:t>
            </a:r>
            <a:r>
              <a:rPr lang="ja-JP" altLang="en-US" dirty="0" smtClean="0">
                <a:latin typeface="+mj-ea"/>
              </a:rPr>
              <a:t>ではスコア５０点の伸び）</a:t>
            </a:r>
            <a:endParaRPr lang="en-US" altLang="ja-JP" dirty="0">
              <a:latin typeface="+mj-ea"/>
            </a:endParaRPr>
          </a:p>
          <a:p>
            <a:pPr algn="l"/>
            <a:r>
              <a:rPr lang="ja-JP" altLang="en-US" dirty="0" smtClean="0">
                <a:latin typeface="+mj-ea"/>
              </a:rPr>
              <a:t>＊　海外</a:t>
            </a:r>
            <a:r>
              <a:rPr lang="ja-JP" altLang="en-US" dirty="0">
                <a:latin typeface="+mj-ea"/>
              </a:rPr>
              <a:t>研修参加生徒数の増加、新規実施校を増やします。</a:t>
            </a:r>
            <a:endParaRPr lang="en-US" altLang="ja-JP" dirty="0">
              <a:latin typeface="+mj-ea"/>
            </a:endParaRPr>
          </a:p>
          <a:p>
            <a:pPr algn="l"/>
            <a:r>
              <a:rPr lang="ja-JP" altLang="en-US" dirty="0">
                <a:latin typeface="+mj-ea"/>
              </a:rPr>
              <a:t>　　　（参考</a:t>
            </a:r>
            <a:r>
              <a:rPr lang="ja-JP" altLang="en-US" dirty="0" smtClean="0">
                <a:latin typeface="+mj-ea"/>
              </a:rPr>
              <a:t>）平成２５年度実績</a:t>
            </a:r>
            <a:r>
              <a:rPr lang="ja-JP" altLang="en-US" dirty="0">
                <a:latin typeface="+mj-ea"/>
              </a:rPr>
              <a:t>　　</a:t>
            </a:r>
            <a:r>
              <a:rPr lang="ja-JP" altLang="en-US" dirty="0" smtClean="0">
                <a:latin typeface="+mj-ea"/>
              </a:rPr>
              <a:t>５６７名</a:t>
            </a:r>
            <a:endParaRPr lang="en-US" altLang="ja-JP" dirty="0">
              <a:latin typeface="+mj-ea"/>
            </a:endParaRPr>
          </a:p>
          <a:p>
            <a:pPr algn="l"/>
            <a:r>
              <a:rPr lang="ja-JP" altLang="en-US" dirty="0" smtClean="0">
                <a:latin typeface="+mj-ea"/>
              </a:rPr>
              <a:t>＊　教員</a:t>
            </a:r>
            <a:r>
              <a:rPr lang="ja-JP" altLang="en-US" dirty="0">
                <a:latin typeface="+mj-ea"/>
              </a:rPr>
              <a:t>研修参加者が全員英検準</a:t>
            </a:r>
            <a:r>
              <a:rPr lang="en-US" altLang="ja-JP" dirty="0">
                <a:latin typeface="+mj-ea"/>
              </a:rPr>
              <a:t>1</a:t>
            </a:r>
            <a:r>
              <a:rPr lang="ja-JP" altLang="en-US" dirty="0">
                <a:latin typeface="+mj-ea"/>
              </a:rPr>
              <a:t>級（相当）以上を</a:t>
            </a:r>
            <a:r>
              <a:rPr lang="ja-JP" altLang="en-US" dirty="0" smtClean="0">
                <a:latin typeface="+mj-ea"/>
              </a:rPr>
              <a:t>取得します。</a:t>
            </a:r>
            <a:endParaRPr lang="en-US" altLang="ja-JP" dirty="0">
              <a:latin typeface="+mj-ea"/>
            </a:endParaRPr>
          </a:p>
          <a:p>
            <a:pPr algn="l"/>
            <a:r>
              <a:rPr lang="ja-JP" altLang="en-US" dirty="0">
                <a:latin typeface="+mj-ea"/>
              </a:rPr>
              <a:t>　</a:t>
            </a:r>
            <a:r>
              <a:rPr lang="ja-JP" altLang="en-US" dirty="0" smtClean="0">
                <a:latin typeface="+mj-ea"/>
              </a:rPr>
              <a:t>　</a:t>
            </a:r>
            <a:r>
              <a:rPr lang="ja-JP" altLang="en-US" dirty="0">
                <a:latin typeface="+mj-ea"/>
              </a:rPr>
              <a:t>　（参考</a:t>
            </a:r>
            <a:r>
              <a:rPr lang="ja-JP" altLang="en-US" dirty="0" smtClean="0">
                <a:latin typeface="+mj-ea"/>
              </a:rPr>
              <a:t>）平成２５年度実績</a:t>
            </a:r>
            <a:r>
              <a:rPr lang="ja-JP" altLang="en-US" dirty="0">
                <a:latin typeface="+mj-ea"/>
              </a:rPr>
              <a:t>　　全英語科教員</a:t>
            </a:r>
            <a:r>
              <a:rPr lang="ja-JP" altLang="en-US" dirty="0" smtClean="0">
                <a:latin typeface="+mj-ea"/>
              </a:rPr>
              <a:t>の４３．３％が取得</a:t>
            </a:r>
            <a:endParaRPr lang="en-US" altLang="ja-JP" dirty="0">
              <a:latin typeface="+mj-ea"/>
            </a:endParaRPr>
          </a:p>
          <a:p>
            <a:pPr algn="l"/>
            <a:endParaRPr lang="en-US" altLang="ja-JP" dirty="0" smtClean="0">
              <a:latin typeface="+mj-ea"/>
            </a:endParaRPr>
          </a:p>
        </p:txBody>
      </p:sp>
      <p:sp>
        <p:nvSpPr>
          <p:cNvPr id="24" name="正方形/長方形 29"/>
          <p:cNvSpPr>
            <a:spLocks noChangeArrowheads="1"/>
          </p:cNvSpPr>
          <p:nvPr/>
        </p:nvSpPr>
        <p:spPr bwMode="auto">
          <a:xfrm>
            <a:off x="4754562" y="2564904"/>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latin typeface="Calibri" pitchFamily="34" charset="0"/>
              </a:rPr>
              <a:t>■社会</a:t>
            </a:r>
            <a:r>
              <a:rPr lang="ja-JP" altLang="en-US" b="1" dirty="0" smtClean="0"/>
              <a:t>の変化やニーズを踏まえた府立高校の充実</a:t>
            </a:r>
            <a:r>
              <a:rPr lang="ja-JP" altLang="en-US" b="1" dirty="0"/>
              <a:t>　　　　　　　</a:t>
            </a:r>
            <a:endParaRPr lang="ja-JP" altLang="en-US" b="1" dirty="0">
              <a:solidFill>
                <a:srgbClr val="FF0000"/>
              </a:solidFill>
            </a:endParaRPr>
          </a:p>
        </p:txBody>
      </p:sp>
      <p:sp>
        <p:nvSpPr>
          <p:cNvPr id="25" name="Text Box 142"/>
          <p:cNvSpPr txBox="1">
            <a:spLocks noChangeArrowheads="1"/>
          </p:cNvSpPr>
          <p:nvPr/>
        </p:nvSpPr>
        <p:spPr bwMode="auto">
          <a:xfrm>
            <a:off x="8548570" y="661352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５</a:t>
            </a:r>
            <a:endParaRPr lang="ja-JP" altLang="en-US" b="1" dirty="0"/>
          </a:p>
        </p:txBody>
      </p:sp>
    </p:spTree>
    <p:extLst>
      <p:ext uri="{BB962C8B-B14F-4D97-AF65-F5344CB8AC3E}">
        <p14:creationId xmlns:p14="http://schemas.microsoft.com/office/powerpoint/2010/main" val="58070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吹き出し 18"/>
          <p:cNvSpPr/>
          <p:nvPr/>
        </p:nvSpPr>
        <p:spPr bwMode="auto">
          <a:xfrm>
            <a:off x="5022399" y="3123295"/>
            <a:ext cx="4100964" cy="374571"/>
          </a:xfrm>
          <a:prstGeom prst="wedgeRoundRectCallout">
            <a:avLst>
              <a:gd name="adj1" fmla="val -3261"/>
              <a:gd name="adj2" fmla="val -154099"/>
              <a:gd name="adj3" fmla="val 16667"/>
            </a:avLst>
          </a:prstGeom>
          <a:solidFill>
            <a:schemeClr val="accent5">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sz="800" dirty="0"/>
              <a:t>平成</a:t>
            </a:r>
            <a:r>
              <a:rPr lang="en-US" altLang="ja-JP" sz="800" dirty="0"/>
              <a:t>23</a:t>
            </a:r>
            <a:r>
              <a:rPr lang="ja-JP" altLang="en-US" sz="800" dirty="0" smtClean="0"/>
              <a:t>年度の数値より甘い目標設定（２．０％）ではなく、現状維持ぐらいにするべきではありませんか。</a:t>
            </a:r>
            <a:r>
              <a:rPr kumimoji="1" lang="en-US" altLang="ja-JP" sz="800" b="0" i="0" u="none" strike="noStrike" cap="none" normalizeH="0" baseline="0" dirty="0" smtClean="0">
                <a:ln>
                  <a:noFill/>
                </a:ln>
                <a:solidFill>
                  <a:schemeClr val="tx1"/>
                </a:solidFill>
                <a:effectLst/>
              </a:rPr>
              <a:t>【</a:t>
            </a:r>
            <a:r>
              <a:rPr lang="ja-JP" altLang="en-US" sz="800" dirty="0"/>
              <a:t>高校</a:t>
            </a:r>
            <a:r>
              <a:rPr kumimoji="1" lang="en-US" altLang="ja-JP" sz="800" b="0" i="0" u="none" strike="noStrike" cap="none" normalizeH="0" baseline="0" dirty="0" smtClean="0">
                <a:ln>
                  <a:noFill/>
                </a:ln>
                <a:solidFill>
                  <a:schemeClr val="tx1"/>
                </a:solidFill>
                <a:effectLst/>
              </a:rPr>
              <a:t>】</a:t>
            </a:r>
            <a:endParaRPr kumimoji="1" lang="ja-JP" altLang="en-US" sz="800" b="0" i="0" u="none" strike="noStrike" cap="none" normalizeH="0" baseline="0" dirty="0" smtClean="0">
              <a:ln>
                <a:noFill/>
              </a:ln>
              <a:solidFill>
                <a:schemeClr val="tx1"/>
              </a:solidFill>
              <a:effectLst/>
            </a:endParaRPr>
          </a:p>
        </p:txBody>
      </p:sp>
      <p:sp>
        <p:nvSpPr>
          <p:cNvPr id="8" name="AutoShape 4"/>
          <p:cNvSpPr>
            <a:spLocks noChangeArrowheads="1"/>
          </p:cNvSpPr>
          <p:nvPr/>
        </p:nvSpPr>
        <p:spPr bwMode="auto">
          <a:xfrm>
            <a:off x="19050" y="80628"/>
            <a:ext cx="9104313" cy="6572138"/>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038" y="605196"/>
            <a:ext cx="4440237" cy="5885368"/>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4" name="角丸四角形 13"/>
          <p:cNvSpPr/>
          <p:nvPr/>
        </p:nvSpPr>
        <p:spPr>
          <a:xfrm>
            <a:off x="66675" y="367270"/>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04879" y="547451"/>
            <a:ext cx="4446587" cy="5941006"/>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二等辺三角形 15"/>
          <p:cNvSpPr/>
          <p:nvPr/>
        </p:nvSpPr>
        <p:spPr>
          <a:xfrm rot="5400000">
            <a:off x="3779044" y="3066207"/>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7" name="角丸四角形 16"/>
          <p:cNvSpPr/>
          <p:nvPr/>
        </p:nvSpPr>
        <p:spPr>
          <a:xfrm>
            <a:off x="4579938" y="368338"/>
            <a:ext cx="44196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2" name="Text Box 142"/>
          <p:cNvSpPr txBox="1">
            <a:spLocks noChangeArrowheads="1"/>
          </p:cNvSpPr>
          <p:nvPr/>
        </p:nvSpPr>
        <p:spPr bwMode="auto">
          <a:xfrm>
            <a:off x="8591077" y="6629567"/>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６</a:t>
            </a:r>
          </a:p>
        </p:txBody>
      </p:sp>
      <p:sp>
        <p:nvSpPr>
          <p:cNvPr id="29" name="正方形/長方形 34"/>
          <p:cNvSpPr>
            <a:spLocks noChangeArrowheads="1"/>
          </p:cNvSpPr>
          <p:nvPr/>
        </p:nvSpPr>
        <p:spPr bwMode="auto">
          <a:xfrm>
            <a:off x="4702744" y="1274201"/>
            <a:ext cx="417646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latin typeface="+mj-ea"/>
              </a:rPr>
              <a:t>＊平成３０年度</a:t>
            </a:r>
            <a:r>
              <a:rPr lang="ja-JP" altLang="en-US" dirty="0">
                <a:latin typeface="+mj-ea"/>
              </a:rPr>
              <a:t>まで</a:t>
            </a:r>
            <a:r>
              <a:rPr lang="ja-JP" altLang="en-US" dirty="0" smtClean="0">
                <a:latin typeface="+mj-ea"/>
              </a:rPr>
              <a:t>に１０校程度を設置します。</a:t>
            </a:r>
            <a:endParaRPr lang="en-US" altLang="ja-JP" dirty="0">
              <a:latin typeface="+mj-ea"/>
            </a:endParaRPr>
          </a:p>
          <a:p>
            <a:pPr algn="l"/>
            <a:r>
              <a:rPr lang="ja-JP" altLang="en-US" dirty="0">
                <a:latin typeface="+mj-ea"/>
              </a:rPr>
              <a:t>　　（参考</a:t>
            </a:r>
            <a:r>
              <a:rPr lang="ja-JP" altLang="en-US" dirty="0" smtClean="0">
                <a:latin typeface="+mj-ea"/>
              </a:rPr>
              <a:t>）平成２７年度</a:t>
            </a:r>
            <a:r>
              <a:rPr lang="ja-JP" altLang="en-US" dirty="0">
                <a:latin typeface="+mj-ea"/>
              </a:rPr>
              <a:t>改編　３校</a:t>
            </a:r>
            <a:endParaRPr lang="en-US" altLang="ja-JP" dirty="0">
              <a:latin typeface="+mj-ea"/>
            </a:endParaRPr>
          </a:p>
          <a:p>
            <a:pPr algn="l"/>
            <a:endParaRPr lang="en-US" altLang="ja-JP" dirty="0"/>
          </a:p>
        </p:txBody>
      </p:sp>
      <p:sp>
        <p:nvSpPr>
          <p:cNvPr id="18" name="正方形/長方形 29"/>
          <p:cNvSpPr>
            <a:spLocks noChangeArrowheads="1"/>
          </p:cNvSpPr>
          <p:nvPr/>
        </p:nvSpPr>
        <p:spPr bwMode="auto">
          <a:xfrm>
            <a:off x="251618" y="887581"/>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社会</a:t>
            </a:r>
            <a:r>
              <a:rPr lang="ja-JP" altLang="en-US" b="1" dirty="0"/>
              <a:t>の変化やニーズを踏まえた府立高校の充実</a:t>
            </a:r>
            <a:endParaRPr lang="ja-JP" altLang="en-US" b="1" dirty="0">
              <a:solidFill>
                <a:srgbClr val="FF0000"/>
              </a:solidFill>
            </a:endParaRPr>
          </a:p>
        </p:txBody>
      </p:sp>
      <p:sp>
        <p:nvSpPr>
          <p:cNvPr id="27" name="正方形/長方形 29"/>
          <p:cNvSpPr>
            <a:spLocks noChangeArrowheads="1"/>
          </p:cNvSpPr>
          <p:nvPr/>
        </p:nvSpPr>
        <p:spPr bwMode="auto">
          <a:xfrm>
            <a:off x="4730824" y="890910"/>
            <a:ext cx="4134096"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社会</a:t>
            </a:r>
            <a:r>
              <a:rPr lang="ja-JP" altLang="en-US" b="1" dirty="0"/>
              <a:t>の変化やニーズを踏まえた府立高校の充実</a:t>
            </a:r>
            <a:endParaRPr lang="ja-JP" altLang="en-US" b="1" dirty="0">
              <a:solidFill>
                <a:srgbClr val="FF0000"/>
              </a:solidFill>
            </a:endParaRPr>
          </a:p>
        </p:txBody>
      </p:sp>
      <p:sp>
        <p:nvSpPr>
          <p:cNvPr id="28" name="正方形/長方形 34"/>
          <p:cNvSpPr>
            <a:spLocks noChangeArrowheads="1"/>
          </p:cNvSpPr>
          <p:nvPr/>
        </p:nvSpPr>
        <p:spPr bwMode="auto">
          <a:xfrm>
            <a:off x="4794249" y="728700"/>
            <a:ext cx="4055863"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b="1" dirty="0" smtClean="0"/>
          </a:p>
          <a:p>
            <a:pPr algn="l"/>
            <a:endParaRPr lang="en-US" altLang="ja-JP" dirty="0" smtClean="0">
              <a:solidFill>
                <a:srgbClr val="0070C0"/>
              </a:solidFill>
              <a:latin typeface="+mj-ea"/>
            </a:endParaRPr>
          </a:p>
          <a:p>
            <a:pPr algn="l"/>
            <a:endParaRPr lang="en-US" altLang="ja-JP" dirty="0">
              <a:latin typeface="ＭＳ Ｐゴシック" pitchFamily="50" charset="-128"/>
            </a:endParaRPr>
          </a:p>
          <a:p>
            <a:pPr algn="l"/>
            <a:endParaRPr lang="en-US" altLang="ja-JP" dirty="0" smtClean="0">
              <a:solidFill>
                <a:srgbClr val="0070C0"/>
              </a:solidFill>
              <a:latin typeface="+mj-ea"/>
            </a:endParaRPr>
          </a:p>
          <a:p>
            <a:pPr algn="l"/>
            <a:endParaRPr lang="en-US" altLang="ja-JP" u="sng" dirty="0" smtClean="0">
              <a:solidFill>
                <a:srgbClr val="0070C0"/>
              </a:solidFill>
              <a:latin typeface="+mj-ea"/>
            </a:endParaRPr>
          </a:p>
          <a:p>
            <a:pPr algn="l"/>
            <a:endParaRPr lang="en-US" altLang="ja-JP" dirty="0"/>
          </a:p>
          <a:p>
            <a:pPr algn="l"/>
            <a:endParaRPr lang="en-US" altLang="ja-JP" dirty="0"/>
          </a:p>
        </p:txBody>
      </p:sp>
      <p:sp>
        <p:nvSpPr>
          <p:cNvPr id="30" name="正方形/長方形 3"/>
          <p:cNvSpPr>
            <a:spLocks noChangeArrowheads="1"/>
          </p:cNvSpPr>
          <p:nvPr/>
        </p:nvSpPr>
        <p:spPr bwMode="auto">
          <a:xfrm>
            <a:off x="171848" y="1139994"/>
            <a:ext cx="4252515" cy="1490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endParaRPr lang="en-US" altLang="ja-JP" dirty="0" smtClean="0">
              <a:solidFill>
                <a:srgbClr val="0070C0"/>
              </a:solidFill>
              <a:latin typeface="ＭＳ Ｐゴシック" pitchFamily="50" charset="-128"/>
            </a:endParaRPr>
          </a:p>
          <a:p>
            <a:pPr marL="85725" indent="-85725" algn="l"/>
            <a:r>
              <a:rPr lang="en-US" altLang="ja-JP" dirty="0" smtClean="0">
                <a:latin typeface="ＭＳ Ｐゴシック" pitchFamily="50" charset="-128"/>
              </a:rPr>
              <a:t>【</a:t>
            </a:r>
            <a:r>
              <a:rPr lang="ja-JP" altLang="en-US" dirty="0" smtClean="0">
                <a:latin typeface="ＭＳ Ｐゴシック" pitchFamily="50" charset="-128"/>
              </a:rPr>
              <a:t>生徒の「学び直し」等を支援する新たな学校の設置</a:t>
            </a:r>
            <a:r>
              <a:rPr lang="en-US" altLang="ja-JP" dirty="0" smtClean="0">
                <a:latin typeface="ＭＳ Ｐゴシック" pitchFamily="50" charset="-128"/>
              </a:rPr>
              <a:t>】</a:t>
            </a:r>
          </a:p>
          <a:p>
            <a:pPr marL="85725" indent="-85725" algn="l"/>
            <a:r>
              <a:rPr lang="ja-JP" altLang="en-US" dirty="0" smtClean="0">
                <a:latin typeface="ＭＳ Ｐゴシック" pitchFamily="50" charset="-128"/>
              </a:rPr>
              <a:t>＊</a:t>
            </a:r>
            <a:r>
              <a:rPr lang="ja-JP" altLang="en-US" dirty="0">
                <a:latin typeface="ＭＳ Ｐゴシック" pitchFamily="50" charset="-128"/>
              </a:rPr>
              <a:t>エンパワメントスクールの</a:t>
            </a:r>
            <a:r>
              <a:rPr lang="ja-JP" altLang="en-US" dirty="0" smtClean="0">
                <a:latin typeface="ＭＳ Ｐゴシック" pitchFamily="50" charset="-128"/>
              </a:rPr>
              <a:t>設置</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生徒</a:t>
            </a:r>
            <a:r>
              <a:rPr lang="ja-JP" altLang="en-US" dirty="0">
                <a:latin typeface="ＭＳ Ｐゴシック" pitchFamily="50" charset="-128"/>
              </a:rPr>
              <a:t>の「わかる喜び」や「学ぶ意欲」を引き出すエンパワメントスクール</a:t>
            </a:r>
            <a:r>
              <a:rPr lang="ja-JP" altLang="en-US" dirty="0" smtClean="0">
                <a:latin typeface="ＭＳ Ｐゴシック" pitchFamily="50" charset="-128"/>
              </a:rPr>
              <a:t>の</a:t>
            </a:r>
            <a:r>
              <a:rPr lang="ja-JP" altLang="en-US" dirty="0">
                <a:latin typeface="ＭＳ Ｐゴシック" pitchFamily="50" charset="-128"/>
              </a:rPr>
              <a:t>　 </a:t>
            </a:r>
            <a:r>
              <a:rPr lang="ja-JP" altLang="en-US" dirty="0" smtClean="0">
                <a:latin typeface="ＭＳ Ｐゴシック" pitchFamily="50" charset="-128"/>
              </a:rPr>
              <a:t>設置</a:t>
            </a:r>
            <a:r>
              <a:rPr lang="ja-JP" altLang="en-US" dirty="0">
                <a:latin typeface="ＭＳ Ｐゴシック" pitchFamily="50" charset="-128"/>
              </a:rPr>
              <a:t>に向け、「学び直し」や「正解</a:t>
            </a:r>
            <a:r>
              <a:rPr lang="ja-JP" altLang="en-US" dirty="0" smtClean="0">
                <a:latin typeface="ＭＳ Ｐゴシック" pitchFamily="50" charset="-128"/>
              </a:rPr>
              <a:t>が１つ</a:t>
            </a:r>
            <a:r>
              <a:rPr lang="ja-JP" altLang="en-US" dirty="0">
                <a:latin typeface="ＭＳ Ｐゴシック" pitchFamily="50" charset="-128"/>
              </a:rPr>
              <a:t>でない問題を考える授業」、「</a:t>
            </a:r>
            <a:r>
              <a:rPr lang="ja-JP" altLang="en-US" dirty="0" smtClean="0">
                <a:latin typeface="ＭＳ Ｐゴシック" pitchFamily="50" charset="-128"/>
              </a:rPr>
              <a:t>体験 　型</a:t>
            </a:r>
            <a:r>
              <a:rPr lang="ja-JP" altLang="en-US" dirty="0">
                <a:latin typeface="ＭＳ Ｐゴシック" pitchFamily="50" charset="-128"/>
              </a:rPr>
              <a:t>の授業」を重視したカリキュラムを</a:t>
            </a:r>
            <a:r>
              <a:rPr lang="ja-JP" altLang="en-US" dirty="0" smtClean="0">
                <a:latin typeface="ＭＳ Ｐゴシック" pitchFamily="50" charset="-128"/>
              </a:rPr>
              <a:t>策定するとともに、無線</a:t>
            </a:r>
            <a:r>
              <a:rPr lang="en-US" altLang="ja-JP" dirty="0" smtClean="0">
                <a:latin typeface="ＭＳ Ｐゴシック" pitchFamily="50" charset="-128"/>
              </a:rPr>
              <a:t>LAN</a:t>
            </a:r>
            <a:r>
              <a:rPr lang="ja-JP" altLang="en-US" dirty="0" smtClean="0">
                <a:latin typeface="ＭＳ Ｐゴシック" pitchFamily="50" charset="-128"/>
              </a:rPr>
              <a:t>環境や実習室等を整備します。</a:t>
            </a:r>
            <a:endParaRPr lang="en-US" altLang="ja-JP" dirty="0">
              <a:latin typeface="ＭＳ Ｐゴシック" pitchFamily="50" charset="-128"/>
            </a:endParaRPr>
          </a:p>
          <a:p>
            <a:pPr algn="l"/>
            <a:r>
              <a:rPr lang="ja-JP" altLang="en-US" dirty="0" smtClean="0">
                <a:latin typeface="+mj-ea"/>
              </a:rPr>
              <a:t>　</a:t>
            </a:r>
            <a:endParaRPr lang="en-US" altLang="ja-JP" u="sng" strike="sngStrike" dirty="0">
              <a:solidFill>
                <a:srgbClr val="0070C0"/>
              </a:solidFill>
              <a:latin typeface="ＭＳ Ｐゴシック" pitchFamily="50" charset="-128"/>
            </a:endParaRPr>
          </a:p>
          <a:p>
            <a:pPr algn="l">
              <a:spcBef>
                <a:spcPts val="100"/>
              </a:spcBef>
              <a:buClr>
                <a:srgbClr val="B3A2C7"/>
              </a:buClr>
            </a:pPr>
            <a:endParaRPr lang="ja-JP" altLang="en-US" strike="sngStrike" dirty="0">
              <a:latin typeface="ＭＳ Ｐゴシック" pitchFamily="50" charset="-128"/>
            </a:endParaRPr>
          </a:p>
        </p:txBody>
      </p:sp>
      <p:sp>
        <p:nvSpPr>
          <p:cNvPr id="20" name="正方形/長方形 29"/>
          <p:cNvSpPr>
            <a:spLocks noChangeArrowheads="1"/>
          </p:cNvSpPr>
          <p:nvPr/>
        </p:nvSpPr>
        <p:spPr bwMode="auto">
          <a:xfrm>
            <a:off x="240182" y="2672916"/>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生徒の自立を支える教育の充実</a:t>
            </a:r>
            <a:endParaRPr lang="ja-JP" altLang="en-US" b="1" dirty="0">
              <a:solidFill>
                <a:srgbClr val="FF0000"/>
              </a:solidFill>
            </a:endParaRPr>
          </a:p>
        </p:txBody>
      </p:sp>
      <p:sp>
        <p:nvSpPr>
          <p:cNvPr id="21" name="正方形/長方形 3"/>
          <p:cNvSpPr>
            <a:spLocks noChangeArrowheads="1"/>
          </p:cNvSpPr>
          <p:nvPr/>
        </p:nvSpPr>
        <p:spPr bwMode="auto">
          <a:xfrm>
            <a:off x="171848" y="3032956"/>
            <a:ext cx="4252515" cy="3400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latin typeface="ＭＳ Ｐゴシック" pitchFamily="50" charset="-128"/>
              </a:rPr>
              <a:t>【</a:t>
            </a:r>
            <a:r>
              <a:rPr lang="ja-JP" altLang="en-US" dirty="0" smtClean="0">
                <a:latin typeface="ＭＳ Ｐゴシック" pitchFamily="50" charset="-128"/>
              </a:rPr>
              <a:t>キャリア</a:t>
            </a:r>
            <a:r>
              <a:rPr lang="ja-JP" altLang="en-US" dirty="0">
                <a:latin typeface="ＭＳ Ｐゴシック" pitchFamily="50" charset="-128"/>
              </a:rPr>
              <a:t>教育の</a:t>
            </a:r>
            <a:r>
              <a:rPr lang="ja-JP" altLang="en-US" dirty="0" smtClean="0">
                <a:latin typeface="ＭＳ Ｐゴシック" pitchFamily="50" charset="-128"/>
              </a:rPr>
              <a:t>推進</a:t>
            </a:r>
            <a:r>
              <a:rPr lang="en-US" altLang="ja-JP" dirty="0" smtClean="0">
                <a:latin typeface="ＭＳ Ｐゴシック" pitchFamily="50" charset="-128"/>
              </a:rPr>
              <a:t>】</a:t>
            </a:r>
          </a:p>
          <a:p>
            <a:pPr lvl="0" algn="l"/>
            <a:r>
              <a:rPr lang="ja-JP" altLang="en-US" dirty="0" smtClean="0">
                <a:latin typeface="ＭＳ Ｐゴシック" pitchFamily="50" charset="-128"/>
              </a:rPr>
              <a:t>＊キャリア教育支援体制整備事業</a:t>
            </a:r>
            <a:endParaRPr lang="en-US" altLang="ja-JP" dirty="0">
              <a:latin typeface="ＭＳ Ｐゴシック" pitchFamily="50" charset="-128"/>
            </a:endParaRPr>
          </a:p>
          <a:p>
            <a:pPr marL="171450" indent="-85725" algn="l">
              <a:spcBef>
                <a:spcPts val="100"/>
              </a:spcBef>
              <a:buClr>
                <a:schemeClr val="tx1"/>
              </a:buClr>
              <a:buFont typeface="Arial" panose="020B0604020202020204" pitchFamily="34" charset="0"/>
              <a:buChar char="•"/>
              <a:defRPr/>
            </a:pPr>
            <a:r>
              <a:rPr lang="ja-JP" altLang="en-US" dirty="0" smtClean="0">
                <a:latin typeface="ＭＳ Ｐゴシック" pitchFamily="50" charset="-128"/>
              </a:rPr>
              <a:t>就職</a:t>
            </a:r>
            <a:r>
              <a:rPr lang="ja-JP" altLang="en-US" dirty="0">
                <a:latin typeface="ＭＳ Ｐゴシック" pitchFamily="50" charset="-128"/>
              </a:rPr>
              <a:t>希望者が多く、就職に課題</a:t>
            </a:r>
            <a:r>
              <a:rPr lang="ja-JP" altLang="en-US" dirty="0" smtClean="0">
                <a:latin typeface="ＭＳ Ｐゴシック" pitchFamily="50" charset="-128"/>
              </a:rPr>
              <a:t>がある４４校</a:t>
            </a:r>
            <a:r>
              <a:rPr lang="ja-JP" altLang="en-US" dirty="0">
                <a:latin typeface="ＭＳ Ｐゴシック" pitchFamily="50" charset="-128"/>
              </a:rPr>
              <a:t>（</a:t>
            </a:r>
            <a:r>
              <a:rPr lang="ja-JP" altLang="en-US" dirty="0" smtClean="0">
                <a:latin typeface="ＭＳ Ｐゴシック" pitchFamily="50" charset="-128"/>
              </a:rPr>
              <a:t>府立３６校</a:t>
            </a:r>
            <a:r>
              <a:rPr lang="ja-JP" altLang="en-US" dirty="0">
                <a:latin typeface="ＭＳ Ｐゴシック" pitchFamily="50" charset="-128"/>
              </a:rPr>
              <a:t>、</a:t>
            </a:r>
            <a:r>
              <a:rPr lang="ja-JP" altLang="en-US" dirty="0" smtClean="0">
                <a:latin typeface="ＭＳ Ｐゴシック" pitchFamily="50" charset="-128"/>
              </a:rPr>
              <a:t>私立８校）で就職支援コーディネーターやスクールソーシャルワーカーを活用します。</a:t>
            </a:r>
            <a:endParaRPr lang="en-US" altLang="ja-JP" dirty="0">
              <a:latin typeface="ＭＳ Ｐゴシック" pitchFamily="50" charset="-128"/>
            </a:endParaRPr>
          </a:p>
          <a:p>
            <a:pPr lvl="0" algn="l"/>
            <a:endParaRPr lang="en-US" altLang="ja-JP" dirty="0">
              <a:latin typeface="ＭＳ Ｐゴシック" pitchFamily="50" charset="-128"/>
            </a:endParaRPr>
          </a:p>
          <a:p>
            <a:pPr lvl="0" algn="l"/>
            <a:r>
              <a:rPr lang="en-US" altLang="ja-JP" dirty="0" smtClean="0">
                <a:latin typeface="ＭＳ Ｐゴシック" pitchFamily="50" charset="-128"/>
              </a:rPr>
              <a:t>【</a:t>
            </a:r>
            <a:r>
              <a:rPr lang="ja-JP" altLang="en-US" dirty="0" smtClean="0">
                <a:latin typeface="ＭＳ Ｐゴシック" pitchFamily="50" charset="-128"/>
              </a:rPr>
              <a:t>中退防止対策の推進</a:t>
            </a:r>
            <a:r>
              <a:rPr lang="en-US" altLang="ja-JP" dirty="0" smtClean="0">
                <a:latin typeface="ＭＳ Ｐゴシック" pitchFamily="50" charset="-128"/>
              </a:rPr>
              <a:t>】</a:t>
            </a:r>
          </a:p>
          <a:p>
            <a:pPr marL="171450" indent="-85725" algn="l">
              <a:spcBef>
                <a:spcPts val="100"/>
              </a:spcBef>
              <a:buClr>
                <a:schemeClr val="tx1"/>
              </a:buClr>
              <a:buFont typeface="Arial" panose="020B0604020202020204" pitchFamily="34" charset="0"/>
              <a:buChar char="•"/>
            </a:pPr>
            <a:r>
              <a:rPr lang="ja-JP" altLang="en-US" dirty="0" smtClean="0">
                <a:latin typeface="ＭＳ Ｐゴシック" pitchFamily="50" charset="-128"/>
                <a:cs typeface="Meiryo UI" pitchFamily="50" charset="-128"/>
              </a:rPr>
              <a:t>中退率</a:t>
            </a:r>
            <a:r>
              <a:rPr lang="ja-JP" altLang="en-US" dirty="0">
                <a:latin typeface="ＭＳ Ｐゴシック" pitchFamily="50" charset="-128"/>
                <a:cs typeface="Meiryo UI" pitchFamily="50" charset="-128"/>
              </a:rPr>
              <a:t>の</a:t>
            </a:r>
            <a:r>
              <a:rPr lang="ja-JP" altLang="en-US" dirty="0" smtClean="0">
                <a:latin typeface="ＭＳ Ｐゴシック" pitchFamily="50" charset="-128"/>
                <a:cs typeface="Meiryo UI" pitchFamily="50" charset="-128"/>
              </a:rPr>
              <a:t>高い３３校</a:t>
            </a:r>
            <a:r>
              <a:rPr lang="ja-JP" altLang="en-US" dirty="0">
                <a:latin typeface="ＭＳ Ｐゴシック" pitchFamily="50" charset="-128"/>
                <a:cs typeface="Meiryo UI" pitchFamily="50" charset="-128"/>
              </a:rPr>
              <a:t>に中退防止コーディネーターを配置し、中高連携の</a:t>
            </a:r>
            <a:r>
              <a:rPr lang="ja-JP" altLang="en-US" dirty="0" smtClean="0">
                <a:latin typeface="ＭＳ Ｐゴシック" pitchFamily="50" charset="-128"/>
                <a:cs typeface="Meiryo UI" pitchFamily="50" charset="-128"/>
              </a:rPr>
              <a:t>推</a:t>
            </a:r>
            <a:r>
              <a:rPr lang="ja-JP" altLang="en-US" dirty="0">
                <a:latin typeface="ＭＳ Ｐゴシック" pitchFamily="50" charset="-128"/>
                <a:cs typeface="Meiryo UI" pitchFamily="50" charset="-128"/>
              </a:rPr>
              <a:t>　　進や校内組織体制づくりをすすめます。</a:t>
            </a:r>
            <a:endParaRPr lang="en-US" altLang="ja-JP" dirty="0">
              <a:latin typeface="ＭＳ Ｐゴシック" pitchFamily="50" charset="-128"/>
              <a:cs typeface="Meiryo UI" pitchFamily="50" charset="-128"/>
            </a:endParaRPr>
          </a:p>
          <a:p>
            <a:pPr marL="171450" indent="-85725" algn="l">
              <a:spcBef>
                <a:spcPts val="100"/>
              </a:spcBef>
              <a:buClr>
                <a:schemeClr val="tx1"/>
              </a:buClr>
              <a:buFont typeface="Arial" panose="020B0604020202020204" pitchFamily="34" charset="0"/>
              <a:buChar char="•"/>
            </a:pPr>
            <a:r>
              <a:rPr lang="ja-JP" altLang="en-US" dirty="0" smtClean="0">
                <a:latin typeface="ＭＳ Ｐゴシック" pitchFamily="50" charset="-128"/>
                <a:cs typeface="Meiryo UI" pitchFamily="50" charset="-128"/>
              </a:rPr>
              <a:t>全府立</a:t>
            </a:r>
            <a:r>
              <a:rPr lang="ja-JP" altLang="en-US" dirty="0">
                <a:latin typeface="ＭＳ Ｐゴシック" pitchFamily="50" charset="-128"/>
                <a:cs typeface="Meiryo UI" pitchFamily="50" charset="-128"/>
              </a:rPr>
              <a:t>高校が参加する中退防止フォーラムを開催し、中退防止に効果</a:t>
            </a:r>
            <a:r>
              <a:rPr lang="ja-JP" altLang="en-US" dirty="0" smtClean="0">
                <a:latin typeface="ＭＳ Ｐゴシック" pitchFamily="50" charset="-128"/>
                <a:cs typeface="Meiryo UI" pitchFamily="50" charset="-128"/>
              </a:rPr>
              <a:t>を</a:t>
            </a:r>
            <a:r>
              <a:rPr lang="ja-JP" altLang="en-US" dirty="0">
                <a:latin typeface="ＭＳ Ｐゴシック" pitchFamily="50" charset="-128"/>
                <a:cs typeface="Meiryo UI" pitchFamily="50" charset="-128"/>
              </a:rPr>
              <a:t>　　あげている学校の取組みを発信します。</a:t>
            </a:r>
            <a:endParaRPr lang="en-US" altLang="ja-JP" dirty="0">
              <a:latin typeface="ＭＳ Ｐゴシック" pitchFamily="50" charset="-128"/>
              <a:cs typeface="Meiryo UI" pitchFamily="50" charset="-128"/>
            </a:endParaRPr>
          </a:p>
          <a:p>
            <a:pPr marL="171450" indent="-85725" algn="l">
              <a:spcBef>
                <a:spcPts val="100"/>
              </a:spcBef>
              <a:buClr>
                <a:schemeClr val="tx1"/>
              </a:buClr>
              <a:buFont typeface="Arial" panose="020B0604020202020204" pitchFamily="34" charset="0"/>
              <a:buChar char="•"/>
            </a:pPr>
            <a:r>
              <a:rPr lang="ja-JP" altLang="en-US" dirty="0" smtClean="0">
                <a:latin typeface="ＭＳ Ｐゴシック" pitchFamily="50" charset="-128"/>
                <a:cs typeface="Meiryo UI" pitchFamily="50" charset="-128"/>
              </a:rPr>
              <a:t>各校</a:t>
            </a:r>
            <a:r>
              <a:rPr lang="ja-JP" altLang="en-US" dirty="0">
                <a:latin typeface="ＭＳ Ｐゴシック" pitchFamily="50" charset="-128"/>
                <a:cs typeface="Meiryo UI" pitchFamily="50" charset="-128"/>
              </a:rPr>
              <a:t>の事例</a:t>
            </a:r>
            <a:r>
              <a:rPr lang="ja-JP" altLang="en-US" dirty="0" smtClean="0">
                <a:latin typeface="ＭＳ Ｐゴシック" pitchFamily="50" charset="-128"/>
                <a:cs typeface="Meiryo UI" pitchFamily="50" charset="-128"/>
              </a:rPr>
              <a:t>や取組み</a:t>
            </a:r>
            <a:r>
              <a:rPr lang="ja-JP" altLang="en-US" dirty="0">
                <a:latin typeface="ＭＳ Ｐゴシック" pitchFamily="50" charset="-128"/>
                <a:cs typeface="Meiryo UI" pitchFamily="50" charset="-128"/>
              </a:rPr>
              <a:t>をまとめた事例集を作成します</a:t>
            </a:r>
            <a:r>
              <a:rPr lang="ja-JP" altLang="en-US" dirty="0" smtClean="0">
                <a:latin typeface="ＭＳ Ｐゴシック" pitchFamily="50" charset="-128"/>
                <a:cs typeface="Meiryo UI" pitchFamily="50" charset="-128"/>
              </a:rPr>
              <a:t>。</a:t>
            </a:r>
            <a:endParaRPr lang="en-US" altLang="ja-JP" dirty="0" smtClean="0">
              <a:latin typeface="ＭＳ Ｐゴシック" pitchFamily="50" charset="-128"/>
              <a:cs typeface="Meiryo UI" pitchFamily="50" charset="-128"/>
            </a:endParaRPr>
          </a:p>
          <a:p>
            <a:pPr algn="l">
              <a:spcBef>
                <a:spcPts val="100"/>
              </a:spcBef>
              <a:buClr>
                <a:srgbClr val="B3A2C7"/>
              </a:buClr>
            </a:pPr>
            <a:endParaRPr lang="en-US" altLang="ja-JP" dirty="0" smtClean="0">
              <a:latin typeface="ＭＳ Ｐゴシック" pitchFamily="50" charset="-128"/>
              <a:cs typeface="Meiryo UI" pitchFamily="50" charset="-128"/>
            </a:endParaRPr>
          </a:p>
          <a:p>
            <a:pPr algn="l">
              <a:spcBef>
                <a:spcPts val="100"/>
              </a:spcBef>
              <a:buClr>
                <a:srgbClr val="B3A2C7"/>
              </a:buClr>
            </a:pPr>
            <a:r>
              <a:rPr lang="en-US" altLang="ja-JP" dirty="0" smtClean="0">
                <a:latin typeface="ＭＳ Ｐゴシック" pitchFamily="50" charset="-128"/>
                <a:cs typeface="Meiryo UI" pitchFamily="50" charset="-128"/>
              </a:rPr>
              <a:t>【</a:t>
            </a:r>
            <a:r>
              <a:rPr lang="ja-JP" altLang="en-US" dirty="0" smtClean="0">
                <a:latin typeface="ＭＳ Ｐゴシック" pitchFamily="50" charset="-128"/>
                <a:cs typeface="Meiryo UI" pitchFamily="50" charset="-128"/>
              </a:rPr>
              <a:t>長期入院している生徒等への学習支援</a:t>
            </a:r>
            <a:r>
              <a:rPr lang="en-US" altLang="ja-JP" dirty="0" smtClean="0">
                <a:latin typeface="ＭＳ Ｐゴシック" pitchFamily="50" charset="-128"/>
                <a:cs typeface="Meiryo UI" pitchFamily="50" charset="-128"/>
              </a:rPr>
              <a:t>】</a:t>
            </a:r>
          </a:p>
          <a:p>
            <a:pPr algn="l"/>
            <a:r>
              <a:rPr lang="ja-JP" altLang="en-US" dirty="0" smtClean="0">
                <a:latin typeface="ＭＳ Ｐゴシック" pitchFamily="50" charset="-128"/>
              </a:rPr>
              <a:t>＊長期入院生徒学習支援事業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病気</a:t>
            </a:r>
            <a:r>
              <a:rPr lang="ja-JP" altLang="en-US" dirty="0">
                <a:latin typeface="ＭＳ Ｐゴシック" pitchFamily="50" charset="-128"/>
              </a:rPr>
              <a:t>や</a:t>
            </a:r>
            <a:r>
              <a:rPr lang="ja-JP" altLang="en-US" dirty="0" smtClean="0">
                <a:latin typeface="ＭＳ Ｐゴシック" pitchFamily="50" charset="-128"/>
              </a:rPr>
              <a:t>けがで</a:t>
            </a:r>
            <a:r>
              <a:rPr lang="ja-JP" altLang="en-US" dirty="0">
                <a:latin typeface="ＭＳ Ｐゴシック" pitchFamily="50" charset="-128"/>
              </a:rPr>
              <a:t>の入院により長期間登校できない府立高校生に対して</a:t>
            </a:r>
            <a:r>
              <a:rPr lang="ja-JP" altLang="en-US" dirty="0" smtClean="0">
                <a:latin typeface="ＭＳ Ｐゴシック" pitchFamily="50" charset="-128"/>
              </a:rPr>
              <a:t>、</a:t>
            </a:r>
            <a:r>
              <a:rPr lang="ja-JP" altLang="en-US" dirty="0">
                <a:latin typeface="ＭＳ Ｐゴシック" pitchFamily="50" charset="-128"/>
              </a:rPr>
              <a:t>　　在籍校の教員が病院へ出向き状況に応じた授業を</a:t>
            </a:r>
            <a:r>
              <a:rPr lang="ja-JP" altLang="en-US" dirty="0" smtClean="0">
                <a:latin typeface="ＭＳ Ｐゴシック" pitchFamily="50" charset="-128"/>
              </a:rPr>
              <a:t>行います。</a:t>
            </a:r>
            <a:endParaRPr lang="en-US" altLang="ja-JP" dirty="0" smtClean="0">
              <a:latin typeface="ＭＳ Ｐゴシック" pitchFamily="50" charset="-128"/>
            </a:endParaRPr>
          </a:p>
          <a:p>
            <a:pPr marL="171450" indent="-171450" algn="l">
              <a:buFont typeface="Arial" panose="020B0604020202020204" pitchFamily="34" charset="0"/>
              <a:buChar char="•"/>
            </a:pPr>
            <a:endParaRPr lang="en-US" altLang="ja-JP" dirty="0" smtClean="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在宅等で学習する生徒への</a:t>
            </a:r>
            <a:r>
              <a:rPr lang="en-US" altLang="ja-JP" dirty="0" smtClean="0">
                <a:latin typeface="ＭＳ Ｐゴシック" pitchFamily="50" charset="-128"/>
              </a:rPr>
              <a:t>ICT</a:t>
            </a:r>
            <a:r>
              <a:rPr lang="ja-JP" altLang="en-US" dirty="0" smtClean="0">
                <a:latin typeface="ＭＳ Ｐゴシック" pitchFamily="50" charset="-128"/>
              </a:rPr>
              <a:t>を活用した支援</a:t>
            </a:r>
            <a:r>
              <a:rPr lang="en-US" altLang="ja-JP" dirty="0" smtClean="0">
                <a:latin typeface="ＭＳ Ｐゴシック" pitchFamily="50" charset="-128"/>
              </a:rPr>
              <a:t>】</a:t>
            </a:r>
            <a:endParaRPr lang="en-US" altLang="ja-JP" dirty="0">
              <a:latin typeface="ＭＳ Ｐゴシック" pitchFamily="50" charset="-128"/>
            </a:endParaRPr>
          </a:p>
          <a:p>
            <a:pPr marL="180975" indent="-95250" algn="l">
              <a:buFont typeface="Arial" panose="020B0604020202020204" pitchFamily="34" charset="0"/>
              <a:buChar char="•"/>
            </a:pPr>
            <a:r>
              <a:rPr lang="en-US" altLang="ja-JP" dirty="0" smtClean="0">
                <a:latin typeface="ＭＳ Ｐゴシック" pitchFamily="50" charset="-128"/>
              </a:rPr>
              <a:t>ICT</a:t>
            </a:r>
            <a:r>
              <a:rPr lang="ja-JP" altLang="en-US" dirty="0">
                <a:latin typeface="ＭＳ Ｐゴシック" pitchFamily="50" charset="-128"/>
              </a:rPr>
              <a:t>を活用して</a:t>
            </a:r>
            <a:r>
              <a:rPr lang="ja-JP" altLang="en-US" dirty="0" smtClean="0">
                <a:latin typeface="ＭＳ Ｐゴシック" pitchFamily="50" charset="-128"/>
              </a:rPr>
              <a:t>、在宅等</a:t>
            </a:r>
            <a:r>
              <a:rPr lang="ja-JP" altLang="en-US" dirty="0">
                <a:latin typeface="ＭＳ Ｐゴシック" pitchFamily="50" charset="-128"/>
              </a:rPr>
              <a:t>で</a:t>
            </a:r>
            <a:r>
              <a:rPr lang="ja-JP" altLang="en-US" dirty="0" smtClean="0">
                <a:latin typeface="ＭＳ Ｐゴシック" pitchFamily="50" charset="-128"/>
              </a:rPr>
              <a:t>学校との</a:t>
            </a:r>
            <a:r>
              <a:rPr lang="ja-JP" altLang="en-US" dirty="0">
                <a:latin typeface="ＭＳ Ｐゴシック" pitchFamily="50" charset="-128"/>
              </a:rPr>
              <a:t>双方向の授業に参加できる仕組みに</a:t>
            </a:r>
            <a:r>
              <a:rPr lang="ja-JP" altLang="en-US" dirty="0" smtClean="0">
                <a:latin typeface="ＭＳ Ｐゴシック" pitchFamily="50" charset="-128"/>
              </a:rPr>
              <a:t>ついて</a:t>
            </a:r>
            <a:r>
              <a:rPr lang="ja-JP" altLang="en-US" dirty="0">
                <a:latin typeface="ＭＳ Ｐゴシック" pitchFamily="50" charset="-128"/>
              </a:rPr>
              <a:t>運用</a:t>
            </a:r>
            <a:r>
              <a:rPr lang="ja-JP" altLang="en-US" dirty="0" smtClean="0">
                <a:latin typeface="ＭＳ Ｐゴシック" pitchFamily="50" charset="-128"/>
              </a:rPr>
              <a:t>を継続</a:t>
            </a:r>
            <a:r>
              <a:rPr lang="ja-JP" altLang="en-US" dirty="0">
                <a:latin typeface="ＭＳ Ｐゴシック" pitchFamily="50" charset="-128"/>
              </a:rPr>
              <a:t>し、利用の状況を踏まえながら、改良を行います。</a:t>
            </a:r>
            <a:endParaRPr lang="en-US" altLang="ja-JP" dirty="0">
              <a:latin typeface="ＭＳ Ｐゴシック" pitchFamily="50" charset="-128"/>
            </a:endParaRPr>
          </a:p>
          <a:p>
            <a:pPr marL="171450" lvl="0" indent="-171450" algn="l">
              <a:buFont typeface="Arial" panose="020B0604020202020204" pitchFamily="34" charset="0"/>
              <a:buChar char="•"/>
            </a:pPr>
            <a:endParaRPr lang="en-US" altLang="ja-JP" dirty="0">
              <a:latin typeface="ＭＳ Ｐゴシック" pitchFamily="50" charset="-128"/>
            </a:endParaRPr>
          </a:p>
        </p:txBody>
      </p:sp>
      <p:sp>
        <p:nvSpPr>
          <p:cNvPr id="23" name="正方形/長方形 29"/>
          <p:cNvSpPr>
            <a:spLocks noChangeArrowheads="1"/>
          </p:cNvSpPr>
          <p:nvPr/>
        </p:nvSpPr>
        <p:spPr bwMode="auto">
          <a:xfrm>
            <a:off x="4702744" y="2689353"/>
            <a:ext cx="4134096"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生徒の自立を支える教育の充実</a:t>
            </a:r>
            <a:endParaRPr lang="ja-JP" altLang="en-US" b="1" dirty="0">
              <a:solidFill>
                <a:srgbClr val="FF0000"/>
              </a:solidFill>
            </a:endParaRPr>
          </a:p>
        </p:txBody>
      </p:sp>
      <p:sp>
        <p:nvSpPr>
          <p:cNvPr id="24" name="正方形/長方形 34"/>
          <p:cNvSpPr>
            <a:spLocks noChangeArrowheads="1"/>
          </p:cNvSpPr>
          <p:nvPr/>
        </p:nvSpPr>
        <p:spPr bwMode="auto">
          <a:xfrm>
            <a:off x="4794249" y="2938440"/>
            <a:ext cx="4055863" cy="2887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b="1" dirty="0" smtClean="0"/>
          </a:p>
          <a:p>
            <a:pPr algn="l"/>
            <a:r>
              <a:rPr lang="ja-JP" altLang="en-US" dirty="0"/>
              <a:t>＊就職内定率の</a:t>
            </a:r>
            <a:r>
              <a:rPr lang="ja-JP" altLang="en-US" dirty="0" smtClean="0"/>
              <a:t>向上を</a:t>
            </a:r>
            <a:r>
              <a:rPr lang="ja-JP" altLang="en-US" dirty="0"/>
              <a:t>図ります。</a:t>
            </a:r>
            <a:endParaRPr lang="en-US" altLang="ja-JP" dirty="0"/>
          </a:p>
          <a:p>
            <a:pPr algn="l">
              <a:spcBef>
                <a:spcPts val="100"/>
              </a:spcBef>
              <a:buClr>
                <a:srgbClr val="B3A2C7"/>
              </a:buClr>
            </a:pPr>
            <a:r>
              <a:rPr lang="ja-JP" altLang="en-US" dirty="0"/>
              <a:t>  　（参考）平成２５年３月</a:t>
            </a:r>
            <a:r>
              <a:rPr lang="ja-JP" altLang="en-US" dirty="0" smtClean="0"/>
              <a:t>末就職内</a:t>
            </a:r>
            <a:r>
              <a:rPr lang="ja-JP" altLang="en-US" dirty="0"/>
              <a:t>定率（府立高校全日制・定時制</a:t>
            </a:r>
            <a:r>
              <a:rPr lang="ja-JP" altLang="en-US" dirty="0" smtClean="0"/>
              <a:t>）</a:t>
            </a:r>
            <a:endParaRPr lang="en-US" altLang="ja-JP" dirty="0" smtClean="0"/>
          </a:p>
          <a:p>
            <a:pPr algn="l">
              <a:spcBef>
                <a:spcPts val="100"/>
              </a:spcBef>
              <a:buClr>
                <a:srgbClr val="B3A2C7"/>
              </a:buClr>
            </a:pPr>
            <a:r>
              <a:rPr lang="ja-JP" altLang="en-US" dirty="0" smtClean="0"/>
              <a:t>　　　</a:t>
            </a:r>
            <a:r>
              <a:rPr lang="ja-JP" altLang="en-US" dirty="0"/>
              <a:t>　　　　　　</a:t>
            </a:r>
            <a:r>
              <a:rPr lang="ja-JP" altLang="en-US" dirty="0" smtClean="0"/>
              <a:t> ９３．２％</a:t>
            </a:r>
            <a:r>
              <a:rPr lang="ja-JP" altLang="en-US" dirty="0"/>
              <a:t>　（平成２６年３月末の就職内定率は５月に発表</a:t>
            </a:r>
            <a:r>
              <a:rPr lang="ja-JP" altLang="en-US" dirty="0" smtClean="0"/>
              <a:t>）</a:t>
            </a:r>
            <a:endParaRPr lang="en-US" altLang="ja-JP" dirty="0" smtClean="0"/>
          </a:p>
          <a:p>
            <a:pPr algn="l">
              <a:spcBef>
                <a:spcPts val="100"/>
              </a:spcBef>
              <a:buClr>
                <a:srgbClr val="B3A2C7"/>
              </a:buClr>
            </a:pPr>
            <a:endParaRPr lang="en-US" altLang="ja-JP" dirty="0"/>
          </a:p>
          <a:p>
            <a:pPr algn="l">
              <a:spcBef>
                <a:spcPts val="100"/>
              </a:spcBef>
              <a:buClr>
                <a:srgbClr val="B3A2C7"/>
              </a:buClr>
            </a:pPr>
            <a:endParaRPr lang="en-US" altLang="ja-JP" dirty="0">
              <a:latin typeface="ＭＳ Ｐゴシック" pitchFamily="50" charset="-128"/>
              <a:cs typeface="Meiryo UI" pitchFamily="50" charset="-128"/>
            </a:endParaRPr>
          </a:p>
          <a:p>
            <a:pPr algn="l">
              <a:spcBef>
                <a:spcPts val="100"/>
              </a:spcBef>
              <a:buClr>
                <a:srgbClr val="B3A2C7"/>
              </a:buClr>
            </a:pPr>
            <a:r>
              <a:rPr lang="ja-JP" altLang="en-US" dirty="0" smtClean="0">
                <a:latin typeface="ＭＳ Ｐゴシック" pitchFamily="50" charset="-128"/>
                <a:cs typeface="Meiryo UI" pitchFamily="50" charset="-128"/>
              </a:rPr>
              <a:t>＊</a:t>
            </a:r>
            <a:r>
              <a:rPr lang="ja-JP" altLang="en-US" dirty="0">
                <a:latin typeface="ＭＳ Ｐゴシック" pitchFamily="50" charset="-128"/>
                <a:cs typeface="Meiryo UI" pitchFamily="50" charset="-128"/>
              </a:rPr>
              <a:t>府立高校（全日制の課程）の中退率１．６％以下をめざします。</a:t>
            </a:r>
            <a:endParaRPr lang="en-US" altLang="ja-JP" dirty="0">
              <a:latin typeface="ＭＳ Ｐゴシック" pitchFamily="50" charset="-128"/>
              <a:cs typeface="Meiryo UI" pitchFamily="50" charset="-128"/>
            </a:endParaRPr>
          </a:p>
          <a:p>
            <a:pPr algn="l">
              <a:spcBef>
                <a:spcPts val="100"/>
              </a:spcBef>
              <a:buClr>
                <a:srgbClr val="B3A2C7"/>
              </a:buClr>
            </a:pPr>
            <a:r>
              <a:rPr lang="ja-JP" altLang="en-US" dirty="0">
                <a:latin typeface="ＭＳ Ｐゴシック" pitchFamily="50" charset="-128"/>
                <a:cs typeface="Meiryo UI" pitchFamily="50" charset="-128"/>
              </a:rPr>
              <a:t>　（参考）平成２４年度　１．８％</a:t>
            </a:r>
            <a:endParaRPr lang="en-US" altLang="ja-JP" dirty="0">
              <a:latin typeface="ＭＳ Ｐゴシック" pitchFamily="50" charset="-128"/>
              <a:cs typeface="Meiryo UI" pitchFamily="50" charset="-128"/>
            </a:endParaRPr>
          </a:p>
          <a:p>
            <a:pPr algn="l">
              <a:spcBef>
                <a:spcPts val="100"/>
              </a:spcBef>
              <a:buClr>
                <a:srgbClr val="B3A2C7"/>
              </a:buClr>
            </a:pPr>
            <a:r>
              <a:rPr lang="ja-JP" altLang="en-US" dirty="0">
                <a:latin typeface="ＭＳ Ｐゴシック" pitchFamily="50" charset="-128"/>
                <a:cs typeface="Meiryo UI" pitchFamily="50" charset="-128"/>
              </a:rPr>
              <a:t>　　　　　</a:t>
            </a:r>
            <a:r>
              <a:rPr lang="ja-JP" altLang="en-US" dirty="0" smtClean="0">
                <a:latin typeface="ＭＳ Ｐゴシック" pitchFamily="50" charset="-128"/>
                <a:cs typeface="Meiryo UI" pitchFamily="50" charset="-128"/>
              </a:rPr>
              <a:t>過去５年間</a:t>
            </a:r>
            <a:r>
              <a:rPr lang="ja-JP" altLang="en-US" dirty="0">
                <a:latin typeface="ＭＳ Ｐゴシック" pitchFamily="50" charset="-128"/>
                <a:cs typeface="Meiryo UI" pitchFamily="50" charset="-128"/>
              </a:rPr>
              <a:t>の平均　１．８％　過去５年間のうちの最小値　１．６％</a:t>
            </a:r>
            <a:endParaRPr lang="en-US" altLang="ja-JP" dirty="0">
              <a:latin typeface="ＭＳ Ｐゴシック" pitchFamily="50" charset="-128"/>
              <a:cs typeface="Meiryo UI" pitchFamily="50" charset="-128"/>
            </a:endParaRPr>
          </a:p>
          <a:p>
            <a:pPr algn="l">
              <a:spcBef>
                <a:spcPts val="100"/>
              </a:spcBef>
              <a:buClr>
                <a:srgbClr val="B3A2C7"/>
              </a:buClr>
            </a:pPr>
            <a:endParaRPr lang="en-US" altLang="ja-JP" dirty="0">
              <a:latin typeface="ＭＳ Ｐゴシック" pitchFamily="50" charset="-128"/>
              <a:cs typeface="Meiryo UI" pitchFamily="50" charset="-128"/>
            </a:endParaRPr>
          </a:p>
          <a:p>
            <a:pPr lvl="0" algn="l">
              <a:spcBef>
                <a:spcPts val="100"/>
              </a:spcBef>
              <a:buClr>
                <a:srgbClr val="B3A2C7"/>
              </a:buClr>
            </a:pPr>
            <a:endParaRPr lang="en-US" altLang="ja-JP" dirty="0" smtClean="0">
              <a:latin typeface="ＭＳ Ｐゴシック" pitchFamily="50" charset="-128"/>
            </a:endParaRPr>
          </a:p>
          <a:p>
            <a:pPr lvl="0" algn="l">
              <a:spcBef>
                <a:spcPts val="100"/>
              </a:spcBef>
              <a:buClr>
                <a:srgbClr val="B3A2C7"/>
              </a:buClr>
            </a:pPr>
            <a:endParaRPr lang="en-US" altLang="ja-JP" dirty="0">
              <a:latin typeface="ＭＳ Ｐゴシック" pitchFamily="50" charset="-128"/>
            </a:endParaRPr>
          </a:p>
          <a:p>
            <a:pPr lvl="0" algn="l">
              <a:spcBef>
                <a:spcPts val="100"/>
              </a:spcBef>
              <a:buClr>
                <a:srgbClr val="B3A2C7"/>
              </a:buClr>
            </a:pPr>
            <a:endParaRPr lang="en-US" altLang="ja-JP" dirty="0" smtClean="0">
              <a:latin typeface="ＭＳ Ｐゴシック" pitchFamily="50" charset="-128"/>
            </a:endParaRPr>
          </a:p>
          <a:p>
            <a:pPr lvl="0" algn="l">
              <a:spcBef>
                <a:spcPts val="100"/>
              </a:spcBef>
              <a:buClr>
                <a:srgbClr val="B3A2C7"/>
              </a:buClr>
            </a:pPr>
            <a:endParaRPr lang="en-US" altLang="ja-JP" dirty="0">
              <a:latin typeface="ＭＳ Ｐゴシック" pitchFamily="50" charset="-128"/>
            </a:endParaRPr>
          </a:p>
          <a:p>
            <a:pPr algn="l">
              <a:spcBef>
                <a:spcPts val="100"/>
              </a:spcBef>
              <a:buClr>
                <a:srgbClr val="B3A2C7"/>
              </a:buClr>
            </a:pPr>
            <a:endParaRPr lang="ja-JP" altLang="en-US" u="sng" dirty="0">
              <a:latin typeface="ＭＳ Ｐゴシック" pitchFamily="50" charset="-128"/>
              <a:cs typeface="Meiryo UI" pitchFamily="50" charset="-128"/>
            </a:endParaRPr>
          </a:p>
          <a:p>
            <a:pPr algn="l">
              <a:spcBef>
                <a:spcPts val="100"/>
              </a:spcBef>
              <a:buClr>
                <a:srgbClr val="B3A2C7"/>
              </a:buClr>
            </a:pPr>
            <a:endParaRPr lang="ja-JP" altLang="en-US" dirty="0"/>
          </a:p>
          <a:p>
            <a:pPr algn="l"/>
            <a:endParaRPr lang="en-US" altLang="ja-JP" dirty="0"/>
          </a:p>
        </p:txBody>
      </p:sp>
    </p:spTree>
    <p:extLst>
      <p:ext uri="{BB962C8B-B14F-4D97-AF65-F5344CB8AC3E}">
        <p14:creationId xmlns:p14="http://schemas.microsoft.com/office/powerpoint/2010/main" val="707120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4"/>
          <p:cNvSpPr>
            <a:spLocks noChangeArrowheads="1"/>
          </p:cNvSpPr>
          <p:nvPr/>
        </p:nvSpPr>
        <p:spPr bwMode="auto">
          <a:xfrm>
            <a:off x="19050" y="224645"/>
            <a:ext cx="9104313" cy="6423730"/>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4" name="角丸四角形 13"/>
          <p:cNvSpPr/>
          <p:nvPr/>
        </p:nvSpPr>
        <p:spPr>
          <a:xfrm>
            <a:off x="77788" y="600559"/>
            <a:ext cx="4446587" cy="5960787"/>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5" name="角丸四角形 14"/>
          <p:cNvSpPr/>
          <p:nvPr/>
        </p:nvSpPr>
        <p:spPr>
          <a:xfrm>
            <a:off x="71500" y="584684"/>
            <a:ext cx="4486275"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 name="角丸四角形 15"/>
          <p:cNvSpPr/>
          <p:nvPr/>
        </p:nvSpPr>
        <p:spPr>
          <a:xfrm>
            <a:off x="4598789" y="617675"/>
            <a:ext cx="4446587" cy="5943671"/>
          </a:xfrm>
          <a:prstGeom prst="roundRect">
            <a:avLst>
              <a:gd name="adj" fmla="val 41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5" name="二等辺三角形 24"/>
          <p:cNvSpPr/>
          <p:nvPr/>
        </p:nvSpPr>
        <p:spPr>
          <a:xfrm rot="5400000">
            <a:off x="3804952" y="3137557"/>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7" name="角丸四角形 16"/>
          <p:cNvSpPr/>
          <p:nvPr/>
        </p:nvSpPr>
        <p:spPr>
          <a:xfrm>
            <a:off x="4557650" y="586272"/>
            <a:ext cx="451485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7182" name="Text Box 142"/>
          <p:cNvSpPr txBox="1">
            <a:spLocks noChangeArrowheads="1"/>
          </p:cNvSpPr>
          <p:nvPr/>
        </p:nvSpPr>
        <p:spPr bwMode="auto">
          <a:xfrm>
            <a:off x="8567737" y="6648375"/>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７</a:t>
            </a:r>
            <a:endParaRPr lang="ja-JP" altLang="en-US" b="1" dirty="0"/>
          </a:p>
        </p:txBody>
      </p:sp>
      <p:sp>
        <p:nvSpPr>
          <p:cNvPr id="31" name="正方形/長方形 29"/>
          <p:cNvSpPr>
            <a:spLocks noChangeArrowheads="1"/>
          </p:cNvSpPr>
          <p:nvPr/>
        </p:nvSpPr>
        <p:spPr bwMode="auto">
          <a:xfrm>
            <a:off x="237939" y="1082936"/>
            <a:ext cx="4010025" cy="252413"/>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■公平でわかりやすい入学者選抜の</a:t>
            </a:r>
            <a:r>
              <a:rPr lang="ja-JP" altLang="en-US" b="1" dirty="0">
                <a:latin typeface="Calibri" pitchFamily="34" charset="0"/>
              </a:rPr>
              <a:t>実施　　　　</a:t>
            </a:r>
            <a:endParaRPr lang="ja-JP" altLang="en-US" b="1" dirty="0"/>
          </a:p>
        </p:txBody>
      </p:sp>
      <p:sp>
        <p:nvSpPr>
          <p:cNvPr id="33" name="正方形/長方形 3"/>
          <p:cNvSpPr>
            <a:spLocks noChangeArrowheads="1"/>
          </p:cNvSpPr>
          <p:nvPr/>
        </p:nvSpPr>
        <p:spPr bwMode="auto">
          <a:xfrm>
            <a:off x="215517" y="1416968"/>
            <a:ext cx="414046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t>【</a:t>
            </a:r>
            <a:r>
              <a:rPr lang="ja-JP" altLang="en-US" dirty="0" smtClean="0"/>
              <a:t>入学者選抜制度の改善と調査書の絶対評価導入への対応</a:t>
            </a:r>
            <a:r>
              <a:rPr lang="en-US" altLang="ja-JP" dirty="0" smtClean="0"/>
              <a:t>】</a:t>
            </a:r>
          </a:p>
          <a:p>
            <a:pPr marL="171450" indent="-85725" algn="l" eaLnBrk="1" hangingPunct="1">
              <a:buFont typeface="Arial" panose="020B0604020202020204" pitchFamily="34" charset="0"/>
              <a:buChar char="•"/>
            </a:pPr>
            <a:r>
              <a:rPr lang="ja-JP" altLang="en-US" dirty="0" smtClean="0">
                <a:latin typeface="ＭＳ Ｐゴシック" pitchFamily="50" charset="-128"/>
              </a:rPr>
              <a:t>調査書</a:t>
            </a:r>
            <a:r>
              <a:rPr lang="ja-JP" altLang="en-US" dirty="0">
                <a:latin typeface="ＭＳ Ｐゴシック" pitchFamily="50" charset="-128"/>
              </a:rPr>
              <a:t>の記載項目に関する検討にあわせ、生徒の特性や高校の特色に応じた選抜のあり方について検討し、入学者選抜制度に関する改善の全体像を公表します。</a:t>
            </a:r>
          </a:p>
          <a:p>
            <a:pPr marL="171450" indent="-85725" algn="l" eaLnBrk="1" hangingPunct="1">
              <a:buFont typeface="Arial" panose="020B0604020202020204" pitchFamily="34" charset="0"/>
              <a:buChar char="•"/>
            </a:pPr>
            <a:r>
              <a:rPr lang="ja-JP" altLang="en-US" dirty="0">
                <a:latin typeface="ＭＳ Ｐゴシック" pitchFamily="50" charset="-128"/>
              </a:rPr>
              <a:t>中学生の学力向上と入試における評定の公平性を担保することを目的　に、中</a:t>
            </a:r>
            <a:r>
              <a:rPr lang="ja-JP" altLang="en-US" dirty="0" smtClean="0">
                <a:latin typeface="ＭＳ Ｐゴシック" pitchFamily="50" charset="-128"/>
              </a:rPr>
              <a:t>１･中２で</a:t>
            </a:r>
            <a:r>
              <a:rPr lang="ja-JP" altLang="en-US" dirty="0">
                <a:latin typeface="ＭＳ Ｐゴシック" pitchFamily="50" charset="-128"/>
              </a:rPr>
              <a:t>学力調査を実施します。</a:t>
            </a:r>
            <a:r>
              <a:rPr lang="en-US" altLang="ja-JP" dirty="0">
                <a:latin typeface="ＭＳ Ｐゴシック" pitchFamily="50" charset="-128"/>
              </a:rPr>
              <a:t>〔</a:t>
            </a:r>
            <a:r>
              <a:rPr lang="ja-JP" altLang="en-US" dirty="0">
                <a:latin typeface="ＭＳ Ｐゴシック" pitchFamily="50" charset="-128"/>
              </a:rPr>
              <a:t>再掲</a:t>
            </a:r>
            <a:r>
              <a:rPr lang="en-US" altLang="ja-JP" dirty="0">
                <a:latin typeface="ＭＳ Ｐゴシック" pitchFamily="50" charset="-128"/>
              </a:rPr>
              <a:t>〕</a:t>
            </a:r>
          </a:p>
          <a:p>
            <a:pPr marL="171450" indent="-85725" algn="l">
              <a:buFont typeface="Arial" panose="020B0604020202020204" pitchFamily="34" charset="0"/>
              <a:buChar char="•"/>
            </a:pPr>
            <a:r>
              <a:rPr lang="ja-JP" altLang="en-US" dirty="0"/>
              <a:t>中学校における適切な評価を支援するため、</a:t>
            </a:r>
            <a:r>
              <a:rPr lang="ja-JP" altLang="en-US" dirty="0">
                <a:latin typeface="ＭＳ Ｐゴシック" pitchFamily="50" charset="-128"/>
              </a:rPr>
              <a:t>府内全中学校の校長及び担当者を対象にした</a:t>
            </a:r>
            <a:r>
              <a:rPr lang="ja-JP" altLang="en-US" dirty="0"/>
              <a:t>評価に関する研修に取り組みます。</a:t>
            </a:r>
            <a:endParaRPr lang="en-US" altLang="ja-JP" dirty="0"/>
          </a:p>
          <a:p>
            <a:pPr algn="l"/>
            <a:endParaRPr lang="en-US" altLang="ja-JP" dirty="0" smtClean="0"/>
          </a:p>
        </p:txBody>
      </p:sp>
      <p:sp>
        <p:nvSpPr>
          <p:cNvPr id="24" name="正方形/長方形 29"/>
          <p:cNvSpPr>
            <a:spLocks noChangeArrowheads="1"/>
          </p:cNvSpPr>
          <p:nvPr/>
        </p:nvSpPr>
        <p:spPr bwMode="auto">
          <a:xfrm>
            <a:off x="217017" y="5012878"/>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活力ある学校づくりをめざした府立</a:t>
            </a:r>
            <a:r>
              <a:rPr lang="ja-JP" altLang="en-US" b="1" dirty="0">
                <a:latin typeface="Calibri" pitchFamily="34" charset="0"/>
              </a:rPr>
              <a:t>高校の再編整備</a:t>
            </a:r>
            <a:r>
              <a:rPr lang="ja-JP" altLang="en-US" b="1" dirty="0"/>
              <a:t>　　　</a:t>
            </a:r>
          </a:p>
        </p:txBody>
      </p:sp>
      <p:sp>
        <p:nvSpPr>
          <p:cNvPr id="34" name="正方形/長方形 3"/>
          <p:cNvSpPr>
            <a:spLocks noChangeArrowheads="1"/>
          </p:cNvSpPr>
          <p:nvPr/>
        </p:nvSpPr>
        <p:spPr bwMode="auto">
          <a:xfrm>
            <a:off x="231588" y="5385571"/>
            <a:ext cx="39274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ja-JP" dirty="0" smtClean="0"/>
              <a:t>【</a:t>
            </a:r>
            <a:r>
              <a:rPr lang="ja-JP" altLang="en-US" dirty="0" smtClean="0"/>
              <a:t>府立高校の再編整備の計画的な推進</a:t>
            </a:r>
            <a:r>
              <a:rPr lang="en-US" altLang="ja-JP" dirty="0" smtClean="0"/>
              <a:t>】</a:t>
            </a:r>
          </a:p>
          <a:p>
            <a:pPr algn="l"/>
            <a:r>
              <a:rPr lang="ja-JP" altLang="en-US" dirty="0" smtClean="0"/>
              <a:t>＊府立高等学校再編整備事業</a:t>
            </a:r>
            <a:endParaRPr lang="en-US" altLang="ja-JP" dirty="0" smtClean="0"/>
          </a:p>
          <a:p>
            <a:pPr marL="171450" indent="-85725" algn="l">
              <a:buFont typeface="Arial" panose="020B0604020202020204" pitchFamily="34" charset="0"/>
              <a:buChar char="•"/>
            </a:pPr>
            <a:r>
              <a:rPr lang="ja-JP" altLang="en-US" dirty="0" smtClean="0"/>
              <a:t>平成２７年度の改編に向け、施設・設備の整備やプロジェクトチームの運営、中学生等への</a:t>
            </a:r>
            <a:r>
              <a:rPr lang="en-US" altLang="ja-JP" dirty="0" smtClean="0"/>
              <a:t>PR</a:t>
            </a:r>
            <a:r>
              <a:rPr lang="ja-JP" altLang="en-US" dirty="0" smtClean="0"/>
              <a:t>を行います。</a:t>
            </a:r>
            <a:endParaRPr lang="en-US" altLang="ja-JP" dirty="0"/>
          </a:p>
        </p:txBody>
      </p:sp>
      <p:sp>
        <p:nvSpPr>
          <p:cNvPr id="18" name="正方形/長方形 34"/>
          <p:cNvSpPr>
            <a:spLocks noChangeArrowheads="1"/>
          </p:cNvSpPr>
          <p:nvPr/>
        </p:nvSpPr>
        <p:spPr bwMode="auto">
          <a:xfrm>
            <a:off x="4752020" y="1340768"/>
            <a:ext cx="4094484"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a:latin typeface="ＭＳ Ｐゴシック" pitchFamily="50" charset="-128"/>
            </a:endParaRPr>
          </a:p>
          <a:p>
            <a:pPr algn="l"/>
            <a:r>
              <a:rPr lang="ja-JP" altLang="en-US" dirty="0" smtClean="0">
                <a:latin typeface="ＭＳ Ｐゴシック" pitchFamily="50" charset="-128"/>
              </a:rPr>
              <a:t>＊入学者選抜制度の改善については、平成２８年度</a:t>
            </a:r>
            <a:r>
              <a:rPr lang="ja-JP" altLang="en-US" dirty="0">
                <a:latin typeface="ＭＳ Ｐゴシック" pitchFamily="50" charset="-128"/>
              </a:rPr>
              <a:t>選抜での</a:t>
            </a:r>
            <a:r>
              <a:rPr lang="ja-JP" altLang="en-US" dirty="0" smtClean="0">
                <a:latin typeface="ＭＳ Ｐゴシック" pitchFamily="50" charset="-128"/>
              </a:rPr>
              <a:t>実施を</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めざします</a:t>
            </a:r>
            <a:r>
              <a:rPr lang="ja-JP" altLang="en-US" dirty="0" smtClean="0">
                <a:solidFill>
                  <a:schemeClr val="accent6"/>
                </a:solidFill>
                <a:latin typeface="ＭＳ Ｐゴシック" pitchFamily="50" charset="-128"/>
              </a:rPr>
              <a:t>。</a:t>
            </a:r>
            <a:endParaRPr lang="en-US" altLang="ja-JP" strike="sngStrike" dirty="0" smtClean="0">
              <a:solidFill>
                <a:schemeClr val="accent6"/>
              </a:solidFill>
              <a:latin typeface="ＭＳ Ｐゴシック" pitchFamily="50" charset="-128"/>
            </a:endParaRPr>
          </a:p>
          <a:p>
            <a:pPr algn="l"/>
            <a:endParaRPr lang="en-US" altLang="ja-JP" strike="sngStrike" dirty="0" smtClean="0">
              <a:solidFill>
                <a:schemeClr val="accent6"/>
              </a:solidFill>
              <a:latin typeface="ＭＳ Ｐゴシック" pitchFamily="50" charset="-128"/>
            </a:endParaRPr>
          </a:p>
          <a:p>
            <a:pPr algn="l"/>
            <a:endParaRPr lang="en-US" altLang="ja-JP" strike="sngStrike" dirty="0">
              <a:solidFill>
                <a:schemeClr val="accent6"/>
              </a:solidFill>
              <a:latin typeface="ＭＳ Ｐゴシック" pitchFamily="50" charset="-128"/>
            </a:endParaRPr>
          </a:p>
          <a:p>
            <a:pPr algn="l"/>
            <a:endParaRPr lang="en-US" altLang="ja-JP" dirty="0" smtClean="0"/>
          </a:p>
          <a:p>
            <a:pPr algn="l"/>
            <a:endParaRPr lang="en-US" altLang="ja-JP" dirty="0"/>
          </a:p>
          <a:p>
            <a:pPr algn="l"/>
            <a:endParaRPr lang="en-US" altLang="ja-JP" dirty="0" smtClean="0"/>
          </a:p>
          <a:p>
            <a:pPr algn="l"/>
            <a:endParaRPr lang="en-US" altLang="ja-JP" dirty="0"/>
          </a:p>
          <a:p>
            <a:pPr algn="l"/>
            <a:endParaRPr lang="en-US" altLang="ja-JP" dirty="0" smtClean="0"/>
          </a:p>
          <a:p>
            <a:pPr algn="l"/>
            <a:endParaRPr lang="en-US" altLang="ja-JP" dirty="0"/>
          </a:p>
        </p:txBody>
      </p:sp>
      <p:sp>
        <p:nvSpPr>
          <p:cNvPr id="26" name="正方形/長方形 29"/>
          <p:cNvSpPr>
            <a:spLocks noChangeArrowheads="1"/>
          </p:cNvSpPr>
          <p:nvPr/>
        </p:nvSpPr>
        <p:spPr bwMode="auto">
          <a:xfrm>
            <a:off x="4754563" y="1082936"/>
            <a:ext cx="4010025" cy="252413"/>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■公平な入学者選抜の</a:t>
            </a:r>
            <a:r>
              <a:rPr lang="ja-JP" altLang="en-US" b="1" dirty="0">
                <a:latin typeface="Calibri" pitchFamily="34" charset="0"/>
              </a:rPr>
              <a:t>実施　　　　</a:t>
            </a:r>
            <a:endParaRPr lang="ja-JP" altLang="en-US" b="1" dirty="0"/>
          </a:p>
        </p:txBody>
      </p:sp>
      <p:sp>
        <p:nvSpPr>
          <p:cNvPr id="19" name="正方形/長方形 29"/>
          <p:cNvSpPr>
            <a:spLocks noChangeArrowheads="1"/>
          </p:cNvSpPr>
          <p:nvPr/>
        </p:nvSpPr>
        <p:spPr bwMode="auto">
          <a:xfrm>
            <a:off x="235843" y="3795514"/>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t>■就学機会の確保と学校を選択できる環境づくり</a:t>
            </a:r>
            <a:endParaRPr lang="ja-JP" altLang="en-US" b="1" dirty="0"/>
          </a:p>
        </p:txBody>
      </p:sp>
      <p:sp>
        <p:nvSpPr>
          <p:cNvPr id="27" name="正方形/長方形 3"/>
          <p:cNvSpPr>
            <a:spLocks noChangeArrowheads="1"/>
          </p:cNvSpPr>
          <p:nvPr/>
        </p:nvSpPr>
        <p:spPr bwMode="auto">
          <a:xfrm>
            <a:off x="193873" y="4185084"/>
            <a:ext cx="425251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r>
              <a:rPr lang="en-US" altLang="ja-JP" dirty="0" smtClean="0">
                <a:latin typeface="ＭＳ Ｐゴシック" pitchFamily="50" charset="-128"/>
              </a:rPr>
              <a:t>【</a:t>
            </a:r>
            <a:r>
              <a:rPr lang="ja-JP" altLang="en-US" dirty="0">
                <a:latin typeface="ＭＳ Ｐゴシック" pitchFamily="50" charset="-128"/>
              </a:rPr>
              <a:t>奨学給付金制度の創設</a:t>
            </a:r>
            <a:r>
              <a:rPr lang="en-US" altLang="ja-JP" dirty="0" smtClean="0">
                <a:latin typeface="ＭＳ Ｐゴシック" pitchFamily="50" charset="-128"/>
              </a:rPr>
              <a:t>】</a:t>
            </a:r>
          </a:p>
          <a:p>
            <a:pPr marL="85725" indent="-85725" algn="l"/>
            <a:r>
              <a:rPr lang="ja-JP" altLang="en-US" dirty="0" smtClean="0">
                <a:latin typeface="ＭＳ Ｐゴシック" pitchFamily="50" charset="-128"/>
              </a:rPr>
              <a:t>＊公立高等学校奨学給付金事業</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府立高校に在籍する低所得世帯の生徒に対して、学校徴収金をはじめ、就学のために必要な経費の一部を支給する給付金制度を創設します。</a:t>
            </a:r>
            <a:endParaRPr lang="ja-JP" altLang="en-US" strike="sngStrike" dirty="0">
              <a:latin typeface="ＭＳ Ｐゴシック" pitchFamily="50" charset="-128"/>
            </a:endParaRPr>
          </a:p>
        </p:txBody>
      </p:sp>
      <p:sp>
        <p:nvSpPr>
          <p:cNvPr id="28" name="正方形/長方形 29"/>
          <p:cNvSpPr>
            <a:spLocks noChangeArrowheads="1"/>
          </p:cNvSpPr>
          <p:nvPr/>
        </p:nvSpPr>
        <p:spPr bwMode="auto">
          <a:xfrm>
            <a:off x="4759685" y="3795514"/>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a:t>■就学機会の確保と学校を選択できる環境づくり　　　</a:t>
            </a:r>
          </a:p>
        </p:txBody>
      </p:sp>
      <p:sp>
        <p:nvSpPr>
          <p:cNvPr id="29" name="正方形/長方形 34"/>
          <p:cNvSpPr>
            <a:spLocks noChangeArrowheads="1"/>
          </p:cNvSpPr>
          <p:nvPr/>
        </p:nvSpPr>
        <p:spPr bwMode="auto">
          <a:xfrm>
            <a:off x="4728605" y="3883335"/>
            <a:ext cx="4055863"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b="1" dirty="0" smtClean="0"/>
          </a:p>
          <a:p>
            <a:pPr algn="l"/>
            <a:endParaRPr lang="en-US" altLang="ja-JP" dirty="0" smtClean="0">
              <a:solidFill>
                <a:srgbClr val="0070C0"/>
              </a:solidFill>
              <a:latin typeface="+mj-ea"/>
            </a:endParaRPr>
          </a:p>
          <a:p>
            <a:pPr algn="l"/>
            <a:r>
              <a:rPr lang="ja-JP" altLang="en-US" dirty="0" smtClean="0">
                <a:latin typeface="+mj-ea"/>
              </a:rPr>
              <a:t>＊低所得者世帯の授業料以外の教育費負担を軽減します。</a:t>
            </a:r>
            <a:r>
              <a:rPr lang="ja-JP" altLang="en-US" dirty="0"/>
              <a:t>　</a:t>
            </a:r>
            <a:endParaRPr lang="en-US" altLang="ja-JP" b="1" dirty="0"/>
          </a:p>
          <a:p>
            <a:pPr algn="l"/>
            <a:endParaRPr lang="en-US" altLang="ja-JP" dirty="0"/>
          </a:p>
          <a:p>
            <a:pPr algn="l"/>
            <a:endParaRPr lang="en-US" altLang="ja-JP" dirty="0" smtClean="0"/>
          </a:p>
          <a:p>
            <a:pPr algn="l"/>
            <a:endParaRPr lang="en-US" altLang="ja-JP" dirty="0"/>
          </a:p>
          <a:p>
            <a:pPr algn="l"/>
            <a:endParaRPr lang="en-US" altLang="ja-JP" dirty="0" smtClean="0"/>
          </a:p>
          <a:p>
            <a:pPr algn="l"/>
            <a:endParaRPr lang="en-US" altLang="ja-JP" dirty="0"/>
          </a:p>
          <a:p>
            <a:pPr algn="l"/>
            <a:endParaRPr lang="en-US" altLang="ja-JP" dirty="0" smtClean="0"/>
          </a:p>
          <a:p>
            <a:pPr algn="l"/>
            <a:endParaRPr lang="en-US" altLang="ja-JP" dirty="0" smtClean="0"/>
          </a:p>
          <a:p>
            <a:pPr algn="l"/>
            <a:r>
              <a:rPr lang="ja-JP" altLang="en-US" dirty="0" smtClean="0"/>
              <a:t>＊平成２７年度改編</a:t>
            </a:r>
            <a:endParaRPr lang="en-US" altLang="ja-JP" dirty="0"/>
          </a:p>
          <a:p>
            <a:pPr algn="l"/>
            <a:r>
              <a:rPr lang="ja-JP" altLang="en-US" dirty="0">
                <a:latin typeface="ＭＳ Ｐゴシック" pitchFamily="50" charset="-128"/>
              </a:rPr>
              <a:t>　</a:t>
            </a:r>
            <a:r>
              <a:rPr lang="ja-JP" altLang="en-US" dirty="0" smtClean="0">
                <a:latin typeface="ＭＳ Ｐゴシック" pitchFamily="50" charset="-128"/>
              </a:rPr>
              <a:t>　　エンパワメントスクールへの改編　３校</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普通科総合選択制から総合学科への改編　　１校</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普通科総合選択制から普通科専門コース設置校への改編　２校</a:t>
            </a:r>
            <a:endParaRPr lang="en-US" altLang="ja-JP" dirty="0" smtClean="0">
              <a:latin typeface="ＭＳ Ｐゴシック" pitchFamily="50" charset="-128"/>
            </a:endParaRPr>
          </a:p>
        </p:txBody>
      </p:sp>
      <p:sp>
        <p:nvSpPr>
          <p:cNvPr id="20" name="正方形/長方形 29"/>
          <p:cNvSpPr>
            <a:spLocks noChangeArrowheads="1"/>
          </p:cNvSpPr>
          <p:nvPr/>
        </p:nvSpPr>
        <p:spPr bwMode="auto">
          <a:xfrm>
            <a:off x="4732473" y="5012878"/>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活力ある学校づくりをめざした府立</a:t>
            </a:r>
            <a:r>
              <a:rPr lang="ja-JP" altLang="en-US" b="1" dirty="0">
                <a:latin typeface="Calibri" pitchFamily="34" charset="0"/>
              </a:rPr>
              <a:t>高校の再編整備</a:t>
            </a:r>
            <a:r>
              <a:rPr lang="ja-JP" altLang="en-US" b="1" dirty="0"/>
              <a:t>　　　</a:t>
            </a:r>
          </a:p>
        </p:txBody>
      </p:sp>
    </p:spTree>
    <p:extLst>
      <p:ext uri="{BB962C8B-B14F-4D97-AF65-F5344CB8AC3E}">
        <p14:creationId xmlns:p14="http://schemas.microsoft.com/office/powerpoint/2010/main" val="671715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19050" y="116632"/>
            <a:ext cx="9104313" cy="1764196"/>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重点課題３：障がいのある子ども一人ひとりの自立</a:t>
            </a:r>
            <a:r>
              <a:rPr lang="ja-JP" altLang="en-US" sz="1400" b="1" dirty="0" smtClean="0">
                <a:solidFill>
                  <a:prstClr val="black"/>
                </a:solidFill>
                <a:latin typeface="メイリオ" pitchFamily="50" charset="-128"/>
                <a:ea typeface="メイリオ" pitchFamily="50" charset="-128"/>
                <a:cs typeface="メイリオ" pitchFamily="50" charset="-128"/>
              </a:rPr>
              <a:t>を支援</a:t>
            </a:r>
            <a:r>
              <a:rPr lang="ja-JP" altLang="en-US" sz="1400" b="1" dirty="0">
                <a:solidFill>
                  <a:prstClr val="black"/>
                </a:solidFill>
                <a:latin typeface="メイリオ" pitchFamily="50" charset="-128"/>
                <a:ea typeface="メイリオ" pitchFamily="50" charset="-128"/>
                <a:cs typeface="メイリオ" pitchFamily="50" charset="-128"/>
              </a:rPr>
              <a:t>します。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07949" y="440458"/>
            <a:ext cx="8845551" cy="13323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◆「ともに学び、ともに育つ」教育をさらに推進し、支援を必要とする幼児・児童・生徒の増加や多様化に対応</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した教育環境の整備をすすめます。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◆障がいのある子どもの自立と社会参加の促進に向け、関係機関と連携し、就労をはじめとした支援体制を充実</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します。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◆「個別の教育支援計画」や「個別の指導計画」の活用を促進し、幼・小・中・高の発達段階の連続性を大切に</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した一人ひとりの教育的ニーズに応じた支援を充実します。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◆関係部局が連携し、発達障がいのある子どもへの一貫した支援を充実します。</a:t>
            </a:r>
          </a:p>
        </p:txBody>
      </p:sp>
      <p:sp>
        <p:nvSpPr>
          <p:cNvPr id="31" name="角丸四角形 30"/>
          <p:cNvSpPr/>
          <p:nvPr/>
        </p:nvSpPr>
        <p:spPr>
          <a:xfrm>
            <a:off x="107950" y="440668"/>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4" name="二等辺三角形 23"/>
          <p:cNvSpPr/>
          <p:nvPr/>
        </p:nvSpPr>
        <p:spPr>
          <a:xfrm rot="10800000">
            <a:off x="1900238" y="1844824"/>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6402" name="Text Box 142"/>
          <p:cNvSpPr txBox="1">
            <a:spLocks noChangeArrowheads="1"/>
          </p:cNvSpPr>
          <p:nvPr/>
        </p:nvSpPr>
        <p:spPr bwMode="auto">
          <a:xfrm>
            <a:off x="8172450" y="627856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６</a:t>
            </a:r>
          </a:p>
        </p:txBody>
      </p:sp>
      <p:sp>
        <p:nvSpPr>
          <p:cNvPr id="8" name="Text Box 142"/>
          <p:cNvSpPr txBox="1">
            <a:spLocks noChangeArrowheads="1"/>
          </p:cNvSpPr>
          <p:nvPr/>
        </p:nvSpPr>
        <p:spPr bwMode="auto">
          <a:xfrm>
            <a:off x="8316317" y="6473974"/>
            <a:ext cx="720278"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１０</a:t>
            </a:r>
            <a:endParaRPr lang="ja-JP" altLang="en-US" b="1" dirty="0"/>
          </a:p>
        </p:txBody>
      </p:sp>
      <p:sp>
        <p:nvSpPr>
          <p:cNvPr id="10" name="AutoShape 4"/>
          <p:cNvSpPr>
            <a:spLocks noChangeArrowheads="1"/>
          </p:cNvSpPr>
          <p:nvPr/>
        </p:nvSpPr>
        <p:spPr bwMode="auto">
          <a:xfrm>
            <a:off x="-508" y="2060848"/>
            <a:ext cx="9104313" cy="4632019"/>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H26</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の取組みと目標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1" name="角丸四角形 10"/>
          <p:cNvSpPr/>
          <p:nvPr/>
        </p:nvSpPr>
        <p:spPr>
          <a:xfrm>
            <a:off x="85676" y="2507234"/>
            <a:ext cx="4421187" cy="4089772"/>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2" name="角丸四角形 11"/>
          <p:cNvSpPr/>
          <p:nvPr/>
        </p:nvSpPr>
        <p:spPr>
          <a:xfrm>
            <a:off x="71500" y="2348558"/>
            <a:ext cx="4459224"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09702" y="2564904"/>
            <a:ext cx="4419600" cy="4032101"/>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4" name="二等辺三角形 13"/>
          <p:cNvSpPr/>
          <p:nvPr/>
        </p:nvSpPr>
        <p:spPr>
          <a:xfrm rot="5400000">
            <a:off x="3776501" y="4397697"/>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5" name="角丸四角形 14"/>
          <p:cNvSpPr/>
          <p:nvPr/>
        </p:nvSpPr>
        <p:spPr>
          <a:xfrm>
            <a:off x="4571999" y="2348880"/>
            <a:ext cx="4464595"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 name="正方形/長方形 29"/>
          <p:cNvSpPr>
            <a:spLocks noChangeArrowheads="1"/>
          </p:cNvSpPr>
          <p:nvPr/>
        </p:nvSpPr>
        <p:spPr bwMode="auto">
          <a:xfrm>
            <a:off x="215900" y="2780928"/>
            <a:ext cx="4068763"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支援を必要とする児童・生徒の増加や多様化に対応した環境整備</a:t>
            </a:r>
            <a:r>
              <a:rPr lang="ja-JP" altLang="en-US" b="1" dirty="0"/>
              <a:t>　</a:t>
            </a:r>
          </a:p>
        </p:txBody>
      </p:sp>
      <p:sp>
        <p:nvSpPr>
          <p:cNvPr id="17" name="正方形/長方形 34"/>
          <p:cNvSpPr>
            <a:spLocks noChangeArrowheads="1"/>
          </p:cNvSpPr>
          <p:nvPr/>
        </p:nvSpPr>
        <p:spPr bwMode="auto">
          <a:xfrm>
            <a:off x="4766405" y="3096830"/>
            <a:ext cx="4306095" cy="3016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＊北河内</a:t>
            </a:r>
            <a:r>
              <a:rPr lang="ja-JP" altLang="en-US" dirty="0"/>
              <a:t>地域及び中河内・南河内地域における</a:t>
            </a:r>
            <a:r>
              <a:rPr lang="ja-JP" altLang="en-US" dirty="0" smtClean="0"/>
              <a:t>新校</a:t>
            </a:r>
            <a:r>
              <a:rPr lang="ja-JP" altLang="en-US" dirty="0"/>
              <a:t>を</a:t>
            </a:r>
            <a:r>
              <a:rPr lang="ja-JP" altLang="en-US" dirty="0" smtClean="0"/>
              <a:t>平成２７年</a:t>
            </a:r>
            <a:r>
              <a:rPr lang="ja-JP" altLang="en-US" dirty="0"/>
              <a:t>４月に</a:t>
            </a:r>
            <a:r>
              <a:rPr lang="ja-JP" altLang="en-US" dirty="0" smtClean="0"/>
              <a:t>開校　</a:t>
            </a:r>
            <a:endParaRPr lang="en-US" altLang="ja-JP" dirty="0" smtClean="0"/>
          </a:p>
          <a:p>
            <a:pPr algn="l"/>
            <a:r>
              <a:rPr lang="ja-JP" altLang="en-US" dirty="0"/>
              <a:t>　</a:t>
            </a:r>
            <a:r>
              <a:rPr lang="ja-JP" altLang="en-US" dirty="0" smtClean="0"/>
              <a:t>　します</a:t>
            </a:r>
            <a:r>
              <a:rPr lang="ja-JP" altLang="en-US" dirty="0"/>
              <a:t>。</a:t>
            </a:r>
            <a:endParaRPr lang="en-US" altLang="ja-JP" dirty="0"/>
          </a:p>
          <a:p>
            <a:pPr marL="85725" indent="-85725" algn="l"/>
            <a:r>
              <a:rPr lang="ja-JP" altLang="en-US" dirty="0"/>
              <a:t>　</a:t>
            </a:r>
            <a:endParaRPr lang="en-US" altLang="ja-JP" strike="sngStrike" dirty="0"/>
          </a:p>
          <a:p>
            <a:pPr algn="l"/>
            <a:r>
              <a:rPr lang="ja-JP" altLang="en-US" dirty="0"/>
              <a:t>　</a:t>
            </a:r>
          </a:p>
          <a:p>
            <a:pPr algn="l"/>
            <a:endParaRPr lang="en-US" altLang="ja-JP" dirty="0" smtClean="0"/>
          </a:p>
          <a:p>
            <a:pPr algn="l"/>
            <a:endParaRPr lang="en-US" altLang="ja-JP" dirty="0" smtClean="0"/>
          </a:p>
          <a:p>
            <a:pPr algn="l"/>
            <a:endParaRPr lang="en-US" altLang="ja-JP" dirty="0"/>
          </a:p>
          <a:p>
            <a:pPr algn="l"/>
            <a:endParaRPr lang="en-US" altLang="ja-JP" dirty="0"/>
          </a:p>
          <a:p>
            <a:pPr algn="l"/>
            <a:endParaRPr lang="en-US" altLang="ja-JP" dirty="0" smtClean="0"/>
          </a:p>
          <a:p>
            <a:pPr algn="l"/>
            <a:endParaRPr lang="en-US" altLang="ja-JP" dirty="0"/>
          </a:p>
          <a:p>
            <a:pPr algn="l"/>
            <a:r>
              <a:rPr lang="ja-JP" altLang="en-US" dirty="0"/>
              <a:t>＊</a:t>
            </a:r>
            <a:r>
              <a:rPr lang="ja-JP" altLang="en-US" dirty="0" smtClean="0"/>
              <a:t>平成２７年４月に府立高校</a:t>
            </a:r>
            <a:r>
              <a:rPr lang="ja-JP" altLang="en-US" dirty="0"/>
              <a:t>２</a:t>
            </a:r>
            <a:r>
              <a:rPr lang="ja-JP" altLang="en-US" dirty="0" smtClean="0"/>
              <a:t>校</a:t>
            </a:r>
            <a:r>
              <a:rPr lang="ja-JP" altLang="en-US" dirty="0"/>
              <a:t>に新たな共生</a:t>
            </a:r>
            <a:r>
              <a:rPr lang="ja-JP" altLang="en-US" dirty="0" smtClean="0"/>
              <a:t>推進教室</a:t>
            </a:r>
            <a:r>
              <a:rPr lang="ja-JP" altLang="en-US" dirty="0"/>
              <a:t>を</a:t>
            </a:r>
            <a:r>
              <a:rPr lang="ja-JP" altLang="en-US" dirty="0" smtClean="0"/>
              <a:t>設置します。</a:t>
            </a:r>
            <a:endParaRPr lang="en-US" altLang="ja-JP" dirty="0" smtClean="0"/>
          </a:p>
          <a:p>
            <a:pPr algn="l"/>
            <a:r>
              <a:rPr lang="ja-JP" altLang="en-US" dirty="0" smtClean="0"/>
              <a:t>　　　北河内地域「職業学科を設置する知的</a:t>
            </a:r>
            <a:r>
              <a:rPr lang="ja-JP" altLang="en-US" dirty="0" err="1" smtClean="0"/>
              <a:t>障がい</a:t>
            </a:r>
            <a:r>
              <a:rPr lang="ja-JP" altLang="en-US" dirty="0"/>
              <a:t>高等支援</a:t>
            </a:r>
            <a:r>
              <a:rPr lang="ja-JP" altLang="en-US" dirty="0" smtClean="0"/>
              <a:t>学校」、</a:t>
            </a:r>
            <a:endParaRPr lang="en-US" altLang="ja-JP" dirty="0" smtClean="0"/>
          </a:p>
          <a:p>
            <a:pPr algn="l"/>
            <a:r>
              <a:rPr lang="ja-JP" altLang="en-US" dirty="0"/>
              <a:t>　</a:t>
            </a:r>
            <a:r>
              <a:rPr lang="ja-JP" altLang="en-US" dirty="0" smtClean="0"/>
              <a:t>　　たまがわ高等支援学校を本校とする共生推進教室を設置</a:t>
            </a:r>
            <a:endParaRPr lang="en-US" altLang="ja-JP" dirty="0" smtClean="0"/>
          </a:p>
          <a:p>
            <a:pPr algn="l"/>
            <a:r>
              <a:rPr lang="ja-JP" altLang="en-US" dirty="0" smtClean="0"/>
              <a:t>　　（参考）</a:t>
            </a:r>
            <a:r>
              <a:rPr lang="ja-JP" altLang="en-US" dirty="0"/>
              <a:t>　</a:t>
            </a:r>
            <a:r>
              <a:rPr lang="ja-JP" altLang="en-US" dirty="0" smtClean="0"/>
              <a:t>　　</a:t>
            </a:r>
            <a:endParaRPr lang="en-US" altLang="ja-JP" dirty="0" smtClean="0"/>
          </a:p>
          <a:p>
            <a:pPr algn="l"/>
            <a:r>
              <a:rPr lang="ja-JP" altLang="en-US" dirty="0" smtClean="0"/>
              <a:t>　　　</a:t>
            </a:r>
            <a:r>
              <a:rPr lang="ja-JP" altLang="en-US" dirty="0"/>
              <a:t>自立支援推進校　９校（西成、阿武野、枚方なぎさ、八尾翠翔、園芸、</a:t>
            </a:r>
            <a:endParaRPr lang="en-US" altLang="ja-JP" dirty="0"/>
          </a:p>
          <a:p>
            <a:pPr algn="l"/>
            <a:r>
              <a:rPr lang="ja-JP" altLang="en-US" dirty="0"/>
              <a:t>　　　　　　　　　　　　　　　　　　柴島、松原、堺東、貝塚）</a:t>
            </a:r>
            <a:endParaRPr lang="en-US" altLang="ja-JP" dirty="0"/>
          </a:p>
          <a:p>
            <a:pPr algn="l"/>
            <a:r>
              <a:rPr lang="ja-JP" altLang="en-US" dirty="0"/>
              <a:t>　　　共生推進教室　　 ６校（北摂つばさ、信太、久米田、</a:t>
            </a:r>
            <a:r>
              <a:rPr lang="ja-JP" altLang="en-US" dirty="0" smtClean="0"/>
              <a:t>千里青雲</a:t>
            </a:r>
            <a:r>
              <a:rPr lang="ja-JP" altLang="en-US" dirty="0"/>
              <a:t>、芦間、</a:t>
            </a:r>
            <a:endParaRPr lang="en-US" altLang="ja-JP" dirty="0"/>
          </a:p>
          <a:p>
            <a:pPr algn="l"/>
            <a:r>
              <a:rPr lang="ja-JP" altLang="en-US" dirty="0"/>
              <a:t>　　　　　　　　　　　　　　　　　　枚岡樟風）</a:t>
            </a:r>
            <a:endParaRPr lang="en-US" altLang="ja-JP" dirty="0"/>
          </a:p>
          <a:p>
            <a:pPr algn="l"/>
            <a:endParaRPr lang="en-US" altLang="ja-JP" dirty="0" smtClean="0"/>
          </a:p>
        </p:txBody>
      </p:sp>
      <p:sp>
        <p:nvSpPr>
          <p:cNvPr id="18" name="Text Box 49"/>
          <p:cNvSpPr txBox="1">
            <a:spLocks noChangeArrowheads="1"/>
          </p:cNvSpPr>
          <p:nvPr/>
        </p:nvSpPr>
        <p:spPr bwMode="auto">
          <a:xfrm>
            <a:off x="179512" y="3048280"/>
            <a:ext cx="4105151" cy="36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府立</a:t>
            </a:r>
            <a:r>
              <a:rPr lang="ja-JP" altLang="en-US" dirty="0">
                <a:latin typeface="ＭＳ Ｐゴシック" pitchFamily="50" charset="-128"/>
              </a:rPr>
              <a:t>支援学校の教育環境の</a:t>
            </a:r>
            <a:r>
              <a:rPr lang="ja-JP" altLang="en-US" dirty="0" smtClean="0">
                <a:latin typeface="ＭＳ Ｐゴシック" pitchFamily="50" charset="-128"/>
              </a:rPr>
              <a:t>整備</a:t>
            </a:r>
            <a:r>
              <a:rPr lang="en-US" altLang="ja-JP" dirty="0" smtClean="0">
                <a:latin typeface="ＭＳ Ｐゴシック" pitchFamily="50" charset="-128"/>
              </a:rPr>
              <a:t>】</a:t>
            </a:r>
          </a:p>
          <a:p>
            <a:pPr algn="l" eaLnBrk="1" hangingPunct="1"/>
            <a:r>
              <a:rPr lang="ja-JP" altLang="en-US" dirty="0">
                <a:solidFill>
                  <a:srgbClr val="FF0000"/>
                </a:solidFill>
                <a:latin typeface="ＭＳ Ｐゴシック" pitchFamily="50" charset="-128"/>
              </a:rPr>
              <a:t>　</a:t>
            </a:r>
            <a:r>
              <a:rPr lang="ja-JP" altLang="en-US" dirty="0" smtClean="0">
                <a:latin typeface="ＭＳ Ｐゴシック" pitchFamily="50" charset="-128"/>
              </a:rPr>
              <a:t>＊新校整備・教育環境整備事業</a:t>
            </a:r>
            <a:endParaRPr lang="en-US" altLang="ja-JP" dirty="0">
              <a:latin typeface="ＭＳ Ｐゴシック" pitchFamily="50" charset="-128"/>
            </a:endParaRPr>
          </a:p>
          <a:p>
            <a:pPr marL="266700" indent="-85725" algn="l" eaLnBrk="1" hangingPunct="1">
              <a:buFont typeface="Arial" panose="020B0604020202020204" pitchFamily="34" charset="0"/>
              <a:buChar char="•"/>
            </a:pPr>
            <a:r>
              <a:rPr lang="ja-JP" altLang="en-US" dirty="0" smtClean="0">
                <a:latin typeface="ＭＳ Ｐゴシック" pitchFamily="50" charset="-128"/>
              </a:rPr>
              <a:t>府立知的</a:t>
            </a:r>
            <a:r>
              <a:rPr lang="ja-JP" altLang="en-US" dirty="0" err="1" smtClean="0">
                <a:latin typeface="ＭＳ Ｐゴシック" pitchFamily="50" charset="-128"/>
              </a:rPr>
              <a:t>障がい</a:t>
            </a:r>
            <a:r>
              <a:rPr lang="ja-JP" altLang="en-US" dirty="0" smtClean="0">
                <a:latin typeface="ＭＳ Ｐゴシック" pitchFamily="50" charset="-128"/>
              </a:rPr>
              <a:t>支援学校の児童生徒数の増加への対応や社会的自立の支援のため新校を整備します。</a:t>
            </a:r>
            <a:endParaRPr lang="en-US" altLang="ja-JP" dirty="0" smtClean="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　</a:t>
            </a:r>
            <a:r>
              <a:rPr lang="en-US" altLang="ja-JP" dirty="0">
                <a:latin typeface="ＭＳ Ｐゴシック" pitchFamily="50" charset="-128"/>
              </a:rPr>
              <a:t>〔</a:t>
            </a:r>
            <a:r>
              <a:rPr lang="ja-JP" altLang="en-US" dirty="0">
                <a:latin typeface="ＭＳ Ｐゴシック" pitchFamily="50" charset="-128"/>
              </a:rPr>
              <a:t>北河内地域</a:t>
            </a:r>
            <a:r>
              <a:rPr lang="en-US" altLang="ja-JP" dirty="0">
                <a:latin typeface="ＭＳ Ｐゴシック" pitchFamily="50" charset="-128"/>
              </a:rPr>
              <a:t>〕</a:t>
            </a:r>
            <a:r>
              <a:rPr lang="ja-JP" altLang="en-US" dirty="0">
                <a:latin typeface="ＭＳ Ｐゴシック" pitchFamily="50" charset="-128"/>
              </a:rPr>
              <a:t>・・・建設工事</a:t>
            </a:r>
            <a:r>
              <a:rPr lang="ja-JP" altLang="en-US" dirty="0" smtClean="0">
                <a:latin typeface="ＭＳ Ｐゴシック" pitchFamily="50" charset="-128"/>
              </a:rPr>
              <a:t>等を</a:t>
            </a:r>
            <a:r>
              <a:rPr lang="ja-JP" altLang="en-US" dirty="0">
                <a:latin typeface="ＭＳ Ｐゴシック" pitchFamily="50" charset="-128"/>
              </a:rPr>
              <a:t>行います。</a:t>
            </a:r>
          </a:p>
          <a:p>
            <a:pPr algn="l" eaLnBrk="1" hangingPunct="1"/>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　</a:t>
            </a:r>
            <a:r>
              <a:rPr lang="en-US" altLang="ja-JP" dirty="0">
                <a:latin typeface="ＭＳ Ｐゴシック" pitchFamily="50" charset="-128"/>
              </a:rPr>
              <a:t>〔</a:t>
            </a:r>
            <a:r>
              <a:rPr lang="ja-JP" altLang="en-US" dirty="0">
                <a:latin typeface="ＭＳ Ｐゴシック" pitchFamily="50" charset="-128"/>
              </a:rPr>
              <a:t>中河内・南河内地域</a:t>
            </a:r>
            <a:r>
              <a:rPr lang="en-US" altLang="ja-JP" dirty="0">
                <a:latin typeface="ＭＳ Ｐゴシック" pitchFamily="50" charset="-128"/>
              </a:rPr>
              <a:t>〕</a:t>
            </a:r>
            <a:r>
              <a:rPr lang="ja-JP" altLang="en-US" dirty="0">
                <a:latin typeface="ＭＳ Ｐゴシック" pitchFamily="50" charset="-128"/>
              </a:rPr>
              <a:t>・・・建設工事等を行います。 </a:t>
            </a:r>
            <a:endParaRPr lang="en-US" altLang="ja-JP" dirty="0">
              <a:latin typeface="ＭＳ Ｐゴシック" pitchFamily="50" charset="-128"/>
            </a:endParaRPr>
          </a:p>
          <a:p>
            <a:pPr marL="266700" indent="-85725" algn="l" eaLnBrk="1" hangingPunct="1">
              <a:buFont typeface="Arial" panose="020B0604020202020204" pitchFamily="34" charset="0"/>
              <a:buChar char="•"/>
            </a:pPr>
            <a:r>
              <a:rPr lang="ja-JP" altLang="en-US" dirty="0" smtClean="0">
                <a:latin typeface="ＭＳ Ｐゴシック" pitchFamily="50" charset="-128"/>
              </a:rPr>
              <a:t>今後</a:t>
            </a:r>
            <a:r>
              <a:rPr lang="ja-JP" altLang="en-US" dirty="0">
                <a:latin typeface="ＭＳ Ｐゴシック" pitchFamily="50" charset="-128"/>
              </a:rPr>
              <a:t>の支援学校の教育環境の整備のあり方を</a:t>
            </a:r>
            <a:r>
              <a:rPr lang="ja-JP" altLang="en-US" dirty="0" smtClean="0">
                <a:latin typeface="ＭＳ Ｐゴシック" pitchFamily="50" charset="-128"/>
              </a:rPr>
              <a:t>研究し、</a:t>
            </a:r>
            <a:r>
              <a:rPr lang="ja-JP" altLang="en-US" dirty="0" smtClean="0"/>
              <a:t>インクルーシブ</a:t>
            </a:r>
            <a:r>
              <a:rPr lang="ja-JP" altLang="en-US" dirty="0"/>
              <a:t>教育システムの構築に関する府としての考え方（案</a:t>
            </a:r>
            <a:r>
              <a:rPr lang="ja-JP" altLang="en-US" dirty="0" smtClean="0"/>
              <a:t>）を</a:t>
            </a:r>
            <a:r>
              <a:rPr lang="ja-JP" altLang="en-US" dirty="0"/>
              <a:t>年度内にとりまとめます。</a:t>
            </a:r>
            <a:endParaRPr lang="en-US" altLang="ja-JP" dirty="0">
              <a:latin typeface="ＭＳ Ｐゴシック" pitchFamily="50" charset="-128"/>
            </a:endParaRPr>
          </a:p>
          <a:p>
            <a:pPr algn="l" eaLnBrk="1" hangingPunct="1"/>
            <a:endParaRPr lang="en-US" altLang="ja-JP" dirty="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自立</a:t>
            </a:r>
            <a:r>
              <a:rPr lang="ja-JP" altLang="en-US" dirty="0">
                <a:latin typeface="ＭＳ Ｐゴシック" pitchFamily="50" charset="-128"/>
              </a:rPr>
              <a:t>支援推進校、共生推進校の充実とその成果の</a:t>
            </a:r>
            <a:r>
              <a:rPr lang="ja-JP" altLang="en-US" dirty="0" smtClean="0">
                <a:latin typeface="ＭＳ Ｐゴシック" pitchFamily="50" charset="-128"/>
              </a:rPr>
              <a:t>普及</a:t>
            </a:r>
            <a:r>
              <a:rPr lang="en-US" altLang="ja-JP" dirty="0" smtClean="0">
                <a:latin typeface="ＭＳ Ｐゴシック" pitchFamily="50" charset="-128"/>
              </a:rPr>
              <a:t>】</a:t>
            </a:r>
            <a:endParaRPr lang="en-US" altLang="ja-JP" dirty="0">
              <a:latin typeface="ＭＳ Ｐゴシック" pitchFamily="50" charset="-128"/>
            </a:endParaRPr>
          </a:p>
          <a:p>
            <a:pPr algn="l"/>
            <a:r>
              <a:rPr lang="ja-JP" altLang="en-US" dirty="0" smtClean="0">
                <a:latin typeface="ＭＳ Ｐゴシック" pitchFamily="50" charset="-128"/>
              </a:rPr>
              <a:t>　＊知的障がいのある生徒の教育環境整備事業</a:t>
            </a:r>
            <a:r>
              <a:rPr lang="ja-JP" altLang="en-US" dirty="0">
                <a:latin typeface="ＭＳ Ｐゴシック" pitchFamily="50" charset="-128"/>
              </a:rPr>
              <a:t>　</a:t>
            </a:r>
            <a:endParaRPr lang="en-US" altLang="ja-JP" dirty="0" smtClean="0">
              <a:latin typeface="ＭＳ Ｐゴシック" pitchFamily="50" charset="-128"/>
            </a:endParaRPr>
          </a:p>
          <a:p>
            <a:pPr marL="266700" indent="-85725" algn="l">
              <a:buFont typeface="Arial" panose="020B0604020202020204" pitchFamily="34" charset="0"/>
              <a:buChar char="•"/>
            </a:pPr>
            <a:r>
              <a:rPr lang="ja-JP" altLang="en-US" dirty="0" smtClean="0">
                <a:latin typeface="ＭＳ Ｐゴシック" pitchFamily="50" charset="-128"/>
              </a:rPr>
              <a:t>新た</a:t>
            </a:r>
            <a:r>
              <a:rPr lang="ja-JP" altLang="en-US" dirty="0">
                <a:latin typeface="ＭＳ Ｐゴシック" pitchFamily="50" charset="-128"/>
              </a:rPr>
              <a:t>な共生推進教室設置校</a:t>
            </a:r>
            <a:r>
              <a:rPr lang="ja-JP" altLang="en-US" dirty="0" smtClean="0">
                <a:latin typeface="ＭＳ Ｐゴシック" pitchFamily="50" charset="-128"/>
              </a:rPr>
              <a:t>を２校</a:t>
            </a:r>
            <a:r>
              <a:rPr lang="ja-JP" altLang="en-US" dirty="0">
                <a:latin typeface="ＭＳ Ｐゴシック" pitchFamily="50" charset="-128"/>
              </a:rPr>
              <a:t>選定し、施設</a:t>
            </a:r>
            <a:r>
              <a:rPr lang="ja-JP" altLang="en-US" dirty="0" smtClean="0">
                <a:latin typeface="ＭＳ Ｐゴシック" pitchFamily="50" charset="-128"/>
              </a:rPr>
              <a:t>整備</a:t>
            </a:r>
            <a:r>
              <a:rPr lang="ja-JP" altLang="en-US" dirty="0"/>
              <a:t>や教育課程</a:t>
            </a:r>
            <a:r>
              <a:rPr lang="ja-JP" altLang="en-US" dirty="0" smtClean="0"/>
              <a:t>の編成</a:t>
            </a:r>
            <a:r>
              <a:rPr lang="ja-JP" altLang="en-US" dirty="0"/>
              <a:t>等、教育環境の</a:t>
            </a:r>
            <a:r>
              <a:rPr lang="ja-JP" altLang="en-US" dirty="0" smtClean="0"/>
              <a:t>整備</a:t>
            </a:r>
            <a:r>
              <a:rPr lang="ja-JP" altLang="en-US" dirty="0" smtClean="0">
                <a:latin typeface="ＭＳ Ｐゴシック" pitchFamily="50" charset="-128"/>
              </a:rPr>
              <a:t>を</a:t>
            </a:r>
            <a:r>
              <a:rPr lang="ja-JP" altLang="en-US" dirty="0">
                <a:latin typeface="ＭＳ Ｐゴシック" pitchFamily="50" charset="-128"/>
              </a:rPr>
              <a:t>行います。</a:t>
            </a:r>
          </a:p>
          <a:p>
            <a:pPr marL="266700" indent="-266700" algn="l" eaLnBrk="1" hangingPunct="1"/>
            <a:r>
              <a:rPr lang="ja-JP" altLang="en-US" dirty="0">
                <a:latin typeface="ＭＳ Ｐゴシック" pitchFamily="50" charset="-128"/>
              </a:rPr>
              <a:t>　</a:t>
            </a:r>
            <a:endParaRPr lang="en-US" altLang="ja-JP" dirty="0">
              <a:latin typeface="ＭＳ Ｐゴシック" pitchFamily="50" charset="-128"/>
            </a:endParaRPr>
          </a:p>
          <a:p>
            <a:pPr marL="266700" indent="-266700" algn="l" eaLnBrk="1" hangingPunct="1"/>
            <a:r>
              <a:rPr lang="en-US" altLang="ja-JP" dirty="0" smtClean="0">
                <a:latin typeface="ＭＳ Ｐゴシック" pitchFamily="50" charset="-128"/>
              </a:rPr>
              <a:t>【</a:t>
            </a:r>
            <a:r>
              <a:rPr lang="ja-JP" altLang="en-US" dirty="0" smtClean="0">
                <a:latin typeface="ＭＳ Ｐゴシック" pitchFamily="50" charset="-128"/>
              </a:rPr>
              <a:t>障がいのある生徒の高校生活をサポートするための人材の配置</a:t>
            </a:r>
            <a:r>
              <a:rPr lang="en-US" altLang="ja-JP" dirty="0" smtClean="0">
                <a:latin typeface="ＭＳ Ｐゴシック" pitchFamily="50" charset="-128"/>
              </a:rPr>
              <a:t>】</a:t>
            </a:r>
            <a:r>
              <a:rPr lang="ja-JP" altLang="en-US" dirty="0">
                <a:latin typeface="ＭＳ Ｐゴシック" pitchFamily="50" charset="-128"/>
              </a:rPr>
              <a:t>　</a:t>
            </a:r>
            <a:endParaRPr lang="en-US" altLang="ja-JP" dirty="0">
              <a:latin typeface="ＭＳ Ｐゴシック" pitchFamily="50" charset="-128"/>
            </a:endParaRPr>
          </a:p>
          <a:p>
            <a:pPr lvl="0" algn="l" eaLnBrk="1" hangingPunct="1"/>
            <a:r>
              <a:rPr lang="ja-JP" altLang="en-US" dirty="0" smtClean="0">
                <a:latin typeface="ＭＳ Ｐゴシック" pitchFamily="50" charset="-128"/>
              </a:rPr>
              <a:t>　＊</a:t>
            </a:r>
            <a:r>
              <a:rPr lang="ja-JP" altLang="en-US" dirty="0">
                <a:latin typeface="ＭＳ Ｐゴシック" pitchFamily="50" charset="-128"/>
              </a:rPr>
              <a:t>障がいのある生徒の高校生活</a:t>
            </a:r>
            <a:r>
              <a:rPr lang="ja-JP" altLang="en-US" dirty="0" smtClean="0">
                <a:latin typeface="ＭＳ Ｐゴシック" pitchFamily="50" charset="-128"/>
              </a:rPr>
              <a:t>支援事業</a:t>
            </a:r>
            <a:endParaRPr lang="en-US" altLang="ja-JP" dirty="0">
              <a:solidFill>
                <a:srgbClr val="FF0000"/>
              </a:solidFill>
              <a:latin typeface="ＭＳ Ｐゴシック" pitchFamily="50" charset="-128"/>
            </a:endParaRPr>
          </a:p>
          <a:p>
            <a:pPr marL="266700" lvl="0" indent="-85725" algn="l" eaLnBrk="1" hangingPunct="1">
              <a:buFont typeface="Arial" panose="020B0604020202020204" pitchFamily="34" charset="0"/>
              <a:buChar char="•"/>
            </a:pPr>
            <a:r>
              <a:rPr lang="ja-JP" altLang="en-US" dirty="0" smtClean="0">
                <a:latin typeface="ＭＳ Ｐゴシック" pitchFamily="50" charset="-128"/>
                <a:cs typeface="Meiryo UI" pitchFamily="50" charset="-128"/>
              </a:rPr>
              <a:t>府立</a:t>
            </a:r>
            <a:r>
              <a:rPr lang="ja-JP" altLang="en-US" dirty="0">
                <a:latin typeface="ＭＳ Ｐゴシック" pitchFamily="50" charset="-128"/>
                <a:cs typeface="Meiryo UI" pitchFamily="50" charset="-128"/>
              </a:rPr>
              <a:t>高校において、障がいのある生徒と障がいのない生徒の「</a:t>
            </a:r>
            <a:r>
              <a:rPr lang="ja-JP" altLang="en-US" dirty="0" smtClean="0">
                <a:latin typeface="ＭＳ Ｐゴシック" pitchFamily="50" charset="-128"/>
                <a:cs typeface="Meiryo UI" pitchFamily="50" charset="-128"/>
              </a:rPr>
              <a:t>ともに</a:t>
            </a:r>
            <a:r>
              <a:rPr lang="ja-JP" altLang="en-US" dirty="0">
                <a:latin typeface="ＭＳ Ｐゴシック" pitchFamily="50" charset="-128"/>
                <a:cs typeface="Meiryo UI" pitchFamily="50" charset="-128"/>
              </a:rPr>
              <a:t>学び、ともに育つ」教育を推進するため、「エキスパート支援員</a:t>
            </a:r>
            <a:r>
              <a:rPr lang="ja-JP" altLang="en-US" dirty="0" smtClean="0">
                <a:latin typeface="ＭＳ Ｐゴシック" pitchFamily="50" charset="-128"/>
                <a:cs typeface="Meiryo UI" pitchFamily="50" charset="-128"/>
              </a:rPr>
              <a:t>」等を希望する全府立高校に配置</a:t>
            </a:r>
            <a:r>
              <a:rPr lang="ja-JP" altLang="en-US" dirty="0">
                <a:latin typeface="ＭＳ Ｐゴシック" pitchFamily="50" charset="-128"/>
                <a:cs typeface="Meiryo UI" pitchFamily="50" charset="-128"/>
              </a:rPr>
              <a:t>し、教育環境を整備します。</a:t>
            </a:r>
            <a:r>
              <a:rPr lang="en-US" altLang="ja-JP" dirty="0">
                <a:latin typeface="ＭＳ Ｐゴシック" pitchFamily="50" charset="-128"/>
                <a:cs typeface="Meiryo UI" pitchFamily="50" charset="-128"/>
              </a:rPr>
              <a:t/>
            </a:r>
            <a:br>
              <a:rPr lang="en-US" altLang="ja-JP" dirty="0">
                <a:latin typeface="ＭＳ Ｐゴシック" pitchFamily="50" charset="-128"/>
                <a:cs typeface="Meiryo UI" pitchFamily="50" charset="-128"/>
              </a:rPr>
            </a:br>
            <a:r>
              <a:rPr lang="ja-JP" altLang="en-US" dirty="0">
                <a:latin typeface="ＭＳ Ｐゴシック" pitchFamily="50" charset="-128"/>
                <a:cs typeface="Meiryo UI" pitchFamily="50" charset="-128"/>
              </a:rPr>
              <a:t>　</a:t>
            </a:r>
            <a:endParaRPr lang="en-US" altLang="ja-JP" dirty="0">
              <a:latin typeface="ＭＳ Ｐゴシック" pitchFamily="50" charset="-128"/>
              <a:cs typeface="Meiryo UI" pitchFamily="50" charset="-128"/>
            </a:endParaRPr>
          </a:p>
          <a:p>
            <a:pPr lvl="0" algn="l" eaLnBrk="1" hangingPunct="1"/>
            <a:endParaRPr lang="en-US" altLang="ja-JP" dirty="0" smtClean="0">
              <a:latin typeface="ＭＳ Ｐゴシック" pitchFamily="50" charset="-128"/>
              <a:cs typeface="Meiryo UI" pitchFamily="50" charset="-128"/>
            </a:endParaRPr>
          </a:p>
          <a:p>
            <a:pPr algn="l">
              <a:spcBef>
                <a:spcPts val="100"/>
              </a:spcBef>
              <a:buClr>
                <a:srgbClr val="B3A2C7"/>
              </a:buClr>
            </a:pPr>
            <a:r>
              <a:rPr lang="ja-JP" altLang="en-US" dirty="0">
                <a:latin typeface="ＭＳ Ｐゴシック" pitchFamily="50" charset="-128"/>
                <a:cs typeface="Meiryo UI" pitchFamily="50" charset="-128"/>
              </a:rPr>
              <a:t>　</a:t>
            </a:r>
            <a:r>
              <a:rPr lang="ja-JP" altLang="en-US" dirty="0" smtClean="0">
                <a:latin typeface="ＭＳ Ｐゴシック" pitchFamily="50" charset="-128"/>
                <a:cs typeface="Meiryo UI" pitchFamily="50" charset="-128"/>
              </a:rPr>
              <a:t>　　</a:t>
            </a:r>
            <a:endParaRPr lang="en-US" altLang="ja-JP" dirty="0" smtClean="0">
              <a:latin typeface="ＭＳ Ｐゴシック" pitchFamily="50" charset="-128"/>
            </a:endParaRPr>
          </a:p>
        </p:txBody>
      </p:sp>
      <p:sp>
        <p:nvSpPr>
          <p:cNvPr id="19" name="正方形/長方形 29"/>
          <p:cNvSpPr>
            <a:spLocks noChangeArrowheads="1"/>
          </p:cNvSpPr>
          <p:nvPr/>
        </p:nvSpPr>
        <p:spPr bwMode="auto">
          <a:xfrm>
            <a:off x="4763813" y="2780928"/>
            <a:ext cx="4175127"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■支援を必要とする児童・生徒の増加や多様化に対応した環境整備</a:t>
            </a:r>
            <a:r>
              <a:rPr lang="ja-JP" altLang="en-US" b="1" dirty="0"/>
              <a:t>　</a:t>
            </a:r>
          </a:p>
        </p:txBody>
      </p:sp>
      <p:sp>
        <p:nvSpPr>
          <p:cNvPr id="20" name="Text Box 142"/>
          <p:cNvSpPr txBox="1">
            <a:spLocks noChangeArrowheads="1"/>
          </p:cNvSpPr>
          <p:nvPr/>
        </p:nvSpPr>
        <p:spPr bwMode="auto">
          <a:xfrm>
            <a:off x="8567737" y="6626380"/>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８</a:t>
            </a:r>
            <a:endParaRPr lang="ja-JP" altLang="en-US" b="1" dirty="0"/>
          </a:p>
        </p:txBody>
      </p:sp>
    </p:spTree>
    <p:extLst>
      <p:ext uri="{BB962C8B-B14F-4D97-AF65-F5344CB8AC3E}">
        <p14:creationId xmlns:p14="http://schemas.microsoft.com/office/powerpoint/2010/main" val="1025702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18257</TotalTime>
  <Words>4827</Words>
  <Application>Microsoft Office PowerPoint</Application>
  <PresentationFormat>画面に合わせる (4:3)</PresentationFormat>
  <Paragraphs>1500</Paragraphs>
  <Slides>27</Slides>
  <Notes>15</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27</vt:i4>
      </vt:variant>
    </vt:vector>
  </HeadingPairs>
  <TitlesOfParts>
    <vt:vector size="29" baseType="lpstr">
      <vt:lpstr>標準デザイン</vt:lpstr>
      <vt:lpstr>ワークシート</vt:lpstr>
      <vt:lpstr>平成26年度 　 大阪府教育委員会の運営方針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平成22年度　教育委員会運営方針</dc:title>
  <dc:creator>大阪府職員端末機１７年度１２月調達</dc:creator>
  <cp:lastModifiedBy>大阪府庁</cp:lastModifiedBy>
  <cp:revision>1365</cp:revision>
  <cp:lastPrinted>2014-04-15T01:05:11Z</cp:lastPrinted>
  <dcterms:created xsi:type="dcterms:W3CDTF">2010-03-10T10:29:48Z</dcterms:created>
  <dcterms:modified xsi:type="dcterms:W3CDTF">2014-04-24T11:05:45Z</dcterms:modified>
</cp:coreProperties>
</file>