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1" r:id="rId3"/>
    <p:sldId id="263" r:id="rId4"/>
  </p:sldIdLst>
  <p:sldSz cx="12192000" cy="6858000"/>
  <p:notesSz cx="6711950" cy="98440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974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6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6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7681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0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34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7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486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0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791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ref.osaka.lg.jp/chubunm/chubu_nm/tukido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ity.kashiwara.osaka.jp/docs/201408190006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4">
            <a:extLst>
              <a:ext uri="{FF2B5EF4-FFF2-40B4-BE49-F238E27FC236}">
                <a16:creationId xmlns:a16="http://schemas.microsoft.com/office/drawing/2014/main" id="{175DA1AF-0B5A-4CEC-A128-A4F732B8E897}"/>
              </a:ext>
            </a:extLst>
          </p:cNvPr>
          <p:cNvSpPr txBox="1">
            <a:spLocks/>
          </p:cNvSpPr>
          <p:nvPr/>
        </p:nvSpPr>
        <p:spPr>
          <a:xfrm>
            <a:off x="9765541" y="185030"/>
            <a:ext cx="2285045" cy="7733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defTabSz="914400">
              <a:spcBef>
                <a:spcPts val="700"/>
              </a:spcBef>
              <a:buClr>
                <a:srgbClr val="2683C6"/>
              </a:buClr>
              <a:defRPr/>
            </a:pPr>
            <a:r>
              <a:rPr lang="en-US" altLang="ja-JP" sz="1600" b="1" cap="all" spc="400" dirty="0">
                <a:solidFill>
                  <a:srgbClr val="1CADE4">
                    <a:lumMod val="75000"/>
                  </a:srgbClr>
                </a:solidFill>
              </a:rPr>
              <a:t>2021</a:t>
            </a:r>
            <a:r>
              <a:rPr lang="ja-JP" altLang="en-US" sz="1600" b="1" cap="all" spc="400" dirty="0">
                <a:solidFill>
                  <a:srgbClr val="1CADE4">
                    <a:lumMod val="75000"/>
                  </a:srgbClr>
                </a:solidFill>
              </a:rPr>
              <a:t>年</a:t>
            </a:r>
            <a:r>
              <a:rPr lang="en-US" altLang="ja-JP" sz="1600" b="1" cap="all" spc="400" dirty="0">
                <a:solidFill>
                  <a:srgbClr val="1CADE4">
                    <a:lumMod val="75000"/>
                  </a:srgbClr>
                </a:solidFill>
              </a:rPr>
              <a:t>3</a:t>
            </a:r>
            <a:r>
              <a:rPr lang="ja-JP" altLang="en-US" sz="1600" b="1" cap="all" spc="400" dirty="0">
                <a:solidFill>
                  <a:srgbClr val="1CADE4">
                    <a:lumMod val="75000"/>
                  </a:srgbClr>
                </a:solidFill>
              </a:rPr>
              <a:t>月</a:t>
            </a:r>
            <a:endParaRPr lang="en-US" altLang="ja-JP" sz="1600" b="1" cap="all" spc="400" dirty="0">
              <a:solidFill>
                <a:srgbClr val="1CADE4">
                  <a:lumMod val="75000"/>
                </a:srgbClr>
              </a:solidFill>
            </a:endParaRPr>
          </a:p>
          <a:p>
            <a:pPr lvl="0" defTabSz="914400">
              <a:spcBef>
                <a:spcPts val="700"/>
              </a:spcBef>
              <a:buClr>
                <a:srgbClr val="2683C6"/>
              </a:buClr>
              <a:defRPr/>
            </a:pPr>
            <a:r>
              <a:rPr lang="ja-JP" altLang="en-US" sz="1600" b="1" cap="all" spc="400" dirty="0">
                <a:solidFill>
                  <a:srgbClr val="1CADE4">
                    <a:lumMod val="75000"/>
                  </a:srgbClr>
                </a:solidFill>
              </a:rPr>
              <a:t>中河内水辺だより</a:t>
            </a:r>
            <a:endParaRPr lang="ja-JP" altLang="en-US" sz="1600" dirty="0"/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D61B4F07-3EE0-4200-9021-2B022FC4DABE}"/>
              </a:ext>
            </a:extLst>
          </p:cNvPr>
          <p:cNvSpPr txBox="1">
            <a:spLocks/>
          </p:cNvSpPr>
          <p:nvPr/>
        </p:nvSpPr>
        <p:spPr>
          <a:xfrm>
            <a:off x="216793" y="185029"/>
            <a:ext cx="9392156" cy="7733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200" b="1" dirty="0">
                <a:solidFill>
                  <a:srgbClr val="002060"/>
                </a:solidFill>
              </a:rPr>
              <a:t>世界かんがい施設遺産</a:t>
            </a:r>
            <a:r>
              <a:rPr lang="ja-JP" altLang="en-US" sz="3200" b="1" dirty="0" smtClean="0">
                <a:solidFill>
                  <a:srgbClr val="002060"/>
                </a:solidFill>
              </a:rPr>
              <a:t>について</a:t>
            </a:r>
            <a:r>
              <a:rPr lang="ja-JP" altLang="en-US" sz="3200" b="1" dirty="0">
                <a:solidFill>
                  <a:srgbClr val="002060"/>
                </a:solidFill>
              </a:rPr>
              <a:t>知ろう！</a:t>
            </a:r>
            <a:endParaRPr kumimoji="1" lang="ja-JP" altLang="en-US" sz="32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mpact" panose="020B0806030902050204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A70285-78DA-4CF6-A5A1-109D608D4021}"/>
              </a:ext>
            </a:extLst>
          </p:cNvPr>
          <p:cNvSpPr txBox="1"/>
          <p:nvPr/>
        </p:nvSpPr>
        <p:spPr>
          <a:xfrm>
            <a:off x="732266" y="1062403"/>
            <a:ext cx="10727462" cy="1013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/>
              <a:t>前回紹介した中河内地域を代表する農業用水路、長瀬川・玉串川は、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年に世界かんがい施設遺産に登録された由緒ある施設です。</a:t>
            </a:r>
          </a:p>
          <a:p>
            <a:r>
              <a:rPr kumimoji="1" lang="ja-JP" altLang="en-US" dirty="0"/>
              <a:t>今回はこの</a:t>
            </a:r>
            <a:r>
              <a:rPr kumimoji="1" lang="ja-JP" altLang="en-US" b="1" dirty="0">
                <a:solidFill>
                  <a:srgbClr val="C00000"/>
                </a:solidFill>
              </a:rPr>
              <a:t>「世界かんがい施設遺産」</a:t>
            </a:r>
            <a:r>
              <a:rPr kumimoji="1" lang="ja-JP" altLang="en-US" dirty="0"/>
              <a:t>についてご紹介します。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D6BC12-9AE5-4088-81D1-69075BE0BB27}"/>
              </a:ext>
            </a:extLst>
          </p:cNvPr>
          <p:cNvSpPr txBox="1"/>
          <p:nvPr/>
        </p:nvSpPr>
        <p:spPr>
          <a:xfrm>
            <a:off x="732266" y="2063343"/>
            <a:ext cx="8008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b="1" dirty="0"/>
              <a:t>かんがい施設とは</a:t>
            </a:r>
            <a:r>
              <a:rPr kumimoji="1" lang="en-US" altLang="ja-JP" b="1" dirty="0"/>
              <a:t/>
            </a:r>
            <a:br>
              <a:rPr kumimoji="1" lang="en-US" altLang="ja-JP" b="1" dirty="0"/>
            </a:br>
            <a:r>
              <a:rPr kumimoji="1" lang="ja-JP" altLang="en-US" dirty="0"/>
              <a:t>農業を営み、農地で作物を育てるにはたくさんの水が必要です。農地に人工的に水を供給することを「かんがい」といい、水を供給するための施設を「かんがい施設」と呼びます。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代表的なものとして農業用水路やため池などがあります。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EE78CE-A516-411C-8D08-F1245A9DC205}"/>
              </a:ext>
            </a:extLst>
          </p:cNvPr>
          <p:cNvSpPr txBox="1"/>
          <p:nvPr/>
        </p:nvSpPr>
        <p:spPr>
          <a:xfrm>
            <a:off x="732266" y="3618720"/>
            <a:ext cx="8263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b="1" dirty="0"/>
              <a:t>世界かんがい施設遺産とは</a:t>
            </a:r>
          </a:p>
          <a:p>
            <a:pPr marL="265113"/>
            <a:r>
              <a:rPr kumimoji="1" lang="ja-JP" altLang="en-US" dirty="0"/>
              <a:t>かんがいの歴史・発展を明らかにし、理解を深めるとともに、かんがい施設の適切な保全を行っていくために、建設から</a:t>
            </a:r>
            <a:r>
              <a:rPr kumimoji="1" lang="en-US" altLang="ja-JP" dirty="0"/>
              <a:t>100</a:t>
            </a:r>
            <a:r>
              <a:rPr kumimoji="1" lang="ja-JP" altLang="en-US" dirty="0"/>
              <a:t>年以上経過し、かんがい農業の発展に貢献したもの、卓越した技術により建設された</a:t>
            </a:r>
            <a:r>
              <a:rPr kumimoji="1" lang="ja-JP" altLang="en-US" dirty="0" smtClean="0"/>
              <a:t>ものなど、</a:t>
            </a:r>
            <a:r>
              <a:rPr kumimoji="1" lang="ja-JP" altLang="en-US" dirty="0"/>
              <a:t>歴史的・技術的・社会的価値のあるかんがい施設を登録・表彰するために、国際かんがい排水委員会（</a:t>
            </a:r>
            <a:r>
              <a:rPr kumimoji="1" lang="en-US" altLang="ja-JP" dirty="0"/>
              <a:t>ICID</a:t>
            </a:r>
            <a:r>
              <a:rPr kumimoji="1" lang="ja-JP" altLang="en-US" dirty="0"/>
              <a:t>）という国際組織が、創設した制度です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9831071-C151-43BD-B369-CF232F619026}"/>
              </a:ext>
            </a:extLst>
          </p:cNvPr>
          <p:cNvSpPr txBox="1"/>
          <p:nvPr/>
        </p:nvSpPr>
        <p:spPr>
          <a:xfrm>
            <a:off x="732266" y="5380672"/>
            <a:ext cx="8126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b="1" dirty="0"/>
              <a:t>登録数（</a:t>
            </a:r>
            <a:r>
              <a:rPr kumimoji="1" lang="en-US" altLang="ja-JP" b="1" dirty="0"/>
              <a:t>2020</a:t>
            </a:r>
            <a:r>
              <a:rPr kumimoji="1" lang="ja-JP" altLang="en-US" b="1" dirty="0"/>
              <a:t>年まで）</a:t>
            </a:r>
            <a:r>
              <a:rPr kumimoji="1" lang="en-US" altLang="ja-JP" b="1" dirty="0"/>
              <a:t/>
            </a:r>
            <a:br>
              <a:rPr kumimoji="1" lang="en-US" altLang="ja-JP" b="1" dirty="0"/>
            </a:br>
            <a:r>
              <a:rPr kumimoji="1" lang="ja-JP" altLang="en-US" dirty="0"/>
              <a:t>世界で</a:t>
            </a:r>
            <a:r>
              <a:rPr kumimoji="1" lang="en-US" altLang="ja-JP" dirty="0"/>
              <a:t>102</a:t>
            </a:r>
            <a:r>
              <a:rPr kumimoji="1" lang="ja-JP" altLang="en-US" dirty="0"/>
              <a:t>か所</a:t>
            </a:r>
            <a:r>
              <a:rPr kumimoji="1" lang="ja-JP" altLang="en-US" dirty="0" smtClean="0"/>
              <a:t>、うち日本</a:t>
            </a:r>
            <a:r>
              <a:rPr kumimoji="1" lang="ja-JP" altLang="en-US" dirty="0"/>
              <a:t>で４２か所、うち大阪府内には３か所あります。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 smtClean="0"/>
              <a:t>大阪の登録施設は、狭山池（大阪狭山市）、久米田池（岸和田市）、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そして、</a:t>
            </a:r>
            <a:r>
              <a:rPr kumimoji="1" lang="ja-JP" altLang="en-US" b="1" dirty="0" smtClean="0"/>
              <a:t>中河内</a:t>
            </a:r>
            <a:r>
              <a:rPr kumimoji="1" lang="ja-JP" altLang="en-US" b="1" dirty="0"/>
              <a:t>地域にある「大和川分水築留掛かり（長瀬川・玉串川</a:t>
            </a:r>
            <a:r>
              <a:rPr kumimoji="1" lang="ja-JP" altLang="en-US" b="1" dirty="0" smtClean="0"/>
              <a:t>）（柏原市・八尾市・東大阪市</a:t>
            </a:r>
            <a:r>
              <a:rPr kumimoji="1" lang="ja-JP" altLang="en-US" b="1" dirty="0"/>
              <a:t>）</a:t>
            </a:r>
            <a:r>
              <a:rPr kumimoji="1" lang="ja-JP" altLang="en-US" b="1" dirty="0" smtClean="0"/>
              <a:t>」</a:t>
            </a:r>
            <a:r>
              <a:rPr kumimoji="1" lang="ja-JP" altLang="en-US" dirty="0"/>
              <a:t>です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86" y="1759282"/>
            <a:ext cx="3035300" cy="2057400"/>
          </a:xfrm>
          <a:prstGeom prst="rect">
            <a:avLst/>
          </a:prstGeom>
        </p:spPr>
      </p:pic>
      <p:pic>
        <p:nvPicPr>
          <p:cNvPr id="10" name="図 9" descr="\\10177ot000001\中部地域政策\●馬場\15世界かんがい施設遺産\H29\申請書類\申請書添付資料写真\玉串川と桜_DSC_0001(八尾市から修）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86" y="4332459"/>
            <a:ext cx="2995801" cy="18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9297423" y="3920682"/>
            <a:ext cx="247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ため池（久米田池）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77673" y="6328184"/>
            <a:ext cx="247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水路（玉串川）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35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71B154-4289-4493-90B1-F23827F3A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639" y="1286663"/>
            <a:ext cx="7413261" cy="3180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800" dirty="0" smtClean="0"/>
              <a:t>以下の点</a:t>
            </a:r>
            <a:r>
              <a:rPr lang="ja-JP" altLang="en-US" sz="1800" dirty="0"/>
              <a:t>が評価され、</a:t>
            </a:r>
            <a:r>
              <a:rPr lang="en-US" altLang="ja-JP" sz="1800" dirty="0"/>
              <a:t>2018</a:t>
            </a:r>
            <a:r>
              <a:rPr lang="ja-JP" altLang="en-US" sz="1800" dirty="0"/>
              <a:t>年に登録されました</a:t>
            </a:r>
            <a:r>
              <a:rPr lang="ja-JP" altLang="en-US" sz="1800" dirty="0" smtClean="0"/>
              <a:t>。</a:t>
            </a:r>
            <a:endParaRPr lang="en-US" altLang="ja-JP" sz="1800" dirty="0" smtClean="0"/>
          </a:p>
          <a:p>
            <a:pPr marL="185738" indent="-185738">
              <a:buNone/>
            </a:pPr>
            <a:r>
              <a:rPr lang="ja-JP" altLang="en-US" sz="1800" dirty="0" smtClean="0"/>
              <a:t>■</a:t>
            </a:r>
            <a:r>
              <a:rPr lang="en-US" altLang="ja-JP" sz="1800" dirty="0"/>
              <a:t>300</a:t>
            </a:r>
            <a:r>
              <a:rPr lang="ja-JP" altLang="en-US" sz="1800" dirty="0"/>
              <a:t>年以上前の大和川のつけかえという大規模事業に伴い建設され、流域は綿の大産地となり、加工品「河内木綿」による商業の発展にも貢献した</a:t>
            </a:r>
            <a:r>
              <a:rPr lang="ja-JP" altLang="en-US" sz="1800" dirty="0" smtClean="0"/>
              <a:t>こと</a:t>
            </a:r>
            <a:endParaRPr lang="en-US" altLang="ja-JP" sz="1800" dirty="0" smtClean="0"/>
          </a:p>
          <a:p>
            <a:pPr marL="185738" indent="-185738">
              <a:buNone/>
            </a:pPr>
            <a:r>
              <a:rPr lang="ja-JP" altLang="en-US" sz="1800" dirty="0" smtClean="0"/>
              <a:t>■</a:t>
            </a:r>
            <a:r>
              <a:rPr lang="ja-JP" altLang="en-US" sz="1800" dirty="0"/>
              <a:t>受益</a:t>
            </a:r>
            <a:r>
              <a:rPr lang="en-US" altLang="ja-JP" sz="1800" dirty="0"/>
              <a:t>75</a:t>
            </a:r>
            <a:r>
              <a:rPr lang="ja-JP" altLang="en-US" sz="1800" dirty="0"/>
              <a:t>箇村すべてを構成員とした「築留樋組」（現在の築留土地改良区の前身）による大規模で細やかな維持管理が行われていた</a:t>
            </a:r>
            <a:r>
              <a:rPr lang="ja-JP" altLang="en-US" sz="1800" dirty="0" smtClean="0"/>
              <a:t>こと</a:t>
            </a:r>
            <a:endParaRPr lang="en-US" altLang="ja-JP" sz="1800" dirty="0" smtClean="0"/>
          </a:p>
          <a:p>
            <a:pPr marL="185738" indent="-185738">
              <a:buNone/>
            </a:pPr>
            <a:r>
              <a:rPr lang="ja-JP" altLang="en-US" sz="1800" dirty="0" smtClean="0"/>
              <a:t>■</a:t>
            </a:r>
            <a:r>
              <a:rPr lang="ja-JP" altLang="en-US" sz="1800" dirty="0"/>
              <a:t>近年、都市化が進む中、かんがい施設としてだけでなく</a:t>
            </a:r>
            <a:r>
              <a:rPr lang="ja-JP" altLang="en-US" sz="1800" dirty="0" smtClean="0"/>
              <a:t>貴重な水辺空間</a:t>
            </a:r>
            <a:r>
              <a:rPr lang="ja-JP" altLang="en-US" sz="1800" dirty="0"/>
              <a:t>として地域住民も参加した環境保全活動が行われていること</a:t>
            </a:r>
          </a:p>
          <a:p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30638" y="533400"/>
            <a:ext cx="931374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002060"/>
                </a:solidFill>
              </a:rPr>
              <a:t>★大和川分水築留</a:t>
            </a:r>
            <a:r>
              <a:rPr lang="ja-JP" altLang="en-US" sz="2800" b="1" dirty="0">
                <a:solidFill>
                  <a:srgbClr val="002060"/>
                </a:solidFill>
              </a:rPr>
              <a:t>掛かり（長瀬川・玉串川）について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32117" y="4758667"/>
            <a:ext cx="65913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詳しくは下記のホームページをご覧ください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kumimoji="1" lang="en-US" altLang="ja-JP" dirty="0" smtClean="0">
              <a:hlinkClick r:id="rId2"/>
            </a:endParaRPr>
          </a:p>
          <a:p>
            <a:r>
              <a:rPr kumimoji="1" lang="en-US" altLang="ja-JP" dirty="0" smtClean="0">
                <a:hlinkClick r:id="rId2"/>
              </a:rPr>
              <a:t>http</a:t>
            </a:r>
            <a:r>
              <a:rPr kumimoji="1" lang="en-US" altLang="ja-JP" dirty="0">
                <a:hlinkClick r:id="rId2"/>
              </a:rPr>
              <a:t>://</a:t>
            </a:r>
            <a:r>
              <a:rPr kumimoji="1" lang="en-US" altLang="ja-JP" dirty="0" smtClean="0">
                <a:hlinkClick r:id="rId2"/>
              </a:rPr>
              <a:t>www.pref.osaka.lg.jp/chubunm/chubu_nm/tukidome.html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sz="1400" dirty="0" smtClean="0"/>
              <a:t>（大阪府</a:t>
            </a:r>
            <a:r>
              <a:rPr kumimoji="1" lang="ja-JP" altLang="en-US" sz="1400" dirty="0"/>
              <a:t>中部農と緑の総合</a:t>
            </a:r>
            <a:r>
              <a:rPr kumimoji="1" lang="ja-JP" altLang="en-US" sz="1400" dirty="0" smtClean="0"/>
              <a:t>事務所ホームページ内「大和川分水築留掛かり」）</a:t>
            </a:r>
            <a:endParaRPr kumimoji="1" lang="ja-JP" altLang="en-US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204003"/>
            <a:ext cx="3448531" cy="3258005"/>
          </a:xfrm>
          <a:prstGeom prst="rect">
            <a:avLst/>
          </a:prstGeom>
        </p:spPr>
      </p:pic>
      <p:pic>
        <p:nvPicPr>
          <p:cNvPr id="6" name="図 5" descr="D:\BabaT\Desktop\IMG_517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4" b="10625"/>
          <a:stretch/>
        </p:blipFill>
        <p:spPr bwMode="auto">
          <a:xfrm>
            <a:off x="8407774" y="4670946"/>
            <a:ext cx="3320782" cy="19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6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2155EC39-0F59-4A79-9C52-FF6A2E68A552}"/>
              </a:ext>
            </a:extLst>
          </p:cNvPr>
          <p:cNvSpPr txBox="1">
            <a:spLocks/>
          </p:cNvSpPr>
          <p:nvPr/>
        </p:nvSpPr>
        <p:spPr>
          <a:xfrm>
            <a:off x="1209607" y="1632187"/>
            <a:ext cx="6629918" cy="49855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 smtClean="0"/>
              <a:t>柏原</a:t>
            </a:r>
            <a:r>
              <a:rPr lang="ja-JP" altLang="en-US" sz="2400" b="1" dirty="0"/>
              <a:t>市立歴史資料館　令和</a:t>
            </a:r>
            <a:r>
              <a:rPr lang="en-US" altLang="ja-JP" sz="2400" b="1" dirty="0"/>
              <a:t>2</a:t>
            </a:r>
            <a:r>
              <a:rPr lang="ja-JP" altLang="en-US" sz="2400" b="1" dirty="0"/>
              <a:t>年度春季</a:t>
            </a:r>
            <a:r>
              <a:rPr lang="ja-JP" altLang="en-US" sz="2400" b="1" dirty="0" smtClean="0"/>
              <a:t>企画展</a:t>
            </a:r>
            <a:endParaRPr lang="en-US" altLang="ja-JP" sz="2400" b="1" dirty="0" smtClean="0"/>
          </a:p>
          <a:p>
            <a:pPr marL="0" indent="0" algn="ctr">
              <a:buNone/>
            </a:pPr>
            <a:r>
              <a:rPr lang="en-US" altLang="ja-JP" sz="2400" b="1" dirty="0" smtClean="0"/>
              <a:t>『</a:t>
            </a:r>
            <a:r>
              <a:rPr lang="ja-JP" altLang="en-US" sz="2400" b="1" dirty="0" smtClean="0"/>
              <a:t>長瀬川</a:t>
            </a:r>
            <a:r>
              <a:rPr lang="ja-JP" altLang="en-US" sz="2400" b="1" dirty="0"/>
              <a:t>と玉串川</a:t>
            </a:r>
            <a:r>
              <a:rPr lang="en-US" altLang="ja-JP" sz="2400" b="1" dirty="0" smtClean="0"/>
              <a:t>』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  <a:tabLst>
                <a:tab pos="1441450" algn="l"/>
              </a:tabLst>
            </a:pPr>
            <a:r>
              <a:rPr lang="ja-JP" altLang="en-US" dirty="0" smtClean="0"/>
              <a:t>○期間</a:t>
            </a:r>
            <a:r>
              <a:rPr lang="en-US" altLang="ja-JP" dirty="0" smtClean="0"/>
              <a:t>	2021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27</a:t>
            </a:r>
            <a:r>
              <a:rPr lang="ja-JP" altLang="en-US" dirty="0"/>
              <a:t>日（土）～</a:t>
            </a:r>
            <a:r>
              <a:rPr lang="en-US" altLang="ja-JP" dirty="0"/>
              <a:t>6</a:t>
            </a:r>
            <a:r>
              <a:rPr lang="ja-JP" altLang="en-US" dirty="0"/>
              <a:t>月</a:t>
            </a:r>
            <a:r>
              <a:rPr lang="en-US" altLang="ja-JP" dirty="0"/>
              <a:t>13</a:t>
            </a:r>
            <a:r>
              <a:rPr lang="ja-JP" altLang="en-US" dirty="0"/>
              <a:t>日（日</a:t>
            </a:r>
            <a:r>
              <a:rPr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9:30</a:t>
            </a:r>
            <a:r>
              <a:rPr lang="ja-JP" altLang="en-US" dirty="0"/>
              <a:t>～</a:t>
            </a:r>
            <a:r>
              <a:rPr lang="en-US" altLang="ja-JP" dirty="0"/>
              <a:t>17:00(</a:t>
            </a:r>
            <a:r>
              <a:rPr lang="ja-JP" altLang="en-US" dirty="0"/>
              <a:t>入館は</a:t>
            </a:r>
            <a:r>
              <a:rPr lang="en-US" altLang="ja-JP" dirty="0"/>
              <a:t>16:30</a:t>
            </a:r>
            <a:r>
              <a:rPr lang="ja-JP" altLang="en-US" dirty="0"/>
              <a:t>まで</a:t>
            </a:r>
            <a:r>
              <a:rPr lang="en-US" altLang="ja-JP" dirty="0"/>
              <a:t>)</a:t>
            </a:r>
          </a:p>
          <a:p>
            <a:pPr marL="0" indent="0">
              <a:buNone/>
              <a:tabLst>
                <a:tab pos="1441450" algn="l"/>
              </a:tabLst>
            </a:pPr>
            <a:r>
              <a:rPr lang="ja-JP" altLang="en-US" dirty="0" smtClean="0"/>
              <a:t>○アクセス</a:t>
            </a:r>
            <a:r>
              <a:rPr lang="en-US" altLang="ja-JP" dirty="0" smtClean="0"/>
              <a:t>	JR</a:t>
            </a:r>
            <a:r>
              <a:rPr lang="ja-JP" altLang="en-US" dirty="0"/>
              <a:t>高井田駅から徒歩約</a:t>
            </a:r>
            <a:r>
              <a:rPr lang="en-US" altLang="ja-JP" dirty="0"/>
              <a:t>5</a:t>
            </a:r>
            <a:r>
              <a:rPr lang="ja-JP" altLang="en-US" dirty="0" smtClean="0"/>
              <a:t>分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	</a:t>
            </a:r>
            <a:r>
              <a:rPr lang="ja-JP" altLang="en-US" dirty="0" smtClean="0"/>
              <a:t>近鉄</a:t>
            </a:r>
            <a:r>
              <a:rPr lang="ja-JP" altLang="en-US" dirty="0"/>
              <a:t>河内国分駅から徒歩約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</a:p>
          <a:p>
            <a:pPr marL="0" indent="0">
              <a:buNone/>
              <a:tabLst>
                <a:tab pos="1441450" algn="l"/>
              </a:tabLst>
            </a:pPr>
            <a:r>
              <a:rPr lang="ja-JP" altLang="en-US" dirty="0" smtClean="0"/>
              <a:t>○問合せ</a:t>
            </a:r>
            <a:r>
              <a:rPr lang="en-US" altLang="ja-JP" dirty="0" smtClean="0"/>
              <a:t>	</a:t>
            </a:r>
            <a:r>
              <a:rPr lang="ja-JP" altLang="en-US" dirty="0" smtClean="0"/>
              <a:t>柏原</a:t>
            </a:r>
            <a:r>
              <a:rPr lang="ja-JP" altLang="en-US" dirty="0"/>
              <a:t>市立歴史資料館　電話　</a:t>
            </a:r>
            <a:r>
              <a:rPr lang="en-US" altLang="ja-JP" dirty="0"/>
              <a:t>072-976-3430</a:t>
            </a:r>
          </a:p>
          <a:p>
            <a:pPr marL="0" indent="0">
              <a:buNone/>
            </a:pPr>
            <a:r>
              <a:rPr lang="ja-JP" altLang="en-US" dirty="0" smtClean="0"/>
              <a:t>○関連ホームページ：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dirty="0" smtClean="0">
                <a:hlinkClick r:id="rId2"/>
              </a:rPr>
              <a:t>http</a:t>
            </a:r>
            <a:r>
              <a:rPr lang="en-US" altLang="ja-JP" dirty="0">
                <a:hlinkClick r:id="rId2"/>
              </a:rPr>
              <a:t>://www.city.kashiwara.osaka.jp/docs/2014081900065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</a:p>
          <a:p>
            <a:pPr marL="0" indent="0">
              <a:buNone/>
            </a:pPr>
            <a:r>
              <a:rPr lang="ja-JP" altLang="en-US" dirty="0"/>
              <a:t>ぜひ、おでかけください</a:t>
            </a:r>
            <a:r>
              <a:rPr lang="ja-JP" altLang="en-US" dirty="0" smtClean="0"/>
              <a:t>！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0638" y="393918"/>
            <a:ext cx="11032761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/>
              <a:t>★</a:t>
            </a:r>
            <a:r>
              <a:rPr lang="ja-JP" altLang="en-US" sz="2800" b="1" dirty="0"/>
              <a:t>長瀬川・玉串川の歴史についてさらに知りたい方</a:t>
            </a:r>
            <a:r>
              <a:rPr lang="ja-JP" altLang="en-US" sz="2800" b="1" dirty="0" smtClean="0"/>
              <a:t>に★</a:t>
            </a:r>
            <a:endParaRPr lang="en-US" altLang="ja-JP" sz="2800" b="1" dirty="0" smtClean="0"/>
          </a:p>
          <a:p>
            <a:pPr algn="ctr"/>
            <a:r>
              <a:rPr lang="ja-JP" altLang="en-US" sz="2800" b="1" dirty="0" smtClean="0"/>
              <a:t>～イベント</a:t>
            </a:r>
            <a:r>
              <a:rPr lang="ja-JP" altLang="en-US" sz="2800" b="1" dirty="0"/>
              <a:t>のお知らせ～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76" y="1632187"/>
            <a:ext cx="3194347" cy="4518078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780271" y="6251471"/>
            <a:ext cx="2801052" cy="467511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</p:spPr>
        <p:txBody>
          <a:bodyPr vert="horz" lIns="0" tIns="45720" rIns="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「私の水辺」</a:t>
            </a:r>
            <a:endParaRPr kumimoji="1" lang="en-US" altLang="ja-JP" sz="1200" b="0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推進協議会中河内委員会</a:t>
            </a:r>
            <a:endParaRPr kumimoji="1" lang="ja-JP" altLang="en-US" sz="1200" b="0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37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黄色がかったオレンジ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バッジ</Template>
  <TotalTime>507</TotalTime>
  <Words>590</Words>
  <Application>Microsoft Office PowerPoint</Application>
  <PresentationFormat>ワイド画面</PresentationFormat>
  <Paragraphs>36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メイリオ</vt:lpstr>
      <vt:lpstr>Arial</vt:lpstr>
      <vt:lpstr>Gill Sans MT</vt:lpstr>
      <vt:lpstr>Impact</vt:lpstr>
      <vt:lpstr>Wingdings</vt:lpstr>
      <vt:lpstr>Badge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岡野幸恵</dc:creator>
  <cp:lastModifiedBy>馬場　とも子</cp:lastModifiedBy>
  <cp:revision>72</cp:revision>
  <cp:lastPrinted>2021-03-15T05:06:07Z</cp:lastPrinted>
  <dcterms:created xsi:type="dcterms:W3CDTF">2020-10-23T09:33:04Z</dcterms:created>
  <dcterms:modified xsi:type="dcterms:W3CDTF">2021-03-15T05:09:28Z</dcterms:modified>
</cp:coreProperties>
</file>