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handoutMasterIdLst>
    <p:handoutMasterId r:id="rId9"/>
  </p:handoutMasterIdLst>
  <p:sldIdLst>
    <p:sldId id="280" r:id="rId2"/>
    <p:sldId id="257" r:id="rId3"/>
    <p:sldId id="258" r:id="rId4"/>
    <p:sldId id="271" r:id="rId5"/>
    <p:sldId id="272" r:id="rId6"/>
    <p:sldId id="273" r:id="rId7"/>
    <p:sldId id="274" r:id="rId8"/>
  </p:sldIdLst>
  <p:sldSz cx="12192000" cy="6858000"/>
  <p:notesSz cx="6711950" cy="9844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08512" cy="493913"/>
          </a:xfrm>
          <a:prstGeom prst="rect">
            <a:avLst/>
          </a:prstGeom>
        </p:spPr>
        <p:txBody>
          <a:bodyPr vert="horz" lIns="90391" tIns="45196" rIns="90391" bIns="451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01888" y="4"/>
            <a:ext cx="2908512" cy="493913"/>
          </a:xfrm>
          <a:prstGeom prst="rect">
            <a:avLst/>
          </a:prstGeom>
        </p:spPr>
        <p:txBody>
          <a:bodyPr vert="horz" lIns="90391" tIns="45196" rIns="90391" bIns="45196" rtlCol="0"/>
          <a:lstStyle>
            <a:lvl1pPr algn="r">
              <a:defRPr sz="1200"/>
            </a:lvl1pPr>
          </a:lstStyle>
          <a:p>
            <a:fld id="{ADDB0A66-3640-41EA-A0E7-8E69DCB4FC61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50177"/>
            <a:ext cx="2908512" cy="493912"/>
          </a:xfrm>
          <a:prstGeom prst="rect">
            <a:avLst/>
          </a:prstGeom>
        </p:spPr>
        <p:txBody>
          <a:bodyPr vert="horz" lIns="90391" tIns="45196" rIns="90391" bIns="451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01888" y="9350177"/>
            <a:ext cx="2908512" cy="493912"/>
          </a:xfrm>
          <a:prstGeom prst="rect">
            <a:avLst/>
          </a:prstGeom>
        </p:spPr>
        <p:txBody>
          <a:bodyPr vert="horz" lIns="90391" tIns="45196" rIns="90391" bIns="45196" rtlCol="0" anchor="b"/>
          <a:lstStyle>
            <a:lvl1pPr algn="r">
              <a:defRPr sz="1200"/>
            </a:lvl1pPr>
          </a:lstStyle>
          <a:p>
            <a:fld id="{E76FCC48-866E-4275-9CCF-9AC01909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75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0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6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316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18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176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6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1092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29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74083" y="657475"/>
            <a:ext cx="8093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/>
                </a:solidFill>
              </a:rPr>
              <a:t>中河内水辺だより</a:t>
            </a:r>
            <a:r>
              <a:rPr lang="ja-JP" altLang="en-US" sz="2800" b="1" dirty="0" smtClean="0">
                <a:solidFill>
                  <a:schemeClr val="accent1"/>
                </a:solidFill>
              </a:rPr>
              <a:t>クイズー長瀬川・玉串川編</a:t>
            </a:r>
            <a:r>
              <a:rPr lang="ja-JP" altLang="en-US" sz="2800" b="1" dirty="0" err="1" smtClean="0">
                <a:solidFill>
                  <a:schemeClr val="accent1"/>
                </a:solidFill>
              </a:rPr>
              <a:t>ー</a:t>
            </a:r>
            <a:endParaRPr lang="en-US" altLang="ja-JP" sz="2800" b="1" dirty="0" smtClean="0">
              <a:solidFill>
                <a:schemeClr val="accent1"/>
              </a:solidFill>
            </a:endParaRPr>
          </a:p>
        </p:txBody>
      </p:sp>
      <p:sp>
        <p:nvSpPr>
          <p:cNvPr id="6" name="サブタイトル 4"/>
          <p:cNvSpPr txBox="1">
            <a:spLocks/>
          </p:cNvSpPr>
          <p:nvPr/>
        </p:nvSpPr>
        <p:spPr>
          <a:xfrm>
            <a:off x="9846365" y="62770"/>
            <a:ext cx="2039009" cy="5367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</a:rPr>
              <a:t>2021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</a:rPr>
              <a:t>中河内水辺だより</a:t>
            </a:r>
            <a:endParaRPr lang="ja-JP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94549" y="1463418"/>
            <a:ext cx="3301139" cy="443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2059" y="6127673"/>
            <a:ext cx="36779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accent1"/>
                </a:solidFill>
              </a:rPr>
              <a:t>では、スタートです！</a:t>
            </a:r>
            <a:endParaRPr lang="en-US" altLang="ja-JP" sz="2000" b="1" dirty="0" smtClean="0">
              <a:solidFill>
                <a:schemeClr val="accent1"/>
              </a:solidFill>
            </a:endParaRP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8965580" y="1480939"/>
            <a:ext cx="2698125" cy="2248438"/>
            <a:chOff x="0" y="0"/>
            <a:chExt cx="2720340" cy="2266950"/>
          </a:xfrm>
        </p:grpSpPr>
        <p:pic>
          <p:nvPicPr>
            <p:cNvPr id="11" name="Picture 8" descr="位置図２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0340" cy="2266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13" name="テキスト ボックス 20"/>
            <p:cNvSpPr txBox="1">
              <a:spLocks noChangeArrowheads="1"/>
            </p:cNvSpPr>
            <p:nvPr/>
          </p:nvSpPr>
          <p:spPr bwMode="auto">
            <a:xfrm rot="9843655" flipV="1">
              <a:off x="2047875" y="1185863"/>
              <a:ext cx="185400" cy="371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rot="0" vert="eaVert" wrap="square" lIns="0" tIns="0" rIns="0" bIns="0" anchor="b" anchorCtr="0">
              <a:noAutofit/>
            </a:bodyPr>
            <a:lstStyle/>
            <a:p>
              <a:pPr indent="38100" algn="just">
                <a:spcAft>
                  <a:spcPts val="0"/>
                </a:spcAft>
              </a:pPr>
              <a:r>
                <a:rPr lang="ja-JP" sz="600" b="1" kern="100">
                  <a:solidFill>
                    <a:srgbClr val="FF0000"/>
                  </a:solidFill>
                  <a:effectLst/>
                  <a:latin typeface="游明朝" panose="02020400000000000000" pitchFamily="18" charset="-128"/>
                  <a:ea typeface="HGPｺﾞｼｯｸM" panose="020B0600000000000000" pitchFamily="50" charset="-128"/>
                  <a:cs typeface="Times New Roman" panose="02020603050405020304" pitchFamily="18" charset="0"/>
                </a:rPr>
                <a:t>玉串川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83" y="3806362"/>
            <a:ext cx="2698125" cy="2023594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444982" y="1434445"/>
            <a:ext cx="8092327" cy="4439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■春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の足音が近づいて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きました。</a:t>
            </a:r>
            <a:endParaRPr lang="en-US" altLang="ja-JP" sz="18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357188" indent="-357188" algn="l">
              <a:lnSpc>
                <a:spcPts val="2500"/>
              </a:lnSpc>
            </a:pP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■今回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の水辺だよりでは、中河内地域を代表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する</a:t>
            </a:r>
            <a:r>
              <a:rPr lang="en-US" altLang="ja-JP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ja-JP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ja-JP" altLang="en-US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農業用水路</a:t>
            </a:r>
            <a:r>
              <a:rPr lang="en-US" altLang="ja-JP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『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長瀬川・玉串川</a:t>
            </a:r>
            <a:r>
              <a:rPr lang="en-US" altLang="ja-JP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』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を取り上げます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ja-JP" sz="18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357188" indent="-357188" algn="l">
              <a:lnSpc>
                <a:spcPts val="2500"/>
              </a:lnSpc>
            </a:pP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■長瀬川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、玉串川は柏原市、八尾市、東大阪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市域　を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流れ、長さは約</a:t>
            </a:r>
            <a:r>
              <a:rPr lang="en-US" altLang="ja-JP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14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㎞あります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ja-JP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357188" indent="-357188" algn="l">
              <a:lnSpc>
                <a:spcPts val="2500"/>
              </a:lnSpc>
            </a:pP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■今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から</a:t>
            </a:r>
            <a:r>
              <a:rPr lang="en-US" altLang="ja-JP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300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年以上前、</a:t>
            </a:r>
            <a:r>
              <a:rPr lang="en-US" altLang="ja-JP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1703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年に大和川がつけかえられたのち、その跡地を利用してつくられました。（大和川のつけかえについては、水辺だより第２号を見てください。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）</a:t>
            </a:r>
            <a:endParaRPr lang="en-US" altLang="ja-JP" sz="18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357188" indent="-357188" algn="l">
              <a:lnSpc>
                <a:spcPts val="2500"/>
              </a:lnSpc>
            </a:pP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■それ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から現在まで大切に使われ、地域の人々</a:t>
            </a:r>
            <a:r>
              <a:rPr lang="ja-JP" alt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にとって</a:t>
            </a: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身近な水辺として親しまれてきた、歴史ある水路です。</a:t>
            </a:r>
          </a:p>
          <a:p>
            <a:pPr algn="l">
              <a:lnSpc>
                <a:spcPts val="2500"/>
              </a:lnSpc>
            </a:pPr>
            <a:r>
              <a:rPr lang="ja-JP" altLang="en-US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これからクイズ形式でこの水路について紹介しますので、ぜひ挑戦してください！</a:t>
            </a:r>
            <a:r>
              <a:rPr lang="ja-JP" altLang="en-US" sz="1800" dirty="0">
                <a:solidFill>
                  <a:schemeClr val="bg2">
                    <a:lumMod val="10000"/>
                  </a:schemeClr>
                </a:solidFill>
                <a:latin typeface="+mj-ea"/>
              </a:rPr>
              <a:t>　</a:t>
            </a:r>
            <a:endParaRPr lang="ja-JP" altLang="en-US" sz="1800" dirty="0">
              <a:solidFill>
                <a:schemeClr val="accent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898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279639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長瀬川・玉串川編　問題①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259785"/>
            <a:ext cx="6382670" cy="4198722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solidFill>
                  <a:schemeClr val="accent2"/>
                </a:solidFill>
              </a:rPr>
              <a:t>長瀬川・玉串川の水は、ずばり、何に使われているでしょう。</a:t>
            </a:r>
          </a:p>
          <a:p>
            <a:pPr defTabSz="266700"/>
            <a:r>
              <a:rPr lang="ja-JP" altLang="en-US" sz="1800" dirty="0" smtClean="0">
                <a:solidFill>
                  <a:schemeClr val="accent2"/>
                </a:solidFill>
              </a:rPr>
              <a:t>①　洗</a:t>
            </a:r>
            <a:r>
              <a:rPr lang="ja-JP" altLang="en-US" sz="1800" dirty="0">
                <a:solidFill>
                  <a:schemeClr val="accent2"/>
                </a:solidFill>
              </a:rPr>
              <a:t>たく用の</a:t>
            </a:r>
            <a:r>
              <a:rPr lang="ja-JP" altLang="en-US" sz="1800" dirty="0" smtClean="0">
                <a:solidFill>
                  <a:schemeClr val="accent2"/>
                </a:solidFill>
              </a:rPr>
              <a:t>水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pPr defTabSz="266700"/>
            <a:r>
              <a:rPr lang="ja-JP" altLang="en-US" sz="1800" dirty="0" smtClean="0">
                <a:solidFill>
                  <a:schemeClr val="accent2"/>
                </a:solidFill>
              </a:rPr>
              <a:t>②</a:t>
            </a:r>
            <a:r>
              <a:rPr lang="ja-JP" altLang="en-US" sz="1800" dirty="0">
                <a:solidFill>
                  <a:schemeClr val="accent2"/>
                </a:solidFill>
              </a:rPr>
              <a:t>	</a:t>
            </a:r>
            <a:r>
              <a:rPr lang="ja-JP" altLang="en-US" sz="1800" dirty="0" smtClean="0">
                <a:solidFill>
                  <a:schemeClr val="accent2"/>
                </a:solidFill>
              </a:rPr>
              <a:t>　飲み水</a:t>
            </a:r>
            <a:endParaRPr lang="ja-JP" altLang="en-US" sz="1800" dirty="0">
              <a:solidFill>
                <a:schemeClr val="accent2"/>
              </a:solidFill>
            </a:endParaRPr>
          </a:p>
          <a:p>
            <a:pPr defTabSz="266700"/>
            <a:r>
              <a:rPr lang="ja-JP" altLang="en-US" sz="1800" dirty="0">
                <a:solidFill>
                  <a:schemeClr val="accent2"/>
                </a:solidFill>
              </a:rPr>
              <a:t>③	</a:t>
            </a:r>
            <a:r>
              <a:rPr lang="ja-JP" altLang="en-US" sz="1800" dirty="0" smtClean="0">
                <a:solidFill>
                  <a:schemeClr val="accent2"/>
                </a:solidFill>
              </a:rPr>
              <a:t>　田んぼ</a:t>
            </a:r>
            <a:r>
              <a:rPr lang="ja-JP" altLang="en-US" sz="1800" dirty="0">
                <a:solidFill>
                  <a:schemeClr val="accent2"/>
                </a:solidFill>
              </a:rPr>
              <a:t>や畑の作物を育てるための水</a:t>
            </a:r>
          </a:p>
          <a:p>
            <a:endParaRPr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37882" y="491690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ヒント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661399" y="1915547"/>
            <a:ext cx="327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ja-JP" dirty="0" smtClean="0">
                <a:solidFill>
                  <a:schemeClr val="accent2"/>
                </a:solidFill>
              </a:rPr>
              <a:t>この</a:t>
            </a:r>
            <a:r>
              <a:rPr kumimoji="1" lang="ja-JP" altLang="ja-JP" dirty="0">
                <a:solidFill>
                  <a:schemeClr val="accent2"/>
                </a:solidFill>
              </a:rPr>
              <a:t>水辺だよりの１枚目をよー</a:t>
            </a:r>
            <a:r>
              <a:rPr kumimoji="1" lang="ja-JP" altLang="ja-JP" dirty="0" err="1">
                <a:solidFill>
                  <a:schemeClr val="accent2"/>
                </a:solidFill>
              </a:rPr>
              <a:t>く</a:t>
            </a:r>
            <a:r>
              <a:rPr kumimoji="1" lang="ja-JP" altLang="ja-JP" dirty="0">
                <a:solidFill>
                  <a:schemeClr val="accent2"/>
                </a:solidFill>
              </a:rPr>
              <a:t>見てください。</a:t>
            </a:r>
          </a:p>
          <a:p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11" y="4573812"/>
            <a:ext cx="1879402" cy="18841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94" y="4573812"/>
            <a:ext cx="1649956" cy="17693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5" y="4573812"/>
            <a:ext cx="1832738" cy="19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9" y="238807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779288" y="1297109"/>
            <a:ext cx="8810542" cy="2439677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③</a:t>
            </a:r>
            <a:r>
              <a:rPr lang="ja-JP" altLang="en-US" dirty="0" smtClean="0">
                <a:solidFill>
                  <a:schemeClr val="accent2"/>
                </a:solidFill>
              </a:rPr>
              <a:t>田んぼ</a:t>
            </a:r>
            <a:r>
              <a:rPr lang="ja-JP" altLang="en-US" dirty="0">
                <a:solidFill>
                  <a:schemeClr val="accent2"/>
                </a:solidFill>
              </a:rPr>
              <a:t>や畑の作物を育てるための</a:t>
            </a:r>
            <a:r>
              <a:rPr lang="ja-JP" altLang="en-US" dirty="0" smtClean="0">
                <a:solidFill>
                  <a:schemeClr val="accent2"/>
                </a:solidFill>
              </a:rPr>
              <a:t>水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endParaRPr lang="ja-JP" altLang="en-US" sz="1800" b="0" dirty="0">
              <a:solidFill>
                <a:schemeClr val="accent2"/>
              </a:solidFill>
            </a:endParaRPr>
          </a:p>
          <a:p>
            <a:pPr marL="263525"/>
            <a:r>
              <a:rPr lang="ja-JP" altLang="en-US" sz="1800" b="0" dirty="0">
                <a:solidFill>
                  <a:schemeClr val="accent2"/>
                </a:solidFill>
              </a:rPr>
              <a:t>長瀬川・玉串川は、農業用水路と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して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/>
            </a:r>
            <a:br>
              <a:rPr lang="en-US" altLang="ja-JP" sz="1800" b="0" dirty="0" smtClean="0">
                <a:solidFill>
                  <a:schemeClr val="accent2"/>
                </a:solidFill>
              </a:rPr>
            </a:br>
            <a:r>
              <a:rPr lang="ja-JP" altLang="en-US" sz="1800" b="0" dirty="0" smtClean="0">
                <a:solidFill>
                  <a:schemeClr val="accent2"/>
                </a:solidFill>
              </a:rPr>
              <a:t>地域</a:t>
            </a:r>
            <a:r>
              <a:rPr lang="ja-JP" altLang="en-US" sz="1800" b="0" dirty="0">
                <a:solidFill>
                  <a:schemeClr val="accent2"/>
                </a:solidFill>
              </a:rPr>
              <a:t>の田んぼや畑に必要な水を配っています。</a:t>
            </a:r>
          </a:p>
          <a:p>
            <a:pPr marL="263525"/>
            <a:r>
              <a:rPr lang="ja-JP" altLang="en-US" sz="1800" b="0" dirty="0">
                <a:solidFill>
                  <a:schemeClr val="accent2"/>
                </a:solidFill>
              </a:rPr>
              <a:t>中河内地域の特産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農産物であるえだ</a:t>
            </a:r>
            <a:r>
              <a:rPr lang="ja-JP" altLang="en-US" sz="1800" b="0" dirty="0">
                <a:solidFill>
                  <a:schemeClr val="accent2"/>
                </a:solidFill>
              </a:rPr>
              <a:t>まめや若ごぼう（葉ごぼう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）、その他の野菜やお米を育ててくれている</a:t>
            </a:r>
            <a:r>
              <a:rPr lang="ja-JP" altLang="en-US" sz="1800" b="0" dirty="0">
                <a:solidFill>
                  <a:schemeClr val="accent2"/>
                </a:solidFill>
              </a:rPr>
              <a:t>のですね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endParaRPr lang="ja-JP" altLang="en-US" sz="1800" b="0" dirty="0">
              <a:solidFill>
                <a:schemeClr val="accent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73" y="3612800"/>
            <a:ext cx="3262717" cy="244703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58" y="3581803"/>
            <a:ext cx="3263616" cy="244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440624" y="6329150"/>
            <a:ext cx="2960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若ごぼうの畑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41728" y="6313915"/>
            <a:ext cx="2960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えだまめ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7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279639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/>
              <a:t>長瀬川・玉串川編　問題②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4" y="1259785"/>
            <a:ext cx="6382670" cy="4198722"/>
          </a:xfrm>
        </p:spPr>
        <p:txBody>
          <a:bodyPr>
            <a:no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長瀬川</a:t>
            </a:r>
            <a:r>
              <a:rPr lang="ja-JP" altLang="en-US" sz="1800" dirty="0">
                <a:solidFill>
                  <a:schemeClr val="accent2"/>
                </a:solidFill>
              </a:rPr>
              <a:t>・玉串川の水は大和川から取水していますが</a:t>
            </a:r>
            <a:r>
              <a:rPr lang="ja-JP" altLang="en-US" sz="1800" dirty="0" smtClean="0">
                <a:solidFill>
                  <a:schemeClr val="accent2"/>
                </a:solidFill>
              </a:rPr>
              <a:t>、</a:t>
            </a:r>
            <a:r>
              <a:rPr lang="en-US" altLang="ja-JP" sz="1800" dirty="0" smtClean="0">
                <a:solidFill>
                  <a:schemeClr val="accent2"/>
                </a:solidFill>
              </a:rPr>
              <a:t/>
            </a:r>
            <a:br>
              <a:rPr lang="en-US" altLang="ja-JP" sz="1800" dirty="0" smtClean="0">
                <a:solidFill>
                  <a:schemeClr val="accent2"/>
                </a:solidFill>
              </a:rPr>
            </a:br>
            <a:r>
              <a:rPr lang="ja-JP" altLang="en-US" sz="1800" dirty="0" smtClean="0">
                <a:solidFill>
                  <a:schemeClr val="accent2"/>
                </a:solidFill>
              </a:rPr>
              <a:t>水</a:t>
            </a:r>
            <a:r>
              <a:rPr lang="ja-JP" altLang="en-US" sz="1800" dirty="0">
                <a:solidFill>
                  <a:schemeClr val="accent2"/>
                </a:solidFill>
              </a:rPr>
              <a:t>を取水するためのこの施設は何と呼ばれているでしょう</a:t>
            </a:r>
            <a:r>
              <a:rPr lang="ja-JP" altLang="en-US" sz="1800" dirty="0" smtClean="0">
                <a:solidFill>
                  <a:schemeClr val="accent2"/>
                </a:solidFill>
              </a:rPr>
              <a:t>。</a:t>
            </a:r>
            <a:endParaRPr lang="en-US" altLang="ja-JP" sz="1800" dirty="0" smtClean="0">
              <a:solidFill>
                <a:schemeClr val="accent2"/>
              </a:solidFill>
            </a:endParaRPr>
          </a:p>
          <a:p>
            <a:endParaRPr lang="ja-JP" altLang="en-US" sz="1800" dirty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①　は</a:t>
            </a:r>
            <a:endParaRPr lang="ja-JP" altLang="en-US" sz="1800" dirty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②　ひ</a:t>
            </a:r>
            <a:endParaRPr lang="ja-JP" altLang="en-US" sz="1800" dirty="0">
              <a:solidFill>
                <a:schemeClr val="accent2"/>
              </a:solidFill>
            </a:endParaRPr>
          </a:p>
          <a:p>
            <a:r>
              <a:rPr lang="ja-JP" altLang="en-US" sz="1800" dirty="0" smtClean="0">
                <a:solidFill>
                  <a:schemeClr val="accent2"/>
                </a:solidFill>
              </a:rPr>
              <a:t>③　ふ</a:t>
            </a:r>
            <a:endParaRPr lang="ja-JP" altLang="en-US" sz="1800" dirty="0">
              <a:solidFill>
                <a:schemeClr val="accent2"/>
              </a:solidFill>
            </a:endParaRPr>
          </a:p>
          <a:p>
            <a:endParaRPr kumimoji="1" lang="en-US" altLang="ja-JP" sz="1800" dirty="0">
              <a:solidFill>
                <a:schemeClr val="accent2"/>
              </a:solidFill>
            </a:endParaRPr>
          </a:p>
          <a:p>
            <a:endParaRPr lang="en-US" altLang="ja-JP" sz="1800" dirty="0" smtClean="0">
              <a:solidFill>
                <a:schemeClr val="accent2"/>
              </a:solidFill>
            </a:endParaRPr>
          </a:p>
          <a:p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01699" y="406390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2F36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ヒント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B2F36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65517" y="1259785"/>
            <a:ext cx="4272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2"/>
                </a:solidFill>
              </a:rPr>
              <a:t>例えば、下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の写真の施設</a:t>
            </a:r>
            <a:r>
              <a:rPr kumimoji="1" lang="ja-JP" altLang="en-US" dirty="0">
                <a:solidFill>
                  <a:schemeClr val="accent2"/>
                </a:solidFill>
              </a:rPr>
              <a:t>です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。</a:t>
            </a:r>
            <a:r>
              <a:rPr kumimoji="1" lang="en-US" altLang="ja-JP" dirty="0" smtClean="0">
                <a:solidFill>
                  <a:schemeClr val="accent2"/>
                </a:solidFill>
              </a:rPr>
              <a:t/>
            </a:r>
            <a:br>
              <a:rPr kumimoji="1" lang="en-US" altLang="ja-JP" dirty="0" smtClean="0">
                <a:solidFill>
                  <a:schemeClr val="accent2"/>
                </a:solidFill>
              </a:rPr>
            </a:br>
            <a:endParaRPr kumimoji="1" lang="en-US" altLang="ja-JP" dirty="0">
              <a:solidFill>
                <a:schemeClr val="accent2"/>
              </a:solidFill>
            </a:endParaRPr>
          </a:p>
          <a:p>
            <a:r>
              <a:rPr kumimoji="1" lang="ja-JP" altLang="en-US" dirty="0">
                <a:solidFill>
                  <a:schemeClr val="accent2"/>
                </a:solidFill>
              </a:rPr>
              <a:t>築留二番「○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」（</a:t>
            </a:r>
            <a:r>
              <a:rPr kumimoji="1" lang="ja-JP" altLang="en-US" dirty="0" err="1" smtClean="0">
                <a:solidFill>
                  <a:schemeClr val="accent2"/>
                </a:solidFill>
              </a:rPr>
              <a:t>つきどめに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ばん○）とい</a:t>
            </a:r>
            <a:r>
              <a:rPr kumimoji="1" lang="ja-JP" altLang="en-US" dirty="0">
                <a:solidFill>
                  <a:schemeClr val="accent2"/>
                </a:solidFill>
              </a:rPr>
              <a:t>います。</a:t>
            </a:r>
            <a:endParaRPr kumimoji="1" lang="en-US" altLang="ja-JP" dirty="0">
              <a:solidFill>
                <a:schemeClr val="accent2"/>
              </a:solidFill>
            </a:endParaRP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/>
            </a:r>
            <a:br>
              <a:rPr kumimoji="1" lang="en-US" altLang="ja-JP" dirty="0" smtClean="0">
                <a:solidFill>
                  <a:schemeClr val="accent2"/>
                </a:solidFill>
              </a:rPr>
            </a:br>
            <a:r>
              <a:rPr kumimoji="1" lang="ja-JP" altLang="en-US" dirty="0" smtClean="0">
                <a:solidFill>
                  <a:schemeClr val="accent2"/>
                </a:solidFill>
              </a:rPr>
              <a:t>どれ</a:t>
            </a:r>
            <a:r>
              <a:rPr kumimoji="1" lang="ja-JP" altLang="en-US" dirty="0">
                <a:solidFill>
                  <a:schemeClr val="accent2"/>
                </a:solidFill>
              </a:rPr>
              <a:t>がしっくりくるでしょうか。</a:t>
            </a:r>
          </a:p>
        </p:txBody>
      </p:sp>
      <p:pic>
        <p:nvPicPr>
          <p:cNvPr id="9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31" y="3814979"/>
            <a:ext cx="3301139" cy="24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4607607"/>
            <a:ext cx="1701800" cy="1701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4698996"/>
            <a:ext cx="1473450" cy="151902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81" y="4519361"/>
            <a:ext cx="1358900" cy="16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9" y="238807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717297" y="1083663"/>
            <a:ext cx="5295327" cy="5379130"/>
          </a:xfrm>
        </p:spPr>
        <p:txBody>
          <a:bodyPr>
            <a:no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②　ひ</a:t>
            </a:r>
            <a:r>
              <a:rPr lang="ja-JP" altLang="en-US" sz="1800" dirty="0">
                <a:solidFill>
                  <a:schemeClr val="accent2"/>
                </a:solidFill>
              </a:rPr>
              <a:t>　（樋）</a:t>
            </a:r>
          </a:p>
          <a:p>
            <a:r>
              <a:rPr lang="ja-JP" altLang="en-US" sz="1800" b="0" dirty="0">
                <a:solidFill>
                  <a:schemeClr val="accent2"/>
                </a:solidFill>
              </a:rPr>
              <a:t>「樋（ひ）」は、河川やため池から用水を導いたり、排水を河川に落水させるための施設のことをいいます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/>
            </a:r>
            <a:br>
              <a:rPr lang="en-US" altLang="ja-JP" sz="1800" b="0" dirty="0" smtClean="0">
                <a:solidFill>
                  <a:schemeClr val="accent2"/>
                </a:solidFill>
              </a:rPr>
            </a:br>
            <a:r>
              <a:rPr lang="ja-JP" altLang="en-US" sz="1800" b="0" dirty="0" smtClean="0">
                <a:solidFill>
                  <a:schemeClr val="accent2"/>
                </a:solidFill>
              </a:rPr>
              <a:t>用水の量</a:t>
            </a:r>
            <a:r>
              <a:rPr lang="ja-JP" altLang="en-US" sz="1800" b="0" dirty="0">
                <a:solidFill>
                  <a:schemeClr val="accent2"/>
                </a:solidFill>
              </a:rPr>
              <a:t>（位）や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排水の量</a:t>
            </a:r>
            <a:r>
              <a:rPr lang="ja-JP" altLang="en-US" sz="1800" b="0" dirty="0">
                <a:solidFill>
                  <a:schemeClr val="accent2"/>
                </a:solidFill>
              </a:rPr>
              <a:t>（位）を調整するため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にあわせてつくられた門は樋門</a:t>
            </a:r>
            <a:r>
              <a:rPr lang="ja-JP" altLang="en-US" sz="1800" b="0" dirty="0">
                <a:solidFill>
                  <a:schemeClr val="accent2"/>
                </a:solidFill>
              </a:rPr>
              <a:t>（ひもん）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といいます。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/>
            </a:r>
            <a:br>
              <a:rPr lang="en-US" altLang="ja-JP" sz="1800" b="0" dirty="0" smtClean="0">
                <a:solidFill>
                  <a:schemeClr val="accent2"/>
                </a:solidFill>
              </a:rPr>
            </a:br>
            <a:endParaRPr lang="ja-JP" altLang="en-US" sz="1800" b="0" dirty="0">
              <a:solidFill>
                <a:schemeClr val="accent2"/>
              </a:solidFill>
            </a:endParaRPr>
          </a:p>
          <a:p>
            <a:r>
              <a:rPr lang="ja-JP" altLang="en-US" sz="1800" b="0" dirty="0">
                <a:solidFill>
                  <a:schemeClr val="accent2"/>
                </a:solidFill>
              </a:rPr>
              <a:t>写真の築留二番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樋（つきどめにばんひ）は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1888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年</a:t>
            </a:r>
            <a:r>
              <a:rPr lang="ja-JP" altLang="en-US" sz="1800" b="0" dirty="0">
                <a:solidFill>
                  <a:schemeClr val="accent2"/>
                </a:solidFill>
              </a:rPr>
              <a:t>につくられたもので、国の登録有形文化財になっています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/>
            </a:r>
            <a:br>
              <a:rPr lang="en-US" altLang="ja-JP" sz="1800" b="0" dirty="0" smtClean="0">
                <a:solidFill>
                  <a:schemeClr val="accent2"/>
                </a:solidFill>
              </a:rPr>
            </a:br>
            <a:r>
              <a:rPr lang="ja-JP" altLang="en-US" sz="1800" b="0" dirty="0" smtClean="0">
                <a:solidFill>
                  <a:schemeClr val="accent2"/>
                </a:solidFill>
              </a:rPr>
              <a:t>大和</a:t>
            </a:r>
            <a:r>
              <a:rPr lang="ja-JP" altLang="en-US" sz="1800" b="0" dirty="0">
                <a:solidFill>
                  <a:schemeClr val="accent2"/>
                </a:solidFill>
              </a:rPr>
              <a:t>川から長瀬川に直接水を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取水しており、レンガ</a:t>
            </a:r>
            <a:r>
              <a:rPr lang="ja-JP" altLang="en-US" sz="1800" b="0" dirty="0">
                <a:solidFill>
                  <a:schemeClr val="accent2"/>
                </a:solidFill>
              </a:rPr>
              <a:t>を使用した珍しい施設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です。柏原市</a:t>
            </a:r>
            <a:r>
              <a:rPr lang="ja-JP" altLang="en-US" sz="1800" b="0" dirty="0">
                <a:solidFill>
                  <a:schemeClr val="accent2"/>
                </a:solidFill>
              </a:rPr>
              <a:t>の大和川治水記念公園の真下にあります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。ぜひ見に行ってみて</a:t>
            </a:r>
            <a:r>
              <a:rPr lang="ja-JP" altLang="en-US" sz="1800" b="0" dirty="0">
                <a:solidFill>
                  <a:schemeClr val="accent2"/>
                </a:solidFill>
              </a:rPr>
              <a:t>ください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endParaRPr lang="en-US" altLang="ja-JP" sz="1800" b="0" dirty="0" smtClean="0">
              <a:solidFill>
                <a:schemeClr val="accent2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114672" y="630453"/>
            <a:ext cx="3781587" cy="5802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28" y="3822251"/>
            <a:ext cx="2493151" cy="2488356"/>
          </a:xfrm>
          <a:prstGeom prst="rect">
            <a:avLst/>
          </a:prstGeom>
        </p:spPr>
      </p:pic>
      <p:sp>
        <p:nvSpPr>
          <p:cNvPr id="21" name="フローチャート: 結合子 20"/>
          <p:cNvSpPr/>
          <p:nvPr/>
        </p:nvSpPr>
        <p:spPr>
          <a:xfrm>
            <a:off x="9915409" y="4955426"/>
            <a:ext cx="244699" cy="22200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41" y="919864"/>
            <a:ext cx="3208033" cy="261297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9140282" y="3129433"/>
            <a:ext cx="20396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cap="all" spc="400" dirty="0">
                <a:solidFill>
                  <a:schemeClr val="accent2"/>
                </a:solidFill>
              </a:rPr>
              <a:t>築留二番樋</a:t>
            </a:r>
          </a:p>
        </p:txBody>
      </p:sp>
      <p:sp>
        <p:nvSpPr>
          <p:cNvPr id="24" name="下矢印 23"/>
          <p:cNvSpPr/>
          <p:nvPr/>
        </p:nvSpPr>
        <p:spPr>
          <a:xfrm>
            <a:off x="9915408" y="3531686"/>
            <a:ext cx="278629" cy="14237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9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62074" y="238808"/>
            <a:ext cx="6279639" cy="816727"/>
          </a:xfrm>
        </p:spPr>
        <p:txBody>
          <a:bodyPr>
            <a:normAutofit fontScale="90000"/>
          </a:bodyPr>
          <a:lstStyle/>
          <a:p>
            <a:r>
              <a:rPr lang="ja-JP" altLang="en-US" sz="4000" dirty="0"/>
              <a:t>長瀬川・玉串川編　問題③</a:t>
            </a:r>
            <a:endParaRPr kumimoji="1" lang="ja-JP" altLang="en-US" sz="4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662073" y="1259784"/>
            <a:ext cx="6591133" cy="4443591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solidFill>
                  <a:schemeClr val="accent2"/>
                </a:solidFill>
              </a:rPr>
              <a:t>春になると、長瀬川・玉串川はある植物で美しく彩られ</a:t>
            </a:r>
            <a:r>
              <a:rPr lang="ja-JP" altLang="en-US" sz="1800" dirty="0" smtClean="0">
                <a:solidFill>
                  <a:schemeClr val="accent2"/>
                </a:solidFill>
              </a:rPr>
              <a:t>、</a:t>
            </a:r>
            <a:r>
              <a:rPr lang="en-US" altLang="ja-JP" sz="1800" dirty="0" smtClean="0">
                <a:solidFill>
                  <a:schemeClr val="accent2"/>
                </a:solidFill>
              </a:rPr>
              <a:t/>
            </a:r>
            <a:br>
              <a:rPr lang="en-US" altLang="ja-JP" sz="1800" dirty="0" smtClean="0">
                <a:solidFill>
                  <a:schemeClr val="accent2"/>
                </a:solidFill>
              </a:rPr>
            </a:br>
            <a:r>
              <a:rPr lang="ja-JP" altLang="en-US" sz="1800" dirty="0" smtClean="0">
                <a:solidFill>
                  <a:schemeClr val="accent2"/>
                </a:solidFill>
              </a:rPr>
              <a:t>多く</a:t>
            </a:r>
            <a:r>
              <a:rPr lang="ja-JP" altLang="en-US" sz="1800" dirty="0">
                <a:solidFill>
                  <a:schemeClr val="accent2"/>
                </a:solidFill>
              </a:rPr>
              <a:t>の人が景色を楽しみに訪れる、地域の名所となっています。この植物は、次のうちどれでしょう。</a:t>
            </a:r>
          </a:p>
          <a:p>
            <a:r>
              <a:rPr lang="ja-JP" altLang="en-US" sz="1800" dirty="0">
                <a:solidFill>
                  <a:schemeClr val="accent2"/>
                </a:solidFill>
              </a:rPr>
              <a:t>①梅（うめ）</a:t>
            </a:r>
          </a:p>
          <a:p>
            <a:r>
              <a:rPr lang="ja-JP" altLang="en-US" sz="1800" dirty="0">
                <a:solidFill>
                  <a:schemeClr val="accent2"/>
                </a:solidFill>
              </a:rPr>
              <a:t>②桜（さくら）</a:t>
            </a:r>
          </a:p>
          <a:p>
            <a:r>
              <a:rPr lang="ja-JP" altLang="en-US" sz="1800" dirty="0">
                <a:solidFill>
                  <a:schemeClr val="accent2"/>
                </a:solidFill>
              </a:rPr>
              <a:t>③ひまわり</a:t>
            </a:r>
          </a:p>
          <a:p>
            <a:endParaRPr kumimoji="1" lang="ja-JP" altLang="en-US" sz="1800" dirty="0">
              <a:solidFill>
                <a:schemeClr val="accent2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19139" y="401783"/>
            <a:ext cx="3600000" cy="490776"/>
          </a:xfrm>
          <a:prstGeom prst="doubleWav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2F36"/>
                </a:solidFill>
                <a:effectLst/>
                <a:uLnTx/>
                <a:uFillTx/>
                <a:latin typeface="Gill Sans MT" panose="020B0502020104020203"/>
                <a:ea typeface="メイリオ" panose="020B0604030504040204" pitchFamily="50" charset="-128"/>
                <a:cs typeface="+mn-cs"/>
              </a:rPr>
              <a:t>ヒント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B2F36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19139" y="2022626"/>
            <a:ext cx="3374097" cy="2071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dirty="0">
                <a:solidFill>
                  <a:srgbClr val="5A3D40"/>
                </a:solidFill>
              </a:rPr>
              <a:t>３月下旬～４月上旬にかけて</a:t>
            </a:r>
            <a:r>
              <a:rPr kumimoji="1" lang="ja-JP" altLang="en-US" dirty="0" smtClean="0">
                <a:solidFill>
                  <a:srgbClr val="5A3D40"/>
                </a:solidFill>
              </a:rPr>
              <a:t>咲く植物といえば・・・？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A3D40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4826000"/>
            <a:ext cx="1329373" cy="1346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7" y="4524790"/>
            <a:ext cx="1214353" cy="165218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05" y="4524790"/>
            <a:ext cx="169068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779289" y="238807"/>
            <a:ext cx="8187071" cy="816727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solidFill>
                  <a:schemeClr val="accent1"/>
                </a:solidFill>
              </a:rPr>
              <a:t>答え</a:t>
            </a:r>
            <a:endParaRPr kumimoji="1" lang="ja-JP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2601604" y="1230244"/>
            <a:ext cx="4961569" cy="3217770"/>
          </a:xfrm>
        </p:spPr>
        <p:txBody>
          <a:bodyPr>
            <a:noAutofit/>
          </a:bodyPr>
          <a:lstStyle/>
          <a:p>
            <a:r>
              <a:rPr lang="ja-JP" altLang="en-US" sz="1800" dirty="0" smtClean="0">
                <a:solidFill>
                  <a:schemeClr val="accent2"/>
                </a:solidFill>
              </a:rPr>
              <a:t>②</a:t>
            </a:r>
            <a:r>
              <a:rPr lang="ja-JP" altLang="en-US" sz="1800" dirty="0">
                <a:solidFill>
                  <a:schemeClr val="accent2"/>
                </a:solidFill>
              </a:rPr>
              <a:t>桜（さくら）</a:t>
            </a:r>
          </a:p>
          <a:p>
            <a:endParaRPr lang="ja-JP" altLang="en-US" sz="1800" b="0" dirty="0">
              <a:solidFill>
                <a:schemeClr val="accent2"/>
              </a:solidFill>
            </a:endParaRPr>
          </a:p>
          <a:p>
            <a:r>
              <a:rPr lang="ja-JP" altLang="en-US" sz="1800" b="0" dirty="0">
                <a:solidFill>
                  <a:schemeClr val="accent2"/>
                </a:solidFill>
              </a:rPr>
              <a:t>玉串川では、昭和４０年ごろから周辺住民が協力して植えた桜の木が成長し、春には約１０００本のソメイヨシノが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約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>5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㎞に</a:t>
            </a:r>
            <a:r>
              <a:rPr lang="ja-JP" altLang="en-US" sz="1800" b="0" dirty="0">
                <a:solidFill>
                  <a:schemeClr val="accent2"/>
                </a:solidFill>
              </a:rPr>
              <a:t>わたって水路をアーチ状に美しく囲みます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r>
              <a:rPr lang="en-US" altLang="ja-JP" sz="1800" b="0" dirty="0" smtClean="0">
                <a:solidFill>
                  <a:schemeClr val="accent2"/>
                </a:solidFill>
              </a:rPr>
              <a:t/>
            </a:r>
            <a:br>
              <a:rPr lang="en-US" altLang="ja-JP" sz="1800" b="0" dirty="0" smtClean="0">
                <a:solidFill>
                  <a:schemeClr val="accent2"/>
                </a:solidFill>
              </a:rPr>
            </a:br>
            <a:r>
              <a:rPr lang="ja-JP" altLang="en-US" sz="1800" b="0" dirty="0" smtClean="0">
                <a:solidFill>
                  <a:schemeClr val="accent2"/>
                </a:solidFill>
              </a:rPr>
              <a:t>「</a:t>
            </a:r>
            <a:r>
              <a:rPr lang="ja-JP" altLang="en-US" sz="1800" b="0" dirty="0">
                <a:solidFill>
                  <a:schemeClr val="accent2"/>
                </a:solidFill>
              </a:rPr>
              <a:t>大阪ミュージアム登録物」「大阪みどりの</a:t>
            </a:r>
            <a:r>
              <a:rPr lang="en-US" altLang="ja-JP" sz="1800" b="0" dirty="0">
                <a:solidFill>
                  <a:schemeClr val="accent2"/>
                </a:solidFill>
              </a:rPr>
              <a:t>100</a:t>
            </a:r>
            <a:r>
              <a:rPr lang="ja-JP" altLang="en-US" sz="1800" b="0" dirty="0">
                <a:solidFill>
                  <a:schemeClr val="accent2"/>
                </a:solidFill>
              </a:rPr>
              <a:t>選」のひとつとして有名になっています</a:t>
            </a:r>
            <a:r>
              <a:rPr lang="ja-JP" altLang="en-US" sz="1800" b="0" dirty="0" smtClean="0">
                <a:solidFill>
                  <a:schemeClr val="accent2"/>
                </a:solidFill>
              </a:rPr>
              <a:t>。</a:t>
            </a:r>
            <a:endParaRPr lang="ja-JP" altLang="en-US" sz="1800" b="0" dirty="0">
              <a:solidFill>
                <a:schemeClr val="accent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01604" y="5049691"/>
            <a:ext cx="866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cap="all" spc="400" dirty="0">
                <a:solidFill>
                  <a:schemeClr val="accent2"/>
                </a:solidFill>
              </a:rPr>
              <a:t>次回の「中河内水辺だより」は・・・</a:t>
            </a:r>
          </a:p>
          <a:p>
            <a:r>
              <a:rPr kumimoji="1" lang="ja-JP" altLang="en-US" cap="all" spc="400" dirty="0">
                <a:solidFill>
                  <a:schemeClr val="accent2"/>
                </a:solidFill>
              </a:rPr>
              <a:t>長瀬川・玉串川は、その歴史や地域発展への貢献などが評価</a:t>
            </a:r>
            <a:r>
              <a:rPr kumimoji="1" lang="ja-JP" altLang="en-US" cap="all" spc="400" dirty="0" smtClean="0">
                <a:solidFill>
                  <a:schemeClr val="accent2"/>
                </a:solidFill>
              </a:rPr>
              <a:t>され</a:t>
            </a:r>
            <a:r>
              <a:rPr kumimoji="1" lang="en-US" altLang="ja-JP" cap="all" spc="400" dirty="0" smtClean="0">
                <a:solidFill>
                  <a:schemeClr val="accent2"/>
                </a:solidFill>
              </a:rPr>
              <a:t/>
            </a:r>
            <a:br>
              <a:rPr kumimoji="1" lang="en-US" altLang="ja-JP" cap="all" spc="400" dirty="0" smtClean="0">
                <a:solidFill>
                  <a:schemeClr val="accent2"/>
                </a:solidFill>
              </a:rPr>
            </a:br>
            <a:r>
              <a:rPr kumimoji="1" lang="ja-JP" altLang="en-US" cap="all" spc="400" dirty="0" smtClean="0">
                <a:solidFill>
                  <a:schemeClr val="accent2"/>
                </a:solidFill>
              </a:rPr>
              <a:t>２０１８年</a:t>
            </a:r>
            <a:r>
              <a:rPr kumimoji="1" lang="ja-JP" altLang="en-US" cap="all" spc="400" dirty="0">
                <a:solidFill>
                  <a:schemeClr val="accent2"/>
                </a:solidFill>
              </a:rPr>
              <a:t>（平成３０年）８月に「世界かんがい施設遺産」として登録されました。</a:t>
            </a:r>
          </a:p>
          <a:p>
            <a:r>
              <a:rPr kumimoji="1" lang="ja-JP" altLang="en-US" cap="all" spc="400" dirty="0">
                <a:solidFill>
                  <a:schemeClr val="accent2"/>
                </a:solidFill>
              </a:rPr>
              <a:t>この「世界かんがい施設遺産」に</a:t>
            </a:r>
            <a:r>
              <a:rPr kumimoji="1" lang="ja-JP" altLang="en-US" cap="all" spc="400" dirty="0" smtClean="0">
                <a:solidFill>
                  <a:schemeClr val="accent2"/>
                </a:solidFill>
              </a:rPr>
              <a:t>ついて</a:t>
            </a:r>
            <a:r>
              <a:rPr kumimoji="1" lang="en-US" altLang="ja-JP" cap="all" spc="400" dirty="0" smtClean="0">
                <a:solidFill>
                  <a:schemeClr val="accent2"/>
                </a:solidFill>
              </a:rPr>
              <a:t/>
            </a:r>
            <a:br>
              <a:rPr kumimoji="1" lang="en-US" altLang="ja-JP" cap="all" spc="400" dirty="0" smtClean="0">
                <a:solidFill>
                  <a:schemeClr val="accent2"/>
                </a:solidFill>
              </a:rPr>
            </a:br>
            <a:r>
              <a:rPr kumimoji="1" lang="ja-JP" altLang="en-US" cap="all" spc="400" dirty="0" smtClean="0">
                <a:solidFill>
                  <a:schemeClr val="accent2"/>
                </a:solidFill>
              </a:rPr>
              <a:t>次回、紹介します。</a:t>
            </a:r>
            <a:endParaRPr kumimoji="1" lang="ja-JP" altLang="en-US" cap="all" spc="400" dirty="0">
              <a:solidFill>
                <a:schemeClr val="accent2"/>
              </a:solidFill>
            </a:endParaRPr>
          </a:p>
        </p:txBody>
      </p:sp>
      <p:pic>
        <p:nvPicPr>
          <p:cNvPr id="8" name="図 7" descr="D:\BabaT\Desktop\☆IMG_86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6" y="1899930"/>
            <a:ext cx="4058705" cy="3044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898162" y="4943959"/>
            <a:ext cx="20396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cap="all" spc="400" dirty="0" smtClean="0">
                <a:solidFill>
                  <a:schemeClr val="accent2"/>
                </a:solidFill>
              </a:rPr>
              <a:t>玉串川と桜</a:t>
            </a:r>
            <a:endParaRPr kumimoji="1" lang="ja-JP" altLang="en-US" sz="1400" cap="all" spc="400" dirty="0">
              <a:solidFill>
                <a:schemeClr val="accent2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9139849" y="6203340"/>
            <a:ext cx="2801052" cy="467511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vert="horz" lIns="0" tIns="45720" rIns="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「私の水辺」</a:t>
            </a:r>
            <a:endParaRPr kumimoji="1" lang="en-US" altLang="ja-JP" sz="1200" b="0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推進協議会中河内委員会</a:t>
            </a:r>
            <a:endParaRPr kumimoji="1" lang="ja-JP" altLang="en-US" sz="1200" b="0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03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1560</TotalTime>
  <Words>736</Words>
  <Application>Microsoft Office PowerPoint</Application>
  <PresentationFormat>ワイド画面</PresentationFormat>
  <Paragraphs>58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HGPｺﾞｼｯｸM</vt:lpstr>
      <vt:lpstr>メイリオ</vt:lpstr>
      <vt:lpstr>游ゴシック</vt:lpstr>
      <vt:lpstr>游明朝</vt:lpstr>
      <vt:lpstr>Arial</vt:lpstr>
      <vt:lpstr>Gill Sans MT</vt:lpstr>
      <vt:lpstr>Impact</vt:lpstr>
      <vt:lpstr>Times New Roman</vt:lpstr>
      <vt:lpstr>Badge</vt:lpstr>
      <vt:lpstr>PowerPoint プレゼンテーション</vt:lpstr>
      <vt:lpstr>長瀬川・玉串川編　問題①</vt:lpstr>
      <vt:lpstr>答え</vt:lpstr>
      <vt:lpstr>長瀬川・玉串川編　問題②</vt:lpstr>
      <vt:lpstr>答え</vt:lpstr>
      <vt:lpstr>長瀬川・玉串川編　問題③</vt:lpstr>
      <vt:lpstr>答え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岡野幸恵</dc:creator>
  <cp:lastModifiedBy>馬場　とも子</cp:lastModifiedBy>
  <cp:revision>176</cp:revision>
  <cp:lastPrinted>2021-03-15T05:05:34Z</cp:lastPrinted>
  <dcterms:created xsi:type="dcterms:W3CDTF">2020-09-08T04:08:48Z</dcterms:created>
  <dcterms:modified xsi:type="dcterms:W3CDTF">2021-03-29T07:18:38Z</dcterms:modified>
</cp:coreProperties>
</file>