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B88"/>
    <a:srgbClr val="FFFFFF"/>
    <a:srgbClr val="DEF0F2"/>
    <a:srgbClr val="CCFFFF"/>
    <a:srgbClr val="FFCCFF"/>
    <a:srgbClr val="0000FF"/>
    <a:srgbClr val="00FFFF"/>
    <a:srgbClr val="002060"/>
    <a:srgbClr val="000000"/>
    <a:srgbClr val="EED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A73A-1264-4B7E-B47E-EDC6F99BB3A9}" type="datetimeFigureOut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15BC-9712-4BAB-8806-30DAA20DA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9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1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5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334D819-9F07-4261-B09B-9E467E5D9002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22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75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1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5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4524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57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53816" y="1241523"/>
            <a:ext cx="11290508" cy="5349777"/>
            <a:chOff x="453816" y="1241523"/>
            <a:chExt cx="11290508" cy="5349777"/>
          </a:xfrm>
        </p:grpSpPr>
        <p:sp>
          <p:nvSpPr>
            <p:cNvPr id="26" name="正方形/長方形 25"/>
            <p:cNvSpPr/>
            <p:nvPr/>
          </p:nvSpPr>
          <p:spPr>
            <a:xfrm>
              <a:off x="453816" y="1241523"/>
              <a:ext cx="11280982" cy="5349777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solidFill>
                <a:srgbClr val="236B88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3341" y="1334336"/>
              <a:ext cx="1128098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11</a:t>
              </a:r>
              <a:r>
                <a:rPr lang="ja-JP" altLang="en-US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r>
                <a:rPr lang="en-US" altLang="ja-JP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日、八尾市にある西山本小学校において、初めての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出前講座を行いました。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小学校では、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11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月下旬に大和川への現地見学を予定されており、今回は、その見学に向けた環境学習を行いました。</a:t>
              </a:r>
              <a:endParaRPr lang="en-US" altLang="ja-JP" dirty="0" smtClean="0">
                <a:solidFill>
                  <a:srgbClr val="13426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１時間目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‥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授業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身近な川の歴史や水環境と生き物、水害等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‥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水あてクイズ</a:t>
              </a:r>
              <a:endParaRPr lang="en-US" altLang="ja-JP" dirty="0" smtClean="0">
                <a:solidFill>
                  <a:srgbClr val="13426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 flipH="1">
            <a:off x="8431154" y="259960"/>
            <a:ext cx="3303644" cy="785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361574" y="49699"/>
            <a:ext cx="7772400" cy="120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八尾市内の小学校にて</a:t>
            </a:r>
            <a:endParaRPr kumimoji="1" lang="en-US" altLang="ja-JP" sz="3900" b="1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出前講座を実施しました！</a:t>
            </a:r>
            <a:endParaRPr kumimoji="1" lang="ja-JP" altLang="en-US" sz="39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080656" y="2293324"/>
            <a:ext cx="23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～子供たちの感想～</a:t>
            </a:r>
            <a:endParaRPr lang="ja-JP" altLang="en-US" sz="1400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49018" y="2642186"/>
            <a:ext cx="3258149" cy="3990836"/>
          </a:xfrm>
          <a:prstGeom prst="rect">
            <a:avLst/>
          </a:prstGeom>
          <a:solidFill>
            <a:srgbClr val="FFFFFF">
              <a:alpha val="36863"/>
            </a:srgbClr>
          </a:solidFill>
          <a:ln>
            <a:solidFill>
              <a:srgbClr val="000000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は昔、この辺り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を流れて　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いたことを初めて知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った。</a:t>
            </a: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他にも付け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替えた川はあるのかな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?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」と思った。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ja-JP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玉串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川に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色々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r>
              <a:rPr lang="ja-JP" altLang="ja-JP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生き物が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てびっくり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「ウナギ</a:t>
            </a: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がいる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んだー」と思った。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川にポイ捨てすると生き物が食べてし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err="1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まう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ことがあるから絶対にしてはいけ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ないと思った。川の清掃に参加したい。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今まで雨が降っても川で遊んでいたの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で、次からは雨が降ったらすぐ離れよ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err="1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うと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思った。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災害から守るために、地下にトンネル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があって、たくさんの水が入ることに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驚いた。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・川のことをもっともっと知りたく</a:t>
            </a:r>
            <a:r>
              <a:rPr lang="ja-JP" altLang="en-US" sz="1400" dirty="0" err="1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なっ</a:t>
            </a:r>
            <a:endParaRPr lang="en-US" altLang="ja-JP" sz="1400" dirty="0" smtClean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た。</a:t>
            </a:r>
            <a:endParaRPr lang="ja-JP" altLang="ja-JP" sz="1400" dirty="0">
              <a:solidFill>
                <a:schemeClr val="accent5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タイトル 3"/>
          <p:cNvSpPr txBox="1">
            <a:spLocks/>
          </p:cNvSpPr>
          <p:nvPr/>
        </p:nvSpPr>
        <p:spPr>
          <a:xfrm>
            <a:off x="-234241" y="295525"/>
            <a:ext cx="4291461" cy="120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出前講座</a:t>
            </a:r>
            <a:endParaRPr kumimoji="1" lang="ja-JP" altLang="en-US" sz="39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626185" y="2292804"/>
            <a:ext cx="934105" cy="610639"/>
            <a:chOff x="5075100" y="2783533"/>
            <a:chExt cx="918545" cy="786813"/>
          </a:xfrm>
        </p:grpSpPr>
        <p:sp>
          <p:nvSpPr>
            <p:cNvPr id="28" name="正方形/長方形 27"/>
            <p:cNvSpPr/>
            <p:nvPr/>
          </p:nvSpPr>
          <p:spPr>
            <a:xfrm>
              <a:off x="5075100" y="2783533"/>
              <a:ext cx="823684" cy="7868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129780" y="2856551"/>
              <a:ext cx="863865" cy="556594"/>
            </a:xfrm>
            <a:prstGeom prst="rect">
              <a:avLst/>
            </a:prstGeom>
            <a:noFill/>
            <a:ln>
              <a:solidFill>
                <a:srgbClr val="FFFFFF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endParaRPr kumimoji="1" lang="en-US" altLang="ja-JP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の様子</a:t>
              </a:r>
              <a:endParaRPr kumimoji="1" lang="en-US" altLang="ja-JP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3" name="図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620" y="4436968"/>
            <a:ext cx="2304000" cy="1728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15320" y="6174048"/>
            <a:ext cx="32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中部農</a:t>
            </a:r>
            <a:r>
              <a:rPr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と緑の総合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事務所より</a:t>
            </a:r>
            <a:endParaRPr lang="en-US" altLang="ja-JP" sz="12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大和川と</a:t>
            </a:r>
            <a:r>
              <a:rPr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玉串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川の水環境、生き物</a:t>
            </a:r>
            <a:r>
              <a:rPr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1780" y="6174048"/>
            <a:ext cx="294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八尾土木事務所より</a:t>
            </a:r>
            <a:endParaRPr kumimoji="1" lang="en-US" altLang="ja-JP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のゴミ問題、大雨と川の危険性</a:t>
            </a:r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20743" y="3967234"/>
            <a:ext cx="230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アクアフレンズより　　　　</a:t>
            </a:r>
            <a:endParaRPr kumimoji="1" lang="en-US" altLang="ja-JP" sz="12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大和川付け替えの歴史</a:t>
            </a:r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46" y="2272180"/>
            <a:ext cx="2275840" cy="17068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741" y="4436968"/>
            <a:ext cx="2387182" cy="17903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320" y="2272180"/>
            <a:ext cx="2304000" cy="172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077" y="2272180"/>
            <a:ext cx="2304000" cy="172800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351193" y="4016930"/>
            <a:ext cx="2946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授業の感想を記入</a:t>
            </a:r>
            <a:endParaRPr kumimoji="1" lang="ja-JP" altLang="en-US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677" y="4430650"/>
            <a:ext cx="2312423" cy="1734318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 rot="20681084">
            <a:off x="-108683" y="463101"/>
            <a:ext cx="1144048" cy="42650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新規校</a:t>
            </a:r>
            <a:endParaRPr kumimoji="1" lang="ja-JP" alt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サブタイトル 4"/>
          <p:cNvSpPr txBox="1">
            <a:spLocks/>
          </p:cNvSpPr>
          <p:nvPr/>
        </p:nvSpPr>
        <p:spPr>
          <a:xfrm>
            <a:off x="8297490" y="211275"/>
            <a:ext cx="3600000" cy="81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83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１１</a:t>
            </a: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kumimoji="1" lang="en-US" altLang="ja-JP" sz="2000" b="1" i="0" u="none" strike="noStrike" kern="1200" cap="all" spc="4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83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中河内水辺だより</a:t>
            </a:r>
            <a:endParaRPr kumimoji="1" lang="ja-JP" altLang="en-US" sz="2000" b="1" i="0" u="none" strike="noStrike" kern="1200" cap="all" spc="4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36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827899" y="4079142"/>
            <a:ext cx="7194401" cy="1777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27899" y="1787698"/>
            <a:ext cx="7194401" cy="1777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38953" y="614502"/>
            <a:ext cx="109610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水の汚れは見た目だけでは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わかりません。それを子供たちに知ってもらうため、ペットボトルの水</a:t>
            </a:r>
            <a:endParaRPr lang="en-US" altLang="ja-JP" dirty="0" smtClean="0">
              <a:solidFill>
                <a:srgbClr val="236B8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に少量の調味料を入れたものを５種類用意し、</a:t>
            </a:r>
            <a:r>
              <a:rPr kumimoji="1"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</a:t>
            </a:r>
            <a:r>
              <a:rPr lang="en-US" altLang="ja-JP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試薬</a:t>
            </a:r>
            <a:r>
              <a:rPr lang="ja-JP" altLang="en-US" dirty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使った調査</a:t>
            </a:r>
            <a:r>
              <a:rPr lang="en-US" altLang="ja-JP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の結果や、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水の色、</a:t>
            </a:r>
            <a:endParaRPr lang="en-US" altLang="ja-JP" dirty="0" smtClean="0">
              <a:solidFill>
                <a:srgbClr val="236B8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においから</a:t>
            </a:r>
            <a:r>
              <a:rPr lang="ja-JP" altLang="en-US" dirty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、何の調味料が入っている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かを当てる</a:t>
            </a:r>
            <a:r>
              <a:rPr lang="ja-JP" altLang="en-US" dirty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クイズを行いました</a:t>
            </a:r>
            <a:r>
              <a:rPr lang="ja-JP" altLang="en-US" dirty="0" smtClean="0">
                <a:solidFill>
                  <a:srgbClr val="236B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dirty="0">
              <a:solidFill>
                <a:srgbClr val="236B8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" r="10262" b="8385"/>
          <a:stretch/>
        </p:blipFill>
        <p:spPr>
          <a:xfrm>
            <a:off x="3315380" y="1807174"/>
            <a:ext cx="2236361" cy="172800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8194601" y="3841614"/>
            <a:ext cx="3296629" cy="2277547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～子供たちの感想～</a:t>
            </a:r>
            <a:endParaRPr lang="en-US" altLang="ja-JP" sz="1400" b="1" dirty="0" smtClean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b="1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・水が透明でもパックテストの数値が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悪くてびっくりした</a:t>
            </a:r>
            <a:r>
              <a:rPr lang="ja-JP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の水がこんな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汚い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とは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思わなかった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汚い水をできるだけ捨てないでおこう　　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と思った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魚が住めるような川を作りたい。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・川の水がきれいになるのには時間が</a:t>
            </a:r>
            <a:r>
              <a:rPr lang="ja-JP" altLang="en-US" sz="1400" dirty="0" err="1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かって大変なことがわかった。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・今日学んだ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ことをお父さんに</a:t>
            </a:r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教えたい。</a:t>
            </a:r>
            <a:endParaRPr lang="en-US" altLang="ja-JP" sz="1400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827899" y="707368"/>
            <a:ext cx="1348214" cy="610639"/>
            <a:chOff x="5075100" y="2783533"/>
            <a:chExt cx="918545" cy="786813"/>
          </a:xfrm>
        </p:grpSpPr>
        <p:sp>
          <p:nvSpPr>
            <p:cNvPr id="31" name="正方形/長方形 30"/>
            <p:cNvSpPr/>
            <p:nvPr/>
          </p:nvSpPr>
          <p:spPr>
            <a:xfrm>
              <a:off x="5075100" y="2783533"/>
              <a:ext cx="823684" cy="7868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129780" y="2856551"/>
              <a:ext cx="863865" cy="594859"/>
            </a:xfrm>
            <a:prstGeom prst="rect">
              <a:avLst/>
            </a:prstGeom>
            <a:noFill/>
            <a:ln>
              <a:solidFill>
                <a:srgbClr val="FFFFFF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12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endParaRPr kumimoji="1"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水あてクイズ</a:t>
              </a:r>
              <a:endParaRPr kumimoji="1"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916399" y="3565049"/>
            <a:ext cx="254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パックテストの色の変化を確認</a:t>
            </a:r>
            <a:endParaRPr lang="ja-JP" altLang="en-US" sz="1200" b="1" dirty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375488" y="5877316"/>
            <a:ext cx="242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水の色、においを確認</a:t>
            </a:r>
            <a:endParaRPr kumimoji="1" lang="en-US" altLang="ja-JP" sz="1200" b="1" dirty="0" smtClean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181181" y="5877316"/>
            <a:ext cx="32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水に含まれていると思う調味料を発表</a:t>
            </a:r>
            <a:endParaRPr lang="ja-JP" altLang="en-US" sz="1200" b="1" dirty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325" y="1807174"/>
            <a:ext cx="2304001" cy="1728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09" y="1820080"/>
            <a:ext cx="2303999" cy="172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326" y="4119776"/>
            <a:ext cx="2304000" cy="1728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93" y="4119776"/>
            <a:ext cx="2304000" cy="172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660" y="4119776"/>
            <a:ext cx="2304000" cy="17280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801585" y="3554650"/>
            <a:ext cx="230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</a:t>
            </a:r>
            <a:r>
              <a:rPr kumimoji="1" lang="ja-JP" altLang="en-US" sz="1200" b="1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</a:t>
            </a:r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アクアフレンズより　　　　</a:t>
            </a:r>
            <a:endParaRPr kumimoji="1" lang="en-US" altLang="ja-JP" sz="1200" b="1" dirty="0" smtClean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水を汚さないために</a:t>
            </a:r>
            <a:r>
              <a:rPr kumimoji="1" lang="en-US" altLang="ja-JP" sz="1200" b="1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…)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194601" y="1787698"/>
            <a:ext cx="3296629" cy="1851789"/>
            <a:chOff x="8194601" y="1787698"/>
            <a:chExt cx="3296629" cy="1851789"/>
          </a:xfrm>
        </p:grpSpPr>
        <p:sp>
          <p:nvSpPr>
            <p:cNvPr id="3" name="四角形吹き出し 2"/>
            <p:cNvSpPr/>
            <p:nvPr/>
          </p:nvSpPr>
          <p:spPr>
            <a:xfrm>
              <a:off x="8209114" y="1787698"/>
              <a:ext cx="3282116" cy="1841500"/>
            </a:xfrm>
            <a:prstGeom prst="wedgeRectCallout">
              <a:avLst>
                <a:gd name="adj1" fmla="val -57980"/>
                <a:gd name="adj2" fmla="val -18190"/>
              </a:avLst>
            </a:prstGeom>
            <a:solidFill>
              <a:srgbClr val="FFFFFF">
                <a:alpha val="8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194601" y="1787698"/>
              <a:ext cx="3296629" cy="185178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dirty="0" smtClean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🌼</a:t>
              </a:r>
              <a:r>
                <a:rPr lang="ja-JP" altLang="en-US" sz="1400" b="1" dirty="0" smtClean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水を汚さないために、</a:t>
              </a:r>
              <a:r>
                <a:rPr lang="ja-JP" altLang="ja-JP" sz="1400" b="1" dirty="0" smtClean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やってみよう</a:t>
              </a:r>
              <a:endParaRPr lang="en-US" altLang="ja-JP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lang="en-US" altLang="ja-JP" sz="700" b="1" dirty="0">
                <a:solidFill>
                  <a:srgbClr val="29C7FF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・どこ</a:t>
              </a: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の家庭にでもある調味料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は、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私たち</a:t>
              </a: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にとって必要なものです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使いすぎると</a:t>
              </a: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水を汚してしまいます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。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⇒調味料を使いすぎない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ことや、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できるだけ食べ残さないことが大切。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・洗剤や、</a:t>
              </a:r>
              <a:r>
                <a:rPr lang="ja-JP" altLang="ja-JP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お風呂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では</a:t>
              </a:r>
              <a:r>
                <a:rPr lang="ja-JP" altLang="ja-JP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シャンプーなども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lang="ja-JP" altLang="en-US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ja-JP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使いすぎない</a:t>
              </a:r>
              <a:r>
                <a:rPr lang="ja-JP" altLang="ja-JP" sz="1400" dirty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ことが</a:t>
              </a:r>
              <a:r>
                <a:rPr lang="ja-JP" altLang="ja-JP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大切</a:t>
              </a:r>
              <a:r>
                <a:rPr lang="ja-JP" altLang="en-US" sz="1400" dirty="0" smtClean="0">
                  <a:solidFill>
                    <a:schemeClr val="bg1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です。</a:t>
              </a:r>
              <a:endParaRPr lang="en-US" altLang="ja-JP" sz="14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4" name="タイトル 1"/>
          <p:cNvSpPr txBox="1">
            <a:spLocks/>
          </p:cNvSpPr>
          <p:nvPr/>
        </p:nvSpPr>
        <p:spPr>
          <a:xfrm>
            <a:off x="8572165" y="6514701"/>
            <a:ext cx="3619835" cy="339440"/>
          </a:xfrm>
          <a:prstGeom prst="rect">
            <a:avLst/>
          </a:prstGeom>
          <a:solidFill>
            <a:srgbClr val="DEF0F2">
              <a:alpha val="83922"/>
            </a:srgb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「私の水辺」推進協議会中河内委員会</a:t>
            </a:r>
            <a:endParaRPr kumimoji="1" lang="en-US" altLang="ja-JP" sz="800" b="1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3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ユーザー定義 34">
      <a:dk1>
        <a:srgbClr val="6793CD"/>
      </a:dk1>
      <a:lt1>
        <a:sysClr val="window" lastClr="FFFFFF"/>
      </a:lt1>
      <a:dk2>
        <a:srgbClr val="C7E4DB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TM03457510[[fn=シャボン]]</Template>
  <TotalTime>0</TotalTime>
  <Words>599</Words>
  <Application>Microsoft Office PowerPoint</Application>
  <PresentationFormat>ワイド画面</PresentationFormat>
  <Paragraphs>65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ＭＳ ゴシック</vt:lpstr>
      <vt:lpstr>メイリオ</vt:lpstr>
      <vt:lpstr>游ゴシック</vt:lpstr>
      <vt:lpstr>Arial</vt:lpstr>
      <vt:lpstr>Century Gothic</vt:lpstr>
      <vt:lpstr>Gill Sans MT</vt:lpstr>
      <vt:lpstr>シャボン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2021-11-10T02:14:53Z</dcterms:created>
  <dcterms:modified xsi:type="dcterms:W3CDTF">2022-11-28T04:24:01Z</dcterms:modified>
</cp:coreProperties>
</file>