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63" r:id="rId2"/>
    <p:sldId id="279" r:id="rId3"/>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EB1"/>
    <a:srgbClr val="000000"/>
    <a:srgbClr val="595959"/>
    <a:srgbClr val="002060"/>
    <a:srgbClr val="446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8" autoAdjust="0"/>
    <p:restoredTop sz="94434" autoAdjust="0"/>
  </p:normalViewPr>
  <p:slideViewPr>
    <p:cSldViewPr snapToGrid="0">
      <p:cViewPr varScale="1">
        <p:scale>
          <a:sx n="64" d="100"/>
          <a:sy n="64" d="100"/>
        </p:scale>
        <p:origin x="17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0307" cy="490569"/>
          </a:xfrm>
          <a:prstGeom prst="rect">
            <a:avLst/>
          </a:prstGeom>
        </p:spPr>
        <p:txBody>
          <a:bodyPr vert="horz" lIns="90335" tIns="45167" rIns="90335" bIns="4516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765017" y="1"/>
            <a:ext cx="2880307" cy="490569"/>
          </a:xfrm>
          <a:prstGeom prst="rect">
            <a:avLst/>
          </a:prstGeom>
        </p:spPr>
        <p:txBody>
          <a:bodyPr vert="horz" lIns="90335" tIns="45167" rIns="90335" bIns="45167" rtlCol="0"/>
          <a:lstStyle>
            <a:lvl1pPr algn="r">
              <a:defRPr sz="1200"/>
            </a:lvl1pPr>
          </a:lstStyle>
          <a:p>
            <a:fld id="{B527B4F2-DAB8-42FB-BDCE-30B23184DF30}" type="datetimeFigureOut">
              <a:rPr kumimoji="1" lang="ja-JP" altLang="en-US" smtClean="0"/>
              <a:t>2021/1/28</a:t>
            </a:fld>
            <a:endParaRPr kumimoji="1" lang="ja-JP" altLang="en-US" dirty="0"/>
          </a:p>
        </p:txBody>
      </p:sp>
      <p:sp>
        <p:nvSpPr>
          <p:cNvPr id="4" name="スライド イメージ プレースホルダー 3"/>
          <p:cNvSpPr>
            <a:spLocks noGrp="1" noRot="1" noChangeAspect="1"/>
          </p:cNvSpPr>
          <p:nvPr>
            <p:ph type="sldImg" idx="2"/>
          </p:nvPr>
        </p:nvSpPr>
        <p:spPr>
          <a:xfrm>
            <a:off x="390525" y="1220788"/>
            <a:ext cx="5867400" cy="3300412"/>
          </a:xfrm>
          <a:prstGeom prst="rect">
            <a:avLst/>
          </a:prstGeom>
          <a:noFill/>
          <a:ln w="12700">
            <a:solidFill>
              <a:prstClr val="black"/>
            </a:solidFill>
          </a:ln>
        </p:spPr>
        <p:txBody>
          <a:bodyPr vert="horz" lIns="90335" tIns="45167" rIns="90335" bIns="45167" rtlCol="0" anchor="ctr"/>
          <a:lstStyle/>
          <a:p>
            <a:endParaRPr lang="ja-JP" altLang="en-US" dirty="0"/>
          </a:p>
        </p:txBody>
      </p:sp>
      <p:sp>
        <p:nvSpPr>
          <p:cNvPr id="5" name="ノート プレースホルダー 4"/>
          <p:cNvSpPr>
            <a:spLocks noGrp="1"/>
          </p:cNvSpPr>
          <p:nvPr>
            <p:ph type="body" sz="quarter" idx="3"/>
          </p:nvPr>
        </p:nvSpPr>
        <p:spPr>
          <a:xfrm>
            <a:off x="664687" y="4705383"/>
            <a:ext cx="5317490" cy="3849856"/>
          </a:xfrm>
          <a:prstGeom prst="rect">
            <a:avLst/>
          </a:prstGeom>
        </p:spPr>
        <p:txBody>
          <a:bodyPr vert="horz" lIns="90335" tIns="45167" rIns="90335" bIns="4516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286846"/>
            <a:ext cx="2880307" cy="490568"/>
          </a:xfrm>
          <a:prstGeom prst="rect">
            <a:avLst/>
          </a:prstGeom>
        </p:spPr>
        <p:txBody>
          <a:bodyPr vert="horz" lIns="90335" tIns="45167" rIns="90335" bIns="4516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765017" y="9286846"/>
            <a:ext cx="2880307" cy="490568"/>
          </a:xfrm>
          <a:prstGeom prst="rect">
            <a:avLst/>
          </a:prstGeom>
        </p:spPr>
        <p:txBody>
          <a:bodyPr vert="horz" lIns="90335" tIns="45167" rIns="90335" bIns="45167" rtlCol="0" anchor="b"/>
          <a:lstStyle>
            <a:lvl1pPr algn="r">
              <a:defRPr sz="1200"/>
            </a:lvl1pPr>
          </a:lstStyle>
          <a:p>
            <a:fld id="{C25DC317-1F03-4CD5-917B-C678EC8B4171}" type="slidenum">
              <a:rPr kumimoji="1" lang="ja-JP" altLang="en-US" smtClean="0"/>
              <a:t>‹#›</a:t>
            </a:fld>
            <a:endParaRPr kumimoji="1" lang="ja-JP" altLang="en-US" dirty="0"/>
          </a:p>
        </p:txBody>
      </p:sp>
    </p:spTree>
    <p:extLst>
      <p:ext uri="{BB962C8B-B14F-4D97-AF65-F5344CB8AC3E}">
        <p14:creationId xmlns:p14="http://schemas.microsoft.com/office/powerpoint/2010/main" val="3728142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5DC317-1F03-4CD5-917B-C678EC8B4171}" type="slidenum">
              <a:rPr kumimoji="1" lang="ja-JP" altLang="en-US" smtClean="0"/>
              <a:t>1</a:t>
            </a:fld>
            <a:endParaRPr kumimoji="1" lang="ja-JP" altLang="en-US" dirty="0"/>
          </a:p>
        </p:txBody>
      </p:sp>
    </p:spTree>
    <p:extLst>
      <p:ext uri="{BB962C8B-B14F-4D97-AF65-F5344CB8AC3E}">
        <p14:creationId xmlns:p14="http://schemas.microsoft.com/office/powerpoint/2010/main" val="49763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5DC317-1F03-4CD5-917B-C678EC8B4171}" type="slidenum">
              <a:rPr kumimoji="1" lang="ja-JP" altLang="en-US" smtClean="0"/>
              <a:t>2</a:t>
            </a:fld>
            <a:endParaRPr kumimoji="1" lang="ja-JP" altLang="en-US" dirty="0"/>
          </a:p>
        </p:txBody>
      </p:sp>
    </p:spTree>
    <p:extLst>
      <p:ext uri="{BB962C8B-B14F-4D97-AF65-F5344CB8AC3E}">
        <p14:creationId xmlns:p14="http://schemas.microsoft.com/office/powerpoint/2010/main" val="421121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1/28/2021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1/28/2021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1/28/2021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1/28/2021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1/28/2021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 name="図 27"/>
          <p:cNvPicPr>
            <a:picLocks noChangeAspect="1"/>
          </p:cNvPicPr>
          <p:nvPr/>
        </p:nvPicPr>
        <p:blipFill rotWithShape="1">
          <a:blip r:embed="rId3"/>
          <a:srcRect l="2304" r="5269" b="2131"/>
          <a:stretch/>
        </p:blipFill>
        <p:spPr>
          <a:xfrm>
            <a:off x="3647222" y="3300934"/>
            <a:ext cx="4515953" cy="2932440"/>
          </a:xfrm>
          <a:prstGeom prst="rect">
            <a:avLst/>
          </a:prstGeom>
        </p:spPr>
      </p:pic>
      <p:sp>
        <p:nvSpPr>
          <p:cNvPr id="2" name="正方形/長方形 1"/>
          <p:cNvSpPr/>
          <p:nvPr/>
        </p:nvSpPr>
        <p:spPr>
          <a:xfrm>
            <a:off x="378416" y="79477"/>
            <a:ext cx="9095787" cy="117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smtClean="0">
                <a:solidFill>
                  <a:srgbClr val="002060"/>
                </a:solidFill>
              </a:rPr>
              <a:t>下水道の仕組みを学ぼう！</a:t>
            </a:r>
            <a:endParaRPr kumimoji="1" lang="en-US" altLang="ja-JP" sz="4000" b="1" dirty="0" smtClean="0">
              <a:solidFill>
                <a:srgbClr val="002060"/>
              </a:solidFill>
            </a:endParaRPr>
          </a:p>
          <a:p>
            <a:r>
              <a:rPr kumimoji="1" lang="ja-JP" altLang="en-US" sz="4000" b="1" dirty="0" smtClean="0">
                <a:solidFill>
                  <a:srgbClr val="002060"/>
                </a:solidFill>
              </a:rPr>
              <a:t>　</a:t>
            </a:r>
            <a:r>
              <a:rPr kumimoji="1" lang="ja-JP" altLang="en-US" sz="4000" b="1" dirty="0" err="1" smtClean="0">
                <a:solidFill>
                  <a:srgbClr val="002060"/>
                </a:solidFill>
              </a:rPr>
              <a:t>ー</a:t>
            </a:r>
            <a:r>
              <a:rPr kumimoji="1" lang="ja-JP" altLang="en-US" sz="4000" b="1" dirty="0" smtClean="0">
                <a:solidFill>
                  <a:srgbClr val="002060"/>
                </a:solidFill>
              </a:rPr>
              <a:t>第１弾　下水道の役割についてー</a:t>
            </a:r>
            <a:endParaRPr kumimoji="1" lang="ja-JP" altLang="en-US" sz="4000" b="1" dirty="0">
              <a:solidFill>
                <a:srgbClr val="002060"/>
              </a:solidFill>
            </a:endParaRPr>
          </a:p>
        </p:txBody>
      </p:sp>
      <p:sp>
        <p:nvSpPr>
          <p:cNvPr id="6" name="タイトル 3"/>
          <p:cNvSpPr txBox="1">
            <a:spLocks/>
          </p:cNvSpPr>
          <p:nvPr/>
        </p:nvSpPr>
        <p:spPr>
          <a:xfrm>
            <a:off x="664856" y="2115274"/>
            <a:ext cx="11245754" cy="9746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10000" kern="1200" cap="all" spc="800" baseline="0">
                <a:solidFill>
                  <a:schemeClr val="tx2"/>
                </a:solidFill>
                <a:latin typeface="+mj-lt"/>
                <a:ea typeface="+mj-ea"/>
                <a:cs typeface="+mj-cs"/>
              </a:defRPr>
            </a:lvl1pPr>
          </a:lstStyle>
          <a:p>
            <a:pPr algn="l"/>
            <a:endParaRPr lang="ja-JP" altLang="en-US" sz="2200" b="1" dirty="0">
              <a:solidFill>
                <a:srgbClr val="002060"/>
              </a:solidFill>
            </a:endParaRPr>
          </a:p>
        </p:txBody>
      </p:sp>
      <p:sp>
        <p:nvSpPr>
          <p:cNvPr id="17" name="サブタイトル 4"/>
          <p:cNvSpPr txBox="1">
            <a:spLocks/>
          </p:cNvSpPr>
          <p:nvPr/>
        </p:nvSpPr>
        <p:spPr>
          <a:xfrm>
            <a:off x="9101940" y="87642"/>
            <a:ext cx="2808670" cy="816727"/>
          </a:xfrm>
          <a:prstGeom prst="rect">
            <a:avLst/>
          </a:prstGeom>
          <a:solidFill>
            <a:schemeClr val="accent5">
              <a:lumMod val="40000"/>
              <a:lumOff val="60000"/>
            </a:schemeClr>
          </a:solidFill>
        </p:spPr>
        <p:txBody>
          <a:bodyPr vert="horz" lIns="91440" tIns="45720" rIns="91440" bIns="45720" rtlCol="0" anchor="t">
            <a:norm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kumimoji="1"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kumimoji="1"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kumimoji="1"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kumimoji="1"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kumimoji="1"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kumimoji="1"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kumimoji="1" sz="1600" kern="1200" baseline="0">
                <a:solidFill>
                  <a:schemeClr val="tx1">
                    <a:lumMod val="65000"/>
                    <a:lumOff val="35000"/>
                  </a:schemeClr>
                </a:solidFill>
                <a:latin typeface="+mn-lt"/>
                <a:ea typeface="+mn-ea"/>
                <a:cs typeface="+mn-cs"/>
              </a:defRPr>
            </a:lvl9pPr>
          </a:lstStyle>
          <a:p>
            <a:r>
              <a:rPr lang="en-US" altLang="ja-JP" dirty="0" smtClean="0"/>
              <a:t>2021</a:t>
            </a:r>
            <a:r>
              <a:rPr lang="ja-JP" altLang="en-US" dirty="0" smtClean="0"/>
              <a:t>年</a:t>
            </a:r>
            <a:r>
              <a:rPr lang="en-US" altLang="ja-JP" smtClean="0"/>
              <a:t>1</a:t>
            </a:r>
            <a:r>
              <a:rPr lang="ja-JP" altLang="en-US" smtClean="0"/>
              <a:t>月</a:t>
            </a:r>
            <a:endParaRPr lang="en-US" altLang="ja-JP" dirty="0" smtClean="0"/>
          </a:p>
          <a:p>
            <a:r>
              <a:rPr lang="ja-JP" altLang="en-US" dirty="0" smtClean="0"/>
              <a:t>中河内水辺だより</a:t>
            </a:r>
            <a:endParaRPr lang="ja-JP" altLang="en-US" dirty="0"/>
          </a:p>
        </p:txBody>
      </p:sp>
      <p:sp>
        <p:nvSpPr>
          <p:cNvPr id="7" name="角丸四角形 6"/>
          <p:cNvSpPr/>
          <p:nvPr/>
        </p:nvSpPr>
        <p:spPr>
          <a:xfrm>
            <a:off x="378416" y="1142727"/>
            <a:ext cx="11833116" cy="92219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ja-JP" altLang="en-US" sz="2200" b="1" dirty="0" smtClean="0">
                <a:solidFill>
                  <a:srgbClr val="002060"/>
                </a:solidFill>
              </a:rPr>
              <a:t>今回は「</a:t>
            </a:r>
            <a:r>
              <a:rPr lang="ja-JP" altLang="en-US" sz="2200" b="1" dirty="0">
                <a:solidFill>
                  <a:srgbClr val="002060"/>
                </a:solidFill>
              </a:rPr>
              <a:t>私の水辺」推進協議会　中河内委員会</a:t>
            </a:r>
            <a:r>
              <a:rPr lang="ja-JP" altLang="en-US" sz="2200" b="1" dirty="0" smtClean="0">
                <a:solidFill>
                  <a:srgbClr val="002060"/>
                </a:solidFill>
              </a:rPr>
              <a:t>の</a:t>
            </a:r>
            <a:r>
              <a:rPr kumimoji="1" lang="ja-JP" altLang="en-US" sz="2200" b="1" dirty="0" smtClean="0">
                <a:solidFill>
                  <a:srgbClr val="002060"/>
                </a:solidFill>
                <a:latin typeface="+mn-ea"/>
              </a:rPr>
              <a:t>メンバーである</a:t>
            </a:r>
            <a:endParaRPr kumimoji="1" lang="en-US" altLang="ja-JP" sz="2200" b="1" dirty="0">
              <a:solidFill>
                <a:srgbClr val="002060"/>
              </a:solidFill>
              <a:latin typeface="+mn-ea"/>
            </a:endParaRPr>
          </a:p>
          <a:p>
            <a:r>
              <a:rPr kumimoji="1" lang="ja-JP" altLang="en-US" sz="2200" b="1" dirty="0" smtClean="0">
                <a:solidFill>
                  <a:srgbClr val="002060"/>
                </a:solidFill>
                <a:latin typeface="+mn-ea"/>
              </a:rPr>
              <a:t>大阪府東部流域下水道事務所の仕事について紹介します！</a:t>
            </a:r>
            <a:endParaRPr kumimoji="1" lang="en-US" altLang="ja-JP" sz="2200" b="1" dirty="0" smtClean="0">
              <a:solidFill>
                <a:srgbClr val="002060"/>
              </a:solidFill>
              <a:latin typeface="+mn-ea"/>
            </a:endParaRPr>
          </a:p>
        </p:txBody>
      </p:sp>
      <p:sp>
        <p:nvSpPr>
          <p:cNvPr id="25" name="角丸四角形 24"/>
          <p:cNvSpPr/>
          <p:nvPr/>
        </p:nvSpPr>
        <p:spPr>
          <a:xfrm>
            <a:off x="308974" y="1579276"/>
            <a:ext cx="11833116" cy="224343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kumimoji="1" lang="ja-JP" altLang="en-US" dirty="0" smtClean="0">
                <a:solidFill>
                  <a:srgbClr val="002060"/>
                </a:solidFill>
                <a:latin typeface="+mn-ea"/>
              </a:rPr>
              <a:t>東部流域下水道事務所では、水環境に関わる重要な</a:t>
            </a:r>
            <a:r>
              <a:rPr kumimoji="1" lang="ja-JP" altLang="en-US" dirty="0">
                <a:solidFill>
                  <a:srgbClr val="002060"/>
                </a:solidFill>
                <a:latin typeface="+mn-ea"/>
              </a:rPr>
              <a:t>仕事</a:t>
            </a:r>
            <a:r>
              <a:rPr kumimoji="1" lang="ja-JP" altLang="en-US" dirty="0" smtClean="0">
                <a:solidFill>
                  <a:srgbClr val="002060"/>
                </a:solidFill>
                <a:latin typeface="+mn-ea"/>
              </a:rPr>
              <a:t>をしています。</a:t>
            </a:r>
            <a:endParaRPr kumimoji="1" lang="en-US" altLang="ja-JP" dirty="0" smtClean="0">
              <a:solidFill>
                <a:srgbClr val="002060"/>
              </a:solidFill>
              <a:latin typeface="+mn-ea"/>
            </a:endParaRPr>
          </a:p>
          <a:p>
            <a:endParaRPr kumimoji="1" lang="en-US" altLang="ja-JP" sz="500" dirty="0" smtClean="0">
              <a:solidFill>
                <a:srgbClr val="002060"/>
              </a:solidFill>
              <a:latin typeface="+mn-ea"/>
            </a:endParaRPr>
          </a:p>
          <a:p>
            <a:r>
              <a:rPr kumimoji="1" lang="ja-JP" altLang="en-US" dirty="0" smtClean="0">
                <a:solidFill>
                  <a:srgbClr val="002060"/>
                </a:solidFill>
                <a:latin typeface="+mn-ea"/>
              </a:rPr>
              <a:t>家庭</a:t>
            </a:r>
            <a:r>
              <a:rPr kumimoji="1" lang="ja-JP" altLang="en-US" dirty="0">
                <a:solidFill>
                  <a:srgbClr val="002060"/>
                </a:solidFill>
                <a:latin typeface="+mn-ea"/>
              </a:rPr>
              <a:t>や工場などから発生する汚れた水（汚水）や道路などに降った雨水は</a:t>
            </a:r>
            <a:r>
              <a:rPr kumimoji="1" lang="ja-JP" altLang="en-US" dirty="0" smtClean="0">
                <a:solidFill>
                  <a:srgbClr val="002060"/>
                </a:solidFill>
                <a:latin typeface="+mn-ea"/>
              </a:rPr>
              <a:t>、管</a:t>
            </a:r>
            <a:r>
              <a:rPr kumimoji="1" lang="ja-JP" altLang="en-US" dirty="0" err="1">
                <a:solidFill>
                  <a:srgbClr val="002060"/>
                </a:solidFill>
                <a:latin typeface="+mn-ea"/>
              </a:rPr>
              <a:t>きょ</a:t>
            </a:r>
            <a:r>
              <a:rPr kumimoji="1" lang="ja-JP" altLang="en-US" dirty="0">
                <a:solidFill>
                  <a:srgbClr val="002060"/>
                </a:solidFill>
                <a:latin typeface="+mn-ea"/>
              </a:rPr>
              <a:t>（下水管）を流れ、ポンプ場</a:t>
            </a:r>
            <a:r>
              <a:rPr kumimoji="1" lang="ja-JP" altLang="en-US" dirty="0" smtClean="0">
                <a:solidFill>
                  <a:srgbClr val="002060"/>
                </a:solidFill>
                <a:latin typeface="+mn-ea"/>
              </a:rPr>
              <a:t>をへ</a:t>
            </a:r>
            <a:r>
              <a:rPr kumimoji="1" lang="ja-JP" altLang="en-US" dirty="0">
                <a:solidFill>
                  <a:srgbClr val="002060"/>
                </a:solidFill>
                <a:latin typeface="+mn-ea"/>
              </a:rPr>
              <a:t>て</a:t>
            </a:r>
            <a:r>
              <a:rPr kumimoji="1" lang="ja-JP" altLang="en-US" dirty="0" smtClean="0">
                <a:solidFill>
                  <a:srgbClr val="002060"/>
                </a:solidFill>
                <a:latin typeface="+mn-ea"/>
              </a:rPr>
              <a:t>、水</a:t>
            </a:r>
            <a:r>
              <a:rPr kumimoji="1" lang="ja-JP" altLang="en-US" dirty="0">
                <a:solidFill>
                  <a:srgbClr val="002060"/>
                </a:solidFill>
                <a:latin typeface="+mn-ea"/>
              </a:rPr>
              <a:t>みらい</a:t>
            </a:r>
            <a:r>
              <a:rPr kumimoji="1" lang="ja-JP" altLang="en-US" dirty="0" smtClean="0">
                <a:solidFill>
                  <a:srgbClr val="002060"/>
                </a:solidFill>
                <a:latin typeface="+mn-ea"/>
              </a:rPr>
              <a:t>センター（下水</a:t>
            </a:r>
            <a:r>
              <a:rPr kumimoji="1" lang="ja-JP" altLang="en-US" dirty="0">
                <a:solidFill>
                  <a:srgbClr val="002060"/>
                </a:solidFill>
                <a:latin typeface="+mn-ea"/>
              </a:rPr>
              <a:t>処理場）で</a:t>
            </a:r>
            <a:r>
              <a:rPr kumimoji="1" lang="ja-JP" altLang="en-US" dirty="0" smtClean="0">
                <a:solidFill>
                  <a:srgbClr val="002060"/>
                </a:solidFill>
                <a:latin typeface="+mn-ea"/>
              </a:rPr>
              <a:t>処理した</a:t>
            </a:r>
            <a:r>
              <a:rPr kumimoji="1" lang="ja-JP" altLang="en-US" dirty="0">
                <a:solidFill>
                  <a:srgbClr val="002060"/>
                </a:solidFill>
                <a:latin typeface="+mn-ea"/>
              </a:rPr>
              <a:t>後</a:t>
            </a:r>
            <a:r>
              <a:rPr kumimoji="1" lang="ja-JP" altLang="en-US" dirty="0" smtClean="0">
                <a:solidFill>
                  <a:srgbClr val="002060"/>
                </a:solidFill>
                <a:latin typeface="+mn-ea"/>
              </a:rPr>
              <a:t>、河川</a:t>
            </a:r>
            <a:r>
              <a:rPr kumimoji="1" lang="ja-JP" altLang="en-US" dirty="0">
                <a:solidFill>
                  <a:srgbClr val="002060"/>
                </a:solidFill>
                <a:latin typeface="+mn-ea"/>
              </a:rPr>
              <a:t>等に流します</a:t>
            </a:r>
            <a:r>
              <a:rPr kumimoji="1" lang="ja-JP" altLang="en-US" dirty="0" smtClean="0">
                <a:solidFill>
                  <a:srgbClr val="002060"/>
                </a:solidFill>
                <a:latin typeface="+mn-ea"/>
              </a:rPr>
              <a:t>。</a:t>
            </a:r>
            <a:endParaRPr kumimoji="1" lang="en-US" altLang="ja-JP" dirty="0" smtClean="0">
              <a:solidFill>
                <a:srgbClr val="002060"/>
              </a:solidFill>
              <a:latin typeface="+mn-ea"/>
            </a:endParaRPr>
          </a:p>
          <a:p>
            <a:r>
              <a:rPr kumimoji="1" lang="ja-JP" altLang="en-US" dirty="0" smtClean="0">
                <a:solidFill>
                  <a:srgbClr val="002060"/>
                </a:solidFill>
                <a:latin typeface="+mn-ea"/>
              </a:rPr>
              <a:t>この</a:t>
            </a:r>
            <a:r>
              <a:rPr kumimoji="1" lang="ja-JP" altLang="en-US" dirty="0">
                <a:solidFill>
                  <a:srgbClr val="002060"/>
                </a:solidFill>
                <a:latin typeface="+mn-ea"/>
              </a:rPr>
              <a:t>①</a:t>
            </a:r>
            <a:r>
              <a:rPr kumimoji="1" lang="ja-JP" altLang="en-US" dirty="0" smtClean="0">
                <a:solidFill>
                  <a:srgbClr val="002060"/>
                </a:solidFill>
                <a:latin typeface="+mn-ea"/>
              </a:rPr>
              <a:t>管</a:t>
            </a:r>
            <a:r>
              <a:rPr kumimoji="1" lang="ja-JP" altLang="en-US" dirty="0" err="1" smtClean="0">
                <a:solidFill>
                  <a:srgbClr val="002060"/>
                </a:solidFill>
                <a:latin typeface="+mn-ea"/>
              </a:rPr>
              <a:t>きょ</a:t>
            </a:r>
            <a:r>
              <a:rPr kumimoji="1" lang="ja-JP" altLang="en-US" dirty="0" smtClean="0">
                <a:solidFill>
                  <a:srgbClr val="002060"/>
                </a:solidFill>
                <a:latin typeface="+mn-ea"/>
              </a:rPr>
              <a:t>、②ポンプ場、③水みらいセンターが主な下水道施設です。</a:t>
            </a:r>
            <a:endParaRPr kumimoji="1" lang="en-US" altLang="ja-JP" dirty="0" smtClean="0">
              <a:solidFill>
                <a:srgbClr val="002060"/>
              </a:solidFill>
              <a:latin typeface="+mn-ea"/>
            </a:endParaRPr>
          </a:p>
        </p:txBody>
      </p:sp>
      <p:sp>
        <p:nvSpPr>
          <p:cNvPr id="30" name="線吹き出し 1 (枠付き) 29"/>
          <p:cNvSpPr/>
          <p:nvPr/>
        </p:nvSpPr>
        <p:spPr>
          <a:xfrm>
            <a:off x="8366390" y="2857164"/>
            <a:ext cx="3625239" cy="1538866"/>
          </a:xfrm>
          <a:prstGeom prst="borderCallout1">
            <a:avLst>
              <a:gd name="adj1" fmla="val 22451"/>
              <a:gd name="adj2" fmla="val -1079"/>
              <a:gd name="adj3" fmla="val 143777"/>
              <a:gd name="adj4" fmla="val -5380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lstStyle/>
          <a:p>
            <a:r>
              <a:rPr kumimoji="1" lang="ja-JP" altLang="en-US" b="1" dirty="0" smtClean="0">
                <a:solidFill>
                  <a:schemeClr val="tx1"/>
                </a:solidFill>
                <a:latin typeface="+mn-ea"/>
              </a:rPr>
              <a:t>②ポンプ場</a:t>
            </a:r>
            <a:r>
              <a:rPr kumimoji="1" lang="ja-JP" altLang="en-US" dirty="0" smtClean="0">
                <a:solidFill>
                  <a:schemeClr val="tx1"/>
                </a:solidFill>
                <a:latin typeface="+mn-ea"/>
              </a:rPr>
              <a:t>は・・・</a:t>
            </a:r>
            <a:endParaRPr kumimoji="1" lang="en-US" altLang="ja-JP" dirty="0" smtClean="0">
              <a:solidFill>
                <a:schemeClr val="tx1"/>
              </a:solidFill>
              <a:latin typeface="+mn-ea"/>
            </a:endParaRPr>
          </a:p>
          <a:p>
            <a:r>
              <a:rPr kumimoji="1" lang="ja-JP" altLang="en-US" dirty="0" smtClean="0">
                <a:solidFill>
                  <a:schemeClr val="tx1"/>
                </a:solidFill>
                <a:latin typeface="+mn-ea"/>
              </a:rPr>
              <a:t>管</a:t>
            </a:r>
            <a:r>
              <a:rPr kumimoji="1" lang="ja-JP" altLang="en-US" dirty="0">
                <a:solidFill>
                  <a:schemeClr val="tx1"/>
                </a:solidFill>
                <a:latin typeface="+mn-ea"/>
              </a:rPr>
              <a:t>きょから流れてきた</a:t>
            </a:r>
            <a:r>
              <a:rPr kumimoji="1" lang="ja-JP" altLang="en-US" dirty="0" smtClean="0">
                <a:solidFill>
                  <a:schemeClr val="tx1"/>
                </a:solidFill>
                <a:latin typeface="+mn-ea"/>
              </a:rPr>
              <a:t>汚水や雨水をポンプ場でくみ上げ、汚水は</a:t>
            </a:r>
            <a:r>
              <a:rPr kumimoji="1" lang="ja-JP" altLang="en-US" dirty="0">
                <a:solidFill>
                  <a:schemeClr val="tx1"/>
                </a:solidFill>
                <a:latin typeface="+mn-ea"/>
              </a:rPr>
              <a:t>水</a:t>
            </a:r>
            <a:r>
              <a:rPr kumimoji="1" lang="ja-JP" altLang="en-US" dirty="0" smtClean="0">
                <a:solidFill>
                  <a:schemeClr val="tx1"/>
                </a:solidFill>
                <a:latin typeface="+mn-ea"/>
              </a:rPr>
              <a:t>みらい</a:t>
            </a:r>
            <a:r>
              <a:rPr kumimoji="1" lang="ja-JP" altLang="en-US" dirty="0">
                <a:solidFill>
                  <a:schemeClr val="tx1"/>
                </a:solidFill>
                <a:latin typeface="+mn-ea"/>
              </a:rPr>
              <a:t>センタ</a:t>
            </a:r>
            <a:r>
              <a:rPr kumimoji="1" lang="ja-JP" altLang="en-US" dirty="0" smtClean="0">
                <a:solidFill>
                  <a:schemeClr val="tx1"/>
                </a:solidFill>
                <a:latin typeface="+mn-ea"/>
              </a:rPr>
              <a:t>ーに送り、雨水は河川に流すという役割があります。</a:t>
            </a:r>
            <a:endParaRPr kumimoji="1" lang="ja-JP" altLang="en-US" dirty="0">
              <a:solidFill>
                <a:schemeClr val="tx1"/>
              </a:solidFill>
              <a:latin typeface="+mn-ea"/>
            </a:endParaRPr>
          </a:p>
        </p:txBody>
      </p:sp>
      <p:sp>
        <p:nvSpPr>
          <p:cNvPr id="31" name="正方形/長方形 30"/>
          <p:cNvSpPr/>
          <p:nvPr/>
        </p:nvSpPr>
        <p:spPr>
          <a:xfrm>
            <a:off x="5794217" y="4292998"/>
            <a:ext cx="593704" cy="259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smtClean="0">
                <a:solidFill>
                  <a:schemeClr val="tx1"/>
                </a:solidFill>
              </a:rPr>
              <a:t>管</a:t>
            </a:r>
            <a:r>
              <a:rPr kumimoji="1" lang="ja-JP" altLang="en-US" sz="1050" dirty="0" err="1" smtClean="0">
                <a:solidFill>
                  <a:schemeClr val="tx1"/>
                </a:solidFill>
              </a:rPr>
              <a:t>きょ</a:t>
            </a:r>
            <a:endParaRPr kumimoji="1" lang="ja-JP" altLang="en-US" sz="1050" dirty="0">
              <a:solidFill>
                <a:schemeClr val="tx1"/>
              </a:solidFill>
            </a:endParaRPr>
          </a:p>
        </p:txBody>
      </p:sp>
      <p:sp>
        <p:nvSpPr>
          <p:cNvPr id="32" name="線吹き出し 1 (枠付き) 31"/>
          <p:cNvSpPr/>
          <p:nvPr/>
        </p:nvSpPr>
        <p:spPr>
          <a:xfrm>
            <a:off x="8467587" y="4808139"/>
            <a:ext cx="3292285" cy="1094806"/>
          </a:xfrm>
          <a:prstGeom prst="borderCallout1">
            <a:avLst>
              <a:gd name="adj1" fmla="val 19785"/>
              <a:gd name="adj2" fmla="val -17159"/>
              <a:gd name="adj3" fmla="val 64092"/>
              <a:gd name="adj4" fmla="val 337"/>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b="1" dirty="0" smtClean="0">
                <a:solidFill>
                  <a:schemeClr val="tx1"/>
                </a:solidFill>
              </a:rPr>
              <a:t>③水みらい</a:t>
            </a:r>
            <a:r>
              <a:rPr kumimoji="1" lang="ja-JP" altLang="en-US" b="1" dirty="0">
                <a:solidFill>
                  <a:schemeClr val="tx1"/>
                </a:solidFill>
              </a:rPr>
              <a:t>センタ</a:t>
            </a:r>
            <a:r>
              <a:rPr kumimoji="1" lang="ja-JP" altLang="en-US" b="1" dirty="0" smtClean="0">
                <a:solidFill>
                  <a:schemeClr val="tx1"/>
                </a:solidFill>
              </a:rPr>
              <a:t>ー</a:t>
            </a:r>
            <a:r>
              <a:rPr kumimoji="1" lang="ja-JP" altLang="en-US" dirty="0" smtClean="0">
                <a:solidFill>
                  <a:schemeClr val="tx1"/>
                </a:solidFill>
              </a:rPr>
              <a:t>とは・・</a:t>
            </a:r>
            <a:endParaRPr kumimoji="1" lang="en-US" altLang="ja-JP" dirty="0" smtClean="0">
              <a:solidFill>
                <a:schemeClr val="tx1"/>
              </a:solidFill>
            </a:endParaRPr>
          </a:p>
          <a:p>
            <a:r>
              <a:rPr kumimoji="1" lang="ja-JP" altLang="en-US" dirty="0">
                <a:solidFill>
                  <a:schemeClr val="tx1"/>
                </a:solidFill>
              </a:rPr>
              <a:t>管きょから流れて</a:t>
            </a:r>
            <a:r>
              <a:rPr kumimoji="1" lang="ja-JP" altLang="en-US" dirty="0" smtClean="0">
                <a:solidFill>
                  <a:schemeClr val="tx1"/>
                </a:solidFill>
              </a:rPr>
              <a:t>きた</a:t>
            </a:r>
            <a:endParaRPr kumimoji="1" lang="en-US" altLang="ja-JP" dirty="0" smtClean="0">
              <a:solidFill>
                <a:schemeClr val="tx1"/>
              </a:solidFill>
            </a:endParaRPr>
          </a:p>
          <a:p>
            <a:r>
              <a:rPr kumimoji="1" lang="ja-JP" altLang="en-US" dirty="0" smtClean="0">
                <a:solidFill>
                  <a:schemeClr val="tx1"/>
                </a:solidFill>
              </a:rPr>
              <a:t>汚水を処理しています。</a:t>
            </a:r>
            <a:endParaRPr kumimoji="1" lang="ja-JP" altLang="en-US" dirty="0">
              <a:solidFill>
                <a:schemeClr val="tx1"/>
              </a:solidFill>
            </a:endParaRPr>
          </a:p>
        </p:txBody>
      </p:sp>
      <p:sp>
        <p:nvSpPr>
          <p:cNvPr id="33" name="正方形/長方形 32"/>
          <p:cNvSpPr/>
          <p:nvPr/>
        </p:nvSpPr>
        <p:spPr>
          <a:xfrm>
            <a:off x="5939449" y="5047343"/>
            <a:ext cx="572166" cy="2066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768690" y="4285259"/>
            <a:ext cx="619231" cy="267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112268" y="4877749"/>
            <a:ext cx="776929" cy="233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357705" y="6310250"/>
            <a:ext cx="8744235" cy="475827"/>
          </a:xfrm>
          <a:prstGeom prst="roundRect">
            <a:avLst>
              <a:gd name="adj" fmla="val 64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2060"/>
                </a:solidFill>
                <a:latin typeface="+mn-ea"/>
              </a:rPr>
              <a:t>　</a:t>
            </a:r>
            <a:r>
              <a:rPr kumimoji="1" lang="ja-JP" altLang="en-US" dirty="0">
                <a:solidFill>
                  <a:srgbClr val="000000"/>
                </a:solidFill>
                <a:latin typeface="+mn-ea"/>
              </a:rPr>
              <a:t>問題</a:t>
            </a:r>
            <a:r>
              <a:rPr kumimoji="1" lang="ja-JP" altLang="en-US" dirty="0">
                <a:solidFill>
                  <a:srgbClr val="0070C0"/>
                </a:solidFill>
                <a:latin typeface="+mn-ea"/>
              </a:rPr>
              <a:t>　</a:t>
            </a:r>
            <a:r>
              <a:rPr kumimoji="1" lang="ja-JP" altLang="en-US" dirty="0" smtClean="0">
                <a:solidFill>
                  <a:srgbClr val="000000"/>
                </a:solidFill>
                <a:latin typeface="+mn-ea"/>
              </a:rPr>
              <a:t>この下水道施設は私たちの暮らしでどのように役立っているのだろう？？</a:t>
            </a:r>
            <a:endParaRPr kumimoji="1" lang="en-US" altLang="ja-JP" dirty="0">
              <a:solidFill>
                <a:srgbClr val="000000"/>
              </a:solidFill>
              <a:latin typeface="+mn-ea"/>
            </a:endParaRPr>
          </a:p>
        </p:txBody>
      </p:sp>
      <p:sp>
        <p:nvSpPr>
          <p:cNvPr id="16" name="正方形/長方形 15"/>
          <p:cNvSpPr/>
          <p:nvPr/>
        </p:nvSpPr>
        <p:spPr>
          <a:xfrm>
            <a:off x="3698548" y="3300934"/>
            <a:ext cx="1491638" cy="362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線吹き出し 1 (枠付き) 28"/>
          <p:cNvSpPr/>
          <p:nvPr/>
        </p:nvSpPr>
        <p:spPr>
          <a:xfrm>
            <a:off x="326396" y="3337657"/>
            <a:ext cx="3303405" cy="1374265"/>
          </a:xfrm>
          <a:prstGeom prst="borderCallout1">
            <a:avLst>
              <a:gd name="adj1" fmla="val 10026"/>
              <a:gd name="adj2" fmla="val 100473"/>
              <a:gd name="adj3" fmla="val 71381"/>
              <a:gd name="adj4" fmla="val 165427"/>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①管</a:t>
            </a:r>
            <a:r>
              <a:rPr kumimoji="1" lang="ja-JP" altLang="en-US" b="1" dirty="0" err="1" smtClean="0">
                <a:solidFill>
                  <a:schemeClr val="tx1"/>
                </a:solidFill>
              </a:rPr>
              <a:t>きょ</a:t>
            </a:r>
            <a:r>
              <a:rPr kumimoji="1" lang="ja-JP" altLang="en-US" dirty="0" smtClean="0">
                <a:solidFill>
                  <a:schemeClr val="tx1"/>
                </a:solidFill>
              </a:rPr>
              <a:t>とは・・</a:t>
            </a:r>
            <a:endParaRPr kumimoji="1" lang="en-US" altLang="ja-JP" dirty="0" smtClean="0">
              <a:solidFill>
                <a:schemeClr val="tx1"/>
              </a:solidFill>
            </a:endParaRPr>
          </a:p>
          <a:p>
            <a:r>
              <a:rPr kumimoji="1" lang="ja-JP" altLang="en-US" dirty="0">
                <a:solidFill>
                  <a:schemeClr val="tx1"/>
                </a:solidFill>
              </a:rPr>
              <a:t>汚水や雨水</a:t>
            </a:r>
            <a:r>
              <a:rPr kumimoji="1" lang="ja-JP" altLang="en-US" dirty="0" smtClean="0">
                <a:solidFill>
                  <a:schemeClr val="tx1"/>
                </a:solidFill>
              </a:rPr>
              <a:t>を</a:t>
            </a:r>
            <a:r>
              <a:rPr kumimoji="1" lang="ja-JP" altLang="en-US" dirty="0">
                <a:solidFill>
                  <a:schemeClr val="tx1"/>
                </a:solidFill>
              </a:rPr>
              <a:t>水みらいセンター</a:t>
            </a:r>
            <a:r>
              <a:rPr kumimoji="1" lang="ja-JP" altLang="en-US" dirty="0" smtClean="0">
                <a:solidFill>
                  <a:schemeClr val="tx1"/>
                </a:solidFill>
              </a:rPr>
              <a:t>まで</a:t>
            </a:r>
            <a:r>
              <a:rPr kumimoji="1" lang="ja-JP" altLang="en-US" dirty="0">
                <a:solidFill>
                  <a:schemeClr val="tx1"/>
                </a:solidFill>
              </a:rPr>
              <a:t>運ぶために道路に埋められている管のことです。</a:t>
            </a:r>
          </a:p>
        </p:txBody>
      </p:sp>
    </p:spTree>
    <p:extLst>
      <p:ext uri="{BB962C8B-B14F-4D97-AF65-F5344CB8AC3E}">
        <p14:creationId xmlns:p14="http://schemas.microsoft.com/office/powerpoint/2010/main" val="1091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 name="タイトル 3"/>
          <p:cNvSpPr txBox="1">
            <a:spLocks/>
          </p:cNvSpPr>
          <p:nvPr/>
        </p:nvSpPr>
        <p:spPr>
          <a:xfrm>
            <a:off x="347730" y="12100"/>
            <a:ext cx="11553984" cy="1670526"/>
          </a:xfrm>
          <a:prstGeom prst="rect">
            <a:avLst/>
          </a:prstGeom>
          <a:ln>
            <a:noFill/>
          </a:ln>
        </p:spPr>
        <p:txBody>
          <a:bodyPr vert="horz" lIns="91440" tIns="45720" rIns="0" bIns="45720" rtlCol="0" anchor="ctr">
            <a:noAutofit/>
          </a:bodyPr>
          <a:lstStyle>
            <a:lvl1pPr algn="ctr" defTabSz="914400" rtl="0" eaLnBrk="1" latinLnBrk="0" hangingPunct="1">
              <a:lnSpc>
                <a:spcPct val="90000"/>
              </a:lnSpc>
              <a:spcBef>
                <a:spcPct val="0"/>
              </a:spcBef>
              <a:buNone/>
              <a:defRPr kumimoji="1" sz="10000" kern="1200" cap="all" spc="800" baseline="0">
                <a:solidFill>
                  <a:schemeClr val="tx2"/>
                </a:solidFill>
                <a:latin typeface="+mj-lt"/>
                <a:ea typeface="+mj-ea"/>
                <a:cs typeface="+mj-cs"/>
              </a:defRPr>
            </a:lvl1pPr>
          </a:lstStyle>
          <a:p>
            <a:pPr algn="just"/>
            <a:endParaRPr lang="en-US" altLang="ja-JP" sz="1800" spc="0" dirty="0" smtClean="0">
              <a:solidFill>
                <a:srgbClr val="002060"/>
              </a:solidFill>
              <a:latin typeface="+mn-ea"/>
              <a:ea typeface="+mn-ea"/>
            </a:endParaRPr>
          </a:p>
        </p:txBody>
      </p:sp>
      <p:sp>
        <p:nvSpPr>
          <p:cNvPr id="9" name="正方形/長方形 8"/>
          <p:cNvSpPr/>
          <p:nvPr/>
        </p:nvSpPr>
        <p:spPr>
          <a:xfrm>
            <a:off x="-317057" y="1861214"/>
            <a:ext cx="3892285" cy="343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595959"/>
              </a:solidFill>
            </a:endParaRPr>
          </a:p>
        </p:txBody>
      </p:sp>
      <p:pic>
        <p:nvPicPr>
          <p:cNvPr id="10" name="図 9"/>
          <p:cNvPicPr>
            <a:picLocks noChangeAspect="1"/>
          </p:cNvPicPr>
          <p:nvPr/>
        </p:nvPicPr>
        <p:blipFill rotWithShape="1">
          <a:blip r:embed="rId3"/>
          <a:srcRect t="837"/>
          <a:stretch/>
        </p:blipFill>
        <p:spPr>
          <a:xfrm>
            <a:off x="3784347" y="7221"/>
            <a:ext cx="8336664" cy="3373131"/>
          </a:xfrm>
          <a:prstGeom prst="rect">
            <a:avLst/>
          </a:prstGeom>
        </p:spPr>
      </p:pic>
      <p:pic>
        <p:nvPicPr>
          <p:cNvPr id="24" name="図 23"/>
          <p:cNvPicPr>
            <a:picLocks noChangeAspect="1"/>
          </p:cNvPicPr>
          <p:nvPr/>
        </p:nvPicPr>
        <p:blipFill>
          <a:blip r:embed="rId4"/>
          <a:stretch>
            <a:fillRect/>
          </a:stretch>
        </p:blipFill>
        <p:spPr>
          <a:xfrm>
            <a:off x="3784347" y="3670479"/>
            <a:ext cx="4052717" cy="3122356"/>
          </a:xfrm>
          <a:prstGeom prst="rect">
            <a:avLst/>
          </a:prstGeom>
        </p:spPr>
      </p:pic>
      <p:pic>
        <p:nvPicPr>
          <p:cNvPr id="25" name="コンテンツ プレースホルダー 3"/>
          <p:cNvPicPr>
            <a:picLocks noChangeAspect="1"/>
          </p:cNvPicPr>
          <p:nvPr/>
        </p:nvPicPr>
        <p:blipFill>
          <a:blip r:embed="rId5">
            <a:extLst>
              <a:ext uri="{BEBA8EAE-BF5A-486C-A8C5-ECC9F3942E4B}">
                <a14:imgProps xmlns:a14="http://schemas.microsoft.com/office/drawing/2010/main">
                  <a14:imgLayer r:embed="rId6">
                    <a14:imgEffect>
                      <a14:sharpenSoften amount="30000"/>
                    </a14:imgEffect>
                    <a14:imgEffect>
                      <a14:brightnessContrast contrast="30000"/>
                    </a14:imgEffect>
                  </a14:imgLayer>
                </a14:imgProps>
              </a:ext>
              <a:ext uri="{28A0092B-C50C-407E-A947-70E740481C1C}">
                <a14:useLocalDpi xmlns:a14="http://schemas.microsoft.com/office/drawing/2010/main" val="0"/>
              </a:ext>
            </a:extLst>
          </a:blip>
          <a:srcRect/>
          <a:stretch>
            <a:fillRect/>
          </a:stretch>
        </p:blipFill>
        <p:spPr>
          <a:xfrm>
            <a:off x="8075054" y="3670479"/>
            <a:ext cx="4062130" cy="2756078"/>
          </a:xfrm>
          <a:prstGeom prst="rect">
            <a:avLst/>
          </a:prstGeom>
        </p:spPr>
      </p:pic>
      <p:sp>
        <p:nvSpPr>
          <p:cNvPr id="28" name="正方形/長方形 27"/>
          <p:cNvSpPr/>
          <p:nvPr/>
        </p:nvSpPr>
        <p:spPr>
          <a:xfrm>
            <a:off x="8803048" y="3380196"/>
            <a:ext cx="2704564" cy="32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下水道施設があるとき</a:t>
            </a:r>
            <a:endParaRPr kumimoji="1" lang="ja-JP" altLang="en-US" dirty="0">
              <a:solidFill>
                <a:schemeClr val="tx1"/>
              </a:solidFill>
            </a:endParaRPr>
          </a:p>
        </p:txBody>
      </p:sp>
      <p:sp>
        <p:nvSpPr>
          <p:cNvPr id="29" name="正方形/長方形 28"/>
          <p:cNvSpPr/>
          <p:nvPr/>
        </p:nvSpPr>
        <p:spPr>
          <a:xfrm>
            <a:off x="4754100" y="3380352"/>
            <a:ext cx="2704564" cy="32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下水道施設がないとき</a:t>
            </a:r>
            <a:endParaRPr kumimoji="1" lang="ja-JP" altLang="en-US" dirty="0">
              <a:solidFill>
                <a:schemeClr val="tx1"/>
              </a:solidFill>
            </a:endParaRPr>
          </a:p>
        </p:txBody>
      </p:sp>
      <p:sp>
        <p:nvSpPr>
          <p:cNvPr id="12" name="正方形/長方形 11"/>
          <p:cNvSpPr/>
          <p:nvPr/>
        </p:nvSpPr>
        <p:spPr>
          <a:xfrm>
            <a:off x="4325726" y="6452822"/>
            <a:ext cx="7834177" cy="400110"/>
          </a:xfrm>
          <a:prstGeom prst="rect">
            <a:avLst/>
          </a:prstGeom>
          <a:solidFill>
            <a:srgbClr val="FFFF00"/>
          </a:solid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r>
              <a:rPr lang="ja-JP" altLang="en-US" sz="2000" b="1" dirty="0" smtClean="0">
                <a:solidFill>
                  <a:schemeClr val="accent2">
                    <a:lumMod val="50000"/>
                  </a:schemeClr>
                </a:solidFill>
              </a:rPr>
              <a:t>下水処理施設の水みらいセンターについて第</a:t>
            </a:r>
            <a:r>
              <a:rPr lang="en-US" altLang="ja-JP" sz="2000" b="1" dirty="0" smtClean="0">
                <a:solidFill>
                  <a:schemeClr val="accent2">
                    <a:lumMod val="50000"/>
                  </a:schemeClr>
                </a:solidFill>
              </a:rPr>
              <a:t>2</a:t>
            </a:r>
            <a:r>
              <a:rPr lang="ja-JP" altLang="en-US" sz="2000" b="1" dirty="0" smtClean="0">
                <a:solidFill>
                  <a:schemeClr val="accent2">
                    <a:lumMod val="50000"/>
                  </a:schemeClr>
                </a:solidFill>
              </a:rPr>
              <a:t>弾で詳しく紹介！！</a:t>
            </a:r>
            <a:endParaRPr lang="en-US" altLang="ja-JP" sz="2000" b="1" dirty="0">
              <a:solidFill>
                <a:schemeClr val="accent2">
                  <a:lumMod val="50000"/>
                </a:schemeClr>
              </a:solidFill>
            </a:endParaRPr>
          </a:p>
        </p:txBody>
      </p:sp>
      <p:pic>
        <p:nvPicPr>
          <p:cNvPr id="2" name="図 1"/>
          <p:cNvPicPr>
            <a:picLocks noChangeAspect="1"/>
          </p:cNvPicPr>
          <p:nvPr/>
        </p:nvPicPr>
        <p:blipFill rotWithShape="1">
          <a:blip r:embed="rId7">
            <a:extLst>
              <a:ext uri="{28A0092B-C50C-407E-A947-70E740481C1C}">
                <a14:useLocalDpi xmlns:a14="http://schemas.microsoft.com/office/drawing/2010/main" val="0"/>
              </a:ext>
            </a:extLst>
          </a:blip>
          <a:srcRect l="53119" t="28752" r="22225" b="32610"/>
          <a:stretch/>
        </p:blipFill>
        <p:spPr>
          <a:xfrm>
            <a:off x="2547632" y="2431449"/>
            <a:ext cx="1597796" cy="1917380"/>
          </a:xfrm>
          <a:prstGeom prst="rect">
            <a:avLst/>
          </a:prstGeom>
        </p:spPr>
      </p:pic>
      <p:sp>
        <p:nvSpPr>
          <p:cNvPr id="19" name="雲形吹き出し 18"/>
          <p:cNvSpPr/>
          <p:nvPr/>
        </p:nvSpPr>
        <p:spPr>
          <a:xfrm>
            <a:off x="128433" y="631280"/>
            <a:ext cx="3348000" cy="2052000"/>
          </a:xfrm>
          <a:prstGeom prst="cloudCallout">
            <a:avLst>
              <a:gd name="adj1" fmla="val 22995"/>
              <a:gd name="adj2" fmla="val 615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ctr"/>
          <a:lstStyle/>
          <a:p>
            <a:r>
              <a:rPr kumimoji="1" lang="ja-JP" altLang="en-US" sz="2000" b="1" dirty="0">
                <a:solidFill>
                  <a:srgbClr val="FF0000"/>
                </a:solidFill>
              </a:rPr>
              <a:t>下水道施設</a:t>
            </a:r>
            <a:r>
              <a:rPr kumimoji="1" lang="ja-JP" altLang="en-US" sz="2000" b="1" dirty="0" smtClean="0">
                <a:solidFill>
                  <a:srgbClr val="FF0000"/>
                </a:solidFill>
              </a:rPr>
              <a:t>が</a:t>
            </a:r>
            <a:endParaRPr kumimoji="1" lang="en-US" altLang="ja-JP" sz="2000" b="1" dirty="0" smtClean="0">
              <a:solidFill>
                <a:srgbClr val="FF0000"/>
              </a:solidFill>
            </a:endParaRPr>
          </a:p>
          <a:p>
            <a:r>
              <a:rPr kumimoji="1" lang="ja-JP" altLang="en-US" sz="2000" b="1" dirty="0" smtClean="0">
                <a:solidFill>
                  <a:srgbClr val="FF0000"/>
                </a:solidFill>
              </a:rPr>
              <a:t>こんな風に</a:t>
            </a:r>
            <a:endParaRPr kumimoji="1" lang="en-US" altLang="ja-JP" sz="2000" b="1" dirty="0" smtClean="0">
              <a:solidFill>
                <a:srgbClr val="FF0000"/>
              </a:solidFill>
            </a:endParaRPr>
          </a:p>
          <a:p>
            <a:r>
              <a:rPr kumimoji="1" lang="ja-JP" altLang="en-US" sz="2000" b="1" dirty="0" smtClean="0">
                <a:solidFill>
                  <a:srgbClr val="FF0000"/>
                </a:solidFill>
              </a:rPr>
              <a:t>私たち</a:t>
            </a:r>
            <a:r>
              <a:rPr kumimoji="1" lang="ja-JP" altLang="en-US" sz="2000" b="1" dirty="0">
                <a:solidFill>
                  <a:srgbClr val="FF0000"/>
                </a:solidFill>
              </a:rPr>
              <a:t>の暮らし</a:t>
            </a:r>
            <a:r>
              <a:rPr kumimoji="1" lang="ja-JP" altLang="en-US" sz="2000" b="1" dirty="0" smtClean="0">
                <a:solidFill>
                  <a:srgbClr val="FF0000"/>
                </a:solidFill>
              </a:rPr>
              <a:t>に</a:t>
            </a:r>
            <a:endParaRPr kumimoji="1" lang="en-US" altLang="ja-JP" sz="2000" b="1" dirty="0" smtClean="0">
              <a:solidFill>
                <a:srgbClr val="FF0000"/>
              </a:solidFill>
            </a:endParaRPr>
          </a:p>
          <a:p>
            <a:r>
              <a:rPr kumimoji="1" lang="ja-JP" altLang="en-US" sz="2000" b="1" dirty="0" smtClean="0">
                <a:solidFill>
                  <a:srgbClr val="FF0000"/>
                </a:solidFill>
              </a:rPr>
              <a:t>役立って</a:t>
            </a:r>
            <a:r>
              <a:rPr kumimoji="1" lang="ja-JP" altLang="en-US" sz="2000" b="1" dirty="0">
                <a:solidFill>
                  <a:srgbClr val="FF0000"/>
                </a:solidFill>
              </a:rPr>
              <a:t>いる</a:t>
            </a:r>
            <a:r>
              <a:rPr kumimoji="1" lang="ja-JP" altLang="en-US" sz="2000" b="1" dirty="0" smtClean="0">
                <a:solidFill>
                  <a:srgbClr val="FF0000"/>
                </a:solidFill>
              </a:rPr>
              <a:t>よ！</a:t>
            </a:r>
            <a:endParaRPr kumimoji="1" lang="ja-JP" altLang="en-US" sz="2000" b="1" dirty="0">
              <a:solidFill>
                <a:srgbClr val="FF0000"/>
              </a:solidFill>
            </a:endParaRPr>
          </a:p>
        </p:txBody>
      </p:sp>
      <p:sp>
        <p:nvSpPr>
          <p:cNvPr id="27" name="雲形吹き出し 26"/>
          <p:cNvSpPr/>
          <p:nvPr/>
        </p:nvSpPr>
        <p:spPr>
          <a:xfrm>
            <a:off x="106936" y="3949340"/>
            <a:ext cx="3239594" cy="2196000"/>
          </a:xfrm>
          <a:prstGeom prst="cloudCallout">
            <a:avLst>
              <a:gd name="adj1" fmla="val 24519"/>
              <a:gd name="adj2" fmla="val -629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2000" b="1" dirty="0" smtClean="0">
                <a:solidFill>
                  <a:srgbClr val="FF0000"/>
                </a:solidFill>
              </a:rPr>
              <a:t>下水道施設がないと汚れた水が川に流れて生き物</a:t>
            </a:r>
            <a:r>
              <a:rPr kumimoji="1" lang="ja-JP" altLang="en-US" sz="2000" b="1" dirty="0" smtClean="0">
                <a:solidFill>
                  <a:srgbClr val="FF0000"/>
                </a:solidFill>
              </a:rPr>
              <a:t>が</a:t>
            </a:r>
            <a:endParaRPr kumimoji="1" lang="en-US" altLang="ja-JP" sz="2000" b="1" dirty="0" smtClean="0">
              <a:solidFill>
                <a:srgbClr val="FF0000"/>
              </a:solidFill>
            </a:endParaRPr>
          </a:p>
          <a:p>
            <a:r>
              <a:rPr kumimoji="1" lang="ja-JP" altLang="en-US" sz="2000" b="1" dirty="0" smtClean="0">
                <a:solidFill>
                  <a:srgbClr val="FF0000"/>
                </a:solidFill>
              </a:rPr>
              <a:t>住めなく</a:t>
            </a:r>
            <a:r>
              <a:rPr kumimoji="1" lang="ja-JP" altLang="en-US" sz="2000" b="1" dirty="0" smtClean="0">
                <a:solidFill>
                  <a:srgbClr val="FF0000"/>
                </a:solidFill>
              </a:rPr>
              <a:t>なるよ</a:t>
            </a:r>
            <a:r>
              <a:rPr kumimoji="1" lang="ja-JP" altLang="en-US" sz="2000" b="1" dirty="0">
                <a:solidFill>
                  <a:srgbClr val="FF0000"/>
                </a:solidFill>
              </a:rPr>
              <a:t>！</a:t>
            </a:r>
            <a:endParaRPr kumimoji="1" lang="en-US" altLang="ja-JP" sz="2000" b="1" dirty="0" smtClean="0">
              <a:solidFill>
                <a:srgbClr val="FF0000"/>
              </a:solidFill>
            </a:endParaRPr>
          </a:p>
        </p:txBody>
      </p:sp>
      <p:sp>
        <p:nvSpPr>
          <p:cNvPr id="3" name="角丸四角形 2"/>
          <p:cNvSpPr/>
          <p:nvPr/>
        </p:nvSpPr>
        <p:spPr>
          <a:xfrm>
            <a:off x="6877319" y="3843169"/>
            <a:ext cx="693890" cy="212345"/>
          </a:xfrm>
          <a:prstGeom prst="roundRect">
            <a:avLst/>
          </a:prstGeom>
          <a:solidFill>
            <a:srgbClr val="F20EB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東大阪市</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5" name="角丸四角形 14"/>
          <p:cNvSpPr/>
          <p:nvPr/>
        </p:nvSpPr>
        <p:spPr>
          <a:xfrm>
            <a:off x="4145428" y="4188280"/>
            <a:ext cx="693890" cy="212345"/>
          </a:xfrm>
          <a:prstGeom prst="roundRect">
            <a:avLst/>
          </a:prstGeom>
          <a:solidFill>
            <a:srgbClr val="F20EB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八尾市</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6" name="角丸四角形 15"/>
          <p:cNvSpPr/>
          <p:nvPr/>
        </p:nvSpPr>
        <p:spPr>
          <a:xfrm>
            <a:off x="7097506" y="4260488"/>
            <a:ext cx="693890" cy="212345"/>
          </a:xfrm>
          <a:prstGeom prst="roundRect">
            <a:avLst/>
          </a:prstGeom>
          <a:solidFill>
            <a:srgbClr val="F20EB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柏原</a:t>
            </a:r>
            <a:r>
              <a:rPr kumimoji="1" lang="ja-JP" altLang="en-US" sz="1200" dirty="0" smtClean="0">
                <a:latin typeface="HGP創英角ｺﾞｼｯｸUB" panose="020B0900000000000000" pitchFamily="50" charset="-128"/>
                <a:ea typeface="HGP創英角ｺﾞｼｯｸUB" panose="020B0900000000000000" pitchFamily="50" charset="-128"/>
              </a:rPr>
              <a:t>市</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7" name="角丸四角形 16"/>
          <p:cNvSpPr/>
          <p:nvPr/>
        </p:nvSpPr>
        <p:spPr>
          <a:xfrm>
            <a:off x="11109350" y="3843168"/>
            <a:ext cx="693890" cy="212345"/>
          </a:xfrm>
          <a:prstGeom prst="roundRect">
            <a:avLst/>
          </a:prstGeom>
          <a:solidFill>
            <a:srgbClr val="F20EB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東大阪市</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8240380" y="4188280"/>
            <a:ext cx="693890" cy="212345"/>
          </a:xfrm>
          <a:prstGeom prst="roundRect">
            <a:avLst/>
          </a:prstGeom>
          <a:solidFill>
            <a:srgbClr val="F20EB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latin typeface="HGP創英角ｺﾞｼｯｸUB" panose="020B0900000000000000" pitchFamily="50" charset="-128"/>
                <a:ea typeface="HGP創英角ｺﾞｼｯｸUB" panose="020B0900000000000000" pitchFamily="50" charset="-128"/>
              </a:rPr>
              <a:t>八尾市</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20" name="角丸四角形 19"/>
          <p:cNvSpPr/>
          <p:nvPr/>
        </p:nvSpPr>
        <p:spPr>
          <a:xfrm>
            <a:off x="11427121" y="4260487"/>
            <a:ext cx="693890" cy="212345"/>
          </a:xfrm>
          <a:prstGeom prst="roundRect">
            <a:avLst/>
          </a:prstGeom>
          <a:solidFill>
            <a:srgbClr val="F20EB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柏原</a:t>
            </a:r>
            <a:r>
              <a:rPr kumimoji="1" lang="ja-JP" altLang="en-US" sz="1200" dirty="0" smtClean="0">
                <a:latin typeface="HGP創英角ｺﾞｼｯｸUB" panose="020B0900000000000000" pitchFamily="50" charset="-128"/>
                <a:ea typeface="HGP創英角ｺﾞｼｯｸUB" panose="020B0900000000000000" pitchFamily="50" charset="-128"/>
              </a:rPr>
              <a:t>市</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8198145" y="5542671"/>
            <a:ext cx="594163" cy="234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4591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ユーザー定義 8">
      <a:dk1>
        <a:sysClr val="windowText" lastClr="000000"/>
      </a:dk1>
      <a:lt1>
        <a:sysClr val="window" lastClr="FFFFFF"/>
      </a:lt1>
      <a:dk2>
        <a:srgbClr val="2683C6"/>
      </a:dk2>
      <a:lt2>
        <a:srgbClr val="DFE3E5"/>
      </a:lt2>
      <a:accent1>
        <a:srgbClr val="1CADE4"/>
      </a:accent1>
      <a:accent2>
        <a:srgbClr val="2683C6"/>
      </a:accent2>
      <a:accent3>
        <a:srgbClr val="27CED7"/>
      </a:accent3>
      <a:accent4>
        <a:srgbClr val="42BA97"/>
      </a:accent4>
      <a:accent5>
        <a:srgbClr val="00B050"/>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3191</TotalTime>
  <Words>308</Words>
  <Application>Microsoft Office PowerPoint</Application>
  <PresentationFormat>ワイド画面</PresentationFormat>
  <Paragraphs>36</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HGP創英角ｺﾞｼｯｸUB</vt:lpstr>
      <vt:lpstr>メイリオ</vt:lpstr>
      <vt:lpstr>游ゴシック</vt:lpstr>
      <vt:lpstr>Arial</vt:lpstr>
      <vt:lpstr>Gill Sans MT</vt:lpstr>
      <vt:lpstr>Impact</vt:lpstr>
      <vt:lpstr>Badge</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岡野幸恵</dc:creator>
  <cp:lastModifiedBy>永長　頼季</cp:lastModifiedBy>
  <cp:revision>285</cp:revision>
  <cp:lastPrinted>2021-01-28T04:59:20Z</cp:lastPrinted>
  <dcterms:created xsi:type="dcterms:W3CDTF">2020-09-07T07:34:36Z</dcterms:created>
  <dcterms:modified xsi:type="dcterms:W3CDTF">2021-01-28T05:03:10Z</dcterms:modified>
</cp:coreProperties>
</file>