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sldIdLst>
    <p:sldId id="259" r:id="rId2"/>
    <p:sldId id="260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5D"/>
    <a:srgbClr val="FFFFFF"/>
    <a:srgbClr val="2F5597"/>
    <a:srgbClr val="FF5050"/>
    <a:srgbClr val="FF2D73"/>
    <a:srgbClr val="FF3399"/>
    <a:srgbClr val="DE7400"/>
    <a:srgbClr val="C25B0E"/>
    <a:srgbClr val="DEEBF7"/>
    <a:srgbClr val="F6E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972" y="-3600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3817"/>
            </a:lvl1pPr>
            <a:lvl2pPr marL="727174" indent="0" algn="ctr">
              <a:buNone/>
              <a:defRPr sz="3182"/>
            </a:lvl2pPr>
            <a:lvl3pPr marL="1454349" indent="0" algn="ctr">
              <a:buNone/>
              <a:defRPr sz="2863"/>
            </a:lvl3pPr>
            <a:lvl4pPr marL="2181522" indent="0" algn="ctr">
              <a:buNone/>
              <a:defRPr sz="2545"/>
            </a:lvl4pPr>
            <a:lvl5pPr marL="2908696" indent="0" algn="ctr">
              <a:buNone/>
              <a:defRPr sz="2545"/>
            </a:lvl5pPr>
            <a:lvl6pPr marL="3635871" indent="0" algn="ctr">
              <a:buNone/>
              <a:defRPr sz="2545"/>
            </a:lvl6pPr>
            <a:lvl7pPr marL="4363045" indent="0" algn="ctr">
              <a:buNone/>
              <a:defRPr sz="2545"/>
            </a:lvl7pPr>
            <a:lvl8pPr marL="5090220" indent="0" algn="ctr">
              <a:buNone/>
              <a:defRPr sz="2545"/>
            </a:lvl8pPr>
            <a:lvl9pPr marL="5817393" indent="0" algn="ctr">
              <a:buNone/>
              <a:defRPr sz="254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305633" y="1570510"/>
            <a:ext cx="1908000" cy="1315497"/>
          </a:xfrm>
          <a:solidFill>
            <a:schemeClr val="bg1">
              <a:lumMod val="7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 dirty="0"/>
              <a:t>写真をいれてください。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305174" y="3271838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4" hasCustomPrompt="1"/>
          </p:nvPr>
        </p:nvSpPr>
        <p:spPr>
          <a:xfrm>
            <a:off x="3305174" y="5067300"/>
            <a:ext cx="1908000" cy="12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5" hasCustomPrompt="1"/>
          </p:nvPr>
        </p:nvSpPr>
        <p:spPr>
          <a:xfrm>
            <a:off x="3305174" y="672465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6" hasCustomPrompt="1"/>
          </p:nvPr>
        </p:nvSpPr>
        <p:spPr>
          <a:xfrm>
            <a:off x="3305174" y="8420100"/>
            <a:ext cx="1908000" cy="129600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marR="0" indent="0" algn="l" defTabSz="1454349" rtl="0" eaLnBrk="1" fontAlgn="auto" latinLnBrk="0" hangingPunct="1">
              <a:lnSpc>
                <a:spcPct val="90000"/>
              </a:lnSpc>
              <a:spcBef>
                <a:spcPts val="159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写真をいれてください。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27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2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6"/>
            <a:ext cx="1676609" cy="924378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6"/>
            <a:ext cx="4932630" cy="924378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3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95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3817">
                <a:solidFill>
                  <a:schemeClr val="tx1"/>
                </a:solidFill>
              </a:defRPr>
            </a:lvl1pPr>
            <a:lvl2pPr marL="727174" indent="0">
              <a:buNone/>
              <a:defRPr sz="3182">
                <a:solidFill>
                  <a:schemeClr val="tx1">
                    <a:tint val="75000"/>
                  </a:schemeClr>
                </a:solidFill>
              </a:defRPr>
            </a:lvl2pPr>
            <a:lvl3pPr marL="1454349" indent="0">
              <a:buNone/>
              <a:defRPr sz="2863">
                <a:solidFill>
                  <a:schemeClr val="tx1">
                    <a:tint val="75000"/>
                  </a:schemeClr>
                </a:solidFill>
              </a:defRPr>
            </a:lvl3pPr>
            <a:lvl4pPr marL="2181522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290869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3635871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3630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09022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581739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43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5" y="2673906"/>
            <a:ext cx="32894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5" y="3984346"/>
            <a:ext cx="32894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6" y="2673906"/>
            <a:ext cx="3305632" cy="1310439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4" indent="0">
              <a:buNone/>
              <a:defRPr sz="3182" b="1"/>
            </a:lvl2pPr>
            <a:lvl3pPr marL="1454349" indent="0">
              <a:buNone/>
              <a:defRPr sz="2863" b="1"/>
            </a:lvl3pPr>
            <a:lvl4pPr marL="2181522" indent="0">
              <a:buNone/>
              <a:defRPr sz="2545" b="1"/>
            </a:lvl4pPr>
            <a:lvl5pPr marL="2908696" indent="0">
              <a:buNone/>
              <a:defRPr sz="2545" b="1"/>
            </a:lvl5pPr>
            <a:lvl6pPr marL="3635871" indent="0">
              <a:buNone/>
              <a:defRPr sz="2545" b="1"/>
            </a:lvl6pPr>
            <a:lvl7pPr marL="4363045" indent="0">
              <a:buNone/>
              <a:defRPr sz="2545" b="1"/>
            </a:lvl7pPr>
            <a:lvl8pPr marL="5090220" indent="0">
              <a:buNone/>
              <a:defRPr sz="2545" b="1"/>
            </a:lvl8pPr>
            <a:lvl9pPr marL="5817393" indent="0">
              <a:buNone/>
              <a:defRPr sz="254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6" y="3984346"/>
            <a:ext cx="3305632" cy="5860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5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6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0"/>
            <a:ext cx="3936385" cy="7751546"/>
          </a:xfrm>
        </p:spPr>
        <p:txBody>
          <a:bodyPr/>
          <a:lstStyle>
            <a:lvl1pPr>
              <a:defRPr sz="5089"/>
            </a:lvl1pPr>
            <a:lvl2pPr>
              <a:defRPr sz="4454"/>
            </a:lvl2pPr>
            <a:lvl3pPr>
              <a:defRPr sz="3817"/>
            </a:lvl3pPr>
            <a:lvl4pPr>
              <a:defRPr sz="3182"/>
            </a:lvl4pPr>
            <a:lvl5pPr>
              <a:defRPr sz="3182"/>
            </a:lvl5pPr>
            <a:lvl6pPr>
              <a:defRPr sz="3182"/>
            </a:lvl6pPr>
            <a:lvl7pPr>
              <a:defRPr sz="3182"/>
            </a:lvl7pPr>
            <a:lvl8pPr>
              <a:defRPr sz="3182"/>
            </a:lvl8pPr>
            <a:lvl9pPr>
              <a:defRPr sz="318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2"/>
            <a:ext cx="2507825" cy="2545133"/>
          </a:xfrm>
        </p:spPr>
        <p:txBody>
          <a:bodyPr anchor="b"/>
          <a:lstStyle>
            <a:lvl1pPr>
              <a:defRPr sz="50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0"/>
            <a:ext cx="3936385" cy="7751546"/>
          </a:xfrm>
        </p:spPr>
        <p:txBody>
          <a:bodyPr anchor="t"/>
          <a:lstStyle>
            <a:lvl1pPr marL="0" indent="0">
              <a:buNone/>
              <a:defRPr sz="5089"/>
            </a:lvl1pPr>
            <a:lvl2pPr marL="727174" indent="0">
              <a:buNone/>
              <a:defRPr sz="4454"/>
            </a:lvl2pPr>
            <a:lvl3pPr marL="1454349" indent="0">
              <a:buNone/>
              <a:defRPr sz="3817"/>
            </a:lvl3pPr>
            <a:lvl4pPr marL="2181522" indent="0">
              <a:buNone/>
              <a:defRPr sz="3182"/>
            </a:lvl4pPr>
            <a:lvl5pPr marL="2908696" indent="0">
              <a:buNone/>
              <a:defRPr sz="3182"/>
            </a:lvl5pPr>
            <a:lvl6pPr marL="3635871" indent="0">
              <a:buNone/>
              <a:defRPr sz="3182"/>
            </a:lvl6pPr>
            <a:lvl7pPr marL="4363045" indent="0">
              <a:buNone/>
              <a:defRPr sz="3182"/>
            </a:lvl7pPr>
            <a:lvl8pPr marL="5090220" indent="0">
              <a:buNone/>
              <a:defRPr sz="3182"/>
            </a:lvl8pPr>
            <a:lvl9pPr marL="5817393" indent="0">
              <a:buNone/>
              <a:defRPr sz="3182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4" indent="0">
              <a:buNone/>
              <a:defRPr sz="2226"/>
            </a:lvl2pPr>
            <a:lvl3pPr marL="1454349" indent="0">
              <a:buNone/>
              <a:defRPr sz="1909"/>
            </a:lvl3pPr>
            <a:lvl4pPr marL="2181522" indent="0">
              <a:buNone/>
              <a:defRPr sz="1591"/>
            </a:lvl4pPr>
            <a:lvl5pPr marL="2908696" indent="0">
              <a:buNone/>
              <a:defRPr sz="1591"/>
            </a:lvl5pPr>
            <a:lvl6pPr marL="3635871" indent="0">
              <a:buNone/>
              <a:defRPr sz="1591"/>
            </a:lvl6pPr>
            <a:lvl7pPr marL="4363045" indent="0">
              <a:buNone/>
              <a:defRPr sz="1591"/>
            </a:lvl7pPr>
            <a:lvl8pPr marL="5090220" indent="0">
              <a:buNone/>
              <a:defRPr sz="1591"/>
            </a:lvl8pPr>
            <a:lvl9pPr marL="5817393" indent="0">
              <a:buNone/>
              <a:defRPr sz="159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4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60" y="10109837"/>
            <a:ext cx="2624256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1" y="10109837"/>
            <a:ext cx="1749504" cy="580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6" r:id="rId10"/>
    <p:sldLayoutId id="2147483673" r:id="rId11"/>
    <p:sldLayoutId id="2147483674" r:id="rId12"/>
  </p:sldLayoutIdLst>
  <p:txStyles>
    <p:titleStyle>
      <a:lvl1pPr algn="l" defTabSz="1454349" rtl="0" eaLnBrk="1" latinLnBrk="0" hangingPunct="1">
        <a:lnSpc>
          <a:spcPct val="90000"/>
        </a:lnSpc>
        <a:spcBef>
          <a:spcPct val="0"/>
        </a:spcBef>
        <a:buNone/>
        <a:defRPr kumimoji="1" sz="69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88" indent="-363588" algn="l" defTabSz="1454349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kumimoji="1" sz="4454" kern="1200">
          <a:solidFill>
            <a:schemeClr val="tx1"/>
          </a:solidFill>
          <a:latin typeface="+mn-lt"/>
          <a:ea typeface="+mn-ea"/>
          <a:cs typeface="+mn-cs"/>
        </a:defRPr>
      </a:lvl1pPr>
      <a:lvl2pPr marL="109076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817" kern="1200">
          <a:solidFill>
            <a:schemeClr val="tx1"/>
          </a:solidFill>
          <a:latin typeface="+mn-lt"/>
          <a:ea typeface="+mn-ea"/>
          <a:cs typeface="+mn-cs"/>
        </a:defRPr>
      </a:lvl2pPr>
      <a:lvl3pPr marL="1817935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3182" kern="1200">
          <a:solidFill>
            <a:schemeClr val="tx1"/>
          </a:solidFill>
          <a:latin typeface="+mn-lt"/>
          <a:ea typeface="+mn-ea"/>
          <a:cs typeface="+mn-cs"/>
        </a:defRPr>
      </a:lvl3pPr>
      <a:lvl4pPr marL="2545110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3272284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999457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726632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453806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6180981" indent="-363588" algn="l" defTabSz="1454349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1pPr>
      <a:lvl2pPr marL="727174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2pPr>
      <a:lvl3pPr marL="1454349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3pPr>
      <a:lvl4pPr marL="2181522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2908696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635871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363045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090220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5817393" algn="l" defTabSz="1454349" rtl="0" eaLnBrk="1" latinLnBrk="0" hangingPunct="1">
        <a:defRPr kumimoji="1" sz="2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/>
          <p:cNvGrpSpPr/>
          <p:nvPr/>
        </p:nvGrpSpPr>
        <p:grpSpPr>
          <a:xfrm>
            <a:off x="542184" y="3729918"/>
            <a:ext cx="6676132" cy="4754708"/>
            <a:chOff x="890587" y="4362450"/>
            <a:chExt cx="5940480" cy="4315082"/>
          </a:xfrm>
        </p:grpSpPr>
        <p:sp>
          <p:nvSpPr>
            <p:cNvPr id="45" name="正方形/長方形 44"/>
            <p:cNvSpPr/>
            <p:nvPr/>
          </p:nvSpPr>
          <p:spPr>
            <a:xfrm>
              <a:off x="890587" y="4362450"/>
              <a:ext cx="5940480" cy="395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1085917" y="4431880"/>
              <a:ext cx="5606585" cy="424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時期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r>
                <a:rPr lang="ja-JP" altLang="en-US" sz="1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令和３年</a:t>
              </a:r>
              <a:r>
                <a:rPr lang="en-US" altLang="ja-JP" sz="2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12</a:t>
              </a:r>
              <a:r>
                <a:rPr kumimoji="1" lang="ja-JP" altLang="en-US" sz="1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月</a:t>
              </a:r>
              <a:r>
                <a:rPr lang="en-US" altLang="ja-JP" sz="26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7</a:t>
              </a:r>
              <a:r>
                <a:rPr kumimoji="1" lang="ja-JP" altLang="en-US" sz="14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日</a:t>
              </a:r>
              <a:r>
                <a:rPr kumimoji="1" lang="ja-JP" altLang="en-US" sz="18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（火）</a:t>
              </a:r>
              <a:r>
                <a:rPr kumimoji="1" lang="en-US" altLang="ja-JP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13:30</a:t>
              </a:r>
              <a:r>
                <a:rPr kumimoji="1" lang="ja-JP" altLang="en-US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～</a:t>
              </a:r>
              <a:r>
                <a:rPr kumimoji="1" lang="en-US" altLang="ja-JP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16:30</a:t>
              </a:r>
              <a:endParaRPr kumimoji="1" lang="en-US" altLang="ja-JP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場所</a:t>
              </a:r>
              <a:r>
                <a:rPr kumimoji="1"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r>
                <a:rPr lang="ja-JP" altLang="en-US" sz="18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柏原市役所新庁舎  </a:t>
              </a:r>
              <a:r>
                <a:rPr lang="ja-JP" altLang="en-US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４階大会議室</a:t>
              </a:r>
              <a:r>
                <a:rPr lang="ja-JP" altLang="en-US" sz="1100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</a:t>
              </a:r>
              <a:r>
                <a:rPr lang="ja-JP" altLang="en-US" sz="1100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日程</a:t>
              </a:r>
              <a:r>
                <a:rPr lang="ja-JP" altLang="en-US" sz="1100" u="sng" dirty="0" smtClean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・場所が変更</a:t>
              </a:r>
              <a:r>
                <a:rPr lang="ja-JP" altLang="en-US" sz="1100" u="sng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となりました</a:t>
              </a:r>
              <a:r>
                <a:rPr lang="ja-JP" altLang="en-US" sz="1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 </a:t>
              </a:r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2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</a:t>
              </a:r>
              <a:r>
                <a:rPr lang="ja-JP" altLang="en-US" sz="20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</a:t>
              </a:r>
              <a:endPara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講師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：フォトグラファー　</a:t>
              </a:r>
              <a:r>
                <a:rPr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ミヤギ</a:t>
              </a:r>
              <a:r>
                <a:rPr lang="ja-JP" altLang="en-US" sz="18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ナミ</a:t>
              </a:r>
              <a:r>
                <a:rPr lang="ja-JP" altLang="en-US" sz="1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エ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氏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内容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講義（室内）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ＳＮＳの効果的活用方法、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　　　　　　　 評価される写真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撮影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方法等</a:t>
              </a:r>
              <a:endParaRPr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【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実習（</a:t>
              </a:r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室内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lang="en-US" altLang="ja-JP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】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自分で写真を撮ってみよう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</a:t>
              </a:r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参加費</a:t>
              </a:r>
              <a:r>
                <a:rPr lang="ja-JP" altLang="en-US" sz="14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：無料</a:t>
              </a:r>
              <a:endPara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907" name="正方形/長方形 5906"/>
          <p:cNvSpPr/>
          <p:nvPr/>
        </p:nvSpPr>
        <p:spPr>
          <a:xfrm>
            <a:off x="568021" y="9302120"/>
            <a:ext cx="6667904" cy="9537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09" name="正方形/長方形 5908"/>
          <p:cNvSpPr/>
          <p:nvPr/>
        </p:nvSpPr>
        <p:spPr>
          <a:xfrm>
            <a:off x="799805" y="9418622"/>
            <a:ext cx="5024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大阪府中部農と緑の総合事務所農の普及課　担当：瓜生、山田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072-922-3070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（直通）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072-991-8281</a:t>
            </a:r>
          </a:p>
          <a:p>
            <a:endParaRPr lang="en-US" altLang="ja-JP" sz="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柏原市産業振興課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072-972-1554</a:t>
            </a:r>
          </a:p>
          <a:p>
            <a:endParaRPr lang="en-US" altLang="ja-JP" sz="5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42184" y="2257335"/>
            <a:ext cx="6659245" cy="1309232"/>
            <a:chOff x="481646" y="2552609"/>
            <a:chExt cx="6888480" cy="1634883"/>
          </a:xfrm>
        </p:grpSpPr>
        <p:sp>
          <p:nvSpPr>
            <p:cNvPr id="10" name="正方形/長方形 9"/>
            <p:cNvSpPr/>
            <p:nvPr/>
          </p:nvSpPr>
          <p:spPr>
            <a:xfrm>
              <a:off x="481646" y="2552609"/>
              <a:ext cx="6888480" cy="16348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669659" y="2620215"/>
              <a:ext cx="6421368" cy="1455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「農園の</a:t>
              </a:r>
              <a:r>
                <a:rPr lang="en-US" altLang="ja-JP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PR</a:t>
              </a:r>
              <a:r>
                <a:rPr lang="ja-JP" altLang="en-US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のために</a:t>
              </a:r>
              <a:r>
                <a:rPr lang="en-US" altLang="ja-JP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SNS</a:t>
              </a:r>
              <a:r>
                <a:rPr lang="ja-JP" altLang="en-US" sz="1150" dirty="0" smtClean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を始めたけど、映えてないなあ。写真って結構難しい・・・。」</a:t>
              </a:r>
              <a:endParaRPr lang="en-US" altLang="ja-JP" sz="11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実は</a:t>
              </a:r>
              <a:r>
                <a:rPr lang="ja-JP" altLang="en-US" sz="115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簡単</a:t>
              </a: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なコツを押さえるだけで目を引く写真を撮ることができます。後は実践あるのみ</a:t>
              </a:r>
              <a:r>
                <a:rPr lang="ja-JP" altLang="en-US" sz="12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！</a:t>
              </a:r>
              <a:endPara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農業者仲間と一緒にたのしく撮影のコツを学びませんか？</a:t>
              </a:r>
              <a:endParaRPr lang="en-US" altLang="ja-JP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初心者の方、小さいお子様を連れての</a:t>
              </a:r>
              <a:r>
                <a:rPr lang="ja-JP" altLang="en-US" sz="115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</a:t>
              </a:r>
              <a:r>
                <a:rPr lang="ja-JP" altLang="en-US" sz="115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参加も歓迎です！</a:t>
              </a:r>
              <a:endParaRPr lang="en-US" altLang="ja-JP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5800" name="正方形/長方形 5799"/>
          <p:cNvSpPr/>
          <p:nvPr/>
        </p:nvSpPr>
        <p:spPr>
          <a:xfrm>
            <a:off x="542185" y="884092"/>
            <a:ext cx="6659245" cy="129681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3792" y="1330718"/>
            <a:ext cx="5656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3732" y="8837562"/>
            <a:ext cx="6652193" cy="3450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5797" y="8879851"/>
            <a:ext cx="5742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裏面の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申込書に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必要事項をご記入の上、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またはメールで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お申し込みください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4682" y="8829942"/>
            <a:ext cx="847615" cy="353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+mn-ea"/>
                <a:cs typeface="メイリオ" panose="020B0604030504040204" pitchFamily="50" charset="-128"/>
              </a:rPr>
              <a:t>申込</a:t>
            </a:r>
            <a:endParaRPr kumimoji="1" lang="ja-JP" altLang="en-US" sz="16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572156" y="8258808"/>
            <a:ext cx="6667904" cy="35903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12296" y="8329945"/>
            <a:ext cx="6195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柏原市内ぶどう農家、</a:t>
            </a:r>
            <a:r>
              <a:rPr lang="ja-JP" altLang="en-US" sz="12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大阪府中部地域の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次産業化に取組む農業者等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[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先着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64682" y="8253807"/>
            <a:ext cx="847615" cy="365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+mn-ea"/>
                <a:cs typeface="メイリオ" panose="020B0604030504040204" pitchFamily="50" charset="-128"/>
              </a:rPr>
              <a:t>対象</a:t>
            </a:r>
            <a:endParaRPr kumimoji="1" lang="ja-JP" altLang="en-US" sz="16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54571" y="10326609"/>
            <a:ext cx="7067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共催　大阪府（中部農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と緑の総合事務所、流通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対策室）　柏原市産業振興課　ＪＡ大阪中河内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運営（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地独）大阪府立環境農林水産総合研究所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931205" y="5017179"/>
            <a:ext cx="4079961" cy="6700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564682" y="9299466"/>
            <a:ext cx="847615" cy="967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latin typeface="+mn-ea"/>
                <a:cs typeface="メイリオ" panose="020B0604030504040204" pitchFamily="50" charset="-128"/>
              </a:rPr>
              <a:t>お問い</a:t>
            </a:r>
            <a:endParaRPr lang="en-US" altLang="ja-JP" sz="1600" b="1" dirty="0" smtClean="0">
              <a:latin typeface="+mn-ea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latin typeface="+mn-ea"/>
                <a:cs typeface="メイリオ" panose="020B0604030504040204" pitchFamily="50" charset="-128"/>
              </a:rPr>
              <a:t>合わせ</a:t>
            </a:r>
            <a:endParaRPr kumimoji="1" lang="ja-JP" altLang="en-US" sz="1600" b="1" dirty="0"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09869" y="1169178"/>
            <a:ext cx="574770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映える写真を撮ろう！</a:t>
            </a:r>
            <a:endParaRPr lang="en-US" altLang="ja-JP" sz="21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1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農家のためのＳＮＳ活用研修会 の</a:t>
            </a:r>
            <a:r>
              <a:rPr lang="ja-JP" altLang="en-US" sz="2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ご案内</a:t>
            </a:r>
          </a:p>
          <a:p>
            <a:endParaRPr lang="ja-JP" altLang="en-US" sz="2100" b="1" spc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7" t="1" r="26442" b="73456"/>
          <a:stretch/>
        </p:blipFill>
        <p:spPr>
          <a:xfrm>
            <a:off x="4459927" y="289101"/>
            <a:ext cx="469899" cy="9088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68" y="735368"/>
            <a:ext cx="925646" cy="126800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960" b="70529"/>
          <a:stretch/>
        </p:blipFill>
        <p:spPr>
          <a:xfrm>
            <a:off x="5890743" y="300280"/>
            <a:ext cx="1443809" cy="100911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845556" y="6487485"/>
            <a:ext cx="42225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当日は写真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撮影のスマートフォンと、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自身が撮影したい物（農産物・加工品等）がありましたら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お持ち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※Instagram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アプリを使用するため、事前設定ください。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当研修はコロナにかかる緊急事態宣言の影響で、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</a:t>
            </a:r>
            <a:r>
              <a:rPr lang="ja-JP" altLang="en-US" sz="1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日から延期になったもので、場所と実習内容が変更されています。</a:t>
            </a:r>
            <a:endParaRPr lang="en-US" altLang="ja-JP" sz="1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05844" y="5042621"/>
            <a:ext cx="415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CRLink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㈱　デザイナー兼カメラマン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やるや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ん！大阪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農業、大阪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食べる通信　取材カメラマン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ポケットマルシェ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柏原市特集ページ撮影担当　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9" t="2" b="75331"/>
          <a:stretch/>
        </p:blipFill>
        <p:spPr>
          <a:xfrm>
            <a:off x="4865727" y="286274"/>
            <a:ext cx="1353386" cy="84469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963" y="4890842"/>
            <a:ext cx="1888181" cy="143562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07412" y="7810942"/>
            <a:ext cx="925646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講師作品例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58326" y="6302020"/>
            <a:ext cx="1469585" cy="253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講師（ミヤギ氏）</a:t>
            </a:r>
            <a:endParaRPr kumimoji="1" lang="ja-JP" altLang="en-US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l="2991" t="5770" r="6753"/>
          <a:stretch/>
        </p:blipFill>
        <p:spPr>
          <a:xfrm>
            <a:off x="5175460" y="6475884"/>
            <a:ext cx="1941533" cy="13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46710"/>
              </p:ext>
            </p:extLst>
          </p:nvPr>
        </p:nvGraphicFramePr>
        <p:xfrm>
          <a:off x="465722" y="3786626"/>
          <a:ext cx="6973643" cy="419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53">
                <a:tc rowSpan="2">
                  <a:txBody>
                    <a:bodyPr/>
                    <a:lstStyle/>
                    <a:p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お名前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グループ・団体で出席される場合は、全員の名前を記入</a:t>
                      </a: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339981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在住の市町名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/>
                </a:tc>
                <a:tc>
                  <a:txBody>
                    <a:bodyPr/>
                    <a:lstStyle/>
                    <a:p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電話番号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（＊必須）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05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グループ・団体の場合は代表者のみ</a:t>
                      </a:r>
                      <a:endParaRPr kumimoji="1" lang="en-US" altLang="ja-JP" sz="105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FAX</a:t>
                      </a: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番号 </a:t>
                      </a:r>
                      <a:r>
                        <a:rPr kumimoji="1" lang="ja-JP" altLang="en-US" sz="10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または </a:t>
                      </a: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メールアドレス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7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48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ご職業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いずれかに〇をし、具体的な生産品目、業種も記入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</a:t>
                      </a:r>
                      <a:r>
                        <a:rPr kumimoji="1" lang="ja-JP" altLang="en-US" sz="12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農林漁業　　　　 ・　　　　その他   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　  　　　     　 ）（　</a:t>
                      </a:r>
                      <a:r>
                        <a:rPr kumimoji="1" lang="ja-JP" altLang="en-US" sz="16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          　　）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例）ぶどう狩り園経営　　　  　</a:t>
                      </a:r>
                      <a:r>
                        <a:rPr kumimoji="1" lang="ja-JP" altLang="en-US" sz="1100" baseline="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例）〇〇市役所職員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17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活用中のＳＮＳについて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あてはまるものに〇をしてください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Instagram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Facebook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・その他（　            　）・なし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0158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講師に聞いてみたいことがある方、</a:t>
                      </a:r>
                      <a:r>
                        <a:rPr kumimoji="1" lang="ja-JP" altLang="en-US" sz="11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障がい</a:t>
                      </a:r>
                      <a:r>
                        <a:rPr kumimoji="1" lang="ja-JP" altLang="en-US" sz="11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等がある方で配慮が必要な方はご記入ください</a:t>
                      </a:r>
                      <a:endParaRPr kumimoji="1" lang="en-US" altLang="ja-JP" sz="11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1421" marR="91421" marT="45713" marB="4571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80698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66725" y="901719"/>
            <a:ext cx="7144846" cy="304697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以下のいずれかにより、</a:t>
            </a:r>
            <a:r>
              <a:rPr lang="en-US" altLang="ja-JP" sz="28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16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6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lang="ja-JP" altLang="en-US" sz="16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曜日</a:t>
            </a:r>
            <a:r>
              <a:rPr lang="ja-JP" altLang="en-US" sz="16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ja-JP" altLang="en-US" sz="140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までに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お申し込みください。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800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申込み多数の場合、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先着順（</a:t>
            </a:r>
            <a:r>
              <a:rPr lang="en-US" altLang="ja-JP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40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名）となります</a:t>
            </a:r>
            <a:r>
              <a:rPr lang="ja-JP" altLang="en-US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ので、お早めにお申し込みください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①ＦＡＸ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の場合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    下の「研修会申込書」にご記入の上、ＦＡＸを送信してください。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lang="en-US" altLang="ja-JP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072‐991‐8281</a:t>
            </a:r>
            <a:r>
              <a:rPr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ファックスの誤送信にお気を付けください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8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場合　　下の「研修会申込書」の内容を</a:t>
            </a:r>
            <a:r>
              <a:rPr lang="ja-JP" altLang="en-US" sz="1200" spc="-9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、メールで送信してください。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ﾒｰﾙ　  </a:t>
            </a:r>
            <a:r>
              <a:rPr lang="en-US" altLang="ja-JP" sz="14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chubunotomidori-g04@sbox.pref.osaka.lg.jp</a:t>
            </a:r>
            <a:r>
              <a:rPr lang="ja-JP" altLang="en-US" sz="900" dirty="0" smtClean="0">
                <a:latin typeface="+mn-ea"/>
              </a:rPr>
              <a:t>　　　</a:t>
            </a:r>
            <a:endParaRPr lang="en-US" altLang="ja-JP" sz="300" dirty="0" smtClean="0">
              <a:solidFill>
                <a:prstClr val="black"/>
              </a:solidFill>
            </a:endParaRPr>
          </a:p>
          <a:p>
            <a:pPr lvl="0"/>
            <a:r>
              <a:rPr lang="ja-JP" altLang="en-US" sz="1800" dirty="0" smtClean="0">
                <a:solidFill>
                  <a:prstClr val="black"/>
                </a:solidFill>
              </a:rPr>
              <a:t>　　</a:t>
            </a:r>
            <a:r>
              <a:rPr lang="ja-JP" altLang="en-US" sz="1400" dirty="0" smtClean="0">
                <a:solidFill>
                  <a:prstClr val="black"/>
                </a:solidFill>
              </a:rPr>
              <a:t>　　　　　　　</a:t>
            </a:r>
            <a:r>
              <a:rPr lang="en-US" altLang="ja-JP" sz="1400" dirty="0" smtClean="0">
                <a:solidFill>
                  <a:prstClr val="black"/>
                </a:solidFill>
              </a:rPr>
              <a:t>    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3668" y="131553"/>
            <a:ext cx="78723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en-US" altLang="ja-JP" sz="2400" b="1" dirty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ja-JP" altLang="en-US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映える写真を撮ろう！</a:t>
            </a:r>
            <a:endParaRPr lang="en-US" altLang="ja-JP" sz="2400" b="1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農家のためのＳＮＳ活用</a:t>
            </a:r>
            <a:r>
              <a:rPr kumimoji="1" lang="ja-JP" altLang="en-US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研修会 </a:t>
            </a:r>
            <a:r>
              <a:rPr lang="ja-JP" altLang="en-US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</a:t>
            </a:r>
            <a:r>
              <a:rPr kumimoji="1" lang="ja-JP" altLang="en-US" sz="24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申込書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65722" y="1807029"/>
            <a:ext cx="6973643" cy="185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800" y="1915813"/>
            <a:ext cx="3195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↓大阪府中部農と緑の総合事務所 農の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普及課宛</a:t>
            </a:r>
            <a:endParaRPr lang="en-US" altLang="ja-JP" sz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5300" y="8812719"/>
            <a:ext cx="397860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＊新型コロナウイルス感染症拡大防止対策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のうえ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、研修会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を開催しますので、ご理解・ご協力お願い致します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 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dirty="0" smtClean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緊急事態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宣言発令中の場合、研修会を延期または中止する可能性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があります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その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際の連絡のため使用しますので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 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電話番号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12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必ずご記入</a:t>
            </a:r>
            <a:r>
              <a:rPr lang="ja-JP" altLang="en-US" sz="1200" u="sng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ください。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当日は、 感染防止のため、マスクの着用、手の消毒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、ソーシャルディスタンス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の確保等にご協力ください。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　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発熱・咳等の症状がみられる方は、参加をご遠慮ください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5"/>
          <p:cNvSpPr txBox="1"/>
          <p:nvPr/>
        </p:nvSpPr>
        <p:spPr>
          <a:xfrm>
            <a:off x="495301" y="8266448"/>
            <a:ext cx="3905250" cy="63682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marL="0" marR="0" lvl="0" indent="0" algn="l" defTabSz="101854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ご記入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いただいた情報は、本研修会の主催団体から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 各種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、情報</a:t>
            </a:r>
            <a:r>
              <a:rPr lang="ja-JP" altLang="en-US" sz="1200" spc="-13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提供等のため使用することが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ありますので</a:t>
            </a:r>
            <a:r>
              <a:rPr lang="ja-JP" altLang="en-US" sz="1200" spc="-13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、予めご了承ください。</a:t>
            </a:r>
            <a:endParaRPr lang="ja-JP" altLang="en-US" sz="1200" spc="-13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453787" y="8224246"/>
            <a:ext cx="2804604" cy="2263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53786" y="8291088"/>
            <a:ext cx="32657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＜会場＞柏原市役所新庁舎</a:t>
            </a:r>
            <a:endParaRPr lang="en-US" altLang="ja-JP" sz="1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（住所</a:t>
            </a:r>
            <a:r>
              <a:rPr lang="ja-JP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zh-CN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</a:t>
            </a:r>
            <a:r>
              <a:rPr lang="zh-CN" altLang="en-US" sz="1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柏原市安堂町</a:t>
            </a:r>
            <a:r>
              <a:rPr lang="en-US" altLang="zh-CN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zh-CN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</a:t>
            </a:r>
            <a:r>
              <a:rPr lang="en-US" altLang="zh-CN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55</a:t>
            </a:r>
            <a:r>
              <a:rPr lang="zh-CN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号</a:t>
            </a:r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en-US" altLang="ja-JP" sz="1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709270" y="8696291"/>
            <a:ext cx="326575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柏原市役所へのアクセスはこちら</a:t>
            </a:r>
            <a:endParaRPr kumimoji="1" lang="en-US" altLang="ja-JP" sz="1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74" y="8962894"/>
            <a:ext cx="1400175" cy="140017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-108219" y="177568"/>
            <a:ext cx="82071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ja-JP" sz="48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48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</a:t>
            </a:r>
            <a:r>
              <a:rPr lang="en-US" altLang="ja-JP" sz="4800" b="1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4800" b="1" dirty="0" smtClean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4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ユーザー定義 1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F07F00"/>
      </a:accent5>
      <a:accent6>
        <a:srgbClr val="FF3399"/>
      </a:accent6>
      <a:hlink>
        <a:srgbClr val="6B9F25"/>
      </a:hlink>
      <a:folHlink>
        <a:srgbClr val="FF3399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5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2.potx" id="{A2FFFB87-B135-4F6F-93C3-31EBF096B488}" vid="{48EE3F0C-4BC7-4324-B8FB-B9F6BD660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20ニュースレター</Template>
  <TotalTime>0</TotalTime>
  <Words>920</Words>
  <Application>Microsoft Office PowerPoint</Application>
  <PresentationFormat>ユーザー設定</PresentationFormat>
  <Paragraphs>89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AR丸ゴシック体E</vt:lpstr>
      <vt:lpstr>HG丸ｺﾞｼｯｸM-PRO</vt:lpstr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2015-04-28T11:41:26Z</dcterms:created>
  <dcterms:modified xsi:type="dcterms:W3CDTF">2021-10-29T07:08:50Z</dcterms:modified>
</cp:coreProperties>
</file>