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7775575" cy="10907713"/>
  <p:notesSz cx="9939338" cy="680720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9545D"/>
    <a:srgbClr val="595757"/>
    <a:srgbClr val="FF760B"/>
    <a:srgbClr val="906E30"/>
    <a:srgbClr val="A4723A"/>
    <a:srgbClr val="664724"/>
    <a:srgbClr val="645226"/>
    <a:srgbClr val="64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6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24" y="60"/>
      </p:cViewPr>
      <p:guideLst>
        <p:guide orient="horz" pos="3413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6737" cy="3413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1"/>
            <a:ext cx="4306737" cy="3413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12C423B-553C-472B-A1FD-3D4A7EB94249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65808"/>
            <a:ext cx="4306737" cy="34139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8"/>
            <a:ext cx="4306737" cy="34139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D802B6FB-633B-456C-BAAA-B1EAB629DD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02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045" cy="341542"/>
          </a:xfrm>
          <a:prstGeom prst="rect">
            <a:avLst/>
          </a:prstGeom>
        </p:spPr>
        <p:txBody>
          <a:bodyPr vert="horz" lIns="91560" tIns="45780" rIns="91560" bIns="457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7" y="0"/>
            <a:ext cx="4307045" cy="341542"/>
          </a:xfrm>
          <a:prstGeom prst="rect">
            <a:avLst/>
          </a:prstGeom>
        </p:spPr>
        <p:txBody>
          <a:bodyPr vert="horz" lIns="91560" tIns="45780" rIns="91560" bIns="4578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51313" y="850900"/>
            <a:ext cx="16367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0" tIns="45780" rIns="91560" bIns="457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6"/>
            <a:ext cx="7951470" cy="2680335"/>
          </a:xfrm>
          <a:prstGeom prst="rect">
            <a:avLst/>
          </a:prstGeom>
        </p:spPr>
        <p:txBody>
          <a:bodyPr vert="horz" lIns="91560" tIns="45780" rIns="91560" bIns="4578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465662"/>
            <a:ext cx="4307045" cy="341541"/>
          </a:xfrm>
          <a:prstGeom prst="rect">
            <a:avLst/>
          </a:prstGeom>
        </p:spPr>
        <p:txBody>
          <a:bodyPr vert="horz" lIns="91560" tIns="45780" rIns="91560" bIns="457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7" y="6465662"/>
            <a:ext cx="4307045" cy="341541"/>
          </a:xfrm>
          <a:prstGeom prst="rect">
            <a:avLst/>
          </a:prstGeom>
        </p:spPr>
        <p:txBody>
          <a:bodyPr vert="horz" lIns="91560" tIns="45780" rIns="91560" bIns="4578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62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5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mailto:chubunotomidori-g04@sbox.pref.osaka.lg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29"/>
          <p:cNvSpPr txBox="1"/>
          <p:nvPr/>
        </p:nvSpPr>
        <p:spPr>
          <a:xfrm>
            <a:off x="461962" y="489464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HACCP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の考え方を取り入れた衛生管理研修」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(R1.12.2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8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endParaRPr lang="en-US" altLang="ja-JP" sz="18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参加申込書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76251" y="378264"/>
            <a:ext cx="6753224" cy="75753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テキスト ボックス 3"/>
          <p:cNvSpPr txBox="1"/>
          <p:nvPr/>
        </p:nvSpPr>
        <p:spPr>
          <a:xfrm>
            <a:off x="4909450" y="7214806"/>
            <a:ext cx="3491593" cy="3217016"/>
          </a:xfrm>
          <a:prstGeom prst="rect">
            <a:avLst/>
          </a:prstGeom>
          <a:noFill/>
        </p:spPr>
        <p:txBody>
          <a:bodyPr wrap="square" lIns="82024" tIns="41012" rIns="82024" bIns="41012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　　</a:t>
            </a:r>
            <a:endParaRPr kumimoji="1" lang="ja-JP" alt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ＭＳ Ｐゴシック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お申込み</a:t>
            </a:r>
            <a:endParaRPr lang="en-US" altLang="ja-JP" sz="1400" dirty="0">
              <a:solidFill>
                <a:srgbClr val="002060"/>
              </a:solidFill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大阪府中部農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と緑の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総合事務所</a:t>
            </a:r>
            <a:endParaRPr lang="en-US" altLang="ja-JP" sz="1400" dirty="0">
              <a:solidFill>
                <a:srgbClr val="002060"/>
              </a:solidFill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農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の普及課　中上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・渡部</a:t>
            </a:r>
            <a:endParaRPr kumimoji="1" lang="en-US" altLang="ja-JP" sz="14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FAX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（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072-991-8281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）</a:t>
            </a:r>
            <a:endParaRPr lang="en-US" altLang="ja-JP" sz="1200" dirty="0">
              <a:solidFill>
                <a:srgbClr val="002060"/>
              </a:solidFill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メール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（</a:t>
            </a:r>
            <a:r>
              <a:rPr kumimoji="1" lang="en-US" altLang="ja-JP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9545D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  <a:hlinkClick r:id="rId2"/>
              </a:rPr>
              <a:t>chubunotomidori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9545D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  <a:hlinkClick r:id="rId2"/>
              </a:rPr>
              <a:t>-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9545D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  <a:hlinkClick r:id="rId2"/>
              </a:rPr>
              <a:t>　　　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9545D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  <a:hlinkClick r:id="rId2"/>
              </a:rPr>
              <a:t>g04@sbox.pref.osaka.lg.jp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） 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lvl="0"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lvl="0"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申込締切</a:t>
            </a:r>
            <a:endParaRPr lang="en-US" altLang="ja-JP" sz="1000" dirty="0">
              <a:solidFill>
                <a:srgbClr val="002060"/>
              </a:solidFill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lvl="0">
              <a:defRPr/>
            </a:pPr>
            <a:r>
              <a:rPr kumimoji="1" lang="ja-JP" altLang="en-US" sz="11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令和</a:t>
            </a:r>
            <a:r>
              <a:rPr kumimoji="1" lang="ja-JP" alt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元</a:t>
            </a:r>
            <a:r>
              <a:rPr lang="ja-JP" altLang="en-US" sz="1100" u="sng" dirty="0" smtClean="0">
                <a:solidFill>
                  <a:srgbClr val="002060"/>
                </a:solidFill>
                <a:latin typeface="ＭＳ Ｐゴシック"/>
                <a:cs typeface="Times New Roman"/>
              </a:rPr>
              <a:t>年</a:t>
            </a:r>
            <a:r>
              <a:rPr lang="ja-JP" altLang="en-US" sz="1800" u="sng" dirty="0" smtClean="0">
                <a:solidFill>
                  <a:srgbClr val="002060"/>
                </a:solidFill>
                <a:latin typeface="ＭＳ Ｐゴシック"/>
                <a:cs typeface="Times New Roman"/>
              </a:rPr>
              <a:t>１１</a:t>
            </a:r>
            <a:r>
              <a:rPr lang="ja-JP" altLang="en-US" sz="1100" u="sng" dirty="0" smtClean="0">
                <a:solidFill>
                  <a:srgbClr val="002060"/>
                </a:solidFill>
                <a:latin typeface="ＭＳ Ｐゴシック"/>
                <a:cs typeface="Times New Roman"/>
              </a:rPr>
              <a:t>月</a:t>
            </a:r>
            <a:r>
              <a:rPr kumimoji="1" lang="ja-JP" alt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２５</a:t>
            </a:r>
            <a:r>
              <a:rPr kumimoji="1" lang="ja-JP" altLang="en-US" sz="11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日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（</a:t>
            </a:r>
            <a:r>
              <a:rPr kumimoji="1" lang="ja-JP" alt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月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）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まで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　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ＭＳ Ｐゴシック"/>
            </a:endParaRPr>
          </a:p>
          <a:p>
            <a:pPr marL="0" marR="0" lvl="0" indent="0" algn="l" defTabSz="1019007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申込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多数の場合、先着順とさせていただきます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。</a:t>
            </a:r>
            <a:endParaRPr lang="en-US" altLang="ja-JP" sz="900" dirty="0">
              <a:solidFill>
                <a:srgbClr val="002060"/>
              </a:solidFill>
              <a:latin typeface="ＭＳ Ｐゴシック"/>
              <a:ea typeface="ＭＳ Ｐゴシック" panose="020B0600070205080204" pitchFamily="50" charset="-128"/>
              <a:cs typeface="Times New Roman"/>
            </a:endParaRPr>
          </a:p>
          <a:p>
            <a:pPr marL="0" marR="0" lvl="0" indent="0" algn="l" defTabSz="1019007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　　お早め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にお申込みください。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ＭＳ Ｐゴシック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110886"/>
              </p:ext>
            </p:extLst>
          </p:nvPr>
        </p:nvGraphicFramePr>
        <p:xfrm>
          <a:off x="519112" y="1304302"/>
          <a:ext cx="6705600" cy="5489901"/>
        </p:xfrm>
        <a:graphic>
          <a:graphicData uri="http://schemas.openxmlformats.org/drawingml/2006/table">
            <a:tbl>
              <a:tblPr firstRow="1" firstCol="1" bandRow="1"/>
              <a:tblGrid>
                <a:gridCol w="182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094"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游明朝"/>
                          <a:ea typeface="HGSｺﾞｼｯｸM"/>
                          <a:cs typeface="Times New Roman"/>
                        </a:rPr>
                        <a:t>ふりがな</a:t>
                      </a:r>
                      <a:endParaRPr lang="ja-JP" sz="120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　</a:t>
                      </a: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369"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氏名</a:t>
                      </a:r>
                      <a:endParaRPr lang="ja-JP" sz="14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rowSpan="2"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4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Times New Roman"/>
                        </a:rPr>
                        <a:t>住所</a:t>
                      </a:r>
                      <a:endParaRPr lang="ja-JP" sz="120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〒</a:t>
                      </a: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9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775">
                <a:tc rowSpan="3"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4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Times New Roman"/>
                        </a:rPr>
                        <a:t>連絡先</a:t>
                      </a:r>
                      <a:endParaRPr lang="ja-JP" sz="120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　 </a:t>
                      </a:r>
                      <a:r>
                        <a:rPr lang="en-US" altLang="ja-JP" sz="11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TEL</a:t>
                      </a: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　</a:t>
                      </a: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675">
                <a:tc vMerge="1"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　</a:t>
                      </a:r>
                      <a:r>
                        <a:rPr lang="ja-JP" altLang="en-US" sz="1100" kern="0" baseline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 </a:t>
                      </a:r>
                      <a:r>
                        <a:rPr lang="en-US" altLang="ja-JP" sz="11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FAX</a:t>
                      </a: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675">
                <a:tc vMerge="1"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en-US" altLang="ja-JP" sz="11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Times New Roman"/>
                        </a:rPr>
                        <a:t>MAIL</a:t>
                      </a: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6617"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業種（生産物、加工品）</a:t>
                      </a:r>
                      <a:endParaRPr lang="en-US" altLang="ja-JP" sz="1200" kern="100" dirty="0" smtClean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※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記入例：農業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(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いちご、</a:t>
                      </a:r>
                      <a:endParaRPr lang="en-US" altLang="ja-JP" sz="1100" kern="100" dirty="0" smtClean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　　　　　　　いちご加工品</a:t>
                      </a:r>
                      <a:r>
                        <a:rPr lang="en-US" altLang="ja-JP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)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75715">
                <a:tc>
                  <a:txBody>
                    <a:bodyPr/>
                    <a:lstStyle/>
                    <a:p>
                      <a:pPr marL="0" marR="0" lvl="0" indent="13970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kern="0" dirty="0" smtClean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その他</a:t>
                      </a:r>
                      <a:endParaRPr kumimoji="1" lang="ja-JP" altLang="en-US" sz="11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/>
                        <a:ea typeface="+mn-ea"/>
                        <a:cs typeface="Times New Roman"/>
                      </a:endParaRPr>
                    </a:p>
                    <a:p>
                      <a:pPr marL="0" marR="0" lvl="0" indent="13970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/>
                          <a:ea typeface="+mn-ea"/>
                          <a:cs typeface="Times New Roman"/>
                        </a:rPr>
                        <a:t>※</a:t>
                      </a:r>
                      <a:r>
                        <a:rPr kumimoji="1" lang="ja-JP" altLang="en-US" sz="11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/>
                          <a:ea typeface="+mn-ea"/>
                          <a:cs typeface="Times New Roman"/>
                        </a:rPr>
                        <a:t>講師に聞いてみたい</a:t>
                      </a:r>
                      <a:endParaRPr kumimoji="1" lang="en-US" altLang="ja-JP" sz="11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/>
                        <a:ea typeface="+mn-ea"/>
                        <a:cs typeface="Times New Roman"/>
                      </a:endParaRPr>
                    </a:p>
                    <a:p>
                      <a:pPr marL="0" marR="0" lvl="0" indent="13970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/>
                          <a:ea typeface="+mn-ea"/>
                          <a:cs typeface="Times New Roman"/>
                        </a:rPr>
                        <a:t>　 こと、車いす等の配慮</a:t>
                      </a:r>
                      <a:endParaRPr kumimoji="1" lang="en-US" altLang="ja-JP" sz="11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/>
                        <a:ea typeface="+mn-ea"/>
                        <a:cs typeface="Times New Roman"/>
                      </a:endParaRPr>
                    </a:p>
                    <a:p>
                      <a:pPr marL="0" marR="0" lvl="0" indent="13970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/>
                          <a:ea typeface="+mn-ea"/>
                          <a:cs typeface="Times New Roman"/>
                        </a:rPr>
                        <a:t>　 をご希望の方はご記入　</a:t>
                      </a:r>
                      <a:endParaRPr kumimoji="1" lang="en-US" altLang="ja-JP" sz="11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/>
                        <a:ea typeface="+mn-ea"/>
                        <a:cs typeface="Times New Roman"/>
                      </a:endParaRPr>
                    </a:p>
                    <a:p>
                      <a:pPr marL="0" marR="0" lvl="0" indent="13970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/>
                          <a:ea typeface="+mn-ea"/>
                          <a:cs typeface="Times New Roman"/>
                        </a:rPr>
                        <a:t>　 ください。</a:t>
                      </a:r>
                    </a:p>
                    <a:p>
                      <a:pPr indent="139700"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游明朝"/>
                          <a:ea typeface="ＭＳ Ｐゴシック"/>
                          <a:cs typeface="ＭＳ Ｐゴシック"/>
                        </a:rPr>
                        <a:t>　</a:t>
                      </a:r>
                      <a:endParaRPr lang="ja-JP" sz="1050" kern="100" dirty="0">
                        <a:effectLst/>
                        <a:latin typeface="游明朝"/>
                        <a:ea typeface="HGSｺﾞｼｯｸM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4" name="正方形/長方形 33"/>
          <p:cNvSpPr/>
          <p:nvPr/>
        </p:nvSpPr>
        <p:spPr>
          <a:xfrm>
            <a:off x="4947550" y="7359316"/>
            <a:ext cx="756000" cy="2160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テキスト ボックス 5"/>
          <p:cNvSpPr txBox="1"/>
          <p:nvPr/>
        </p:nvSpPr>
        <p:spPr>
          <a:xfrm>
            <a:off x="460489" y="6836475"/>
            <a:ext cx="7318708" cy="236713"/>
          </a:xfrm>
          <a:prstGeom prst="rect">
            <a:avLst/>
          </a:prstGeom>
          <a:noFill/>
        </p:spPr>
        <p:txBody>
          <a:bodyPr wrap="square" lIns="82024" tIns="41012" rIns="82024" bIns="41012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HG丸ｺﾞｼｯｸM-PRO"/>
                <a:cs typeface="Times New Roman"/>
              </a:rPr>
              <a:t>☆ご記入いただいた情報は、</a:t>
            </a:r>
            <a:r>
              <a:rPr kumimoji="1" lang="ja-JP" altLang="en-US" sz="1000" b="0" i="0" u="none" strike="noStrike" kern="1200" cap="none" spc="-1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HG丸ｺﾞｼｯｸM-PRO"/>
                <a:cs typeface="Times New Roman"/>
              </a:rPr>
              <a:t>本研修会</a:t>
            </a:r>
            <a:r>
              <a:rPr kumimoji="1" lang="ja-JP" altLang="en-US" sz="10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HG丸ｺﾞｼｯｸM-PRO"/>
                <a:cs typeface="Times New Roman"/>
              </a:rPr>
              <a:t>の主催団体からの各種連絡、情報提供等のため使用すること</a:t>
            </a:r>
            <a:r>
              <a:rPr kumimoji="1" lang="ja-JP" altLang="en-US" sz="1000" b="0" i="0" u="none" strike="noStrike" kern="1200" cap="none" spc="-15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HG丸ｺﾞｼｯｸM-PRO"/>
                <a:cs typeface="Times New Roman"/>
              </a:rPr>
              <a:t>があります</a:t>
            </a:r>
            <a:r>
              <a:rPr kumimoji="1" lang="ja-JP" altLang="en-US" sz="100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HG丸ｺﾞｼｯｸM-PRO"/>
                <a:cs typeface="Times New Roman"/>
              </a:rPr>
              <a:t>ので、予めご了承ください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HG丸ｺﾞｼｯｸM-PRO"/>
                <a:cs typeface="Times New Roman"/>
              </a:rPr>
              <a:t>。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ＭＳ Ｐゴシック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89" y="7620796"/>
            <a:ext cx="4383114" cy="2692946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4976125" y="9416716"/>
            <a:ext cx="756000" cy="2160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テキスト ボックス 3"/>
          <p:cNvSpPr txBox="1"/>
          <p:nvPr/>
        </p:nvSpPr>
        <p:spPr>
          <a:xfrm>
            <a:off x="337250" y="7188724"/>
            <a:ext cx="945450" cy="405990"/>
          </a:xfrm>
          <a:prstGeom prst="rect">
            <a:avLst/>
          </a:prstGeom>
          <a:noFill/>
        </p:spPr>
        <p:txBody>
          <a:bodyPr wrap="square" lIns="82024" tIns="41012" rIns="82024" bIns="41012" rtlCol="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Times New Roman"/>
              </a:rPr>
              <a:t>　　</a:t>
            </a:r>
            <a:endParaRPr kumimoji="1" lang="ja-JP" alt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ＭＳ Ｐゴシック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solidFill>
                  <a:srgbClr val="002060"/>
                </a:solidFill>
                <a:latin typeface="ＭＳ Ｐゴシック"/>
                <a:ea typeface="ＭＳ Ｐゴシック" panose="020B0600070205080204" pitchFamily="50" charset="-128"/>
                <a:cs typeface="Times New Roman"/>
              </a:rPr>
              <a:t>会場案内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ＭＳ Ｐゴシック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311" y="7352632"/>
            <a:ext cx="756000" cy="2160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23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1064</TotalTime>
  <Words>72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HGSｺﾞｼｯｸM</vt:lpstr>
      <vt:lpstr>HG丸ｺﾞｼｯｸM-PRO</vt:lpstr>
      <vt:lpstr>ＭＳ Ｐゴシック</vt:lpstr>
      <vt:lpstr>メイリオ</vt:lpstr>
      <vt:lpstr>游ゴシック</vt:lpstr>
      <vt:lpstr>游明朝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中上　章子</cp:lastModifiedBy>
  <cp:revision>103</cp:revision>
  <cp:lastPrinted>2019-10-24T08:00:58Z</cp:lastPrinted>
  <dcterms:created xsi:type="dcterms:W3CDTF">2013-08-07T01:16:52Z</dcterms:created>
  <dcterms:modified xsi:type="dcterms:W3CDTF">2019-10-25T08:22:55Z</dcterms:modified>
</cp:coreProperties>
</file>