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33"/>
  </p:notesMasterIdLst>
  <p:sldIdLst>
    <p:sldId id="262" r:id="rId5"/>
    <p:sldId id="299" r:id="rId6"/>
    <p:sldId id="257" r:id="rId7"/>
    <p:sldId id="278" r:id="rId8"/>
    <p:sldId id="311" r:id="rId9"/>
    <p:sldId id="312" r:id="rId10"/>
    <p:sldId id="313" r:id="rId11"/>
    <p:sldId id="282" r:id="rId12"/>
    <p:sldId id="286" r:id="rId13"/>
    <p:sldId id="283" r:id="rId14"/>
    <p:sldId id="314" r:id="rId15"/>
    <p:sldId id="315" r:id="rId16"/>
    <p:sldId id="308" r:id="rId17"/>
    <p:sldId id="309" r:id="rId18"/>
    <p:sldId id="300" r:id="rId19"/>
    <p:sldId id="301" r:id="rId20"/>
    <p:sldId id="302" r:id="rId21"/>
    <p:sldId id="291" r:id="rId22"/>
    <p:sldId id="292" r:id="rId23"/>
    <p:sldId id="293" r:id="rId24"/>
    <p:sldId id="294" r:id="rId25"/>
    <p:sldId id="295" r:id="rId26"/>
    <p:sldId id="296" r:id="rId27"/>
    <p:sldId id="303" r:id="rId28"/>
    <p:sldId id="304" r:id="rId29"/>
    <p:sldId id="305" r:id="rId30"/>
    <p:sldId id="306" r:id="rId31"/>
    <p:sldId id="310" r:id="rId3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2226" autoAdjust="0"/>
  </p:normalViewPr>
  <p:slideViewPr>
    <p:cSldViewPr>
      <p:cViewPr>
        <p:scale>
          <a:sx n="66" d="100"/>
          <a:sy n="66" d="100"/>
        </p:scale>
        <p:origin x="-1506" y="-1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57DE58EB-0B67-4A7D-BD48-2A648BB4CE63}" type="datetimeFigureOut">
              <a:rPr kumimoji="1" lang="ja-JP" altLang="en-US" smtClean="0"/>
              <a:t>2014/8/20</a:t>
            </a:fld>
            <a:endParaRPr kumimoji="1" lang="ja-JP" altLang="en-US" dirty="0"/>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197FACD8-5F4B-4605-973F-7E1E6CD8AF06}" type="slidenum">
              <a:rPr kumimoji="1" lang="ja-JP" altLang="en-US" smtClean="0"/>
              <a:t>‹#›</a:t>
            </a:fld>
            <a:endParaRPr kumimoji="1" lang="ja-JP" altLang="en-US" dirty="0"/>
          </a:p>
        </p:txBody>
      </p:sp>
    </p:spTree>
    <p:extLst>
      <p:ext uri="{BB962C8B-B14F-4D97-AF65-F5344CB8AC3E}">
        <p14:creationId xmlns:p14="http://schemas.microsoft.com/office/powerpoint/2010/main" val="27332039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8CD82B1-B5E9-4B18-829C-695644A421DF}" type="slidenum">
              <a:rPr kumimoji="1" lang="ja-JP" altLang="en-US" smtClean="0"/>
              <a:t>0</a:t>
            </a:fld>
            <a:endParaRPr kumimoji="1" lang="ja-JP" altLang="en-US" dirty="0"/>
          </a:p>
        </p:txBody>
      </p:sp>
    </p:spTree>
    <p:extLst>
      <p:ext uri="{BB962C8B-B14F-4D97-AF65-F5344CB8AC3E}">
        <p14:creationId xmlns:p14="http://schemas.microsoft.com/office/powerpoint/2010/main" val="80760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155815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C8FBEB7-7438-4388-856C-AF897999D6A2}" type="slidenum">
              <a:rPr kumimoji="1" lang="ja-JP" altLang="en-US" smtClean="0"/>
              <a:t>19</a:t>
            </a:fld>
            <a:endParaRPr kumimoji="1" lang="ja-JP" altLang="en-US"/>
          </a:p>
        </p:txBody>
      </p:sp>
    </p:spTree>
    <p:extLst>
      <p:ext uri="{BB962C8B-B14F-4D97-AF65-F5344CB8AC3E}">
        <p14:creationId xmlns:p14="http://schemas.microsoft.com/office/powerpoint/2010/main" val="187009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4964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817110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81490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900956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041002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97271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57183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450261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3585280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26661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02CF271A-9816-4A6C-8460-7E863DCD5C8A}" type="datetimeFigureOut">
              <a:rPr kumimoji="1" lang="ja-JP" altLang="en-US" smtClean="0"/>
              <a:t>2014/8/20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1175720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F271A-9816-4A6C-8460-7E863DCD5C8A}" type="datetimeFigureOut">
              <a:rPr kumimoji="1" lang="ja-JP" altLang="en-US" smtClean="0"/>
              <a:t>2014/8/20</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1CE6F-5B73-4F9D-B496-19EF37D3CA6B}" type="slidenum">
              <a:rPr kumimoji="1" lang="ja-JP" altLang="en-US" smtClean="0"/>
              <a:t>‹#›</a:t>
            </a:fld>
            <a:endParaRPr kumimoji="1" lang="ja-JP" altLang="en-US" dirty="0"/>
          </a:p>
        </p:txBody>
      </p:sp>
    </p:spTree>
    <p:extLst>
      <p:ext uri="{BB962C8B-B14F-4D97-AF65-F5344CB8AC3E}">
        <p14:creationId xmlns:p14="http://schemas.microsoft.com/office/powerpoint/2010/main" val="4239802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9.emf"/><Relationship Id="rId5" Type="http://schemas.openxmlformats.org/officeDocument/2006/relationships/package" Target="../embeddings/Microsoft_Excel_______1.xlsx"/><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12" Type="http://schemas.openxmlformats.org/officeDocument/2006/relationships/image" Target="../media/image50.jpg"/><Relationship Id="rId2" Type="http://schemas.openxmlformats.org/officeDocument/2006/relationships/image" Target="../media/image40.jp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jpg"/><Relationship Id="rId10" Type="http://schemas.openxmlformats.org/officeDocument/2006/relationships/image" Target="../media/image48.png"/><Relationship Id="rId4" Type="http://schemas.openxmlformats.org/officeDocument/2006/relationships/image" Target="../media/image42.jp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130425"/>
            <a:ext cx="8352928" cy="1470025"/>
          </a:xfrm>
        </p:spPr>
        <p:txBody>
          <a:bodyPr>
            <a:normAutofit/>
          </a:bodyPr>
          <a:lstStyle/>
          <a:p>
            <a:r>
              <a:rPr lang="ja-JP" altLang="en-US" b="1" dirty="0" smtClean="0">
                <a:latin typeface="HG丸ｺﾞｼｯｸM-PRO" pitchFamily="50" charset="-128"/>
                <a:ea typeface="HG丸ｺﾞｼｯｸM-PRO" pitchFamily="50" charset="-128"/>
              </a:rPr>
              <a:t>各構造物に係る対策の考え方</a:t>
            </a:r>
            <a:endParaRPr kumimoji="1" lang="ja-JP" altLang="en-US" b="1" dirty="0">
              <a:latin typeface="HG丸ｺﾞｼｯｸM-PRO" pitchFamily="50" charset="-128"/>
              <a:ea typeface="HG丸ｺﾞｼｯｸM-PRO" pitchFamily="50" charset="-128"/>
            </a:endParaRPr>
          </a:p>
        </p:txBody>
      </p:sp>
      <p:sp>
        <p:nvSpPr>
          <p:cNvPr id="3" name="サブタイトル 2"/>
          <p:cNvSpPr>
            <a:spLocks noGrp="1"/>
          </p:cNvSpPr>
          <p:nvPr>
            <p:ph type="subTitle" idx="1"/>
          </p:nvPr>
        </p:nvSpPr>
        <p:spPr>
          <a:xfrm>
            <a:off x="1371600" y="4797152"/>
            <a:ext cx="6400800" cy="1440160"/>
          </a:xfrm>
        </p:spPr>
        <p:txBody>
          <a:bodyPr>
            <a:normAutofit/>
          </a:bodyPr>
          <a:lstStyle/>
          <a:p>
            <a:r>
              <a:rPr kumimoji="1" lang="ja-JP" altLang="en-US" dirty="0" smtClean="0">
                <a:solidFill>
                  <a:schemeClr val="tx1"/>
                </a:solidFill>
                <a:latin typeface="HG丸ｺﾞｼｯｸM-PRO" pitchFamily="50" charset="-128"/>
                <a:ea typeface="HG丸ｺﾞｼｯｸM-PRO" pitchFamily="50" charset="-128"/>
              </a:rPr>
              <a:t>平成２６年８月</a:t>
            </a:r>
            <a:r>
              <a:rPr lang="ja-JP" altLang="en-US" dirty="0">
                <a:solidFill>
                  <a:schemeClr val="tx1"/>
                </a:solidFill>
                <a:latin typeface="HG丸ｺﾞｼｯｸM-PRO" pitchFamily="50" charset="-128"/>
                <a:ea typeface="HG丸ｺﾞｼｯｸM-PRO" pitchFamily="50" charset="-128"/>
              </a:rPr>
              <a:t>２１</a:t>
            </a:r>
            <a:r>
              <a:rPr kumimoji="1" lang="ja-JP" altLang="en-US" dirty="0" smtClean="0">
                <a:solidFill>
                  <a:schemeClr val="tx1"/>
                </a:solidFill>
                <a:latin typeface="HG丸ｺﾞｼｯｸM-PRO" pitchFamily="50" charset="-128"/>
                <a:ea typeface="HG丸ｺﾞｼｯｸM-PRO" pitchFamily="50" charset="-128"/>
              </a:rPr>
              <a:t>日</a:t>
            </a:r>
            <a:endParaRPr kumimoji="1" lang="en-US" altLang="ja-JP" dirty="0" smtClean="0">
              <a:solidFill>
                <a:schemeClr val="tx1"/>
              </a:solidFill>
              <a:latin typeface="HG丸ｺﾞｼｯｸM-PRO" pitchFamily="50" charset="-128"/>
              <a:ea typeface="HG丸ｺﾞｼｯｸM-PRO" pitchFamily="50" charset="-128"/>
            </a:endParaRPr>
          </a:p>
        </p:txBody>
      </p:sp>
      <p:sp>
        <p:nvSpPr>
          <p:cNvPr id="4" name="テキスト ボックス 3"/>
          <p:cNvSpPr txBox="1"/>
          <p:nvPr/>
        </p:nvSpPr>
        <p:spPr>
          <a:xfrm>
            <a:off x="5806480" y="0"/>
            <a:ext cx="3306850" cy="400110"/>
          </a:xfrm>
          <a:prstGeom prst="rect">
            <a:avLst/>
          </a:prstGeom>
          <a:solidFill>
            <a:schemeClr val="tx1"/>
          </a:solidFill>
        </p:spPr>
        <p:txBody>
          <a:bodyPr wrap="square" rtlCol="0">
            <a:spAutoFit/>
          </a:bodyPr>
          <a:lstStyle/>
          <a:p>
            <a:r>
              <a:rPr kumimoji="1" lang="ja-JP" altLang="en-US" sz="1000" dirty="0" smtClean="0">
                <a:solidFill>
                  <a:schemeClr val="bg1"/>
                </a:solidFill>
                <a:latin typeface="Meiryo UI" pitchFamily="50" charset="-128"/>
                <a:ea typeface="Meiryo UI" pitchFamily="50" charset="-128"/>
                <a:cs typeface="Meiryo UI" pitchFamily="50" charset="-128"/>
              </a:rPr>
              <a:t>平成</a:t>
            </a:r>
            <a:r>
              <a:rPr lang="en-US" altLang="ja-JP" sz="1000" dirty="0" smtClean="0">
                <a:solidFill>
                  <a:schemeClr val="bg1"/>
                </a:solidFill>
                <a:latin typeface="Meiryo UI" pitchFamily="50" charset="-128"/>
                <a:ea typeface="Meiryo UI" pitchFamily="50" charset="-128"/>
                <a:cs typeface="Meiryo UI" pitchFamily="50" charset="-128"/>
              </a:rPr>
              <a:t>26</a:t>
            </a:r>
            <a:r>
              <a:rPr kumimoji="1" lang="ja-JP" altLang="en-US" sz="1000" dirty="0" smtClean="0">
                <a:solidFill>
                  <a:schemeClr val="bg1"/>
                </a:solidFill>
                <a:latin typeface="Meiryo UI" pitchFamily="50" charset="-128"/>
                <a:ea typeface="Meiryo UI" pitchFamily="50" charset="-128"/>
                <a:cs typeface="Meiryo UI" pitchFamily="50" charset="-128"/>
              </a:rPr>
              <a:t>年</a:t>
            </a:r>
            <a:r>
              <a:rPr lang="en-US" altLang="ja-JP" sz="1000" dirty="0">
                <a:solidFill>
                  <a:schemeClr val="bg1"/>
                </a:solidFill>
                <a:latin typeface="Meiryo UI" pitchFamily="50" charset="-128"/>
                <a:ea typeface="Meiryo UI" pitchFamily="50" charset="-128"/>
                <a:cs typeface="Meiryo UI" pitchFamily="50" charset="-128"/>
              </a:rPr>
              <a:t>8</a:t>
            </a:r>
            <a:r>
              <a:rPr kumimoji="1" lang="ja-JP" altLang="en-US" sz="1000" dirty="0" smtClean="0">
                <a:solidFill>
                  <a:schemeClr val="bg1"/>
                </a:solidFill>
                <a:latin typeface="Meiryo UI" pitchFamily="50" charset="-128"/>
                <a:ea typeface="Meiryo UI" pitchFamily="50" charset="-128"/>
                <a:cs typeface="Meiryo UI" pitchFamily="50" charset="-128"/>
              </a:rPr>
              <a:t>月</a:t>
            </a:r>
            <a:r>
              <a:rPr lang="en-US" altLang="ja-JP" sz="1000" dirty="0">
                <a:solidFill>
                  <a:schemeClr val="bg1"/>
                </a:solidFill>
                <a:latin typeface="Meiryo UI" pitchFamily="50" charset="-128"/>
                <a:ea typeface="Meiryo UI" pitchFamily="50" charset="-128"/>
                <a:cs typeface="Meiryo UI" pitchFamily="50" charset="-128"/>
              </a:rPr>
              <a:t>21</a:t>
            </a:r>
            <a:r>
              <a:rPr kumimoji="1" lang="ja-JP" altLang="en-US" sz="1000" dirty="0" smtClean="0">
                <a:solidFill>
                  <a:schemeClr val="bg1"/>
                </a:solidFill>
                <a:latin typeface="Meiryo UI" pitchFamily="50" charset="-128"/>
                <a:ea typeface="Meiryo UI" pitchFamily="50" charset="-128"/>
                <a:cs typeface="Meiryo UI" pitchFamily="50" charset="-128"/>
              </a:rPr>
              <a:t>日（木）</a:t>
            </a:r>
            <a:r>
              <a:rPr lang="en-US" altLang="ja-JP" sz="1000" dirty="0" smtClean="0">
                <a:solidFill>
                  <a:schemeClr val="bg1"/>
                </a:solidFill>
                <a:latin typeface="Meiryo UI" pitchFamily="50" charset="-128"/>
                <a:ea typeface="Meiryo UI" pitchFamily="50" charset="-128"/>
                <a:cs typeface="Meiryo UI" pitchFamily="50" charset="-128"/>
              </a:rPr>
              <a:t>15:00</a:t>
            </a:r>
            <a:r>
              <a:rPr lang="ja-JP" altLang="en-US" sz="1000" dirty="0" smtClean="0">
                <a:solidFill>
                  <a:schemeClr val="bg1"/>
                </a:solidFill>
                <a:latin typeface="Meiryo UI" pitchFamily="50" charset="-128"/>
                <a:ea typeface="Meiryo UI" pitchFamily="50" charset="-128"/>
                <a:cs typeface="Meiryo UI" pitchFamily="50" charset="-128"/>
              </a:rPr>
              <a:t>～</a:t>
            </a:r>
            <a:endParaRPr lang="en-US" altLang="ja-JP" sz="1000" dirty="0" smtClean="0">
              <a:solidFill>
                <a:schemeClr val="bg1"/>
              </a:solidFill>
              <a:latin typeface="Meiryo UI" pitchFamily="50" charset="-128"/>
              <a:ea typeface="Meiryo UI" pitchFamily="50" charset="-128"/>
              <a:cs typeface="Meiryo UI" pitchFamily="50" charset="-128"/>
            </a:endParaRPr>
          </a:p>
          <a:p>
            <a:r>
              <a:rPr kumimoji="1" lang="ja-JP" altLang="en-US" sz="1000" dirty="0" smtClean="0">
                <a:solidFill>
                  <a:schemeClr val="bg1"/>
                </a:solidFill>
                <a:latin typeface="Meiryo UI" pitchFamily="50" charset="-128"/>
                <a:ea typeface="Meiryo UI" pitchFamily="50" charset="-128"/>
                <a:cs typeface="Meiryo UI" pitchFamily="50" charset="-128"/>
              </a:rPr>
              <a:t>第</a:t>
            </a:r>
            <a:r>
              <a:rPr kumimoji="1" lang="en-US" altLang="ja-JP" sz="1000" dirty="0" smtClean="0">
                <a:solidFill>
                  <a:schemeClr val="bg1"/>
                </a:solidFill>
                <a:latin typeface="Meiryo UI" pitchFamily="50" charset="-128"/>
                <a:ea typeface="Meiryo UI" pitchFamily="50" charset="-128"/>
                <a:cs typeface="Meiryo UI" pitchFamily="50" charset="-128"/>
              </a:rPr>
              <a:t>9</a:t>
            </a:r>
            <a:r>
              <a:rPr kumimoji="1" lang="ja-JP" altLang="en-US" sz="1000" dirty="0" smtClean="0">
                <a:solidFill>
                  <a:schemeClr val="bg1"/>
                </a:solidFill>
                <a:latin typeface="Meiryo UI" pitchFamily="50" charset="-128"/>
                <a:ea typeface="Meiryo UI" pitchFamily="50" charset="-128"/>
                <a:cs typeface="Meiryo UI" pitchFamily="50" charset="-128"/>
              </a:rPr>
              <a:t>回南海トラフ巨大地震土木構造物耐震対策検討部会</a:t>
            </a:r>
            <a:endParaRPr kumimoji="1" lang="ja-JP" altLang="en-US" sz="10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0"/>
            <a:ext cx="1979712" cy="307777"/>
          </a:xfrm>
          <a:prstGeom prst="rect">
            <a:avLst/>
          </a:prstGeom>
          <a:noFill/>
          <a:ln>
            <a:solidFill>
              <a:schemeClr val="tx1"/>
            </a:solidFill>
          </a:ln>
        </p:spPr>
        <p:txBody>
          <a:bodyPr wrap="square" rtlCol="0">
            <a:spAutoFit/>
          </a:bodyPr>
          <a:lstStyle/>
          <a:p>
            <a:pPr algn="ctr"/>
            <a:r>
              <a:rPr lang="ja-JP" altLang="en-US" sz="1400" b="1" dirty="0" smtClean="0">
                <a:latin typeface="HG丸ｺﾞｼｯｸM-PRO" pitchFamily="50" charset="-128"/>
                <a:ea typeface="HG丸ｺﾞｼｯｸM-PRO" pitchFamily="50" charset="-128"/>
              </a:rPr>
              <a:t>資料－３</a:t>
            </a:r>
            <a:endParaRPr kumimoji="1" lang="en-US" altLang="ja-JP" sz="1400" b="1" dirty="0" smtClean="0">
              <a:latin typeface="HG丸ｺﾞｼｯｸM-PRO" pitchFamily="50" charset="-128"/>
              <a:ea typeface="HG丸ｺﾞｼｯｸM-PRO" pitchFamily="50" charset="-128"/>
            </a:endParaRPr>
          </a:p>
        </p:txBody>
      </p:sp>
      <p:sp>
        <p:nvSpPr>
          <p:cNvPr id="7" name="タイトル 1"/>
          <p:cNvSpPr txBox="1">
            <a:spLocks/>
          </p:cNvSpPr>
          <p:nvPr/>
        </p:nvSpPr>
        <p:spPr>
          <a:xfrm>
            <a:off x="989856" y="3140968"/>
            <a:ext cx="7254552" cy="1080120"/>
          </a:xfrm>
          <a:prstGeom prst="rect">
            <a:avLst/>
          </a:prstGeom>
        </p:spPr>
        <p:txBody>
          <a:bodyPr vert="horz" lIns="0" tIns="45720" rIns="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800" b="1" dirty="0" smtClean="0">
                <a:latin typeface="HG丸ｺﾞｼｯｸM-PRO" pitchFamily="50" charset="-128"/>
                <a:ea typeface="HG丸ｺﾞｼｯｸM-PRO" pitchFamily="50" charset="-128"/>
              </a:rPr>
              <a:t>（都市整備部地震防災</a:t>
            </a:r>
            <a:endParaRPr lang="en-US" altLang="ja-JP" sz="2800" b="1" dirty="0" smtClean="0">
              <a:latin typeface="HG丸ｺﾞｼｯｸM-PRO" pitchFamily="50" charset="-128"/>
              <a:ea typeface="HG丸ｺﾞｼｯｸM-PRO" pitchFamily="50" charset="-128"/>
            </a:endParaRPr>
          </a:p>
          <a:p>
            <a:pPr algn="r"/>
            <a:r>
              <a:rPr lang="ja-JP" altLang="en-US" sz="2800" b="1" dirty="0" smtClean="0">
                <a:latin typeface="HG丸ｺﾞｼｯｸM-PRO" pitchFamily="50" charset="-128"/>
                <a:ea typeface="HG丸ｺﾞｼｯｸM-PRO" pitchFamily="50" charset="-128"/>
              </a:rPr>
              <a:t>アクションプログラム</a:t>
            </a:r>
            <a:r>
              <a:rPr lang="en-US" altLang="ja-JP" sz="2800" b="1" dirty="0" smtClean="0">
                <a:latin typeface="HG丸ｺﾞｼｯｸM-PRO" pitchFamily="50" charset="-128"/>
                <a:ea typeface="HG丸ｺﾞｼｯｸM-PRO" pitchFamily="50" charset="-128"/>
              </a:rPr>
              <a:t>(</a:t>
            </a:r>
            <a:r>
              <a:rPr lang="ja-JP" altLang="en-US" sz="2800" b="1" dirty="0" smtClean="0">
                <a:latin typeface="HG丸ｺﾞｼｯｸM-PRO" pitchFamily="50" charset="-128"/>
                <a:ea typeface="HG丸ｺﾞｼｯｸM-PRO" pitchFamily="50" charset="-128"/>
              </a:rPr>
              <a:t>たたき台</a:t>
            </a:r>
            <a:r>
              <a:rPr lang="en-US" altLang="ja-JP" sz="2800" b="1" dirty="0" smtClean="0">
                <a:latin typeface="HG丸ｺﾞｼｯｸM-PRO" pitchFamily="50" charset="-128"/>
                <a:ea typeface="HG丸ｺﾞｼｯｸM-PRO" pitchFamily="50" charset="-128"/>
              </a:rPr>
              <a:t>)</a:t>
            </a:r>
            <a:r>
              <a:rPr lang="ja-JP" altLang="en-US" sz="2800" b="1" dirty="0" smtClean="0">
                <a:latin typeface="HG丸ｺﾞｼｯｸM-PRO" pitchFamily="50" charset="-128"/>
                <a:ea typeface="HG丸ｺﾞｼｯｸM-PRO" pitchFamily="50" charset="-128"/>
              </a:rPr>
              <a:t>）</a:t>
            </a:r>
            <a:endParaRPr lang="ja-JP" altLang="en-US" sz="2800" b="1"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8012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9</a:t>
            </a:fld>
            <a:endParaRPr kumimoji="1" lang="ja-JP" altLang="en-US" sz="1600" dirty="0"/>
          </a:p>
        </p:txBody>
      </p:sp>
      <p:sp>
        <p:nvSpPr>
          <p:cNvPr id="6" name="タイトル 1"/>
          <p:cNvSpPr txBox="1">
            <a:spLocks/>
          </p:cNvSpPr>
          <p:nvPr/>
        </p:nvSpPr>
        <p:spPr>
          <a:xfrm>
            <a:off x="5720" y="1"/>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津波防御施設の強化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52400" y="773113"/>
            <a:ext cx="4445151" cy="624840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altLang="ja-JP" sz="400" b="1" dirty="0">
              <a:solidFill>
                <a:schemeClr val="tx1"/>
              </a:solidFill>
              <a:latin typeface="HGSｺﾞｼｯｸM" pitchFamily="50" charset="-128"/>
              <a:ea typeface="HGSｺﾞｼｯｸM" pitchFamily="50" charset="-128"/>
              <a:cs typeface="Meiryo UI"/>
            </a:endParaRPr>
          </a:p>
          <a:p>
            <a:pPr>
              <a:defRPr/>
            </a:pPr>
            <a:endParaRPr lang="en-US" altLang="ja-JP" dirty="0" smtClean="0">
              <a:solidFill>
                <a:schemeClr val="tx1"/>
              </a:solidFill>
              <a:latin typeface="HGSｺﾞｼｯｸM" pitchFamily="50" charset="-128"/>
              <a:ea typeface="HGSｺﾞｼｯｸM" pitchFamily="50" charset="-128"/>
              <a:cs typeface="Meiryo UI"/>
            </a:endParaRPr>
          </a:p>
          <a:p>
            <a:pPr>
              <a:defRPr/>
            </a:pPr>
            <a:endParaRPr lang="en-US" altLang="ja-JP" sz="1400" b="1" dirty="0">
              <a:solidFill>
                <a:schemeClr val="tx1"/>
              </a:solidFill>
              <a:latin typeface="HGSｺﾞｼｯｸM" pitchFamily="50" charset="-128"/>
              <a:ea typeface="HGSｺﾞｼｯｸM" pitchFamily="50" charset="-128"/>
              <a:cs typeface="Meiryo UI"/>
            </a:endParaRPr>
          </a:p>
          <a:p>
            <a:pPr>
              <a:defRPr/>
            </a:pPr>
            <a:endParaRPr lang="en-US" altLang="ja-JP" sz="1600" b="1"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a:p>
            <a:pPr>
              <a:defRPr/>
            </a:pPr>
            <a:endParaRPr lang="en-US" altLang="ja-JP" sz="1400" dirty="0">
              <a:solidFill>
                <a:schemeClr val="tx1"/>
              </a:solidFill>
              <a:latin typeface="HGSｺﾞｼｯｸM" pitchFamily="50" charset="-128"/>
              <a:ea typeface="HGSｺﾞｼｯｸM" pitchFamily="50" charset="-128"/>
              <a:cs typeface="Meiryo UI"/>
            </a:endParaRPr>
          </a:p>
        </p:txBody>
      </p:sp>
      <p:pic>
        <p:nvPicPr>
          <p:cNvPr id="8" name="Picture 50"/>
          <p:cNvPicPr>
            <a:picLocks noChangeAspect="1" noChangeArrowheads="1"/>
          </p:cNvPicPr>
          <p:nvPr/>
        </p:nvPicPr>
        <p:blipFill>
          <a:blip r:embed="rId2"/>
          <a:srcRect l="43428"/>
          <a:stretch>
            <a:fillRect/>
          </a:stretch>
        </p:blipFill>
        <p:spPr bwMode="auto">
          <a:xfrm>
            <a:off x="609985" y="2868180"/>
            <a:ext cx="3126590" cy="3744913"/>
          </a:xfrm>
          <a:prstGeom prst="rect">
            <a:avLst/>
          </a:prstGeom>
          <a:noFill/>
          <a:ln w="9525">
            <a:noFill/>
            <a:miter lim="800000"/>
            <a:headEnd/>
            <a:tailEnd/>
          </a:ln>
        </p:spPr>
      </p:pic>
      <p:sp>
        <p:nvSpPr>
          <p:cNvPr id="9" name="Line 55"/>
          <p:cNvSpPr>
            <a:spLocks noChangeShapeType="1"/>
          </p:cNvSpPr>
          <p:nvPr/>
        </p:nvSpPr>
        <p:spPr bwMode="auto">
          <a:xfrm flipH="1">
            <a:off x="1364502" y="3628345"/>
            <a:ext cx="955028" cy="721570"/>
          </a:xfrm>
          <a:prstGeom prst="line">
            <a:avLst/>
          </a:prstGeom>
          <a:noFill/>
          <a:ln w="9525">
            <a:solidFill>
              <a:schemeClr val="tx1"/>
            </a:solidFill>
            <a:round/>
            <a:headEnd/>
            <a:tailEnd type="triangle" w="med" len="med"/>
          </a:ln>
        </p:spPr>
        <p:txBody>
          <a:bodyPr/>
          <a:lstStyle/>
          <a:p>
            <a:endParaRPr lang="ja-JP" altLang="en-US"/>
          </a:p>
        </p:txBody>
      </p:sp>
      <p:sp>
        <p:nvSpPr>
          <p:cNvPr id="10" name="Line 56"/>
          <p:cNvSpPr>
            <a:spLocks noChangeShapeType="1"/>
          </p:cNvSpPr>
          <p:nvPr/>
        </p:nvSpPr>
        <p:spPr bwMode="auto">
          <a:xfrm>
            <a:off x="2319530" y="3628344"/>
            <a:ext cx="57797" cy="921595"/>
          </a:xfrm>
          <a:prstGeom prst="line">
            <a:avLst/>
          </a:prstGeom>
          <a:noFill/>
          <a:ln w="9525">
            <a:solidFill>
              <a:schemeClr val="tx1"/>
            </a:solidFill>
            <a:round/>
            <a:headEnd/>
            <a:tailEnd type="triangle" w="med" len="med"/>
          </a:ln>
        </p:spPr>
        <p:txBody>
          <a:bodyPr/>
          <a:lstStyle/>
          <a:p>
            <a:endParaRPr lang="ja-JP" altLang="en-US"/>
          </a:p>
        </p:txBody>
      </p:sp>
      <p:sp>
        <p:nvSpPr>
          <p:cNvPr id="12" name="Text Box 58"/>
          <p:cNvSpPr txBox="1">
            <a:spLocks noChangeArrowheads="1"/>
          </p:cNvSpPr>
          <p:nvPr/>
        </p:nvSpPr>
        <p:spPr bwMode="auto">
          <a:xfrm>
            <a:off x="533540" y="1932076"/>
            <a:ext cx="3571980" cy="707886"/>
          </a:xfrm>
          <a:prstGeom prst="rect">
            <a:avLst/>
          </a:prstGeom>
          <a:noFill/>
          <a:ln w="9525">
            <a:solidFill>
              <a:schemeClr val="tx1"/>
            </a:solidFill>
            <a:miter lim="800000"/>
            <a:headEnd/>
            <a:tailEnd/>
          </a:ln>
        </p:spPr>
        <p:txBody>
          <a:bodyPr wrap="square">
            <a:spAutoFit/>
          </a:bodyPr>
          <a:lstStyle/>
          <a:p>
            <a:r>
              <a:rPr lang="ja-JP" altLang="en-US" sz="1000" u="sng" dirty="0">
                <a:ea typeface="HGSｺﾞｼｯｸM" pitchFamily="50" charset="-128"/>
              </a:rPr>
              <a:t>ブレース設置工法</a:t>
            </a:r>
            <a:r>
              <a:rPr lang="ja-JP" altLang="en-US" sz="1000" dirty="0">
                <a:ea typeface="HGSｺﾞｼｯｸM" pitchFamily="50" charset="-128"/>
              </a:rPr>
              <a:t>：門柱にダンパーブレースを設置し</a:t>
            </a:r>
            <a:r>
              <a:rPr lang="ja-JP" altLang="en-US" sz="1000" dirty="0" smtClean="0">
                <a:ea typeface="HGSｺﾞｼｯｸM" pitchFamily="50" charset="-128"/>
              </a:rPr>
              <a:t>、</a:t>
            </a:r>
            <a:endParaRPr lang="en-US" altLang="ja-JP" sz="1000" dirty="0" smtClean="0">
              <a:ea typeface="HGSｺﾞｼｯｸM" pitchFamily="50" charset="-128"/>
            </a:endParaRPr>
          </a:p>
          <a:p>
            <a:r>
              <a:rPr lang="ja-JP" altLang="en-US" sz="1000" dirty="0" smtClean="0">
                <a:ea typeface="HGSｺﾞｼｯｸM" pitchFamily="50" charset="-128"/>
              </a:rPr>
              <a:t>水流直角方向加振</a:t>
            </a:r>
            <a:r>
              <a:rPr lang="ja-JP" altLang="en-US" sz="1000" dirty="0">
                <a:ea typeface="HGSｺﾞｼｯｸM" pitchFamily="50" charset="-128"/>
              </a:rPr>
              <a:t>に対してブレース材</a:t>
            </a:r>
            <a:r>
              <a:rPr lang="ja-JP" altLang="en-US" sz="1000" dirty="0" smtClean="0">
                <a:ea typeface="HGSｺﾞｼｯｸM" pitchFamily="50" charset="-128"/>
              </a:rPr>
              <a:t>を降伏</a:t>
            </a:r>
            <a:r>
              <a:rPr lang="ja-JP" altLang="en-US" sz="1000" dirty="0">
                <a:ea typeface="HGSｺﾞｼｯｸM" pitchFamily="50" charset="-128"/>
              </a:rPr>
              <a:t>させる</a:t>
            </a:r>
            <a:r>
              <a:rPr lang="ja-JP" altLang="en-US" sz="1000" dirty="0" smtClean="0">
                <a:ea typeface="HGSｺﾞｼｯｸM" pitchFamily="50" charset="-128"/>
              </a:rPr>
              <a:t>こと</a:t>
            </a:r>
            <a:endParaRPr lang="en-US" altLang="ja-JP" sz="1000" dirty="0" smtClean="0">
              <a:ea typeface="HGSｺﾞｼｯｸM" pitchFamily="50" charset="-128"/>
            </a:endParaRPr>
          </a:p>
          <a:p>
            <a:r>
              <a:rPr lang="ja-JP" altLang="en-US" sz="1000" dirty="0" smtClean="0">
                <a:ea typeface="HGSｺﾞｼｯｸM" pitchFamily="50" charset="-128"/>
              </a:rPr>
              <a:t>に</a:t>
            </a:r>
            <a:r>
              <a:rPr lang="ja-JP" altLang="en-US" sz="1000" dirty="0">
                <a:ea typeface="HGSｺﾞｼｯｸM" pitchFamily="50" charset="-128"/>
              </a:rPr>
              <a:t>より地震時慣性力の減衰を図り、堰柱に作用する</a:t>
            </a:r>
            <a:r>
              <a:rPr lang="ja-JP" altLang="en-US" sz="1000" dirty="0" smtClean="0">
                <a:ea typeface="HGSｺﾞｼｯｸM" pitchFamily="50" charset="-128"/>
              </a:rPr>
              <a:t>断面力</a:t>
            </a:r>
            <a:endParaRPr lang="en-US" altLang="ja-JP" sz="1000" dirty="0" smtClean="0">
              <a:ea typeface="HGSｺﾞｼｯｸM" pitchFamily="50" charset="-128"/>
            </a:endParaRPr>
          </a:p>
          <a:p>
            <a:r>
              <a:rPr lang="ja-JP" altLang="en-US" sz="1000" dirty="0" smtClean="0">
                <a:ea typeface="HGSｺﾞｼｯｸM" pitchFamily="50" charset="-128"/>
              </a:rPr>
              <a:t>を</a:t>
            </a:r>
            <a:r>
              <a:rPr lang="ja-JP" altLang="en-US" sz="1000" dirty="0">
                <a:ea typeface="HGSｺﾞｼｯｸM" pitchFamily="50" charset="-128"/>
              </a:rPr>
              <a:t>低減する工法</a:t>
            </a:r>
          </a:p>
        </p:txBody>
      </p:sp>
      <p:sp>
        <p:nvSpPr>
          <p:cNvPr id="13" name="Text Box 61"/>
          <p:cNvSpPr txBox="1">
            <a:spLocks noChangeArrowheads="1"/>
          </p:cNvSpPr>
          <p:nvPr/>
        </p:nvSpPr>
        <p:spPr bwMode="auto">
          <a:xfrm>
            <a:off x="586543" y="1497325"/>
            <a:ext cx="1947448" cy="307777"/>
          </a:xfrm>
          <a:prstGeom prst="rect">
            <a:avLst/>
          </a:prstGeom>
          <a:solidFill>
            <a:srgbClr val="FF0000"/>
          </a:solidFill>
          <a:ln w="9525">
            <a:noFill/>
            <a:miter lim="800000"/>
            <a:headEnd/>
            <a:tailEnd/>
          </a:ln>
        </p:spPr>
        <p:txBody>
          <a:bodyPr wrap="square">
            <a:spAutoFit/>
          </a:bodyPr>
          <a:lstStyle/>
          <a:p>
            <a:pPr algn="ctr"/>
            <a:r>
              <a:rPr lang="en-US" altLang="ja-JP" sz="1400" b="1" dirty="0" err="1">
                <a:solidFill>
                  <a:schemeClr val="bg1"/>
                </a:solidFill>
                <a:ea typeface="HGSｺﾞｼｯｸM" pitchFamily="50" charset="-128"/>
              </a:rPr>
              <a:t>ブレース設置工法</a:t>
            </a:r>
            <a:endParaRPr lang="ja-JP" altLang="en-US" sz="1400" b="1" dirty="0">
              <a:solidFill>
                <a:schemeClr val="bg1"/>
              </a:solidFill>
              <a:ea typeface="HGSｺﾞｼｯｸM" pitchFamily="50" charset="-128"/>
            </a:endParaRPr>
          </a:p>
        </p:txBody>
      </p:sp>
      <p:pic>
        <p:nvPicPr>
          <p:cNvPr id="14" name="Picture 54" descr="dan02_02"/>
          <p:cNvPicPr>
            <a:picLocks noChangeAspect="1" noChangeArrowheads="1"/>
          </p:cNvPicPr>
          <p:nvPr/>
        </p:nvPicPr>
        <p:blipFill>
          <a:blip r:embed="rId3"/>
          <a:srcRect/>
          <a:stretch>
            <a:fillRect/>
          </a:stretch>
        </p:blipFill>
        <p:spPr bwMode="auto">
          <a:xfrm>
            <a:off x="2308234" y="2799222"/>
            <a:ext cx="1529335" cy="829122"/>
          </a:xfrm>
          <a:prstGeom prst="rect">
            <a:avLst/>
          </a:prstGeom>
          <a:noFill/>
          <a:ln w="9525">
            <a:solidFill>
              <a:schemeClr val="tx1"/>
            </a:solidFill>
            <a:miter lim="800000"/>
            <a:headEnd/>
            <a:tailEnd/>
          </a:ln>
        </p:spPr>
      </p:pic>
      <p:sp>
        <p:nvSpPr>
          <p:cNvPr id="15" name="Text Box 57"/>
          <p:cNvSpPr txBox="1">
            <a:spLocks noChangeArrowheads="1"/>
          </p:cNvSpPr>
          <p:nvPr/>
        </p:nvSpPr>
        <p:spPr bwMode="auto">
          <a:xfrm>
            <a:off x="3334007" y="3641292"/>
            <a:ext cx="1415772" cy="276999"/>
          </a:xfrm>
          <a:prstGeom prst="rect">
            <a:avLst/>
          </a:prstGeom>
          <a:noFill/>
          <a:ln w="9525">
            <a:noFill/>
            <a:miter lim="800000"/>
            <a:headEnd/>
            <a:tailEnd/>
          </a:ln>
        </p:spPr>
        <p:txBody>
          <a:bodyPr wrap="none">
            <a:spAutoFit/>
          </a:bodyPr>
          <a:lstStyle/>
          <a:p>
            <a:r>
              <a:rPr lang="ja-JP" altLang="en-US" sz="1200" b="1" dirty="0">
                <a:ea typeface="HGSｺﾞｼｯｸM" pitchFamily="50" charset="-128"/>
              </a:rPr>
              <a:t>座屈拘束ブレース</a:t>
            </a:r>
          </a:p>
        </p:txBody>
      </p:sp>
      <p:sp>
        <p:nvSpPr>
          <p:cNvPr id="16" name="正方形/長方形 15"/>
          <p:cNvSpPr/>
          <p:nvPr/>
        </p:nvSpPr>
        <p:spPr>
          <a:xfrm>
            <a:off x="4821407" y="995972"/>
            <a:ext cx="2565126" cy="369332"/>
          </a:xfrm>
          <a:prstGeom prst="rect">
            <a:avLst/>
          </a:prstGeom>
        </p:spPr>
        <p:txBody>
          <a:bodyPr wrap="none">
            <a:spAutoFit/>
          </a:bodyPr>
          <a:lstStyle/>
          <a:p>
            <a:pPr marL="285750" indent="-285750">
              <a:buFont typeface="Wingdings" panose="05000000000000000000" pitchFamily="2" charset="2"/>
              <a:buChar char="Ø"/>
              <a:defRPr/>
            </a:pPr>
            <a:r>
              <a:rPr lang="ja-JP" altLang="en-US" b="1" dirty="0" smtClean="0">
                <a:latin typeface="HGSｺﾞｼｯｸM" pitchFamily="50" charset="-128"/>
                <a:ea typeface="HGSｺﾞｼｯｸM" pitchFamily="50" charset="-128"/>
                <a:cs typeface="Meiryo UI"/>
              </a:rPr>
              <a:t>芦田川</a:t>
            </a:r>
            <a:r>
              <a:rPr lang="ja-JP" altLang="en-US" b="1" dirty="0">
                <a:latin typeface="HGSｺﾞｼｯｸM" pitchFamily="50" charset="-128"/>
                <a:ea typeface="HGSｺﾞｼｯｸM" pitchFamily="50" charset="-128"/>
                <a:cs typeface="Meiryo UI"/>
              </a:rPr>
              <a:t>水門の対策案</a:t>
            </a:r>
            <a:endParaRPr lang="en-US" altLang="ja-JP" b="1" dirty="0">
              <a:latin typeface="HGSｺﾞｼｯｸM" pitchFamily="50" charset="-128"/>
              <a:ea typeface="HGSｺﾞｼｯｸM" pitchFamily="50" charset="-128"/>
              <a:cs typeface="Meiryo UI"/>
            </a:endParaRPr>
          </a:p>
        </p:txBody>
      </p:sp>
      <p:pic>
        <p:nvPicPr>
          <p:cNvPr id="1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95" b="5400"/>
          <a:stretch/>
        </p:blipFill>
        <p:spPr bwMode="auto">
          <a:xfrm>
            <a:off x="4850775" y="3152373"/>
            <a:ext cx="4214642" cy="3176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61"/>
          <p:cNvSpPr txBox="1">
            <a:spLocks noChangeArrowheads="1"/>
          </p:cNvSpPr>
          <p:nvPr/>
        </p:nvSpPr>
        <p:spPr bwMode="auto">
          <a:xfrm>
            <a:off x="5185639" y="1459225"/>
            <a:ext cx="1947448" cy="307777"/>
          </a:xfrm>
          <a:prstGeom prst="rect">
            <a:avLst/>
          </a:prstGeom>
          <a:solidFill>
            <a:srgbClr val="FF0000"/>
          </a:solidFill>
          <a:ln w="9525">
            <a:noFill/>
            <a:miter lim="800000"/>
            <a:headEnd/>
            <a:tailEnd/>
          </a:ln>
        </p:spPr>
        <p:txBody>
          <a:bodyPr wrap="square">
            <a:spAutoFit/>
          </a:bodyPr>
          <a:lstStyle/>
          <a:p>
            <a:r>
              <a:rPr lang="ja-JP" altLang="en-US" sz="1400" b="1" dirty="0" smtClean="0">
                <a:solidFill>
                  <a:schemeClr val="bg1"/>
                </a:solidFill>
                <a:ea typeface="HGSｺﾞｼｯｸM" pitchFamily="50" charset="-128"/>
              </a:rPr>
              <a:t>　地盤改良</a:t>
            </a:r>
            <a:r>
              <a:rPr lang="en-US" altLang="ja-JP" sz="1400" b="1" dirty="0" err="1" smtClean="0">
                <a:solidFill>
                  <a:schemeClr val="bg1"/>
                </a:solidFill>
                <a:ea typeface="HGSｺﾞｼｯｸM" pitchFamily="50" charset="-128"/>
              </a:rPr>
              <a:t>工法</a:t>
            </a:r>
            <a:endParaRPr lang="ja-JP" altLang="en-US" sz="1400" b="1" dirty="0">
              <a:solidFill>
                <a:schemeClr val="bg1"/>
              </a:solidFill>
              <a:ea typeface="HGSｺﾞｼｯｸM" pitchFamily="50" charset="-128"/>
            </a:endParaRPr>
          </a:p>
        </p:txBody>
      </p:sp>
      <p:sp>
        <p:nvSpPr>
          <p:cNvPr id="20" name="Text Box 58"/>
          <p:cNvSpPr txBox="1">
            <a:spLocks noChangeArrowheads="1"/>
          </p:cNvSpPr>
          <p:nvPr/>
        </p:nvSpPr>
        <p:spPr bwMode="auto">
          <a:xfrm>
            <a:off x="5041623" y="1915194"/>
            <a:ext cx="3571980" cy="400110"/>
          </a:xfrm>
          <a:prstGeom prst="rect">
            <a:avLst/>
          </a:prstGeom>
          <a:noFill/>
          <a:ln w="9525">
            <a:solidFill>
              <a:schemeClr val="tx1"/>
            </a:solidFill>
            <a:miter lim="800000"/>
            <a:headEnd/>
            <a:tailEnd/>
          </a:ln>
        </p:spPr>
        <p:txBody>
          <a:bodyPr wrap="square">
            <a:spAutoFit/>
          </a:bodyPr>
          <a:lstStyle/>
          <a:p>
            <a:r>
              <a:rPr lang="ja-JP" altLang="en-US" sz="1000" u="sng" dirty="0" smtClean="0">
                <a:ea typeface="HGSｺﾞｼｯｸM" pitchFamily="50" charset="-128"/>
              </a:rPr>
              <a:t>地盤工法</a:t>
            </a:r>
            <a:r>
              <a:rPr lang="ja-JP" altLang="en-US" sz="1000" dirty="0" smtClean="0">
                <a:ea typeface="HGSｺﾞｼｯｸM" pitchFamily="50" charset="-128"/>
              </a:rPr>
              <a:t>：水門下部工周辺の地盤を改良することにより、基礎杭に作用する断面力を低減する工法</a:t>
            </a:r>
            <a:endParaRPr lang="en-US" altLang="ja-JP" sz="1000" dirty="0" smtClean="0">
              <a:ea typeface="HGSｺﾞｼｯｸM" pitchFamily="50" charset="-128"/>
            </a:endParaRPr>
          </a:p>
        </p:txBody>
      </p:sp>
      <p:sp>
        <p:nvSpPr>
          <p:cNvPr id="21" name="正方形/長方形 20"/>
          <p:cNvSpPr/>
          <p:nvPr/>
        </p:nvSpPr>
        <p:spPr>
          <a:xfrm>
            <a:off x="217087" y="995972"/>
            <a:ext cx="2797561" cy="369332"/>
          </a:xfrm>
          <a:prstGeom prst="rect">
            <a:avLst/>
          </a:prstGeom>
        </p:spPr>
        <p:txBody>
          <a:bodyPr wrap="none">
            <a:spAutoFit/>
          </a:bodyPr>
          <a:lstStyle/>
          <a:p>
            <a:pPr marL="285750" indent="-285750">
              <a:buFont typeface="Wingdings" panose="05000000000000000000" pitchFamily="2" charset="2"/>
              <a:buChar char="Ø"/>
              <a:defRPr/>
            </a:pPr>
            <a:r>
              <a:rPr lang="ja-JP" altLang="en-US" b="1" dirty="0" smtClean="0">
                <a:latin typeface="HGSｺﾞｼｯｸM" pitchFamily="50" charset="-128"/>
                <a:ea typeface="HGSｺﾞｼｯｸM" pitchFamily="50" charset="-128"/>
                <a:cs typeface="Meiryo UI"/>
              </a:rPr>
              <a:t>正蓮寺川</a:t>
            </a:r>
            <a:r>
              <a:rPr lang="ja-JP" altLang="en-US" b="1" dirty="0">
                <a:latin typeface="HGSｺﾞｼｯｸM" pitchFamily="50" charset="-128"/>
                <a:ea typeface="HGSｺﾞｼｯｸM" pitchFamily="50" charset="-128"/>
                <a:cs typeface="Meiryo UI"/>
              </a:rPr>
              <a:t>水門の対策案</a:t>
            </a:r>
            <a:endParaRPr lang="en-US" altLang="ja-JP" b="1" dirty="0">
              <a:latin typeface="HGSｺﾞｼｯｸM" pitchFamily="50" charset="-128"/>
              <a:ea typeface="HGSｺﾞｼｯｸM" pitchFamily="50" charset="-128"/>
              <a:cs typeface="Meiryo UI"/>
            </a:endParaRPr>
          </a:p>
        </p:txBody>
      </p:sp>
      <p:sp>
        <p:nvSpPr>
          <p:cNvPr id="22" name="正方形/長方形 21"/>
          <p:cNvSpPr/>
          <p:nvPr/>
        </p:nvSpPr>
        <p:spPr>
          <a:xfrm>
            <a:off x="271833" y="588447"/>
            <a:ext cx="2262158" cy="369332"/>
          </a:xfrm>
          <a:prstGeom prst="rect">
            <a:avLst/>
          </a:prstGeom>
        </p:spPr>
        <p:txBody>
          <a:bodyPr wrap="none">
            <a:spAutoFit/>
          </a:bodyPr>
          <a:lstStyle/>
          <a:p>
            <a:pPr>
              <a:defRPr/>
            </a:pPr>
            <a:r>
              <a:rPr lang="en-US" altLang="ja-JP" dirty="0">
                <a:latin typeface="HGSｺﾞｼｯｸM" pitchFamily="50" charset="-128"/>
                <a:ea typeface="HGSｺﾞｼｯｸM" pitchFamily="50" charset="-128"/>
                <a:cs typeface="Meiryo UI"/>
              </a:rPr>
              <a:t>【</a:t>
            </a:r>
            <a:r>
              <a:rPr lang="ja-JP" altLang="en-US" dirty="0">
                <a:latin typeface="HGSｺﾞｼｯｸM" pitchFamily="50" charset="-128"/>
                <a:ea typeface="HGSｺﾞｼｯｸM" pitchFamily="50" charset="-128"/>
                <a:cs typeface="Meiryo UI"/>
              </a:rPr>
              <a:t>対策工法（例）</a:t>
            </a:r>
            <a:r>
              <a:rPr lang="en-US" altLang="ja-JP" dirty="0">
                <a:latin typeface="HGSｺﾞｼｯｸM" pitchFamily="50" charset="-128"/>
                <a:ea typeface="HGSｺﾞｼｯｸM" pitchFamily="50" charset="-128"/>
                <a:cs typeface="Meiryo UI"/>
              </a:rPr>
              <a:t>】</a:t>
            </a:r>
          </a:p>
        </p:txBody>
      </p:sp>
    </p:spTree>
    <p:extLst>
      <p:ext uri="{BB962C8B-B14F-4D97-AF65-F5344CB8AC3E}">
        <p14:creationId xmlns:p14="http://schemas.microsoft.com/office/powerpoint/2010/main" val="3307519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295" y="548680"/>
            <a:ext cx="4552289"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p:cNvSpPr txBox="1">
            <a:spLocks/>
          </p:cNvSpPr>
          <p:nvPr/>
        </p:nvSpPr>
        <p:spPr>
          <a:xfrm>
            <a:off x="5720" y="1"/>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津波防御施設の強化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10</a:t>
            </a:fld>
            <a:endParaRPr kumimoji="1" lang="ja-JP" altLang="en-US" sz="1600" dirty="0"/>
          </a:p>
        </p:txBody>
      </p:sp>
    </p:spTree>
    <p:extLst>
      <p:ext uri="{BB962C8B-B14F-4D97-AF65-F5344CB8AC3E}">
        <p14:creationId xmlns:p14="http://schemas.microsoft.com/office/powerpoint/2010/main" val="2924614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820" y="497311"/>
            <a:ext cx="4110868" cy="631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タイトル 1"/>
          <p:cNvSpPr txBox="1">
            <a:spLocks/>
          </p:cNvSpPr>
          <p:nvPr/>
        </p:nvSpPr>
        <p:spPr>
          <a:xfrm>
            <a:off x="5720" y="1"/>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津波防御施設の強化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11</a:t>
            </a:fld>
            <a:endParaRPr kumimoji="1" lang="ja-JP" altLang="en-US" sz="1600" dirty="0"/>
          </a:p>
        </p:txBody>
      </p:sp>
    </p:spTree>
    <p:extLst>
      <p:ext uri="{BB962C8B-B14F-4D97-AF65-F5344CB8AC3E}">
        <p14:creationId xmlns:p14="http://schemas.microsoft.com/office/powerpoint/2010/main" val="876681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耐震強化岸壁の整備</a:t>
            </a:r>
          </a:p>
        </p:txBody>
      </p:sp>
      <p:sp>
        <p:nvSpPr>
          <p:cNvPr id="3" name="テキスト ボックス 2"/>
          <p:cNvSpPr txBox="1"/>
          <p:nvPr/>
        </p:nvSpPr>
        <p:spPr>
          <a:xfrm>
            <a:off x="95213" y="548680"/>
            <a:ext cx="8928992" cy="2062103"/>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港湾計画に基づき、大規模地震が発生した場合、背後都市圏への支援活動として海上からの住民の避難、物資の緊急輸送をおこなうため、地震発生後も直ちに利用できる耐震強化岸壁の整備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京阪神都市圏における大規模災害時の海上輸送拠点として活用される「基幹的広域</a:t>
            </a:r>
            <a:r>
              <a:rPr lang="ja-JP" altLang="en-US" sz="1600">
                <a:latin typeface="Meiryo UI" panose="020B0604030504040204" pitchFamily="50" charset="-128"/>
                <a:ea typeface="Meiryo UI" panose="020B0604030504040204" pitchFamily="50" charset="-128"/>
                <a:cs typeface="Meiryo UI" panose="020B0604030504040204" pitchFamily="50" charset="-128"/>
              </a:rPr>
              <a:t>防災</a:t>
            </a:r>
            <a:r>
              <a:rPr lang="ja-JP" altLang="en-US" sz="1600" smtClean="0">
                <a:latin typeface="Meiryo UI" panose="020B0604030504040204" pitchFamily="50" charset="-128"/>
                <a:ea typeface="Meiryo UI" panose="020B0604030504040204" pitchFamily="50" charset="-128"/>
                <a:cs typeface="Meiryo UI" panose="020B0604030504040204" pitchFamily="50" charset="-128"/>
              </a:rPr>
              <a:t>拠点」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に耐震強化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岸壁を整備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港湾から概ね１０㎞圏内にある背後都市の人口を被災人口として推計し、港湾で受け持つべき緊急物資量を算出し、背後圏への地震発生後の緊急物資の輸送や物流機能の維持に重要な役割を果たす施設として耐震強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岸壁を整備</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8337" y="2635658"/>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◆重点化・優先順位の</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基幹的広域防災拠点として、今後発生が危惧されている南海トラフ巨大地震等の大規模災害の際に、大阪のみならず、京阪神都市圏における海上輸送拠点として活用される堺２区堺浜地区の更なる機能強化のため、堺２区基幹的広域防災拠点の耐震強化岸壁の整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を推進</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98337" y="3789040"/>
            <a:ext cx="8925868" cy="2952328"/>
          </a:xfrm>
          <a:prstGeom prst="rect">
            <a:avLst/>
          </a:prstGeom>
          <a:noFill/>
          <a:ln>
            <a:solidFill>
              <a:schemeClr val="tx1"/>
            </a:solidFill>
          </a:ln>
        </p:spPr>
        <p:txBody>
          <a:bodyPr wrap="square" rtlCol="0">
            <a:noAutofit/>
          </a:bodyPr>
          <a:lstStyle/>
          <a:p>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u="sng" dirty="0">
                <a:latin typeface="Meiryo UI" panose="020B0604030504040204" pitchFamily="50" charset="-128"/>
                <a:ea typeface="Meiryo UI" panose="020B0604030504040204" pitchFamily="50" charset="-128"/>
                <a:cs typeface="Meiryo UI" panose="020B0604030504040204" pitchFamily="50" charset="-128"/>
              </a:rPr>
              <a:t>25</a:t>
            </a:r>
            <a:r>
              <a:rPr lang="ja-JP" altLang="en-US" u="sng" dirty="0">
                <a:latin typeface="Meiryo UI" panose="020B0604030504040204" pitchFamily="50" charset="-128"/>
                <a:ea typeface="Meiryo UI" panose="020B0604030504040204" pitchFamily="50" charset="-128"/>
                <a:cs typeface="Meiryo UI" panose="020B0604030504040204" pitchFamily="50" charset="-128"/>
              </a:rPr>
              <a:t>年度末</a:t>
            </a:r>
            <a:r>
              <a:rPr lang="ja-JP" altLang="en-US" dirty="0">
                <a:latin typeface="Meiryo UI" panose="020B0604030504040204" pitchFamily="50" charset="-128"/>
                <a:ea typeface="Meiryo UI" panose="020B0604030504040204" pitchFamily="50" charset="-128"/>
                <a:cs typeface="Meiryo UI" panose="020B0604030504040204" pitchFamily="50" charset="-128"/>
              </a:rPr>
              <a:t>　：全体  ６バース</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９バース</a:t>
            </a: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堺泉北港泉北</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a:latin typeface="Meiryo UI" panose="020B0604030504040204" pitchFamily="50" charset="-128"/>
                <a:ea typeface="Meiryo UI" panose="020B0604030504040204" pitchFamily="50" charset="-128"/>
                <a:cs typeface="Meiryo UI" panose="020B0604030504040204" pitchFamily="50" charset="-128"/>
              </a:rPr>
              <a:t>区</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バース、泉北</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a:latin typeface="Meiryo UI" panose="020B0604030504040204" pitchFamily="50" charset="-128"/>
                <a:ea typeface="Meiryo UI" panose="020B0604030504040204" pitchFamily="50" charset="-128"/>
                <a:cs typeface="Meiryo UI" panose="020B0604030504040204" pitchFamily="50" charset="-128"/>
              </a:rPr>
              <a:t>区</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バース、堺２区</a:t>
            </a:r>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a:latin typeface="Meiryo UI" panose="020B0604030504040204" pitchFamily="50" charset="-128"/>
                <a:ea typeface="Meiryo UI" panose="020B0604030504040204" pitchFamily="50" charset="-128"/>
                <a:cs typeface="Meiryo UI" panose="020B0604030504040204" pitchFamily="50" charset="-128"/>
              </a:rPr>
              <a:t>バース）</a:t>
            </a: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u="sng"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u="sng"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u="sng" dirty="0">
                <a:latin typeface="Meiryo UI" panose="020B0604030504040204" pitchFamily="50" charset="-128"/>
                <a:ea typeface="Meiryo UI" panose="020B0604030504040204" pitchFamily="50" charset="-128"/>
                <a:cs typeface="Meiryo UI" panose="020B0604030504040204" pitchFamily="50" charset="-128"/>
              </a:rPr>
              <a:t>末</a:t>
            </a:r>
            <a:r>
              <a:rPr lang="ja-JP" altLang="en-US" dirty="0">
                <a:latin typeface="Meiryo UI" panose="020B0604030504040204" pitchFamily="50" charset="-128"/>
                <a:ea typeface="Meiryo UI" panose="020B0604030504040204" pitchFamily="50" charset="-128"/>
                <a:cs typeface="Meiryo UI" panose="020B0604030504040204" pitchFamily="50" charset="-128"/>
              </a:rPr>
              <a:t>　：全体　７バース</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９バース</a:t>
            </a: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anose="020B0604030504040204" pitchFamily="50" charset="-128"/>
              </a:rPr>
              <a:t>堺泉北港泉北</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a:latin typeface="Meiryo UI" panose="020B0604030504040204" pitchFamily="50" charset="-128"/>
                <a:ea typeface="Meiryo UI" panose="020B0604030504040204" pitchFamily="50" charset="-128"/>
                <a:cs typeface="Meiryo UI" panose="020B0604030504040204" pitchFamily="50" charset="-128"/>
              </a:rPr>
              <a:t>区</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バース、泉北</a:t>
            </a:r>
            <a:r>
              <a:rPr lang="en-US" altLang="ja-JP" dirty="0">
                <a:latin typeface="Meiryo UI" panose="020B0604030504040204" pitchFamily="50" charset="-128"/>
                <a:ea typeface="Meiryo UI" panose="020B0604030504040204" pitchFamily="50" charset="-128"/>
                <a:cs typeface="Meiryo UI" panose="020B0604030504040204" pitchFamily="50" charset="-128"/>
              </a:rPr>
              <a:t>7</a:t>
            </a:r>
            <a:r>
              <a:rPr lang="ja-JP" altLang="en-US" dirty="0">
                <a:latin typeface="Meiryo UI" panose="020B0604030504040204" pitchFamily="50" charset="-128"/>
                <a:ea typeface="Meiryo UI" panose="020B0604030504040204" pitchFamily="50" charset="-128"/>
                <a:cs typeface="Meiryo UI" panose="020B0604030504040204" pitchFamily="50" charset="-128"/>
              </a:rPr>
              <a:t>区</a:t>
            </a:r>
            <a:r>
              <a:rPr lang="en-US" altLang="ja-JP" dirty="0">
                <a:latin typeface="Meiryo UI" panose="020B0604030504040204" pitchFamily="50" charset="-128"/>
                <a:ea typeface="Meiryo UI" panose="020B0604030504040204" pitchFamily="50" charset="-128"/>
                <a:cs typeface="Meiryo UI" panose="020B0604030504040204" pitchFamily="50" charset="-128"/>
              </a:rPr>
              <a:t>3</a:t>
            </a:r>
            <a:r>
              <a:rPr lang="ja-JP" altLang="en-US" dirty="0">
                <a:latin typeface="Meiryo UI" panose="020B0604030504040204" pitchFamily="50" charset="-128"/>
                <a:ea typeface="Meiryo UI" panose="020B0604030504040204" pitchFamily="50" charset="-128"/>
                <a:cs typeface="Meiryo UI" panose="020B0604030504040204" pitchFamily="50" charset="-128"/>
              </a:rPr>
              <a:t>バース、堺２区</a:t>
            </a:r>
            <a:r>
              <a:rPr lang="en-US" altLang="ja-JP" dirty="0">
                <a:latin typeface="Meiryo UI" panose="020B0604030504040204" pitchFamily="50" charset="-128"/>
                <a:ea typeface="Meiryo UI" panose="020B0604030504040204" pitchFamily="50" charset="-128"/>
                <a:cs typeface="Meiryo UI" panose="020B0604030504040204" pitchFamily="50" charset="-128"/>
              </a:rPr>
              <a:t>2</a:t>
            </a:r>
            <a:r>
              <a:rPr lang="ja-JP" altLang="en-US" dirty="0">
                <a:latin typeface="Meiryo UI" panose="020B0604030504040204" pitchFamily="50" charset="-128"/>
                <a:ea typeface="Meiryo UI" panose="020B0604030504040204" pitchFamily="50" charset="-128"/>
                <a:cs typeface="Meiryo UI" panose="020B0604030504040204" pitchFamily="50" charset="-128"/>
              </a:rPr>
              <a:t>バース）</a:t>
            </a:r>
          </a:p>
          <a:p>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基幹的広域防災拠点の耐震強化岸壁と緊急物資輸送用の耐震岸壁の整備延長を合わせて、</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背後圏</a:t>
            </a: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における緊急物資輸送に必要な岸壁延長は応急的には確保している状況</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阪南</a:t>
            </a:r>
            <a:r>
              <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区</a:t>
            </a:r>
            <a:r>
              <a:rPr lang="en-US" altLang="ja-JP"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バースについても、今後の埋立、土地造成状況等に応じて整備を実施。</a:t>
            </a:r>
          </a:p>
          <a:p>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12</a:t>
            </a:fld>
            <a:endParaRPr kumimoji="1" lang="ja-JP" altLang="en-US" sz="1600" dirty="0"/>
          </a:p>
        </p:txBody>
      </p:sp>
    </p:spTree>
    <p:extLst>
      <p:ext uri="{BB962C8B-B14F-4D97-AF65-F5344CB8AC3E}">
        <p14:creationId xmlns:p14="http://schemas.microsoft.com/office/powerpoint/2010/main" val="2753025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7049" t="30056" r="17213" b="5104"/>
          <a:stretch/>
        </p:blipFill>
        <p:spPr>
          <a:xfrm>
            <a:off x="424764" y="3563228"/>
            <a:ext cx="4253812" cy="2574497"/>
          </a:xfrm>
          <a:prstGeom prst="rect">
            <a:avLst/>
          </a:prstGeom>
        </p:spPr>
      </p:pic>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耐震強化岸壁の整備</a:t>
            </a:r>
          </a:p>
        </p:txBody>
      </p:sp>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13</a:t>
            </a:fld>
            <a:endParaRPr kumimoji="1" lang="ja-JP" altLang="en-US" sz="1600" dirty="0"/>
          </a:p>
        </p:txBody>
      </p:sp>
      <p:grpSp>
        <p:nvGrpSpPr>
          <p:cNvPr id="4" name="グループ化 3"/>
          <p:cNvGrpSpPr/>
          <p:nvPr/>
        </p:nvGrpSpPr>
        <p:grpSpPr>
          <a:xfrm>
            <a:off x="394336" y="906212"/>
            <a:ext cx="3290692" cy="2469550"/>
            <a:chOff x="664400" y="925513"/>
            <a:chExt cx="3290692" cy="2469550"/>
          </a:xfrm>
        </p:grpSpPr>
        <p:pic>
          <p:nvPicPr>
            <p:cNvPr id="1026" name="図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00" y="925513"/>
              <a:ext cx="3289492" cy="246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a:spLocks noChangeArrowheads="1"/>
            </p:cNvSpPr>
            <p:nvPr/>
          </p:nvSpPr>
          <p:spPr bwMode="auto">
            <a:xfrm>
              <a:off x="664400" y="2977769"/>
              <a:ext cx="2322224" cy="417294"/>
            </a:xfrm>
            <a:prstGeom prst="rect">
              <a:avLst/>
            </a:prstGeom>
            <a:solidFill>
              <a:srgbClr val="FFFFFF"/>
            </a:solidFill>
            <a:ln w="9525">
              <a:solidFill>
                <a:srgbClr val="000000"/>
              </a:solidFill>
              <a:miter lim="800000"/>
              <a:headEnd/>
              <a:tailEnd/>
            </a:ln>
          </p:spPr>
          <p:txBody>
            <a:bodyPr vert="horz" wrap="square" lIns="72000" tIns="45720" rIns="72000" bIns="45720" numCol="1" anchor="t" anchorCtr="0" compatLnSpc="1">
              <a:prstTxWarp prst="textNoShape">
                <a:avLst/>
              </a:prstTxWarp>
              <a:spAutoFit/>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堺泉北　泉北</a:t>
              </a:r>
              <a:r>
                <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区　助松</a:t>
              </a:r>
              <a:r>
                <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号岸壁</a:t>
              </a:r>
              <a:endPar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96000"/>
                </a:lnSpc>
                <a:spcBef>
                  <a:spcPct val="0"/>
                </a:spcBef>
                <a:spcAft>
                  <a:spcPct val="0"/>
                </a:spcAft>
                <a:buClrTx/>
                <a:buSzTx/>
                <a:buFontTx/>
                <a:buNone/>
                <a:tabLst/>
              </a:pPr>
              <a:r>
                <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耐震強化岸壁</a:t>
              </a:r>
              <a:r>
                <a:rPr kumimoji="1" lang="en-US" altLang="ja-JP" sz="11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1" lang="ja-JP" altLang="ja-JP" sz="28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 name="テキスト ボックス 12"/>
          <p:cNvSpPr txBox="1">
            <a:spLocks noChangeArrowheads="1"/>
          </p:cNvSpPr>
          <p:nvPr/>
        </p:nvSpPr>
        <p:spPr bwMode="auto">
          <a:xfrm>
            <a:off x="734284" y="6137725"/>
            <a:ext cx="2650434" cy="446917"/>
          </a:xfrm>
          <a:prstGeom prst="rect">
            <a:avLst/>
          </a:prstGeom>
          <a:solidFill>
            <a:srgbClr val="FFFFFF"/>
          </a:solidFill>
          <a:ln w="9525">
            <a:noFill/>
            <a:miter lim="800000"/>
            <a:headEnd/>
            <a:tailEnd/>
          </a:ln>
        </p:spPr>
        <p:txBody>
          <a:bodyPr vert="horz" wrap="none" lIns="144000" tIns="45720" rIns="144000" bIns="45720" numCol="1" anchor="t" anchorCtr="0" compatLnSpc="1">
            <a:prstTxWarp prst="textNoShape">
              <a:avLst/>
            </a:prstTxWarp>
            <a:spAutoFit/>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堺泉北港　泉北６区　助松１号岸壁</a:t>
            </a:r>
            <a:endParaRPr kumimoji="1" lang="en-US"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lnSpc>
                <a:spcPct val="96000"/>
              </a:lnSpc>
              <a:spcBef>
                <a:spcPct val="0"/>
              </a:spcBef>
              <a:spcAft>
                <a:spcPct val="0"/>
              </a:spcAft>
              <a:buClrTx/>
              <a:buSzTx/>
              <a:buFontTx/>
              <a:buNone/>
              <a:tabLs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（耐震強化岸壁）</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a:spLocks noChangeArrowheads="1"/>
          </p:cNvSpPr>
          <p:nvPr/>
        </p:nvSpPr>
        <p:spPr bwMode="auto">
          <a:xfrm>
            <a:off x="400345" y="3533248"/>
            <a:ext cx="914848" cy="269626"/>
          </a:xfrm>
          <a:prstGeom prst="rect">
            <a:avLst/>
          </a:prstGeom>
          <a:solidFill>
            <a:srgbClr val="FFFFFF"/>
          </a:solidFill>
          <a:ln w="9525">
            <a:solidFill>
              <a:schemeClr val="tx1"/>
            </a:solidFill>
            <a:miter lim="800000"/>
            <a:headEnd/>
            <a:tailEnd/>
          </a:ln>
        </p:spPr>
        <p:txBody>
          <a:bodyPr vert="horz" wrap="none" lIns="72000" tIns="45720" rIns="72000" bIns="45720" numCol="1" anchor="t" anchorCtr="0" compatLnSpc="1">
            <a:prstTxWarp prst="textNoShape">
              <a:avLst/>
            </a:prstTxWarp>
            <a:spAutoFit/>
          </a:bodyPr>
          <a:lstStyle/>
          <a:p>
            <a:pPr lvl="0" algn="ctr" fontAlgn="base">
              <a:lnSpc>
                <a:spcPct val="960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断面図＞</a:t>
            </a:r>
            <a:endParaRPr kumimoji="1" lang="ja-JP"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10"/>
          <p:cNvPicPr>
            <a:picLocks noChangeAspect="1" noChangeArrowheads="1"/>
          </p:cNvPicPr>
          <p:nvPr/>
        </p:nvPicPr>
        <p:blipFill>
          <a:blip r:embed="rId4" cstate="print">
            <a:extLst>
              <a:ext uri="{28A0092B-C50C-407E-A947-70E740481C1C}">
                <a14:useLocalDpi xmlns:a14="http://schemas.microsoft.com/office/drawing/2010/main" val="0"/>
              </a:ext>
            </a:extLst>
          </a:blip>
          <a:srcRect t="13670" b="2061"/>
          <a:stretch>
            <a:fillRect/>
          </a:stretch>
        </p:blipFill>
        <p:spPr bwMode="auto">
          <a:xfrm>
            <a:off x="4427986" y="906212"/>
            <a:ext cx="4586898" cy="554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テキスト ボックス 15"/>
          <p:cNvSpPr txBox="1">
            <a:spLocks noChangeArrowheads="1"/>
          </p:cNvSpPr>
          <p:nvPr/>
        </p:nvSpPr>
        <p:spPr bwMode="auto">
          <a:xfrm>
            <a:off x="395536" y="906212"/>
            <a:ext cx="919657" cy="269626"/>
          </a:xfrm>
          <a:prstGeom prst="rect">
            <a:avLst/>
          </a:prstGeom>
          <a:solidFill>
            <a:srgbClr val="FFFFFF"/>
          </a:solidFill>
          <a:ln w="9525">
            <a:solidFill>
              <a:schemeClr val="tx1"/>
            </a:solidFill>
            <a:miter lim="800000"/>
            <a:headEnd/>
            <a:tailEnd/>
          </a:ln>
        </p:spPr>
        <p:txBody>
          <a:bodyPr vert="horz" wrap="none" lIns="72000" tIns="45720" rIns="72000" bIns="45720" numCol="1" anchor="t" anchorCtr="0" compatLnSpc="1">
            <a:prstTxWarp prst="textNoShape">
              <a:avLst/>
            </a:prstTxWarp>
            <a:spAutoFit/>
          </a:bodyPr>
          <a:lstStyle/>
          <a:p>
            <a:pPr lvl="0" algn="ctr" fontAlgn="base">
              <a:lnSpc>
                <a:spcPct val="960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写 真 ＞</a:t>
            </a:r>
            <a:endParaRPr kumimoji="1" lang="ja-JP"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685028" y="5575377"/>
            <a:ext cx="914400" cy="40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4625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広域緊急交通路等の橋梁</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の耐震化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地震による橋梁</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の倒壊や上部構造の落橋を防ぐため</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、橋脚</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補強や落橋防止装置の設置など</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の橋梁の</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耐震化を実施します。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7504" y="1517883"/>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大規模</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災害時において、防災拠点や周辺府県との連絡を確保し、救命救助活動や支援物資の輸送を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担う広域緊急交通路の通行機能を確保</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07504" y="2492896"/>
            <a:ext cx="8928992"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lvl="1"/>
            <a:r>
              <a:rPr lang="ja-JP" altLang="en-US" sz="1600" dirty="0">
                <a:latin typeface="Meiryo UI" panose="020B0604030504040204" pitchFamily="50" charset="-128"/>
                <a:ea typeface="Meiryo UI" panose="020B0604030504040204" pitchFamily="50" charset="-128"/>
                <a:cs typeface="Meiryo UI" panose="020B0604030504040204" pitchFamily="50" charset="-128"/>
              </a:rPr>
              <a:t>優先度１：広域緊急交通路（重点</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路線）</a:t>
            </a:r>
          </a:p>
          <a:p>
            <a:pPr lvl="1"/>
            <a:r>
              <a:rPr lang="ja-JP" altLang="en-US" sz="1600" dirty="0">
                <a:latin typeface="Meiryo UI" panose="020B0604030504040204" pitchFamily="50" charset="-128"/>
                <a:ea typeface="Meiryo UI" panose="020B0604030504040204" pitchFamily="50" charset="-128"/>
                <a:cs typeface="Meiryo UI" panose="020B0604030504040204" pitchFamily="50" charset="-128"/>
              </a:rPr>
              <a:t>優先度２：重点</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路線を跨ぐ橋梁及び鉄道を跨ぐ橋梁　</a:t>
            </a:r>
          </a:p>
          <a:p>
            <a:pPr lvl="1"/>
            <a:r>
              <a:rPr lang="ja-JP" altLang="en-US" sz="1600" dirty="0">
                <a:latin typeface="Meiryo UI" panose="020B0604030504040204" pitchFamily="50" charset="-128"/>
                <a:ea typeface="Meiryo UI" panose="020B0604030504040204" pitchFamily="50" charset="-128"/>
                <a:cs typeface="Meiryo UI" panose="020B0604030504040204" pitchFamily="50" charset="-128"/>
              </a:rPr>
              <a:t>優先度３：広域緊急交通路（その他路線）</a:t>
            </a:r>
          </a:p>
          <a:p>
            <a:pPr lvl="1"/>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高速道路を跨ぐ橋梁は、本計画策定以前に耐震化完了済み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98337" y="3933056"/>
            <a:ext cx="8925868" cy="2808312"/>
          </a:xfrm>
          <a:prstGeom prst="rect">
            <a:avLst/>
          </a:prstGeom>
          <a:noFill/>
          <a:ln>
            <a:solidFill>
              <a:schemeClr val="tx1"/>
            </a:solidFill>
          </a:ln>
        </p:spPr>
        <p:txBody>
          <a:bodyPr wrap="square" rtlCol="0">
            <a:noAutofit/>
          </a:bodyP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年度末　：全体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326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・広域緊急交通路（重点</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路線）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168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・重点</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路線を跨ぐ橋梁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・鉄道を跨ぐ橋梁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・広域緊急交通路（その他路線）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181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年度末　：全体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397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・広域緊急交通路（その他路線）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181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181</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橋</a:t>
            </a: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目標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達成年度　　：平成３２年度</a:t>
            </a:r>
          </a:p>
          <a:p>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14</a:t>
            </a:fld>
            <a:endParaRPr kumimoji="1" lang="ja-JP" altLang="en-US" sz="1600" dirty="0"/>
          </a:p>
        </p:txBody>
      </p:sp>
    </p:spTree>
    <p:extLst>
      <p:ext uri="{BB962C8B-B14F-4D97-AF65-F5344CB8AC3E}">
        <p14:creationId xmlns:p14="http://schemas.microsoft.com/office/powerpoint/2010/main" val="3386774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15</a:t>
            </a:fld>
            <a:endParaRPr kumimoji="1" lang="ja-JP" alt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588626"/>
            <a:ext cx="5688632" cy="62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07504" y="1268760"/>
            <a:ext cx="3888432" cy="3939540"/>
          </a:xfrm>
          <a:prstGeom prst="rect">
            <a:avLst/>
          </a:prstGeom>
          <a:noFill/>
        </p:spPr>
        <p:txBody>
          <a:bodyPr wrap="square" rtlCol="0">
            <a:spAutoFit/>
          </a:bodyPr>
          <a:lstStyle/>
          <a:p>
            <a:r>
              <a:rPr lang="ja-JP" altLang="en-US" b="1" u="sng" dirty="0" smtClean="0">
                <a:solidFill>
                  <a:srgbClr val="002060"/>
                </a:solidFill>
                <a:latin typeface="ＭＳ Ｐゴシック" panose="020B0600070205080204" pitchFamily="50" charset="-128"/>
                <a:ea typeface="ＭＳ Ｐゴシック" panose="020B0600070205080204" pitchFamily="50" charset="-128"/>
              </a:rPr>
              <a:t>■</a:t>
            </a:r>
            <a:r>
              <a:rPr lang="zh-TW" altLang="en-US" b="1" u="sng" dirty="0" smtClean="0">
                <a:solidFill>
                  <a:srgbClr val="002060"/>
                </a:solidFill>
                <a:latin typeface="ＭＳ Ｐゴシック" panose="020B0600070205080204" pitchFamily="50" charset="-128"/>
                <a:ea typeface="ＭＳ Ｐゴシック" panose="020B0600070205080204" pitchFamily="50" charset="-128"/>
              </a:rPr>
              <a:t>橋梁</a:t>
            </a:r>
            <a:r>
              <a:rPr lang="zh-TW" altLang="en-US" b="1" u="sng" dirty="0">
                <a:solidFill>
                  <a:srgbClr val="002060"/>
                </a:solidFill>
                <a:latin typeface="ＭＳ Ｐゴシック" panose="020B0600070205080204" pitchFamily="50" charset="-128"/>
                <a:ea typeface="ＭＳ Ｐゴシック" panose="020B0600070205080204" pitchFamily="50" charset="-128"/>
              </a:rPr>
              <a:t>耐震対策必要路線（残路線</a:t>
            </a:r>
            <a:r>
              <a:rPr lang="zh-TW" altLang="en-US" b="1" u="sng" dirty="0" smtClean="0">
                <a:solidFill>
                  <a:srgbClr val="002060"/>
                </a:solidFill>
                <a:latin typeface="ＭＳ Ｐゴシック" panose="020B0600070205080204" pitchFamily="50" charset="-128"/>
                <a:ea typeface="ＭＳ Ｐゴシック" panose="020B0600070205080204" pitchFamily="50" charset="-128"/>
              </a:rPr>
              <a:t>）</a:t>
            </a:r>
            <a:endParaRPr lang="en-US" altLang="zh-TW" b="1" u="sng" dirty="0" smtClean="0">
              <a:solidFill>
                <a:srgbClr val="002060"/>
              </a:solidFill>
              <a:latin typeface="ＭＳ Ｐゴシック" panose="020B0600070205080204" pitchFamily="50" charset="-128"/>
              <a:ea typeface="ＭＳ Ｐゴシック" panose="020B0600070205080204" pitchFamily="50" charset="-128"/>
            </a:endParaRPr>
          </a:p>
          <a:p>
            <a:endParaRPr lang="en-US" altLang="zh-TW" sz="500" u="sng" dirty="0" smtClean="0">
              <a:latin typeface="ＭＳ Ｐゴシック" panose="020B0600070205080204" pitchFamily="50" charset="-128"/>
              <a:ea typeface="ＭＳ Ｐゴシック" panose="020B0600070205080204" pitchFamily="50" charset="-128"/>
            </a:endParaRPr>
          </a:p>
          <a:p>
            <a:r>
              <a:rPr lang="ja-JP" altLang="en-US" dirty="0" smtClean="0">
                <a:latin typeface="ＭＳ Ｐゴシック" panose="020B0600070205080204" pitchFamily="50" charset="-128"/>
                <a:ea typeface="ＭＳ Ｐゴシック" panose="020B0600070205080204" pitchFamily="50" charset="-128"/>
              </a:rPr>
              <a:t>　　①</a:t>
            </a:r>
            <a:r>
              <a:rPr lang="ja-JP" altLang="en-US" dirty="0">
                <a:latin typeface="ＭＳ Ｐゴシック" panose="020B0600070205080204" pitchFamily="50" charset="-128"/>
                <a:ea typeface="ＭＳ Ｐゴシック" panose="020B0600070205080204" pitchFamily="50" charset="-128"/>
              </a:rPr>
              <a:t>国道</a:t>
            </a:r>
            <a:r>
              <a:rPr lang="en-US" altLang="ja-JP" dirty="0">
                <a:latin typeface="ＭＳ Ｐゴシック" panose="020B0600070205080204" pitchFamily="50" charset="-128"/>
                <a:ea typeface="ＭＳ Ｐゴシック" panose="020B0600070205080204" pitchFamily="50" charset="-128"/>
              </a:rPr>
              <a:t>173</a:t>
            </a:r>
            <a:r>
              <a:rPr lang="ja-JP" altLang="en-US" dirty="0" smtClean="0">
                <a:latin typeface="ＭＳ Ｐゴシック" panose="020B0600070205080204" pitchFamily="50" charset="-128"/>
                <a:ea typeface="ＭＳ Ｐゴシック" panose="020B0600070205080204" pitchFamily="50" charset="-128"/>
              </a:rPr>
              <a:t>号</a:t>
            </a:r>
            <a:endParaRPr lang="en-US" altLang="ja-JP" dirty="0" smtClean="0">
              <a:latin typeface="ＭＳ Ｐゴシック" panose="020B0600070205080204" pitchFamily="50" charset="-128"/>
              <a:ea typeface="ＭＳ Ｐゴシック" panose="020B0600070205080204" pitchFamily="50" charset="-128"/>
            </a:endParaRPr>
          </a:p>
          <a:p>
            <a:endParaRPr lang="en-US" altLang="ja-JP" sz="500" dirty="0" smtClean="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②国道</a:t>
            </a:r>
            <a:r>
              <a:rPr lang="en-US" altLang="ja-JP" dirty="0">
                <a:latin typeface="ＭＳ Ｐゴシック" panose="020B0600070205080204" pitchFamily="50" charset="-128"/>
                <a:ea typeface="ＭＳ Ｐゴシック" panose="020B0600070205080204" pitchFamily="50" charset="-128"/>
              </a:rPr>
              <a:t>170</a:t>
            </a:r>
            <a:r>
              <a:rPr lang="ja-JP" altLang="en-US" dirty="0" smtClean="0">
                <a:latin typeface="ＭＳ Ｐゴシック" panose="020B0600070205080204" pitchFamily="50" charset="-128"/>
                <a:ea typeface="ＭＳ Ｐゴシック" panose="020B0600070205080204" pitchFamily="50" charset="-128"/>
              </a:rPr>
              <a:t>号</a:t>
            </a:r>
            <a:endParaRPr lang="en-US" altLang="ja-JP" dirty="0" smtClean="0">
              <a:latin typeface="ＭＳ Ｐゴシック" panose="020B0600070205080204" pitchFamily="50" charset="-128"/>
              <a:ea typeface="ＭＳ Ｐゴシック" panose="020B0600070205080204" pitchFamily="50" charset="-128"/>
            </a:endParaRPr>
          </a:p>
          <a:p>
            <a:endParaRPr lang="en-US" altLang="ja-JP" sz="500" dirty="0" smtClean="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③国道</a:t>
            </a:r>
            <a:r>
              <a:rPr lang="en-US" altLang="ja-JP" dirty="0">
                <a:latin typeface="ＭＳ Ｐゴシック" panose="020B0600070205080204" pitchFamily="50" charset="-128"/>
                <a:ea typeface="ＭＳ Ｐゴシック" panose="020B0600070205080204" pitchFamily="50" charset="-128"/>
              </a:rPr>
              <a:t>309</a:t>
            </a:r>
            <a:r>
              <a:rPr lang="ja-JP" altLang="en-US" dirty="0" smtClean="0">
                <a:latin typeface="ＭＳ Ｐゴシック" panose="020B0600070205080204" pitchFamily="50" charset="-128"/>
                <a:ea typeface="ＭＳ Ｐゴシック" panose="020B0600070205080204" pitchFamily="50" charset="-128"/>
              </a:rPr>
              <a:t>号</a:t>
            </a:r>
            <a:endParaRPr lang="en-US" altLang="ja-JP" dirty="0" smtClean="0">
              <a:latin typeface="ＭＳ Ｐゴシック" panose="020B0600070205080204" pitchFamily="50" charset="-128"/>
              <a:ea typeface="ＭＳ Ｐゴシック" panose="020B0600070205080204" pitchFamily="50" charset="-128"/>
            </a:endParaRPr>
          </a:p>
          <a:p>
            <a:endParaRPr lang="en-US" altLang="ja-JP" sz="500" dirty="0" smtClean="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④国道</a:t>
            </a:r>
            <a:r>
              <a:rPr lang="en-US" altLang="ja-JP" dirty="0">
                <a:latin typeface="ＭＳ Ｐゴシック" panose="020B0600070205080204" pitchFamily="50" charset="-128"/>
                <a:ea typeface="ＭＳ Ｐゴシック" panose="020B0600070205080204" pitchFamily="50" charset="-128"/>
              </a:rPr>
              <a:t>371</a:t>
            </a:r>
            <a:r>
              <a:rPr lang="ja-JP" altLang="en-US" dirty="0" smtClean="0">
                <a:latin typeface="ＭＳ Ｐゴシック" panose="020B0600070205080204" pitchFamily="50" charset="-128"/>
                <a:ea typeface="ＭＳ Ｐゴシック" panose="020B0600070205080204" pitchFamily="50" charset="-128"/>
              </a:rPr>
              <a:t>号</a:t>
            </a:r>
            <a:endParaRPr lang="en-US" altLang="ja-JP" dirty="0" smtClean="0">
              <a:latin typeface="ＭＳ Ｐゴシック" panose="020B0600070205080204" pitchFamily="50" charset="-128"/>
              <a:ea typeface="ＭＳ Ｐゴシック" panose="020B0600070205080204" pitchFamily="50" charset="-128"/>
            </a:endParaRPr>
          </a:p>
          <a:p>
            <a:endParaRPr lang="en-US" altLang="ja-JP" sz="500" dirty="0" smtClean="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　⑤国道</a:t>
            </a:r>
            <a:r>
              <a:rPr lang="en-US" altLang="ja-JP" dirty="0">
                <a:latin typeface="ＭＳ Ｐゴシック" panose="020B0600070205080204" pitchFamily="50" charset="-128"/>
                <a:ea typeface="ＭＳ Ｐゴシック" panose="020B0600070205080204" pitchFamily="50" charset="-128"/>
              </a:rPr>
              <a:t>481</a:t>
            </a:r>
            <a:r>
              <a:rPr lang="ja-JP" altLang="en-US" dirty="0" smtClean="0">
                <a:latin typeface="ＭＳ Ｐゴシック" panose="020B0600070205080204" pitchFamily="50" charset="-128"/>
                <a:ea typeface="ＭＳ Ｐゴシック" panose="020B0600070205080204" pitchFamily="50" charset="-128"/>
              </a:rPr>
              <a:t>号</a:t>
            </a:r>
            <a:endParaRPr lang="en-US" altLang="ja-JP" dirty="0" smtClean="0">
              <a:latin typeface="ＭＳ Ｐゴシック" panose="020B0600070205080204" pitchFamily="50" charset="-128"/>
              <a:ea typeface="ＭＳ Ｐゴシック" panose="020B0600070205080204" pitchFamily="50" charset="-128"/>
            </a:endParaRPr>
          </a:p>
          <a:p>
            <a:endParaRPr lang="en-US" altLang="ja-JP" sz="500" dirty="0" smtClean="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⑥大阪高槻京都</a:t>
            </a:r>
            <a:r>
              <a:rPr lang="zh-TW" altLang="en-US" dirty="0" smtClean="0">
                <a:latin typeface="ＭＳ Ｐゴシック" panose="020B0600070205080204" pitchFamily="50" charset="-128"/>
                <a:ea typeface="ＭＳ Ｐゴシック" panose="020B0600070205080204" pitchFamily="50" charset="-128"/>
              </a:rPr>
              <a:t>線</a:t>
            </a:r>
            <a:endParaRPr lang="en-US" altLang="zh-TW" dirty="0" smtClean="0">
              <a:latin typeface="ＭＳ Ｐゴシック" panose="020B0600070205080204" pitchFamily="50" charset="-128"/>
              <a:ea typeface="ＭＳ Ｐゴシック" panose="020B0600070205080204" pitchFamily="50" charset="-128"/>
            </a:endParaRPr>
          </a:p>
          <a:p>
            <a:endParaRPr kumimoji="1" lang="en-US" altLang="ja-JP" sz="500" dirty="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⑦美原太子</a:t>
            </a:r>
            <a:r>
              <a:rPr lang="ja-JP" altLang="en-US" dirty="0" smtClean="0">
                <a:latin typeface="ＭＳ Ｐゴシック" panose="020B0600070205080204" pitchFamily="50" charset="-128"/>
                <a:ea typeface="ＭＳ Ｐゴシック" panose="020B0600070205080204" pitchFamily="50" charset="-128"/>
              </a:rPr>
              <a:t>線</a:t>
            </a:r>
            <a:endParaRPr lang="en-US" altLang="ja-JP" dirty="0" smtClean="0">
              <a:latin typeface="ＭＳ Ｐゴシック" panose="020B0600070205080204" pitchFamily="50" charset="-128"/>
              <a:ea typeface="ＭＳ Ｐゴシック" panose="020B0600070205080204" pitchFamily="50" charset="-128"/>
            </a:endParaRPr>
          </a:p>
          <a:p>
            <a:endParaRPr lang="en-US" altLang="ja-JP" sz="500" dirty="0" smtClean="0">
              <a:latin typeface="ＭＳ Ｐゴシック" panose="020B0600070205080204" pitchFamily="50" charset="-128"/>
              <a:ea typeface="ＭＳ Ｐゴシック" panose="020B0600070205080204" pitchFamily="50" charset="-128"/>
            </a:endParaRPr>
          </a:p>
          <a:p>
            <a:r>
              <a:rPr kumimoji="1" lang="ja-JP" altLang="en-US" dirty="0">
                <a:latin typeface="ＭＳ Ｐゴシック" panose="020B0600070205080204" pitchFamily="50" charset="-128"/>
                <a:ea typeface="ＭＳ Ｐゴシック" panose="020B0600070205080204" pitchFamily="50" charset="-128"/>
              </a:rPr>
              <a:t>　</a:t>
            </a:r>
            <a:r>
              <a:rPr kumimoji="1" lang="ja-JP" altLang="en-US" dirty="0" smtClean="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⑧泉大津美原</a:t>
            </a:r>
            <a:r>
              <a:rPr lang="zh-TW" altLang="en-US" dirty="0" smtClean="0">
                <a:latin typeface="ＭＳ Ｐゴシック" panose="020B0600070205080204" pitchFamily="50" charset="-128"/>
                <a:ea typeface="ＭＳ Ｐゴシック" panose="020B0600070205080204" pitchFamily="50" charset="-128"/>
              </a:rPr>
              <a:t>線</a:t>
            </a:r>
            <a:endParaRPr lang="en-US" altLang="zh-TW" dirty="0" smtClean="0">
              <a:latin typeface="ＭＳ Ｐゴシック" panose="020B0600070205080204" pitchFamily="50" charset="-128"/>
              <a:ea typeface="ＭＳ Ｐゴシック" panose="020B0600070205080204" pitchFamily="50" charset="-128"/>
            </a:endParaRPr>
          </a:p>
          <a:p>
            <a:endParaRPr lang="en-US" altLang="zh-TW" sz="500" dirty="0" smtClean="0">
              <a:latin typeface="ＭＳ Ｐゴシック" panose="020B0600070205080204" pitchFamily="50" charset="-128"/>
              <a:ea typeface="ＭＳ Ｐゴシック" panose="020B0600070205080204" pitchFamily="50" charset="-128"/>
            </a:endParaRPr>
          </a:p>
          <a:p>
            <a:r>
              <a:rPr lang="ja-JP" altLang="en-US" dirty="0">
                <a:latin typeface="ＭＳ Ｐゴシック" panose="020B0600070205080204" pitchFamily="50" charset="-128"/>
                <a:ea typeface="ＭＳ Ｐゴシック" panose="020B0600070205080204" pitchFamily="50" charset="-128"/>
              </a:rPr>
              <a:t>　　⑨大阪臨海</a:t>
            </a:r>
            <a:r>
              <a:rPr lang="ja-JP" altLang="en-US" dirty="0" smtClean="0">
                <a:latin typeface="ＭＳ Ｐゴシック" panose="020B0600070205080204" pitchFamily="50" charset="-128"/>
                <a:ea typeface="ＭＳ Ｐゴシック" panose="020B0600070205080204" pitchFamily="50" charset="-128"/>
              </a:rPr>
              <a:t>線</a:t>
            </a:r>
            <a:endParaRPr lang="en-US" altLang="ja-JP" dirty="0" smtClean="0">
              <a:latin typeface="ＭＳ Ｐゴシック" panose="020B0600070205080204" pitchFamily="50" charset="-128"/>
              <a:ea typeface="ＭＳ Ｐゴシック" panose="020B0600070205080204" pitchFamily="50" charset="-128"/>
            </a:endParaRPr>
          </a:p>
          <a:p>
            <a:endParaRPr kumimoji="1" lang="en-US" altLang="ja-JP" sz="500" dirty="0">
              <a:latin typeface="ＭＳ Ｐゴシック" panose="020B0600070205080204" pitchFamily="50" charset="-128"/>
              <a:ea typeface="ＭＳ Ｐゴシック" panose="020B0600070205080204" pitchFamily="50" charset="-128"/>
            </a:endParaRPr>
          </a:p>
          <a:p>
            <a:r>
              <a:rPr kumimoji="1" lang="ja-JP" altLang="en-US" dirty="0" smtClean="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⑩泉佐野岩出線</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8" name="タイトル 1"/>
          <p:cNvSpPr txBox="1">
            <a:spLocks/>
          </p:cNvSpPr>
          <p:nvPr/>
        </p:nvSpPr>
        <p:spPr>
          <a:xfrm>
            <a:off x="5720" y="1"/>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広域緊急交通路等の橋梁の耐震化</a:t>
            </a:r>
          </a:p>
        </p:txBody>
      </p:sp>
    </p:spTree>
    <p:extLst>
      <p:ext uri="{BB962C8B-B14F-4D97-AF65-F5344CB8AC3E}">
        <p14:creationId xmlns:p14="http://schemas.microsoft.com/office/powerpoint/2010/main" val="1710978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1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0" y="3755317"/>
            <a:ext cx="2766080" cy="202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3">
            <a:extLst>
              <a:ext uri="{28A0092B-C50C-407E-A947-70E740481C1C}">
                <a14:useLocalDpi xmlns:a14="http://schemas.microsoft.com/office/drawing/2010/main" val="0"/>
              </a:ext>
            </a:extLst>
          </a:blip>
          <a:srcRect r="49001"/>
          <a:stretch>
            <a:fillRect/>
          </a:stretch>
        </p:blipFill>
        <p:spPr bwMode="auto">
          <a:xfrm>
            <a:off x="5720" y="586956"/>
            <a:ext cx="2766080" cy="200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1"/>
          <p:cNvSpPr txBox="1">
            <a:spLocks/>
          </p:cNvSpPr>
          <p:nvPr/>
        </p:nvSpPr>
        <p:spPr>
          <a:xfrm>
            <a:off x="5720" y="1"/>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広域緊急交通路等の橋梁の耐震化</a:t>
            </a:r>
          </a:p>
        </p:txBody>
      </p:sp>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852" y="1530003"/>
            <a:ext cx="2749688" cy="2093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125" y="1516805"/>
            <a:ext cx="2807640" cy="212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9860" y="4683474"/>
            <a:ext cx="2749688" cy="198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125" y="4683474"/>
            <a:ext cx="2774160" cy="198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2"/>
          <p:cNvSpPr>
            <a:spLocks noChangeArrowheads="1"/>
          </p:cNvSpPr>
          <p:nvPr/>
        </p:nvSpPr>
        <p:spPr bwMode="auto">
          <a:xfrm>
            <a:off x="6523290" y="1983332"/>
            <a:ext cx="1096119" cy="1368152"/>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ja-JP" altLang="en-US"/>
          </a:p>
        </p:txBody>
      </p:sp>
      <p:sp>
        <p:nvSpPr>
          <p:cNvPr id="12" name="Oval 13"/>
          <p:cNvSpPr>
            <a:spLocks noChangeArrowheads="1"/>
          </p:cNvSpPr>
          <p:nvPr/>
        </p:nvSpPr>
        <p:spPr bwMode="auto">
          <a:xfrm>
            <a:off x="6847412" y="4992541"/>
            <a:ext cx="1257300" cy="635000"/>
          </a:xfrm>
          <a:prstGeom prst="ellipse">
            <a:avLst/>
          </a:pr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74295" tIns="8890" rIns="74295" bIns="8890" numCol="1" anchor="t" anchorCtr="0" compatLnSpc="1">
            <a:prstTxWarp prst="textNoShape">
              <a:avLst/>
            </a:prstTxWarp>
          </a:bodyPr>
          <a:lstStyle/>
          <a:p>
            <a:endParaRPr lang="ja-JP" altLang="en-US"/>
          </a:p>
        </p:txBody>
      </p:sp>
      <p:sp>
        <p:nvSpPr>
          <p:cNvPr id="13" name="Line 14"/>
          <p:cNvSpPr>
            <a:spLocks noChangeShapeType="1"/>
          </p:cNvSpPr>
          <p:nvPr/>
        </p:nvSpPr>
        <p:spPr bwMode="auto">
          <a:xfrm>
            <a:off x="6484889" y="1983332"/>
            <a:ext cx="324000" cy="580121"/>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vert="horz" wrap="square" lIns="74295" tIns="8890" rIns="74295" bIns="8890" numCol="1" anchor="t" anchorCtr="0" compatLnSpc="1">
            <a:prstTxWarp prst="textNoShape">
              <a:avLst/>
            </a:prstTxWarp>
          </a:bodyPr>
          <a:lstStyle/>
          <a:p>
            <a:endParaRPr lang="ja-JP" altLang="en-US"/>
          </a:p>
        </p:txBody>
      </p:sp>
      <p:sp>
        <p:nvSpPr>
          <p:cNvPr id="14" name="Line 15"/>
          <p:cNvSpPr>
            <a:spLocks noChangeShapeType="1"/>
          </p:cNvSpPr>
          <p:nvPr/>
        </p:nvSpPr>
        <p:spPr bwMode="auto">
          <a:xfrm>
            <a:off x="5850051" y="3052458"/>
            <a:ext cx="536575" cy="360362"/>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vert="horz" wrap="square" lIns="74295" tIns="8890" rIns="74295" bIns="8890" numCol="1" anchor="t" anchorCtr="0" compatLnSpc="1">
            <a:prstTxWarp prst="textNoShape">
              <a:avLst/>
            </a:prstTxWarp>
          </a:bodyPr>
          <a:lstStyle/>
          <a:p>
            <a:endParaRPr lang="ja-JP" altLang="en-US"/>
          </a:p>
        </p:txBody>
      </p:sp>
      <p:sp>
        <p:nvSpPr>
          <p:cNvPr id="15" name="AutoShape 16"/>
          <p:cNvSpPr>
            <a:spLocks noChangeArrowheads="1"/>
          </p:cNvSpPr>
          <p:nvPr/>
        </p:nvSpPr>
        <p:spPr bwMode="auto">
          <a:xfrm>
            <a:off x="4028753" y="948282"/>
            <a:ext cx="2636325" cy="1035050"/>
          </a:xfrm>
          <a:prstGeom prst="flowChartAlternateProcess">
            <a:avLst/>
          </a:prstGeom>
          <a:solidFill>
            <a:srgbClr val="FFFFFF"/>
          </a:solidFill>
          <a:ln w="9525">
            <a:solidFill>
              <a:srgbClr val="000000"/>
            </a:solidFill>
            <a:miter lim="800000"/>
            <a:headEnd/>
            <a:tailEnd/>
          </a:ln>
        </p:spPr>
        <p:txBody>
          <a:bodyPr vert="horz" wrap="square" lIns="74295" tIns="5400" rIns="74295" bIns="54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■橋脚補強</a:t>
            </a:r>
            <a:endParaRPr kumimoji="1" lang="en-US" altLang="ja-JP" sz="1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1" lang="ja-JP" altLang="en-US" sz="5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橋脚の外周を鉄筋ｺﾝｸﾘｰﾄや鋼板</a:t>
            </a:r>
            <a:endParaRPr kumimoji="1" lang="en-US" altLang="ja-JP"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endParaRPr>
          </a:p>
          <a:p>
            <a:pPr marL="0" marR="0" lvl="0" indent="0" algn="just" defTabSz="914400" rtl="0" eaLnBrk="1" fontAlgn="base" latinLnBrk="0" hangingPunct="1">
              <a:lnSpc>
                <a:spcPct val="96000"/>
              </a:lnSpc>
              <a:spcBef>
                <a:spcPct val="0"/>
              </a:spcBef>
              <a:spcAft>
                <a:spcPct val="0"/>
              </a:spcAft>
              <a:buClrTx/>
              <a:buSzTx/>
              <a:buFontTx/>
              <a:buNone/>
              <a:tabLst/>
            </a:pPr>
            <a:r>
              <a:rPr lang="ja-JP" altLang="en-US" sz="1200" dirty="0">
                <a:latin typeface="Century" pitchFamily="18" charset="0"/>
                <a:ea typeface="ＭＳ 明朝" pitchFamily="17" charset="-128"/>
                <a:cs typeface="ＭＳ Ｐゴシック" pitchFamily="50" charset="-128"/>
              </a:rPr>
              <a:t>　</a:t>
            </a: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により補強し、地震時に橋脚の</a:t>
            </a:r>
            <a:endParaRPr kumimoji="1" lang="en-US" altLang="ja-JP"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endParaRPr>
          </a:p>
          <a:p>
            <a:pPr marL="0" marR="0" lvl="0" indent="0" algn="just" defTabSz="914400" rtl="0" eaLnBrk="1" fontAlgn="base" latinLnBrk="0" hangingPunct="1">
              <a:lnSpc>
                <a:spcPct val="96000"/>
              </a:lnSpc>
              <a:spcBef>
                <a:spcPct val="0"/>
              </a:spcBef>
              <a:spcAft>
                <a:spcPct val="0"/>
              </a:spcAft>
              <a:buClrTx/>
              <a:buSzTx/>
              <a:buFontTx/>
              <a:buNone/>
              <a:tabLst/>
            </a:pPr>
            <a:r>
              <a:rPr lang="ja-JP" altLang="en-US" sz="1200" dirty="0">
                <a:latin typeface="Century" pitchFamily="18" charset="0"/>
                <a:ea typeface="ＭＳ 明朝" pitchFamily="17" charset="-128"/>
                <a:cs typeface="ＭＳ Ｐゴシック" pitchFamily="50" charset="-128"/>
              </a:rPr>
              <a:t>　</a:t>
            </a: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破壊による倒壊を防止します。</a:t>
            </a:r>
            <a:endParaRPr kumimoji="1" 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AutoShape 17"/>
          <p:cNvSpPr>
            <a:spLocks noChangeArrowheads="1"/>
          </p:cNvSpPr>
          <p:nvPr/>
        </p:nvSpPr>
        <p:spPr bwMode="auto">
          <a:xfrm>
            <a:off x="3833764" y="4220321"/>
            <a:ext cx="2651125" cy="926305"/>
          </a:xfrm>
          <a:prstGeom prst="flowChartAlternateProcess">
            <a:avLst/>
          </a:prstGeom>
          <a:solidFill>
            <a:srgbClr val="FFFFFF"/>
          </a:solidFill>
          <a:ln w="9525">
            <a:solidFill>
              <a:srgbClr val="000000"/>
            </a:solidFill>
            <a:miter lim="800000"/>
            <a:headEnd/>
            <a:tailEnd/>
          </a:ln>
        </p:spPr>
        <p:txBody>
          <a:bodyPr vert="horz" wrap="square" lIns="74295" tIns="5400" rIns="74295" bIns="540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■落橋防止対策</a:t>
            </a:r>
          </a:p>
          <a:p>
            <a:pPr marL="0" marR="0" lvl="0" indent="0" algn="just" defTabSz="914400" rtl="0" eaLnBrk="1" fontAlgn="base" latinLnBrk="0" hangingPunct="1">
              <a:lnSpc>
                <a:spcPct val="96000"/>
              </a:lnSpc>
              <a:spcBef>
                <a:spcPct val="0"/>
              </a:spcBef>
              <a:spcAft>
                <a:spcPct val="0"/>
              </a:spcAft>
              <a:buClrTx/>
              <a:buSzTx/>
              <a:buFontTx/>
              <a:buNone/>
              <a:tabLst/>
            </a:pPr>
            <a:endParaRPr kumimoji="1" lang="en-US" altLang="ja-JP" sz="5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endParaRP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下部構造と上部構造をケーブル</a:t>
            </a:r>
            <a:endParaRPr kumimoji="1" lang="ja-JP" altLang="en-US" sz="12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等で連結し、地震時に橋桁の</a:t>
            </a:r>
            <a:endParaRPr kumimoji="1" lang="ja-JP" altLang="en-US" sz="12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endParaRP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　落下を防止します。</a:t>
            </a:r>
            <a:endParaRPr kumimoji="1" lang="ja-JP" sz="2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nvGrpSpPr>
          <p:cNvPr id="5" name="Group 2"/>
          <p:cNvGrpSpPr>
            <a:grpSpLocks/>
          </p:cNvGrpSpPr>
          <p:nvPr/>
        </p:nvGrpSpPr>
        <p:grpSpPr bwMode="auto">
          <a:xfrm>
            <a:off x="4813970" y="2224722"/>
            <a:ext cx="1846262" cy="1012405"/>
            <a:chOff x="4941" y="5218"/>
            <a:chExt cx="1800" cy="1000"/>
          </a:xfrm>
        </p:grpSpPr>
        <p:sp>
          <p:nvSpPr>
            <p:cNvPr id="6" name="AutoShape 3"/>
            <p:cNvSpPr>
              <a:spLocks noChangeArrowheads="1"/>
            </p:cNvSpPr>
            <p:nvPr/>
          </p:nvSpPr>
          <p:spPr bwMode="auto">
            <a:xfrm>
              <a:off x="4941" y="5218"/>
              <a:ext cx="1800" cy="1000"/>
            </a:xfrm>
            <a:prstGeom prst="rightArrow">
              <a:avLst>
                <a:gd name="adj1" fmla="val 56000"/>
                <a:gd name="adj2" fmla="val 56200"/>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7" name="WordArt 4"/>
            <p:cNvSpPr>
              <a:spLocks noChangeArrowheads="1" noChangeShapeType="1" noTextEdit="1"/>
            </p:cNvSpPr>
            <p:nvPr/>
          </p:nvSpPr>
          <p:spPr bwMode="auto">
            <a:xfrm>
              <a:off x="5121" y="5618"/>
              <a:ext cx="960" cy="24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ja-JP" altLang="en-US" sz="1200" kern="10" spc="0" dirty="0" smtClean="0">
                  <a:ln w="9525">
                    <a:solidFill>
                      <a:srgbClr val="333399"/>
                    </a:solidFill>
                    <a:round/>
                    <a:headEnd/>
                    <a:tailEnd/>
                  </a:ln>
                  <a:solidFill>
                    <a:srgbClr val="333399"/>
                  </a:solidFill>
                  <a:effectLst/>
                  <a:latin typeface="HG丸ｺﾞｼｯｸM-PRO"/>
                  <a:ea typeface="HG丸ｺﾞｼｯｸM-PRO"/>
                </a:rPr>
                <a:t>橋脚補強</a:t>
              </a:r>
              <a:endParaRPr lang="ja-JP" altLang="en-US" sz="1200" kern="10" spc="0" dirty="0">
                <a:ln w="9525">
                  <a:solidFill>
                    <a:srgbClr val="333399"/>
                  </a:solidFill>
                  <a:round/>
                  <a:headEnd/>
                  <a:tailEnd/>
                </a:ln>
                <a:solidFill>
                  <a:srgbClr val="333399"/>
                </a:solidFill>
                <a:effectLst/>
                <a:latin typeface="HG丸ｺﾞｼｯｸM-PRO"/>
                <a:ea typeface="HG丸ｺﾞｼｯｸM-PRO"/>
              </a:endParaRPr>
            </a:p>
          </p:txBody>
        </p:sp>
      </p:grpSp>
      <p:grpSp>
        <p:nvGrpSpPr>
          <p:cNvPr id="8" name="Group 5"/>
          <p:cNvGrpSpPr>
            <a:grpSpLocks/>
          </p:cNvGrpSpPr>
          <p:nvPr/>
        </p:nvGrpSpPr>
        <p:grpSpPr bwMode="auto">
          <a:xfrm>
            <a:off x="4920541" y="5244904"/>
            <a:ext cx="1883707" cy="1034155"/>
            <a:chOff x="4941" y="10323"/>
            <a:chExt cx="2004" cy="1000"/>
          </a:xfrm>
        </p:grpSpPr>
        <p:sp>
          <p:nvSpPr>
            <p:cNvPr id="9" name="AutoShape 6"/>
            <p:cNvSpPr>
              <a:spLocks noChangeArrowheads="1"/>
            </p:cNvSpPr>
            <p:nvPr/>
          </p:nvSpPr>
          <p:spPr bwMode="auto">
            <a:xfrm>
              <a:off x="4941" y="10323"/>
              <a:ext cx="2004" cy="1000"/>
            </a:xfrm>
            <a:prstGeom prst="rightArrow">
              <a:avLst>
                <a:gd name="adj1" fmla="val 56000"/>
                <a:gd name="adj2" fmla="val 62569"/>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p>
          </p:txBody>
        </p:sp>
        <p:sp>
          <p:nvSpPr>
            <p:cNvPr id="10" name="WordArt 7"/>
            <p:cNvSpPr>
              <a:spLocks noChangeArrowheads="1" noChangeShapeType="1" noTextEdit="1"/>
            </p:cNvSpPr>
            <p:nvPr/>
          </p:nvSpPr>
          <p:spPr bwMode="auto">
            <a:xfrm>
              <a:off x="5121" y="10693"/>
              <a:ext cx="1440" cy="24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rtl="0">
                <a:buNone/>
              </a:pPr>
              <a:r>
                <a:rPr lang="zh-TW" altLang="en-US" sz="1200" kern="10" spc="0" smtClean="0">
                  <a:ln w="9525">
                    <a:solidFill>
                      <a:srgbClr val="333399"/>
                    </a:solidFill>
                    <a:round/>
                    <a:headEnd/>
                    <a:tailEnd/>
                  </a:ln>
                  <a:solidFill>
                    <a:srgbClr val="333399"/>
                  </a:solidFill>
                  <a:effectLst/>
                  <a:latin typeface="HG丸ｺﾞｼｯｸM-PRO"/>
                  <a:ea typeface="HG丸ｺﾞｼｯｸM-PRO"/>
                </a:rPr>
                <a:t>落橋防止対策</a:t>
              </a:r>
              <a:endParaRPr lang="ja-JP" altLang="en-US" sz="1200" kern="10" spc="0">
                <a:ln w="9525">
                  <a:solidFill>
                    <a:srgbClr val="333399"/>
                  </a:solidFill>
                  <a:round/>
                  <a:headEnd/>
                  <a:tailEnd/>
                </a:ln>
                <a:solidFill>
                  <a:srgbClr val="333399"/>
                </a:solidFill>
                <a:effectLst/>
                <a:latin typeface="HG丸ｺﾞｼｯｸM-PRO"/>
                <a:ea typeface="HG丸ｺﾞｼｯｸM-PRO"/>
              </a:endParaRPr>
            </a:p>
          </p:txBody>
        </p:sp>
      </p:grpSp>
      <p:sp>
        <p:nvSpPr>
          <p:cNvPr id="17" name="Text Box 20"/>
          <p:cNvSpPr txBox="1">
            <a:spLocks noChangeArrowheads="1"/>
          </p:cNvSpPr>
          <p:nvPr/>
        </p:nvSpPr>
        <p:spPr bwMode="auto">
          <a:xfrm>
            <a:off x="1" y="5761981"/>
            <a:ext cx="2419859" cy="29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ＭＳ Ｐゴシック" pitchFamily="50" charset="-128"/>
              </a:rPr>
              <a:t>未対策の上部構造の落橋</a:t>
            </a:r>
            <a:endParaRPr kumimoji="1" lang="ja-JP" sz="36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18" name="Text Box 21"/>
          <p:cNvSpPr txBox="1">
            <a:spLocks noChangeArrowheads="1"/>
          </p:cNvSpPr>
          <p:nvPr/>
        </p:nvSpPr>
        <p:spPr bwMode="auto">
          <a:xfrm>
            <a:off x="5720" y="2594284"/>
            <a:ext cx="2335132" cy="27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ＭＳ Ｐゴシック" pitchFamily="50" charset="-128"/>
              </a:rPr>
              <a:t>未対策の橋脚の倒壊</a:t>
            </a:r>
            <a:endParaRPr kumimoji="1" lang="ja-JP" sz="3600" b="0" i="0" u="none" strike="noStrike" cap="none" normalizeH="0" baseline="0" dirty="0" smtClean="0">
              <a:ln>
                <a:noFill/>
              </a:ln>
              <a:solidFill>
                <a:schemeClr val="tx1"/>
              </a:solidFill>
              <a:effectLst/>
              <a:latin typeface="HG丸ｺﾞｼｯｸM-PRO" panose="020F0600000000000000" pitchFamily="50" charset="-128"/>
              <a:ea typeface="HG丸ｺﾞｼｯｸM-PRO" panose="020F0600000000000000" pitchFamily="50" charset="-128"/>
              <a:cs typeface="ＭＳ Ｐゴシック" pitchFamily="50" charset="-128"/>
            </a:endParaRPr>
          </a:p>
        </p:txBody>
      </p:sp>
      <p:sp>
        <p:nvSpPr>
          <p:cNvPr id="25" name="Line 14"/>
          <p:cNvSpPr>
            <a:spLocks noChangeShapeType="1"/>
          </p:cNvSpPr>
          <p:nvPr/>
        </p:nvSpPr>
        <p:spPr bwMode="auto">
          <a:xfrm>
            <a:off x="6484889" y="5043836"/>
            <a:ext cx="648001" cy="201068"/>
          </a:xfrm>
          <a:prstGeom prst="line">
            <a:avLst/>
          </a:prstGeom>
          <a:noFill/>
          <a:ln w="38100">
            <a:solidFill>
              <a:srgbClr val="FFFFFF"/>
            </a:solidFill>
            <a:round/>
            <a:headEnd/>
            <a:tailEnd type="triangle" w="med" len="med"/>
          </a:ln>
          <a:extLst>
            <a:ext uri="{909E8E84-426E-40DD-AFC4-6F175D3DCCD1}">
              <a14:hiddenFill xmlns:a14="http://schemas.microsoft.com/office/drawing/2010/main">
                <a:noFill/>
              </a14:hiddenFill>
            </a:ext>
          </a:extLst>
        </p:spPr>
        <p:txBody>
          <a:bodyPr vert="horz" wrap="square" lIns="74295" tIns="8890" rIns="74295" bIns="8890" numCol="1" anchor="t" anchorCtr="0" compatLnSpc="1">
            <a:prstTxWarp prst="textNoShape">
              <a:avLst/>
            </a:prstTxWarp>
          </a:bodyPr>
          <a:lstStyle/>
          <a:p>
            <a:endParaRPr lang="ja-JP" altLang="en-US"/>
          </a:p>
        </p:txBody>
      </p:sp>
      <p:sp>
        <p:nvSpPr>
          <p:cNvPr id="24" name="スライド番号プレースホルダー 1"/>
          <p:cNvSpPr>
            <a:spLocks noGrp="1"/>
          </p:cNvSpPr>
          <p:nvPr>
            <p:ph type="sldNum" sz="quarter" idx="12"/>
          </p:nvPr>
        </p:nvSpPr>
        <p:spPr>
          <a:xfrm>
            <a:off x="6974904" y="6525344"/>
            <a:ext cx="2133600" cy="365125"/>
          </a:xfrm>
        </p:spPr>
        <p:txBody>
          <a:bodyPr/>
          <a:lstStyle/>
          <a:p>
            <a:fld id="{FBF1CE6F-5B73-4F9D-B496-19EF37D3CA6B}" type="slidenum">
              <a:rPr kumimoji="1" lang="ja-JP" altLang="en-US" sz="1600" smtClean="0"/>
              <a:t>16</a:t>
            </a:fld>
            <a:endParaRPr kumimoji="1" lang="ja-JP" altLang="en-US" sz="1600" dirty="0"/>
          </a:p>
        </p:txBody>
      </p:sp>
    </p:spTree>
    <p:extLst>
      <p:ext uri="{BB962C8B-B14F-4D97-AF65-F5344CB8AC3E}">
        <p14:creationId xmlns:p14="http://schemas.microsoft.com/office/powerpoint/2010/main" val="33358763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kumimoji="1"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鉄道施設の耐震化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発生が予測される大規模地震に備え、利用者や通行者等、不特定多数の利用する主要な鉄道駅部において鉄道事業者が実施する耐震化に補助をおこない、府民の安全を確保する。</a:t>
            </a: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また、</a:t>
            </a:r>
            <a:r>
              <a:rPr lang="ja-JP" altLang="en-US" sz="16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南海トラフ地震</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発災時、緊急輸送道路等に影響を及ぼす鉄道施設において鉄道事業者が実施する耐震化に補助を行い、府民の安全を確保する</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8336" y="1954512"/>
            <a:ext cx="8928992" cy="1569660"/>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①全部</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又は一部が</a:t>
            </a:r>
            <a:r>
              <a:rPr lang="ja-JP" altLang="en-US" sz="16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南海トラフ地震</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で震度６強以上が想定される地域内にあり、</a:t>
            </a: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緊急</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輸送道路と交差又は並走する箇所にある高架橋、橋りょう</a:t>
            </a: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② 乗降客一日一万人以上かつ</a:t>
            </a: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折り返し</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運転が可能な駅又は複数路線が接続する高架</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駅に</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補助を行う。</a:t>
            </a:r>
          </a:p>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西日本旅客鉄道株式会社及び大阪市域は地下高速鉄道を営む地方公共団体の施設を除く</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07504" y="3595425"/>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・上記①のうち、ラーメン高架橋及び落橋防止対策未実施箇所に優先的に補助を行う。</a:t>
            </a: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・上記②のうち、大阪市内</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複数の路線が結節する主要駅</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優先的に補助を行う</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10628" y="4509120"/>
            <a:ext cx="8925868" cy="1819750"/>
          </a:xfrm>
          <a:prstGeom prst="rect">
            <a:avLst/>
          </a:prstGeom>
          <a:noFill/>
          <a:ln>
            <a:solidFill>
              <a:schemeClr val="tx1"/>
            </a:solidFill>
          </a:ln>
        </p:spPr>
        <p:txBody>
          <a:bodyPr wrap="square" rtlCol="0">
            <a:noAutofit/>
          </a:bodyP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鉄道施設の耐震化</a:t>
            </a: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36</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年度末　：高架橋・橋りょう　</a:t>
            </a: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対象</a:t>
            </a:r>
            <a:r>
              <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箇所全て完了</a:t>
            </a:r>
            <a:endPar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高架</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駅　</a:t>
            </a: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対象</a:t>
            </a:r>
            <a:r>
              <a:rPr lang="en-US" altLang="ja-JP"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駅全て完了</a:t>
            </a:r>
            <a:endParaRPr lang="ja-JP" altLang="en-US" sz="16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国・地元市・鉄道事業者との協調事業であるため、今後計画が見直される可能性があります。</a:t>
            </a:r>
          </a:p>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対象</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箇所数には対策済箇所、耐震診断中箇所、対策不要箇所を含みます</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17</a:t>
            </a:fld>
            <a:endParaRPr kumimoji="1" lang="ja-JP" altLang="en-US" sz="1600" dirty="0"/>
          </a:p>
        </p:txBody>
      </p:sp>
    </p:spTree>
    <p:extLst>
      <p:ext uri="{BB962C8B-B14F-4D97-AF65-F5344CB8AC3E}">
        <p14:creationId xmlns:p14="http://schemas.microsoft.com/office/powerpoint/2010/main" val="19413577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鉄道施設の耐震化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18</a:t>
            </a:fld>
            <a:endParaRPr kumimoji="1" lang="ja-JP" altLang="en-US" sz="1600" dirty="0"/>
          </a:p>
        </p:txBody>
      </p:sp>
      <p:grpSp>
        <p:nvGrpSpPr>
          <p:cNvPr id="10" name="グループ化 9"/>
          <p:cNvGrpSpPr/>
          <p:nvPr/>
        </p:nvGrpSpPr>
        <p:grpSpPr>
          <a:xfrm>
            <a:off x="322188" y="4016549"/>
            <a:ext cx="2327275" cy="1932731"/>
            <a:chOff x="4425949" y="4313238"/>
            <a:chExt cx="2327275" cy="1932731"/>
          </a:xfrm>
        </p:grpSpPr>
        <p:grpSp>
          <p:nvGrpSpPr>
            <p:cNvPr id="6" name="Group 6"/>
            <p:cNvGrpSpPr>
              <a:grpSpLocks/>
            </p:cNvGrpSpPr>
            <p:nvPr/>
          </p:nvGrpSpPr>
          <p:grpSpPr bwMode="auto">
            <a:xfrm>
              <a:off x="5035550" y="4313238"/>
              <a:ext cx="1047750" cy="266700"/>
              <a:chOff x="6311" y="7223"/>
              <a:chExt cx="4186" cy="419"/>
            </a:xfrm>
          </p:grpSpPr>
          <p:sp>
            <p:nvSpPr>
              <p:cNvPr id="7" name="Rectangle 7"/>
              <p:cNvSpPr>
                <a:spLocks noChangeArrowheads="1"/>
              </p:cNvSpPr>
              <p:nvPr/>
            </p:nvSpPr>
            <p:spPr bwMode="auto">
              <a:xfrm>
                <a:off x="6311" y="7223"/>
                <a:ext cx="4186" cy="41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8"/>
              <p:cNvSpPr>
                <a:spLocks noChangeArrowheads="1"/>
              </p:cNvSpPr>
              <p:nvPr/>
            </p:nvSpPr>
            <p:spPr bwMode="auto">
              <a:xfrm>
                <a:off x="6311" y="7223"/>
                <a:ext cx="4186" cy="419"/>
              </a:xfrm>
              <a:prstGeom prst="rect">
                <a:avLst/>
              </a:prstGeom>
              <a:noFill/>
              <a:ln w="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5949" y="4725144"/>
              <a:ext cx="2327275" cy="15208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5130244" y="4368326"/>
              <a:ext cx="86241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鉄骨ブレース</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pic>
        <p:nvPicPr>
          <p:cNvPr id="1044"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813011"/>
            <a:ext cx="2333625" cy="371475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3"/>
          <p:cNvSpPr>
            <a:spLocks noChangeArrowheads="1"/>
          </p:cNvSpPr>
          <p:nvPr/>
        </p:nvSpPr>
        <p:spPr bwMode="auto">
          <a:xfrm>
            <a:off x="0" y="417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sz="1100" b="0" i="0" u="none" strike="noStrike" cap="none" normalizeH="0" baseline="0" smtClean="0">
                <a:ln>
                  <a:noFill/>
                </a:ln>
                <a:solidFill>
                  <a:schemeClr val="tx1"/>
                </a:solidFill>
                <a:effectLst/>
                <a:latin typeface="HG丸ｺﾞｼｯｸM-PRO" pitchFamily="50" charset="-128"/>
                <a:ea typeface="HG丸ｺﾞｼｯｸM-PRO" pitchFamily="50" charset="-128"/>
                <a:cs typeface="Times New Roman" pitchFamily="18" charset="0"/>
              </a:rPr>
              <a:t>　　　</a:t>
            </a:r>
            <a:endParaRPr kumimoji="1" 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4" name="テキスト ボックス 33"/>
          <p:cNvSpPr txBox="1"/>
          <p:nvPr/>
        </p:nvSpPr>
        <p:spPr>
          <a:xfrm>
            <a:off x="3558380" y="5518536"/>
            <a:ext cx="1656184" cy="707886"/>
          </a:xfrm>
          <a:prstGeom prst="rect">
            <a:avLst/>
          </a:prstGeom>
          <a:noFill/>
          <a:ln>
            <a:noFill/>
          </a:ln>
        </p:spPr>
        <p:txBody>
          <a:bodyPr wrap="square" rtlCol="0">
            <a:spAutoFit/>
          </a:bodyPr>
          <a:lstStyle/>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高架橋・橋りょう</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（緊急輸送道路と交差又は並走）</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6062848" y="5538718"/>
            <a:ext cx="1656184" cy="892552"/>
          </a:xfrm>
          <a:prstGeom prst="rect">
            <a:avLst/>
          </a:prstGeom>
          <a:noFill/>
          <a:ln>
            <a:noFill/>
          </a:ln>
        </p:spPr>
        <p:txBody>
          <a:bodyPr wrap="square" rtlCol="0">
            <a:spAutoFit/>
          </a:bodyPr>
          <a:lstStyle/>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鉄道駅</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（乗降客</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万人以上かつ折り返し運転又は複数路線が接続）</a:t>
            </a:r>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3137520" y="908720"/>
            <a:ext cx="4920234" cy="338554"/>
          </a:xfrm>
          <a:prstGeom prst="rect">
            <a:avLst/>
          </a:prstGeom>
          <a:noFill/>
          <a:ln>
            <a:solidFill>
              <a:schemeClr val="tx1"/>
            </a:solidFill>
          </a:ln>
        </p:spPr>
        <p:txBody>
          <a:bodyPr wrap="square" rtlCol="0">
            <a:spAutoFit/>
          </a:bodyPr>
          <a:lstStyle/>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補助対象箇所</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55880" y="923111"/>
            <a:ext cx="2193583" cy="338554"/>
          </a:xfrm>
          <a:prstGeom prst="rect">
            <a:avLst/>
          </a:prstGeom>
          <a:noFill/>
          <a:ln>
            <a:solidFill>
              <a:schemeClr val="tx1"/>
            </a:solidFill>
          </a:ln>
        </p:spPr>
        <p:txBody>
          <a:bodyPr wrap="square" rtlCol="0">
            <a:spAutoFit/>
          </a:bodyPr>
          <a:lstStyle/>
          <a:p>
            <a:pPr algn="ct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補強例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4" name="グループ化 43"/>
          <p:cNvGrpSpPr/>
          <p:nvPr/>
        </p:nvGrpSpPr>
        <p:grpSpPr>
          <a:xfrm>
            <a:off x="463885" y="1753047"/>
            <a:ext cx="2060575" cy="1891977"/>
            <a:chOff x="322188" y="1196752"/>
            <a:chExt cx="2060575" cy="1891977"/>
          </a:xfrm>
        </p:grpSpPr>
        <p:grpSp>
          <p:nvGrpSpPr>
            <p:cNvPr id="45" name="グループ化 44"/>
            <p:cNvGrpSpPr/>
            <p:nvPr/>
          </p:nvGrpSpPr>
          <p:grpSpPr>
            <a:xfrm>
              <a:off x="755576" y="1196752"/>
              <a:ext cx="1193800" cy="266700"/>
              <a:chOff x="755576" y="1196752"/>
              <a:chExt cx="1193800" cy="266700"/>
            </a:xfrm>
          </p:grpSpPr>
          <p:grpSp>
            <p:nvGrpSpPr>
              <p:cNvPr id="47" name="Group 15"/>
              <p:cNvGrpSpPr>
                <a:grpSpLocks/>
              </p:cNvGrpSpPr>
              <p:nvPr/>
            </p:nvGrpSpPr>
            <p:grpSpPr bwMode="auto">
              <a:xfrm>
                <a:off x="755576" y="1196752"/>
                <a:ext cx="1193800" cy="266700"/>
                <a:chOff x="1706" y="7223"/>
                <a:chExt cx="4291" cy="419"/>
              </a:xfrm>
            </p:grpSpPr>
            <p:sp>
              <p:nvSpPr>
                <p:cNvPr id="49" name="Rectangle 16"/>
                <p:cNvSpPr>
                  <a:spLocks noChangeArrowheads="1"/>
                </p:cNvSpPr>
                <p:nvPr/>
              </p:nvSpPr>
              <p:spPr bwMode="auto">
                <a:xfrm>
                  <a:off x="1706" y="7223"/>
                  <a:ext cx="4291" cy="41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Rectangle 17"/>
                <p:cNvSpPr>
                  <a:spLocks noChangeArrowheads="1"/>
                </p:cNvSpPr>
                <p:nvPr/>
              </p:nvSpPr>
              <p:spPr bwMode="auto">
                <a:xfrm>
                  <a:off x="1706" y="7223"/>
                  <a:ext cx="4291" cy="419"/>
                </a:xfrm>
                <a:prstGeom prst="rect">
                  <a:avLst/>
                </a:prstGeom>
                <a:noFill/>
                <a:ln w="13"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8" name="Rectangle 18"/>
              <p:cNvSpPr>
                <a:spLocks noChangeArrowheads="1"/>
              </p:cNvSpPr>
              <p:nvPr/>
            </p:nvSpPr>
            <p:spPr bwMode="auto">
              <a:xfrm>
                <a:off x="933925" y="1251656"/>
                <a:ext cx="8992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鋼板巻き補強</a:t>
                </a: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grpSp>
        <p:pic>
          <p:nvPicPr>
            <p:cNvPr id="4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88" y="1556792"/>
              <a:ext cx="2060575" cy="1531937"/>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7520" y="1778803"/>
            <a:ext cx="25146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060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5720" y="1"/>
            <a:ext cx="9138280" cy="404663"/>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◆都市整備部地震防災アクションプログラム（たたき台）</a:t>
            </a:r>
            <a:endParaRPr lang="ja-JP" altLang="en-US" sz="24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61682" y="2324101"/>
            <a:ext cx="9021678" cy="4160700"/>
          </a:xfrm>
          <a:prstGeom prst="roundRect">
            <a:avLst>
              <a:gd name="adj" fmla="val 3652"/>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直角三角形 3"/>
          <p:cNvSpPr/>
          <p:nvPr/>
        </p:nvSpPr>
        <p:spPr>
          <a:xfrm rot="18922137">
            <a:off x="4220908" y="2060248"/>
            <a:ext cx="180281" cy="17912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135250" y="404664"/>
            <a:ext cx="3123198" cy="342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smtClean="0">
                <a:solidFill>
                  <a:prstClr val="black"/>
                </a:solidFill>
              </a:rPr>
              <a:t>◆現計画（</a:t>
            </a:r>
            <a:r>
              <a:rPr lang="en-US" altLang="ja-JP" sz="1400" b="1" dirty="0" smtClean="0">
                <a:solidFill>
                  <a:prstClr val="black"/>
                </a:solidFill>
              </a:rPr>
              <a:t>H21.3</a:t>
            </a:r>
            <a:r>
              <a:rPr lang="ja-JP" altLang="en-US" sz="1400" b="1" dirty="0" smtClean="0">
                <a:solidFill>
                  <a:prstClr val="black"/>
                </a:solidFill>
              </a:rPr>
              <a:t>策定）の主な施策</a:t>
            </a:r>
            <a:endParaRPr lang="ja-JP" altLang="en-US" sz="1400" b="1" dirty="0">
              <a:solidFill>
                <a:prstClr val="black"/>
              </a:solidFill>
            </a:endParaRPr>
          </a:p>
        </p:txBody>
      </p:sp>
      <p:sp>
        <p:nvSpPr>
          <p:cNvPr id="12" name="角丸四角形 11"/>
          <p:cNvSpPr/>
          <p:nvPr/>
        </p:nvSpPr>
        <p:spPr>
          <a:xfrm>
            <a:off x="48982" y="425693"/>
            <a:ext cx="9021678" cy="1669060"/>
          </a:xfrm>
          <a:prstGeom prst="roundRect">
            <a:avLst>
              <a:gd name="adj" fmla="val 7454"/>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139687" y="685150"/>
            <a:ext cx="3053522" cy="18427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prstClr val="black"/>
                </a:solidFill>
              </a:rPr>
              <a:t>広域的な防災活動を</a:t>
            </a:r>
            <a:r>
              <a:rPr lang="ja-JP" altLang="en-US" sz="1200" b="1" dirty="0">
                <a:solidFill>
                  <a:prstClr val="black"/>
                </a:solidFill>
              </a:rPr>
              <a:t>支える</a:t>
            </a:r>
            <a:r>
              <a:rPr lang="ja-JP" altLang="en-US" sz="1200" b="1" dirty="0" smtClean="0">
                <a:solidFill>
                  <a:prstClr val="black"/>
                </a:solidFill>
              </a:rPr>
              <a:t>都市基盤の整備</a:t>
            </a:r>
            <a:endParaRPr lang="ja-JP" altLang="en-US" sz="1200" b="1" dirty="0">
              <a:solidFill>
                <a:prstClr val="black"/>
              </a:solidFill>
            </a:endParaRPr>
          </a:p>
        </p:txBody>
      </p:sp>
      <p:sp>
        <p:nvSpPr>
          <p:cNvPr id="14" name="正方形/長方形 13"/>
          <p:cNvSpPr/>
          <p:nvPr/>
        </p:nvSpPr>
        <p:spPr>
          <a:xfrm>
            <a:off x="-119159" y="789950"/>
            <a:ext cx="2263418"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prstClr val="black"/>
                </a:solidFill>
              </a:rPr>
              <a:t>【</a:t>
            </a:r>
            <a:r>
              <a:rPr lang="ja-JP" altLang="en-US" sz="1200" b="1" dirty="0" smtClean="0">
                <a:solidFill>
                  <a:prstClr val="black"/>
                </a:solidFill>
              </a:rPr>
              <a:t>防災活動拠点等の整備</a:t>
            </a:r>
            <a:r>
              <a:rPr lang="en-US" altLang="ja-JP" sz="1200" b="1" dirty="0" smtClean="0">
                <a:solidFill>
                  <a:prstClr val="black"/>
                </a:solidFill>
              </a:rPr>
              <a:t>】</a:t>
            </a:r>
            <a:endParaRPr lang="ja-JP" altLang="en-US" sz="1200" b="1" dirty="0">
              <a:solidFill>
                <a:prstClr val="black"/>
              </a:solidFill>
            </a:endParaRPr>
          </a:p>
        </p:txBody>
      </p:sp>
      <p:sp>
        <p:nvSpPr>
          <p:cNvPr id="16" name="正方形/長方形 15"/>
          <p:cNvSpPr/>
          <p:nvPr/>
        </p:nvSpPr>
        <p:spPr>
          <a:xfrm>
            <a:off x="28989" y="1394016"/>
            <a:ext cx="2263418"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prstClr val="black"/>
                </a:solidFill>
              </a:rPr>
              <a:t>【</a:t>
            </a:r>
            <a:r>
              <a:rPr lang="ja-JP" altLang="en-US" sz="1200" b="1" dirty="0" smtClean="0">
                <a:solidFill>
                  <a:prstClr val="black"/>
                </a:solidFill>
              </a:rPr>
              <a:t>広域安全ネットワークの整備</a:t>
            </a:r>
            <a:r>
              <a:rPr lang="en-US" altLang="ja-JP" sz="1200" b="1" dirty="0" smtClean="0">
                <a:solidFill>
                  <a:prstClr val="black"/>
                </a:solidFill>
              </a:rPr>
              <a:t>】</a:t>
            </a:r>
            <a:endParaRPr lang="ja-JP" altLang="en-US" sz="1200" b="1" dirty="0">
              <a:solidFill>
                <a:prstClr val="black"/>
              </a:solidFill>
            </a:endParaRPr>
          </a:p>
        </p:txBody>
      </p:sp>
      <p:sp>
        <p:nvSpPr>
          <p:cNvPr id="17" name="正方形/長方形 16"/>
          <p:cNvSpPr/>
          <p:nvPr/>
        </p:nvSpPr>
        <p:spPr>
          <a:xfrm>
            <a:off x="4211960" y="789987"/>
            <a:ext cx="2263418"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prstClr val="black"/>
                </a:solidFill>
              </a:rPr>
              <a:t>【</a:t>
            </a:r>
            <a:r>
              <a:rPr lang="ja-JP" altLang="en-US" sz="1200" b="1" dirty="0" smtClean="0">
                <a:solidFill>
                  <a:prstClr val="black"/>
                </a:solidFill>
              </a:rPr>
              <a:t>二次的災害発生の防止</a:t>
            </a:r>
            <a:r>
              <a:rPr lang="en-US" altLang="ja-JP" sz="1200" b="1" dirty="0" smtClean="0">
                <a:solidFill>
                  <a:prstClr val="black"/>
                </a:solidFill>
              </a:rPr>
              <a:t>】</a:t>
            </a:r>
            <a:endParaRPr lang="ja-JP" altLang="en-US" sz="1200" b="1" dirty="0">
              <a:solidFill>
                <a:prstClr val="black"/>
              </a:solidFill>
            </a:endParaRPr>
          </a:p>
        </p:txBody>
      </p:sp>
      <p:sp>
        <p:nvSpPr>
          <p:cNvPr id="18" name="正方形/長方形 17"/>
          <p:cNvSpPr/>
          <p:nvPr/>
        </p:nvSpPr>
        <p:spPr>
          <a:xfrm>
            <a:off x="4425381" y="675805"/>
            <a:ext cx="2728267" cy="1837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prstClr val="black"/>
                </a:solidFill>
              </a:rPr>
              <a:t>安全な市街地を支える都市基盤の整備</a:t>
            </a:r>
            <a:endParaRPr lang="ja-JP" altLang="en-US" sz="1200" b="1" dirty="0">
              <a:solidFill>
                <a:prstClr val="black"/>
              </a:solidFill>
            </a:endParaRPr>
          </a:p>
        </p:txBody>
      </p:sp>
      <p:sp>
        <p:nvSpPr>
          <p:cNvPr id="19" name="正方形/長方形 18"/>
          <p:cNvSpPr/>
          <p:nvPr/>
        </p:nvSpPr>
        <p:spPr>
          <a:xfrm>
            <a:off x="4275211" y="1408867"/>
            <a:ext cx="2946253"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smtClean="0">
                <a:solidFill>
                  <a:prstClr val="black"/>
                </a:solidFill>
              </a:rPr>
              <a:t>【</a:t>
            </a:r>
            <a:r>
              <a:rPr lang="ja-JP" altLang="en-US" sz="1200" b="1" dirty="0" smtClean="0">
                <a:solidFill>
                  <a:prstClr val="black"/>
                </a:solidFill>
              </a:rPr>
              <a:t>地域レベルの防災活動を支える施策</a:t>
            </a:r>
            <a:r>
              <a:rPr lang="en-US" altLang="ja-JP" sz="1200" b="1" dirty="0" smtClean="0">
                <a:solidFill>
                  <a:prstClr val="black"/>
                </a:solidFill>
              </a:rPr>
              <a:t>】</a:t>
            </a:r>
            <a:endParaRPr lang="ja-JP" altLang="en-US" sz="1200" b="1" dirty="0">
              <a:solidFill>
                <a:prstClr val="black"/>
              </a:solidFill>
            </a:endParaRPr>
          </a:p>
        </p:txBody>
      </p:sp>
      <p:sp>
        <p:nvSpPr>
          <p:cNvPr id="20" name="正方形/長方形 19"/>
          <p:cNvSpPr/>
          <p:nvPr/>
        </p:nvSpPr>
        <p:spPr>
          <a:xfrm>
            <a:off x="96866" y="1042485"/>
            <a:ext cx="4115094"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prstClr val="black"/>
                </a:solidFill>
              </a:rPr>
              <a:t>1</a:t>
            </a:r>
            <a:r>
              <a:rPr lang="ja-JP" altLang="en-US" sz="1200" dirty="0" err="1">
                <a:solidFill>
                  <a:prstClr val="black"/>
                </a:solidFill>
              </a:rPr>
              <a:t>．</a:t>
            </a:r>
            <a:r>
              <a:rPr lang="ja-JP" altLang="en-US" sz="1200" dirty="0">
                <a:solidFill>
                  <a:prstClr val="black"/>
                </a:solidFill>
              </a:rPr>
              <a:t>緊急物資の輸送基地の</a:t>
            </a:r>
            <a:r>
              <a:rPr lang="ja-JP" altLang="en-US" sz="1200" dirty="0" smtClean="0">
                <a:solidFill>
                  <a:prstClr val="black"/>
                </a:solidFill>
              </a:rPr>
              <a:t>整備</a:t>
            </a:r>
            <a:endParaRPr lang="en-US" altLang="ja-JP" sz="1200" dirty="0" smtClean="0">
              <a:solidFill>
                <a:prstClr val="black"/>
              </a:solidFill>
            </a:endParaRPr>
          </a:p>
          <a:p>
            <a:r>
              <a:rPr lang="en-US" altLang="ja-JP" sz="1200" dirty="0" smtClean="0">
                <a:solidFill>
                  <a:prstClr val="black"/>
                </a:solidFill>
              </a:rPr>
              <a:t>2</a:t>
            </a:r>
            <a:r>
              <a:rPr lang="ja-JP" altLang="en-US" sz="1200" dirty="0" err="1">
                <a:solidFill>
                  <a:prstClr val="black"/>
                </a:solidFill>
              </a:rPr>
              <a:t>．</a:t>
            </a:r>
            <a:r>
              <a:rPr lang="ja-JP" altLang="en-US" sz="1200" dirty="0">
                <a:solidFill>
                  <a:prstClr val="black"/>
                </a:solidFill>
              </a:rPr>
              <a:t>防災公園（後方支援活動拠点・広域避難地）の整備</a:t>
            </a:r>
          </a:p>
        </p:txBody>
      </p:sp>
      <p:sp>
        <p:nvSpPr>
          <p:cNvPr id="21" name="正方形/長方形 20"/>
          <p:cNvSpPr/>
          <p:nvPr/>
        </p:nvSpPr>
        <p:spPr>
          <a:xfrm>
            <a:off x="96865" y="1662824"/>
            <a:ext cx="4115095"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prstClr val="black"/>
                </a:solidFill>
              </a:rPr>
              <a:t>3</a:t>
            </a:r>
            <a:r>
              <a:rPr lang="ja-JP" altLang="en-US" sz="1200" dirty="0" err="1">
                <a:solidFill>
                  <a:prstClr val="black"/>
                </a:solidFill>
              </a:rPr>
              <a:t>．</a:t>
            </a:r>
            <a:r>
              <a:rPr lang="ja-JP" altLang="en-US" sz="1200" dirty="0">
                <a:solidFill>
                  <a:prstClr val="black"/>
                </a:solidFill>
              </a:rPr>
              <a:t>広域安全ネットワークの</a:t>
            </a:r>
            <a:r>
              <a:rPr lang="ja-JP" altLang="en-US" sz="1200" dirty="0" smtClean="0">
                <a:solidFill>
                  <a:prstClr val="black"/>
                </a:solidFill>
              </a:rPr>
              <a:t>整備　</a:t>
            </a:r>
            <a:r>
              <a:rPr lang="en-US" altLang="ja-JP" sz="1200" dirty="0" smtClean="0">
                <a:solidFill>
                  <a:prstClr val="black"/>
                </a:solidFill>
              </a:rPr>
              <a:t>4</a:t>
            </a:r>
            <a:r>
              <a:rPr lang="ja-JP" altLang="en-US" sz="1200" dirty="0" err="1">
                <a:solidFill>
                  <a:prstClr val="black"/>
                </a:solidFill>
              </a:rPr>
              <a:t>．</a:t>
            </a:r>
            <a:r>
              <a:rPr lang="ja-JP" altLang="en-US" sz="1200" dirty="0">
                <a:solidFill>
                  <a:prstClr val="black"/>
                </a:solidFill>
              </a:rPr>
              <a:t>大阪モノレールの</a:t>
            </a:r>
            <a:r>
              <a:rPr lang="ja-JP" altLang="en-US" sz="1200" dirty="0" smtClean="0">
                <a:solidFill>
                  <a:prstClr val="black"/>
                </a:solidFill>
              </a:rPr>
              <a:t>耐震化</a:t>
            </a:r>
            <a:endParaRPr lang="en-US" altLang="ja-JP" sz="1200" dirty="0" smtClean="0">
              <a:solidFill>
                <a:prstClr val="black"/>
              </a:solidFill>
            </a:endParaRPr>
          </a:p>
          <a:p>
            <a:r>
              <a:rPr lang="en-US" altLang="ja-JP" sz="1200" dirty="0" smtClean="0">
                <a:solidFill>
                  <a:prstClr val="black"/>
                </a:solidFill>
              </a:rPr>
              <a:t>5</a:t>
            </a:r>
            <a:r>
              <a:rPr lang="ja-JP" altLang="en-US" sz="1200" dirty="0" err="1">
                <a:solidFill>
                  <a:prstClr val="black"/>
                </a:solidFill>
              </a:rPr>
              <a:t>．</a:t>
            </a:r>
            <a:r>
              <a:rPr lang="ja-JP" altLang="en-US" sz="1200" dirty="0">
                <a:solidFill>
                  <a:prstClr val="black"/>
                </a:solidFill>
              </a:rPr>
              <a:t>鉄道駅舎の</a:t>
            </a:r>
            <a:r>
              <a:rPr lang="ja-JP" altLang="en-US" sz="1200" dirty="0" smtClean="0">
                <a:solidFill>
                  <a:prstClr val="black"/>
                </a:solidFill>
              </a:rPr>
              <a:t>耐震化　</a:t>
            </a:r>
            <a:r>
              <a:rPr lang="en-US" altLang="ja-JP" sz="1200" dirty="0" smtClean="0">
                <a:solidFill>
                  <a:prstClr val="black"/>
                </a:solidFill>
              </a:rPr>
              <a:t>6</a:t>
            </a:r>
            <a:r>
              <a:rPr lang="ja-JP" altLang="en-US" sz="1200" dirty="0" err="1">
                <a:solidFill>
                  <a:prstClr val="black"/>
                </a:solidFill>
              </a:rPr>
              <a:t>．</a:t>
            </a:r>
            <a:r>
              <a:rPr lang="ja-JP" altLang="en-US" sz="1200" dirty="0">
                <a:solidFill>
                  <a:prstClr val="black"/>
                </a:solidFill>
              </a:rPr>
              <a:t>電線共同溝の整備</a:t>
            </a:r>
          </a:p>
        </p:txBody>
      </p:sp>
      <p:sp>
        <p:nvSpPr>
          <p:cNvPr id="22" name="正方形/長方形 21"/>
          <p:cNvSpPr/>
          <p:nvPr/>
        </p:nvSpPr>
        <p:spPr>
          <a:xfrm>
            <a:off x="4466937" y="1075824"/>
            <a:ext cx="4449067"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prstClr val="black"/>
                </a:solidFill>
              </a:rPr>
              <a:t>7</a:t>
            </a:r>
            <a:r>
              <a:rPr lang="ja-JP" altLang="en-US" sz="1200" dirty="0" err="1">
                <a:solidFill>
                  <a:prstClr val="black"/>
                </a:solidFill>
              </a:rPr>
              <a:t>．</a:t>
            </a:r>
            <a:r>
              <a:rPr lang="ja-JP" altLang="en-US" sz="1200" dirty="0">
                <a:solidFill>
                  <a:prstClr val="black"/>
                </a:solidFill>
              </a:rPr>
              <a:t>地震・津波対策　</a:t>
            </a:r>
            <a:r>
              <a:rPr lang="en-US" altLang="ja-JP" sz="1200" dirty="0">
                <a:solidFill>
                  <a:prstClr val="black"/>
                </a:solidFill>
              </a:rPr>
              <a:t>8</a:t>
            </a:r>
            <a:r>
              <a:rPr lang="ja-JP" altLang="en-US" sz="1200" dirty="0" err="1">
                <a:solidFill>
                  <a:prstClr val="black"/>
                </a:solidFill>
              </a:rPr>
              <a:t>．</a:t>
            </a:r>
            <a:r>
              <a:rPr lang="ja-JP" altLang="en-US" sz="1200" dirty="0">
                <a:solidFill>
                  <a:prstClr val="black"/>
                </a:solidFill>
              </a:rPr>
              <a:t>流域下水処理場の耐震化・広域的な連携</a:t>
            </a:r>
          </a:p>
          <a:p>
            <a:r>
              <a:rPr lang="en-US" altLang="ja-JP" sz="1200" dirty="0">
                <a:solidFill>
                  <a:prstClr val="black"/>
                </a:solidFill>
              </a:rPr>
              <a:t>9</a:t>
            </a:r>
            <a:r>
              <a:rPr lang="ja-JP" altLang="en-US" sz="1200" dirty="0" err="1">
                <a:solidFill>
                  <a:prstClr val="black"/>
                </a:solidFill>
              </a:rPr>
              <a:t>．</a:t>
            </a:r>
            <a:r>
              <a:rPr lang="ja-JP" altLang="en-US" sz="1200" dirty="0">
                <a:solidFill>
                  <a:prstClr val="black"/>
                </a:solidFill>
              </a:rPr>
              <a:t>土砂危険箇所の整備</a:t>
            </a:r>
          </a:p>
        </p:txBody>
      </p:sp>
      <p:sp>
        <p:nvSpPr>
          <p:cNvPr id="23" name="正方形/長方形 22"/>
          <p:cNvSpPr/>
          <p:nvPr/>
        </p:nvSpPr>
        <p:spPr>
          <a:xfrm>
            <a:off x="4448928" y="1662824"/>
            <a:ext cx="4695072" cy="368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smtClean="0">
                <a:solidFill>
                  <a:prstClr val="black"/>
                </a:solidFill>
              </a:rPr>
              <a:t>10</a:t>
            </a:r>
            <a:r>
              <a:rPr lang="ja-JP" altLang="en-US" sz="1200" dirty="0" err="1">
                <a:solidFill>
                  <a:prstClr val="black"/>
                </a:solidFill>
              </a:rPr>
              <a:t>．</a:t>
            </a:r>
            <a:r>
              <a:rPr lang="ja-JP" altLang="en-US" sz="1200" dirty="0">
                <a:solidFill>
                  <a:prstClr val="black"/>
                </a:solidFill>
              </a:rPr>
              <a:t>防災都市づくりの</a:t>
            </a:r>
            <a:r>
              <a:rPr lang="ja-JP" altLang="en-US" sz="1200" dirty="0" smtClean="0">
                <a:solidFill>
                  <a:prstClr val="black"/>
                </a:solidFill>
              </a:rPr>
              <a:t>推進　</a:t>
            </a:r>
            <a:r>
              <a:rPr lang="en-US" altLang="ja-JP" sz="1200" dirty="0" smtClean="0">
                <a:solidFill>
                  <a:prstClr val="black"/>
                </a:solidFill>
              </a:rPr>
              <a:t>11</a:t>
            </a:r>
            <a:r>
              <a:rPr lang="ja-JP" altLang="en-US" sz="1200" dirty="0" err="1">
                <a:solidFill>
                  <a:prstClr val="black"/>
                </a:solidFill>
              </a:rPr>
              <a:t>．</a:t>
            </a:r>
            <a:r>
              <a:rPr lang="ja-JP" altLang="en-US" sz="1200" dirty="0">
                <a:solidFill>
                  <a:prstClr val="black"/>
                </a:solidFill>
              </a:rPr>
              <a:t>自助・共助意識の高揚</a:t>
            </a:r>
          </a:p>
          <a:p>
            <a:r>
              <a:rPr lang="en-US" altLang="ja-JP" sz="1200" dirty="0">
                <a:solidFill>
                  <a:prstClr val="black"/>
                </a:solidFill>
              </a:rPr>
              <a:t>12</a:t>
            </a:r>
            <a:r>
              <a:rPr lang="ja-JP" altLang="en-US" sz="1200" dirty="0" err="1">
                <a:solidFill>
                  <a:prstClr val="black"/>
                </a:solidFill>
              </a:rPr>
              <a:t>．</a:t>
            </a:r>
            <a:r>
              <a:rPr lang="ja-JP" altLang="en-US" sz="1200" dirty="0">
                <a:solidFill>
                  <a:prstClr val="black"/>
                </a:solidFill>
              </a:rPr>
              <a:t>避難路となる街路の</a:t>
            </a:r>
            <a:r>
              <a:rPr lang="ja-JP" altLang="en-US" sz="1200" dirty="0" smtClean="0">
                <a:solidFill>
                  <a:prstClr val="black"/>
                </a:solidFill>
              </a:rPr>
              <a:t>整備　</a:t>
            </a:r>
            <a:r>
              <a:rPr lang="en-US" altLang="ja-JP" sz="1200" dirty="0" smtClean="0">
                <a:solidFill>
                  <a:prstClr val="black"/>
                </a:solidFill>
              </a:rPr>
              <a:t>13</a:t>
            </a:r>
            <a:r>
              <a:rPr lang="ja-JP" altLang="en-US" sz="1200" dirty="0" err="1">
                <a:solidFill>
                  <a:prstClr val="black"/>
                </a:solidFill>
              </a:rPr>
              <a:t>．</a:t>
            </a:r>
            <a:r>
              <a:rPr lang="ja-JP" altLang="en-US" sz="1200" dirty="0">
                <a:solidFill>
                  <a:prstClr val="black"/>
                </a:solidFill>
              </a:rPr>
              <a:t>徒歩帰宅支援のためのみちづくり</a:t>
            </a:r>
          </a:p>
        </p:txBody>
      </p:sp>
      <p:sp>
        <p:nvSpPr>
          <p:cNvPr id="24" name="正方形/長方形 23"/>
          <p:cNvSpPr/>
          <p:nvPr/>
        </p:nvSpPr>
        <p:spPr>
          <a:xfrm>
            <a:off x="58575" y="2276872"/>
            <a:ext cx="3123198" cy="342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prstClr val="black"/>
                </a:solidFill>
              </a:rPr>
              <a:t>◆改訂版（骨格案）</a:t>
            </a:r>
            <a:endParaRPr lang="ja-JP" altLang="en-US" sz="1400" b="1" dirty="0">
              <a:solidFill>
                <a:prstClr val="black"/>
              </a:solidFill>
            </a:endParaRPr>
          </a:p>
        </p:txBody>
      </p:sp>
      <p:sp>
        <p:nvSpPr>
          <p:cNvPr id="25" name="スライド番号プレースホルダー 1"/>
          <p:cNvSpPr>
            <a:spLocks noGrp="1"/>
          </p:cNvSpPr>
          <p:nvPr>
            <p:ph type="sldNum" sz="quarter" idx="12"/>
          </p:nvPr>
        </p:nvSpPr>
        <p:spPr>
          <a:xfrm>
            <a:off x="6948264" y="6470759"/>
            <a:ext cx="2133600" cy="365125"/>
          </a:xfrm>
        </p:spPr>
        <p:txBody>
          <a:bodyPr/>
          <a:lstStyle/>
          <a:p>
            <a:fld id="{FBF1CE6F-5B73-4F9D-B496-19EF37D3CA6B}" type="slidenum">
              <a:rPr lang="ja-JP" altLang="en-US" sz="1600" smtClean="0">
                <a:solidFill>
                  <a:prstClr val="black">
                    <a:tint val="75000"/>
                  </a:prstClr>
                </a:solidFill>
              </a:rPr>
              <a:pPr/>
              <a:t>1</a:t>
            </a:fld>
            <a:endParaRPr lang="ja-JP" altLang="en-US" sz="1600" dirty="0">
              <a:solidFill>
                <a:prstClr val="black">
                  <a:tint val="75000"/>
                </a:prstClr>
              </a:solidFill>
            </a:endParaRPr>
          </a:p>
        </p:txBody>
      </p:sp>
      <p:sp>
        <p:nvSpPr>
          <p:cNvPr id="3" name="テキスト ボックス 2"/>
          <p:cNvSpPr txBox="1"/>
          <p:nvPr/>
        </p:nvSpPr>
        <p:spPr>
          <a:xfrm>
            <a:off x="294674" y="2801740"/>
            <a:ext cx="4378122" cy="3683060"/>
          </a:xfrm>
          <a:prstGeom prst="rect">
            <a:avLst/>
          </a:prstGeom>
          <a:noFill/>
        </p:spPr>
        <p:txBody>
          <a:bodyPr wrap="none" rtlCol="0">
            <a:spAutoFit/>
          </a:bodyPr>
          <a:lstStyle/>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津波</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浸水対策施設の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強化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防潮堤の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強化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1-1-1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防潮堤の耐震・液状化</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対策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1-1-2</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防潮堤の粘り強い</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構造化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1-2</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津波防御施設（水門・鉄扉・排水機場）の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強化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1-2-1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水門・鉄扉・排水機場の耐震・液状化</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対策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1-2-2</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三大水門の津波対応検討</a:t>
            </a:r>
            <a:endParaRPr lang="ja-JP"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2</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防災</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活動拠点等の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確保</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2-1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耐震強化岸壁等の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整備</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2-2</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防災公園</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a:rPr>
              <a:t>広域避難地・後方支援活動拠点</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の整備</a:t>
            </a:r>
            <a:endParaRPr lang="ja-JP"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3</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広域</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交通ネットワークの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確保</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3-1</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広域緊急交通路等の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橋梁</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耐震化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3-2</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広域緊急交通路を補完する道路の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整備</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3-3</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鉄道施設の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耐震化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3-4</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無電柱化の推進</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4</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ライフライン</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機能の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確保</a:t>
            </a:r>
            <a:endParaRPr lang="en-US"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4-1</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200" kern="100" dirty="0" smtClean="0">
                <a:solidFill>
                  <a:prstClr val="black"/>
                </a:solidFill>
                <a:latin typeface="ＭＳ ゴシック" panose="020B0609070205080204" pitchFamily="49" charset="-128"/>
                <a:ea typeface="ＭＳ ゴシック" panose="020B0609070205080204" pitchFamily="49" charset="-128"/>
                <a:cs typeface="Times New Roman"/>
              </a:rPr>
              <a:t>下水</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管渠の耐震化</a:t>
            </a:r>
            <a:endParaRPr lang="en-US"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4-2</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200" kern="100" dirty="0" smtClean="0">
                <a:solidFill>
                  <a:prstClr val="black"/>
                </a:solidFill>
                <a:latin typeface="ＭＳ ゴシック" panose="020B0609070205080204" pitchFamily="49" charset="-128"/>
                <a:ea typeface="ＭＳ ゴシック" panose="020B0609070205080204" pitchFamily="49" charset="-128"/>
                <a:cs typeface="Times New Roman"/>
              </a:rPr>
              <a:t>下水</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処理場</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・ポンプ場の耐震・津波</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対策</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5</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災害</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に強い都市づくりの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推進</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5-1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密集市街地対策の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推進</a:t>
            </a:r>
            <a:endParaRPr lang="ja-JP"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p:txBody>
      </p:sp>
      <p:sp>
        <p:nvSpPr>
          <p:cNvPr id="26" name="テキスト ボックス 25"/>
          <p:cNvSpPr txBox="1"/>
          <p:nvPr/>
        </p:nvSpPr>
        <p:spPr>
          <a:xfrm>
            <a:off x="323528" y="2564904"/>
            <a:ext cx="2800767" cy="271869"/>
          </a:xfrm>
          <a:prstGeom prst="rect">
            <a:avLst/>
          </a:prstGeom>
          <a:noFill/>
          <a:ln>
            <a:solidFill>
              <a:schemeClr val="tx1"/>
            </a:solidFill>
          </a:ln>
        </p:spPr>
        <p:txBody>
          <a:bodyPr wrap="none" rtlCol="0">
            <a:spAutoFit/>
          </a:bodyPr>
          <a:lstStyle/>
          <a:p>
            <a:pPr algn="just">
              <a:lnSpc>
                <a:spcPts val="1400"/>
              </a:lnSpc>
            </a:pPr>
            <a:r>
              <a:rPr lang="ja-JP" altLang="ja-JP" sz="1200" b="1" kern="100" dirty="0">
                <a:solidFill>
                  <a:prstClr val="black"/>
                </a:solidFill>
                <a:latin typeface="Century"/>
                <a:ea typeface="ＭＳ ゴシック"/>
                <a:cs typeface="Times New Roman"/>
              </a:rPr>
              <a:t>人命・財産を守る都市インフラの</a:t>
            </a:r>
            <a:r>
              <a:rPr lang="ja-JP" altLang="ja-JP" sz="1200" b="1" kern="100" dirty="0" smtClean="0">
                <a:solidFill>
                  <a:prstClr val="black"/>
                </a:solidFill>
                <a:latin typeface="Century"/>
                <a:ea typeface="ＭＳ ゴシック"/>
                <a:cs typeface="Times New Roman"/>
              </a:rPr>
              <a:t>強化</a:t>
            </a:r>
            <a:endParaRPr lang="en-US" altLang="ja-JP" sz="1200" b="1" kern="100" dirty="0" smtClean="0">
              <a:solidFill>
                <a:prstClr val="black"/>
              </a:solidFill>
              <a:latin typeface="Century"/>
              <a:ea typeface="ＭＳ ゴシック"/>
              <a:cs typeface="Times New Roman"/>
            </a:endParaRPr>
          </a:p>
        </p:txBody>
      </p:sp>
      <p:sp>
        <p:nvSpPr>
          <p:cNvPr id="27" name="テキスト ボックス 26"/>
          <p:cNvSpPr txBox="1"/>
          <p:nvPr/>
        </p:nvSpPr>
        <p:spPr>
          <a:xfrm>
            <a:off x="5004048" y="2568293"/>
            <a:ext cx="1261884" cy="271869"/>
          </a:xfrm>
          <a:prstGeom prst="rect">
            <a:avLst/>
          </a:prstGeom>
          <a:noFill/>
          <a:ln>
            <a:solidFill>
              <a:schemeClr val="tx1"/>
            </a:solidFill>
          </a:ln>
        </p:spPr>
        <p:txBody>
          <a:bodyPr wrap="none" rtlCol="0">
            <a:spAutoFit/>
          </a:bodyPr>
          <a:lstStyle/>
          <a:p>
            <a:pPr algn="just">
              <a:lnSpc>
                <a:spcPts val="1400"/>
              </a:lnSpc>
            </a:pPr>
            <a:r>
              <a:rPr lang="ja-JP" altLang="en-US" sz="1200" b="1" kern="100" dirty="0">
                <a:solidFill>
                  <a:prstClr val="black"/>
                </a:solidFill>
                <a:latin typeface="Century"/>
                <a:ea typeface="ＭＳ ゴシック"/>
                <a:cs typeface="Times New Roman"/>
              </a:rPr>
              <a:t>防災体制の強化</a:t>
            </a:r>
          </a:p>
        </p:txBody>
      </p:sp>
      <p:sp>
        <p:nvSpPr>
          <p:cNvPr id="28" name="テキスト ボックス 27"/>
          <p:cNvSpPr txBox="1"/>
          <p:nvPr/>
        </p:nvSpPr>
        <p:spPr>
          <a:xfrm>
            <a:off x="5004048" y="4526543"/>
            <a:ext cx="2486020" cy="271869"/>
          </a:xfrm>
          <a:prstGeom prst="rect">
            <a:avLst/>
          </a:prstGeom>
          <a:noFill/>
          <a:ln>
            <a:solidFill>
              <a:schemeClr val="tx1"/>
            </a:solidFill>
          </a:ln>
        </p:spPr>
        <p:txBody>
          <a:bodyPr wrap="square" rtlCol="0">
            <a:spAutoFit/>
          </a:bodyPr>
          <a:lstStyle/>
          <a:p>
            <a:pPr algn="just">
              <a:lnSpc>
                <a:spcPts val="1400"/>
              </a:lnSpc>
            </a:pPr>
            <a:r>
              <a:rPr lang="ja-JP" altLang="en-US" sz="1200" b="1" kern="100" dirty="0" smtClean="0">
                <a:solidFill>
                  <a:prstClr val="black"/>
                </a:solidFill>
                <a:latin typeface="Century"/>
                <a:ea typeface="ＭＳ ゴシック"/>
                <a:cs typeface="Times New Roman"/>
              </a:rPr>
              <a:t>地域</a:t>
            </a:r>
            <a:r>
              <a:rPr lang="ja-JP" altLang="en-US" sz="1200" b="1" kern="100" dirty="0">
                <a:solidFill>
                  <a:prstClr val="black"/>
                </a:solidFill>
                <a:latin typeface="Century"/>
                <a:ea typeface="ＭＳ ゴシック"/>
                <a:cs typeface="Times New Roman"/>
              </a:rPr>
              <a:t>防災力の強化（自助・共助</a:t>
            </a:r>
            <a:r>
              <a:rPr lang="ja-JP" altLang="en-US" sz="1200" b="1" kern="100" dirty="0" smtClean="0">
                <a:solidFill>
                  <a:prstClr val="black"/>
                </a:solidFill>
                <a:latin typeface="Century"/>
                <a:ea typeface="ＭＳ ゴシック"/>
                <a:cs typeface="Times New Roman"/>
              </a:rPr>
              <a:t>）</a:t>
            </a:r>
            <a:endParaRPr lang="ja-JP" altLang="en-US" sz="1200" b="1" kern="100" dirty="0">
              <a:solidFill>
                <a:prstClr val="black"/>
              </a:solidFill>
              <a:latin typeface="Century"/>
              <a:ea typeface="ＭＳ ゴシック"/>
              <a:cs typeface="Times New Roman"/>
            </a:endParaRPr>
          </a:p>
        </p:txBody>
      </p:sp>
      <p:sp>
        <p:nvSpPr>
          <p:cNvPr id="29" name="テキスト ボックス 28"/>
          <p:cNvSpPr txBox="1"/>
          <p:nvPr/>
        </p:nvSpPr>
        <p:spPr>
          <a:xfrm>
            <a:off x="4966151" y="2798351"/>
            <a:ext cx="4070345" cy="2785378"/>
          </a:xfrm>
          <a:prstGeom prst="rect">
            <a:avLst/>
          </a:prstGeom>
          <a:noFill/>
        </p:spPr>
        <p:txBody>
          <a:bodyPr wrap="none" rtlCol="0">
            <a:spAutoFit/>
          </a:bodyPr>
          <a:lstStyle/>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確実</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な防災体制の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確保</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津波防御施設の閉鎖体制の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充実</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6-2</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航路啓開体制の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充実</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6-3</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道路啓開体制の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充実</a:t>
            </a:r>
            <a:endParaRPr lang="en-US"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6-4</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a:rPr>
              <a:t>下水道施設の早期復旧に向けた取り組みの充実</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6-5</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防災船着場活用ルールの充実</a:t>
            </a:r>
            <a:endPar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6-6</a:t>
            </a:r>
            <a:r>
              <a:rPr lang="ja-JP" altLang="ja-JP"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迅速な復興に向けた取り組みの充実</a:t>
            </a:r>
            <a:endParaRPr lang="ja-JP"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endPar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endPar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7</a:t>
            </a:r>
            <a:r>
              <a:rPr lang="ja-JP" altLang="en-US" sz="1200" kern="100" dirty="0" err="1"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自助</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・共助意識の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高揚</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7-1</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津波・高潮ステーション等の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活用</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7-2</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ハザードマップの作成</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支援</a:t>
            </a:r>
            <a:endParaRPr lang="en-US"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　　</a:t>
            </a:r>
            <a:r>
              <a:rPr lang="en-US"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7-3</a:t>
            </a:r>
            <a:r>
              <a:rPr lang="ja-JP" altLang="ja-JP" sz="1200" kern="100" dirty="0" err="1">
                <a:solidFill>
                  <a:prstClr val="black"/>
                </a:solidFill>
                <a:latin typeface="ＭＳ ゴシック" panose="020B0609070205080204" pitchFamily="49" charset="-128"/>
                <a:ea typeface="ＭＳ ゴシック" panose="020B0609070205080204" pitchFamily="49" charset="-128"/>
                <a:cs typeface="Times New Roman"/>
              </a:rPr>
              <a:t>．</a:t>
            </a:r>
            <a:r>
              <a:rPr lang="ja-JP" altLang="ja-JP" sz="1200" kern="100" dirty="0">
                <a:solidFill>
                  <a:prstClr val="black"/>
                </a:solidFill>
                <a:latin typeface="ＭＳ ゴシック" panose="020B0609070205080204" pitchFamily="49" charset="-128"/>
                <a:ea typeface="ＭＳ ゴシック" panose="020B0609070205080204" pitchFamily="49" charset="-128"/>
                <a:cs typeface="Times New Roman"/>
              </a:rPr>
              <a:t>多様な主体による防災訓練の</a:t>
            </a:r>
            <a:r>
              <a:rPr lang="ja-JP" altLang="ja-JP" sz="1200" kern="100" dirty="0" smtClean="0">
                <a:solidFill>
                  <a:prstClr val="black"/>
                </a:solidFill>
                <a:latin typeface="ＭＳ ゴシック" panose="020B0609070205080204" pitchFamily="49" charset="-128"/>
                <a:ea typeface="ＭＳ ゴシック" panose="020B0609070205080204" pitchFamily="49" charset="-128"/>
                <a:cs typeface="Times New Roman"/>
              </a:rPr>
              <a:t>実施</a:t>
            </a:r>
            <a:endParaRPr lang="ja-JP" altLang="en-US" sz="1200" dirty="0">
              <a:solidFill>
                <a:prstClr val="black"/>
              </a:solidFill>
              <a:latin typeface="ＭＳ ゴシック" panose="020B0609070205080204" pitchFamily="49" charset="-128"/>
              <a:ea typeface="ＭＳ ゴシック" panose="020B0609070205080204" pitchFamily="49" charset="-128"/>
            </a:endParaRPr>
          </a:p>
        </p:txBody>
      </p:sp>
      <p:sp>
        <p:nvSpPr>
          <p:cNvPr id="30" name="テキスト ボックス 29"/>
          <p:cNvSpPr txBox="1"/>
          <p:nvPr/>
        </p:nvSpPr>
        <p:spPr>
          <a:xfrm>
            <a:off x="515949" y="6484800"/>
            <a:ext cx="7944483" cy="359073"/>
          </a:xfrm>
          <a:prstGeom prst="rect">
            <a:avLst/>
          </a:prstGeom>
          <a:noFill/>
        </p:spPr>
        <p:txBody>
          <a:bodyPr wrap="none" lIns="0" tIns="0" rIns="0" bIns="0" rtlCol="0">
            <a:spAutoFit/>
          </a:bodyPr>
          <a:lstStyle/>
          <a:p>
            <a:pPr algn="just">
              <a:lnSpc>
                <a:spcPts val="1400"/>
              </a:lnSpc>
            </a:pPr>
            <a:r>
              <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rPr>
              <a:t>※</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次ページからの個票は、主な施設について記載しているが、</a:t>
            </a:r>
            <a:r>
              <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rPr>
              <a:t>AP</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以降に耐震化等が必要となる全ての施設を網羅したものではない。</a:t>
            </a:r>
            <a:endParaRPr lang="en-US" altLang="ja-JP" sz="1050" kern="100" dirty="0" smtClean="0">
              <a:solidFill>
                <a:prstClr val="black"/>
              </a:solidFill>
              <a:latin typeface="ＭＳ ゴシック" panose="020B0609070205080204" pitchFamily="49" charset="-128"/>
              <a:ea typeface="ＭＳ ゴシック" panose="020B0609070205080204" pitchFamily="49" charset="-128"/>
              <a:cs typeface="Times New Roman"/>
            </a:endParaRPr>
          </a:p>
          <a:p>
            <a:pPr algn="just">
              <a:lnSpc>
                <a:spcPts val="1400"/>
              </a:lnSpc>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a:rPr>
              <a:t>　</a:t>
            </a:r>
            <a:r>
              <a:rPr lang="ja-JP" altLang="en-US" sz="1050" kern="100" dirty="0" smtClean="0">
                <a:solidFill>
                  <a:prstClr val="black"/>
                </a:solidFill>
                <a:latin typeface="ＭＳ ゴシック" panose="020B0609070205080204" pitchFamily="49" charset="-128"/>
                <a:ea typeface="ＭＳ ゴシック" panose="020B0609070205080204" pitchFamily="49" charset="-128"/>
                <a:cs typeface="Times New Roman"/>
              </a:rPr>
              <a:t>また、事業目標等については、調整段階のものである。</a:t>
            </a:r>
            <a:endParaRPr lang="ja-JP" altLang="ja-JP" sz="1050" kern="100" dirty="0">
              <a:solidFill>
                <a:prstClr val="black"/>
              </a:solidFill>
              <a:latin typeface="ＭＳ ゴシック" panose="020B0609070205080204" pitchFamily="49" charset="-128"/>
              <a:ea typeface="ＭＳ ゴシック" panose="020B0609070205080204" pitchFamily="49" charset="-128"/>
              <a:cs typeface="Times New Roman"/>
            </a:endParaRPr>
          </a:p>
        </p:txBody>
      </p:sp>
    </p:spTree>
    <p:extLst>
      <p:ext uri="{BB962C8B-B14F-4D97-AF65-F5344CB8AC3E}">
        <p14:creationId xmlns:p14="http://schemas.microsoft.com/office/powerpoint/2010/main" val="370528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43906" y="3782291"/>
            <a:ext cx="8892590" cy="2745623"/>
          </a:xfrm>
          <a:prstGeom prst="rect">
            <a:avLst/>
          </a:prstGeom>
          <a:noFill/>
          <a:ln>
            <a:solidFill>
              <a:schemeClr val="tx1"/>
            </a:solidFill>
          </a:ln>
        </p:spPr>
        <p:txBody>
          <a:bodyPr wrap="square" rtlCol="0">
            <a:no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◆事業計画</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下水管渠の耐震化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37947" y="2697721"/>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・下水道の持つ揚排水、沈殿、消毒機能を発揮するため、処理場・ポンプ場直近区間を優先的に対策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・広域緊急交通路下の重点区間（被災時、交通路が寸断される区間）の対策を実施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5557" y="1950890"/>
            <a:ext cx="8928992" cy="584775"/>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76213"/>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・開削工法で施工した管渠のうち、液状化の影響を受けやすい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PL</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値</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以上の区間に重点化</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548680"/>
            <a:ext cx="8928992"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これまで耐震対策に用いた地震動（直下型相当）より南海トラフ巨大地震の地震動のほうが小さい値</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（外力）になることより、耐震対策はこれまでの方法を継続する。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一方で、南海トラフ巨大地震による液状化の影響検討のなかで、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PL</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値</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以上の地域における開削工法</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で施工した管渠の浮上りについて安全率が不足することが判明、対策が必要となった。</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4197583925"/>
              </p:ext>
            </p:extLst>
          </p:nvPr>
        </p:nvGraphicFramePr>
        <p:xfrm>
          <a:off x="4427538" y="4578350"/>
          <a:ext cx="4248918" cy="1770063"/>
        </p:xfrm>
        <a:graphic>
          <a:graphicData uri="http://schemas.openxmlformats.org/presentationml/2006/ole">
            <mc:AlternateContent xmlns:mc="http://schemas.openxmlformats.org/markup-compatibility/2006">
              <mc:Choice xmlns:v="urn:schemas-microsoft-com:vml" Requires="v">
                <p:oleObj spid="_x0000_s1047" name="ワークシート" r:id="rId5" imgW="6553085" imgH="1857413" progId="Excel.Sheet.12">
                  <p:embed/>
                </p:oleObj>
              </mc:Choice>
              <mc:Fallback>
                <p:oleObj name="ワークシート" r:id="rId5" imgW="6553085" imgH="1857413" progId="Excel.Sheet.12">
                  <p:embed/>
                  <p:pic>
                    <p:nvPicPr>
                      <p:cNvPr id="0" name=""/>
                      <p:cNvPicPr>
                        <a:picLocks noChangeAspect="1" noChangeArrowheads="1"/>
                      </p:cNvPicPr>
                      <p:nvPr/>
                    </p:nvPicPr>
                    <p:blipFill>
                      <a:blip r:embed="rId6"/>
                      <a:srcRect/>
                      <a:stretch>
                        <a:fillRect/>
                      </a:stretch>
                    </p:blipFill>
                    <p:spPr bwMode="auto">
                      <a:xfrm>
                        <a:off x="4427538" y="4578350"/>
                        <a:ext cx="4248918" cy="1770063"/>
                      </a:xfrm>
                      <a:prstGeom prst="rect">
                        <a:avLst/>
                      </a:prstGeom>
                      <a:solidFill>
                        <a:schemeClr val="bg1"/>
                      </a:solidFill>
                      <a:ln>
                        <a:solidFill>
                          <a:schemeClr val="tx1"/>
                        </a:solidFill>
                      </a:ln>
                    </p:spPr>
                  </p:pic>
                </p:oleObj>
              </mc:Fallback>
            </mc:AlternateContent>
          </a:graphicData>
        </a:graphic>
      </p:graphicFrame>
      <p:sp>
        <p:nvSpPr>
          <p:cNvPr id="8" name="テキスト ボックス 7"/>
          <p:cNvSpPr txBox="1"/>
          <p:nvPr/>
        </p:nvSpPr>
        <p:spPr>
          <a:xfrm>
            <a:off x="3995936" y="4098558"/>
            <a:ext cx="2304256" cy="338554"/>
          </a:xfrm>
          <a:prstGeom prst="rect">
            <a:avLst/>
          </a:prstGeom>
          <a:noFill/>
        </p:spPr>
        <p:txBody>
          <a:bodyPr wrap="square" rtlCol="0">
            <a:spAutoFit/>
          </a:bodyPr>
          <a:lstStyle/>
          <a:p>
            <a:r>
              <a:rPr kumimoji="1" lang="en-US" altLang="ja-JP" sz="1600" b="1" dirty="0" smtClean="0"/>
              <a:t>【</a:t>
            </a:r>
            <a:r>
              <a:rPr kumimoji="1" lang="ja-JP" altLang="en-US" sz="1600" b="1" dirty="0" smtClean="0"/>
              <a:t>優先順位マトリクス</a:t>
            </a:r>
            <a:r>
              <a:rPr kumimoji="1" lang="en-US" altLang="ja-JP" sz="1600" b="1" dirty="0" smtClean="0"/>
              <a:t>】</a:t>
            </a:r>
            <a:endParaRPr kumimoji="1" lang="ja-JP" altLang="en-US" sz="1600" b="1" dirty="0"/>
          </a:p>
        </p:txBody>
      </p:sp>
      <p:sp>
        <p:nvSpPr>
          <p:cNvPr id="11" name="テキスト ボックス 10"/>
          <p:cNvSpPr txBox="1"/>
          <p:nvPr/>
        </p:nvSpPr>
        <p:spPr>
          <a:xfrm>
            <a:off x="233974" y="4174507"/>
            <a:ext cx="4049994" cy="2062103"/>
          </a:xfrm>
          <a:prstGeom prst="rect">
            <a:avLst/>
          </a:prstGeom>
          <a:noFill/>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優先順位マトリクスに基づき、大阪府内に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おける流域下水道幹線を再チェックした結果、</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以下の通りとなった。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開削工法</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①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km</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②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km</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（うち重点区間</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4.5km</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③～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11.3  km</a:t>
            </a:r>
          </a:p>
        </p:txBody>
      </p:sp>
      <p:sp>
        <p:nvSpPr>
          <p:cNvPr id="12"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19</a:t>
            </a:fld>
            <a:endParaRPr kumimoji="1" lang="ja-JP" altLang="en-US" sz="1600" dirty="0"/>
          </a:p>
        </p:txBody>
      </p:sp>
    </p:spTree>
    <p:extLst>
      <p:ext uri="{BB962C8B-B14F-4D97-AF65-F5344CB8AC3E}">
        <p14:creationId xmlns:p14="http://schemas.microsoft.com/office/powerpoint/2010/main" val="2454272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下水管渠の耐震化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281378" y="540831"/>
            <a:ext cx="8725259" cy="6247864"/>
          </a:xfrm>
          <a:prstGeom prst="rect">
            <a:avLst/>
          </a:prstGeom>
          <a:noFill/>
          <a:ln>
            <a:solidFill>
              <a:schemeClr val="tx1"/>
            </a:solid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◆管渠の耐震・液状化対策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323528" y="1011825"/>
            <a:ext cx="936104" cy="288032"/>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t>対策前</a:t>
            </a:r>
            <a:endParaRPr kumimoji="1" lang="ja-JP" altLang="en-US" sz="1600" dirty="0"/>
          </a:p>
        </p:txBody>
      </p:sp>
      <p:sp>
        <p:nvSpPr>
          <p:cNvPr id="62" name="正方形/長方形 61"/>
          <p:cNvSpPr/>
          <p:nvPr/>
        </p:nvSpPr>
        <p:spPr>
          <a:xfrm>
            <a:off x="323528" y="3773529"/>
            <a:ext cx="936104" cy="288032"/>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t>対策後</a:t>
            </a:r>
            <a:endParaRPr kumimoji="1" lang="ja-JP" altLang="en-US" sz="1600" dirty="0"/>
          </a:p>
        </p:txBody>
      </p:sp>
      <p:cxnSp>
        <p:nvCxnSpPr>
          <p:cNvPr id="77" name="直線コネクタ 76"/>
          <p:cNvCxnSpPr/>
          <p:nvPr/>
        </p:nvCxnSpPr>
        <p:spPr>
          <a:xfrm>
            <a:off x="4087269" y="1336561"/>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4215635" y="1336561"/>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3587627" y="1336561"/>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3715993" y="1336561"/>
            <a:ext cx="223515"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p:cNvCxnSpPr/>
          <p:nvPr/>
        </p:nvCxnSpPr>
        <p:spPr>
          <a:xfrm>
            <a:off x="4344002" y="1336561"/>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472414" y="1336561"/>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flipH="1">
            <a:off x="3848183" y="1336561"/>
            <a:ext cx="45787"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3913020" y="1336561"/>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flipH="1">
            <a:off x="4041606" y="1336561"/>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flipH="1">
            <a:off x="3321488" y="1336561"/>
            <a:ext cx="72009" cy="2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3451671" y="1400061"/>
            <a:ext cx="51820" cy="162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3541964" y="1469911"/>
            <a:ext cx="45663" cy="143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a:off x="4087269" y="413496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a:off x="4215635" y="413496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3587627" y="413496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3715993" y="4134960"/>
            <a:ext cx="223515"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4344002" y="413496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3472414" y="413496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H="1">
            <a:off x="3848183" y="4134960"/>
            <a:ext cx="45787"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flipH="1">
            <a:off x="3913020" y="4134960"/>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flipH="1">
            <a:off x="4041606" y="4134960"/>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flipH="1">
            <a:off x="3321488" y="4134960"/>
            <a:ext cx="72009" cy="2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flipH="1">
            <a:off x="3451671" y="4198460"/>
            <a:ext cx="51820" cy="162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flipH="1">
            <a:off x="3541964" y="4268310"/>
            <a:ext cx="45663" cy="143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16707" y="4795929"/>
            <a:ext cx="1448753" cy="142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622422" y="1981902"/>
            <a:ext cx="1345883"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フリーフォーム 111"/>
          <p:cNvSpPr/>
          <p:nvPr/>
        </p:nvSpPr>
        <p:spPr>
          <a:xfrm>
            <a:off x="1750195" y="4939340"/>
            <a:ext cx="1165979" cy="1155885"/>
          </a:xfrm>
          <a:custGeom>
            <a:avLst/>
            <a:gdLst>
              <a:gd name="connsiteX0" fmla="*/ 79394 w 1250726"/>
              <a:gd name="connsiteY0" fmla="*/ 87630 h 1183762"/>
              <a:gd name="connsiteX1" fmla="*/ 88919 w 1250726"/>
              <a:gd name="connsiteY1" fmla="*/ 1071880 h 1183762"/>
              <a:gd name="connsiteX2" fmla="*/ 193694 w 1250726"/>
              <a:gd name="connsiteY2" fmla="*/ 1129030 h 1183762"/>
              <a:gd name="connsiteX3" fmla="*/ 1117619 w 1250726"/>
              <a:gd name="connsiteY3" fmla="*/ 1103630 h 1183762"/>
              <a:gd name="connsiteX4" fmla="*/ 1136669 w 1250726"/>
              <a:gd name="connsiteY4" fmla="*/ 163830 h 1183762"/>
              <a:gd name="connsiteX5" fmla="*/ 79394 w 1250726"/>
              <a:gd name="connsiteY5" fmla="*/ 87630 h 1183762"/>
              <a:gd name="connsiteX0" fmla="*/ 79394 w 1250726"/>
              <a:gd name="connsiteY0" fmla="*/ 0 h 1096132"/>
              <a:gd name="connsiteX1" fmla="*/ 88919 w 1250726"/>
              <a:gd name="connsiteY1" fmla="*/ 984250 h 1096132"/>
              <a:gd name="connsiteX2" fmla="*/ 193694 w 1250726"/>
              <a:gd name="connsiteY2" fmla="*/ 1041400 h 1096132"/>
              <a:gd name="connsiteX3" fmla="*/ 1117619 w 1250726"/>
              <a:gd name="connsiteY3" fmla="*/ 1016000 h 1096132"/>
              <a:gd name="connsiteX4" fmla="*/ 1136669 w 1250726"/>
              <a:gd name="connsiteY4" fmla="*/ 76200 h 1096132"/>
              <a:gd name="connsiteX5" fmla="*/ 79394 w 1250726"/>
              <a:gd name="connsiteY5" fmla="*/ 0 h 1096132"/>
              <a:gd name="connsiteX0" fmla="*/ 79394 w 1136669"/>
              <a:gd name="connsiteY0" fmla="*/ 0 h 1096132"/>
              <a:gd name="connsiteX1" fmla="*/ 88919 w 1136669"/>
              <a:gd name="connsiteY1" fmla="*/ 984250 h 1096132"/>
              <a:gd name="connsiteX2" fmla="*/ 193694 w 1136669"/>
              <a:gd name="connsiteY2" fmla="*/ 1041400 h 1096132"/>
              <a:gd name="connsiteX3" fmla="*/ 1117619 w 1136669"/>
              <a:gd name="connsiteY3" fmla="*/ 1016000 h 1096132"/>
              <a:gd name="connsiteX4" fmla="*/ 1136669 w 1136669"/>
              <a:gd name="connsiteY4" fmla="*/ 76200 h 1096132"/>
              <a:gd name="connsiteX5" fmla="*/ 79394 w 1136669"/>
              <a:gd name="connsiteY5" fmla="*/ 0 h 1096132"/>
              <a:gd name="connsiteX0" fmla="*/ 79394 w 1136669"/>
              <a:gd name="connsiteY0" fmla="*/ 0 h 1079611"/>
              <a:gd name="connsiteX1" fmla="*/ 88919 w 1136669"/>
              <a:gd name="connsiteY1" fmla="*/ 984250 h 1079611"/>
              <a:gd name="connsiteX2" fmla="*/ 193694 w 1136669"/>
              <a:gd name="connsiteY2" fmla="*/ 1041400 h 1079611"/>
              <a:gd name="connsiteX3" fmla="*/ 1117619 w 1136669"/>
              <a:gd name="connsiteY3" fmla="*/ 1016000 h 1079611"/>
              <a:gd name="connsiteX4" fmla="*/ 1136669 w 1136669"/>
              <a:gd name="connsiteY4" fmla="*/ 76200 h 1079611"/>
              <a:gd name="connsiteX5" fmla="*/ 79394 w 1136669"/>
              <a:gd name="connsiteY5" fmla="*/ 0 h 1079611"/>
              <a:gd name="connsiteX0" fmla="*/ 79394 w 1136669"/>
              <a:gd name="connsiteY0" fmla="*/ 0 h 1041400"/>
              <a:gd name="connsiteX1" fmla="*/ 88919 w 1136669"/>
              <a:gd name="connsiteY1" fmla="*/ 984250 h 1041400"/>
              <a:gd name="connsiteX2" fmla="*/ 193694 w 1136669"/>
              <a:gd name="connsiteY2" fmla="*/ 1041400 h 1041400"/>
              <a:gd name="connsiteX3" fmla="*/ 1117619 w 1136669"/>
              <a:gd name="connsiteY3" fmla="*/ 1016000 h 1041400"/>
              <a:gd name="connsiteX4" fmla="*/ 1136669 w 1136669"/>
              <a:gd name="connsiteY4" fmla="*/ 76200 h 1041400"/>
              <a:gd name="connsiteX5" fmla="*/ 79394 w 1136669"/>
              <a:gd name="connsiteY5" fmla="*/ 0 h 1041400"/>
              <a:gd name="connsiteX0" fmla="*/ 0 w 1057275"/>
              <a:gd name="connsiteY0" fmla="*/ 0 h 1041400"/>
              <a:gd name="connsiteX1" fmla="*/ 9525 w 1057275"/>
              <a:gd name="connsiteY1" fmla="*/ 984250 h 1041400"/>
              <a:gd name="connsiteX2" fmla="*/ 114300 w 1057275"/>
              <a:gd name="connsiteY2" fmla="*/ 1041400 h 1041400"/>
              <a:gd name="connsiteX3" fmla="*/ 1038225 w 1057275"/>
              <a:gd name="connsiteY3" fmla="*/ 1016000 h 1041400"/>
              <a:gd name="connsiteX4" fmla="*/ 1057275 w 1057275"/>
              <a:gd name="connsiteY4" fmla="*/ 76200 h 1041400"/>
              <a:gd name="connsiteX5" fmla="*/ 0 w 1057275"/>
              <a:gd name="connsiteY5" fmla="*/ 0 h 1041400"/>
              <a:gd name="connsiteX0" fmla="*/ 75183 w 1122933"/>
              <a:gd name="connsiteY0" fmla="*/ 95340 h 1136740"/>
              <a:gd name="connsiteX1" fmla="*/ 84708 w 1122933"/>
              <a:gd name="connsiteY1" fmla="*/ 1079590 h 1136740"/>
              <a:gd name="connsiteX2" fmla="*/ 189483 w 1122933"/>
              <a:gd name="connsiteY2" fmla="*/ 1136740 h 1136740"/>
              <a:gd name="connsiteX3" fmla="*/ 1113408 w 1122933"/>
              <a:gd name="connsiteY3" fmla="*/ 1111340 h 1136740"/>
              <a:gd name="connsiteX4" fmla="*/ 1122933 w 1122933"/>
              <a:gd name="connsiteY4" fmla="*/ 21521 h 1136740"/>
              <a:gd name="connsiteX5" fmla="*/ 75183 w 1122933"/>
              <a:gd name="connsiteY5" fmla="*/ 95340 h 1136740"/>
              <a:gd name="connsiteX0" fmla="*/ 75183 w 1227024"/>
              <a:gd name="connsiteY0" fmla="*/ 103865 h 1145265"/>
              <a:gd name="connsiteX1" fmla="*/ 84708 w 1227024"/>
              <a:gd name="connsiteY1" fmla="*/ 1088115 h 1145265"/>
              <a:gd name="connsiteX2" fmla="*/ 189483 w 1227024"/>
              <a:gd name="connsiteY2" fmla="*/ 1145265 h 1145265"/>
              <a:gd name="connsiteX3" fmla="*/ 1113408 w 1227024"/>
              <a:gd name="connsiteY3" fmla="*/ 1119865 h 1145265"/>
              <a:gd name="connsiteX4" fmla="*/ 1208660 w 1227024"/>
              <a:gd name="connsiteY4" fmla="*/ 111010 h 1145265"/>
              <a:gd name="connsiteX5" fmla="*/ 1122933 w 1227024"/>
              <a:gd name="connsiteY5" fmla="*/ 30046 h 1145265"/>
              <a:gd name="connsiteX6" fmla="*/ 75183 w 1227024"/>
              <a:gd name="connsiteY6" fmla="*/ 103865 h 1145265"/>
              <a:gd name="connsiteX0" fmla="*/ 25305 w 1172085"/>
              <a:gd name="connsiteY0" fmla="*/ 101655 h 1143055"/>
              <a:gd name="connsiteX1" fmla="*/ 34830 w 1172085"/>
              <a:gd name="connsiteY1" fmla="*/ 1085905 h 1143055"/>
              <a:gd name="connsiteX2" fmla="*/ 139605 w 1172085"/>
              <a:gd name="connsiteY2" fmla="*/ 1143055 h 1143055"/>
              <a:gd name="connsiteX3" fmla="*/ 1063530 w 1172085"/>
              <a:gd name="connsiteY3" fmla="*/ 1117655 h 1143055"/>
              <a:gd name="connsiteX4" fmla="*/ 1158782 w 1172085"/>
              <a:gd name="connsiteY4" fmla="*/ 108800 h 1143055"/>
              <a:gd name="connsiteX5" fmla="*/ 1073055 w 1172085"/>
              <a:gd name="connsiteY5" fmla="*/ 27836 h 1143055"/>
              <a:gd name="connsiteX6" fmla="*/ 99125 w 1172085"/>
              <a:gd name="connsiteY6" fmla="*/ 23076 h 1143055"/>
              <a:gd name="connsiteX7" fmla="*/ 25305 w 1172085"/>
              <a:gd name="connsiteY7" fmla="*/ 101655 h 1143055"/>
              <a:gd name="connsiteX0" fmla="*/ 17459 w 1178526"/>
              <a:gd name="connsiteY0" fmla="*/ 105962 h 1169615"/>
              <a:gd name="connsiteX1" fmla="*/ 41271 w 1178526"/>
              <a:gd name="connsiteY1" fmla="*/ 1080687 h 1169615"/>
              <a:gd name="connsiteX2" fmla="*/ 146046 w 1178526"/>
              <a:gd name="connsiteY2" fmla="*/ 1137837 h 1169615"/>
              <a:gd name="connsiteX3" fmla="*/ 1069971 w 1178526"/>
              <a:gd name="connsiteY3" fmla="*/ 1112437 h 1169615"/>
              <a:gd name="connsiteX4" fmla="*/ 1165223 w 1178526"/>
              <a:gd name="connsiteY4" fmla="*/ 103582 h 1169615"/>
              <a:gd name="connsiteX5" fmla="*/ 1079496 w 1178526"/>
              <a:gd name="connsiteY5" fmla="*/ 22618 h 1169615"/>
              <a:gd name="connsiteX6" fmla="*/ 105566 w 1178526"/>
              <a:gd name="connsiteY6" fmla="*/ 17858 h 1169615"/>
              <a:gd name="connsiteX7" fmla="*/ 17459 w 1178526"/>
              <a:gd name="connsiteY7" fmla="*/ 105962 h 1169615"/>
              <a:gd name="connsiteX0" fmla="*/ 16022 w 1177089"/>
              <a:gd name="connsiteY0" fmla="*/ 105193 h 1165186"/>
              <a:gd name="connsiteX1" fmla="*/ 16021 w 1177089"/>
              <a:gd name="connsiteY1" fmla="*/ 1068012 h 1165186"/>
              <a:gd name="connsiteX2" fmla="*/ 144609 w 1177089"/>
              <a:gd name="connsiteY2" fmla="*/ 1137068 h 1165186"/>
              <a:gd name="connsiteX3" fmla="*/ 1068534 w 1177089"/>
              <a:gd name="connsiteY3" fmla="*/ 1111668 h 1165186"/>
              <a:gd name="connsiteX4" fmla="*/ 1163786 w 1177089"/>
              <a:gd name="connsiteY4" fmla="*/ 102813 h 1165186"/>
              <a:gd name="connsiteX5" fmla="*/ 1078059 w 1177089"/>
              <a:gd name="connsiteY5" fmla="*/ 21849 h 1165186"/>
              <a:gd name="connsiteX6" fmla="*/ 104129 w 1177089"/>
              <a:gd name="connsiteY6" fmla="*/ 17089 h 1165186"/>
              <a:gd name="connsiteX7" fmla="*/ 16022 w 1177089"/>
              <a:gd name="connsiteY7" fmla="*/ 105193 h 1165186"/>
              <a:gd name="connsiteX0" fmla="*/ 16022 w 1177089"/>
              <a:gd name="connsiteY0" fmla="*/ 105193 h 1183285"/>
              <a:gd name="connsiteX1" fmla="*/ 16021 w 1177089"/>
              <a:gd name="connsiteY1" fmla="*/ 1068012 h 1183285"/>
              <a:gd name="connsiteX2" fmla="*/ 111271 w 1177089"/>
              <a:gd name="connsiteY2" fmla="*/ 1170406 h 1183285"/>
              <a:gd name="connsiteX3" fmla="*/ 1068534 w 1177089"/>
              <a:gd name="connsiteY3" fmla="*/ 1111668 h 1183285"/>
              <a:gd name="connsiteX4" fmla="*/ 1163786 w 1177089"/>
              <a:gd name="connsiteY4" fmla="*/ 102813 h 1183285"/>
              <a:gd name="connsiteX5" fmla="*/ 1078059 w 1177089"/>
              <a:gd name="connsiteY5" fmla="*/ 21849 h 1183285"/>
              <a:gd name="connsiteX6" fmla="*/ 104129 w 1177089"/>
              <a:gd name="connsiteY6" fmla="*/ 17089 h 1183285"/>
              <a:gd name="connsiteX7" fmla="*/ 16022 w 1177089"/>
              <a:gd name="connsiteY7" fmla="*/ 105193 h 1183285"/>
              <a:gd name="connsiteX0" fmla="*/ 16022 w 1177089"/>
              <a:gd name="connsiteY0" fmla="*/ 105193 h 1179549"/>
              <a:gd name="connsiteX1" fmla="*/ 16021 w 1177089"/>
              <a:gd name="connsiteY1" fmla="*/ 1068012 h 1179549"/>
              <a:gd name="connsiteX2" fmla="*/ 111271 w 1177089"/>
              <a:gd name="connsiteY2" fmla="*/ 1170406 h 1179549"/>
              <a:gd name="connsiteX3" fmla="*/ 1092347 w 1177089"/>
              <a:gd name="connsiteY3" fmla="*/ 1168818 h 1179549"/>
              <a:gd name="connsiteX4" fmla="*/ 1163786 w 1177089"/>
              <a:gd name="connsiteY4" fmla="*/ 102813 h 1179549"/>
              <a:gd name="connsiteX5" fmla="*/ 1078059 w 1177089"/>
              <a:gd name="connsiteY5" fmla="*/ 21849 h 1179549"/>
              <a:gd name="connsiteX6" fmla="*/ 104129 w 1177089"/>
              <a:gd name="connsiteY6" fmla="*/ 17089 h 1179549"/>
              <a:gd name="connsiteX7" fmla="*/ 16022 w 1177089"/>
              <a:gd name="connsiteY7" fmla="*/ 105193 h 1179549"/>
              <a:gd name="connsiteX0" fmla="*/ 16022 w 1187357"/>
              <a:gd name="connsiteY0" fmla="*/ 105193 h 1192978"/>
              <a:gd name="connsiteX1" fmla="*/ 16021 w 1187357"/>
              <a:gd name="connsiteY1" fmla="*/ 1068012 h 1192978"/>
              <a:gd name="connsiteX2" fmla="*/ 111271 w 1187357"/>
              <a:gd name="connsiteY2" fmla="*/ 1170406 h 1192978"/>
              <a:gd name="connsiteX3" fmla="*/ 1092347 w 1187357"/>
              <a:gd name="connsiteY3" fmla="*/ 1168818 h 1192978"/>
              <a:gd name="connsiteX4" fmla="*/ 1166167 w 1187357"/>
              <a:gd name="connsiteY4" fmla="*/ 1079125 h 1192978"/>
              <a:gd name="connsiteX5" fmla="*/ 1163786 w 1187357"/>
              <a:gd name="connsiteY5" fmla="*/ 102813 h 1192978"/>
              <a:gd name="connsiteX6" fmla="*/ 1078059 w 1187357"/>
              <a:gd name="connsiteY6" fmla="*/ 21849 h 1192978"/>
              <a:gd name="connsiteX7" fmla="*/ 104129 w 1187357"/>
              <a:gd name="connsiteY7" fmla="*/ 17089 h 1192978"/>
              <a:gd name="connsiteX8" fmla="*/ 16022 w 1187357"/>
              <a:gd name="connsiteY8" fmla="*/ 105193 h 1192978"/>
              <a:gd name="connsiteX0" fmla="*/ 16022 w 1177089"/>
              <a:gd name="connsiteY0" fmla="*/ 105193 h 1192978"/>
              <a:gd name="connsiteX1" fmla="*/ 16021 w 1177089"/>
              <a:gd name="connsiteY1" fmla="*/ 1068012 h 1192978"/>
              <a:gd name="connsiteX2" fmla="*/ 111271 w 1177089"/>
              <a:gd name="connsiteY2" fmla="*/ 1170406 h 1192978"/>
              <a:gd name="connsiteX3" fmla="*/ 1092347 w 1177089"/>
              <a:gd name="connsiteY3" fmla="*/ 1168818 h 1192978"/>
              <a:gd name="connsiteX4" fmla="*/ 1166167 w 1177089"/>
              <a:gd name="connsiteY4" fmla="*/ 1079125 h 1192978"/>
              <a:gd name="connsiteX5" fmla="*/ 1163786 w 1177089"/>
              <a:gd name="connsiteY5" fmla="*/ 102813 h 1192978"/>
              <a:gd name="connsiteX6" fmla="*/ 1078059 w 1177089"/>
              <a:gd name="connsiteY6" fmla="*/ 21849 h 1192978"/>
              <a:gd name="connsiteX7" fmla="*/ 104129 w 1177089"/>
              <a:gd name="connsiteY7" fmla="*/ 17089 h 1192978"/>
              <a:gd name="connsiteX8" fmla="*/ 16022 w 1177089"/>
              <a:gd name="connsiteY8" fmla="*/ 105193 h 1192978"/>
              <a:gd name="connsiteX0" fmla="*/ 16022 w 1177089"/>
              <a:gd name="connsiteY0" fmla="*/ 105193 h 1179549"/>
              <a:gd name="connsiteX1" fmla="*/ 16021 w 1177089"/>
              <a:gd name="connsiteY1" fmla="*/ 1068012 h 1179549"/>
              <a:gd name="connsiteX2" fmla="*/ 111271 w 1177089"/>
              <a:gd name="connsiteY2" fmla="*/ 1170406 h 1179549"/>
              <a:gd name="connsiteX3" fmla="*/ 1092347 w 1177089"/>
              <a:gd name="connsiteY3" fmla="*/ 1168818 h 1179549"/>
              <a:gd name="connsiteX4" fmla="*/ 1166167 w 1177089"/>
              <a:gd name="connsiteY4" fmla="*/ 1079125 h 1179549"/>
              <a:gd name="connsiteX5" fmla="*/ 1163786 w 1177089"/>
              <a:gd name="connsiteY5" fmla="*/ 102813 h 1179549"/>
              <a:gd name="connsiteX6" fmla="*/ 1078059 w 1177089"/>
              <a:gd name="connsiteY6" fmla="*/ 21849 h 1179549"/>
              <a:gd name="connsiteX7" fmla="*/ 104129 w 1177089"/>
              <a:gd name="connsiteY7" fmla="*/ 17089 h 1179549"/>
              <a:gd name="connsiteX8" fmla="*/ 16022 w 1177089"/>
              <a:gd name="connsiteY8" fmla="*/ 105193 h 1179549"/>
              <a:gd name="connsiteX0" fmla="*/ 16022 w 1177089"/>
              <a:gd name="connsiteY0" fmla="*/ 105193 h 1170406"/>
              <a:gd name="connsiteX1" fmla="*/ 16021 w 1177089"/>
              <a:gd name="connsiteY1" fmla="*/ 1068012 h 1170406"/>
              <a:gd name="connsiteX2" fmla="*/ 111271 w 1177089"/>
              <a:gd name="connsiteY2" fmla="*/ 1170406 h 1170406"/>
              <a:gd name="connsiteX3" fmla="*/ 1092347 w 1177089"/>
              <a:gd name="connsiteY3" fmla="*/ 1168818 h 1170406"/>
              <a:gd name="connsiteX4" fmla="*/ 1166167 w 1177089"/>
              <a:gd name="connsiteY4" fmla="*/ 1079125 h 1170406"/>
              <a:gd name="connsiteX5" fmla="*/ 1163786 w 1177089"/>
              <a:gd name="connsiteY5" fmla="*/ 102813 h 1170406"/>
              <a:gd name="connsiteX6" fmla="*/ 1078059 w 1177089"/>
              <a:gd name="connsiteY6" fmla="*/ 21849 h 1170406"/>
              <a:gd name="connsiteX7" fmla="*/ 104129 w 1177089"/>
              <a:gd name="connsiteY7" fmla="*/ 17089 h 1170406"/>
              <a:gd name="connsiteX8" fmla="*/ 16022 w 1177089"/>
              <a:gd name="connsiteY8" fmla="*/ 105193 h 1170406"/>
              <a:gd name="connsiteX0" fmla="*/ 16022 w 1177089"/>
              <a:gd name="connsiteY0" fmla="*/ 105193 h 1170406"/>
              <a:gd name="connsiteX1" fmla="*/ 16021 w 1177089"/>
              <a:gd name="connsiteY1" fmla="*/ 1068012 h 1170406"/>
              <a:gd name="connsiteX2" fmla="*/ 111271 w 1177089"/>
              <a:gd name="connsiteY2" fmla="*/ 1170406 h 1170406"/>
              <a:gd name="connsiteX3" fmla="*/ 1092347 w 1177089"/>
              <a:gd name="connsiteY3" fmla="*/ 1168818 h 1170406"/>
              <a:gd name="connsiteX4" fmla="*/ 1166167 w 1177089"/>
              <a:gd name="connsiteY4" fmla="*/ 1079125 h 1170406"/>
              <a:gd name="connsiteX5" fmla="*/ 1163786 w 1177089"/>
              <a:gd name="connsiteY5" fmla="*/ 102813 h 1170406"/>
              <a:gd name="connsiteX6" fmla="*/ 1078059 w 1177089"/>
              <a:gd name="connsiteY6" fmla="*/ 21849 h 1170406"/>
              <a:gd name="connsiteX7" fmla="*/ 104129 w 1177089"/>
              <a:gd name="connsiteY7" fmla="*/ 17089 h 1170406"/>
              <a:gd name="connsiteX8" fmla="*/ 16022 w 1177089"/>
              <a:gd name="connsiteY8" fmla="*/ 105193 h 1170406"/>
              <a:gd name="connsiteX0" fmla="*/ 1 w 1161068"/>
              <a:gd name="connsiteY0" fmla="*/ 95895 h 1161108"/>
              <a:gd name="connsiteX1" fmla="*/ 0 w 1161068"/>
              <a:gd name="connsiteY1" fmla="*/ 1058714 h 1161108"/>
              <a:gd name="connsiteX2" fmla="*/ 95250 w 1161068"/>
              <a:gd name="connsiteY2" fmla="*/ 1161108 h 1161108"/>
              <a:gd name="connsiteX3" fmla="*/ 1076326 w 1161068"/>
              <a:gd name="connsiteY3" fmla="*/ 1159520 h 1161108"/>
              <a:gd name="connsiteX4" fmla="*/ 1150146 w 1161068"/>
              <a:gd name="connsiteY4" fmla="*/ 1069827 h 1161108"/>
              <a:gd name="connsiteX5" fmla="*/ 1147765 w 1161068"/>
              <a:gd name="connsiteY5" fmla="*/ 93515 h 1161108"/>
              <a:gd name="connsiteX6" fmla="*/ 1062038 w 1161068"/>
              <a:gd name="connsiteY6" fmla="*/ 12551 h 1161108"/>
              <a:gd name="connsiteX7" fmla="*/ 88108 w 1161068"/>
              <a:gd name="connsiteY7" fmla="*/ 7791 h 1161108"/>
              <a:gd name="connsiteX8" fmla="*/ 1 w 1161068"/>
              <a:gd name="connsiteY8" fmla="*/ 95895 h 1161108"/>
              <a:gd name="connsiteX0" fmla="*/ 1 w 1161068"/>
              <a:gd name="connsiteY0" fmla="*/ 88104 h 1153317"/>
              <a:gd name="connsiteX1" fmla="*/ 0 w 1161068"/>
              <a:gd name="connsiteY1" fmla="*/ 1050923 h 1153317"/>
              <a:gd name="connsiteX2" fmla="*/ 95250 w 1161068"/>
              <a:gd name="connsiteY2" fmla="*/ 1153317 h 1153317"/>
              <a:gd name="connsiteX3" fmla="*/ 1076326 w 1161068"/>
              <a:gd name="connsiteY3" fmla="*/ 1151729 h 1153317"/>
              <a:gd name="connsiteX4" fmla="*/ 1150146 w 1161068"/>
              <a:gd name="connsiteY4" fmla="*/ 1062036 h 1153317"/>
              <a:gd name="connsiteX5" fmla="*/ 1147765 w 1161068"/>
              <a:gd name="connsiteY5" fmla="*/ 85724 h 1153317"/>
              <a:gd name="connsiteX6" fmla="*/ 1062038 w 1161068"/>
              <a:gd name="connsiteY6" fmla="*/ 4760 h 1153317"/>
              <a:gd name="connsiteX7" fmla="*/ 88108 w 1161068"/>
              <a:gd name="connsiteY7" fmla="*/ 0 h 1153317"/>
              <a:gd name="connsiteX8" fmla="*/ 1 w 1161068"/>
              <a:gd name="connsiteY8" fmla="*/ 88104 h 1153317"/>
              <a:gd name="connsiteX0" fmla="*/ 1 w 1155799"/>
              <a:gd name="connsiteY0" fmla="*/ 88104 h 1153317"/>
              <a:gd name="connsiteX1" fmla="*/ 0 w 1155799"/>
              <a:gd name="connsiteY1" fmla="*/ 1050923 h 1153317"/>
              <a:gd name="connsiteX2" fmla="*/ 95250 w 1155799"/>
              <a:gd name="connsiteY2" fmla="*/ 1153317 h 1153317"/>
              <a:gd name="connsiteX3" fmla="*/ 1076326 w 1155799"/>
              <a:gd name="connsiteY3" fmla="*/ 1151729 h 1153317"/>
              <a:gd name="connsiteX4" fmla="*/ 1150146 w 1155799"/>
              <a:gd name="connsiteY4" fmla="*/ 1062036 h 1153317"/>
              <a:gd name="connsiteX5" fmla="*/ 1147765 w 1155799"/>
              <a:gd name="connsiteY5" fmla="*/ 85724 h 1153317"/>
              <a:gd name="connsiteX6" fmla="*/ 1062038 w 1155799"/>
              <a:gd name="connsiteY6" fmla="*/ 4760 h 1153317"/>
              <a:gd name="connsiteX7" fmla="*/ 88108 w 1155799"/>
              <a:gd name="connsiteY7" fmla="*/ 0 h 1153317"/>
              <a:gd name="connsiteX8" fmla="*/ 1 w 1155799"/>
              <a:gd name="connsiteY8" fmla="*/ 88104 h 1153317"/>
              <a:gd name="connsiteX0" fmla="*/ 7381 w 1163179"/>
              <a:gd name="connsiteY0" fmla="*/ 99838 h 1171531"/>
              <a:gd name="connsiteX1" fmla="*/ 4999 w 1163179"/>
              <a:gd name="connsiteY1" fmla="*/ 1072182 h 1171531"/>
              <a:gd name="connsiteX2" fmla="*/ 102630 w 1163179"/>
              <a:gd name="connsiteY2" fmla="*/ 1165051 h 1171531"/>
              <a:gd name="connsiteX3" fmla="*/ 1083706 w 1163179"/>
              <a:gd name="connsiteY3" fmla="*/ 1163463 h 1171531"/>
              <a:gd name="connsiteX4" fmla="*/ 1157526 w 1163179"/>
              <a:gd name="connsiteY4" fmla="*/ 1073770 h 1171531"/>
              <a:gd name="connsiteX5" fmla="*/ 1155145 w 1163179"/>
              <a:gd name="connsiteY5" fmla="*/ 97458 h 1171531"/>
              <a:gd name="connsiteX6" fmla="*/ 1069418 w 1163179"/>
              <a:gd name="connsiteY6" fmla="*/ 16494 h 1171531"/>
              <a:gd name="connsiteX7" fmla="*/ 95488 w 1163179"/>
              <a:gd name="connsiteY7" fmla="*/ 11734 h 1171531"/>
              <a:gd name="connsiteX8" fmla="*/ 7381 w 1163179"/>
              <a:gd name="connsiteY8" fmla="*/ 99838 h 1171531"/>
              <a:gd name="connsiteX0" fmla="*/ 12412 w 1168210"/>
              <a:gd name="connsiteY0" fmla="*/ 99838 h 1174847"/>
              <a:gd name="connsiteX1" fmla="*/ 10030 w 1168210"/>
              <a:gd name="connsiteY1" fmla="*/ 1072182 h 1174847"/>
              <a:gd name="connsiteX2" fmla="*/ 100517 w 1168210"/>
              <a:gd name="connsiteY2" fmla="*/ 1167432 h 1174847"/>
              <a:gd name="connsiteX3" fmla="*/ 1088737 w 1168210"/>
              <a:gd name="connsiteY3" fmla="*/ 1163463 h 1174847"/>
              <a:gd name="connsiteX4" fmla="*/ 1162557 w 1168210"/>
              <a:gd name="connsiteY4" fmla="*/ 1073770 h 1174847"/>
              <a:gd name="connsiteX5" fmla="*/ 1160176 w 1168210"/>
              <a:gd name="connsiteY5" fmla="*/ 97458 h 1174847"/>
              <a:gd name="connsiteX6" fmla="*/ 1074449 w 1168210"/>
              <a:gd name="connsiteY6" fmla="*/ 16494 h 1174847"/>
              <a:gd name="connsiteX7" fmla="*/ 100519 w 1168210"/>
              <a:gd name="connsiteY7" fmla="*/ 11734 h 1174847"/>
              <a:gd name="connsiteX8" fmla="*/ 12412 w 1168210"/>
              <a:gd name="connsiteY8" fmla="*/ 99838 h 1174847"/>
              <a:gd name="connsiteX0" fmla="*/ 12412 w 1168210"/>
              <a:gd name="connsiteY0" fmla="*/ 99838 h 1173391"/>
              <a:gd name="connsiteX1" fmla="*/ 10030 w 1168210"/>
              <a:gd name="connsiteY1" fmla="*/ 1072182 h 1173391"/>
              <a:gd name="connsiteX2" fmla="*/ 100517 w 1168210"/>
              <a:gd name="connsiteY2" fmla="*/ 1167432 h 1173391"/>
              <a:gd name="connsiteX3" fmla="*/ 1088737 w 1168210"/>
              <a:gd name="connsiteY3" fmla="*/ 1163463 h 1173391"/>
              <a:gd name="connsiteX4" fmla="*/ 1162557 w 1168210"/>
              <a:gd name="connsiteY4" fmla="*/ 1073770 h 1173391"/>
              <a:gd name="connsiteX5" fmla="*/ 1160176 w 1168210"/>
              <a:gd name="connsiteY5" fmla="*/ 97458 h 1173391"/>
              <a:gd name="connsiteX6" fmla="*/ 1074449 w 1168210"/>
              <a:gd name="connsiteY6" fmla="*/ 16494 h 1173391"/>
              <a:gd name="connsiteX7" fmla="*/ 100519 w 1168210"/>
              <a:gd name="connsiteY7" fmla="*/ 11734 h 1173391"/>
              <a:gd name="connsiteX8" fmla="*/ 12412 w 1168210"/>
              <a:gd name="connsiteY8" fmla="*/ 99838 h 1173391"/>
              <a:gd name="connsiteX0" fmla="*/ 12412 w 1168210"/>
              <a:gd name="connsiteY0" fmla="*/ 99838 h 1167432"/>
              <a:gd name="connsiteX1" fmla="*/ 10030 w 1168210"/>
              <a:gd name="connsiteY1" fmla="*/ 1072182 h 1167432"/>
              <a:gd name="connsiteX2" fmla="*/ 100517 w 1168210"/>
              <a:gd name="connsiteY2" fmla="*/ 1167432 h 1167432"/>
              <a:gd name="connsiteX3" fmla="*/ 1088737 w 1168210"/>
              <a:gd name="connsiteY3" fmla="*/ 1163463 h 1167432"/>
              <a:gd name="connsiteX4" fmla="*/ 1162557 w 1168210"/>
              <a:gd name="connsiteY4" fmla="*/ 1073770 h 1167432"/>
              <a:gd name="connsiteX5" fmla="*/ 1160176 w 1168210"/>
              <a:gd name="connsiteY5" fmla="*/ 97458 h 1167432"/>
              <a:gd name="connsiteX6" fmla="*/ 1074449 w 1168210"/>
              <a:gd name="connsiteY6" fmla="*/ 16494 h 1167432"/>
              <a:gd name="connsiteX7" fmla="*/ 100519 w 1168210"/>
              <a:gd name="connsiteY7" fmla="*/ 11734 h 1167432"/>
              <a:gd name="connsiteX8" fmla="*/ 12412 w 1168210"/>
              <a:gd name="connsiteY8" fmla="*/ 99838 h 1167432"/>
              <a:gd name="connsiteX0" fmla="*/ 12412 w 1168210"/>
              <a:gd name="connsiteY0" fmla="*/ 99838 h 1167619"/>
              <a:gd name="connsiteX1" fmla="*/ 10030 w 1168210"/>
              <a:gd name="connsiteY1" fmla="*/ 1072182 h 1167619"/>
              <a:gd name="connsiteX2" fmla="*/ 100517 w 1168210"/>
              <a:gd name="connsiteY2" fmla="*/ 1167432 h 1167619"/>
              <a:gd name="connsiteX3" fmla="*/ 1088737 w 1168210"/>
              <a:gd name="connsiteY3" fmla="*/ 1163463 h 1167619"/>
              <a:gd name="connsiteX4" fmla="*/ 1162557 w 1168210"/>
              <a:gd name="connsiteY4" fmla="*/ 1073770 h 1167619"/>
              <a:gd name="connsiteX5" fmla="*/ 1160176 w 1168210"/>
              <a:gd name="connsiteY5" fmla="*/ 97458 h 1167619"/>
              <a:gd name="connsiteX6" fmla="*/ 1074449 w 1168210"/>
              <a:gd name="connsiteY6" fmla="*/ 16494 h 1167619"/>
              <a:gd name="connsiteX7" fmla="*/ 100519 w 1168210"/>
              <a:gd name="connsiteY7" fmla="*/ 11734 h 1167619"/>
              <a:gd name="connsiteX8" fmla="*/ 12412 w 1168210"/>
              <a:gd name="connsiteY8" fmla="*/ 99838 h 1167619"/>
              <a:gd name="connsiteX0" fmla="*/ 12412 w 1168210"/>
              <a:gd name="connsiteY0" fmla="*/ 99838 h 1167619"/>
              <a:gd name="connsiteX1" fmla="*/ 10030 w 1168210"/>
              <a:gd name="connsiteY1" fmla="*/ 1072182 h 1167619"/>
              <a:gd name="connsiteX2" fmla="*/ 100517 w 1168210"/>
              <a:gd name="connsiteY2" fmla="*/ 1167432 h 1167619"/>
              <a:gd name="connsiteX3" fmla="*/ 1088737 w 1168210"/>
              <a:gd name="connsiteY3" fmla="*/ 1163463 h 1167619"/>
              <a:gd name="connsiteX4" fmla="*/ 1162557 w 1168210"/>
              <a:gd name="connsiteY4" fmla="*/ 1073770 h 1167619"/>
              <a:gd name="connsiteX5" fmla="*/ 1160176 w 1168210"/>
              <a:gd name="connsiteY5" fmla="*/ 97458 h 1167619"/>
              <a:gd name="connsiteX6" fmla="*/ 1074449 w 1168210"/>
              <a:gd name="connsiteY6" fmla="*/ 16494 h 1167619"/>
              <a:gd name="connsiteX7" fmla="*/ 100519 w 1168210"/>
              <a:gd name="connsiteY7" fmla="*/ 11734 h 1167619"/>
              <a:gd name="connsiteX8" fmla="*/ 12412 w 1168210"/>
              <a:gd name="connsiteY8" fmla="*/ 99838 h 1167619"/>
              <a:gd name="connsiteX0" fmla="*/ 12412 w 1168210"/>
              <a:gd name="connsiteY0" fmla="*/ 99838 h 1167619"/>
              <a:gd name="connsiteX1" fmla="*/ 10030 w 1168210"/>
              <a:gd name="connsiteY1" fmla="*/ 1072182 h 1167619"/>
              <a:gd name="connsiteX2" fmla="*/ 100517 w 1168210"/>
              <a:gd name="connsiteY2" fmla="*/ 1167432 h 1167619"/>
              <a:gd name="connsiteX3" fmla="*/ 1088737 w 1168210"/>
              <a:gd name="connsiteY3" fmla="*/ 1163463 h 1167619"/>
              <a:gd name="connsiteX4" fmla="*/ 1162557 w 1168210"/>
              <a:gd name="connsiteY4" fmla="*/ 1073770 h 1167619"/>
              <a:gd name="connsiteX5" fmla="*/ 1160176 w 1168210"/>
              <a:gd name="connsiteY5" fmla="*/ 97458 h 1167619"/>
              <a:gd name="connsiteX6" fmla="*/ 1074449 w 1168210"/>
              <a:gd name="connsiteY6" fmla="*/ 16494 h 1167619"/>
              <a:gd name="connsiteX7" fmla="*/ 100519 w 1168210"/>
              <a:gd name="connsiteY7" fmla="*/ 11734 h 1167619"/>
              <a:gd name="connsiteX8" fmla="*/ 12412 w 1168210"/>
              <a:gd name="connsiteY8" fmla="*/ 99838 h 1167619"/>
              <a:gd name="connsiteX0" fmla="*/ 10181 w 1165979"/>
              <a:gd name="connsiteY0" fmla="*/ 111546 h 1179327"/>
              <a:gd name="connsiteX1" fmla="*/ 7799 w 1165979"/>
              <a:gd name="connsiteY1" fmla="*/ 1083890 h 1179327"/>
              <a:gd name="connsiteX2" fmla="*/ 98286 w 1165979"/>
              <a:gd name="connsiteY2" fmla="*/ 1179140 h 1179327"/>
              <a:gd name="connsiteX3" fmla="*/ 1086506 w 1165979"/>
              <a:gd name="connsiteY3" fmla="*/ 1175171 h 1179327"/>
              <a:gd name="connsiteX4" fmla="*/ 1160326 w 1165979"/>
              <a:gd name="connsiteY4" fmla="*/ 1085478 h 1179327"/>
              <a:gd name="connsiteX5" fmla="*/ 1157945 w 1165979"/>
              <a:gd name="connsiteY5" fmla="*/ 109166 h 1179327"/>
              <a:gd name="connsiteX6" fmla="*/ 1072218 w 1165979"/>
              <a:gd name="connsiteY6" fmla="*/ 28202 h 1179327"/>
              <a:gd name="connsiteX7" fmla="*/ 98288 w 1165979"/>
              <a:gd name="connsiteY7" fmla="*/ 23442 h 1179327"/>
              <a:gd name="connsiteX8" fmla="*/ 55426 w 1165979"/>
              <a:gd name="connsiteY8" fmla="*/ 11535 h 1179327"/>
              <a:gd name="connsiteX9" fmla="*/ 10181 w 1165979"/>
              <a:gd name="connsiteY9" fmla="*/ 111546 h 1179327"/>
              <a:gd name="connsiteX0" fmla="*/ 16808 w 1172606"/>
              <a:gd name="connsiteY0" fmla="*/ 105237 h 1173018"/>
              <a:gd name="connsiteX1" fmla="*/ 14426 w 1172606"/>
              <a:gd name="connsiteY1" fmla="*/ 1077581 h 1173018"/>
              <a:gd name="connsiteX2" fmla="*/ 104913 w 1172606"/>
              <a:gd name="connsiteY2" fmla="*/ 1172831 h 1173018"/>
              <a:gd name="connsiteX3" fmla="*/ 1093133 w 1172606"/>
              <a:gd name="connsiteY3" fmla="*/ 1168862 h 1173018"/>
              <a:gd name="connsiteX4" fmla="*/ 1166953 w 1172606"/>
              <a:gd name="connsiteY4" fmla="*/ 1079169 h 1173018"/>
              <a:gd name="connsiteX5" fmla="*/ 1164572 w 1172606"/>
              <a:gd name="connsiteY5" fmla="*/ 102857 h 1173018"/>
              <a:gd name="connsiteX6" fmla="*/ 1078845 w 1172606"/>
              <a:gd name="connsiteY6" fmla="*/ 21893 h 1173018"/>
              <a:gd name="connsiteX7" fmla="*/ 104915 w 1172606"/>
              <a:gd name="connsiteY7" fmla="*/ 17133 h 1173018"/>
              <a:gd name="connsiteX8" fmla="*/ 16808 w 1172606"/>
              <a:gd name="connsiteY8" fmla="*/ 105237 h 1173018"/>
              <a:gd name="connsiteX0" fmla="*/ 10181 w 1165979"/>
              <a:gd name="connsiteY0" fmla="*/ 88104 h 1155885"/>
              <a:gd name="connsiteX1" fmla="*/ 7799 w 1165979"/>
              <a:gd name="connsiteY1" fmla="*/ 1060448 h 1155885"/>
              <a:gd name="connsiteX2" fmla="*/ 98286 w 1165979"/>
              <a:gd name="connsiteY2" fmla="*/ 1155698 h 1155885"/>
              <a:gd name="connsiteX3" fmla="*/ 1086506 w 1165979"/>
              <a:gd name="connsiteY3" fmla="*/ 1151729 h 1155885"/>
              <a:gd name="connsiteX4" fmla="*/ 1160326 w 1165979"/>
              <a:gd name="connsiteY4" fmla="*/ 1062036 h 1155885"/>
              <a:gd name="connsiteX5" fmla="*/ 1157945 w 1165979"/>
              <a:gd name="connsiteY5" fmla="*/ 85724 h 1155885"/>
              <a:gd name="connsiteX6" fmla="*/ 1072218 w 1165979"/>
              <a:gd name="connsiteY6" fmla="*/ 4760 h 1155885"/>
              <a:gd name="connsiteX7" fmla="*/ 98288 w 1165979"/>
              <a:gd name="connsiteY7" fmla="*/ 0 h 1155885"/>
              <a:gd name="connsiteX8" fmla="*/ 10181 w 1165979"/>
              <a:gd name="connsiteY8" fmla="*/ 88104 h 115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979" h="1155885">
                <a:moveTo>
                  <a:pt x="10181" y="88104"/>
                </a:moveTo>
                <a:cubicBezTo>
                  <a:pt x="2243" y="266830"/>
                  <a:pt x="-6885" y="882516"/>
                  <a:pt x="7799" y="1060448"/>
                </a:cubicBezTo>
                <a:lnTo>
                  <a:pt x="98286" y="1155698"/>
                </a:lnTo>
                <a:cubicBezTo>
                  <a:pt x="141943" y="1156756"/>
                  <a:pt x="757099" y="1153052"/>
                  <a:pt x="1086506" y="1151729"/>
                </a:cubicBezTo>
                <a:lnTo>
                  <a:pt x="1160326" y="1062036"/>
                </a:lnTo>
                <a:cubicBezTo>
                  <a:pt x="1172232" y="884369"/>
                  <a:pt x="1162311" y="233759"/>
                  <a:pt x="1157945" y="85724"/>
                </a:cubicBezTo>
                <a:lnTo>
                  <a:pt x="1072218" y="4760"/>
                </a:lnTo>
                <a:lnTo>
                  <a:pt x="98288" y="0"/>
                </a:lnTo>
                <a:lnTo>
                  <a:pt x="10181" y="88104"/>
                </a:lnTo>
                <a:close/>
              </a:path>
            </a:pathLst>
          </a:custGeom>
          <a:noFill/>
          <a:ln w="92075">
            <a:solidFill>
              <a:srgbClr val="FF0000">
                <a:alpha val="4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5" name="正方形/長方形 114"/>
          <p:cNvSpPr/>
          <p:nvPr/>
        </p:nvSpPr>
        <p:spPr>
          <a:xfrm>
            <a:off x="2123728" y="6453336"/>
            <a:ext cx="4104456"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t>「管渠更生工法」による耐震性能の向上</a:t>
            </a:r>
            <a:endParaRPr kumimoji="1" lang="ja-JP" altLang="en-US" sz="1600" dirty="0"/>
          </a:p>
        </p:txBody>
      </p:sp>
      <p:sp>
        <p:nvSpPr>
          <p:cNvPr id="113" name="フリーフォーム 112"/>
          <p:cNvSpPr/>
          <p:nvPr/>
        </p:nvSpPr>
        <p:spPr>
          <a:xfrm>
            <a:off x="2966693" y="5939672"/>
            <a:ext cx="688975" cy="365125"/>
          </a:xfrm>
          <a:custGeom>
            <a:avLst/>
            <a:gdLst>
              <a:gd name="connsiteX0" fmla="*/ 673698 w 775298"/>
              <a:gd name="connsiteY0" fmla="*/ 0 h 698500"/>
              <a:gd name="connsiteX1" fmla="*/ 598 w 775298"/>
              <a:gd name="connsiteY1" fmla="*/ 508000 h 698500"/>
              <a:gd name="connsiteX2" fmla="*/ 775298 w 775298"/>
              <a:gd name="connsiteY2" fmla="*/ 698500 h 698500"/>
              <a:gd name="connsiteX0" fmla="*/ 673100 w 774700"/>
              <a:gd name="connsiteY0" fmla="*/ 0 h 698500"/>
              <a:gd name="connsiteX1" fmla="*/ 0 w 774700"/>
              <a:gd name="connsiteY1" fmla="*/ 508000 h 698500"/>
              <a:gd name="connsiteX2" fmla="*/ 774700 w 774700"/>
              <a:gd name="connsiteY2" fmla="*/ 698500 h 698500"/>
              <a:gd name="connsiteX0" fmla="*/ 673100 w 774700"/>
              <a:gd name="connsiteY0" fmla="*/ 0 h 698500"/>
              <a:gd name="connsiteX1" fmla="*/ 0 w 774700"/>
              <a:gd name="connsiteY1" fmla="*/ 508000 h 698500"/>
              <a:gd name="connsiteX2" fmla="*/ 774700 w 774700"/>
              <a:gd name="connsiteY2" fmla="*/ 698500 h 698500"/>
              <a:gd name="connsiteX0" fmla="*/ 939800 w 1041400"/>
              <a:gd name="connsiteY0" fmla="*/ 0 h 698500"/>
              <a:gd name="connsiteX1" fmla="*/ 0 w 1041400"/>
              <a:gd name="connsiteY1" fmla="*/ 698500 h 698500"/>
              <a:gd name="connsiteX2" fmla="*/ 1041400 w 1041400"/>
              <a:gd name="connsiteY2" fmla="*/ 698500 h 698500"/>
              <a:gd name="connsiteX0" fmla="*/ 939800 w 939800"/>
              <a:gd name="connsiteY0" fmla="*/ 0 h 698500"/>
              <a:gd name="connsiteX1" fmla="*/ 0 w 939800"/>
              <a:gd name="connsiteY1" fmla="*/ 698500 h 698500"/>
              <a:gd name="connsiteX2" fmla="*/ 631967 w 939800"/>
              <a:gd name="connsiteY2" fmla="*/ 684852 h 698500"/>
              <a:gd name="connsiteX0" fmla="*/ 939800 w 939800"/>
              <a:gd name="connsiteY0" fmla="*/ 0 h 698500"/>
              <a:gd name="connsiteX1" fmla="*/ 0 w 939800"/>
              <a:gd name="connsiteY1" fmla="*/ 698500 h 698500"/>
              <a:gd name="connsiteX2" fmla="*/ 659263 w 939800"/>
              <a:gd name="connsiteY2" fmla="*/ 698500 h 698500"/>
              <a:gd name="connsiteX0" fmla="*/ 939800 w 939800"/>
              <a:gd name="connsiteY0" fmla="*/ 0 h 1279525"/>
              <a:gd name="connsiteX1" fmla="*/ 0 w 939800"/>
              <a:gd name="connsiteY1" fmla="*/ 698500 h 1279525"/>
              <a:gd name="connsiteX2" fmla="*/ 111576 w 939800"/>
              <a:gd name="connsiteY2" fmla="*/ 1279525 h 1279525"/>
              <a:gd name="connsiteX0" fmla="*/ 939800 w 939800"/>
              <a:gd name="connsiteY0" fmla="*/ 0 h 698500"/>
              <a:gd name="connsiteX1" fmla="*/ 0 w 939800"/>
              <a:gd name="connsiteY1" fmla="*/ 698500 h 698500"/>
              <a:gd name="connsiteX0" fmla="*/ 654050 w 654050"/>
              <a:gd name="connsiteY0" fmla="*/ 0 h 1270000"/>
              <a:gd name="connsiteX1" fmla="*/ 0 w 654050"/>
              <a:gd name="connsiteY1" fmla="*/ 1270000 h 1270000"/>
              <a:gd name="connsiteX0" fmla="*/ 0 w 688975"/>
              <a:gd name="connsiteY0" fmla="*/ 0 h 365125"/>
              <a:gd name="connsiteX1" fmla="*/ 688975 w 688975"/>
              <a:gd name="connsiteY1" fmla="*/ 365125 h 365125"/>
            </a:gdLst>
            <a:ahLst/>
            <a:cxnLst>
              <a:cxn ang="0">
                <a:pos x="connsiteX0" y="connsiteY0"/>
              </a:cxn>
              <a:cxn ang="0">
                <a:pos x="connsiteX1" y="connsiteY1"/>
              </a:cxn>
            </a:cxnLst>
            <a:rect l="l" t="t" r="r" b="b"/>
            <a:pathLst>
              <a:path w="688975" h="365125">
                <a:moveTo>
                  <a:pt x="0" y="0"/>
                </a:moveTo>
                <a:lnTo>
                  <a:pt x="688975" y="365125"/>
                </a:lnTo>
              </a:path>
            </a:pathLst>
          </a:custGeom>
          <a:noFill/>
          <a:ln>
            <a:solidFill>
              <a:schemeClr val="tx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7" name="正方形/長方形 116"/>
          <p:cNvSpPr/>
          <p:nvPr/>
        </p:nvSpPr>
        <p:spPr>
          <a:xfrm>
            <a:off x="2242068" y="6267847"/>
            <a:ext cx="3041082"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t>管渠更生材よる内面ライニング</a:t>
            </a:r>
            <a:endParaRPr kumimoji="1" lang="ja-JP" altLang="en-US" sz="1600" dirty="0"/>
          </a:p>
        </p:txBody>
      </p:sp>
      <p:cxnSp>
        <p:nvCxnSpPr>
          <p:cNvPr id="116" name="直線コネクタ 115"/>
          <p:cNvCxnSpPr/>
          <p:nvPr/>
        </p:nvCxnSpPr>
        <p:spPr>
          <a:xfrm>
            <a:off x="1630994" y="3413489"/>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2916174" y="3413489"/>
            <a:ext cx="0" cy="360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3083360" y="3341481"/>
            <a:ext cx="4754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3083360" y="1994413"/>
            <a:ext cx="475464" cy="0"/>
          </a:xfrm>
          <a:prstGeom prst="line">
            <a:avLst/>
          </a:prstGeom>
        </p:spPr>
        <p:style>
          <a:lnRef idx="1">
            <a:schemeClr val="accent1"/>
          </a:lnRef>
          <a:fillRef idx="0">
            <a:schemeClr val="accent1"/>
          </a:fillRef>
          <a:effectRef idx="0">
            <a:schemeClr val="accent1"/>
          </a:effectRef>
          <a:fontRef idx="minor">
            <a:schemeClr val="tx1"/>
          </a:fontRef>
        </p:style>
      </p:cxnSp>
      <p:sp>
        <p:nvSpPr>
          <p:cNvPr id="129" name="正方形/長方形 128"/>
          <p:cNvSpPr/>
          <p:nvPr/>
        </p:nvSpPr>
        <p:spPr>
          <a:xfrm>
            <a:off x="1833922" y="3515064"/>
            <a:ext cx="1074724"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t>4000</a:t>
            </a:r>
            <a:r>
              <a:rPr kumimoji="1" lang="ja-JP" altLang="en-US" sz="1200" dirty="0" smtClean="0"/>
              <a:t>～</a:t>
            </a:r>
            <a:r>
              <a:rPr kumimoji="1" lang="en-US" altLang="ja-JP" sz="1200" dirty="0" smtClean="0"/>
              <a:t>2000</a:t>
            </a:r>
            <a:endParaRPr kumimoji="1" lang="ja-JP" altLang="en-US" sz="1600" dirty="0"/>
          </a:p>
        </p:txBody>
      </p:sp>
      <p:cxnSp>
        <p:nvCxnSpPr>
          <p:cNvPr id="122" name="直線矢印コネクタ 121"/>
          <p:cNvCxnSpPr/>
          <p:nvPr/>
        </p:nvCxnSpPr>
        <p:spPr>
          <a:xfrm>
            <a:off x="1630994" y="3542709"/>
            <a:ext cx="128518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30" name="正方形/長方形 129"/>
          <p:cNvSpPr/>
          <p:nvPr/>
        </p:nvSpPr>
        <p:spPr>
          <a:xfrm rot="16200000">
            <a:off x="2910230" y="2438684"/>
            <a:ext cx="1074724" cy="288032"/>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en-US" altLang="ja-JP" sz="1200" dirty="0" smtClean="0"/>
              <a:t>4000</a:t>
            </a:r>
            <a:r>
              <a:rPr kumimoji="1" lang="ja-JP" altLang="en-US" sz="1200" dirty="0" smtClean="0"/>
              <a:t>～</a:t>
            </a:r>
            <a:r>
              <a:rPr kumimoji="1" lang="en-US" altLang="ja-JP" sz="1200" dirty="0" smtClean="0"/>
              <a:t>2000</a:t>
            </a:r>
            <a:endParaRPr kumimoji="1" lang="ja-JP" altLang="en-US" sz="1600" dirty="0"/>
          </a:p>
        </p:txBody>
      </p:sp>
      <p:cxnSp>
        <p:nvCxnSpPr>
          <p:cNvPr id="126" name="直線矢印コネクタ 125"/>
          <p:cNvCxnSpPr/>
          <p:nvPr/>
        </p:nvCxnSpPr>
        <p:spPr>
          <a:xfrm flipV="1">
            <a:off x="3334071" y="2052758"/>
            <a:ext cx="0" cy="128139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pic>
        <p:nvPicPr>
          <p:cNvPr id="410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2" t="5327" r="-2002" b="19177"/>
          <a:stretch/>
        </p:blipFill>
        <p:spPr bwMode="auto">
          <a:xfrm>
            <a:off x="2355707" y="1333847"/>
            <a:ext cx="609741" cy="6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4" name="直線コネクタ 63"/>
          <p:cNvCxnSpPr/>
          <p:nvPr/>
        </p:nvCxnSpPr>
        <p:spPr>
          <a:xfrm>
            <a:off x="437531" y="1336561"/>
            <a:ext cx="4079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4"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2" t="5327" r="-2002" b="19177"/>
          <a:stretch/>
        </p:blipFill>
        <p:spPr bwMode="auto">
          <a:xfrm>
            <a:off x="2355707" y="4122943"/>
            <a:ext cx="609741" cy="6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直線コネクタ 65"/>
          <p:cNvCxnSpPr/>
          <p:nvPr/>
        </p:nvCxnSpPr>
        <p:spPr>
          <a:xfrm>
            <a:off x="437531" y="4110041"/>
            <a:ext cx="4079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a:off x="8376566" y="136148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a:off x="8504932" y="136148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7876924" y="136148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8005290" y="1361480"/>
            <a:ext cx="223515"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8633299" y="136148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7761711" y="1361480"/>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flipH="1">
            <a:off x="8137480" y="1361480"/>
            <a:ext cx="45787"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H="1">
            <a:off x="8202317" y="1361480"/>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H="1">
            <a:off x="8330903" y="1361480"/>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flipH="1">
            <a:off x="7610785" y="1361480"/>
            <a:ext cx="72009" cy="2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7740968" y="1424980"/>
            <a:ext cx="51820" cy="162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H="1">
            <a:off x="7831261" y="1494830"/>
            <a:ext cx="45663" cy="143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2" t="5327" r="-2002" b="19177"/>
          <a:stretch/>
        </p:blipFill>
        <p:spPr bwMode="auto">
          <a:xfrm rot="480326">
            <a:off x="4860032" y="1330845"/>
            <a:ext cx="609741" cy="6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7" name="直線コネクタ 86"/>
          <p:cNvCxnSpPr/>
          <p:nvPr/>
        </p:nvCxnSpPr>
        <p:spPr>
          <a:xfrm>
            <a:off x="6948264" y="1333847"/>
            <a:ext cx="187220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rot="293633" flipV="1">
            <a:off x="4726828" y="2013519"/>
            <a:ext cx="1717380" cy="79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0" name="Picture 5" descr="https://encrypted-tbn1.gstatic.com/images?q=tbn:ANd9GcSip2lRXKmpy4B2zMnvQ1jzH-NQg64b7zxty1-g39A6hR0pDgzZ"/>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2786" b="15519"/>
          <a:stretch/>
        </p:blipFill>
        <p:spPr bwMode="auto">
          <a:xfrm rot="21006018">
            <a:off x="6368179" y="738413"/>
            <a:ext cx="1334603" cy="715239"/>
          </a:xfrm>
          <a:prstGeom prst="rect">
            <a:avLst/>
          </a:prstGeom>
          <a:noFill/>
          <a:extLst>
            <a:ext uri="{909E8E84-426E-40DD-AFC4-6F175D3DCCD1}">
              <a14:hiddenFill xmlns:a14="http://schemas.microsoft.com/office/drawing/2010/main">
                <a:solidFill>
                  <a:srgbClr val="FFFFFF"/>
                </a:solidFill>
              </a14:hiddenFill>
            </a:ext>
          </a:extLst>
        </p:spPr>
      </p:pic>
      <p:cxnSp>
        <p:nvCxnSpPr>
          <p:cNvPr id="91" name="直線コネクタ 90"/>
          <p:cNvCxnSpPr/>
          <p:nvPr/>
        </p:nvCxnSpPr>
        <p:spPr>
          <a:xfrm>
            <a:off x="8338107" y="413642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8466473" y="413642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a:off x="7838465" y="413642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7966831" y="4136424"/>
            <a:ext cx="223515"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8594840" y="413642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a:off x="7723252" y="4136424"/>
            <a:ext cx="230426" cy="2880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p:cNvCxnSpPr/>
          <p:nvPr/>
        </p:nvCxnSpPr>
        <p:spPr>
          <a:xfrm flipH="1">
            <a:off x="8099021" y="4136424"/>
            <a:ext cx="45787" cy="1440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flipH="1">
            <a:off x="8163858" y="4136424"/>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H="1">
            <a:off x="8292444" y="4136424"/>
            <a:ext cx="91326" cy="287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7572326" y="4136424"/>
            <a:ext cx="72009" cy="2264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flipH="1">
            <a:off x="7702509" y="4199924"/>
            <a:ext cx="51820" cy="1629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flipH="1">
            <a:off x="7792802" y="4269774"/>
            <a:ext cx="45663" cy="143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1"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02" t="5327" r="-2002" b="19177"/>
          <a:stretch/>
        </p:blipFill>
        <p:spPr bwMode="auto">
          <a:xfrm>
            <a:off x="4879084" y="4105650"/>
            <a:ext cx="609741" cy="66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3" name="直線コネクタ 132"/>
          <p:cNvCxnSpPr/>
          <p:nvPr/>
        </p:nvCxnSpPr>
        <p:spPr>
          <a:xfrm>
            <a:off x="4688369" y="4111505"/>
            <a:ext cx="40799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flipV="1">
            <a:off x="4688369" y="4788463"/>
            <a:ext cx="4079998" cy="79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6" name="正方形/長方形 135"/>
          <p:cNvSpPr/>
          <p:nvPr/>
        </p:nvSpPr>
        <p:spPr>
          <a:xfrm flipV="1">
            <a:off x="4668466" y="6157882"/>
            <a:ext cx="4079998" cy="79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37" name="Picture 5" descr="https://encrypted-tbn1.gstatic.com/images?q=tbn:ANd9GcSip2lRXKmpy4B2zMnvQ1jzH-NQg64b7zxty1-g39A6hR0pDgzZ"/>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2786" b="15519"/>
          <a:stretch/>
        </p:blipFill>
        <p:spPr bwMode="auto">
          <a:xfrm>
            <a:off x="6045709" y="3426075"/>
            <a:ext cx="1334603" cy="715239"/>
          </a:xfrm>
          <a:prstGeom prst="rect">
            <a:avLst/>
          </a:prstGeom>
          <a:noFill/>
          <a:extLst>
            <a:ext uri="{909E8E84-426E-40DD-AFC4-6F175D3DCCD1}">
              <a14:hiddenFill xmlns:a14="http://schemas.microsoft.com/office/drawing/2010/main">
                <a:solidFill>
                  <a:srgbClr val="FFFFFF"/>
                </a:solidFill>
              </a14:hiddenFill>
            </a:ext>
          </a:extLst>
        </p:spPr>
      </p:pic>
      <p:sp>
        <p:nvSpPr>
          <p:cNvPr id="138" name="正方形/長方形 137"/>
          <p:cNvSpPr/>
          <p:nvPr/>
        </p:nvSpPr>
        <p:spPr>
          <a:xfrm flipV="1">
            <a:off x="4688369" y="4888233"/>
            <a:ext cx="315679" cy="70054"/>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9" name="正方形/長方形 138"/>
          <p:cNvSpPr/>
          <p:nvPr/>
        </p:nvSpPr>
        <p:spPr>
          <a:xfrm flipV="1">
            <a:off x="4669688" y="6055510"/>
            <a:ext cx="4079998" cy="79430"/>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0" name="正方形/長方形 139"/>
          <p:cNvSpPr/>
          <p:nvPr/>
        </p:nvSpPr>
        <p:spPr>
          <a:xfrm flipV="1">
            <a:off x="5292080" y="4888233"/>
            <a:ext cx="3476288" cy="70052"/>
          </a:xfrm>
          <a:prstGeom prst="rect">
            <a:avLst/>
          </a:prstGeom>
          <a:solidFill>
            <a:srgbClr val="FF0000">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1" name="直線コネクタ 140"/>
          <p:cNvCxnSpPr/>
          <p:nvPr/>
        </p:nvCxnSpPr>
        <p:spPr>
          <a:xfrm>
            <a:off x="4726827" y="1331242"/>
            <a:ext cx="15733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2" name="正方形/長方形 141"/>
          <p:cNvSpPr/>
          <p:nvPr/>
        </p:nvSpPr>
        <p:spPr>
          <a:xfrm rot="21240168" flipV="1">
            <a:off x="6795588" y="2013519"/>
            <a:ext cx="2024884" cy="79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3" name="正方形/長方形 142"/>
          <p:cNvSpPr/>
          <p:nvPr/>
        </p:nvSpPr>
        <p:spPr>
          <a:xfrm rot="348367" flipV="1">
            <a:off x="4687080" y="3108539"/>
            <a:ext cx="2068760" cy="79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4" name="正方形/長方形 143"/>
          <p:cNvSpPr/>
          <p:nvPr/>
        </p:nvSpPr>
        <p:spPr>
          <a:xfrm rot="21102924" flipV="1">
            <a:off x="6754436" y="3067508"/>
            <a:ext cx="2024884" cy="7943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5" name="正方形/長方形 144"/>
          <p:cNvSpPr/>
          <p:nvPr/>
        </p:nvSpPr>
        <p:spPr>
          <a:xfrm rot="1727594" flipV="1">
            <a:off x="6429676" y="2152774"/>
            <a:ext cx="304726" cy="7220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46" name="直線コネクタ 145"/>
          <p:cNvCxnSpPr/>
          <p:nvPr/>
        </p:nvCxnSpPr>
        <p:spPr>
          <a:xfrm>
            <a:off x="6300192" y="1331242"/>
            <a:ext cx="216024" cy="163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p:cNvCxnSpPr/>
          <p:nvPr/>
        </p:nvCxnSpPr>
        <p:spPr>
          <a:xfrm flipV="1">
            <a:off x="6824346" y="1333847"/>
            <a:ext cx="123918" cy="1477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6516216" y="1483547"/>
            <a:ext cx="3081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円/楕円 26"/>
          <p:cNvSpPr/>
          <p:nvPr/>
        </p:nvSpPr>
        <p:spPr>
          <a:xfrm>
            <a:off x="6228184" y="1844824"/>
            <a:ext cx="80729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9" name="直線コネクタ 28"/>
          <p:cNvCxnSpPr/>
          <p:nvPr/>
        </p:nvCxnSpPr>
        <p:spPr>
          <a:xfrm>
            <a:off x="6804248" y="4788463"/>
            <a:ext cx="0" cy="79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p:cNvCxnSpPr/>
          <p:nvPr/>
        </p:nvCxnSpPr>
        <p:spPr>
          <a:xfrm>
            <a:off x="6804248" y="6157882"/>
            <a:ext cx="0" cy="79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正方形/長方形 149"/>
          <p:cNvSpPr/>
          <p:nvPr/>
        </p:nvSpPr>
        <p:spPr>
          <a:xfrm>
            <a:off x="6697491" y="1538997"/>
            <a:ext cx="2121589" cy="1465105"/>
          </a:xfrm>
          <a:prstGeom prst="rect">
            <a:avLst/>
          </a:prstGeom>
          <a:noFill/>
          <a:ln w="6350">
            <a:noFill/>
          </a:ln>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0000"/>
                </a:solidFill>
              </a:rPr>
              <a:t>道路陥没</a:t>
            </a:r>
            <a:endParaRPr kumimoji="1" lang="en-US" altLang="ja-JP" sz="1100" dirty="0" smtClean="0">
              <a:solidFill>
                <a:srgbClr val="FF0000"/>
              </a:solidFill>
            </a:endParaRPr>
          </a:p>
          <a:p>
            <a:endParaRPr lang="en-US" altLang="ja-JP" sz="1100" dirty="0" smtClean="0">
              <a:solidFill>
                <a:srgbClr val="FF0000"/>
              </a:solidFill>
            </a:endParaRPr>
          </a:p>
          <a:p>
            <a:endParaRPr lang="en-US" altLang="ja-JP" sz="1100" dirty="0">
              <a:solidFill>
                <a:srgbClr val="FF0000"/>
              </a:solidFill>
            </a:endParaRPr>
          </a:p>
          <a:p>
            <a:endParaRPr lang="en-US" altLang="ja-JP" sz="1100" dirty="0" smtClean="0">
              <a:solidFill>
                <a:srgbClr val="FF0000"/>
              </a:solidFill>
            </a:endParaRPr>
          </a:p>
          <a:p>
            <a:endParaRPr lang="en-US" altLang="ja-JP" sz="1100" dirty="0">
              <a:solidFill>
                <a:srgbClr val="FF0000"/>
              </a:solidFill>
            </a:endParaRPr>
          </a:p>
          <a:p>
            <a:r>
              <a:rPr kumimoji="1" lang="ja-JP" altLang="en-US" sz="1100" dirty="0" smtClean="0">
                <a:solidFill>
                  <a:srgbClr val="FF0000"/>
                </a:solidFill>
              </a:rPr>
              <a:t>管渠破損</a:t>
            </a:r>
            <a:endParaRPr kumimoji="1" lang="en-US" altLang="ja-JP" sz="1100" dirty="0" smtClean="0">
              <a:solidFill>
                <a:srgbClr val="FF0000"/>
              </a:solidFill>
            </a:endParaRPr>
          </a:p>
          <a:p>
            <a:endParaRPr lang="en-US" altLang="ja-JP" sz="1100" dirty="0" smtClean="0">
              <a:solidFill>
                <a:srgbClr val="FF0000"/>
              </a:solidFill>
            </a:endParaRPr>
          </a:p>
          <a:p>
            <a:endParaRPr lang="en-US" altLang="ja-JP" sz="1100" dirty="0">
              <a:solidFill>
                <a:srgbClr val="FF0000"/>
              </a:solidFill>
            </a:endParaRPr>
          </a:p>
          <a:p>
            <a:r>
              <a:rPr lang="ja-JP" altLang="en-US" sz="1100" dirty="0" smtClean="0">
                <a:solidFill>
                  <a:srgbClr val="FF0000"/>
                </a:solidFill>
              </a:rPr>
              <a:t>　　　　　　　管渠浮上り</a:t>
            </a:r>
            <a:endParaRPr lang="en-US" altLang="ja-JP" sz="1100" dirty="0">
              <a:solidFill>
                <a:srgbClr val="FF0000"/>
              </a:solidFill>
            </a:endParaRPr>
          </a:p>
        </p:txBody>
      </p:sp>
      <p:sp>
        <p:nvSpPr>
          <p:cNvPr id="151" name="フリーフォーム 150"/>
          <p:cNvSpPr/>
          <p:nvPr/>
        </p:nvSpPr>
        <p:spPr>
          <a:xfrm flipH="1">
            <a:off x="3655668" y="6055510"/>
            <a:ext cx="988340" cy="249287"/>
          </a:xfrm>
          <a:custGeom>
            <a:avLst/>
            <a:gdLst>
              <a:gd name="connsiteX0" fmla="*/ 673698 w 775298"/>
              <a:gd name="connsiteY0" fmla="*/ 0 h 698500"/>
              <a:gd name="connsiteX1" fmla="*/ 598 w 775298"/>
              <a:gd name="connsiteY1" fmla="*/ 508000 h 698500"/>
              <a:gd name="connsiteX2" fmla="*/ 775298 w 775298"/>
              <a:gd name="connsiteY2" fmla="*/ 698500 h 698500"/>
              <a:gd name="connsiteX0" fmla="*/ 673100 w 774700"/>
              <a:gd name="connsiteY0" fmla="*/ 0 h 698500"/>
              <a:gd name="connsiteX1" fmla="*/ 0 w 774700"/>
              <a:gd name="connsiteY1" fmla="*/ 508000 h 698500"/>
              <a:gd name="connsiteX2" fmla="*/ 774700 w 774700"/>
              <a:gd name="connsiteY2" fmla="*/ 698500 h 698500"/>
              <a:gd name="connsiteX0" fmla="*/ 673100 w 774700"/>
              <a:gd name="connsiteY0" fmla="*/ 0 h 698500"/>
              <a:gd name="connsiteX1" fmla="*/ 0 w 774700"/>
              <a:gd name="connsiteY1" fmla="*/ 508000 h 698500"/>
              <a:gd name="connsiteX2" fmla="*/ 774700 w 774700"/>
              <a:gd name="connsiteY2" fmla="*/ 698500 h 698500"/>
              <a:gd name="connsiteX0" fmla="*/ 939800 w 1041400"/>
              <a:gd name="connsiteY0" fmla="*/ 0 h 698500"/>
              <a:gd name="connsiteX1" fmla="*/ 0 w 1041400"/>
              <a:gd name="connsiteY1" fmla="*/ 698500 h 698500"/>
              <a:gd name="connsiteX2" fmla="*/ 1041400 w 1041400"/>
              <a:gd name="connsiteY2" fmla="*/ 698500 h 698500"/>
              <a:gd name="connsiteX0" fmla="*/ 939800 w 939800"/>
              <a:gd name="connsiteY0" fmla="*/ 0 h 698500"/>
              <a:gd name="connsiteX1" fmla="*/ 0 w 939800"/>
              <a:gd name="connsiteY1" fmla="*/ 698500 h 698500"/>
              <a:gd name="connsiteX2" fmla="*/ 631967 w 939800"/>
              <a:gd name="connsiteY2" fmla="*/ 684852 h 698500"/>
              <a:gd name="connsiteX0" fmla="*/ 939800 w 939800"/>
              <a:gd name="connsiteY0" fmla="*/ 0 h 698500"/>
              <a:gd name="connsiteX1" fmla="*/ 0 w 939800"/>
              <a:gd name="connsiteY1" fmla="*/ 698500 h 698500"/>
              <a:gd name="connsiteX2" fmla="*/ 659263 w 939800"/>
              <a:gd name="connsiteY2" fmla="*/ 698500 h 698500"/>
              <a:gd name="connsiteX0" fmla="*/ 939800 w 939800"/>
              <a:gd name="connsiteY0" fmla="*/ 0 h 1279525"/>
              <a:gd name="connsiteX1" fmla="*/ 0 w 939800"/>
              <a:gd name="connsiteY1" fmla="*/ 698500 h 1279525"/>
              <a:gd name="connsiteX2" fmla="*/ 111576 w 939800"/>
              <a:gd name="connsiteY2" fmla="*/ 1279525 h 1279525"/>
              <a:gd name="connsiteX0" fmla="*/ 939800 w 939800"/>
              <a:gd name="connsiteY0" fmla="*/ 0 h 698500"/>
              <a:gd name="connsiteX1" fmla="*/ 0 w 939800"/>
              <a:gd name="connsiteY1" fmla="*/ 698500 h 698500"/>
              <a:gd name="connsiteX0" fmla="*/ 654050 w 654050"/>
              <a:gd name="connsiteY0" fmla="*/ 0 h 1270000"/>
              <a:gd name="connsiteX1" fmla="*/ 0 w 654050"/>
              <a:gd name="connsiteY1" fmla="*/ 1270000 h 1270000"/>
              <a:gd name="connsiteX0" fmla="*/ 0 w 688975"/>
              <a:gd name="connsiteY0" fmla="*/ 0 h 365125"/>
              <a:gd name="connsiteX1" fmla="*/ 688975 w 688975"/>
              <a:gd name="connsiteY1" fmla="*/ 365125 h 365125"/>
            </a:gdLst>
            <a:ahLst/>
            <a:cxnLst>
              <a:cxn ang="0">
                <a:pos x="connsiteX0" y="connsiteY0"/>
              </a:cxn>
              <a:cxn ang="0">
                <a:pos x="connsiteX1" y="connsiteY1"/>
              </a:cxn>
            </a:cxnLst>
            <a:rect l="l" t="t" r="r" b="b"/>
            <a:pathLst>
              <a:path w="688975" h="365125">
                <a:moveTo>
                  <a:pt x="0" y="0"/>
                </a:moveTo>
                <a:lnTo>
                  <a:pt x="688975" y="365125"/>
                </a:lnTo>
              </a:path>
            </a:pathLst>
          </a:custGeom>
          <a:noFill/>
          <a:ln>
            <a:solidFill>
              <a:schemeClr val="tx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上矢印 3"/>
          <p:cNvSpPr/>
          <p:nvPr/>
        </p:nvSpPr>
        <p:spPr>
          <a:xfrm>
            <a:off x="8160373" y="3095073"/>
            <a:ext cx="384798" cy="29537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スライド番号プレースホルダー 1"/>
          <p:cNvSpPr>
            <a:spLocks noGrp="1"/>
          </p:cNvSpPr>
          <p:nvPr>
            <p:ph type="sldNum" sz="quarter" idx="12"/>
          </p:nvPr>
        </p:nvSpPr>
        <p:spPr>
          <a:xfrm>
            <a:off x="6948264" y="6525344"/>
            <a:ext cx="2133600" cy="365125"/>
          </a:xfrm>
        </p:spPr>
        <p:txBody>
          <a:bodyPr/>
          <a:lstStyle/>
          <a:p>
            <a:fld id="{FBF1CE6F-5B73-4F9D-B496-19EF37D3CA6B}" type="slidenum">
              <a:rPr kumimoji="1" lang="ja-JP" altLang="en-US" sz="1600" smtClean="0"/>
              <a:t>20</a:t>
            </a:fld>
            <a:endParaRPr kumimoji="1" lang="ja-JP" altLang="en-US" sz="1600" dirty="0"/>
          </a:p>
        </p:txBody>
      </p:sp>
    </p:spTree>
    <p:extLst>
      <p:ext uri="{BB962C8B-B14F-4D97-AF65-F5344CB8AC3E}">
        <p14:creationId xmlns:p14="http://schemas.microsoft.com/office/powerpoint/2010/main" val="6940718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143906" y="4653135"/>
            <a:ext cx="8892590" cy="2080749"/>
          </a:xfrm>
          <a:prstGeom prst="rect">
            <a:avLst/>
          </a:prstGeom>
          <a:noFill/>
          <a:ln>
            <a:solidFill>
              <a:schemeClr val="tx1"/>
            </a:solidFill>
          </a:ln>
        </p:spPr>
        <p:txBody>
          <a:bodyPr wrap="square" rtlCol="0">
            <a:no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◆事業計画</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①建屋・一般開放施設　　　対象施設</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箇所完了・平成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年度末完了予定）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②津波対策　　　対象施設３水みらいセンター</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年度検討開始・平成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年度末完了予定）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③その他施設　　　施設更新時に耐震補強を実施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施設更新までは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BCP</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に基づき、揚排水、沈殿処理、消毒機能の確保を図る。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また想定外の事象に対処できるよう</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BCP</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自体をレベルアップする。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kumimoji="1"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下水処理場・ポンプ場の耐震・津波対策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07504" y="3431902"/>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・管理棟、一般開放区域など人命被害に直結する施設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の耐震化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を最優先に実施。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・また津波時の浸水対策として、放流渠等の逆流防止対策を優先。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・上記以外の施設は、施設の改築更新時に耐震補強（直下型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相当</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07504" y="2484185"/>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76213"/>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・人命被害に直結する建屋等の施設の耐震化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・流域下水道施設の有する揚排水機能、沈殿機能、消毒機能を確保</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548680"/>
            <a:ext cx="8928992" cy="1815882"/>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これまで耐震対策に用いた地震動（直下型相当）より南海トラフ巨大地震の地震動のほうが小さい値</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（外力）になることより、耐震対策はこれまでの方法を継続する。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液状化」に対しても、これまでの地震動によるＦＬ値が卓越することより、これまでの耐震対策を</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継続する。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・一方で「津波」については、処理場の設置地盤高が高いため、直接、津波浸水が発生しないことは確認した</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が、放流渠等については津波高さより低いため、逆流防止、越流防止などの対策が必要である。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a:spLocks noGrp="1"/>
          </p:cNvSpPr>
          <p:nvPr>
            <p:ph type="sldNum" sz="quarter" idx="12"/>
          </p:nvPr>
        </p:nvSpPr>
        <p:spPr>
          <a:xfrm>
            <a:off x="6948264" y="6453336"/>
            <a:ext cx="2133600" cy="365125"/>
          </a:xfrm>
        </p:spPr>
        <p:txBody>
          <a:bodyPr/>
          <a:lstStyle/>
          <a:p>
            <a:fld id="{FBF1CE6F-5B73-4F9D-B496-19EF37D3CA6B}" type="slidenum">
              <a:rPr kumimoji="1" lang="ja-JP" altLang="en-US" sz="1600" smtClean="0"/>
              <a:t>21</a:t>
            </a:fld>
            <a:endParaRPr kumimoji="1" lang="ja-JP" altLang="en-US" sz="1600" dirty="0"/>
          </a:p>
        </p:txBody>
      </p:sp>
    </p:spTree>
    <p:extLst>
      <p:ext uri="{BB962C8B-B14F-4D97-AF65-F5344CB8AC3E}">
        <p14:creationId xmlns:p14="http://schemas.microsoft.com/office/powerpoint/2010/main" val="2795570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下水処理場・ポンプ場の耐震・津波対策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179512" y="565512"/>
            <a:ext cx="8725259" cy="6001643"/>
          </a:xfrm>
          <a:prstGeom prst="rect">
            <a:avLst/>
          </a:prstGeom>
          <a:noFill/>
          <a:ln>
            <a:solidFill>
              <a:schemeClr val="tx1"/>
            </a:solidFill>
          </a:ln>
        </p:spPr>
        <p:txBody>
          <a:bodyPr wrap="square" rtlCol="0">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◆水みらいセンター・ポンプ場の耐震対策</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◆水みらいセンターの津波対策</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52" name="図 151"/>
          <p:cNvPicPr/>
          <p:nvPr/>
        </p:nvPicPr>
        <p:blipFill>
          <a:blip r:embed="rId2" cstate="print">
            <a:extLst>
              <a:ext uri="{28A0092B-C50C-407E-A947-70E740481C1C}">
                <a14:useLocalDpi xmlns:a14="http://schemas.microsoft.com/office/drawing/2010/main" val="0"/>
              </a:ext>
            </a:extLst>
          </a:blip>
          <a:stretch>
            <a:fillRect/>
          </a:stretch>
        </p:blipFill>
        <p:spPr>
          <a:xfrm>
            <a:off x="4691229" y="1052736"/>
            <a:ext cx="3456384" cy="2520280"/>
          </a:xfrm>
          <a:prstGeom prst="rect">
            <a:avLst/>
          </a:prstGeom>
        </p:spPr>
      </p:pic>
      <p:pic>
        <p:nvPicPr>
          <p:cNvPr id="153" name="図 15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4080" y="4077072"/>
            <a:ext cx="7140288" cy="2376264"/>
          </a:xfrm>
          <a:prstGeom prst="rect">
            <a:avLst/>
          </a:prstGeom>
          <a:noFill/>
          <a:ln>
            <a:noFill/>
          </a:ln>
        </p:spPr>
      </p:pic>
      <p:sp>
        <p:nvSpPr>
          <p:cNvPr id="154" name="円/楕円 153"/>
          <p:cNvSpPr/>
          <p:nvPr/>
        </p:nvSpPr>
        <p:spPr>
          <a:xfrm>
            <a:off x="3059832" y="4190645"/>
            <a:ext cx="1368152" cy="25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4" name="角丸四角形 3"/>
          <p:cNvSpPr/>
          <p:nvPr/>
        </p:nvSpPr>
        <p:spPr>
          <a:xfrm>
            <a:off x="4043362" y="5024438"/>
            <a:ext cx="176213" cy="566737"/>
          </a:xfrm>
          <a:prstGeom prst="roundRect">
            <a:avLst/>
          </a:prstGeom>
          <a:solidFill>
            <a:srgbClr val="FF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787" y="1052736"/>
            <a:ext cx="3767453" cy="2513597"/>
          </a:xfrm>
          <a:prstGeom prst="rect">
            <a:avLst/>
          </a:prstGeom>
        </p:spPr>
      </p:pic>
      <p:sp>
        <p:nvSpPr>
          <p:cNvPr id="10"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22</a:t>
            </a:fld>
            <a:endParaRPr kumimoji="1" lang="ja-JP" altLang="en-US" sz="1600" dirty="0"/>
          </a:p>
        </p:txBody>
      </p:sp>
    </p:spTree>
    <p:extLst>
      <p:ext uri="{BB962C8B-B14F-4D97-AF65-F5344CB8AC3E}">
        <p14:creationId xmlns:p14="http://schemas.microsoft.com/office/powerpoint/2010/main" val="174788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6-2.</a:t>
            </a:r>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航路啓開体制の充実</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8336" y="838216"/>
            <a:ext cx="8928991" cy="1886342"/>
          </a:xfrm>
          <a:prstGeom prst="rect">
            <a:avLst/>
          </a:prstGeom>
          <a:noFill/>
          <a:ln>
            <a:solidFill>
              <a:schemeClr val="tx1"/>
            </a:solidFill>
          </a:ln>
        </p:spPr>
        <p:txBody>
          <a:bodyPr wrap="square" rtlCol="0">
            <a:no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◆取組の内容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大規模災害発生時においても国民生活を維持するため海上からの緊急物資の供給を迅速に行うこと</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（緊急物資輸送活動）や、国際物流機能を確保し（国際コンテナ輸送活動）、社会経済への影</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響を最小限にするため、航路啓開を行い、海上からの物資輸送ルートを確保する。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これについては、国土交通省が中心となり、港湾関係者や有識者などで、大阪湾諸港の業務継続計画</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（大阪湾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BCP</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（案））を定めている。</a:t>
            </a:r>
          </a:p>
          <a:p>
            <a:pPr algn="just"/>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88329" y="3001784"/>
            <a:ext cx="8906589"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◆実施方針　</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航路啓開に当たっては、優先順位を付けて航路の測深や異常点の明示・撤去を行い、早期に物資</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輸送再開を目指す。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23</a:t>
            </a:fld>
            <a:endParaRPr kumimoji="1" lang="ja-JP" altLang="en-US" sz="1600" dirty="0"/>
          </a:p>
        </p:txBody>
      </p:sp>
      <p:sp>
        <p:nvSpPr>
          <p:cNvPr id="8" name="テキスト ボックス 7"/>
          <p:cNvSpPr txBox="1"/>
          <p:nvPr/>
        </p:nvSpPr>
        <p:spPr>
          <a:xfrm>
            <a:off x="97344" y="4352276"/>
            <a:ext cx="8906589"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◆対応方策　</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港湾管理者は、測深や異常点の明示、撤去を行うが、漂流物の状況に応じて、近畿地方整備局に</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緊急確保航路の啓開について要請を行う。</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近畿地方整備局は、港湾管理者との調整結果に基づき、日本埋立浚渫協会等へ要請を行う。</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093244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6-2.</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航路啓開体制の充実</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8085" y="764704"/>
            <a:ext cx="8896840" cy="5688632"/>
          </a:xfrm>
          <a:prstGeom prst="rect">
            <a:avLst/>
          </a:prstGeom>
          <a:noFill/>
          <a:ln>
            <a:solidFill>
              <a:schemeClr val="tx1"/>
            </a:solidFill>
          </a:ln>
        </p:spPr>
        <p:txBody>
          <a:bodyPr wrap="square" rtlCol="0">
            <a:noAutofit/>
          </a:bodyPr>
          <a:lstStyle/>
          <a:p>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◆優先順位：</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緊急物資輸送用岸壁（耐震強化岸壁）に接続する航路等啓開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発災後遅くとも</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４８時間</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　堺泉北港堺２区基幹的広域防災拠点に接続する航路等啓開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（津波注意報の解除を発災後２４時間と想定）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発災後遅くとも３日以内　　　　　⇒　堺２区を除く耐震強化岸壁に接続する水域の測深を完了。</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暫定水深（緊急物資輸送船が航行可能な水深）で安全確認後、</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供用する。異常点があれば明示し、避けて航行。</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各府県１経路啓開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③発災後遅くとも７日以内　　　　　⇒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港で１経路啓開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神戸港、尼崎西宮芦屋港、大阪港、堺泉北港で１経路</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④</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発災後遅くとも２週間以内　　 　⇒　全ての耐震強化岸壁に接続する航路等啓開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堺泉北港のコンテナ・エネルギー関連の航路等啓開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後遅くとも２週間以内　　　 ⇒　コンテナ・エネルギー関連の航路等啓開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エネルギー関連の啓開は、需要や被災の状況に応じ</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優先順位の変更を行う</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港湾区域内の水域啓開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発災後遅くとも３か月以内　　　 ⇒　港湾区域内の全水域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24</a:t>
            </a:fld>
            <a:endParaRPr kumimoji="1" lang="ja-JP" altLang="en-US" sz="1600" dirty="0"/>
          </a:p>
        </p:txBody>
      </p:sp>
    </p:spTree>
    <p:extLst>
      <p:ext uri="{BB962C8B-B14F-4D97-AF65-F5344CB8AC3E}">
        <p14:creationId xmlns:p14="http://schemas.microsoft.com/office/powerpoint/2010/main" val="1695645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6-2.</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航路啓開体制の充実</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25</a:t>
            </a:fld>
            <a:endParaRPr kumimoji="1" lang="ja-JP" altLang="en-US" sz="1600" dirty="0"/>
          </a:p>
        </p:txBody>
      </p:sp>
      <p:pic>
        <p:nvPicPr>
          <p:cNvPr id="34" name="図 17618" descr="大阪湾ベース図"/>
          <p:cNvPicPr>
            <a:picLocks noChangeAspect="1" noChangeArrowheads="1"/>
          </p:cNvPicPr>
          <p:nvPr/>
        </p:nvPicPr>
        <p:blipFill>
          <a:blip r:embed="rId2" cstate="print">
            <a:grayscl/>
          </a:blip>
          <a:srcRect t="9523" b="20744"/>
          <a:stretch>
            <a:fillRect/>
          </a:stretch>
        </p:blipFill>
        <p:spPr bwMode="auto">
          <a:xfrm>
            <a:off x="107506" y="991641"/>
            <a:ext cx="8969111" cy="4727550"/>
          </a:xfrm>
          <a:prstGeom prst="rect">
            <a:avLst/>
          </a:prstGeom>
          <a:noFill/>
          <a:ln w="9525">
            <a:noFill/>
            <a:miter lim="800000"/>
            <a:headEnd/>
            <a:tailEnd/>
          </a:ln>
        </p:spPr>
      </p:pic>
      <p:sp>
        <p:nvSpPr>
          <p:cNvPr id="35" name="Freeform 30"/>
          <p:cNvSpPr>
            <a:spLocks/>
          </p:cNvSpPr>
          <p:nvPr/>
        </p:nvSpPr>
        <p:spPr bwMode="auto">
          <a:xfrm>
            <a:off x="4850522" y="1248307"/>
            <a:ext cx="661900" cy="877289"/>
          </a:xfrm>
          <a:custGeom>
            <a:avLst/>
            <a:gdLst/>
            <a:ahLst/>
            <a:cxnLst>
              <a:cxn ang="0">
                <a:pos x="639" y="248"/>
              </a:cxn>
              <a:cxn ang="0">
                <a:pos x="722" y="243"/>
              </a:cxn>
              <a:cxn ang="0">
                <a:pos x="836" y="0"/>
              </a:cxn>
              <a:cxn ang="0">
                <a:pos x="945" y="109"/>
              </a:cxn>
              <a:cxn ang="0">
                <a:pos x="934" y="129"/>
              </a:cxn>
              <a:cxn ang="0">
                <a:pos x="841" y="103"/>
              </a:cxn>
              <a:cxn ang="0">
                <a:pos x="815" y="181"/>
              </a:cxn>
              <a:cxn ang="0">
                <a:pos x="903" y="399"/>
              </a:cxn>
              <a:cxn ang="0">
                <a:pos x="981" y="474"/>
              </a:cxn>
              <a:cxn ang="0">
                <a:pos x="84" y="1322"/>
              </a:cxn>
              <a:cxn ang="0">
                <a:pos x="0" y="1275"/>
              </a:cxn>
              <a:cxn ang="0">
                <a:pos x="817" y="474"/>
              </a:cxn>
              <a:cxn ang="0">
                <a:pos x="774" y="331"/>
              </a:cxn>
              <a:cxn ang="0">
                <a:pos x="623" y="316"/>
              </a:cxn>
              <a:cxn ang="0">
                <a:pos x="639" y="248"/>
              </a:cxn>
            </a:cxnLst>
            <a:rect l="0" t="0" r="r" b="b"/>
            <a:pathLst>
              <a:path w="981" h="1322">
                <a:moveTo>
                  <a:pt x="639" y="248"/>
                </a:moveTo>
                <a:lnTo>
                  <a:pt x="722" y="243"/>
                </a:lnTo>
                <a:lnTo>
                  <a:pt x="836" y="0"/>
                </a:lnTo>
                <a:lnTo>
                  <a:pt x="945" y="109"/>
                </a:lnTo>
                <a:lnTo>
                  <a:pt x="934" y="129"/>
                </a:lnTo>
                <a:lnTo>
                  <a:pt x="841" y="103"/>
                </a:lnTo>
                <a:lnTo>
                  <a:pt x="815" y="181"/>
                </a:lnTo>
                <a:lnTo>
                  <a:pt x="903" y="399"/>
                </a:lnTo>
                <a:lnTo>
                  <a:pt x="981" y="474"/>
                </a:lnTo>
                <a:lnTo>
                  <a:pt x="84" y="1322"/>
                </a:lnTo>
                <a:lnTo>
                  <a:pt x="0" y="1275"/>
                </a:lnTo>
                <a:lnTo>
                  <a:pt x="817" y="474"/>
                </a:lnTo>
                <a:lnTo>
                  <a:pt x="774" y="331"/>
                </a:lnTo>
                <a:lnTo>
                  <a:pt x="623" y="316"/>
                </a:lnTo>
                <a:lnTo>
                  <a:pt x="639" y="248"/>
                </a:lnTo>
                <a:close/>
              </a:path>
            </a:pathLst>
          </a:custGeom>
          <a:solidFill>
            <a:srgbClr val="548DD4">
              <a:alpha val="50000"/>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36" name="Freeform 31"/>
          <p:cNvSpPr>
            <a:spLocks/>
          </p:cNvSpPr>
          <p:nvPr/>
        </p:nvSpPr>
        <p:spPr bwMode="auto">
          <a:xfrm>
            <a:off x="5444879" y="1797854"/>
            <a:ext cx="827882" cy="694799"/>
          </a:xfrm>
          <a:custGeom>
            <a:avLst/>
            <a:gdLst>
              <a:gd name="connsiteX0" fmla="*/ 489 w 10000"/>
              <a:gd name="connsiteY0" fmla="*/ 10000 h 10000"/>
              <a:gd name="connsiteX1" fmla="*/ 6390 w 10000"/>
              <a:gd name="connsiteY1" fmla="*/ 3649 h 10000"/>
              <a:gd name="connsiteX2" fmla="*/ 7930 w 10000"/>
              <a:gd name="connsiteY2" fmla="*/ 3047 h 10000"/>
              <a:gd name="connsiteX3" fmla="*/ 10000 w 10000"/>
              <a:gd name="connsiteY3" fmla="*/ 1309 h 10000"/>
              <a:gd name="connsiteX4" fmla="*/ 8517 w 10000"/>
              <a:gd name="connsiteY4" fmla="*/ 172 h 10000"/>
              <a:gd name="connsiteX5" fmla="*/ 5232 w 10000"/>
              <a:gd name="connsiteY5" fmla="*/ 3801 h 10000"/>
              <a:gd name="connsiteX6" fmla="*/ 4546 w 10000"/>
              <a:gd name="connsiteY6" fmla="*/ 3131 h 10000"/>
              <a:gd name="connsiteX7" fmla="*/ 5542 w 10000"/>
              <a:gd name="connsiteY7" fmla="*/ 735 h 10000"/>
              <a:gd name="connsiteX8" fmla="*/ 4947 w 10000"/>
              <a:gd name="connsiteY8" fmla="*/ 0 h 10000"/>
              <a:gd name="connsiteX9" fmla="*/ 3015 w 10000"/>
              <a:gd name="connsiteY9" fmla="*/ 2168 h 10000"/>
              <a:gd name="connsiteX10" fmla="*/ 4686 w 10000"/>
              <a:gd name="connsiteY10" fmla="*/ 4527 h 10000"/>
              <a:gd name="connsiteX11" fmla="*/ 0 w 10000"/>
              <a:gd name="connsiteY11" fmla="*/ 9618 h 10000"/>
              <a:gd name="connsiteX12" fmla="*/ 489 w 10000"/>
              <a:gd name="connsiteY12" fmla="*/ 10000 h 10000"/>
              <a:gd name="connsiteX0" fmla="*/ 489 w 10000"/>
              <a:gd name="connsiteY0" fmla="*/ 10000 h 10000"/>
              <a:gd name="connsiteX1" fmla="*/ 6390 w 10000"/>
              <a:gd name="connsiteY1" fmla="*/ 3649 h 10000"/>
              <a:gd name="connsiteX2" fmla="*/ 7930 w 10000"/>
              <a:gd name="connsiteY2" fmla="*/ 3047 h 10000"/>
              <a:gd name="connsiteX3" fmla="*/ 10000 w 10000"/>
              <a:gd name="connsiteY3" fmla="*/ 1309 h 10000"/>
              <a:gd name="connsiteX4" fmla="*/ 8517 w 10000"/>
              <a:gd name="connsiteY4" fmla="*/ 172 h 10000"/>
              <a:gd name="connsiteX5" fmla="*/ 5117 w 10000"/>
              <a:gd name="connsiteY5" fmla="*/ 3527 h 10000"/>
              <a:gd name="connsiteX6" fmla="*/ 4546 w 10000"/>
              <a:gd name="connsiteY6" fmla="*/ 3131 h 10000"/>
              <a:gd name="connsiteX7" fmla="*/ 5542 w 10000"/>
              <a:gd name="connsiteY7" fmla="*/ 735 h 10000"/>
              <a:gd name="connsiteX8" fmla="*/ 4947 w 10000"/>
              <a:gd name="connsiteY8" fmla="*/ 0 h 10000"/>
              <a:gd name="connsiteX9" fmla="*/ 3015 w 10000"/>
              <a:gd name="connsiteY9" fmla="*/ 2168 h 10000"/>
              <a:gd name="connsiteX10" fmla="*/ 4686 w 10000"/>
              <a:gd name="connsiteY10" fmla="*/ 4527 h 10000"/>
              <a:gd name="connsiteX11" fmla="*/ 0 w 10000"/>
              <a:gd name="connsiteY11" fmla="*/ 9618 h 10000"/>
              <a:gd name="connsiteX12" fmla="*/ 489 w 10000"/>
              <a:gd name="connsiteY12" fmla="*/ 10000 h 10000"/>
              <a:gd name="connsiteX0" fmla="*/ 489 w 10000"/>
              <a:gd name="connsiteY0" fmla="*/ 10000 h 10000"/>
              <a:gd name="connsiteX1" fmla="*/ 6390 w 10000"/>
              <a:gd name="connsiteY1" fmla="*/ 3649 h 10000"/>
              <a:gd name="connsiteX2" fmla="*/ 7930 w 10000"/>
              <a:gd name="connsiteY2" fmla="*/ 3047 h 10000"/>
              <a:gd name="connsiteX3" fmla="*/ 10000 w 10000"/>
              <a:gd name="connsiteY3" fmla="*/ 1309 h 10000"/>
              <a:gd name="connsiteX4" fmla="*/ 8057 w 10000"/>
              <a:gd name="connsiteY4" fmla="*/ 172 h 10000"/>
              <a:gd name="connsiteX5" fmla="*/ 5117 w 10000"/>
              <a:gd name="connsiteY5" fmla="*/ 3527 h 10000"/>
              <a:gd name="connsiteX6" fmla="*/ 4546 w 10000"/>
              <a:gd name="connsiteY6" fmla="*/ 3131 h 10000"/>
              <a:gd name="connsiteX7" fmla="*/ 5542 w 10000"/>
              <a:gd name="connsiteY7" fmla="*/ 735 h 10000"/>
              <a:gd name="connsiteX8" fmla="*/ 4947 w 10000"/>
              <a:gd name="connsiteY8" fmla="*/ 0 h 10000"/>
              <a:gd name="connsiteX9" fmla="*/ 3015 w 10000"/>
              <a:gd name="connsiteY9" fmla="*/ 2168 h 10000"/>
              <a:gd name="connsiteX10" fmla="*/ 4686 w 10000"/>
              <a:gd name="connsiteY10" fmla="*/ 4527 h 10000"/>
              <a:gd name="connsiteX11" fmla="*/ 0 w 10000"/>
              <a:gd name="connsiteY11" fmla="*/ 9618 h 10000"/>
              <a:gd name="connsiteX12" fmla="*/ 489 w 10000"/>
              <a:gd name="connsiteY12" fmla="*/ 10000 h 10000"/>
              <a:gd name="connsiteX0" fmla="*/ 489 w 10000"/>
              <a:gd name="connsiteY0" fmla="*/ 10000 h 10000"/>
              <a:gd name="connsiteX1" fmla="*/ 6390 w 10000"/>
              <a:gd name="connsiteY1" fmla="*/ 3649 h 10000"/>
              <a:gd name="connsiteX2" fmla="*/ 7930 w 10000"/>
              <a:gd name="connsiteY2" fmla="*/ 3047 h 10000"/>
              <a:gd name="connsiteX3" fmla="*/ 10000 w 10000"/>
              <a:gd name="connsiteY3" fmla="*/ 1309 h 10000"/>
              <a:gd name="connsiteX4" fmla="*/ 8057 w 10000"/>
              <a:gd name="connsiteY4" fmla="*/ 172 h 10000"/>
              <a:gd name="connsiteX5" fmla="*/ 5117 w 10000"/>
              <a:gd name="connsiteY5" fmla="*/ 3527 h 10000"/>
              <a:gd name="connsiteX6" fmla="*/ 4546 w 10000"/>
              <a:gd name="connsiteY6" fmla="*/ 3131 h 10000"/>
              <a:gd name="connsiteX7" fmla="*/ 5542 w 10000"/>
              <a:gd name="connsiteY7" fmla="*/ 735 h 10000"/>
              <a:gd name="connsiteX8" fmla="*/ 4774 w 10000"/>
              <a:gd name="connsiteY8" fmla="*/ 0 h 10000"/>
              <a:gd name="connsiteX9" fmla="*/ 3015 w 10000"/>
              <a:gd name="connsiteY9" fmla="*/ 2168 h 10000"/>
              <a:gd name="connsiteX10" fmla="*/ 4686 w 10000"/>
              <a:gd name="connsiteY10" fmla="*/ 4527 h 10000"/>
              <a:gd name="connsiteX11" fmla="*/ 0 w 10000"/>
              <a:gd name="connsiteY11" fmla="*/ 9618 h 10000"/>
              <a:gd name="connsiteX12" fmla="*/ 489 w 10000"/>
              <a:gd name="connsiteY12" fmla="*/ 10000 h 10000"/>
              <a:gd name="connsiteX0" fmla="*/ 489 w 10000"/>
              <a:gd name="connsiteY0" fmla="*/ 10000 h 10000"/>
              <a:gd name="connsiteX1" fmla="*/ 6390 w 10000"/>
              <a:gd name="connsiteY1" fmla="*/ 3649 h 10000"/>
              <a:gd name="connsiteX2" fmla="*/ 7930 w 10000"/>
              <a:gd name="connsiteY2" fmla="*/ 3047 h 10000"/>
              <a:gd name="connsiteX3" fmla="*/ 10000 w 10000"/>
              <a:gd name="connsiteY3" fmla="*/ 1309 h 10000"/>
              <a:gd name="connsiteX4" fmla="*/ 8057 w 10000"/>
              <a:gd name="connsiteY4" fmla="*/ 172 h 10000"/>
              <a:gd name="connsiteX5" fmla="*/ 5117 w 10000"/>
              <a:gd name="connsiteY5" fmla="*/ 3527 h 10000"/>
              <a:gd name="connsiteX6" fmla="*/ 4546 w 10000"/>
              <a:gd name="connsiteY6" fmla="*/ 3131 h 10000"/>
              <a:gd name="connsiteX7" fmla="*/ 5542 w 10000"/>
              <a:gd name="connsiteY7" fmla="*/ 735 h 10000"/>
              <a:gd name="connsiteX8" fmla="*/ 4774 w 10000"/>
              <a:gd name="connsiteY8" fmla="*/ 0 h 10000"/>
              <a:gd name="connsiteX9" fmla="*/ 2957 w 10000"/>
              <a:gd name="connsiteY9" fmla="*/ 2237 h 10000"/>
              <a:gd name="connsiteX10" fmla="*/ 4686 w 10000"/>
              <a:gd name="connsiteY10" fmla="*/ 4527 h 10000"/>
              <a:gd name="connsiteX11" fmla="*/ 0 w 10000"/>
              <a:gd name="connsiteY11" fmla="*/ 9618 h 10000"/>
              <a:gd name="connsiteX12" fmla="*/ 489 w 10000"/>
              <a:gd name="connsiteY12"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489" y="10000"/>
                </a:moveTo>
                <a:lnTo>
                  <a:pt x="6390" y="3649"/>
                </a:lnTo>
                <a:lnTo>
                  <a:pt x="7930" y="3047"/>
                </a:lnTo>
                <a:lnTo>
                  <a:pt x="10000" y="1309"/>
                </a:lnTo>
                <a:lnTo>
                  <a:pt x="8057" y="172"/>
                </a:lnTo>
                <a:lnTo>
                  <a:pt x="5117" y="3527"/>
                </a:lnTo>
                <a:lnTo>
                  <a:pt x="4546" y="3131"/>
                </a:lnTo>
                <a:lnTo>
                  <a:pt x="5542" y="735"/>
                </a:lnTo>
                <a:lnTo>
                  <a:pt x="4774" y="0"/>
                </a:lnTo>
                <a:lnTo>
                  <a:pt x="2957" y="2237"/>
                </a:lnTo>
                <a:lnTo>
                  <a:pt x="4686" y="4527"/>
                </a:lnTo>
                <a:lnTo>
                  <a:pt x="0" y="9618"/>
                </a:lnTo>
                <a:lnTo>
                  <a:pt x="489" y="10000"/>
                </a:lnTo>
                <a:close/>
              </a:path>
            </a:pathLst>
          </a:custGeom>
          <a:solidFill>
            <a:srgbClr val="548DD4">
              <a:alpha val="50000"/>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33"/>
          <p:cNvSpPr>
            <a:spLocks/>
          </p:cNvSpPr>
          <p:nvPr/>
        </p:nvSpPr>
        <p:spPr bwMode="auto">
          <a:xfrm>
            <a:off x="5017352" y="4709383"/>
            <a:ext cx="1316117" cy="931502"/>
          </a:xfrm>
          <a:custGeom>
            <a:avLst/>
            <a:gdLst>
              <a:gd name="connsiteX0" fmla="*/ 836 w 10000"/>
              <a:gd name="connsiteY0" fmla="*/ 0 h 9654"/>
              <a:gd name="connsiteX1" fmla="*/ 0 w 10000"/>
              <a:gd name="connsiteY1" fmla="*/ 466 h 9654"/>
              <a:gd name="connsiteX2" fmla="*/ 6840 w 10000"/>
              <a:gd name="connsiteY2" fmla="*/ 3237 h 9654"/>
              <a:gd name="connsiteX3" fmla="*/ 7476 w 10000"/>
              <a:gd name="connsiteY3" fmla="*/ 4922 h 9654"/>
              <a:gd name="connsiteX4" fmla="*/ 8137 w 10000"/>
              <a:gd name="connsiteY4" fmla="*/ 8292 h 9654"/>
              <a:gd name="connsiteX5" fmla="*/ 7656 w 10000"/>
              <a:gd name="connsiteY5" fmla="*/ 9351 h 9654"/>
              <a:gd name="connsiteX6" fmla="*/ 7844 w 10000"/>
              <a:gd name="connsiteY6" fmla="*/ 9654 h 9654"/>
              <a:gd name="connsiteX7" fmla="*/ 8250 w 10000"/>
              <a:gd name="connsiteY7" fmla="*/ 8794 h 9654"/>
              <a:gd name="connsiteX8" fmla="*/ 8830 w 10000"/>
              <a:gd name="connsiteY8" fmla="*/ 9400 h 9654"/>
              <a:gd name="connsiteX9" fmla="*/ 10000 w 10000"/>
              <a:gd name="connsiteY9" fmla="*/ 8120 h 9654"/>
              <a:gd name="connsiteX10" fmla="*/ 9854 w 10000"/>
              <a:gd name="connsiteY10" fmla="*/ 7852 h 9654"/>
              <a:gd name="connsiteX11" fmla="*/ 9165 w 10000"/>
              <a:gd name="connsiteY11" fmla="*/ 8244 h 9654"/>
              <a:gd name="connsiteX12" fmla="*/ 8415 w 10000"/>
              <a:gd name="connsiteY12" fmla="*/ 6759 h 9654"/>
              <a:gd name="connsiteX13" fmla="*/ 7358 w 10000"/>
              <a:gd name="connsiteY13" fmla="*/ 2687 h 9654"/>
              <a:gd name="connsiteX14" fmla="*/ 836 w 10000"/>
              <a:gd name="connsiteY14" fmla="*/ 0 h 9654"/>
              <a:gd name="connsiteX0" fmla="*/ 37 w 9201"/>
              <a:gd name="connsiteY0" fmla="*/ 0 h 10000"/>
              <a:gd name="connsiteX1" fmla="*/ 0 w 9201"/>
              <a:gd name="connsiteY1" fmla="*/ 892 h 10000"/>
              <a:gd name="connsiteX2" fmla="*/ 6041 w 9201"/>
              <a:gd name="connsiteY2" fmla="*/ 3353 h 10000"/>
              <a:gd name="connsiteX3" fmla="*/ 6677 w 9201"/>
              <a:gd name="connsiteY3" fmla="*/ 5098 h 10000"/>
              <a:gd name="connsiteX4" fmla="*/ 7338 w 9201"/>
              <a:gd name="connsiteY4" fmla="*/ 8589 h 10000"/>
              <a:gd name="connsiteX5" fmla="*/ 6857 w 9201"/>
              <a:gd name="connsiteY5" fmla="*/ 9686 h 10000"/>
              <a:gd name="connsiteX6" fmla="*/ 7045 w 9201"/>
              <a:gd name="connsiteY6" fmla="*/ 10000 h 10000"/>
              <a:gd name="connsiteX7" fmla="*/ 7451 w 9201"/>
              <a:gd name="connsiteY7" fmla="*/ 9109 h 10000"/>
              <a:gd name="connsiteX8" fmla="*/ 8031 w 9201"/>
              <a:gd name="connsiteY8" fmla="*/ 9737 h 10000"/>
              <a:gd name="connsiteX9" fmla="*/ 9201 w 9201"/>
              <a:gd name="connsiteY9" fmla="*/ 8411 h 10000"/>
              <a:gd name="connsiteX10" fmla="*/ 9055 w 9201"/>
              <a:gd name="connsiteY10" fmla="*/ 8133 h 10000"/>
              <a:gd name="connsiteX11" fmla="*/ 8366 w 9201"/>
              <a:gd name="connsiteY11" fmla="*/ 8539 h 10000"/>
              <a:gd name="connsiteX12" fmla="*/ 7616 w 9201"/>
              <a:gd name="connsiteY12" fmla="*/ 7001 h 10000"/>
              <a:gd name="connsiteX13" fmla="*/ 6559 w 9201"/>
              <a:gd name="connsiteY13" fmla="*/ 2783 h 10000"/>
              <a:gd name="connsiteX14" fmla="*/ 37 w 9201"/>
              <a:gd name="connsiteY1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01" h="10000">
                <a:moveTo>
                  <a:pt x="37" y="0"/>
                </a:moveTo>
                <a:cubicBezTo>
                  <a:pt x="25" y="297"/>
                  <a:pt x="12" y="595"/>
                  <a:pt x="0" y="892"/>
                </a:cubicBezTo>
                <a:lnTo>
                  <a:pt x="6041" y="3353"/>
                </a:lnTo>
                <a:lnTo>
                  <a:pt x="6677" y="5098"/>
                </a:lnTo>
                <a:lnTo>
                  <a:pt x="7338" y="8589"/>
                </a:lnTo>
                <a:lnTo>
                  <a:pt x="6857" y="9686"/>
                </a:lnTo>
                <a:lnTo>
                  <a:pt x="7045" y="10000"/>
                </a:lnTo>
                <a:lnTo>
                  <a:pt x="7451" y="9109"/>
                </a:lnTo>
                <a:lnTo>
                  <a:pt x="8031" y="9737"/>
                </a:lnTo>
                <a:lnTo>
                  <a:pt x="9201" y="8411"/>
                </a:lnTo>
                <a:cubicBezTo>
                  <a:pt x="9152" y="8319"/>
                  <a:pt x="9104" y="8226"/>
                  <a:pt x="9055" y="8133"/>
                </a:cubicBezTo>
                <a:lnTo>
                  <a:pt x="8366" y="8539"/>
                </a:lnTo>
                <a:lnTo>
                  <a:pt x="7616" y="7001"/>
                </a:lnTo>
                <a:lnTo>
                  <a:pt x="6559" y="2783"/>
                </a:lnTo>
                <a:lnTo>
                  <a:pt x="37" y="0"/>
                </a:lnTo>
                <a:close/>
              </a:path>
            </a:pathLst>
          </a:custGeom>
          <a:solidFill>
            <a:srgbClr val="548DD4">
              <a:alpha val="49804"/>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35"/>
          <p:cNvSpPr>
            <a:spLocks/>
          </p:cNvSpPr>
          <p:nvPr/>
        </p:nvSpPr>
        <p:spPr bwMode="auto">
          <a:xfrm>
            <a:off x="2529413" y="2285449"/>
            <a:ext cx="494570" cy="1077037"/>
          </a:xfrm>
          <a:custGeom>
            <a:avLst/>
            <a:gdLst/>
            <a:ahLst/>
            <a:cxnLst>
              <a:cxn ang="0">
                <a:pos x="0" y="1551"/>
              </a:cxn>
              <a:cxn ang="0">
                <a:pos x="581" y="299"/>
              </a:cxn>
              <a:cxn ang="0">
                <a:pos x="458" y="162"/>
              </a:cxn>
              <a:cxn ang="0">
                <a:pos x="506" y="0"/>
              </a:cxn>
              <a:cxn ang="0">
                <a:pos x="733" y="257"/>
              </a:cxn>
              <a:cxn ang="0">
                <a:pos x="100" y="1623"/>
              </a:cxn>
            </a:cxnLst>
            <a:rect l="0" t="0" r="r" b="b"/>
            <a:pathLst>
              <a:path w="733" h="1623">
                <a:moveTo>
                  <a:pt x="0" y="1551"/>
                </a:moveTo>
                <a:lnTo>
                  <a:pt x="581" y="299"/>
                </a:lnTo>
                <a:lnTo>
                  <a:pt x="458" y="162"/>
                </a:lnTo>
                <a:lnTo>
                  <a:pt x="506" y="0"/>
                </a:lnTo>
                <a:lnTo>
                  <a:pt x="733" y="257"/>
                </a:lnTo>
                <a:lnTo>
                  <a:pt x="100" y="1623"/>
                </a:lnTo>
              </a:path>
            </a:pathLst>
          </a:custGeom>
          <a:solidFill>
            <a:srgbClr val="548DD4">
              <a:alpha val="50000"/>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Freeform 37"/>
          <p:cNvSpPr>
            <a:spLocks/>
          </p:cNvSpPr>
          <p:nvPr/>
        </p:nvSpPr>
        <p:spPr bwMode="auto">
          <a:xfrm>
            <a:off x="5246836" y="3573016"/>
            <a:ext cx="1883922" cy="602293"/>
          </a:xfrm>
          <a:custGeom>
            <a:avLst/>
            <a:gdLst>
              <a:gd name="connsiteX0" fmla="*/ 435 w 10512"/>
              <a:gd name="connsiteY0" fmla="*/ 0 h 10000"/>
              <a:gd name="connsiteX1" fmla="*/ 0 w 10512"/>
              <a:gd name="connsiteY1" fmla="*/ 1178 h 10000"/>
              <a:gd name="connsiteX2" fmla="*/ 5326 w 10512"/>
              <a:gd name="connsiteY2" fmla="*/ 1370 h 10000"/>
              <a:gd name="connsiteX3" fmla="*/ 8371 w 10512"/>
              <a:gd name="connsiteY3" fmla="*/ 7362 h 10000"/>
              <a:gd name="connsiteX4" fmla="*/ 9924 w 10512"/>
              <a:gd name="connsiteY4" fmla="*/ 10000 h 10000"/>
              <a:gd name="connsiteX5" fmla="*/ 10512 w 10512"/>
              <a:gd name="connsiteY5" fmla="*/ 7754 h 10000"/>
              <a:gd name="connsiteX6" fmla="*/ 8531 w 10512"/>
              <a:gd name="connsiteY6" fmla="*/ 6440 h 10000"/>
              <a:gd name="connsiteX7" fmla="*/ 5395 w 10512"/>
              <a:gd name="connsiteY7" fmla="*/ 141 h 10000"/>
              <a:gd name="connsiteX8" fmla="*/ 435 w 10512"/>
              <a:gd name="connsiteY8" fmla="*/ 0 h 10000"/>
              <a:gd name="connsiteX0" fmla="*/ 435 w 10512"/>
              <a:gd name="connsiteY0" fmla="*/ 0 h 10000"/>
              <a:gd name="connsiteX1" fmla="*/ 0 w 10512"/>
              <a:gd name="connsiteY1" fmla="*/ 1178 h 10000"/>
              <a:gd name="connsiteX2" fmla="*/ 5326 w 10512"/>
              <a:gd name="connsiteY2" fmla="*/ 1370 h 10000"/>
              <a:gd name="connsiteX3" fmla="*/ 8371 w 10512"/>
              <a:gd name="connsiteY3" fmla="*/ 7362 h 10000"/>
              <a:gd name="connsiteX4" fmla="*/ 9924 w 10512"/>
              <a:gd name="connsiteY4" fmla="*/ 10000 h 10000"/>
              <a:gd name="connsiteX5" fmla="*/ 10512 w 10512"/>
              <a:gd name="connsiteY5" fmla="*/ 7754 h 10000"/>
              <a:gd name="connsiteX6" fmla="*/ 9595 w 10512"/>
              <a:gd name="connsiteY6" fmla="*/ 8248 h 10000"/>
              <a:gd name="connsiteX7" fmla="*/ 8531 w 10512"/>
              <a:gd name="connsiteY7" fmla="*/ 6440 h 10000"/>
              <a:gd name="connsiteX8" fmla="*/ 5395 w 10512"/>
              <a:gd name="connsiteY8" fmla="*/ 141 h 10000"/>
              <a:gd name="connsiteX9" fmla="*/ 435 w 10512"/>
              <a:gd name="connsiteY9" fmla="*/ 0 h 10000"/>
              <a:gd name="connsiteX0" fmla="*/ 435 w 10565"/>
              <a:gd name="connsiteY0" fmla="*/ 0 h 10000"/>
              <a:gd name="connsiteX1" fmla="*/ 0 w 10565"/>
              <a:gd name="connsiteY1" fmla="*/ 1178 h 10000"/>
              <a:gd name="connsiteX2" fmla="*/ 5326 w 10565"/>
              <a:gd name="connsiteY2" fmla="*/ 1370 h 10000"/>
              <a:gd name="connsiteX3" fmla="*/ 8371 w 10565"/>
              <a:gd name="connsiteY3" fmla="*/ 7362 h 10000"/>
              <a:gd name="connsiteX4" fmla="*/ 9924 w 10565"/>
              <a:gd name="connsiteY4" fmla="*/ 10000 h 10000"/>
              <a:gd name="connsiteX5" fmla="*/ 10565 w 10565"/>
              <a:gd name="connsiteY5" fmla="*/ 8708 h 10000"/>
              <a:gd name="connsiteX6" fmla="*/ 10512 w 10565"/>
              <a:gd name="connsiteY6" fmla="*/ 7754 h 10000"/>
              <a:gd name="connsiteX7" fmla="*/ 9595 w 10565"/>
              <a:gd name="connsiteY7" fmla="*/ 8248 h 10000"/>
              <a:gd name="connsiteX8" fmla="*/ 8531 w 10565"/>
              <a:gd name="connsiteY8" fmla="*/ 6440 h 10000"/>
              <a:gd name="connsiteX9" fmla="*/ 5395 w 10565"/>
              <a:gd name="connsiteY9" fmla="*/ 141 h 10000"/>
              <a:gd name="connsiteX10" fmla="*/ 435 w 10565"/>
              <a:gd name="connsiteY10" fmla="*/ 0 h 10000"/>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10516 w 10565"/>
              <a:gd name="connsiteY4" fmla="*/ 11378 h 11378"/>
              <a:gd name="connsiteX5" fmla="*/ 10565 w 10565"/>
              <a:gd name="connsiteY5" fmla="*/ 8708 h 11378"/>
              <a:gd name="connsiteX6" fmla="*/ 10512 w 10565"/>
              <a:gd name="connsiteY6" fmla="*/ 7754 h 11378"/>
              <a:gd name="connsiteX7" fmla="*/ 9595 w 10565"/>
              <a:gd name="connsiteY7" fmla="*/ 8248 h 11378"/>
              <a:gd name="connsiteX8" fmla="*/ 8531 w 10565"/>
              <a:gd name="connsiteY8" fmla="*/ 6440 h 11378"/>
              <a:gd name="connsiteX9" fmla="*/ 5395 w 10565"/>
              <a:gd name="connsiteY9" fmla="*/ 141 h 11378"/>
              <a:gd name="connsiteX10" fmla="*/ 435 w 10565"/>
              <a:gd name="connsiteY10"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326 w 10565"/>
              <a:gd name="connsiteY4" fmla="*/ 10637 h 11378"/>
              <a:gd name="connsiteX5" fmla="*/ 10516 w 10565"/>
              <a:gd name="connsiteY5" fmla="*/ 11378 h 11378"/>
              <a:gd name="connsiteX6" fmla="*/ 10565 w 10565"/>
              <a:gd name="connsiteY6" fmla="*/ 8708 h 11378"/>
              <a:gd name="connsiteX7" fmla="*/ 10512 w 10565"/>
              <a:gd name="connsiteY7" fmla="*/ 7754 h 11378"/>
              <a:gd name="connsiteX8" fmla="*/ 9595 w 10565"/>
              <a:gd name="connsiteY8" fmla="*/ 8248 h 11378"/>
              <a:gd name="connsiteX9" fmla="*/ 8531 w 10565"/>
              <a:gd name="connsiteY9" fmla="*/ 6440 h 11378"/>
              <a:gd name="connsiteX10" fmla="*/ 5395 w 10565"/>
              <a:gd name="connsiteY10" fmla="*/ 141 h 11378"/>
              <a:gd name="connsiteX11" fmla="*/ 435 w 10565"/>
              <a:gd name="connsiteY11"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326 w 10565"/>
              <a:gd name="connsiteY4" fmla="*/ 10637 h 11378"/>
              <a:gd name="connsiteX5" fmla="*/ 10516 w 10565"/>
              <a:gd name="connsiteY5" fmla="*/ 11378 h 11378"/>
              <a:gd name="connsiteX6" fmla="*/ 10565 w 10565"/>
              <a:gd name="connsiteY6" fmla="*/ 8708 h 11378"/>
              <a:gd name="connsiteX7" fmla="*/ 10512 w 10565"/>
              <a:gd name="connsiteY7" fmla="*/ 7754 h 11378"/>
              <a:gd name="connsiteX8" fmla="*/ 9595 w 10565"/>
              <a:gd name="connsiteY8" fmla="*/ 8248 h 11378"/>
              <a:gd name="connsiteX9" fmla="*/ 8531 w 10565"/>
              <a:gd name="connsiteY9" fmla="*/ 6440 h 11378"/>
              <a:gd name="connsiteX10" fmla="*/ 5395 w 10565"/>
              <a:gd name="connsiteY10" fmla="*/ 141 h 11378"/>
              <a:gd name="connsiteX11" fmla="*/ 435 w 10565"/>
              <a:gd name="connsiteY11"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165 w 10565"/>
              <a:gd name="connsiteY4" fmla="*/ 9075 h 11378"/>
              <a:gd name="connsiteX5" fmla="*/ 9326 w 10565"/>
              <a:gd name="connsiteY5" fmla="*/ 10637 h 11378"/>
              <a:gd name="connsiteX6" fmla="*/ 10516 w 10565"/>
              <a:gd name="connsiteY6" fmla="*/ 11378 h 11378"/>
              <a:gd name="connsiteX7" fmla="*/ 10565 w 10565"/>
              <a:gd name="connsiteY7" fmla="*/ 8708 h 11378"/>
              <a:gd name="connsiteX8" fmla="*/ 10512 w 10565"/>
              <a:gd name="connsiteY8" fmla="*/ 7754 h 11378"/>
              <a:gd name="connsiteX9" fmla="*/ 9595 w 10565"/>
              <a:gd name="connsiteY9" fmla="*/ 8248 h 11378"/>
              <a:gd name="connsiteX10" fmla="*/ 8531 w 10565"/>
              <a:gd name="connsiteY10" fmla="*/ 6440 h 11378"/>
              <a:gd name="connsiteX11" fmla="*/ 5395 w 10565"/>
              <a:gd name="connsiteY11" fmla="*/ 141 h 11378"/>
              <a:gd name="connsiteX12" fmla="*/ 435 w 10565"/>
              <a:gd name="connsiteY12"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165 w 10565"/>
              <a:gd name="connsiteY4" fmla="*/ 9075 h 11378"/>
              <a:gd name="connsiteX5" fmla="*/ 9326 w 10565"/>
              <a:gd name="connsiteY5" fmla="*/ 10637 h 11378"/>
              <a:gd name="connsiteX6" fmla="*/ 10516 w 10565"/>
              <a:gd name="connsiteY6" fmla="*/ 11378 h 11378"/>
              <a:gd name="connsiteX7" fmla="*/ 10565 w 10565"/>
              <a:gd name="connsiteY7" fmla="*/ 8708 h 11378"/>
              <a:gd name="connsiteX8" fmla="*/ 10512 w 10565"/>
              <a:gd name="connsiteY8" fmla="*/ 7754 h 11378"/>
              <a:gd name="connsiteX9" fmla="*/ 9595 w 10565"/>
              <a:gd name="connsiteY9" fmla="*/ 8248 h 11378"/>
              <a:gd name="connsiteX10" fmla="*/ 8531 w 10565"/>
              <a:gd name="connsiteY10" fmla="*/ 6440 h 11378"/>
              <a:gd name="connsiteX11" fmla="*/ 5395 w 10565"/>
              <a:gd name="connsiteY11" fmla="*/ 141 h 11378"/>
              <a:gd name="connsiteX12" fmla="*/ 435 w 10565"/>
              <a:gd name="connsiteY12"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165 w 10565"/>
              <a:gd name="connsiteY4" fmla="*/ 9075 h 11378"/>
              <a:gd name="connsiteX5" fmla="*/ 9326 w 10565"/>
              <a:gd name="connsiteY5" fmla="*/ 10637 h 11378"/>
              <a:gd name="connsiteX6" fmla="*/ 10516 w 10565"/>
              <a:gd name="connsiteY6" fmla="*/ 11378 h 11378"/>
              <a:gd name="connsiteX7" fmla="*/ 10565 w 10565"/>
              <a:gd name="connsiteY7" fmla="*/ 8708 h 11378"/>
              <a:gd name="connsiteX8" fmla="*/ 10512 w 10565"/>
              <a:gd name="connsiteY8" fmla="*/ 7754 h 11378"/>
              <a:gd name="connsiteX9" fmla="*/ 9595 w 10565"/>
              <a:gd name="connsiteY9" fmla="*/ 8248 h 11378"/>
              <a:gd name="connsiteX10" fmla="*/ 8531 w 10565"/>
              <a:gd name="connsiteY10" fmla="*/ 6440 h 11378"/>
              <a:gd name="connsiteX11" fmla="*/ 5395 w 10565"/>
              <a:gd name="connsiteY11" fmla="*/ 141 h 11378"/>
              <a:gd name="connsiteX12" fmla="*/ 435 w 10565"/>
              <a:gd name="connsiteY12"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165 w 10565"/>
              <a:gd name="connsiteY4" fmla="*/ 9075 h 11378"/>
              <a:gd name="connsiteX5" fmla="*/ 9326 w 10565"/>
              <a:gd name="connsiteY5" fmla="*/ 10637 h 11378"/>
              <a:gd name="connsiteX6" fmla="*/ 10516 w 10565"/>
              <a:gd name="connsiteY6" fmla="*/ 11378 h 11378"/>
              <a:gd name="connsiteX7" fmla="*/ 10565 w 10565"/>
              <a:gd name="connsiteY7" fmla="*/ 8708 h 11378"/>
              <a:gd name="connsiteX8" fmla="*/ 10512 w 10565"/>
              <a:gd name="connsiteY8" fmla="*/ 7754 h 11378"/>
              <a:gd name="connsiteX9" fmla="*/ 9676 w 10565"/>
              <a:gd name="connsiteY9" fmla="*/ 8524 h 11378"/>
              <a:gd name="connsiteX10" fmla="*/ 8531 w 10565"/>
              <a:gd name="connsiteY10" fmla="*/ 6440 h 11378"/>
              <a:gd name="connsiteX11" fmla="*/ 5395 w 10565"/>
              <a:gd name="connsiteY11" fmla="*/ 141 h 11378"/>
              <a:gd name="connsiteX12" fmla="*/ 435 w 10565"/>
              <a:gd name="connsiteY12" fmla="*/ 0 h 11378"/>
              <a:gd name="connsiteX0" fmla="*/ 435 w 10565"/>
              <a:gd name="connsiteY0" fmla="*/ 0 h 11378"/>
              <a:gd name="connsiteX1" fmla="*/ 0 w 10565"/>
              <a:gd name="connsiteY1" fmla="*/ 1178 h 11378"/>
              <a:gd name="connsiteX2" fmla="*/ 5326 w 10565"/>
              <a:gd name="connsiteY2" fmla="*/ 1370 h 11378"/>
              <a:gd name="connsiteX3" fmla="*/ 8371 w 10565"/>
              <a:gd name="connsiteY3" fmla="*/ 7362 h 11378"/>
              <a:gd name="connsiteX4" fmla="*/ 9165 w 10565"/>
              <a:gd name="connsiteY4" fmla="*/ 9075 h 11378"/>
              <a:gd name="connsiteX5" fmla="*/ 9326 w 10565"/>
              <a:gd name="connsiteY5" fmla="*/ 10637 h 11378"/>
              <a:gd name="connsiteX6" fmla="*/ 10516 w 10565"/>
              <a:gd name="connsiteY6" fmla="*/ 11378 h 11378"/>
              <a:gd name="connsiteX7" fmla="*/ 10565 w 10565"/>
              <a:gd name="connsiteY7" fmla="*/ 8708 h 11378"/>
              <a:gd name="connsiteX8" fmla="*/ 10512 w 10565"/>
              <a:gd name="connsiteY8" fmla="*/ 7754 h 11378"/>
              <a:gd name="connsiteX9" fmla="*/ 9676 w 10565"/>
              <a:gd name="connsiteY9" fmla="*/ 8524 h 11378"/>
              <a:gd name="connsiteX10" fmla="*/ 8531 w 10565"/>
              <a:gd name="connsiteY10" fmla="*/ 6440 h 11378"/>
              <a:gd name="connsiteX11" fmla="*/ 5395 w 10565"/>
              <a:gd name="connsiteY11" fmla="*/ 141 h 11378"/>
              <a:gd name="connsiteX12" fmla="*/ 435 w 10565"/>
              <a:gd name="connsiteY12" fmla="*/ 0 h 11378"/>
              <a:gd name="connsiteX0" fmla="*/ 435 w 10641"/>
              <a:gd name="connsiteY0" fmla="*/ 0 h 11378"/>
              <a:gd name="connsiteX1" fmla="*/ 0 w 10641"/>
              <a:gd name="connsiteY1" fmla="*/ 1178 h 11378"/>
              <a:gd name="connsiteX2" fmla="*/ 5326 w 10641"/>
              <a:gd name="connsiteY2" fmla="*/ 1370 h 11378"/>
              <a:gd name="connsiteX3" fmla="*/ 8371 w 10641"/>
              <a:gd name="connsiteY3" fmla="*/ 7362 h 11378"/>
              <a:gd name="connsiteX4" fmla="*/ 9165 w 10641"/>
              <a:gd name="connsiteY4" fmla="*/ 9075 h 11378"/>
              <a:gd name="connsiteX5" fmla="*/ 9326 w 10641"/>
              <a:gd name="connsiteY5" fmla="*/ 10637 h 11378"/>
              <a:gd name="connsiteX6" fmla="*/ 10516 w 10641"/>
              <a:gd name="connsiteY6" fmla="*/ 11378 h 11378"/>
              <a:gd name="connsiteX7" fmla="*/ 10512 w 10641"/>
              <a:gd name="connsiteY7" fmla="*/ 7754 h 11378"/>
              <a:gd name="connsiteX8" fmla="*/ 9676 w 10641"/>
              <a:gd name="connsiteY8" fmla="*/ 8524 h 11378"/>
              <a:gd name="connsiteX9" fmla="*/ 8531 w 10641"/>
              <a:gd name="connsiteY9" fmla="*/ 6440 h 11378"/>
              <a:gd name="connsiteX10" fmla="*/ 5395 w 10641"/>
              <a:gd name="connsiteY10" fmla="*/ 141 h 11378"/>
              <a:gd name="connsiteX11" fmla="*/ 435 w 10641"/>
              <a:gd name="connsiteY11" fmla="*/ 0 h 11378"/>
              <a:gd name="connsiteX0" fmla="*/ 435 w 10617"/>
              <a:gd name="connsiteY0" fmla="*/ 0 h 11550"/>
              <a:gd name="connsiteX1" fmla="*/ 0 w 10617"/>
              <a:gd name="connsiteY1" fmla="*/ 1178 h 11550"/>
              <a:gd name="connsiteX2" fmla="*/ 5326 w 10617"/>
              <a:gd name="connsiteY2" fmla="*/ 1370 h 11550"/>
              <a:gd name="connsiteX3" fmla="*/ 8371 w 10617"/>
              <a:gd name="connsiteY3" fmla="*/ 7362 h 11550"/>
              <a:gd name="connsiteX4" fmla="*/ 9165 w 10617"/>
              <a:gd name="connsiteY4" fmla="*/ 9075 h 11550"/>
              <a:gd name="connsiteX5" fmla="*/ 9326 w 10617"/>
              <a:gd name="connsiteY5" fmla="*/ 10637 h 11550"/>
              <a:gd name="connsiteX6" fmla="*/ 10516 w 10617"/>
              <a:gd name="connsiteY6" fmla="*/ 11378 h 11550"/>
              <a:gd name="connsiteX7" fmla="*/ 10512 w 10617"/>
              <a:gd name="connsiteY7" fmla="*/ 7754 h 11550"/>
              <a:gd name="connsiteX8" fmla="*/ 9676 w 10617"/>
              <a:gd name="connsiteY8" fmla="*/ 8524 h 11550"/>
              <a:gd name="connsiteX9" fmla="*/ 8531 w 10617"/>
              <a:gd name="connsiteY9" fmla="*/ 6440 h 11550"/>
              <a:gd name="connsiteX10" fmla="*/ 5395 w 10617"/>
              <a:gd name="connsiteY10" fmla="*/ 141 h 11550"/>
              <a:gd name="connsiteX11" fmla="*/ 435 w 10617"/>
              <a:gd name="connsiteY11" fmla="*/ 0 h 11550"/>
              <a:gd name="connsiteX0" fmla="*/ 435 w 10617"/>
              <a:gd name="connsiteY0" fmla="*/ 0 h 11550"/>
              <a:gd name="connsiteX1" fmla="*/ 0 w 10617"/>
              <a:gd name="connsiteY1" fmla="*/ 1178 h 11550"/>
              <a:gd name="connsiteX2" fmla="*/ 5326 w 10617"/>
              <a:gd name="connsiteY2" fmla="*/ 1370 h 11550"/>
              <a:gd name="connsiteX3" fmla="*/ 8371 w 10617"/>
              <a:gd name="connsiteY3" fmla="*/ 7362 h 11550"/>
              <a:gd name="connsiteX4" fmla="*/ 9165 w 10617"/>
              <a:gd name="connsiteY4" fmla="*/ 9075 h 11550"/>
              <a:gd name="connsiteX5" fmla="*/ 9326 w 10617"/>
              <a:gd name="connsiteY5" fmla="*/ 10637 h 11550"/>
              <a:gd name="connsiteX6" fmla="*/ 10516 w 10617"/>
              <a:gd name="connsiteY6" fmla="*/ 11378 h 11550"/>
              <a:gd name="connsiteX7" fmla="*/ 10512 w 10617"/>
              <a:gd name="connsiteY7" fmla="*/ 7754 h 11550"/>
              <a:gd name="connsiteX8" fmla="*/ 9676 w 10617"/>
              <a:gd name="connsiteY8" fmla="*/ 8524 h 11550"/>
              <a:gd name="connsiteX9" fmla="*/ 8531 w 10617"/>
              <a:gd name="connsiteY9" fmla="*/ 6440 h 11550"/>
              <a:gd name="connsiteX10" fmla="*/ 5395 w 10617"/>
              <a:gd name="connsiteY10" fmla="*/ 141 h 11550"/>
              <a:gd name="connsiteX11" fmla="*/ 435 w 10617"/>
              <a:gd name="connsiteY11" fmla="*/ 0 h 11550"/>
              <a:gd name="connsiteX0" fmla="*/ 435 w 10541"/>
              <a:gd name="connsiteY0" fmla="*/ 0 h 11378"/>
              <a:gd name="connsiteX1" fmla="*/ 0 w 10541"/>
              <a:gd name="connsiteY1" fmla="*/ 1178 h 11378"/>
              <a:gd name="connsiteX2" fmla="*/ 5326 w 10541"/>
              <a:gd name="connsiteY2" fmla="*/ 1370 h 11378"/>
              <a:gd name="connsiteX3" fmla="*/ 8371 w 10541"/>
              <a:gd name="connsiteY3" fmla="*/ 7362 h 11378"/>
              <a:gd name="connsiteX4" fmla="*/ 9165 w 10541"/>
              <a:gd name="connsiteY4" fmla="*/ 9075 h 11378"/>
              <a:gd name="connsiteX5" fmla="*/ 9326 w 10541"/>
              <a:gd name="connsiteY5" fmla="*/ 10637 h 11378"/>
              <a:gd name="connsiteX6" fmla="*/ 10516 w 10541"/>
              <a:gd name="connsiteY6" fmla="*/ 11378 h 11378"/>
              <a:gd name="connsiteX7" fmla="*/ 10512 w 10541"/>
              <a:gd name="connsiteY7" fmla="*/ 7754 h 11378"/>
              <a:gd name="connsiteX8" fmla="*/ 9676 w 10541"/>
              <a:gd name="connsiteY8" fmla="*/ 8524 h 11378"/>
              <a:gd name="connsiteX9" fmla="*/ 8531 w 10541"/>
              <a:gd name="connsiteY9" fmla="*/ 6440 h 11378"/>
              <a:gd name="connsiteX10" fmla="*/ 5395 w 10541"/>
              <a:gd name="connsiteY10" fmla="*/ 141 h 11378"/>
              <a:gd name="connsiteX11" fmla="*/ 435 w 10541"/>
              <a:gd name="connsiteY11" fmla="*/ 0 h 11378"/>
              <a:gd name="connsiteX0" fmla="*/ 435 w 10541"/>
              <a:gd name="connsiteY0" fmla="*/ 0 h 11378"/>
              <a:gd name="connsiteX1" fmla="*/ 0 w 10541"/>
              <a:gd name="connsiteY1" fmla="*/ 1178 h 11378"/>
              <a:gd name="connsiteX2" fmla="*/ 5326 w 10541"/>
              <a:gd name="connsiteY2" fmla="*/ 1370 h 11378"/>
              <a:gd name="connsiteX3" fmla="*/ 8371 w 10541"/>
              <a:gd name="connsiteY3" fmla="*/ 7362 h 11378"/>
              <a:gd name="connsiteX4" fmla="*/ 9165 w 10541"/>
              <a:gd name="connsiteY4" fmla="*/ 9075 h 11378"/>
              <a:gd name="connsiteX5" fmla="*/ 9326 w 10541"/>
              <a:gd name="connsiteY5" fmla="*/ 10637 h 11378"/>
              <a:gd name="connsiteX6" fmla="*/ 10516 w 10541"/>
              <a:gd name="connsiteY6" fmla="*/ 11378 h 11378"/>
              <a:gd name="connsiteX7" fmla="*/ 10512 w 10541"/>
              <a:gd name="connsiteY7" fmla="*/ 7754 h 11378"/>
              <a:gd name="connsiteX8" fmla="*/ 9676 w 10541"/>
              <a:gd name="connsiteY8" fmla="*/ 8524 h 11378"/>
              <a:gd name="connsiteX9" fmla="*/ 8531 w 10541"/>
              <a:gd name="connsiteY9" fmla="*/ 6440 h 11378"/>
              <a:gd name="connsiteX10" fmla="*/ 5395 w 10541"/>
              <a:gd name="connsiteY10" fmla="*/ 141 h 11378"/>
              <a:gd name="connsiteX11" fmla="*/ 435 w 10541"/>
              <a:gd name="connsiteY11" fmla="*/ 0 h 11378"/>
              <a:gd name="connsiteX0" fmla="*/ 435 w 10541"/>
              <a:gd name="connsiteY0" fmla="*/ 0 h 11378"/>
              <a:gd name="connsiteX1" fmla="*/ 0 w 10541"/>
              <a:gd name="connsiteY1" fmla="*/ 1178 h 11378"/>
              <a:gd name="connsiteX2" fmla="*/ 5326 w 10541"/>
              <a:gd name="connsiteY2" fmla="*/ 1370 h 11378"/>
              <a:gd name="connsiteX3" fmla="*/ 8371 w 10541"/>
              <a:gd name="connsiteY3" fmla="*/ 7362 h 11378"/>
              <a:gd name="connsiteX4" fmla="*/ 9165 w 10541"/>
              <a:gd name="connsiteY4" fmla="*/ 9075 h 11378"/>
              <a:gd name="connsiteX5" fmla="*/ 9326 w 10541"/>
              <a:gd name="connsiteY5" fmla="*/ 10637 h 11378"/>
              <a:gd name="connsiteX6" fmla="*/ 10516 w 10541"/>
              <a:gd name="connsiteY6" fmla="*/ 11378 h 11378"/>
              <a:gd name="connsiteX7" fmla="*/ 10512 w 10541"/>
              <a:gd name="connsiteY7" fmla="*/ 7754 h 11378"/>
              <a:gd name="connsiteX8" fmla="*/ 9676 w 10541"/>
              <a:gd name="connsiteY8" fmla="*/ 8524 h 11378"/>
              <a:gd name="connsiteX9" fmla="*/ 8531 w 10541"/>
              <a:gd name="connsiteY9" fmla="*/ 6440 h 11378"/>
              <a:gd name="connsiteX10" fmla="*/ 5395 w 10541"/>
              <a:gd name="connsiteY10" fmla="*/ 141 h 11378"/>
              <a:gd name="connsiteX11" fmla="*/ 435 w 10541"/>
              <a:gd name="connsiteY11" fmla="*/ 0 h 11378"/>
              <a:gd name="connsiteX0" fmla="*/ 435 w 10541"/>
              <a:gd name="connsiteY0" fmla="*/ 0 h 11378"/>
              <a:gd name="connsiteX1" fmla="*/ 0 w 10541"/>
              <a:gd name="connsiteY1" fmla="*/ 1178 h 11378"/>
              <a:gd name="connsiteX2" fmla="*/ 5326 w 10541"/>
              <a:gd name="connsiteY2" fmla="*/ 1370 h 11378"/>
              <a:gd name="connsiteX3" fmla="*/ 8371 w 10541"/>
              <a:gd name="connsiteY3" fmla="*/ 7362 h 11378"/>
              <a:gd name="connsiteX4" fmla="*/ 9165 w 10541"/>
              <a:gd name="connsiteY4" fmla="*/ 9075 h 11378"/>
              <a:gd name="connsiteX5" fmla="*/ 9326 w 10541"/>
              <a:gd name="connsiteY5" fmla="*/ 10637 h 11378"/>
              <a:gd name="connsiteX6" fmla="*/ 10516 w 10541"/>
              <a:gd name="connsiteY6" fmla="*/ 11378 h 11378"/>
              <a:gd name="connsiteX7" fmla="*/ 10512 w 10541"/>
              <a:gd name="connsiteY7" fmla="*/ 7754 h 11378"/>
              <a:gd name="connsiteX8" fmla="*/ 9676 w 10541"/>
              <a:gd name="connsiteY8" fmla="*/ 8524 h 11378"/>
              <a:gd name="connsiteX9" fmla="*/ 8531 w 10541"/>
              <a:gd name="connsiteY9" fmla="*/ 6440 h 11378"/>
              <a:gd name="connsiteX10" fmla="*/ 5395 w 10541"/>
              <a:gd name="connsiteY10" fmla="*/ 141 h 11378"/>
              <a:gd name="connsiteX11" fmla="*/ 435 w 10541"/>
              <a:gd name="connsiteY11" fmla="*/ 0 h 11378"/>
              <a:gd name="connsiteX0" fmla="*/ 435 w 10541"/>
              <a:gd name="connsiteY0" fmla="*/ 0 h 11504"/>
              <a:gd name="connsiteX1" fmla="*/ 0 w 10541"/>
              <a:gd name="connsiteY1" fmla="*/ 1178 h 11504"/>
              <a:gd name="connsiteX2" fmla="*/ 5326 w 10541"/>
              <a:gd name="connsiteY2" fmla="*/ 1370 h 11504"/>
              <a:gd name="connsiteX3" fmla="*/ 8371 w 10541"/>
              <a:gd name="connsiteY3" fmla="*/ 7362 h 11504"/>
              <a:gd name="connsiteX4" fmla="*/ 9165 w 10541"/>
              <a:gd name="connsiteY4" fmla="*/ 9075 h 11504"/>
              <a:gd name="connsiteX5" fmla="*/ 9326 w 10541"/>
              <a:gd name="connsiteY5" fmla="*/ 10637 h 11504"/>
              <a:gd name="connsiteX6" fmla="*/ 9865 w 10541"/>
              <a:gd name="connsiteY6" fmla="*/ 10362 h 11504"/>
              <a:gd name="connsiteX7" fmla="*/ 10516 w 10541"/>
              <a:gd name="connsiteY7" fmla="*/ 11378 h 11504"/>
              <a:gd name="connsiteX8" fmla="*/ 10512 w 10541"/>
              <a:gd name="connsiteY8" fmla="*/ 7754 h 11504"/>
              <a:gd name="connsiteX9" fmla="*/ 9676 w 10541"/>
              <a:gd name="connsiteY9" fmla="*/ 8524 h 11504"/>
              <a:gd name="connsiteX10" fmla="*/ 8531 w 10541"/>
              <a:gd name="connsiteY10" fmla="*/ 6440 h 11504"/>
              <a:gd name="connsiteX11" fmla="*/ 5395 w 10541"/>
              <a:gd name="connsiteY11" fmla="*/ 141 h 11504"/>
              <a:gd name="connsiteX12" fmla="*/ 435 w 10541"/>
              <a:gd name="connsiteY12" fmla="*/ 0 h 11504"/>
              <a:gd name="connsiteX0" fmla="*/ 435 w 10541"/>
              <a:gd name="connsiteY0" fmla="*/ 0 h 11733"/>
              <a:gd name="connsiteX1" fmla="*/ 0 w 10541"/>
              <a:gd name="connsiteY1" fmla="*/ 1178 h 11733"/>
              <a:gd name="connsiteX2" fmla="*/ 5326 w 10541"/>
              <a:gd name="connsiteY2" fmla="*/ 1370 h 11733"/>
              <a:gd name="connsiteX3" fmla="*/ 8371 w 10541"/>
              <a:gd name="connsiteY3" fmla="*/ 7362 h 11733"/>
              <a:gd name="connsiteX4" fmla="*/ 9165 w 10541"/>
              <a:gd name="connsiteY4" fmla="*/ 9075 h 11733"/>
              <a:gd name="connsiteX5" fmla="*/ 9326 w 10541"/>
              <a:gd name="connsiteY5" fmla="*/ 10637 h 11733"/>
              <a:gd name="connsiteX6" fmla="*/ 9865 w 10541"/>
              <a:gd name="connsiteY6" fmla="*/ 10362 h 11733"/>
              <a:gd name="connsiteX7" fmla="*/ 9945 w 10541"/>
              <a:gd name="connsiteY7" fmla="*/ 11556 h 11733"/>
              <a:gd name="connsiteX8" fmla="*/ 10516 w 10541"/>
              <a:gd name="connsiteY8" fmla="*/ 11378 h 11733"/>
              <a:gd name="connsiteX9" fmla="*/ 10512 w 10541"/>
              <a:gd name="connsiteY9" fmla="*/ 7754 h 11733"/>
              <a:gd name="connsiteX10" fmla="*/ 9676 w 10541"/>
              <a:gd name="connsiteY10" fmla="*/ 8524 h 11733"/>
              <a:gd name="connsiteX11" fmla="*/ 8531 w 10541"/>
              <a:gd name="connsiteY11" fmla="*/ 6440 h 11733"/>
              <a:gd name="connsiteX12" fmla="*/ 5395 w 10541"/>
              <a:gd name="connsiteY12" fmla="*/ 141 h 11733"/>
              <a:gd name="connsiteX13" fmla="*/ 435 w 10541"/>
              <a:gd name="connsiteY13" fmla="*/ 0 h 11733"/>
              <a:gd name="connsiteX0" fmla="*/ 435 w 10541"/>
              <a:gd name="connsiteY0" fmla="*/ 0 h 11733"/>
              <a:gd name="connsiteX1" fmla="*/ 0 w 10541"/>
              <a:gd name="connsiteY1" fmla="*/ 1178 h 11733"/>
              <a:gd name="connsiteX2" fmla="*/ 5326 w 10541"/>
              <a:gd name="connsiteY2" fmla="*/ 1370 h 11733"/>
              <a:gd name="connsiteX3" fmla="*/ 8371 w 10541"/>
              <a:gd name="connsiteY3" fmla="*/ 7362 h 11733"/>
              <a:gd name="connsiteX4" fmla="*/ 9165 w 10541"/>
              <a:gd name="connsiteY4" fmla="*/ 9075 h 11733"/>
              <a:gd name="connsiteX5" fmla="*/ 9326 w 10541"/>
              <a:gd name="connsiteY5" fmla="*/ 10637 h 11733"/>
              <a:gd name="connsiteX6" fmla="*/ 9865 w 10541"/>
              <a:gd name="connsiteY6" fmla="*/ 10362 h 11733"/>
              <a:gd name="connsiteX7" fmla="*/ 9945 w 10541"/>
              <a:gd name="connsiteY7" fmla="*/ 11556 h 11733"/>
              <a:gd name="connsiteX8" fmla="*/ 10516 w 10541"/>
              <a:gd name="connsiteY8" fmla="*/ 11378 h 11733"/>
              <a:gd name="connsiteX9" fmla="*/ 10512 w 10541"/>
              <a:gd name="connsiteY9" fmla="*/ 7754 h 11733"/>
              <a:gd name="connsiteX10" fmla="*/ 9676 w 10541"/>
              <a:gd name="connsiteY10" fmla="*/ 8524 h 11733"/>
              <a:gd name="connsiteX11" fmla="*/ 8531 w 10541"/>
              <a:gd name="connsiteY11" fmla="*/ 6440 h 11733"/>
              <a:gd name="connsiteX12" fmla="*/ 5395 w 10541"/>
              <a:gd name="connsiteY12" fmla="*/ 141 h 11733"/>
              <a:gd name="connsiteX13" fmla="*/ 435 w 10541"/>
              <a:gd name="connsiteY13" fmla="*/ 0 h 11733"/>
              <a:gd name="connsiteX0" fmla="*/ 435 w 10653"/>
              <a:gd name="connsiteY0" fmla="*/ 0 h 11621"/>
              <a:gd name="connsiteX1" fmla="*/ 0 w 10653"/>
              <a:gd name="connsiteY1" fmla="*/ 1178 h 11621"/>
              <a:gd name="connsiteX2" fmla="*/ 5326 w 10653"/>
              <a:gd name="connsiteY2" fmla="*/ 1370 h 11621"/>
              <a:gd name="connsiteX3" fmla="*/ 8371 w 10653"/>
              <a:gd name="connsiteY3" fmla="*/ 7362 h 11621"/>
              <a:gd name="connsiteX4" fmla="*/ 9165 w 10653"/>
              <a:gd name="connsiteY4" fmla="*/ 9075 h 11621"/>
              <a:gd name="connsiteX5" fmla="*/ 9326 w 10653"/>
              <a:gd name="connsiteY5" fmla="*/ 10637 h 11621"/>
              <a:gd name="connsiteX6" fmla="*/ 9865 w 10653"/>
              <a:gd name="connsiteY6" fmla="*/ 10362 h 11621"/>
              <a:gd name="connsiteX7" fmla="*/ 9945 w 10653"/>
              <a:gd name="connsiteY7" fmla="*/ 11556 h 11621"/>
              <a:gd name="connsiteX8" fmla="*/ 10516 w 10653"/>
              <a:gd name="connsiteY8" fmla="*/ 11378 h 11621"/>
              <a:gd name="connsiteX9" fmla="*/ 10512 w 10653"/>
              <a:gd name="connsiteY9" fmla="*/ 7754 h 11621"/>
              <a:gd name="connsiteX10" fmla="*/ 9676 w 10653"/>
              <a:gd name="connsiteY10" fmla="*/ 8524 h 11621"/>
              <a:gd name="connsiteX11" fmla="*/ 8531 w 10653"/>
              <a:gd name="connsiteY11" fmla="*/ 6440 h 11621"/>
              <a:gd name="connsiteX12" fmla="*/ 5395 w 10653"/>
              <a:gd name="connsiteY12" fmla="*/ 141 h 11621"/>
              <a:gd name="connsiteX13" fmla="*/ 435 w 10653"/>
              <a:gd name="connsiteY13" fmla="*/ 0 h 1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53" h="11621">
                <a:moveTo>
                  <a:pt x="435" y="0"/>
                </a:moveTo>
                <a:lnTo>
                  <a:pt x="0" y="1178"/>
                </a:lnTo>
                <a:lnTo>
                  <a:pt x="5326" y="1370"/>
                </a:lnTo>
                <a:lnTo>
                  <a:pt x="8371" y="7362"/>
                </a:lnTo>
                <a:cubicBezTo>
                  <a:pt x="8984" y="8631"/>
                  <a:pt x="7929" y="6416"/>
                  <a:pt x="9165" y="9075"/>
                </a:cubicBezTo>
                <a:cubicBezTo>
                  <a:pt x="9539" y="13572"/>
                  <a:pt x="9155" y="7666"/>
                  <a:pt x="9326" y="10637"/>
                </a:cubicBezTo>
                <a:cubicBezTo>
                  <a:pt x="9465" y="10974"/>
                  <a:pt x="9667" y="10239"/>
                  <a:pt x="9865" y="10362"/>
                </a:cubicBezTo>
                <a:cubicBezTo>
                  <a:pt x="10004" y="10423"/>
                  <a:pt x="9810" y="7620"/>
                  <a:pt x="9945" y="11556"/>
                </a:cubicBezTo>
                <a:cubicBezTo>
                  <a:pt x="11130" y="11357"/>
                  <a:pt x="10458" y="11920"/>
                  <a:pt x="10516" y="11378"/>
                </a:cubicBezTo>
                <a:cubicBezTo>
                  <a:pt x="10525" y="4741"/>
                  <a:pt x="10571" y="13468"/>
                  <a:pt x="10512" y="7754"/>
                </a:cubicBezTo>
                <a:cubicBezTo>
                  <a:pt x="8779" y="9481"/>
                  <a:pt x="11032" y="6981"/>
                  <a:pt x="9676" y="8524"/>
                </a:cubicBezTo>
                <a:lnTo>
                  <a:pt x="8531" y="6440"/>
                </a:lnTo>
                <a:lnTo>
                  <a:pt x="5395" y="141"/>
                </a:lnTo>
                <a:lnTo>
                  <a:pt x="435" y="0"/>
                </a:lnTo>
                <a:close/>
              </a:path>
            </a:pathLst>
          </a:custGeom>
          <a:solidFill>
            <a:srgbClr val="548DD4">
              <a:alpha val="50000"/>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39"/>
          <p:cNvSpPr>
            <a:spLocks/>
          </p:cNvSpPr>
          <p:nvPr/>
        </p:nvSpPr>
        <p:spPr bwMode="auto">
          <a:xfrm>
            <a:off x="4507905" y="1386297"/>
            <a:ext cx="342617" cy="1035230"/>
          </a:xfrm>
          <a:custGeom>
            <a:avLst/>
            <a:gdLst>
              <a:gd name="connsiteX0" fmla="*/ 0 w 9342"/>
              <a:gd name="connsiteY0" fmla="*/ 90 h 10000"/>
              <a:gd name="connsiteX1" fmla="*/ 1320 w 9342"/>
              <a:gd name="connsiteY1" fmla="*/ 0 h 10000"/>
              <a:gd name="connsiteX2" fmla="*/ 4099 w 9342"/>
              <a:gd name="connsiteY2" fmla="*/ 6468 h 10000"/>
              <a:gd name="connsiteX3" fmla="*/ 9342 w 9342"/>
              <a:gd name="connsiteY3" fmla="*/ 8622 h 10000"/>
              <a:gd name="connsiteX4" fmla="*/ 9342 w 9342"/>
              <a:gd name="connsiteY4" fmla="*/ 10000 h 10000"/>
              <a:gd name="connsiteX5" fmla="*/ 1133 w 9342"/>
              <a:gd name="connsiteY5" fmla="*/ 6346 h 10000"/>
              <a:gd name="connsiteX6" fmla="*/ 0 w 9342"/>
              <a:gd name="connsiteY6" fmla="*/ 90 h 10000"/>
              <a:gd name="connsiteX0" fmla="*/ 0 w 10000"/>
              <a:gd name="connsiteY0" fmla="*/ 90 h 10000"/>
              <a:gd name="connsiteX1" fmla="*/ 2259 w 10000"/>
              <a:gd name="connsiteY1" fmla="*/ 0 h 10000"/>
              <a:gd name="connsiteX2" fmla="*/ 4388 w 10000"/>
              <a:gd name="connsiteY2" fmla="*/ 6468 h 10000"/>
              <a:gd name="connsiteX3" fmla="*/ 10000 w 10000"/>
              <a:gd name="connsiteY3" fmla="*/ 8622 h 10000"/>
              <a:gd name="connsiteX4" fmla="*/ 10000 w 10000"/>
              <a:gd name="connsiteY4" fmla="*/ 10000 h 10000"/>
              <a:gd name="connsiteX5" fmla="*/ 1213 w 10000"/>
              <a:gd name="connsiteY5" fmla="*/ 6346 h 10000"/>
              <a:gd name="connsiteX6" fmla="*/ 0 w 10000"/>
              <a:gd name="connsiteY6" fmla="*/ 90 h 10000"/>
              <a:gd name="connsiteX0" fmla="*/ 0 w 10141"/>
              <a:gd name="connsiteY0" fmla="*/ 136 h 10000"/>
              <a:gd name="connsiteX1" fmla="*/ 2400 w 10141"/>
              <a:gd name="connsiteY1" fmla="*/ 0 h 10000"/>
              <a:gd name="connsiteX2" fmla="*/ 4529 w 10141"/>
              <a:gd name="connsiteY2" fmla="*/ 6468 h 10000"/>
              <a:gd name="connsiteX3" fmla="*/ 10141 w 10141"/>
              <a:gd name="connsiteY3" fmla="*/ 8622 h 10000"/>
              <a:gd name="connsiteX4" fmla="*/ 10141 w 10141"/>
              <a:gd name="connsiteY4" fmla="*/ 10000 h 10000"/>
              <a:gd name="connsiteX5" fmla="*/ 1354 w 10141"/>
              <a:gd name="connsiteY5" fmla="*/ 6346 h 10000"/>
              <a:gd name="connsiteX6" fmla="*/ 0 w 10141"/>
              <a:gd name="connsiteY6" fmla="*/ 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41" h="10000">
                <a:moveTo>
                  <a:pt x="0" y="136"/>
                </a:moveTo>
                <a:lnTo>
                  <a:pt x="2400" y="0"/>
                </a:lnTo>
                <a:lnTo>
                  <a:pt x="4529" y="6468"/>
                </a:lnTo>
                <a:lnTo>
                  <a:pt x="10141" y="8622"/>
                </a:lnTo>
                <a:lnTo>
                  <a:pt x="10141" y="10000"/>
                </a:lnTo>
                <a:lnTo>
                  <a:pt x="1354" y="6346"/>
                </a:lnTo>
                <a:lnTo>
                  <a:pt x="0" y="136"/>
                </a:lnTo>
                <a:close/>
              </a:path>
            </a:pathLst>
          </a:custGeom>
          <a:solidFill>
            <a:srgbClr val="548DD4">
              <a:alpha val="50000"/>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Oval 44"/>
          <p:cNvSpPr>
            <a:spLocks noChangeArrowheads="1"/>
          </p:cNvSpPr>
          <p:nvPr/>
        </p:nvSpPr>
        <p:spPr bwMode="auto">
          <a:xfrm>
            <a:off x="6876256" y="3554883"/>
            <a:ext cx="143041" cy="140687"/>
          </a:xfrm>
          <a:prstGeom prst="ellipse">
            <a:avLst/>
          </a:prstGeom>
          <a:solidFill>
            <a:srgbClr val="00B050"/>
          </a:solidFill>
          <a:ln w="12700">
            <a:solidFill>
              <a:srgbClr val="FF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Text Box 45"/>
          <p:cNvSpPr txBox="1">
            <a:spLocks noChangeArrowheads="1"/>
          </p:cNvSpPr>
          <p:nvPr/>
        </p:nvSpPr>
        <p:spPr bwMode="auto">
          <a:xfrm>
            <a:off x="7045316" y="3719850"/>
            <a:ext cx="1765069" cy="181167"/>
          </a:xfrm>
          <a:prstGeom prst="rect">
            <a:avLst/>
          </a:prstGeom>
          <a:solidFill>
            <a:srgbClr val="FFFFFF"/>
          </a:solidFill>
          <a:ln w="6350">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堺２区基幹的広域防災拠点</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6" name="Rectangle 57"/>
          <p:cNvSpPr>
            <a:spLocks noChangeArrowheads="1"/>
          </p:cNvSpPr>
          <p:nvPr/>
        </p:nvSpPr>
        <p:spPr bwMode="auto">
          <a:xfrm>
            <a:off x="5598377" y="4252357"/>
            <a:ext cx="950681" cy="326495"/>
          </a:xfrm>
          <a:prstGeom prst="rect">
            <a:avLst/>
          </a:prstGeom>
          <a:noFill/>
          <a:ln w="12700" algn="ctr">
            <a:noFill/>
            <a:miter lim="800000"/>
            <a:headEnd type="none" w="sm" len="me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堺泉北港</a:t>
            </a:r>
            <a:endParaRPr kumimoji="1" lang="ja-JP" sz="11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7" name="Rectangle 58"/>
          <p:cNvSpPr>
            <a:spLocks noChangeArrowheads="1"/>
          </p:cNvSpPr>
          <p:nvPr/>
        </p:nvSpPr>
        <p:spPr bwMode="auto">
          <a:xfrm>
            <a:off x="6189433" y="2970925"/>
            <a:ext cx="672696" cy="239562"/>
          </a:xfrm>
          <a:prstGeom prst="rect">
            <a:avLst/>
          </a:prstGeom>
          <a:noFill/>
          <a:ln w="12700" algn="ctr">
            <a:noFill/>
            <a:miter lim="800000"/>
            <a:headEnd type="none" w="sm" len="me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大阪港</a:t>
            </a:r>
            <a:endParaRPr kumimoji="1" lang="ja-JP" sz="11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8" name="Rectangle 59"/>
          <p:cNvSpPr>
            <a:spLocks noChangeArrowheads="1"/>
          </p:cNvSpPr>
          <p:nvPr/>
        </p:nvSpPr>
        <p:spPr bwMode="auto">
          <a:xfrm>
            <a:off x="5054690" y="1880097"/>
            <a:ext cx="732747" cy="326495"/>
          </a:xfrm>
          <a:prstGeom prst="rect">
            <a:avLst/>
          </a:prstGeom>
          <a:noFill/>
          <a:ln w="12700" algn="ctr">
            <a:noFill/>
            <a:miter lim="800000"/>
            <a:headEnd type="none" w="sm" len="med"/>
            <a:tailEnd/>
          </a:ln>
          <a:effectLst/>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尼崎西宮</a:t>
            </a:r>
          </a:p>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芦屋港</a:t>
            </a:r>
            <a:endParaRPr kumimoji="1" lang="ja-JP" sz="11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9" name="Rectangle 61"/>
          <p:cNvSpPr>
            <a:spLocks noChangeArrowheads="1"/>
          </p:cNvSpPr>
          <p:nvPr/>
        </p:nvSpPr>
        <p:spPr bwMode="auto">
          <a:xfrm>
            <a:off x="3456140" y="2970925"/>
            <a:ext cx="827828" cy="391561"/>
          </a:xfrm>
          <a:prstGeom prst="rect">
            <a:avLst/>
          </a:prstGeom>
          <a:noFill/>
          <a:ln w="12700">
            <a:noFill/>
            <a:miter lim="800000"/>
            <a:headEnd type="none" w="sm" len="me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神戸港</a:t>
            </a:r>
            <a:endParaRPr kumimoji="1" lang="ja-JP" sz="11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0" name="Freeform 107"/>
          <p:cNvSpPr>
            <a:spLocks/>
          </p:cNvSpPr>
          <p:nvPr/>
        </p:nvSpPr>
        <p:spPr bwMode="auto">
          <a:xfrm>
            <a:off x="4850522" y="1717167"/>
            <a:ext cx="1613266" cy="977618"/>
          </a:xfrm>
          <a:custGeom>
            <a:avLst/>
            <a:gdLst>
              <a:gd name="connsiteX0" fmla="*/ 0 w 9730"/>
              <a:gd name="connsiteY0" fmla="*/ 3351 h 10049"/>
              <a:gd name="connsiteX1" fmla="*/ 6003 w 9730"/>
              <a:gd name="connsiteY1" fmla="*/ 10049 h 10049"/>
              <a:gd name="connsiteX2" fmla="*/ 9730 w 9730"/>
              <a:gd name="connsiteY2" fmla="*/ 0 h 10049"/>
              <a:gd name="connsiteX0" fmla="*/ 0 w 9390"/>
              <a:gd name="connsiteY0" fmla="*/ 3579 h 10000"/>
              <a:gd name="connsiteX1" fmla="*/ 5560 w 9390"/>
              <a:gd name="connsiteY1" fmla="*/ 10000 h 10000"/>
              <a:gd name="connsiteX2" fmla="*/ 9390 w 9390"/>
              <a:gd name="connsiteY2" fmla="*/ 0 h 10000"/>
            </a:gdLst>
            <a:ahLst/>
            <a:cxnLst>
              <a:cxn ang="0">
                <a:pos x="connsiteX0" y="connsiteY0"/>
              </a:cxn>
              <a:cxn ang="0">
                <a:pos x="connsiteX1" y="connsiteY1"/>
              </a:cxn>
              <a:cxn ang="0">
                <a:pos x="connsiteX2" y="connsiteY2"/>
              </a:cxn>
            </a:cxnLst>
            <a:rect l="l" t="t" r="r" b="b"/>
            <a:pathLst>
              <a:path w="9390" h="10000">
                <a:moveTo>
                  <a:pt x="0" y="3579"/>
                </a:moveTo>
                <a:lnTo>
                  <a:pt x="5560" y="10000"/>
                </a:lnTo>
                <a:cubicBezTo>
                  <a:pt x="6929" y="6683"/>
                  <a:pt x="8021" y="3317"/>
                  <a:pt x="9390" y="0"/>
                </a:cubicBezTo>
              </a:path>
            </a:pathLst>
          </a:custGeom>
          <a:noFill/>
          <a:ln w="19050">
            <a:solidFill>
              <a:srgbClr val="0000FF"/>
            </a:solidFill>
            <a:prstDash val="dash"/>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08"/>
          <p:cNvSpPr>
            <a:spLocks/>
          </p:cNvSpPr>
          <p:nvPr/>
        </p:nvSpPr>
        <p:spPr bwMode="auto">
          <a:xfrm>
            <a:off x="5226922" y="2546150"/>
            <a:ext cx="2441813" cy="1176310"/>
          </a:xfrm>
          <a:custGeom>
            <a:avLst/>
            <a:gdLst>
              <a:gd name="connsiteX0" fmla="*/ 2798 w 10000"/>
              <a:gd name="connsiteY0" fmla="*/ 0 h 11488"/>
              <a:gd name="connsiteX1" fmla="*/ 0 w 10000"/>
              <a:gd name="connsiteY1" fmla="*/ 9246 h 11488"/>
              <a:gd name="connsiteX2" fmla="*/ 130 w 10000"/>
              <a:gd name="connsiteY2" fmla="*/ 9913 h 11488"/>
              <a:gd name="connsiteX3" fmla="*/ 8267 w 10000"/>
              <a:gd name="connsiteY3" fmla="*/ 10030 h 11488"/>
              <a:gd name="connsiteX4" fmla="*/ 10000 w 10000"/>
              <a:gd name="connsiteY4" fmla="*/ 11488 h 1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1488">
                <a:moveTo>
                  <a:pt x="2798" y="0"/>
                </a:moveTo>
                <a:lnTo>
                  <a:pt x="0" y="9246"/>
                </a:lnTo>
                <a:cubicBezTo>
                  <a:pt x="43" y="9468"/>
                  <a:pt x="87" y="9691"/>
                  <a:pt x="130" y="9913"/>
                </a:cubicBezTo>
                <a:lnTo>
                  <a:pt x="8267" y="10030"/>
                </a:lnTo>
                <a:lnTo>
                  <a:pt x="10000" y="11488"/>
                </a:lnTo>
              </a:path>
            </a:pathLst>
          </a:custGeom>
          <a:noFill/>
          <a:ln w="19050">
            <a:solidFill>
              <a:srgbClr val="0000FF"/>
            </a:solidFill>
            <a:prstDash val="dash"/>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09"/>
          <p:cNvSpPr>
            <a:spLocks/>
          </p:cNvSpPr>
          <p:nvPr/>
        </p:nvSpPr>
        <p:spPr bwMode="auto">
          <a:xfrm>
            <a:off x="4986407" y="3573016"/>
            <a:ext cx="810339" cy="1921148"/>
          </a:xfrm>
          <a:custGeom>
            <a:avLst/>
            <a:gdLst/>
            <a:ahLst/>
            <a:cxnLst>
              <a:cxn ang="0">
                <a:pos x="412" y="0"/>
              </a:cxn>
              <a:cxn ang="0">
                <a:pos x="0" y="1786"/>
              </a:cxn>
              <a:cxn ang="0">
                <a:pos x="1201" y="2895"/>
              </a:cxn>
            </a:cxnLst>
            <a:rect l="0" t="0" r="r" b="b"/>
            <a:pathLst>
              <a:path w="1201" h="2895">
                <a:moveTo>
                  <a:pt x="412" y="0"/>
                </a:moveTo>
                <a:lnTo>
                  <a:pt x="0" y="1786"/>
                </a:lnTo>
                <a:lnTo>
                  <a:pt x="1201" y="2895"/>
                </a:lnTo>
              </a:path>
            </a:pathLst>
          </a:custGeom>
          <a:noFill/>
          <a:ln w="19050">
            <a:solidFill>
              <a:srgbClr val="0000FF"/>
            </a:solidFill>
            <a:prstDash val="dash"/>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10"/>
          <p:cNvSpPr>
            <a:spLocks/>
          </p:cNvSpPr>
          <p:nvPr/>
        </p:nvSpPr>
        <p:spPr bwMode="auto">
          <a:xfrm>
            <a:off x="1210147" y="1248307"/>
            <a:ext cx="3681124" cy="2247721"/>
          </a:xfrm>
          <a:custGeom>
            <a:avLst/>
            <a:gdLst>
              <a:gd name="connsiteX0" fmla="*/ 0 w 10000"/>
              <a:gd name="connsiteY0" fmla="*/ 7838 h 9979"/>
              <a:gd name="connsiteX1" fmla="*/ 2207 w 10000"/>
              <a:gd name="connsiteY1" fmla="*/ 8030 h 9979"/>
              <a:gd name="connsiteX2" fmla="*/ 4463 w 10000"/>
              <a:gd name="connsiteY2" fmla="*/ 9979 h 9979"/>
              <a:gd name="connsiteX3" fmla="*/ 10000 w 10000"/>
              <a:gd name="connsiteY3" fmla="*/ 7481 h 9979"/>
              <a:gd name="connsiteX4" fmla="*/ 9717 w 10000"/>
              <a:gd name="connsiteY4" fmla="*/ 0 h 9979"/>
              <a:gd name="connsiteX0" fmla="*/ 0 w 10000"/>
              <a:gd name="connsiteY0" fmla="*/ 7854 h 9916"/>
              <a:gd name="connsiteX1" fmla="*/ 2207 w 10000"/>
              <a:gd name="connsiteY1" fmla="*/ 8047 h 9916"/>
              <a:gd name="connsiteX2" fmla="*/ 4927 w 10000"/>
              <a:gd name="connsiteY2" fmla="*/ 9916 h 9916"/>
              <a:gd name="connsiteX3" fmla="*/ 10000 w 10000"/>
              <a:gd name="connsiteY3" fmla="*/ 7497 h 9916"/>
              <a:gd name="connsiteX4" fmla="*/ 9717 w 10000"/>
              <a:gd name="connsiteY4" fmla="*/ 0 h 9916"/>
              <a:gd name="connsiteX0" fmla="*/ 0 w 10000"/>
              <a:gd name="connsiteY0" fmla="*/ 7921 h 10000"/>
              <a:gd name="connsiteX1" fmla="*/ 2897 w 10000"/>
              <a:gd name="connsiteY1" fmla="*/ 8136 h 10000"/>
              <a:gd name="connsiteX2" fmla="*/ 4927 w 10000"/>
              <a:gd name="connsiteY2" fmla="*/ 10000 h 10000"/>
              <a:gd name="connsiteX3" fmla="*/ 10000 w 10000"/>
              <a:gd name="connsiteY3" fmla="*/ 7561 h 10000"/>
              <a:gd name="connsiteX4" fmla="*/ 9717 w 10000"/>
              <a:gd name="connsiteY4" fmla="*/ 0 h 10000"/>
              <a:gd name="connsiteX0" fmla="*/ 0 w 9191"/>
              <a:gd name="connsiteY0" fmla="*/ 7815 h 10000"/>
              <a:gd name="connsiteX1" fmla="*/ 2088 w 9191"/>
              <a:gd name="connsiteY1" fmla="*/ 8136 h 10000"/>
              <a:gd name="connsiteX2" fmla="*/ 4118 w 9191"/>
              <a:gd name="connsiteY2" fmla="*/ 10000 h 10000"/>
              <a:gd name="connsiteX3" fmla="*/ 9191 w 9191"/>
              <a:gd name="connsiteY3" fmla="*/ 7561 h 10000"/>
              <a:gd name="connsiteX4" fmla="*/ 8908 w 9191"/>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1" h="10000">
                <a:moveTo>
                  <a:pt x="0" y="7815"/>
                </a:moveTo>
                <a:lnTo>
                  <a:pt x="2088" y="8136"/>
                </a:lnTo>
                <a:lnTo>
                  <a:pt x="4118" y="10000"/>
                </a:lnTo>
                <a:lnTo>
                  <a:pt x="9191" y="7561"/>
                </a:lnTo>
                <a:cubicBezTo>
                  <a:pt x="9077" y="5032"/>
                  <a:pt x="9022" y="2527"/>
                  <a:pt x="8908" y="0"/>
                </a:cubicBezTo>
              </a:path>
            </a:pathLst>
          </a:custGeom>
          <a:noFill/>
          <a:ln w="19050">
            <a:solidFill>
              <a:srgbClr val="0000FF"/>
            </a:solidFill>
            <a:prstDash val="dash"/>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4" name="フリーフォーム 73"/>
          <p:cNvSpPr/>
          <p:nvPr/>
        </p:nvSpPr>
        <p:spPr>
          <a:xfrm>
            <a:off x="5246836" y="4644095"/>
            <a:ext cx="1323975" cy="552450"/>
          </a:xfrm>
          <a:custGeom>
            <a:avLst/>
            <a:gdLst>
              <a:gd name="connsiteX0" fmla="*/ 0 w 1323975"/>
              <a:gd name="connsiteY0" fmla="*/ 4762 h 552450"/>
              <a:gd name="connsiteX1" fmla="*/ 1323975 w 1323975"/>
              <a:gd name="connsiteY1" fmla="*/ 0 h 552450"/>
              <a:gd name="connsiteX2" fmla="*/ 1300163 w 1323975"/>
              <a:gd name="connsiteY2" fmla="*/ 90487 h 552450"/>
              <a:gd name="connsiteX3" fmla="*/ 985838 w 1323975"/>
              <a:gd name="connsiteY3" fmla="*/ 80962 h 552450"/>
              <a:gd name="connsiteX4" fmla="*/ 900113 w 1323975"/>
              <a:gd name="connsiteY4" fmla="*/ 104775 h 552450"/>
              <a:gd name="connsiteX5" fmla="*/ 1114425 w 1323975"/>
              <a:gd name="connsiteY5" fmla="*/ 500062 h 552450"/>
              <a:gd name="connsiteX6" fmla="*/ 1071563 w 1323975"/>
              <a:gd name="connsiteY6" fmla="*/ 552450 h 552450"/>
              <a:gd name="connsiteX7" fmla="*/ 857250 w 1323975"/>
              <a:gd name="connsiteY7" fmla="*/ 176212 h 552450"/>
              <a:gd name="connsiteX8" fmla="*/ 719138 w 1323975"/>
              <a:gd name="connsiteY8" fmla="*/ 95250 h 552450"/>
              <a:gd name="connsiteX9" fmla="*/ 0 w 1323975"/>
              <a:gd name="connsiteY9" fmla="*/ 90487 h 552450"/>
              <a:gd name="connsiteX10" fmla="*/ 0 w 1323975"/>
              <a:gd name="connsiteY10" fmla="*/ 4762 h 552450"/>
              <a:gd name="connsiteX0" fmla="*/ 0 w 1323975"/>
              <a:gd name="connsiteY0" fmla="*/ 4762 h 552450"/>
              <a:gd name="connsiteX1" fmla="*/ 1323975 w 1323975"/>
              <a:gd name="connsiteY1" fmla="*/ 0 h 552450"/>
              <a:gd name="connsiteX2" fmla="*/ 1300163 w 1323975"/>
              <a:gd name="connsiteY2" fmla="*/ 90487 h 552450"/>
              <a:gd name="connsiteX3" fmla="*/ 985838 w 1323975"/>
              <a:gd name="connsiteY3" fmla="*/ 80962 h 552450"/>
              <a:gd name="connsiteX4" fmla="*/ 900113 w 1323975"/>
              <a:gd name="connsiteY4" fmla="*/ 104775 h 552450"/>
              <a:gd name="connsiteX5" fmla="*/ 1114425 w 1323975"/>
              <a:gd name="connsiteY5" fmla="*/ 500062 h 552450"/>
              <a:gd name="connsiteX6" fmla="*/ 1071563 w 1323975"/>
              <a:gd name="connsiteY6" fmla="*/ 552450 h 552450"/>
              <a:gd name="connsiteX7" fmla="*/ 833438 w 1323975"/>
              <a:gd name="connsiteY7" fmla="*/ 176212 h 552450"/>
              <a:gd name="connsiteX8" fmla="*/ 719138 w 1323975"/>
              <a:gd name="connsiteY8" fmla="*/ 95250 h 552450"/>
              <a:gd name="connsiteX9" fmla="*/ 0 w 1323975"/>
              <a:gd name="connsiteY9" fmla="*/ 90487 h 552450"/>
              <a:gd name="connsiteX10" fmla="*/ 0 w 1323975"/>
              <a:gd name="connsiteY10" fmla="*/ 4762 h 552450"/>
              <a:gd name="connsiteX0" fmla="*/ 0 w 1323975"/>
              <a:gd name="connsiteY0" fmla="*/ 4762 h 552450"/>
              <a:gd name="connsiteX1" fmla="*/ 1323975 w 1323975"/>
              <a:gd name="connsiteY1" fmla="*/ 0 h 552450"/>
              <a:gd name="connsiteX2" fmla="*/ 1300163 w 1323975"/>
              <a:gd name="connsiteY2" fmla="*/ 90487 h 552450"/>
              <a:gd name="connsiteX3" fmla="*/ 985838 w 1323975"/>
              <a:gd name="connsiteY3" fmla="*/ 80962 h 552450"/>
              <a:gd name="connsiteX4" fmla="*/ 900113 w 1323975"/>
              <a:gd name="connsiteY4" fmla="*/ 104775 h 552450"/>
              <a:gd name="connsiteX5" fmla="*/ 1114425 w 1323975"/>
              <a:gd name="connsiteY5" fmla="*/ 500062 h 552450"/>
              <a:gd name="connsiteX6" fmla="*/ 1023938 w 1323975"/>
              <a:gd name="connsiteY6" fmla="*/ 552450 h 552450"/>
              <a:gd name="connsiteX7" fmla="*/ 833438 w 1323975"/>
              <a:gd name="connsiteY7" fmla="*/ 176212 h 552450"/>
              <a:gd name="connsiteX8" fmla="*/ 719138 w 1323975"/>
              <a:gd name="connsiteY8" fmla="*/ 95250 h 552450"/>
              <a:gd name="connsiteX9" fmla="*/ 0 w 1323975"/>
              <a:gd name="connsiteY9" fmla="*/ 90487 h 552450"/>
              <a:gd name="connsiteX10" fmla="*/ 0 w 1323975"/>
              <a:gd name="connsiteY10" fmla="*/ 4762 h 552450"/>
              <a:gd name="connsiteX0" fmla="*/ 0 w 1323975"/>
              <a:gd name="connsiteY0" fmla="*/ 4762 h 552450"/>
              <a:gd name="connsiteX1" fmla="*/ 1323975 w 1323975"/>
              <a:gd name="connsiteY1" fmla="*/ 0 h 552450"/>
              <a:gd name="connsiteX2" fmla="*/ 1300163 w 1323975"/>
              <a:gd name="connsiteY2" fmla="*/ 90487 h 552450"/>
              <a:gd name="connsiteX3" fmla="*/ 985838 w 1323975"/>
              <a:gd name="connsiteY3" fmla="*/ 80962 h 552450"/>
              <a:gd name="connsiteX4" fmla="*/ 900113 w 1323975"/>
              <a:gd name="connsiteY4" fmla="*/ 104775 h 552450"/>
              <a:gd name="connsiteX5" fmla="*/ 1090613 w 1323975"/>
              <a:gd name="connsiteY5" fmla="*/ 514349 h 552450"/>
              <a:gd name="connsiteX6" fmla="*/ 1023938 w 1323975"/>
              <a:gd name="connsiteY6" fmla="*/ 552450 h 552450"/>
              <a:gd name="connsiteX7" fmla="*/ 833438 w 1323975"/>
              <a:gd name="connsiteY7" fmla="*/ 176212 h 552450"/>
              <a:gd name="connsiteX8" fmla="*/ 719138 w 1323975"/>
              <a:gd name="connsiteY8" fmla="*/ 95250 h 552450"/>
              <a:gd name="connsiteX9" fmla="*/ 0 w 1323975"/>
              <a:gd name="connsiteY9" fmla="*/ 90487 h 552450"/>
              <a:gd name="connsiteX10" fmla="*/ 0 w 1323975"/>
              <a:gd name="connsiteY10" fmla="*/ 4762 h 552450"/>
              <a:gd name="connsiteX0" fmla="*/ 0 w 1323975"/>
              <a:gd name="connsiteY0" fmla="*/ 4762 h 552450"/>
              <a:gd name="connsiteX1" fmla="*/ 1323975 w 1323975"/>
              <a:gd name="connsiteY1" fmla="*/ 0 h 552450"/>
              <a:gd name="connsiteX2" fmla="*/ 1300163 w 1323975"/>
              <a:gd name="connsiteY2" fmla="*/ 90487 h 552450"/>
              <a:gd name="connsiteX3" fmla="*/ 985838 w 1323975"/>
              <a:gd name="connsiteY3" fmla="*/ 80962 h 552450"/>
              <a:gd name="connsiteX4" fmla="*/ 862013 w 1323975"/>
              <a:gd name="connsiteY4" fmla="*/ 100012 h 552450"/>
              <a:gd name="connsiteX5" fmla="*/ 1090613 w 1323975"/>
              <a:gd name="connsiteY5" fmla="*/ 514349 h 552450"/>
              <a:gd name="connsiteX6" fmla="*/ 1023938 w 1323975"/>
              <a:gd name="connsiteY6" fmla="*/ 552450 h 552450"/>
              <a:gd name="connsiteX7" fmla="*/ 833438 w 1323975"/>
              <a:gd name="connsiteY7" fmla="*/ 176212 h 552450"/>
              <a:gd name="connsiteX8" fmla="*/ 719138 w 1323975"/>
              <a:gd name="connsiteY8" fmla="*/ 95250 h 552450"/>
              <a:gd name="connsiteX9" fmla="*/ 0 w 1323975"/>
              <a:gd name="connsiteY9" fmla="*/ 90487 h 552450"/>
              <a:gd name="connsiteX10" fmla="*/ 0 w 1323975"/>
              <a:gd name="connsiteY10" fmla="*/ 4762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3975" h="552450">
                <a:moveTo>
                  <a:pt x="0" y="4762"/>
                </a:moveTo>
                <a:lnTo>
                  <a:pt x="1323975" y="0"/>
                </a:lnTo>
                <a:lnTo>
                  <a:pt x="1300163" y="90487"/>
                </a:lnTo>
                <a:lnTo>
                  <a:pt x="985838" y="80962"/>
                </a:lnTo>
                <a:lnTo>
                  <a:pt x="862013" y="100012"/>
                </a:lnTo>
                <a:lnTo>
                  <a:pt x="1090613" y="514349"/>
                </a:lnTo>
                <a:lnTo>
                  <a:pt x="1023938" y="552450"/>
                </a:lnTo>
                <a:lnTo>
                  <a:pt x="833438" y="176212"/>
                </a:lnTo>
                <a:lnTo>
                  <a:pt x="719138" y="95250"/>
                </a:lnTo>
                <a:lnTo>
                  <a:pt x="0" y="90487"/>
                </a:lnTo>
                <a:lnTo>
                  <a:pt x="0" y="4762"/>
                </a:lnTo>
                <a:close/>
              </a:path>
            </a:pathLst>
          </a:custGeom>
          <a:solidFill>
            <a:srgbClr val="548DD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3314701" y="1590675"/>
            <a:ext cx="1033462" cy="1514475"/>
          </a:xfrm>
          <a:custGeom>
            <a:avLst/>
            <a:gdLst>
              <a:gd name="connsiteX0" fmla="*/ 4762 w 1028700"/>
              <a:gd name="connsiteY0" fmla="*/ 185738 h 1514475"/>
              <a:gd name="connsiteX1" fmla="*/ 90487 w 1028700"/>
              <a:gd name="connsiteY1" fmla="*/ 133350 h 1514475"/>
              <a:gd name="connsiteX2" fmla="*/ 161925 w 1028700"/>
              <a:gd name="connsiteY2" fmla="*/ 209550 h 1514475"/>
              <a:gd name="connsiteX3" fmla="*/ 157162 w 1028700"/>
              <a:gd name="connsiteY3" fmla="*/ 357188 h 1514475"/>
              <a:gd name="connsiteX4" fmla="*/ 428625 w 1028700"/>
              <a:gd name="connsiteY4" fmla="*/ 528638 h 1514475"/>
              <a:gd name="connsiteX5" fmla="*/ 461962 w 1028700"/>
              <a:gd name="connsiteY5" fmla="*/ 504825 h 1514475"/>
              <a:gd name="connsiteX6" fmla="*/ 466725 w 1028700"/>
              <a:gd name="connsiteY6" fmla="*/ 195263 h 1514475"/>
              <a:gd name="connsiteX7" fmla="*/ 385762 w 1028700"/>
              <a:gd name="connsiteY7" fmla="*/ 161925 h 1514475"/>
              <a:gd name="connsiteX8" fmla="*/ 342900 w 1028700"/>
              <a:gd name="connsiteY8" fmla="*/ 80963 h 1514475"/>
              <a:gd name="connsiteX9" fmla="*/ 385762 w 1028700"/>
              <a:gd name="connsiteY9" fmla="*/ 0 h 1514475"/>
              <a:gd name="connsiteX10" fmla="*/ 523875 w 1028700"/>
              <a:gd name="connsiteY10" fmla="*/ 66675 h 1514475"/>
              <a:gd name="connsiteX11" fmla="*/ 523875 w 1028700"/>
              <a:gd name="connsiteY11" fmla="*/ 523875 h 1514475"/>
              <a:gd name="connsiteX12" fmla="*/ 1028700 w 1028700"/>
              <a:gd name="connsiteY12" fmla="*/ 1490663 h 1514475"/>
              <a:gd name="connsiteX13" fmla="*/ 933450 w 1028700"/>
              <a:gd name="connsiteY13" fmla="*/ 1514475 h 1514475"/>
              <a:gd name="connsiteX14" fmla="*/ 490537 w 1028700"/>
              <a:gd name="connsiteY14" fmla="*/ 661988 h 1514475"/>
              <a:gd name="connsiteX15" fmla="*/ 0 w 1028700"/>
              <a:gd name="connsiteY15" fmla="*/ 285750 h 1514475"/>
              <a:gd name="connsiteX16" fmla="*/ 76200 w 1028700"/>
              <a:gd name="connsiteY16" fmla="*/ 238125 h 1514475"/>
              <a:gd name="connsiteX17" fmla="*/ 4762 w 1028700"/>
              <a:gd name="connsiteY17" fmla="*/ 185738 h 1514475"/>
              <a:gd name="connsiteX0" fmla="*/ 4762 w 1028700"/>
              <a:gd name="connsiteY0" fmla="*/ 185738 h 1514475"/>
              <a:gd name="connsiteX1" fmla="*/ 90487 w 1028700"/>
              <a:gd name="connsiteY1" fmla="*/ 133350 h 1514475"/>
              <a:gd name="connsiteX2" fmla="*/ 161925 w 1028700"/>
              <a:gd name="connsiteY2" fmla="*/ 209550 h 1514475"/>
              <a:gd name="connsiteX3" fmla="*/ 166687 w 1028700"/>
              <a:gd name="connsiteY3" fmla="*/ 357188 h 1514475"/>
              <a:gd name="connsiteX4" fmla="*/ 428625 w 1028700"/>
              <a:gd name="connsiteY4" fmla="*/ 528638 h 1514475"/>
              <a:gd name="connsiteX5" fmla="*/ 461962 w 1028700"/>
              <a:gd name="connsiteY5" fmla="*/ 504825 h 1514475"/>
              <a:gd name="connsiteX6" fmla="*/ 466725 w 1028700"/>
              <a:gd name="connsiteY6" fmla="*/ 195263 h 1514475"/>
              <a:gd name="connsiteX7" fmla="*/ 385762 w 1028700"/>
              <a:gd name="connsiteY7" fmla="*/ 161925 h 1514475"/>
              <a:gd name="connsiteX8" fmla="*/ 342900 w 1028700"/>
              <a:gd name="connsiteY8" fmla="*/ 80963 h 1514475"/>
              <a:gd name="connsiteX9" fmla="*/ 385762 w 1028700"/>
              <a:gd name="connsiteY9" fmla="*/ 0 h 1514475"/>
              <a:gd name="connsiteX10" fmla="*/ 523875 w 1028700"/>
              <a:gd name="connsiteY10" fmla="*/ 66675 h 1514475"/>
              <a:gd name="connsiteX11" fmla="*/ 523875 w 1028700"/>
              <a:gd name="connsiteY11" fmla="*/ 523875 h 1514475"/>
              <a:gd name="connsiteX12" fmla="*/ 1028700 w 1028700"/>
              <a:gd name="connsiteY12" fmla="*/ 1490663 h 1514475"/>
              <a:gd name="connsiteX13" fmla="*/ 933450 w 1028700"/>
              <a:gd name="connsiteY13" fmla="*/ 1514475 h 1514475"/>
              <a:gd name="connsiteX14" fmla="*/ 490537 w 1028700"/>
              <a:gd name="connsiteY14" fmla="*/ 661988 h 1514475"/>
              <a:gd name="connsiteX15" fmla="*/ 0 w 1028700"/>
              <a:gd name="connsiteY15" fmla="*/ 285750 h 1514475"/>
              <a:gd name="connsiteX16" fmla="*/ 76200 w 1028700"/>
              <a:gd name="connsiteY16" fmla="*/ 238125 h 1514475"/>
              <a:gd name="connsiteX17" fmla="*/ 4762 w 1028700"/>
              <a:gd name="connsiteY17" fmla="*/ 185738 h 1514475"/>
              <a:gd name="connsiteX0" fmla="*/ 9524 w 1033462"/>
              <a:gd name="connsiteY0" fmla="*/ 185738 h 1514475"/>
              <a:gd name="connsiteX1" fmla="*/ 95249 w 1033462"/>
              <a:gd name="connsiteY1" fmla="*/ 133350 h 1514475"/>
              <a:gd name="connsiteX2" fmla="*/ 166687 w 1033462"/>
              <a:gd name="connsiteY2" fmla="*/ 209550 h 1514475"/>
              <a:gd name="connsiteX3" fmla="*/ 171449 w 1033462"/>
              <a:gd name="connsiteY3" fmla="*/ 357188 h 1514475"/>
              <a:gd name="connsiteX4" fmla="*/ 433387 w 1033462"/>
              <a:gd name="connsiteY4" fmla="*/ 528638 h 1514475"/>
              <a:gd name="connsiteX5" fmla="*/ 466724 w 1033462"/>
              <a:gd name="connsiteY5" fmla="*/ 504825 h 1514475"/>
              <a:gd name="connsiteX6" fmla="*/ 471487 w 1033462"/>
              <a:gd name="connsiteY6" fmla="*/ 195263 h 1514475"/>
              <a:gd name="connsiteX7" fmla="*/ 390524 w 1033462"/>
              <a:gd name="connsiteY7" fmla="*/ 161925 h 1514475"/>
              <a:gd name="connsiteX8" fmla="*/ 347662 w 1033462"/>
              <a:gd name="connsiteY8" fmla="*/ 80963 h 1514475"/>
              <a:gd name="connsiteX9" fmla="*/ 390524 w 1033462"/>
              <a:gd name="connsiteY9" fmla="*/ 0 h 1514475"/>
              <a:gd name="connsiteX10" fmla="*/ 528637 w 1033462"/>
              <a:gd name="connsiteY10" fmla="*/ 66675 h 1514475"/>
              <a:gd name="connsiteX11" fmla="*/ 528637 w 1033462"/>
              <a:gd name="connsiteY11" fmla="*/ 523875 h 1514475"/>
              <a:gd name="connsiteX12" fmla="*/ 1033462 w 1033462"/>
              <a:gd name="connsiteY12" fmla="*/ 1490663 h 1514475"/>
              <a:gd name="connsiteX13" fmla="*/ 938212 w 1033462"/>
              <a:gd name="connsiteY13" fmla="*/ 1514475 h 1514475"/>
              <a:gd name="connsiteX14" fmla="*/ 495299 w 1033462"/>
              <a:gd name="connsiteY14" fmla="*/ 661988 h 1514475"/>
              <a:gd name="connsiteX15" fmla="*/ 0 w 1033462"/>
              <a:gd name="connsiteY15" fmla="*/ 295275 h 1514475"/>
              <a:gd name="connsiteX16" fmla="*/ 80962 w 1033462"/>
              <a:gd name="connsiteY16" fmla="*/ 238125 h 1514475"/>
              <a:gd name="connsiteX17" fmla="*/ 9524 w 1033462"/>
              <a:gd name="connsiteY17" fmla="*/ 185738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3462" h="1514475">
                <a:moveTo>
                  <a:pt x="9524" y="185738"/>
                </a:moveTo>
                <a:lnTo>
                  <a:pt x="95249" y="133350"/>
                </a:lnTo>
                <a:lnTo>
                  <a:pt x="166687" y="209550"/>
                </a:lnTo>
                <a:lnTo>
                  <a:pt x="171449" y="357188"/>
                </a:lnTo>
                <a:lnTo>
                  <a:pt x="433387" y="528638"/>
                </a:lnTo>
                <a:lnTo>
                  <a:pt x="466724" y="504825"/>
                </a:lnTo>
                <a:cubicBezTo>
                  <a:pt x="468312" y="401638"/>
                  <a:pt x="469899" y="298450"/>
                  <a:pt x="471487" y="195263"/>
                </a:cubicBezTo>
                <a:lnTo>
                  <a:pt x="390524" y="161925"/>
                </a:lnTo>
                <a:lnTo>
                  <a:pt x="347662" y="80963"/>
                </a:lnTo>
                <a:lnTo>
                  <a:pt x="390524" y="0"/>
                </a:lnTo>
                <a:lnTo>
                  <a:pt x="528637" y="66675"/>
                </a:lnTo>
                <a:lnTo>
                  <a:pt x="528637" y="523875"/>
                </a:lnTo>
                <a:lnTo>
                  <a:pt x="1033462" y="1490663"/>
                </a:lnTo>
                <a:lnTo>
                  <a:pt x="938212" y="1514475"/>
                </a:lnTo>
                <a:lnTo>
                  <a:pt x="495299" y="661988"/>
                </a:lnTo>
                <a:lnTo>
                  <a:pt x="0" y="295275"/>
                </a:lnTo>
                <a:lnTo>
                  <a:pt x="80962" y="238125"/>
                </a:lnTo>
                <a:lnTo>
                  <a:pt x="9524" y="185738"/>
                </a:lnTo>
                <a:close/>
              </a:path>
            </a:pathLst>
          </a:custGeom>
          <a:solidFill>
            <a:srgbClr val="548DD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Freeform 32"/>
          <p:cNvSpPr>
            <a:spLocks/>
          </p:cNvSpPr>
          <p:nvPr/>
        </p:nvSpPr>
        <p:spPr bwMode="auto">
          <a:xfrm>
            <a:off x="5246835" y="2387247"/>
            <a:ext cx="1885196" cy="1308323"/>
          </a:xfrm>
          <a:custGeom>
            <a:avLst/>
            <a:gdLst>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66 w 10000"/>
              <a:gd name="connsiteY4" fmla="*/ 3495 h 10000"/>
              <a:gd name="connsiteX5" fmla="*/ 8933 w 10000"/>
              <a:gd name="connsiteY5" fmla="*/ 3435 h 10000"/>
              <a:gd name="connsiteX6" fmla="*/ 9249 w 10000"/>
              <a:gd name="connsiteY6" fmla="*/ 3678 h 10000"/>
              <a:gd name="connsiteX7" fmla="*/ 9486 w 10000"/>
              <a:gd name="connsiteY7" fmla="*/ 5653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740 w 10000"/>
              <a:gd name="connsiteY20" fmla="*/ 213 h 10000"/>
              <a:gd name="connsiteX21" fmla="*/ 6562 w 10000"/>
              <a:gd name="connsiteY21" fmla="*/ 1398 h 10000"/>
              <a:gd name="connsiteX22" fmla="*/ 4791 w 10000"/>
              <a:gd name="connsiteY22" fmla="*/ 4002 h 10000"/>
              <a:gd name="connsiteX23" fmla="*/ 122 w 10000"/>
              <a:gd name="connsiteY23" fmla="*/ 9007 h 10000"/>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41 w 10000"/>
              <a:gd name="connsiteY4" fmla="*/ 3677 h 10000"/>
              <a:gd name="connsiteX5" fmla="*/ 8933 w 10000"/>
              <a:gd name="connsiteY5" fmla="*/ 3435 h 10000"/>
              <a:gd name="connsiteX6" fmla="*/ 9249 w 10000"/>
              <a:gd name="connsiteY6" fmla="*/ 3678 h 10000"/>
              <a:gd name="connsiteX7" fmla="*/ 9486 w 10000"/>
              <a:gd name="connsiteY7" fmla="*/ 5653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740 w 10000"/>
              <a:gd name="connsiteY20" fmla="*/ 213 h 10000"/>
              <a:gd name="connsiteX21" fmla="*/ 6562 w 10000"/>
              <a:gd name="connsiteY21" fmla="*/ 1398 h 10000"/>
              <a:gd name="connsiteX22" fmla="*/ 4791 w 10000"/>
              <a:gd name="connsiteY22" fmla="*/ 4002 h 10000"/>
              <a:gd name="connsiteX23" fmla="*/ 122 w 10000"/>
              <a:gd name="connsiteY23" fmla="*/ 9007 h 10000"/>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41 w 10000"/>
              <a:gd name="connsiteY4" fmla="*/ 3677 h 10000"/>
              <a:gd name="connsiteX5" fmla="*/ 8680 w 10000"/>
              <a:gd name="connsiteY5" fmla="*/ 3508 h 10000"/>
              <a:gd name="connsiteX6" fmla="*/ 9249 w 10000"/>
              <a:gd name="connsiteY6" fmla="*/ 3678 h 10000"/>
              <a:gd name="connsiteX7" fmla="*/ 9486 w 10000"/>
              <a:gd name="connsiteY7" fmla="*/ 5653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740 w 10000"/>
              <a:gd name="connsiteY20" fmla="*/ 213 h 10000"/>
              <a:gd name="connsiteX21" fmla="*/ 6562 w 10000"/>
              <a:gd name="connsiteY21" fmla="*/ 1398 h 10000"/>
              <a:gd name="connsiteX22" fmla="*/ 4791 w 10000"/>
              <a:gd name="connsiteY22" fmla="*/ 4002 h 10000"/>
              <a:gd name="connsiteX23" fmla="*/ 122 w 10000"/>
              <a:gd name="connsiteY23" fmla="*/ 9007 h 10000"/>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41 w 10000"/>
              <a:gd name="connsiteY4" fmla="*/ 3677 h 10000"/>
              <a:gd name="connsiteX5" fmla="*/ 8680 w 10000"/>
              <a:gd name="connsiteY5" fmla="*/ 3508 h 10000"/>
              <a:gd name="connsiteX6" fmla="*/ 9123 w 10000"/>
              <a:gd name="connsiteY6" fmla="*/ 3824 h 10000"/>
              <a:gd name="connsiteX7" fmla="*/ 9486 w 10000"/>
              <a:gd name="connsiteY7" fmla="*/ 5653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740 w 10000"/>
              <a:gd name="connsiteY20" fmla="*/ 213 h 10000"/>
              <a:gd name="connsiteX21" fmla="*/ 6562 w 10000"/>
              <a:gd name="connsiteY21" fmla="*/ 1398 h 10000"/>
              <a:gd name="connsiteX22" fmla="*/ 4791 w 10000"/>
              <a:gd name="connsiteY22" fmla="*/ 4002 h 10000"/>
              <a:gd name="connsiteX23" fmla="*/ 122 w 10000"/>
              <a:gd name="connsiteY23" fmla="*/ 9007 h 10000"/>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41 w 10000"/>
              <a:gd name="connsiteY4" fmla="*/ 3677 h 10000"/>
              <a:gd name="connsiteX5" fmla="*/ 8680 w 10000"/>
              <a:gd name="connsiteY5" fmla="*/ 3508 h 10000"/>
              <a:gd name="connsiteX6" fmla="*/ 9123 w 10000"/>
              <a:gd name="connsiteY6" fmla="*/ 3824 h 10000"/>
              <a:gd name="connsiteX7" fmla="*/ 9360 w 10000"/>
              <a:gd name="connsiteY7" fmla="*/ 5799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740 w 10000"/>
              <a:gd name="connsiteY20" fmla="*/ 213 h 10000"/>
              <a:gd name="connsiteX21" fmla="*/ 6562 w 10000"/>
              <a:gd name="connsiteY21" fmla="*/ 1398 h 10000"/>
              <a:gd name="connsiteX22" fmla="*/ 4791 w 10000"/>
              <a:gd name="connsiteY22" fmla="*/ 4002 h 10000"/>
              <a:gd name="connsiteX23" fmla="*/ 122 w 10000"/>
              <a:gd name="connsiteY23" fmla="*/ 9007 h 10000"/>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41 w 10000"/>
              <a:gd name="connsiteY4" fmla="*/ 3677 h 10000"/>
              <a:gd name="connsiteX5" fmla="*/ 8680 w 10000"/>
              <a:gd name="connsiteY5" fmla="*/ 3508 h 10000"/>
              <a:gd name="connsiteX6" fmla="*/ 9123 w 10000"/>
              <a:gd name="connsiteY6" fmla="*/ 3824 h 10000"/>
              <a:gd name="connsiteX7" fmla="*/ 9360 w 10000"/>
              <a:gd name="connsiteY7" fmla="*/ 5799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639 w 10000"/>
              <a:gd name="connsiteY20" fmla="*/ 213 h 10000"/>
              <a:gd name="connsiteX21" fmla="*/ 6562 w 10000"/>
              <a:gd name="connsiteY21" fmla="*/ 1398 h 10000"/>
              <a:gd name="connsiteX22" fmla="*/ 4791 w 10000"/>
              <a:gd name="connsiteY22" fmla="*/ 4002 h 10000"/>
              <a:gd name="connsiteX23" fmla="*/ 122 w 10000"/>
              <a:gd name="connsiteY23" fmla="*/ 9007 h 10000"/>
              <a:gd name="connsiteX0" fmla="*/ 122 w 10000"/>
              <a:gd name="connsiteY0" fmla="*/ 9007 h 10000"/>
              <a:gd name="connsiteX1" fmla="*/ 0 w 10000"/>
              <a:gd name="connsiteY1" fmla="*/ 10000 h 10000"/>
              <a:gd name="connsiteX2" fmla="*/ 5548 w 10000"/>
              <a:gd name="connsiteY2" fmla="*/ 4129 h 10000"/>
              <a:gd name="connsiteX3" fmla="*/ 7212 w 10000"/>
              <a:gd name="connsiteY3" fmla="*/ 3282 h 10000"/>
              <a:gd name="connsiteX4" fmla="*/ 7841 w 10000"/>
              <a:gd name="connsiteY4" fmla="*/ 3677 h 10000"/>
              <a:gd name="connsiteX5" fmla="*/ 8680 w 10000"/>
              <a:gd name="connsiteY5" fmla="*/ 3508 h 10000"/>
              <a:gd name="connsiteX6" fmla="*/ 9123 w 10000"/>
              <a:gd name="connsiteY6" fmla="*/ 3824 h 10000"/>
              <a:gd name="connsiteX7" fmla="*/ 9360 w 10000"/>
              <a:gd name="connsiteY7" fmla="*/ 5799 h 10000"/>
              <a:gd name="connsiteX8" fmla="*/ 10000 w 10000"/>
              <a:gd name="connsiteY8" fmla="*/ 4833 h 10000"/>
              <a:gd name="connsiteX9" fmla="*/ 9822 w 10000"/>
              <a:gd name="connsiteY9" fmla="*/ 3465 h 10000"/>
              <a:gd name="connsiteX10" fmla="*/ 8380 w 10000"/>
              <a:gd name="connsiteY10" fmla="*/ 2401 h 10000"/>
              <a:gd name="connsiteX11" fmla="*/ 8222 w 10000"/>
              <a:gd name="connsiteY11" fmla="*/ 1489 h 10000"/>
              <a:gd name="connsiteX12" fmla="*/ 9486 w 10000"/>
              <a:gd name="connsiteY12" fmla="*/ 395 h 10000"/>
              <a:gd name="connsiteX13" fmla="*/ 9546 w 10000"/>
              <a:gd name="connsiteY13" fmla="*/ 0 h 10000"/>
              <a:gd name="connsiteX14" fmla="*/ 7847 w 10000"/>
              <a:gd name="connsiteY14" fmla="*/ 1246 h 10000"/>
              <a:gd name="connsiteX15" fmla="*/ 7787 w 10000"/>
              <a:gd name="connsiteY15" fmla="*/ 1702 h 10000"/>
              <a:gd name="connsiteX16" fmla="*/ 6997 w 10000"/>
              <a:gd name="connsiteY16" fmla="*/ 2249 h 10000"/>
              <a:gd name="connsiteX17" fmla="*/ 7254 w 10000"/>
              <a:gd name="connsiteY17" fmla="*/ 486 h 10000"/>
              <a:gd name="connsiteX18" fmla="*/ 7866 w 10000"/>
              <a:gd name="connsiteY18" fmla="*/ 182 h 10000"/>
              <a:gd name="connsiteX19" fmla="*/ 7748 w 10000"/>
              <a:gd name="connsiteY19" fmla="*/ 0 h 10000"/>
              <a:gd name="connsiteX20" fmla="*/ 6639 w 10000"/>
              <a:gd name="connsiteY20" fmla="*/ 213 h 10000"/>
              <a:gd name="connsiteX21" fmla="*/ 6461 w 10000"/>
              <a:gd name="connsiteY21" fmla="*/ 1398 h 10000"/>
              <a:gd name="connsiteX22" fmla="*/ 4791 w 10000"/>
              <a:gd name="connsiteY22" fmla="*/ 4002 h 10000"/>
              <a:gd name="connsiteX23" fmla="*/ 122 w 10000"/>
              <a:gd name="connsiteY23" fmla="*/ 9007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00" h="10000">
                <a:moveTo>
                  <a:pt x="122" y="9007"/>
                </a:moveTo>
                <a:cubicBezTo>
                  <a:pt x="81" y="9338"/>
                  <a:pt x="41" y="9669"/>
                  <a:pt x="0" y="10000"/>
                </a:cubicBezTo>
                <a:lnTo>
                  <a:pt x="5548" y="4129"/>
                </a:lnTo>
                <a:lnTo>
                  <a:pt x="7212" y="3282"/>
                </a:lnTo>
                <a:lnTo>
                  <a:pt x="7841" y="3677"/>
                </a:lnTo>
                <a:lnTo>
                  <a:pt x="8680" y="3508"/>
                </a:lnTo>
                <a:lnTo>
                  <a:pt x="9123" y="3824"/>
                </a:lnTo>
                <a:lnTo>
                  <a:pt x="9360" y="5799"/>
                </a:lnTo>
                <a:lnTo>
                  <a:pt x="10000" y="4833"/>
                </a:lnTo>
                <a:cubicBezTo>
                  <a:pt x="9941" y="4377"/>
                  <a:pt x="9881" y="3921"/>
                  <a:pt x="9822" y="3465"/>
                </a:cubicBezTo>
                <a:lnTo>
                  <a:pt x="8380" y="2401"/>
                </a:lnTo>
                <a:cubicBezTo>
                  <a:pt x="8327" y="2097"/>
                  <a:pt x="8275" y="1793"/>
                  <a:pt x="8222" y="1489"/>
                </a:cubicBezTo>
                <a:lnTo>
                  <a:pt x="9486" y="395"/>
                </a:lnTo>
                <a:cubicBezTo>
                  <a:pt x="9506" y="263"/>
                  <a:pt x="9526" y="132"/>
                  <a:pt x="9546" y="0"/>
                </a:cubicBezTo>
                <a:lnTo>
                  <a:pt x="7847" y="1246"/>
                </a:lnTo>
                <a:lnTo>
                  <a:pt x="7787" y="1702"/>
                </a:lnTo>
                <a:lnTo>
                  <a:pt x="6997" y="2249"/>
                </a:lnTo>
                <a:cubicBezTo>
                  <a:pt x="7083" y="1661"/>
                  <a:pt x="7168" y="1074"/>
                  <a:pt x="7254" y="486"/>
                </a:cubicBezTo>
                <a:lnTo>
                  <a:pt x="7866" y="182"/>
                </a:lnTo>
                <a:cubicBezTo>
                  <a:pt x="7827" y="121"/>
                  <a:pt x="7787" y="61"/>
                  <a:pt x="7748" y="0"/>
                </a:cubicBezTo>
                <a:lnTo>
                  <a:pt x="6639" y="213"/>
                </a:lnTo>
                <a:cubicBezTo>
                  <a:pt x="6580" y="608"/>
                  <a:pt x="6520" y="1003"/>
                  <a:pt x="6461" y="1398"/>
                </a:cubicBezTo>
                <a:lnTo>
                  <a:pt x="4791" y="4002"/>
                </a:lnTo>
                <a:lnTo>
                  <a:pt x="122" y="9007"/>
                </a:lnTo>
                <a:close/>
              </a:path>
            </a:pathLst>
          </a:custGeom>
          <a:solidFill>
            <a:srgbClr val="548DD4">
              <a:alpha val="50000"/>
            </a:srgbClr>
          </a:solidFill>
          <a:ln w="6350">
            <a:noFill/>
            <a:round/>
            <a:headEnd type="none" w="sm" len="me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Rectangle 69"/>
          <p:cNvSpPr>
            <a:spLocks noChangeArrowheads="1"/>
          </p:cNvSpPr>
          <p:nvPr/>
        </p:nvSpPr>
        <p:spPr bwMode="auto">
          <a:xfrm>
            <a:off x="489918" y="3901017"/>
            <a:ext cx="2967853" cy="808366"/>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rPr>
              <a:t>-</a:t>
            </a:r>
            <a:r>
              <a:rPr kumimoji="1" lang="ja-JP" altLang="en-US" sz="1200" b="0" i="0" u="none" strike="noStrike" cap="none" normalizeH="0" baseline="0" dirty="0" smtClean="0">
                <a:ln>
                  <a:noFill/>
                </a:ln>
                <a:solidFill>
                  <a:schemeClr val="tx1"/>
                </a:solidFill>
                <a:effectLst/>
                <a:latin typeface="Century" pitchFamily="18" charset="0"/>
                <a:ea typeface="ＭＳ 明朝" pitchFamily="17" charset="-128"/>
                <a:cs typeface="ＭＳ Ｐゴシック" pitchFamily="50" charset="-128"/>
              </a:rPr>
              <a:t>凡　例</a:t>
            </a:r>
            <a:r>
              <a:rPr kumimoji="1" lang="en-US" altLang="ja-JP" sz="1200" b="0" i="0" u="none" strike="noStrike" cap="none" normalizeH="0" baseline="0" dirty="0" smtClean="0">
                <a:ln>
                  <a:noFill/>
                </a:ln>
                <a:solidFill>
                  <a:schemeClr val="tx1"/>
                </a:solidFill>
                <a:effectLst/>
                <a:latin typeface="Times New Roman" pitchFamily="18" charset="0"/>
                <a:ea typeface="ＭＳ 明朝" pitchFamily="17" charset="-128"/>
                <a:cs typeface="ＭＳ Ｐゴシック" pitchFamily="50" charset="-128"/>
              </a:rPr>
              <a:t>-</a:t>
            </a:r>
            <a:endParaRPr kumimoji="1" lang="ja-JP" alt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1" name="Rectangle 71"/>
          <p:cNvSpPr>
            <a:spLocks noChangeArrowheads="1"/>
          </p:cNvSpPr>
          <p:nvPr/>
        </p:nvSpPr>
        <p:spPr bwMode="auto">
          <a:xfrm>
            <a:off x="585623" y="4272647"/>
            <a:ext cx="608598" cy="245247"/>
          </a:xfrm>
          <a:prstGeom prst="rect">
            <a:avLst/>
          </a:prstGeom>
          <a:solidFill>
            <a:srgbClr val="548DD4">
              <a:alpha val="50000"/>
            </a:srgbClr>
          </a:solidFill>
          <a:ln w="6350">
            <a:noFill/>
            <a:miter lim="800000"/>
            <a:headEnd type="none" w="sm" len="med"/>
            <a:tailEnd/>
          </a:ln>
        </p:spPr>
        <p:txBody>
          <a:bodyPr vert="horz" wrap="square" lIns="74295" tIns="8890" rIns="74295" bIns="8890" numCol="1" anchor="t" anchorCtr="0" compatLnSpc="1">
            <a:prstTxWarp prst="textNoShape">
              <a:avLst/>
            </a:prstTxWarp>
          </a:bodyPr>
          <a:lstStyle/>
          <a:p>
            <a:endParaRPr lang="ja-JP" altLang="en-US"/>
          </a:p>
        </p:txBody>
      </p:sp>
      <p:sp>
        <p:nvSpPr>
          <p:cNvPr id="82" name="Rectangle 72"/>
          <p:cNvSpPr>
            <a:spLocks noChangeArrowheads="1"/>
          </p:cNvSpPr>
          <p:nvPr/>
        </p:nvSpPr>
        <p:spPr bwMode="auto">
          <a:xfrm>
            <a:off x="1156436" y="4231532"/>
            <a:ext cx="2207011" cy="390952"/>
          </a:xfrm>
          <a:prstGeom prst="rect">
            <a:avLst/>
          </a:prstGeom>
          <a:noFill/>
          <a:ln w="6350">
            <a:noFill/>
            <a:miter lim="800000"/>
            <a:headEnd type="none" w="sm" len="med"/>
            <a:tailEnd/>
          </a:ln>
        </p:spPr>
        <p:txBody>
          <a:bodyPr vert="horz" wrap="square" lIns="74295" tIns="8890" rIns="74295" bIns="8890" numCol="1" anchor="t" anchorCtr="0" compatLnSpc="1">
            <a:prstTxWarp prst="textNoShape">
              <a:avLst/>
            </a:prstTxWarp>
          </a:bodyPr>
          <a:lstStyle/>
          <a:p>
            <a:pPr marL="0" marR="0" lvl="0" indent="0" algn="just" defTabSz="914400" rtl="0" eaLnBrk="1" fontAlgn="base" latinLnBrk="0" hangingPunct="1">
              <a:lnSpc>
                <a:spcPct val="96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ＭＳ ゴシック" pitchFamily="49" charset="-128"/>
                <a:ea typeface="ＭＳ ゴシック" pitchFamily="49" charset="-128"/>
                <a:cs typeface="ＭＳ Ｐゴシック" pitchFamily="50" charset="-128"/>
              </a:rPr>
              <a:t>緊急物資輸送用に啓開すべき港湾区域内の水域</a:t>
            </a:r>
            <a:endParaRPr kumimoji="1" lang="ja-JP" sz="12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1427213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6-2.</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航路啓開体制の充実</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26</a:t>
            </a:fld>
            <a:endParaRPr kumimoji="1" lang="ja-JP" altLang="en-US" sz="1600" dirty="0"/>
          </a:p>
        </p:txBody>
      </p:sp>
      <p:pic>
        <p:nvPicPr>
          <p:cNvPr id="37" name="図 36" descr="M:\地震防災アクションプラン\堺泉北港.jpg"/>
          <p:cNvPicPr preferRelativeResize="0">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20214"/>
            <a:ext cx="7632848" cy="6092552"/>
          </a:xfrm>
          <a:prstGeom prst="rect">
            <a:avLst/>
          </a:prstGeom>
          <a:noFill/>
          <a:ln>
            <a:noFill/>
          </a:ln>
        </p:spPr>
      </p:pic>
      <p:sp>
        <p:nvSpPr>
          <p:cNvPr id="21" name="テキスト ボックス 20"/>
          <p:cNvSpPr txBox="1"/>
          <p:nvPr/>
        </p:nvSpPr>
        <p:spPr>
          <a:xfrm>
            <a:off x="395535" y="5945589"/>
            <a:ext cx="3492253" cy="584775"/>
          </a:xfrm>
          <a:prstGeom prst="rect">
            <a:avLst/>
          </a:prstGeom>
          <a:solidFill>
            <a:schemeClr val="bg1"/>
          </a:solidFill>
          <a:ln>
            <a:solidFill>
              <a:schemeClr val="tx1"/>
            </a:solidFill>
          </a:ln>
        </p:spPr>
        <p:txBody>
          <a:bodyPr wrap="square" rtlCol="0">
            <a:spAutoFit/>
          </a:bodyPr>
          <a:lstStyle/>
          <a:p>
            <a:r>
              <a:rPr kumimoji="1" lang="ja-JP" altLang="en-US" sz="1600" b="1" dirty="0" smtClean="0"/>
              <a:t>本計画は、訓練などを通じて、必要な見直し、修正を行っていくこととする。</a:t>
            </a:r>
            <a:endParaRPr kumimoji="1" lang="ja-JP" altLang="en-US" sz="1600" b="1" dirty="0"/>
          </a:p>
        </p:txBody>
      </p:sp>
      <p:sp>
        <p:nvSpPr>
          <p:cNvPr id="38" name="テキスト ボックス 37"/>
          <p:cNvSpPr txBox="1"/>
          <p:nvPr/>
        </p:nvSpPr>
        <p:spPr>
          <a:xfrm>
            <a:off x="6695775" y="764704"/>
            <a:ext cx="1012476" cy="369332"/>
          </a:xfrm>
          <a:prstGeom prst="rect">
            <a:avLst/>
          </a:prstGeom>
          <a:noFill/>
          <a:ln>
            <a:noFill/>
          </a:ln>
        </p:spPr>
        <p:txBody>
          <a:bodyPr wrap="square" rtlCol="0">
            <a:spAutoFit/>
          </a:bodyPr>
          <a:lstStyle/>
          <a:p>
            <a:pPr algn="ctr"/>
            <a:r>
              <a:rPr kumimoji="1" lang="ja-JP" altLang="en-US" b="1" dirty="0" smtClean="0">
                <a:solidFill>
                  <a:srgbClr val="FF0000"/>
                </a:solidFill>
              </a:rPr>
              <a:t>堺航路</a:t>
            </a:r>
            <a:endParaRPr kumimoji="1" lang="ja-JP" altLang="en-US" b="1" dirty="0">
              <a:solidFill>
                <a:srgbClr val="FF0000"/>
              </a:solidFill>
            </a:endParaRPr>
          </a:p>
        </p:txBody>
      </p:sp>
      <p:sp>
        <p:nvSpPr>
          <p:cNvPr id="39" name="テキスト ボックス 38"/>
          <p:cNvSpPr txBox="1"/>
          <p:nvPr/>
        </p:nvSpPr>
        <p:spPr>
          <a:xfrm>
            <a:off x="3481396" y="766777"/>
            <a:ext cx="1328562" cy="369332"/>
          </a:xfrm>
          <a:prstGeom prst="rect">
            <a:avLst/>
          </a:prstGeom>
          <a:noFill/>
          <a:ln>
            <a:noFill/>
          </a:ln>
        </p:spPr>
        <p:txBody>
          <a:bodyPr wrap="square" rtlCol="0">
            <a:spAutoFit/>
          </a:bodyPr>
          <a:lstStyle/>
          <a:p>
            <a:pPr algn="ctr"/>
            <a:r>
              <a:rPr kumimoji="1" lang="ja-JP" altLang="en-US" b="1" dirty="0" smtClean="0">
                <a:solidFill>
                  <a:srgbClr val="FF0000"/>
                </a:solidFill>
              </a:rPr>
              <a:t>浜寺航路</a:t>
            </a:r>
            <a:endParaRPr kumimoji="1" lang="ja-JP" altLang="en-US" b="1" dirty="0">
              <a:solidFill>
                <a:srgbClr val="FF0000"/>
              </a:solidFill>
            </a:endParaRPr>
          </a:p>
        </p:txBody>
      </p:sp>
      <p:sp>
        <p:nvSpPr>
          <p:cNvPr id="40" name="テキスト ボックス 39"/>
          <p:cNvSpPr txBox="1"/>
          <p:nvPr/>
        </p:nvSpPr>
        <p:spPr>
          <a:xfrm>
            <a:off x="2288892" y="2141613"/>
            <a:ext cx="1194355" cy="369332"/>
          </a:xfrm>
          <a:prstGeom prst="rect">
            <a:avLst/>
          </a:prstGeom>
          <a:noFill/>
          <a:ln>
            <a:noFill/>
          </a:ln>
        </p:spPr>
        <p:txBody>
          <a:bodyPr wrap="square" rtlCol="0">
            <a:spAutoFit/>
          </a:bodyPr>
          <a:lstStyle/>
          <a:p>
            <a:pPr algn="ctr"/>
            <a:r>
              <a:rPr kumimoji="1" lang="ja-JP" altLang="en-US" b="1" dirty="0" smtClean="0">
                <a:solidFill>
                  <a:srgbClr val="FF0000"/>
                </a:solidFill>
              </a:rPr>
              <a:t>大津航路</a:t>
            </a:r>
            <a:endParaRPr kumimoji="1" lang="ja-JP" altLang="en-US" b="1" dirty="0">
              <a:solidFill>
                <a:srgbClr val="FF0000"/>
              </a:solidFill>
            </a:endParaRPr>
          </a:p>
        </p:txBody>
      </p:sp>
      <p:sp>
        <p:nvSpPr>
          <p:cNvPr id="41" name="テキスト ボックス 40"/>
          <p:cNvSpPr txBox="1"/>
          <p:nvPr/>
        </p:nvSpPr>
        <p:spPr>
          <a:xfrm>
            <a:off x="644349" y="3110352"/>
            <a:ext cx="1457047" cy="369332"/>
          </a:xfrm>
          <a:prstGeom prst="rect">
            <a:avLst/>
          </a:prstGeom>
          <a:noFill/>
          <a:ln>
            <a:noFill/>
          </a:ln>
        </p:spPr>
        <p:txBody>
          <a:bodyPr wrap="square" rtlCol="0">
            <a:spAutoFit/>
          </a:bodyPr>
          <a:lstStyle/>
          <a:p>
            <a:pPr algn="ctr"/>
            <a:r>
              <a:rPr kumimoji="1" lang="ja-JP" altLang="en-US" b="1" dirty="0" smtClean="0">
                <a:solidFill>
                  <a:srgbClr val="FF0000"/>
                </a:solidFill>
              </a:rPr>
              <a:t>大津南航路</a:t>
            </a:r>
            <a:endParaRPr kumimoji="1" lang="ja-JP" altLang="en-US" b="1" dirty="0">
              <a:solidFill>
                <a:srgbClr val="FF0000"/>
              </a:solidFill>
            </a:endParaRPr>
          </a:p>
        </p:txBody>
      </p:sp>
      <p:sp>
        <p:nvSpPr>
          <p:cNvPr id="42" name="フリーフォーム 41"/>
          <p:cNvSpPr/>
          <p:nvPr/>
        </p:nvSpPr>
        <p:spPr>
          <a:xfrm>
            <a:off x="2288891" y="2496736"/>
            <a:ext cx="1422401" cy="537029"/>
          </a:xfrm>
          <a:custGeom>
            <a:avLst/>
            <a:gdLst>
              <a:gd name="connsiteX0" fmla="*/ 0 w 1756229"/>
              <a:gd name="connsiteY0" fmla="*/ 0 h 1059543"/>
              <a:gd name="connsiteX1" fmla="*/ 1059543 w 1756229"/>
              <a:gd name="connsiteY1" fmla="*/ 0 h 1059543"/>
              <a:gd name="connsiteX2" fmla="*/ 1756229 w 1756229"/>
              <a:gd name="connsiteY2" fmla="*/ 1059543 h 1059543"/>
              <a:gd name="connsiteX0" fmla="*/ 0 w 1770743"/>
              <a:gd name="connsiteY0" fmla="*/ 0 h 1103086"/>
              <a:gd name="connsiteX1" fmla="*/ 1059543 w 1770743"/>
              <a:gd name="connsiteY1" fmla="*/ 0 h 1103086"/>
              <a:gd name="connsiteX2" fmla="*/ 1770743 w 1770743"/>
              <a:gd name="connsiteY2" fmla="*/ 1103086 h 1103086"/>
              <a:gd name="connsiteX0" fmla="*/ 0 w 1480458"/>
              <a:gd name="connsiteY0" fmla="*/ 0 h 653143"/>
              <a:gd name="connsiteX1" fmla="*/ 1059543 w 1480458"/>
              <a:gd name="connsiteY1" fmla="*/ 0 h 653143"/>
              <a:gd name="connsiteX2" fmla="*/ 1480458 w 1480458"/>
              <a:gd name="connsiteY2" fmla="*/ 653143 h 653143"/>
              <a:gd name="connsiteX0" fmla="*/ 0 w 1422401"/>
              <a:gd name="connsiteY0" fmla="*/ 0 h 537029"/>
              <a:gd name="connsiteX1" fmla="*/ 1059543 w 1422401"/>
              <a:gd name="connsiteY1" fmla="*/ 0 h 537029"/>
              <a:gd name="connsiteX2" fmla="*/ 1422401 w 1422401"/>
              <a:gd name="connsiteY2" fmla="*/ 537029 h 537029"/>
            </a:gdLst>
            <a:ahLst/>
            <a:cxnLst>
              <a:cxn ang="0">
                <a:pos x="connsiteX0" y="connsiteY0"/>
              </a:cxn>
              <a:cxn ang="0">
                <a:pos x="connsiteX1" y="connsiteY1"/>
              </a:cxn>
              <a:cxn ang="0">
                <a:pos x="connsiteX2" y="connsiteY2"/>
              </a:cxn>
            </a:cxnLst>
            <a:rect l="l" t="t" r="r" b="b"/>
            <a:pathLst>
              <a:path w="1422401" h="537029">
                <a:moveTo>
                  <a:pt x="0" y="0"/>
                </a:moveTo>
                <a:lnTo>
                  <a:pt x="1059543" y="0"/>
                </a:lnTo>
                <a:lnTo>
                  <a:pt x="1422401" y="537029"/>
                </a:lnTo>
              </a:path>
            </a:pathLst>
          </a:custGeom>
          <a:noFill/>
          <a:ln w="190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698558" y="3483426"/>
            <a:ext cx="1567543" cy="377371"/>
          </a:xfrm>
          <a:custGeom>
            <a:avLst/>
            <a:gdLst>
              <a:gd name="connsiteX0" fmla="*/ 0 w 1567543"/>
              <a:gd name="connsiteY0" fmla="*/ 0 h 377371"/>
              <a:gd name="connsiteX1" fmla="*/ 1306286 w 1567543"/>
              <a:gd name="connsiteY1" fmla="*/ 0 h 377371"/>
              <a:gd name="connsiteX2" fmla="*/ 1567543 w 1567543"/>
              <a:gd name="connsiteY2" fmla="*/ 377371 h 377371"/>
            </a:gdLst>
            <a:ahLst/>
            <a:cxnLst>
              <a:cxn ang="0">
                <a:pos x="connsiteX0" y="connsiteY0"/>
              </a:cxn>
              <a:cxn ang="0">
                <a:pos x="connsiteX1" y="connsiteY1"/>
              </a:cxn>
              <a:cxn ang="0">
                <a:pos x="connsiteX2" y="connsiteY2"/>
              </a:cxn>
            </a:cxnLst>
            <a:rect l="l" t="t" r="r" b="b"/>
            <a:pathLst>
              <a:path w="1567543" h="377371">
                <a:moveTo>
                  <a:pt x="0" y="0"/>
                </a:moveTo>
                <a:lnTo>
                  <a:pt x="1306286" y="0"/>
                </a:lnTo>
                <a:lnTo>
                  <a:pt x="1567543" y="377371"/>
                </a:lnTo>
              </a:path>
            </a:pathLst>
          </a:custGeom>
          <a:noFill/>
          <a:ln w="190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p:cNvSpPr/>
          <p:nvPr/>
        </p:nvSpPr>
        <p:spPr>
          <a:xfrm>
            <a:off x="3569950" y="1121595"/>
            <a:ext cx="1088572" cy="1016000"/>
          </a:xfrm>
          <a:custGeom>
            <a:avLst/>
            <a:gdLst>
              <a:gd name="connsiteX0" fmla="*/ 0 w 1088572"/>
              <a:gd name="connsiteY0" fmla="*/ 0 h 1016000"/>
              <a:gd name="connsiteX1" fmla="*/ 1088572 w 1088572"/>
              <a:gd name="connsiteY1" fmla="*/ 0 h 1016000"/>
              <a:gd name="connsiteX2" fmla="*/ 29029 w 1088572"/>
              <a:gd name="connsiteY2" fmla="*/ 1016000 h 1016000"/>
            </a:gdLst>
            <a:ahLst/>
            <a:cxnLst>
              <a:cxn ang="0">
                <a:pos x="connsiteX0" y="connsiteY0"/>
              </a:cxn>
              <a:cxn ang="0">
                <a:pos x="connsiteX1" y="connsiteY1"/>
              </a:cxn>
              <a:cxn ang="0">
                <a:pos x="connsiteX2" y="connsiteY2"/>
              </a:cxn>
            </a:cxnLst>
            <a:rect l="l" t="t" r="r" b="b"/>
            <a:pathLst>
              <a:path w="1088572" h="1016000">
                <a:moveTo>
                  <a:pt x="0" y="0"/>
                </a:moveTo>
                <a:lnTo>
                  <a:pt x="1088572" y="0"/>
                </a:lnTo>
                <a:lnTo>
                  <a:pt x="29029" y="1016000"/>
                </a:lnTo>
              </a:path>
            </a:pathLst>
          </a:custGeom>
          <a:noFill/>
          <a:ln w="190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6792080" y="1121595"/>
            <a:ext cx="885371" cy="1088572"/>
          </a:xfrm>
          <a:custGeom>
            <a:avLst/>
            <a:gdLst>
              <a:gd name="connsiteX0" fmla="*/ 0 w 885371"/>
              <a:gd name="connsiteY0" fmla="*/ 0 h 1088572"/>
              <a:gd name="connsiteX1" fmla="*/ 885371 w 885371"/>
              <a:gd name="connsiteY1" fmla="*/ 0 h 1088572"/>
              <a:gd name="connsiteX2" fmla="*/ 130629 w 885371"/>
              <a:gd name="connsiteY2" fmla="*/ 1088572 h 1088572"/>
            </a:gdLst>
            <a:ahLst/>
            <a:cxnLst>
              <a:cxn ang="0">
                <a:pos x="connsiteX0" y="connsiteY0"/>
              </a:cxn>
              <a:cxn ang="0">
                <a:pos x="connsiteX1" y="connsiteY1"/>
              </a:cxn>
              <a:cxn ang="0">
                <a:pos x="connsiteX2" y="connsiteY2"/>
              </a:cxn>
            </a:cxnLst>
            <a:rect l="l" t="t" r="r" b="b"/>
            <a:pathLst>
              <a:path w="885371" h="1088572">
                <a:moveTo>
                  <a:pt x="0" y="0"/>
                </a:moveTo>
                <a:lnTo>
                  <a:pt x="885371" y="0"/>
                </a:lnTo>
                <a:lnTo>
                  <a:pt x="130629" y="1088572"/>
                </a:lnTo>
              </a:path>
            </a:pathLst>
          </a:custGeom>
          <a:noFill/>
          <a:ln w="190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フリーフォーム 50"/>
          <p:cNvSpPr/>
          <p:nvPr/>
        </p:nvSpPr>
        <p:spPr>
          <a:xfrm>
            <a:off x="1552575" y="4038600"/>
            <a:ext cx="419100" cy="28575"/>
          </a:xfrm>
          <a:custGeom>
            <a:avLst/>
            <a:gdLst>
              <a:gd name="connsiteX0" fmla="*/ 0 w 419100"/>
              <a:gd name="connsiteY0" fmla="*/ 0 h 28575"/>
              <a:gd name="connsiteX1" fmla="*/ 419100 w 419100"/>
              <a:gd name="connsiteY1" fmla="*/ 28575 h 28575"/>
            </a:gdLst>
            <a:ahLst/>
            <a:cxnLst>
              <a:cxn ang="0">
                <a:pos x="connsiteX0" y="connsiteY0"/>
              </a:cxn>
              <a:cxn ang="0">
                <a:pos x="connsiteX1" y="connsiteY1"/>
              </a:cxn>
            </a:cxnLst>
            <a:rect l="l" t="t" r="r" b="b"/>
            <a:pathLst>
              <a:path w="419100" h="28575">
                <a:moveTo>
                  <a:pt x="0" y="0"/>
                </a:moveTo>
                <a:lnTo>
                  <a:pt x="419100" y="28575"/>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フリーフォーム 51"/>
          <p:cNvSpPr/>
          <p:nvPr/>
        </p:nvSpPr>
        <p:spPr>
          <a:xfrm>
            <a:off x="2162175" y="4467225"/>
            <a:ext cx="109538" cy="71438"/>
          </a:xfrm>
          <a:custGeom>
            <a:avLst/>
            <a:gdLst>
              <a:gd name="connsiteX0" fmla="*/ 0 w 109538"/>
              <a:gd name="connsiteY0" fmla="*/ 0 h 71438"/>
              <a:gd name="connsiteX1" fmla="*/ 109538 w 109538"/>
              <a:gd name="connsiteY1" fmla="*/ 71438 h 71438"/>
            </a:gdLst>
            <a:ahLst/>
            <a:cxnLst>
              <a:cxn ang="0">
                <a:pos x="connsiteX0" y="connsiteY0"/>
              </a:cxn>
              <a:cxn ang="0">
                <a:pos x="connsiteX1" y="connsiteY1"/>
              </a:cxn>
            </a:cxnLst>
            <a:rect l="l" t="t" r="r" b="b"/>
            <a:pathLst>
              <a:path w="109538" h="71438">
                <a:moveTo>
                  <a:pt x="0" y="0"/>
                </a:moveTo>
                <a:lnTo>
                  <a:pt x="109538" y="71438"/>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2795588" y="4100513"/>
            <a:ext cx="238125" cy="466725"/>
          </a:xfrm>
          <a:custGeom>
            <a:avLst/>
            <a:gdLst>
              <a:gd name="connsiteX0" fmla="*/ 238125 w 238125"/>
              <a:gd name="connsiteY0" fmla="*/ 0 h 466725"/>
              <a:gd name="connsiteX1" fmla="*/ 0 w 238125"/>
              <a:gd name="connsiteY1" fmla="*/ 466725 h 466725"/>
            </a:gdLst>
            <a:ahLst/>
            <a:cxnLst>
              <a:cxn ang="0">
                <a:pos x="connsiteX0" y="connsiteY0"/>
              </a:cxn>
              <a:cxn ang="0">
                <a:pos x="connsiteX1" y="connsiteY1"/>
              </a:cxn>
            </a:cxnLst>
            <a:rect l="l" t="t" r="r" b="b"/>
            <a:pathLst>
              <a:path w="238125" h="466725">
                <a:moveTo>
                  <a:pt x="238125" y="0"/>
                </a:moveTo>
                <a:lnTo>
                  <a:pt x="0" y="466725"/>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7258050" y="4667250"/>
            <a:ext cx="85725" cy="76200"/>
          </a:xfrm>
          <a:custGeom>
            <a:avLst/>
            <a:gdLst>
              <a:gd name="connsiteX0" fmla="*/ 0 w 85725"/>
              <a:gd name="connsiteY0" fmla="*/ 0 h 76200"/>
              <a:gd name="connsiteX1" fmla="*/ 85725 w 85725"/>
              <a:gd name="connsiteY1" fmla="*/ 76200 h 76200"/>
            </a:gdLst>
            <a:ahLst/>
            <a:cxnLst>
              <a:cxn ang="0">
                <a:pos x="connsiteX0" y="connsiteY0"/>
              </a:cxn>
              <a:cxn ang="0">
                <a:pos x="connsiteX1" y="connsiteY1"/>
              </a:cxn>
            </a:cxnLst>
            <a:rect l="l" t="t" r="r" b="b"/>
            <a:pathLst>
              <a:path w="85725" h="76200">
                <a:moveTo>
                  <a:pt x="0" y="0"/>
                </a:moveTo>
                <a:lnTo>
                  <a:pt x="85725" y="76200"/>
                </a:lnTo>
              </a:path>
            </a:pathLst>
          </a:cu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7017026" y="4705350"/>
            <a:ext cx="482047" cy="369332"/>
          </a:xfrm>
          <a:prstGeom prst="rect">
            <a:avLst/>
          </a:prstGeom>
          <a:noFill/>
        </p:spPr>
        <p:txBody>
          <a:bodyPr wrap="square" rtlCol="0">
            <a:spAutoFit/>
          </a:bodyPr>
          <a:lstStyle/>
          <a:p>
            <a:r>
              <a:rPr kumimoji="1" lang="ja-JP" altLang="en-US" b="1" dirty="0" smtClean="0"/>
              <a:t>①</a:t>
            </a:r>
            <a:endParaRPr kumimoji="1" lang="ja-JP" altLang="en-US" b="1" dirty="0"/>
          </a:p>
        </p:txBody>
      </p:sp>
      <p:sp>
        <p:nvSpPr>
          <p:cNvPr id="57" name="テキスト ボックス 56"/>
          <p:cNvSpPr txBox="1"/>
          <p:nvPr/>
        </p:nvSpPr>
        <p:spPr>
          <a:xfrm>
            <a:off x="1920023" y="4461545"/>
            <a:ext cx="482047" cy="369332"/>
          </a:xfrm>
          <a:prstGeom prst="rect">
            <a:avLst/>
          </a:prstGeom>
          <a:noFill/>
        </p:spPr>
        <p:txBody>
          <a:bodyPr wrap="square" rtlCol="0">
            <a:spAutoFit/>
          </a:bodyPr>
          <a:lstStyle/>
          <a:p>
            <a:r>
              <a:rPr kumimoji="1" lang="ja-JP" altLang="en-US" b="1" dirty="0" smtClean="0"/>
              <a:t>②</a:t>
            </a:r>
            <a:endParaRPr kumimoji="1" lang="ja-JP" altLang="en-US" b="1" dirty="0"/>
          </a:p>
        </p:txBody>
      </p:sp>
      <p:sp>
        <p:nvSpPr>
          <p:cNvPr id="58" name="テキスト ボックス 57"/>
          <p:cNvSpPr txBox="1"/>
          <p:nvPr/>
        </p:nvSpPr>
        <p:spPr>
          <a:xfrm>
            <a:off x="2972172" y="3981624"/>
            <a:ext cx="482047" cy="369332"/>
          </a:xfrm>
          <a:prstGeom prst="rect">
            <a:avLst/>
          </a:prstGeom>
          <a:noFill/>
        </p:spPr>
        <p:txBody>
          <a:bodyPr wrap="square" rtlCol="0">
            <a:spAutoFit/>
          </a:bodyPr>
          <a:lstStyle/>
          <a:p>
            <a:r>
              <a:rPr kumimoji="1" lang="ja-JP" altLang="en-US" b="1" dirty="0" smtClean="0"/>
              <a:t>③</a:t>
            </a:r>
            <a:endParaRPr kumimoji="1" lang="ja-JP" altLang="en-US" b="1" dirty="0"/>
          </a:p>
        </p:txBody>
      </p:sp>
      <p:sp>
        <p:nvSpPr>
          <p:cNvPr id="59" name="テキスト ボックス 58"/>
          <p:cNvSpPr txBox="1"/>
          <p:nvPr/>
        </p:nvSpPr>
        <p:spPr>
          <a:xfrm>
            <a:off x="1471941" y="4063185"/>
            <a:ext cx="482047" cy="369332"/>
          </a:xfrm>
          <a:prstGeom prst="rect">
            <a:avLst/>
          </a:prstGeom>
          <a:noFill/>
        </p:spPr>
        <p:txBody>
          <a:bodyPr wrap="square" rtlCol="0">
            <a:spAutoFit/>
          </a:bodyPr>
          <a:lstStyle/>
          <a:p>
            <a:r>
              <a:rPr kumimoji="1" lang="ja-JP" altLang="en-US" b="1" dirty="0" smtClean="0"/>
              <a:t>④</a:t>
            </a:r>
            <a:endParaRPr kumimoji="1" lang="ja-JP" altLang="en-US" b="1" dirty="0"/>
          </a:p>
        </p:txBody>
      </p:sp>
      <p:sp>
        <p:nvSpPr>
          <p:cNvPr id="60" name="テキスト ボックス 59"/>
          <p:cNvSpPr txBox="1"/>
          <p:nvPr/>
        </p:nvSpPr>
        <p:spPr>
          <a:xfrm>
            <a:off x="2701013" y="4467271"/>
            <a:ext cx="482047" cy="369332"/>
          </a:xfrm>
          <a:prstGeom prst="rect">
            <a:avLst/>
          </a:prstGeom>
          <a:noFill/>
        </p:spPr>
        <p:txBody>
          <a:bodyPr wrap="square" rtlCol="0">
            <a:spAutoFit/>
          </a:bodyPr>
          <a:lstStyle/>
          <a:p>
            <a:r>
              <a:rPr kumimoji="1" lang="ja-JP" altLang="en-US" b="1" dirty="0" smtClean="0"/>
              <a:t>Ａ</a:t>
            </a:r>
            <a:endParaRPr kumimoji="1" lang="ja-JP" altLang="en-US" b="1" dirty="0"/>
          </a:p>
        </p:txBody>
      </p:sp>
      <p:sp>
        <p:nvSpPr>
          <p:cNvPr id="61" name="テキスト ボックス 60"/>
          <p:cNvSpPr txBox="1"/>
          <p:nvPr/>
        </p:nvSpPr>
        <p:spPr>
          <a:xfrm>
            <a:off x="4568934" y="4461545"/>
            <a:ext cx="482047" cy="369332"/>
          </a:xfrm>
          <a:prstGeom prst="rect">
            <a:avLst/>
          </a:prstGeom>
          <a:noFill/>
        </p:spPr>
        <p:txBody>
          <a:bodyPr wrap="square" rtlCol="0">
            <a:spAutoFit/>
          </a:bodyPr>
          <a:lstStyle/>
          <a:p>
            <a:r>
              <a:rPr kumimoji="1" lang="ja-JP" altLang="en-US" b="1" dirty="0" smtClean="0"/>
              <a:t>Ｂ</a:t>
            </a:r>
            <a:endParaRPr kumimoji="1" lang="ja-JP" altLang="en-US" b="1" dirty="0"/>
          </a:p>
        </p:txBody>
      </p:sp>
      <p:sp>
        <p:nvSpPr>
          <p:cNvPr id="55" name="フローチャート : 結合子 54"/>
          <p:cNvSpPr/>
          <p:nvPr/>
        </p:nvSpPr>
        <p:spPr>
          <a:xfrm rot="19642570">
            <a:off x="2867533" y="3528822"/>
            <a:ext cx="2968511" cy="2084792"/>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7376550" y="2190317"/>
            <a:ext cx="1515930" cy="584775"/>
          </a:xfrm>
          <a:prstGeom prst="rect">
            <a:avLst/>
          </a:prstGeom>
          <a:noFill/>
          <a:ln>
            <a:noFill/>
          </a:ln>
        </p:spPr>
        <p:txBody>
          <a:bodyPr wrap="square" rtlCol="0">
            <a:spAutoFit/>
          </a:bodyPr>
          <a:lstStyle/>
          <a:p>
            <a:pPr algn="ctr"/>
            <a:r>
              <a:rPr kumimoji="1" lang="ja-JP" altLang="en-US" sz="1600" b="1" dirty="0" smtClean="0">
                <a:solidFill>
                  <a:srgbClr val="FF0000"/>
                </a:solidFill>
              </a:rPr>
              <a:t>堺２区基幹的</a:t>
            </a:r>
            <a:endParaRPr kumimoji="1" lang="en-US" altLang="ja-JP" sz="1600" b="1" dirty="0" smtClean="0">
              <a:solidFill>
                <a:srgbClr val="FF0000"/>
              </a:solidFill>
            </a:endParaRPr>
          </a:p>
          <a:p>
            <a:pPr algn="ctr"/>
            <a:r>
              <a:rPr kumimoji="1" lang="ja-JP" altLang="en-US" sz="1600" b="1" dirty="0" smtClean="0">
                <a:solidFill>
                  <a:srgbClr val="FF0000"/>
                </a:solidFill>
              </a:rPr>
              <a:t>広域防災拠点</a:t>
            </a:r>
            <a:endParaRPr kumimoji="1" lang="ja-JP" altLang="en-US" sz="1600" b="1" dirty="0">
              <a:solidFill>
                <a:srgbClr val="FF0000"/>
              </a:solidFill>
            </a:endParaRPr>
          </a:p>
        </p:txBody>
      </p:sp>
      <p:sp>
        <p:nvSpPr>
          <p:cNvPr id="62" name="フリーフォーム 61"/>
          <p:cNvSpPr/>
          <p:nvPr/>
        </p:nvSpPr>
        <p:spPr>
          <a:xfrm>
            <a:off x="7329714" y="2772229"/>
            <a:ext cx="1524000" cy="493485"/>
          </a:xfrm>
          <a:custGeom>
            <a:avLst/>
            <a:gdLst>
              <a:gd name="connsiteX0" fmla="*/ 1524000 w 1524000"/>
              <a:gd name="connsiteY0" fmla="*/ 0 h 493485"/>
              <a:gd name="connsiteX1" fmla="*/ 0 w 1524000"/>
              <a:gd name="connsiteY1" fmla="*/ 0 h 493485"/>
              <a:gd name="connsiteX2" fmla="*/ 116115 w 1524000"/>
              <a:gd name="connsiteY2" fmla="*/ 493485 h 493485"/>
            </a:gdLst>
            <a:ahLst/>
            <a:cxnLst>
              <a:cxn ang="0">
                <a:pos x="connsiteX0" y="connsiteY0"/>
              </a:cxn>
              <a:cxn ang="0">
                <a:pos x="connsiteX1" y="connsiteY1"/>
              </a:cxn>
              <a:cxn ang="0">
                <a:pos x="connsiteX2" y="connsiteY2"/>
              </a:cxn>
            </a:cxnLst>
            <a:rect l="l" t="t" r="r" b="b"/>
            <a:pathLst>
              <a:path w="1524000" h="493485">
                <a:moveTo>
                  <a:pt x="1524000" y="0"/>
                </a:moveTo>
                <a:lnTo>
                  <a:pt x="0" y="0"/>
                </a:lnTo>
                <a:lnTo>
                  <a:pt x="116115" y="493485"/>
                </a:lnTo>
              </a:path>
            </a:pathLst>
          </a:custGeom>
          <a:noFill/>
          <a:ln w="19050">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4" name="フリーフォーム 1023"/>
          <p:cNvSpPr/>
          <p:nvPr/>
        </p:nvSpPr>
        <p:spPr>
          <a:xfrm>
            <a:off x="7348538" y="3257550"/>
            <a:ext cx="295275" cy="504825"/>
          </a:xfrm>
          <a:custGeom>
            <a:avLst/>
            <a:gdLst>
              <a:gd name="connsiteX0" fmla="*/ 0 w 295275"/>
              <a:gd name="connsiteY0" fmla="*/ 147638 h 504825"/>
              <a:gd name="connsiteX1" fmla="*/ 219075 w 295275"/>
              <a:gd name="connsiteY1" fmla="*/ 0 h 504825"/>
              <a:gd name="connsiteX2" fmla="*/ 295275 w 295275"/>
              <a:gd name="connsiteY2" fmla="*/ 485775 h 504825"/>
              <a:gd name="connsiteX3" fmla="*/ 190500 w 295275"/>
              <a:gd name="connsiteY3" fmla="*/ 504825 h 504825"/>
              <a:gd name="connsiteX4" fmla="*/ 180975 w 295275"/>
              <a:gd name="connsiteY4" fmla="*/ 371475 h 504825"/>
              <a:gd name="connsiteX5" fmla="*/ 42862 w 295275"/>
              <a:gd name="connsiteY5" fmla="*/ 414338 h 504825"/>
              <a:gd name="connsiteX6" fmla="*/ 0 w 295275"/>
              <a:gd name="connsiteY6" fmla="*/ 147638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275" h="504825">
                <a:moveTo>
                  <a:pt x="0" y="147638"/>
                </a:moveTo>
                <a:lnTo>
                  <a:pt x="219075" y="0"/>
                </a:lnTo>
                <a:lnTo>
                  <a:pt x="295275" y="485775"/>
                </a:lnTo>
                <a:lnTo>
                  <a:pt x="190500" y="504825"/>
                </a:lnTo>
                <a:lnTo>
                  <a:pt x="180975" y="371475"/>
                </a:lnTo>
                <a:lnTo>
                  <a:pt x="42862" y="414338"/>
                </a:lnTo>
                <a:lnTo>
                  <a:pt x="0" y="147638"/>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99" y="529745"/>
            <a:ext cx="2130994" cy="2395928"/>
          </a:xfrm>
          <a:prstGeom prst="rect">
            <a:avLst/>
          </a:prstGeom>
          <a:solidFill>
            <a:schemeClr val="bg1"/>
          </a:solidFill>
          <a:ln>
            <a:noFill/>
          </a:ln>
          <a:effectLst/>
        </p:spPr>
      </p:pic>
    </p:spTree>
    <p:extLst>
      <p:ext uri="{BB962C8B-B14F-4D97-AF65-F5344CB8AC3E}">
        <p14:creationId xmlns:p14="http://schemas.microsoft.com/office/powerpoint/2010/main" val="1394624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090" y="5229201"/>
            <a:ext cx="1773414" cy="1325079"/>
          </a:xfrm>
          <a:prstGeom prst="rect">
            <a:avLst/>
          </a:prstGeom>
        </p:spPr>
      </p:pic>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852" y="5229200"/>
            <a:ext cx="1763452" cy="1325080"/>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5258136"/>
            <a:ext cx="1783377" cy="1345005"/>
          </a:xfrm>
          <a:prstGeom prst="rect">
            <a:avLst/>
          </a:prstGeom>
          <a:ln>
            <a:noFill/>
          </a:ln>
        </p:spPr>
      </p:pic>
      <p:pic>
        <p:nvPicPr>
          <p:cNvPr id="15" name="図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850" y="5258136"/>
            <a:ext cx="1763452" cy="1325080"/>
          </a:xfrm>
          <a:prstGeom prst="rect">
            <a:avLst/>
          </a:prstGeom>
        </p:spPr>
      </p:pic>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7-1.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津波</a:t>
            </a:r>
            <a:r>
              <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・高潮ステーション等の</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活用</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8336" y="550184"/>
            <a:ext cx="8928991" cy="2158736"/>
          </a:xfrm>
          <a:prstGeom prst="rect">
            <a:avLst/>
          </a:prstGeom>
          <a:noFill/>
          <a:ln>
            <a:solidFill>
              <a:schemeClr val="tx1"/>
            </a:solidFill>
          </a:ln>
        </p:spPr>
        <p:txBody>
          <a:bodyPr wrap="square" rtlCol="0">
            <a:no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◆取組の内容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・「津波</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・高潮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ステーション」を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活用し、かつて大阪を襲った台風や高潮、近い将来必ず大阪を襲うとい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れて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いる南海トラフを震源とする地震・津波に関する正しい知識の習得及び地震・津波発生時の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対応</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など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の啓発に努める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・「防災公園」を活用し、市町村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や防災関係機関等と協力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して防災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フィールドワークキャラバン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等の防災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イベント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を行い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の防災に関する自助・共助意識の啓発に努める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防災フィールドワークキャラバンと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は、災害</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時に広域避難地、後方支援活動拠点となる府営公園において、</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防災関</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連</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施設の見学やパネル展示などにより、地域の人々に防災公園に対する理解を深め、地域防災力の向上を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ため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48264" y="6520259"/>
            <a:ext cx="2133600" cy="365125"/>
          </a:xfrm>
        </p:spPr>
        <p:txBody>
          <a:bodyPr/>
          <a:lstStyle/>
          <a:p>
            <a:fld id="{FBF1CE6F-5B73-4F9D-B496-19EF37D3CA6B}" type="slidenum">
              <a:rPr kumimoji="1" lang="ja-JP" altLang="en-US" sz="1600" smtClean="0"/>
              <a:t>27</a:t>
            </a:fld>
            <a:endParaRPr kumimoji="1" lang="ja-JP" altLang="en-US" sz="1600" dirty="0"/>
          </a:p>
        </p:txBody>
      </p:sp>
      <p:sp>
        <p:nvSpPr>
          <p:cNvPr id="7" name="テキスト ボックス 6"/>
          <p:cNvSpPr txBox="1"/>
          <p:nvPr/>
        </p:nvSpPr>
        <p:spPr>
          <a:xfrm>
            <a:off x="64468" y="2708920"/>
            <a:ext cx="2745472" cy="338554"/>
          </a:xfrm>
          <a:prstGeom prst="rect">
            <a:avLst/>
          </a:prstGeom>
          <a:noFill/>
          <a:ln>
            <a:noFill/>
          </a:ln>
        </p:spPr>
        <p:txBody>
          <a:bodyPr wrap="square" lIns="0" rtlCol="0">
            <a:spAutoFit/>
          </a:bodyPr>
          <a:lstStyle/>
          <a:p>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津波</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・高潮</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ステーション</a:t>
            </a:r>
            <a:r>
              <a:rPr lang="ja-JP" altLang="en-US" sz="1600" b="1" u="sng"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活用</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98336" y="4746630"/>
            <a:ext cx="2745472" cy="338554"/>
          </a:xfrm>
          <a:prstGeom prst="rect">
            <a:avLst/>
          </a:prstGeom>
          <a:noFill/>
          <a:ln>
            <a:noFill/>
          </a:ln>
        </p:spPr>
        <p:txBody>
          <a:bodyPr wrap="square" lIns="0" rtlCol="0">
            <a:spAutoFit/>
          </a:bodyPr>
          <a:lstStyle/>
          <a:p>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防災公園の活用</a:t>
            </a:r>
            <a:endParaRPr lang="en-US" altLang="ja-JP" sz="1400" b="1" u="sng"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図 6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103" y="3221554"/>
            <a:ext cx="15811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図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132" y="3453705"/>
            <a:ext cx="1536700" cy="11033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図 40"/>
          <p:cNvPicPr>
            <a:picLocks noChangeAspect="1" noChangeArrowheads="1"/>
          </p:cNvPicPr>
          <p:nvPr/>
        </p:nvPicPr>
        <p:blipFill>
          <a:blip r:embed="rId8">
            <a:extLst>
              <a:ext uri="{28A0092B-C50C-407E-A947-70E740481C1C}">
                <a14:useLocalDpi xmlns:a14="http://schemas.microsoft.com/office/drawing/2010/main" val="0"/>
              </a:ext>
            </a:extLst>
          </a:blip>
          <a:srcRect r="-159"/>
          <a:stretch>
            <a:fillRect/>
          </a:stretch>
        </p:blipFill>
        <p:spPr bwMode="auto">
          <a:xfrm>
            <a:off x="3005336" y="3152497"/>
            <a:ext cx="1765300" cy="1271588"/>
          </a:xfrm>
          <a:prstGeom prst="rect">
            <a:avLst/>
          </a:prstGeom>
          <a:noFill/>
          <a:extLst>
            <a:ext uri="{909E8E84-426E-40DD-AFC4-6F175D3DCCD1}">
              <a14:hiddenFill xmlns:a14="http://schemas.microsoft.com/office/drawing/2010/main">
                <a:solidFill>
                  <a:srgbClr val="FFFFFF"/>
                </a:solidFill>
              </a14:hiddenFill>
            </a:ext>
          </a:extLst>
        </p:spPr>
      </p:pic>
      <p:pic>
        <p:nvPicPr>
          <p:cNvPr id="2053" name="図 3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73761" y="3330570"/>
            <a:ext cx="1803400" cy="1308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図 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688" y="3221554"/>
            <a:ext cx="1541463" cy="1109662"/>
          </a:xfrm>
          <a:prstGeom prst="rect">
            <a:avLst/>
          </a:prstGeom>
          <a:noFill/>
          <a:extLst>
            <a:ext uri="{909E8E84-426E-40DD-AFC4-6F175D3DCCD1}">
              <a14:hiddenFill xmlns:a14="http://schemas.microsoft.com/office/drawing/2010/main">
                <a:solidFill>
                  <a:srgbClr val="FFFFFF"/>
                </a:solidFill>
              </a14:hiddenFill>
            </a:ext>
          </a:extLst>
        </p:spPr>
      </p:pic>
      <p:pic>
        <p:nvPicPr>
          <p:cNvPr id="2055" name="図 5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04559" y="3453705"/>
            <a:ext cx="1531937" cy="1100137"/>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102920" y="2996952"/>
            <a:ext cx="1372736" cy="261610"/>
          </a:xfrm>
          <a:prstGeom prst="rect">
            <a:avLst/>
          </a:prstGeom>
          <a:noFill/>
          <a:ln>
            <a:noFill/>
          </a:ln>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の連携</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96" y="5229200"/>
            <a:ext cx="1763452" cy="1325080"/>
          </a:xfrm>
          <a:prstGeom prst="rect">
            <a:avLst/>
          </a:prstGeom>
        </p:spPr>
      </p:pic>
      <p:sp>
        <p:nvSpPr>
          <p:cNvPr id="24" name="テキスト ボックス 23"/>
          <p:cNvSpPr txBox="1"/>
          <p:nvPr/>
        </p:nvSpPr>
        <p:spPr>
          <a:xfrm>
            <a:off x="3005336" y="2996952"/>
            <a:ext cx="2413012" cy="261610"/>
          </a:xfrm>
          <a:prstGeom prst="rect">
            <a:avLst/>
          </a:prstGeom>
          <a:noFill/>
          <a:ln>
            <a:noFill/>
          </a:ln>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○ぼう祭のつどい　～広げよう絆の</a:t>
            </a: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084168" y="2996952"/>
            <a:ext cx="1777950" cy="261610"/>
          </a:xfrm>
          <a:prstGeom prst="rect">
            <a:avLst/>
          </a:prstGeom>
          <a:noFill/>
          <a:ln>
            <a:noFill/>
          </a:ln>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○気象台こども実験講座</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95536" y="4509120"/>
            <a:ext cx="2592288" cy="261610"/>
          </a:xfrm>
          <a:prstGeom prst="rect">
            <a:avLst/>
          </a:prstGeom>
          <a:noFill/>
          <a:ln>
            <a:noFill/>
          </a:ln>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学生ボランティアの現場実習フィールド</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038847" y="4509120"/>
            <a:ext cx="3117329" cy="261610"/>
          </a:xfrm>
          <a:prstGeom prst="rect">
            <a:avLst/>
          </a:prstGeom>
          <a:noFill/>
          <a:ln>
            <a:noFill/>
          </a:ln>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（地元住民と東日本大震災追悼イベントを開催）</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354570" y="4509120"/>
            <a:ext cx="2592288" cy="261610"/>
          </a:xfrm>
          <a:prstGeom prst="rect">
            <a:avLst/>
          </a:prstGeom>
          <a:noFill/>
          <a:ln>
            <a:noFill/>
          </a:ln>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（気象台と連携した実験講座）</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02920" y="5013176"/>
            <a:ext cx="2308840" cy="261610"/>
          </a:xfrm>
          <a:prstGeom prst="rect">
            <a:avLst/>
          </a:prstGeom>
          <a:noFill/>
          <a:ln>
            <a:noFill/>
          </a:ln>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○防災フィールドワークキャラバン</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35496" y="6551766"/>
            <a:ext cx="1763452" cy="261610"/>
          </a:xfrm>
          <a:prstGeom prst="rect">
            <a:avLst/>
          </a:prstGeom>
          <a:noFill/>
          <a:ln>
            <a:noFill/>
          </a:ln>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（救急救命）</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872850" y="6551766"/>
            <a:ext cx="1763452" cy="261610"/>
          </a:xfrm>
          <a:prstGeom prst="rect">
            <a:avLst/>
          </a:prstGeom>
          <a:noFill/>
          <a:ln>
            <a:noFill/>
          </a:ln>
        </p:spPr>
        <p:txBody>
          <a:bodyPr wrap="square" rtlCol="0">
            <a:spAutoFit/>
          </a:bodyPr>
          <a:lstStyle/>
          <a:p>
            <a:pPr algn="ct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100" dirty="0">
                <a:latin typeface="Meiryo UI" panose="020B0604030504040204" pitchFamily="50" charset="-128"/>
                <a:ea typeface="Meiryo UI" panose="020B0604030504040204" pitchFamily="50" charset="-128"/>
                <a:cs typeface="Meiryo UI" panose="020B0604030504040204" pitchFamily="50" charset="-128"/>
              </a:rPr>
              <a:t>緊急物資輸送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3707904" y="6551766"/>
            <a:ext cx="1763452" cy="261610"/>
          </a:xfrm>
          <a:prstGeom prst="rect">
            <a:avLst/>
          </a:prstGeom>
          <a:noFill/>
          <a:ln>
            <a:noFill/>
          </a:ln>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（防災トイレの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設置体験）</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71356" y="6551766"/>
            <a:ext cx="1863735" cy="261610"/>
          </a:xfrm>
          <a:prstGeom prst="rect">
            <a:avLst/>
          </a:prstGeom>
          <a:noFill/>
          <a:ln>
            <a:noFill/>
          </a:ln>
        </p:spPr>
        <p:txBody>
          <a:bodyPr wrap="square" lIns="0" rIns="0"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（非常用発電機の稼働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体験）</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345052" y="6551766"/>
            <a:ext cx="1763452" cy="261610"/>
          </a:xfrm>
          <a:prstGeom prst="rect">
            <a:avLst/>
          </a:prstGeom>
          <a:noFill/>
          <a:ln>
            <a:noFill/>
          </a:ln>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（煙道</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体験）</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922002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a:t>
            </a:r>
            <a:r>
              <a:rPr lang="ja-JP" altLang="en-US" sz="3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潮堤の強化</a:t>
            </a:r>
            <a:endParaRPr kumimoji="1" lang="ja-JP" altLang="en-US" sz="3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・南海トラフ等の地震により、防潮堤の基礎地盤が液状化し、防潮堤が変位・沈下することで、レベル１津波</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等の止水性が保てなくなることによる、浸水被害の拡大を軽減するため、防潮堤の基礎部の液状化層を固</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化する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液状化対策工などの耐震対策を実施する。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8336" y="1700808"/>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頻度の高い）マグニチュード８クラスの地震後に発生する津波（レベル１津波）により、浸水する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個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所。</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・マグニチュード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９クラスの地震後に、満潮位により浸水する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個所</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8336" y="2852936"/>
            <a:ext cx="8928992" cy="2062103"/>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津波</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を最前線で直接防御する第一線防潮ライン（水門より外側）の防潮堤を最優先で実施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とりわけ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、この第一線防潮ラインの内、地震後、防潮堤が変位し、地震直後から満潮位で浸水が始まる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個所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ついては、避難が間に合わないため、対策を早急に完成させる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水門</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の内側等にある防潮堤の液状化対策についても、第一線防潮ラインの液状化対策に引き続き、順次</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を実施</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ただし</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、水門の内側等であっても、地震直後から満潮位で浸水が始まる箇所については、第一線防潮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ライン</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対策箇所と同様、対策を早期に完了させる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87392" y="5013176"/>
            <a:ext cx="8925868" cy="1728192"/>
          </a:xfrm>
          <a:prstGeom prst="rect">
            <a:avLst/>
          </a:prstGeom>
          <a:noFill/>
          <a:ln>
            <a:solidFill>
              <a:schemeClr val="tx1"/>
            </a:solidFill>
          </a:ln>
        </p:spPr>
        <p:txBody>
          <a:bodyPr wrap="square" rtlCol="0">
            <a:noAutofit/>
          </a:bodyP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2</a:t>
            </a:fld>
            <a:endParaRPr kumimoji="1" lang="ja-JP" altLang="en-US" sz="1600" dirty="0"/>
          </a:p>
        </p:txBody>
      </p:sp>
      <p:sp>
        <p:nvSpPr>
          <p:cNvPr id="8" name="タイトル 1"/>
          <p:cNvSpPr txBox="1">
            <a:spLocks/>
          </p:cNvSpPr>
          <p:nvPr/>
        </p:nvSpPr>
        <p:spPr>
          <a:xfrm>
            <a:off x="-14779" y="51303"/>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213694984"/>
              </p:ext>
            </p:extLst>
          </p:nvPr>
        </p:nvGraphicFramePr>
        <p:xfrm>
          <a:off x="1928912" y="5084160"/>
          <a:ext cx="6480721" cy="1630680"/>
        </p:xfrm>
        <a:graphic>
          <a:graphicData uri="http://schemas.openxmlformats.org/drawingml/2006/table">
            <a:tbl>
              <a:tblPr firstRow="1" bandRow="1">
                <a:tableStyleId>{5C22544A-7EE6-4342-B048-85BDC9FD1C3A}</a:tableStyleId>
              </a:tblPr>
              <a:tblGrid>
                <a:gridCol w="2161324"/>
                <a:gridCol w="1559782"/>
                <a:gridCol w="1222949"/>
                <a:gridCol w="1536666"/>
              </a:tblGrid>
              <a:tr h="243032">
                <a:tc>
                  <a:txBody>
                    <a:bodyPr/>
                    <a:lstStyle/>
                    <a:p>
                      <a:pPr algn="ct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被害の状況</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防潮堤の位置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対象延長</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1747">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L1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津波で浸水」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かつ</a:t>
                      </a: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「地震後すぐに満潮位で浸水」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第一線防潮ラインである</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9km</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5796">
                <a:tc vMerge="1">
                  <a:txBody>
                    <a:bodyPr/>
                    <a:lstStyle/>
                    <a:p>
                      <a:endParaRPr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11km</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1747">
                <a:tc rowSpan="2">
                  <a:txBody>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L1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津波で浸水」</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第一線防潮ラインである</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41km</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1747">
                <a:tc vMerge="1">
                  <a:txBody>
                    <a:bodyPr/>
                    <a:lstStyle/>
                    <a:p>
                      <a:endParaRPr lang="ja-JP" alt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第一線防潮ラインでない</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28km</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3032">
                <a:tc gridSpan="2">
                  <a:txBody>
                    <a:bodyP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　　計</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89km</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0720179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3</a:t>
            </a:fld>
            <a:endParaRPr kumimoji="1" lang="ja-JP" altLang="en-US" sz="1600" dirty="0"/>
          </a:p>
        </p:txBody>
      </p:sp>
      <p:sp>
        <p:nvSpPr>
          <p:cNvPr id="6" name="タイトル 1"/>
          <p:cNvSpPr txBox="1">
            <a:spLocks/>
          </p:cNvSpPr>
          <p:nvPr/>
        </p:nvSpPr>
        <p:spPr>
          <a:xfrm>
            <a:off x="-11440" y="4091"/>
            <a:ext cx="913828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63513" y="620688"/>
            <a:ext cx="3265638" cy="369332"/>
          </a:xfrm>
          <a:prstGeom prst="rect">
            <a:avLst/>
          </a:prstGeom>
        </p:spPr>
        <p:txBody>
          <a:bodyPr wrap="none">
            <a:spAutoFit/>
          </a:bodyPr>
          <a:lstStyle/>
          <a:p>
            <a:pPr>
              <a:defRPr/>
            </a:pPr>
            <a:r>
              <a:rPr lang="ja-JP" altLang="en-US" dirty="0" smtClean="0">
                <a:latin typeface="HGSｺﾞｼｯｸM" pitchFamily="50" charset="-128"/>
                <a:ea typeface="HGSｺﾞｼｯｸM" pitchFamily="50" charset="-128"/>
                <a:cs typeface="Meiryo UI"/>
              </a:rPr>
              <a:t>防潮堤の液状化対策工</a:t>
            </a:r>
            <a:r>
              <a:rPr lang="ja-JP" altLang="en-US" dirty="0">
                <a:latin typeface="HGSｺﾞｼｯｸM" pitchFamily="50" charset="-128"/>
                <a:ea typeface="HGSｺﾞｼｯｸM" pitchFamily="50" charset="-128"/>
                <a:cs typeface="Meiryo UI"/>
              </a:rPr>
              <a:t>の事例</a:t>
            </a:r>
            <a:endParaRPr lang="en-US" altLang="ja-JP" dirty="0">
              <a:latin typeface="HGSｺﾞｼｯｸM" pitchFamily="50" charset="-128"/>
              <a:ea typeface="HGSｺﾞｼｯｸM" pitchFamily="50" charset="-128"/>
              <a:cs typeface="Meiryo UI"/>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0072" y="808802"/>
            <a:ext cx="3281930" cy="2461448"/>
          </a:xfrm>
          <a:prstGeom prst="rect">
            <a:avLst/>
          </a:prstGeom>
        </p:spPr>
      </p:pic>
      <p:sp>
        <p:nvSpPr>
          <p:cNvPr id="9" name="テキスト ボックス 8"/>
          <p:cNvSpPr txBox="1"/>
          <p:nvPr/>
        </p:nvSpPr>
        <p:spPr>
          <a:xfrm>
            <a:off x="6392985" y="3279469"/>
            <a:ext cx="936104" cy="338554"/>
          </a:xfrm>
          <a:prstGeom prst="rect">
            <a:avLst/>
          </a:prstGeom>
          <a:noFill/>
        </p:spPr>
        <p:txBody>
          <a:bodyPr wrap="square" rtlCol="0">
            <a:spAutoFit/>
          </a:bodyPr>
          <a:lstStyle/>
          <a:p>
            <a:r>
              <a:rPr kumimoji="1" lang="ja-JP" altLang="en-US" sz="1600" b="1" dirty="0" smtClean="0"/>
              <a:t>対策前</a:t>
            </a:r>
            <a:endParaRPr kumimoji="1" lang="ja-JP" altLang="en-US" sz="1600" b="1" dirty="0"/>
          </a:p>
        </p:txBody>
      </p:sp>
      <p:sp>
        <p:nvSpPr>
          <p:cNvPr id="10" name="テキスト ボックス 9"/>
          <p:cNvSpPr txBox="1"/>
          <p:nvPr/>
        </p:nvSpPr>
        <p:spPr>
          <a:xfrm>
            <a:off x="6392985" y="6092614"/>
            <a:ext cx="936104" cy="338554"/>
          </a:xfrm>
          <a:prstGeom prst="rect">
            <a:avLst/>
          </a:prstGeom>
          <a:noFill/>
        </p:spPr>
        <p:txBody>
          <a:bodyPr wrap="square" rtlCol="0">
            <a:spAutoFit/>
          </a:bodyPr>
          <a:lstStyle/>
          <a:p>
            <a:r>
              <a:rPr kumimoji="1" lang="ja-JP" altLang="en-US" sz="1600" b="1" dirty="0" smtClean="0"/>
              <a:t>対策後</a:t>
            </a:r>
            <a:endParaRPr kumimoji="1" lang="ja-JP" altLang="en-US" sz="1600" b="1" dirty="0"/>
          </a:p>
        </p:txBody>
      </p:sp>
      <p:grpSp>
        <p:nvGrpSpPr>
          <p:cNvPr id="12" name="グループ化 11"/>
          <p:cNvGrpSpPr/>
          <p:nvPr/>
        </p:nvGrpSpPr>
        <p:grpSpPr>
          <a:xfrm>
            <a:off x="56163" y="2039526"/>
            <a:ext cx="5523949" cy="3409339"/>
            <a:chOff x="56163" y="2283529"/>
            <a:chExt cx="5115061" cy="2970634"/>
          </a:xfrm>
        </p:grpSpPr>
        <p:grpSp>
          <p:nvGrpSpPr>
            <p:cNvPr id="13" name="グループ化 12"/>
            <p:cNvGrpSpPr>
              <a:grpSpLocks noChangeAspect="1"/>
            </p:cNvGrpSpPr>
            <p:nvPr/>
          </p:nvGrpSpPr>
          <p:grpSpPr>
            <a:xfrm>
              <a:off x="56163" y="2283529"/>
              <a:ext cx="5115061" cy="2970634"/>
              <a:chOff x="180975" y="1157932"/>
              <a:chExt cx="8747125" cy="5080000"/>
            </a:xfrm>
          </p:grpSpPr>
          <p:grpSp>
            <p:nvGrpSpPr>
              <p:cNvPr id="15" name="グループ化 4"/>
              <p:cNvGrpSpPr>
                <a:grpSpLocks/>
              </p:cNvGrpSpPr>
              <p:nvPr/>
            </p:nvGrpSpPr>
            <p:grpSpPr bwMode="auto">
              <a:xfrm>
                <a:off x="180975" y="1157932"/>
                <a:ext cx="8747125" cy="5080000"/>
                <a:chOff x="0" y="1216025"/>
                <a:chExt cx="8747125" cy="5080000"/>
              </a:xfrm>
            </p:grpSpPr>
            <p:pic>
              <p:nvPicPr>
                <p:cNvPr id="25" name="Picture 28"/>
                <p:cNvPicPr>
                  <a:picLocks noChangeAspect="1" noChangeArrowheads="1"/>
                </p:cNvPicPr>
                <p:nvPr/>
              </p:nvPicPr>
              <p:blipFill rotWithShape="1">
                <a:blip r:embed="rId3">
                  <a:extLst>
                    <a:ext uri="{28A0092B-C50C-407E-A947-70E740481C1C}">
                      <a14:useLocalDpi xmlns:a14="http://schemas.microsoft.com/office/drawing/2010/main" val="0"/>
                    </a:ext>
                  </a:extLst>
                </a:blip>
                <a:srcRect l="4498" r="15104"/>
                <a:stretch/>
              </p:blipFill>
              <p:spPr bwMode="auto">
                <a:xfrm>
                  <a:off x="0" y="1216025"/>
                  <a:ext cx="7961306"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フリーフォーム 25"/>
                <p:cNvSpPr/>
                <p:nvPr/>
              </p:nvSpPr>
              <p:spPr>
                <a:xfrm>
                  <a:off x="706438" y="5283200"/>
                  <a:ext cx="2908300" cy="419100"/>
                </a:xfrm>
                <a:custGeom>
                  <a:avLst/>
                  <a:gdLst>
                    <a:gd name="connsiteX0" fmla="*/ 3352800 w 3352800"/>
                    <a:gd name="connsiteY0" fmla="*/ 0 h 711200"/>
                    <a:gd name="connsiteX1" fmla="*/ 2743200 w 3352800"/>
                    <a:gd name="connsiteY1" fmla="*/ 685800 h 711200"/>
                    <a:gd name="connsiteX2" fmla="*/ 0 w 3352800"/>
                    <a:gd name="connsiteY2" fmla="*/ 711200 h 711200"/>
                    <a:gd name="connsiteX0" fmla="*/ 3352800 w 3352800"/>
                    <a:gd name="connsiteY0" fmla="*/ 0 h 685800"/>
                    <a:gd name="connsiteX1" fmla="*/ 2743200 w 3352800"/>
                    <a:gd name="connsiteY1" fmla="*/ 685800 h 685800"/>
                    <a:gd name="connsiteX2" fmla="*/ 0 w 3352800"/>
                    <a:gd name="connsiteY2" fmla="*/ 673100 h 685800"/>
                    <a:gd name="connsiteX0" fmla="*/ 3314700 w 3314700"/>
                    <a:gd name="connsiteY0" fmla="*/ 0 h 698500"/>
                    <a:gd name="connsiteX1" fmla="*/ 2705100 w 3314700"/>
                    <a:gd name="connsiteY1" fmla="*/ 685800 h 698500"/>
                    <a:gd name="connsiteX2" fmla="*/ 0 w 3314700"/>
                    <a:gd name="connsiteY2" fmla="*/ 698500 h 698500"/>
                    <a:gd name="connsiteX0" fmla="*/ 3213100 w 3213100"/>
                    <a:gd name="connsiteY0" fmla="*/ 0 h 711200"/>
                    <a:gd name="connsiteX1" fmla="*/ 2603500 w 3213100"/>
                    <a:gd name="connsiteY1" fmla="*/ 685800 h 711200"/>
                    <a:gd name="connsiteX2" fmla="*/ 0 w 3213100"/>
                    <a:gd name="connsiteY2" fmla="*/ 711200 h 711200"/>
                    <a:gd name="connsiteX0" fmla="*/ 3149600 w 3149600"/>
                    <a:gd name="connsiteY0" fmla="*/ 0 h 685800"/>
                    <a:gd name="connsiteX1" fmla="*/ 2540000 w 3149600"/>
                    <a:gd name="connsiteY1" fmla="*/ 685800 h 685800"/>
                    <a:gd name="connsiteX2" fmla="*/ 0 w 3149600"/>
                    <a:gd name="connsiteY2" fmla="*/ 685800 h 685800"/>
                    <a:gd name="connsiteX0" fmla="*/ 3136900 w 3136900"/>
                    <a:gd name="connsiteY0" fmla="*/ 0 h 152400"/>
                    <a:gd name="connsiteX1" fmla="*/ 2540000 w 3136900"/>
                    <a:gd name="connsiteY1" fmla="*/ 152400 h 152400"/>
                    <a:gd name="connsiteX2" fmla="*/ 0 w 3136900"/>
                    <a:gd name="connsiteY2" fmla="*/ 152400 h 152400"/>
                    <a:gd name="connsiteX0" fmla="*/ 3136900 w 3136900"/>
                    <a:gd name="connsiteY0" fmla="*/ 444500 h 596900"/>
                    <a:gd name="connsiteX1" fmla="*/ 2527300 w 3136900"/>
                    <a:gd name="connsiteY1" fmla="*/ 0 h 596900"/>
                    <a:gd name="connsiteX2" fmla="*/ 0 w 3136900"/>
                    <a:gd name="connsiteY2" fmla="*/ 596900 h 596900"/>
                    <a:gd name="connsiteX0" fmla="*/ 3009900 w 3009900"/>
                    <a:gd name="connsiteY0" fmla="*/ 444500 h 444500"/>
                    <a:gd name="connsiteX1" fmla="*/ 2400300 w 3009900"/>
                    <a:gd name="connsiteY1" fmla="*/ 0 h 444500"/>
                    <a:gd name="connsiteX2" fmla="*/ 0 w 3009900"/>
                    <a:gd name="connsiteY2" fmla="*/ 25400 h 444500"/>
                    <a:gd name="connsiteX0" fmla="*/ 2959100 w 2959100"/>
                    <a:gd name="connsiteY0" fmla="*/ 444500 h 444500"/>
                    <a:gd name="connsiteX1" fmla="*/ 2349500 w 2959100"/>
                    <a:gd name="connsiteY1" fmla="*/ 0 h 444500"/>
                    <a:gd name="connsiteX2" fmla="*/ 0 w 2959100"/>
                    <a:gd name="connsiteY2" fmla="*/ 38100 h 444500"/>
                    <a:gd name="connsiteX0" fmla="*/ 2908300 w 2908300"/>
                    <a:gd name="connsiteY0" fmla="*/ 444500 h 444500"/>
                    <a:gd name="connsiteX1" fmla="*/ 2298700 w 2908300"/>
                    <a:gd name="connsiteY1" fmla="*/ 0 h 444500"/>
                    <a:gd name="connsiteX2" fmla="*/ 0 w 2908300"/>
                    <a:gd name="connsiteY2" fmla="*/ 25400 h 444500"/>
                    <a:gd name="connsiteX0" fmla="*/ 2908300 w 2908300"/>
                    <a:gd name="connsiteY0" fmla="*/ 419100 h 419100"/>
                    <a:gd name="connsiteX1" fmla="*/ 2298700 w 2908300"/>
                    <a:gd name="connsiteY1" fmla="*/ 12700 h 419100"/>
                    <a:gd name="connsiteX2" fmla="*/ 0 w 2908300"/>
                    <a:gd name="connsiteY2" fmla="*/ 0 h 419100"/>
                    <a:gd name="connsiteX0" fmla="*/ 2908300 w 2908300"/>
                    <a:gd name="connsiteY0" fmla="*/ 444500 h 444500"/>
                    <a:gd name="connsiteX1" fmla="*/ 2247900 w 2908300"/>
                    <a:gd name="connsiteY1" fmla="*/ 0 h 444500"/>
                    <a:gd name="connsiteX2" fmla="*/ 0 w 2908300"/>
                    <a:gd name="connsiteY2" fmla="*/ 25400 h 444500"/>
                    <a:gd name="connsiteX0" fmla="*/ 2908300 w 2908300"/>
                    <a:gd name="connsiteY0" fmla="*/ 419100 h 419100"/>
                    <a:gd name="connsiteX1" fmla="*/ 2235200 w 2908300"/>
                    <a:gd name="connsiteY1" fmla="*/ 0 h 419100"/>
                    <a:gd name="connsiteX2" fmla="*/ 0 w 2908300"/>
                    <a:gd name="connsiteY2" fmla="*/ 0 h 419100"/>
                  </a:gdLst>
                  <a:ahLst/>
                  <a:cxnLst>
                    <a:cxn ang="0">
                      <a:pos x="connsiteX0" y="connsiteY0"/>
                    </a:cxn>
                    <a:cxn ang="0">
                      <a:pos x="connsiteX1" y="connsiteY1"/>
                    </a:cxn>
                    <a:cxn ang="0">
                      <a:pos x="connsiteX2" y="connsiteY2"/>
                    </a:cxn>
                  </a:cxnLst>
                  <a:rect l="l" t="t" r="r" b="b"/>
                  <a:pathLst>
                    <a:path w="2908300" h="419100">
                      <a:moveTo>
                        <a:pt x="2908300" y="419100"/>
                      </a:moveTo>
                      <a:lnTo>
                        <a:pt x="2235200" y="0"/>
                      </a:lnTo>
                      <a:lnTo>
                        <a:pt x="0" y="0"/>
                      </a:lnTo>
                    </a:path>
                  </a:pathLst>
                </a:custGeom>
                <a:noFill/>
                <a:ln>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テキスト ボックス 39"/>
                <p:cNvSpPr txBox="1">
                  <a:spLocks noChangeArrowheads="1"/>
                </p:cNvSpPr>
                <p:nvPr/>
              </p:nvSpPr>
              <p:spPr bwMode="auto">
                <a:xfrm>
                  <a:off x="319087" y="4890263"/>
                  <a:ext cx="2694443" cy="3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50" dirty="0"/>
                    <a:t>　鋼管矢板（</a:t>
                  </a:r>
                  <a:r>
                    <a:rPr lang="en-US" altLang="ja-JP" sz="1050" dirty="0"/>
                    <a:t>L-T</a:t>
                  </a:r>
                  <a:r>
                    <a:rPr lang="ja-JP" altLang="en-US" sz="1050" dirty="0"/>
                    <a:t>型　</a:t>
                  </a:r>
                  <a:r>
                    <a:rPr lang="en-US" altLang="ja-JP" sz="1050" dirty="0"/>
                    <a:t>SKY400</a:t>
                  </a:r>
                  <a:r>
                    <a:rPr lang="ja-JP" altLang="en-US" sz="1050" dirty="0"/>
                    <a:t>）</a:t>
                  </a:r>
                </a:p>
              </p:txBody>
            </p:sp>
            <p:sp>
              <p:nvSpPr>
                <p:cNvPr id="28" name="テキスト ボックス 40"/>
                <p:cNvSpPr txBox="1">
                  <a:spLocks noChangeArrowheads="1"/>
                </p:cNvSpPr>
                <p:nvPr/>
              </p:nvSpPr>
              <p:spPr bwMode="auto">
                <a:xfrm>
                  <a:off x="211932" y="5338761"/>
                  <a:ext cx="2662096" cy="33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900" dirty="0"/>
                    <a:t>Φ1219.2mm</a:t>
                  </a:r>
                  <a:r>
                    <a:rPr lang="ja-JP" altLang="en-US" sz="900" dirty="0"/>
                    <a:t>　</a:t>
                  </a:r>
                  <a:r>
                    <a:rPr lang="en-US" altLang="ja-JP" sz="900" dirty="0"/>
                    <a:t>t=13mm</a:t>
                  </a:r>
                  <a:r>
                    <a:rPr lang="ja-JP" altLang="en-US" sz="900" dirty="0"/>
                    <a:t>　</a:t>
                  </a:r>
                  <a:r>
                    <a:rPr lang="en-US" altLang="ja-JP" sz="900" dirty="0"/>
                    <a:t>L=20.5m</a:t>
                  </a:r>
                  <a:endParaRPr lang="ja-JP" altLang="en-US" sz="900" dirty="0"/>
                </a:p>
              </p:txBody>
            </p:sp>
            <p:cxnSp>
              <p:nvCxnSpPr>
                <p:cNvPr id="29" name="直線コネクタ 28"/>
                <p:cNvCxnSpPr/>
                <p:nvPr/>
              </p:nvCxnSpPr>
              <p:spPr>
                <a:xfrm>
                  <a:off x="5364163" y="3644900"/>
                  <a:ext cx="0" cy="1296988"/>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0" name="テキスト ボックス 46"/>
                <p:cNvSpPr txBox="1">
                  <a:spLocks noChangeArrowheads="1"/>
                </p:cNvSpPr>
                <p:nvPr/>
              </p:nvSpPr>
              <p:spPr bwMode="auto">
                <a:xfrm>
                  <a:off x="5688806" y="5548410"/>
                  <a:ext cx="1620085" cy="44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400" dirty="0"/>
                    <a:t>　地盤</a:t>
                  </a:r>
                  <a:r>
                    <a:rPr lang="ja-JP" altLang="en-US" sz="1200" dirty="0"/>
                    <a:t>改良工</a:t>
                  </a:r>
                  <a:endParaRPr lang="ja-JP" altLang="en-US" sz="1400" dirty="0"/>
                </a:p>
              </p:txBody>
            </p:sp>
            <p:sp>
              <p:nvSpPr>
                <p:cNvPr id="31" name="フリーフォーム 30"/>
                <p:cNvSpPr/>
                <p:nvPr/>
              </p:nvSpPr>
              <p:spPr>
                <a:xfrm>
                  <a:off x="3397250" y="1509713"/>
                  <a:ext cx="552450" cy="1271587"/>
                </a:xfrm>
                <a:custGeom>
                  <a:avLst/>
                  <a:gdLst>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47637 w 552450"/>
                    <a:gd name="connsiteY11" fmla="*/ 152400 h 1271588"/>
                    <a:gd name="connsiteX12" fmla="*/ 135731 w 552450"/>
                    <a:gd name="connsiteY12" fmla="*/ 38100 h 1271588"/>
                    <a:gd name="connsiteX13" fmla="*/ 0 w 552450"/>
                    <a:gd name="connsiteY13" fmla="*/ 0 h 1271588"/>
                    <a:gd name="connsiteX0" fmla="*/ 4763 w 557213"/>
                    <a:gd name="connsiteY0" fmla="*/ 0 h 1271588"/>
                    <a:gd name="connsiteX1" fmla="*/ 183356 w 557213"/>
                    <a:gd name="connsiteY1" fmla="*/ 2381 h 1271588"/>
                    <a:gd name="connsiteX2" fmla="*/ 178594 w 557213"/>
                    <a:gd name="connsiteY2" fmla="*/ 695325 h 1271588"/>
                    <a:gd name="connsiteX3" fmla="*/ 554831 w 557213"/>
                    <a:gd name="connsiteY3" fmla="*/ 697706 h 1271588"/>
                    <a:gd name="connsiteX4" fmla="*/ 557213 w 557213"/>
                    <a:gd name="connsiteY4" fmla="*/ 1271588 h 1271588"/>
                    <a:gd name="connsiteX5" fmla="*/ 504825 w 557213"/>
                    <a:gd name="connsiteY5" fmla="*/ 1271588 h 1271588"/>
                    <a:gd name="connsiteX6" fmla="*/ 500063 w 557213"/>
                    <a:gd name="connsiteY6" fmla="*/ 785813 h 1271588"/>
                    <a:gd name="connsiteX7" fmla="*/ 269081 w 557213"/>
                    <a:gd name="connsiteY7" fmla="*/ 785813 h 1271588"/>
                    <a:gd name="connsiteX8" fmla="*/ 264319 w 557213"/>
                    <a:gd name="connsiteY8" fmla="*/ 895350 h 1271588"/>
                    <a:gd name="connsiteX9" fmla="*/ 104775 w 557213"/>
                    <a:gd name="connsiteY9" fmla="*/ 895350 h 1271588"/>
                    <a:gd name="connsiteX10" fmla="*/ 111919 w 557213"/>
                    <a:gd name="connsiteY10" fmla="*/ 154781 h 1271588"/>
                    <a:gd name="connsiteX11" fmla="*/ 152400 w 557213"/>
                    <a:gd name="connsiteY11" fmla="*/ 152400 h 1271588"/>
                    <a:gd name="connsiteX12" fmla="*/ 140494 w 557213"/>
                    <a:gd name="connsiteY12" fmla="*/ 38100 h 1271588"/>
                    <a:gd name="connsiteX13" fmla="*/ 0 w 557213"/>
                    <a:gd name="connsiteY13" fmla="*/ 28575 h 1271588"/>
                    <a:gd name="connsiteX14" fmla="*/ 4763 w 557213"/>
                    <a:gd name="connsiteY14" fmla="*/ 0 h 1271588"/>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47637 w 552450"/>
                    <a:gd name="connsiteY11" fmla="*/ 152400 h 1271588"/>
                    <a:gd name="connsiteX12" fmla="*/ 135731 w 552450"/>
                    <a:gd name="connsiteY12" fmla="*/ 38100 h 1271588"/>
                    <a:gd name="connsiteX13" fmla="*/ 2381 w 552450"/>
                    <a:gd name="connsiteY13" fmla="*/ 33338 h 1271588"/>
                    <a:gd name="connsiteX14" fmla="*/ 0 w 552450"/>
                    <a:gd name="connsiteY14" fmla="*/ 0 h 1271588"/>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30969 w 552450"/>
                    <a:gd name="connsiteY11" fmla="*/ 150019 h 1271588"/>
                    <a:gd name="connsiteX12" fmla="*/ 135731 w 552450"/>
                    <a:gd name="connsiteY12" fmla="*/ 38100 h 1271588"/>
                    <a:gd name="connsiteX13" fmla="*/ 2381 w 552450"/>
                    <a:gd name="connsiteY13" fmla="*/ 33338 h 1271588"/>
                    <a:gd name="connsiteX14" fmla="*/ 0 w 552450"/>
                    <a:gd name="connsiteY14" fmla="*/ 0 h 1271588"/>
                    <a:gd name="connsiteX0" fmla="*/ 0 w 552450"/>
                    <a:gd name="connsiteY0" fmla="*/ 0 h 1271588"/>
                    <a:gd name="connsiteX1" fmla="*/ 178593 w 552450"/>
                    <a:gd name="connsiteY1" fmla="*/ 2381 h 1271588"/>
                    <a:gd name="connsiteX2" fmla="*/ 173831 w 552450"/>
                    <a:gd name="connsiteY2" fmla="*/ 695325 h 1271588"/>
                    <a:gd name="connsiteX3" fmla="*/ 550068 w 552450"/>
                    <a:gd name="connsiteY3" fmla="*/ 697706 h 1271588"/>
                    <a:gd name="connsiteX4" fmla="*/ 552450 w 552450"/>
                    <a:gd name="connsiteY4" fmla="*/ 1271588 h 1271588"/>
                    <a:gd name="connsiteX5" fmla="*/ 500062 w 552450"/>
                    <a:gd name="connsiteY5" fmla="*/ 1271588 h 1271588"/>
                    <a:gd name="connsiteX6" fmla="*/ 495300 w 552450"/>
                    <a:gd name="connsiteY6" fmla="*/ 785813 h 1271588"/>
                    <a:gd name="connsiteX7" fmla="*/ 264318 w 552450"/>
                    <a:gd name="connsiteY7" fmla="*/ 785813 h 1271588"/>
                    <a:gd name="connsiteX8" fmla="*/ 259556 w 552450"/>
                    <a:gd name="connsiteY8" fmla="*/ 895350 h 1271588"/>
                    <a:gd name="connsiteX9" fmla="*/ 100012 w 552450"/>
                    <a:gd name="connsiteY9" fmla="*/ 895350 h 1271588"/>
                    <a:gd name="connsiteX10" fmla="*/ 107156 w 552450"/>
                    <a:gd name="connsiteY10" fmla="*/ 154781 h 1271588"/>
                    <a:gd name="connsiteX11" fmla="*/ 135731 w 552450"/>
                    <a:gd name="connsiteY11" fmla="*/ 147638 h 1271588"/>
                    <a:gd name="connsiteX12" fmla="*/ 135731 w 552450"/>
                    <a:gd name="connsiteY12" fmla="*/ 38100 h 1271588"/>
                    <a:gd name="connsiteX13" fmla="*/ 2381 w 552450"/>
                    <a:gd name="connsiteY13" fmla="*/ 33338 h 1271588"/>
                    <a:gd name="connsiteX14" fmla="*/ 0 w 552450"/>
                    <a:gd name="connsiteY14" fmla="*/ 0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2450" h="1271588">
                      <a:moveTo>
                        <a:pt x="0" y="0"/>
                      </a:moveTo>
                      <a:lnTo>
                        <a:pt x="178593" y="2381"/>
                      </a:lnTo>
                      <a:cubicBezTo>
                        <a:pt x="177006" y="233362"/>
                        <a:pt x="175418" y="464344"/>
                        <a:pt x="173831" y="695325"/>
                      </a:cubicBezTo>
                      <a:lnTo>
                        <a:pt x="550068" y="697706"/>
                      </a:lnTo>
                      <a:lnTo>
                        <a:pt x="552450" y="1271588"/>
                      </a:lnTo>
                      <a:lnTo>
                        <a:pt x="500062" y="1271588"/>
                      </a:lnTo>
                      <a:cubicBezTo>
                        <a:pt x="498475" y="1109663"/>
                        <a:pt x="496887" y="947738"/>
                        <a:pt x="495300" y="785813"/>
                      </a:cubicBezTo>
                      <a:lnTo>
                        <a:pt x="264318" y="785813"/>
                      </a:lnTo>
                      <a:lnTo>
                        <a:pt x="259556" y="895350"/>
                      </a:lnTo>
                      <a:lnTo>
                        <a:pt x="100012" y="895350"/>
                      </a:lnTo>
                      <a:cubicBezTo>
                        <a:pt x="102393" y="648494"/>
                        <a:pt x="104775" y="401637"/>
                        <a:pt x="107156" y="154781"/>
                      </a:cubicBezTo>
                      <a:lnTo>
                        <a:pt x="135731" y="147638"/>
                      </a:lnTo>
                      <a:lnTo>
                        <a:pt x="135731" y="38100"/>
                      </a:lnTo>
                      <a:cubicBezTo>
                        <a:pt x="122237" y="34925"/>
                        <a:pt x="15875" y="36513"/>
                        <a:pt x="2381" y="33338"/>
                      </a:cubicBezTo>
                      <a:lnTo>
                        <a:pt x="0" y="0"/>
                      </a:lnTo>
                      <a:close/>
                    </a:path>
                  </a:pathLst>
                </a:custGeom>
                <a:solidFill>
                  <a:srgbClr val="FF0000">
                    <a:alpha val="4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正方形/長方形 31"/>
                <p:cNvSpPr/>
                <p:nvPr/>
              </p:nvSpPr>
              <p:spPr>
                <a:xfrm>
                  <a:off x="3663950" y="2303463"/>
                  <a:ext cx="234950" cy="3887787"/>
                </a:xfrm>
                <a:prstGeom prst="rect">
                  <a:avLst/>
                </a:prstGeom>
                <a:solidFill>
                  <a:srgbClr val="FF0000">
                    <a:alpha val="4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3" name="フリーフォーム 32"/>
                <p:cNvSpPr/>
                <p:nvPr/>
              </p:nvSpPr>
              <p:spPr>
                <a:xfrm>
                  <a:off x="4668838" y="4800600"/>
                  <a:ext cx="2927350" cy="1169988"/>
                </a:xfrm>
                <a:custGeom>
                  <a:avLst/>
                  <a:gdLst>
                    <a:gd name="connsiteX0" fmla="*/ 0 w 3543300"/>
                    <a:gd name="connsiteY0" fmla="*/ 0 h 1181100"/>
                    <a:gd name="connsiteX1" fmla="*/ 1143000 w 3543300"/>
                    <a:gd name="connsiteY1" fmla="*/ 1181100 h 1181100"/>
                    <a:gd name="connsiteX2" fmla="*/ 3543300 w 3543300"/>
                    <a:gd name="connsiteY2" fmla="*/ 1181100 h 1181100"/>
                  </a:gdLst>
                  <a:ahLst/>
                  <a:cxnLst>
                    <a:cxn ang="0">
                      <a:pos x="connsiteX0" y="connsiteY0"/>
                    </a:cxn>
                    <a:cxn ang="0">
                      <a:pos x="connsiteX1" y="connsiteY1"/>
                    </a:cxn>
                    <a:cxn ang="0">
                      <a:pos x="connsiteX2" y="connsiteY2"/>
                    </a:cxn>
                  </a:cxnLst>
                  <a:rect l="l" t="t" r="r" b="b"/>
                  <a:pathLst>
                    <a:path w="3543300" h="1181100">
                      <a:moveTo>
                        <a:pt x="0" y="0"/>
                      </a:moveTo>
                      <a:lnTo>
                        <a:pt x="1143000" y="1181100"/>
                      </a:lnTo>
                      <a:lnTo>
                        <a:pt x="3543300" y="1181100"/>
                      </a:lnTo>
                    </a:path>
                  </a:pathLst>
                </a:custGeom>
                <a:noFill/>
                <a:ln>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34" name="フリーフォーム 33"/>
                <p:cNvSpPr/>
                <p:nvPr/>
              </p:nvSpPr>
              <p:spPr>
                <a:xfrm>
                  <a:off x="5621338" y="4749800"/>
                  <a:ext cx="203200" cy="1219200"/>
                </a:xfrm>
                <a:custGeom>
                  <a:avLst/>
                  <a:gdLst>
                    <a:gd name="connsiteX0" fmla="*/ 0 w 203200"/>
                    <a:gd name="connsiteY0" fmla="*/ 0 h 1219200"/>
                    <a:gd name="connsiteX1" fmla="*/ 203200 w 203200"/>
                    <a:gd name="connsiteY1" fmla="*/ 1219200 h 1219200"/>
                  </a:gdLst>
                  <a:ahLst/>
                  <a:cxnLst>
                    <a:cxn ang="0">
                      <a:pos x="connsiteX0" y="connsiteY0"/>
                    </a:cxn>
                    <a:cxn ang="0">
                      <a:pos x="connsiteX1" y="connsiteY1"/>
                    </a:cxn>
                  </a:cxnLst>
                  <a:rect l="l" t="t" r="r" b="b"/>
                  <a:pathLst>
                    <a:path w="203200" h="1219200">
                      <a:moveTo>
                        <a:pt x="0" y="0"/>
                      </a:moveTo>
                      <a:lnTo>
                        <a:pt x="203200" y="1219200"/>
                      </a:lnTo>
                    </a:path>
                  </a:pathLst>
                </a:custGeom>
                <a:noFill/>
                <a:ln>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フリーフォーム 34"/>
                <p:cNvSpPr/>
                <p:nvPr/>
              </p:nvSpPr>
              <p:spPr>
                <a:xfrm>
                  <a:off x="3503613" y="2403475"/>
                  <a:ext cx="158750" cy="996950"/>
                </a:xfrm>
                <a:custGeom>
                  <a:avLst/>
                  <a:gdLst>
                    <a:gd name="connsiteX0" fmla="*/ 0 w 154782"/>
                    <a:gd name="connsiteY0" fmla="*/ 0 h 947737"/>
                    <a:gd name="connsiteX1" fmla="*/ 154782 w 154782"/>
                    <a:gd name="connsiteY1" fmla="*/ 2381 h 947737"/>
                    <a:gd name="connsiteX2" fmla="*/ 152400 w 154782"/>
                    <a:gd name="connsiteY2" fmla="*/ 897731 h 947737"/>
                    <a:gd name="connsiteX3" fmla="*/ 2382 w 154782"/>
                    <a:gd name="connsiteY3" fmla="*/ 947737 h 947737"/>
                    <a:gd name="connsiteX4" fmla="*/ 0 w 154782"/>
                    <a:gd name="connsiteY4" fmla="*/ 0 h 947737"/>
                    <a:gd name="connsiteX0" fmla="*/ 0 w 158718"/>
                    <a:gd name="connsiteY0" fmla="*/ 0 h 995472"/>
                    <a:gd name="connsiteX1" fmla="*/ 154782 w 158718"/>
                    <a:gd name="connsiteY1" fmla="*/ 2381 h 995472"/>
                    <a:gd name="connsiteX2" fmla="*/ 158718 w 158718"/>
                    <a:gd name="connsiteY2" fmla="*/ 993141 h 995472"/>
                    <a:gd name="connsiteX3" fmla="*/ 2382 w 158718"/>
                    <a:gd name="connsiteY3" fmla="*/ 947737 h 995472"/>
                    <a:gd name="connsiteX4" fmla="*/ 0 w 158718"/>
                    <a:gd name="connsiteY4" fmla="*/ 0 h 995472"/>
                    <a:gd name="connsiteX0" fmla="*/ 0 w 158718"/>
                    <a:gd name="connsiteY0" fmla="*/ 0 h 997853"/>
                    <a:gd name="connsiteX1" fmla="*/ 154782 w 158718"/>
                    <a:gd name="connsiteY1" fmla="*/ 2381 h 997853"/>
                    <a:gd name="connsiteX2" fmla="*/ 158718 w 158718"/>
                    <a:gd name="connsiteY2" fmla="*/ 993141 h 997853"/>
                    <a:gd name="connsiteX3" fmla="*/ 2382 w 158718"/>
                    <a:gd name="connsiteY3" fmla="*/ 992262 h 997853"/>
                    <a:gd name="connsiteX4" fmla="*/ 0 w 158718"/>
                    <a:gd name="connsiteY4" fmla="*/ 0 h 997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18" h="997853">
                      <a:moveTo>
                        <a:pt x="0" y="0"/>
                      </a:moveTo>
                      <a:lnTo>
                        <a:pt x="154782" y="2381"/>
                      </a:lnTo>
                      <a:lnTo>
                        <a:pt x="158718" y="993141"/>
                      </a:lnTo>
                      <a:cubicBezTo>
                        <a:pt x="108712" y="1009810"/>
                        <a:pt x="52388" y="975593"/>
                        <a:pt x="2382" y="992262"/>
                      </a:cubicBezTo>
                      <a:cubicBezTo>
                        <a:pt x="3969" y="677937"/>
                        <a:pt x="5557" y="319087"/>
                        <a:pt x="0" y="0"/>
                      </a:cubicBezTo>
                      <a:close/>
                    </a:path>
                  </a:pathLst>
                </a:custGeom>
                <a:solidFill>
                  <a:srgbClr val="FF0000">
                    <a:alpha val="20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正方形/長方形 35"/>
                <p:cNvSpPr/>
                <p:nvPr/>
              </p:nvSpPr>
              <p:spPr>
                <a:xfrm>
                  <a:off x="5621338" y="1628775"/>
                  <a:ext cx="1830387" cy="307975"/>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フリーフォーム 36"/>
                <p:cNvSpPr/>
                <p:nvPr/>
              </p:nvSpPr>
              <p:spPr>
                <a:xfrm>
                  <a:off x="3903663" y="3163888"/>
                  <a:ext cx="3570287" cy="482600"/>
                </a:xfrm>
                <a:custGeom>
                  <a:avLst/>
                  <a:gdLst>
                    <a:gd name="connsiteX0" fmla="*/ 0 w 2320925"/>
                    <a:gd name="connsiteY0" fmla="*/ 409575 h 593725"/>
                    <a:gd name="connsiteX1" fmla="*/ 511175 w 2320925"/>
                    <a:gd name="connsiteY1" fmla="*/ 520700 h 593725"/>
                    <a:gd name="connsiteX2" fmla="*/ 2289175 w 2320925"/>
                    <a:gd name="connsiteY2" fmla="*/ 593725 h 593725"/>
                    <a:gd name="connsiteX3" fmla="*/ 2320925 w 2320925"/>
                    <a:gd name="connsiteY3" fmla="*/ 482600 h 593725"/>
                    <a:gd name="connsiteX4" fmla="*/ 1771650 w 2320925"/>
                    <a:gd name="connsiteY4" fmla="*/ 117475 h 593725"/>
                    <a:gd name="connsiteX5" fmla="*/ 6350 w 2320925"/>
                    <a:gd name="connsiteY5" fmla="*/ 130175 h 593725"/>
                    <a:gd name="connsiteX6" fmla="*/ 6350 w 2320925"/>
                    <a:gd name="connsiteY6" fmla="*/ 130175 h 593725"/>
                    <a:gd name="connsiteX7" fmla="*/ 92075 w 2320925"/>
                    <a:gd name="connsiteY7" fmla="*/ 0 h 593725"/>
                    <a:gd name="connsiteX0" fmla="*/ 0 w 2320925"/>
                    <a:gd name="connsiteY0" fmla="*/ 292100 h 476250"/>
                    <a:gd name="connsiteX1" fmla="*/ 511175 w 2320925"/>
                    <a:gd name="connsiteY1" fmla="*/ 403225 h 476250"/>
                    <a:gd name="connsiteX2" fmla="*/ 2289175 w 2320925"/>
                    <a:gd name="connsiteY2" fmla="*/ 476250 h 476250"/>
                    <a:gd name="connsiteX3" fmla="*/ 2320925 w 2320925"/>
                    <a:gd name="connsiteY3" fmla="*/ 365125 h 476250"/>
                    <a:gd name="connsiteX4" fmla="*/ 1771650 w 2320925"/>
                    <a:gd name="connsiteY4" fmla="*/ 0 h 476250"/>
                    <a:gd name="connsiteX5" fmla="*/ 6350 w 2320925"/>
                    <a:gd name="connsiteY5" fmla="*/ 12700 h 476250"/>
                    <a:gd name="connsiteX6" fmla="*/ 6350 w 2320925"/>
                    <a:gd name="connsiteY6" fmla="*/ 12700 h 476250"/>
                    <a:gd name="connsiteX0" fmla="*/ 0 w 2320925"/>
                    <a:gd name="connsiteY0" fmla="*/ 292100 h 476250"/>
                    <a:gd name="connsiteX1" fmla="*/ 511175 w 2320925"/>
                    <a:gd name="connsiteY1" fmla="*/ 403225 h 476250"/>
                    <a:gd name="connsiteX2" fmla="*/ 2289175 w 2320925"/>
                    <a:gd name="connsiteY2" fmla="*/ 476250 h 476250"/>
                    <a:gd name="connsiteX3" fmla="*/ 2320925 w 2320925"/>
                    <a:gd name="connsiteY3" fmla="*/ 365125 h 476250"/>
                    <a:gd name="connsiteX4" fmla="*/ 1771650 w 2320925"/>
                    <a:gd name="connsiteY4" fmla="*/ 0 h 476250"/>
                    <a:gd name="connsiteX5" fmla="*/ 6350 w 2320925"/>
                    <a:gd name="connsiteY5" fmla="*/ 12700 h 476250"/>
                    <a:gd name="connsiteX6" fmla="*/ 6350 w 2320925"/>
                    <a:gd name="connsiteY6" fmla="*/ 12700 h 476250"/>
                    <a:gd name="connsiteX7" fmla="*/ 0 w 2320925"/>
                    <a:gd name="connsiteY7" fmla="*/ 292100 h 476250"/>
                    <a:gd name="connsiteX0" fmla="*/ 0 w 3209925"/>
                    <a:gd name="connsiteY0" fmla="*/ 292100 h 476250"/>
                    <a:gd name="connsiteX1" fmla="*/ 511175 w 3209925"/>
                    <a:gd name="connsiteY1" fmla="*/ 403225 h 476250"/>
                    <a:gd name="connsiteX2" fmla="*/ 2289175 w 3209925"/>
                    <a:gd name="connsiteY2" fmla="*/ 476250 h 476250"/>
                    <a:gd name="connsiteX3" fmla="*/ 3209925 w 3209925"/>
                    <a:gd name="connsiteY3" fmla="*/ 371475 h 476250"/>
                    <a:gd name="connsiteX4" fmla="*/ 1771650 w 3209925"/>
                    <a:gd name="connsiteY4" fmla="*/ 0 h 476250"/>
                    <a:gd name="connsiteX5" fmla="*/ 6350 w 3209925"/>
                    <a:gd name="connsiteY5" fmla="*/ 12700 h 476250"/>
                    <a:gd name="connsiteX6" fmla="*/ 6350 w 3209925"/>
                    <a:gd name="connsiteY6" fmla="*/ 12700 h 476250"/>
                    <a:gd name="connsiteX7" fmla="*/ 0 w 3209925"/>
                    <a:gd name="connsiteY7" fmla="*/ 292100 h 476250"/>
                    <a:gd name="connsiteX0" fmla="*/ 0 w 3209925"/>
                    <a:gd name="connsiteY0" fmla="*/ 292100 h 488361"/>
                    <a:gd name="connsiteX1" fmla="*/ 511175 w 3209925"/>
                    <a:gd name="connsiteY1" fmla="*/ 403225 h 488361"/>
                    <a:gd name="connsiteX2" fmla="*/ 2289175 w 3209925"/>
                    <a:gd name="connsiteY2" fmla="*/ 476250 h 488361"/>
                    <a:gd name="connsiteX3" fmla="*/ 2908300 w 3209925"/>
                    <a:gd name="connsiteY3" fmla="*/ 482599 h 488361"/>
                    <a:gd name="connsiteX4" fmla="*/ 3209925 w 3209925"/>
                    <a:gd name="connsiteY4" fmla="*/ 371475 h 488361"/>
                    <a:gd name="connsiteX5" fmla="*/ 1771650 w 3209925"/>
                    <a:gd name="connsiteY5" fmla="*/ 0 h 488361"/>
                    <a:gd name="connsiteX6" fmla="*/ 6350 w 3209925"/>
                    <a:gd name="connsiteY6" fmla="*/ 12700 h 488361"/>
                    <a:gd name="connsiteX7" fmla="*/ 6350 w 3209925"/>
                    <a:gd name="connsiteY7" fmla="*/ 12700 h 488361"/>
                    <a:gd name="connsiteX8" fmla="*/ 0 w 3209925"/>
                    <a:gd name="connsiteY8" fmla="*/ 292100 h 488361"/>
                    <a:gd name="connsiteX0" fmla="*/ 0 w 3365500"/>
                    <a:gd name="connsiteY0" fmla="*/ 292100 h 488361"/>
                    <a:gd name="connsiteX1" fmla="*/ 511175 w 3365500"/>
                    <a:gd name="connsiteY1" fmla="*/ 403225 h 488361"/>
                    <a:gd name="connsiteX2" fmla="*/ 2289175 w 3365500"/>
                    <a:gd name="connsiteY2" fmla="*/ 476250 h 488361"/>
                    <a:gd name="connsiteX3" fmla="*/ 2908300 w 3365500"/>
                    <a:gd name="connsiteY3" fmla="*/ 482599 h 488361"/>
                    <a:gd name="connsiteX4" fmla="*/ 3365500 w 3365500"/>
                    <a:gd name="connsiteY4" fmla="*/ 409575 h 488361"/>
                    <a:gd name="connsiteX5" fmla="*/ 1771650 w 3365500"/>
                    <a:gd name="connsiteY5" fmla="*/ 0 h 488361"/>
                    <a:gd name="connsiteX6" fmla="*/ 6350 w 3365500"/>
                    <a:gd name="connsiteY6" fmla="*/ 12700 h 488361"/>
                    <a:gd name="connsiteX7" fmla="*/ 6350 w 3365500"/>
                    <a:gd name="connsiteY7" fmla="*/ 12700 h 488361"/>
                    <a:gd name="connsiteX8" fmla="*/ 0 w 3365500"/>
                    <a:gd name="connsiteY8" fmla="*/ 292100 h 488361"/>
                    <a:gd name="connsiteX0" fmla="*/ 0 w 3365500"/>
                    <a:gd name="connsiteY0" fmla="*/ 292100 h 482599"/>
                    <a:gd name="connsiteX1" fmla="*/ 511175 w 3365500"/>
                    <a:gd name="connsiteY1" fmla="*/ 403225 h 482599"/>
                    <a:gd name="connsiteX2" fmla="*/ 2289175 w 3365500"/>
                    <a:gd name="connsiteY2" fmla="*/ 476250 h 482599"/>
                    <a:gd name="connsiteX3" fmla="*/ 2908300 w 3365500"/>
                    <a:gd name="connsiteY3" fmla="*/ 482599 h 482599"/>
                    <a:gd name="connsiteX4" fmla="*/ 3365500 w 3365500"/>
                    <a:gd name="connsiteY4" fmla="*/ 409575 h 482599"/>
                    <a:gd name="connsiteX5" fmla="*/ 1771650 w 3365500"/>
                    <a:gd name="connsiteY5" fmla="*/ 0 h 482599"/>
                    <a:gd name="connsiteX6" fmla="*/ 6350 w 3365500"/>
                    <a:gd name="connsiteY6" fmla="*/ 12700 h 482599"/>
                    <a:gd name="connsiteX7" fmla="*/ 6350 w 3365500"/>
                    <a:gd name="connsiteY7" fmla="*/ 12700 h 482599"/>
                    <a:gd name="connsiteX8" fmla="*/ 0 w 3365500"/>
                    <a:gd name="connsiteY8" fmla="*/ 292100 h 482599"/>
                    <a:gd name="connsiteX0" fmla="*/ 0 w 3365500"/>
                    <a:gd name="connsiteY0" fmla="*/ 292100 h 482599"/>
                    <a:gd name="connsiteX1" fmla="*/ 511175 w 3365500"/>
                    <a:gd name="connsiteY1" fmla="*/ 403225 h 482599"/>
                    <a:gd name="connsiteX2" fmla="*/ 2289175 w 3365500"/>
                    <a:gd name="connsiteY2" fmla="*/ 476250 h 482599"/>
                    <a:gd name="connsiteX3" fmla="*/ 2908300 w 3365500"/>
                    <a:gd name="connsiteY3" fmla="*/ 482599 h 482599"/>
                    <a:gd name="connsiteX4" fmla="*/ 3365500 w 3365500"/>
                    <a:gd name="connsiteY4" fmla="*/ 409575 h 482599"/>
                    <a:gd name="connsiteX5" fmla="*/ 1771650 w 3365500"/>
                    <a:gd name="connsiteY5" fmla="*/ 0 h 482599"/>
                    <a:gd name="connsiteX6" fmla="*/ 6350 w 3365500"/>
                    <a:gd name="connsiteY6" fmla="*/ 12700 h 482599"/>
                    <a:gd name="connsiteX7" fmla="*/ 6350 w 3365500"/>
                    <a:gd name="connsiteY7" fmla="*/ 12700 h 482599"/>
                    <a:gd name="connsiteX8" fmla="*/ 0 w 3365500"/>
                    <a:gd name="connsiteY8" fmla="*/ 292100 h 482599"/>
                    <a:gd name="connsiteX0" fmla="*/ 0 w 3365500"/>
                    <a:gd name="connsiteY0" fmla="*/ 292100 h 482599"/>
                    <a:gd name="connsiteX1" fmla="*/ 511175 w 3365500"/>
                    <a:gd name="connsiteY1" fmla="*/ 403225 h 482599"/>
                    <a:gd name="connsiteX2" fmla="*/ 2289175 w 3365500"/>
                    <a:gd name="connsiteY2" fmla="*/ 476250 h 482599"/>
                    <a:gd name="connsiteX3" fmla="*/ 2908300 w 3365500"/>
                    <a:gd name="connsiteY3" fmla="*/ 482599 h 482599"/>
                    <a:gd name="connsiteX4" fmla="*/ 3365500 w 3365500"/>
                    <a:gd name="connsiteY4" fmla="*/ 409575 h 482599"/>
                    <a:gd name="connsiteX5" fmla="*/ 1771650 w 3365500"/>
                    <a:gd name="connsiteY5" fmla="*/ 0 h 482599"/>
                    <a:gd name="connsiteX6" fmla="*/ 6350 w 3365500"/>
                    <a:gd name="connsiteY6" fmla="*/ 12700 h 482599"/>
                    <a:gd name="connsiteX7" fmla="*/ 6350 w 3365500"/>
                    <a:gd name="connsiteY7" fmla="*/ 12700 h 482599"/>
                    <a:gd name="connsiteX8" fmla="*/ 0 w 3365500"/>
                    <a:gd name="connsiteY8" fmla="*/ 292100 h 482599"/>
                    <a:gd name="connsiteX0" fmla="*/ 0 w 3570287"/>
                    <a:gd name="connsiteY0" fmla="*/ 292100 h 482599"/>
                    <a:gd name="connsiteX1" fmla="*/ 511175 w 3570287"/>
                    <a:gd name="connsiteY1" fmla="*/ 403225 h 482599"/>
                    <a:gd name="connsiteX2" fmla="*/ 2289175 w 3570287"/>
                    <a:gd name="connsiteY2" fmla="*/ 476250 h 482599"/>
                    <a:gd name="connsiteX3" fmla="*/ 2908300 w 3570287"/>
                    <a:gd name="connsiteY3" fmla="*/ 482599 h 482599"/>
                    <a:gd name="connsiteX4" fmla="*/ 3570287 w 3570287"/>
                    <a:gd name="connsiteY4" fmla="*/ 381000 h 482599"/>
                    <a:gd name="connsiteX5" fmla="*/ 1771650 w 3570287"/>
                    <a:gd name="connsiteY5" fmla="*/ 0 h 482599"/>
                    <a:gd name="connsiteX6" fmla="*/ 6350 w 3570287"/>
                    <a:gd name="connsiteY6" fmla="*/ 12700 h 482599"/>
                    <a:gd name="connsiteX7" fmla="*/ 6350 w 3570287"/>
                    <a:gd name="connsiteY7" fmla="*/ 12700 h 482599"/>
                    <a:gd name="connsiteX8" fmla="*/ 0 w 3570287"/>
                    <a:gd name="connsiteY8" fmla="*/ 292100 h 482599"/>
                    <a:gd name="connsiteX0" fmla="*/ 0 w 3586162"/>
                    <a:gd name="connsiteY0" fmla="*/ 292100 h 482599"/>
                    <a:gd name="connsiteX1" fmla="*/ 511175 w 3586162"/>
                    <a:gd name="connsiteY1" fmla="*/ 403225 h 482599"/>
                    <a:gd name="connsiteX2" fmla="*/ 2289175 w 3586162"/>
                    <a:gd name="connsiteY2" fmla="*/ 476250 h 482599"/>
                    <a:gd name="connsiteX3" fmla="*/ 2908300 w 3586162"/>
                    <a:gd name="connsiteY3" fmla="*/ 482599 h 482599"/>
                    <a:gd name="connsiteX4" fmla="*/ 3586162 w 3586162"/>
                    <a:gd name="connsiteY4" fmla="*/ 450849 h 482599"/>
                    <a:gd name="connsiteX5" fmla="*/ 3570287 w 3586162"/>
                    <a:gd name="connsiteY5" fmla="*/ 381000 h 482599"/>
                    <a:gd name="connsiteX6" fmla="*/ 1771650 w 3586162"/>
                    <a:gd name="connsiteY6" fmla="*/ 0 h 482599"/>
                    <a:gd name="connsiteX7" fmla="*/ 6350 w 3586162"/>
                    <a:gd name="connsiteY7" fmla="*/ 12700 h 482599"/>
                    <a:gd name="connsiteX8" fmla="*/ 6350 w 3586162"/>
                    <a:gd name="connsiteY8" fmla="*/ 12700 h 482599"/>
                    <a:gd name="connsiteX9" fmla="*/ 0 w 3586162"/>
                    <a:gd name="connsiteY9" fmla="*/ 292100 h 482599"/>
                    <a:gd name="connsiteX0" fmla="*/ 0 w 3570287"/>
                    <a:gd name="connsiteY0" fmla="*/ 292100 h 482599"/>
                    <a:gd name="connsiteX1" fmla="*/ 511175 w 3570287"/>
                    <a:gd name="connsiteY1" fmla="*/ 403225 h 482599"/>
                    <a:gd name="connsiteX2" fmla="*/ 2289175 w 3570287"/>
                    <a:gd name="connsiteY2" fmla="*/ 476250 h 482599"/>
                    <a:gd name="connsiteX3" fmla="*/ 2908300 w 3570287"/>
                    <a:gd name="connsiteY3" fmla="*/ 482599 h 482599"/>
                    <a:gd name="connsiteX4" fmla="*/ 3567112 w 3570287"/>
                    <a:gd name="connsiteY4" fmla="*/ 455612 h 482599"/>
                    <a:gd name="connsiteX5" fmla="*/ 3570287 w 3570287"/>
                    <a:gd name="connsiteY5" fmla="*/ 381000 h 482599"/>
                    <a:gd name="connsiteX6" fmla="*/ 1771650 w 3570287"/>
                    <a:gd name="connsiteY6" fmla="*/ 0 h 482599"/>
                    <a:gd name="connsiteX7" fmla="*/ 6350 w 3570287"/>
                    <a:gd name="connsiteY7" fmla="*/ 12700 h 482599"/>
                    <a:gd name="connsiteX8" fmla="*/ 6350 w 3570287"/>
                    <a:gd name="connsiteY8" fmla="*/ 12700 h 482599"/>
                    <a:gd name="connsiteX9" fmla="*/ 0 w 3570287"/>
                    <a:gd name="connsiteY9" fmla="*/ 292100 h 48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70287" h="482599">
                      <a:moveTo>
                        <a:pt x="0" y="292100"/>
                      </a:moveTo>
                      <a:lnTo>
                        <a:pt x="511175" y="403225"/>
                      </a:lnTo>
                      <a:lnTo>
                        <a:pt x="2289175" y="476250"/>
                      </a:lnTo>
                      <a:cubicBezTo>
                        <a:pt x="2283883" y="469900"/>
                        <a:pt x="2907242" y="479424"/>
                        <a:pt x="2908300" y="482599"/>
                      </a:cubicBezTo>
                      <a:cubicBezTo>
                        <a:pt x="3027891" y="460903"/>
                        <a:pt x="3447521" y="477308"/>
                        <a:pt x="3567112" y="455612"/>
                      </a:cubicBezTo>
                      <a:lnTo>
                        <a:pt x="3570287" y="381000"/>
                      </a:lnTo>
                      <a:lnTo>
                        <a:pt x="1771650" y="0"/>
                      </a:lnTo>
                      <a:lnTo>
                        <a:pt x="6350" y="12700"/>
                      </a:lnTo>
                      <a:lnTo>
                        <a:pt x="6350" y="12700"/>
                      </a:lnTo>
                      <a:lnTo>
                        <a:pt x="0" y="292100"/>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テキスト ボックス 46"/>
                <p:cNvSpPr txBox="1">
                  <a:spLocks noChangeArrowheads="1"/>
                </p:cNvSpPr>
                <p:nvPr/>
              </p:nvSpPr>
              <p:spPr bwMode="auto">
                <a:xfrm>
                  <a:off x="3995738" y="2982002"/>
                  <a:ext cx="2540793" cy="37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t>▽計画河床</a:t>
                  </a:r>
                  <a:r>
                    <a:rPr lang="en-US" altLang="ja-JP" sz="1100" dirty="0"/>
                    <a:t>OP-3.00</a:t>
                  </a:r>
                  <a:endParaRPr lang="ja-JP" altLang="en-US" sz="1100" dirty="0"/>
                </a:p>
              </p:txBody>
            </p:sp>
            <p:cxnSp>
              <p:nvCxnSpPr>
                <p:cNvPr id="39" name="直線コネクタ 38"/>
                <p:cNvCxnSpPr/>
                <p:nvPr/>
              </p:nvCxnSpPr>
              <p:spPr>
                <a:xfrm flipH="1">
                  <a:off x="3949700" y="3340100"/>
                  <a:ext cx="352583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3967163" y="3335338"/>
                  <a:ext cx="152400" cy="152400"/>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4071938" y="3343275"/>
                  <a:ext cx="171450" cy="173038"/>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4186238" y="3346450"/>
                  <a:ext cx="192087" cy="188913"/>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294188" y="3346450"/>
                  <a:ext cx="211137" cy="215900"/>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4408488" y="3341688"/>
                  <a:ext cx="239712" cy="24447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4535488" y="3344863"/>
                  <a:ext cx="241300" cy="23812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a:off x="4659313" y="3343275"/>
                  <a:ext cx="250825" cy="255588"/>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4791075" y="3343275"/>
                  <a:ext cx="255588" cy="255588"/>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4919663" y="3355975"/>
                  <a:ext cx="250825" cy="252413"/>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5038725" y="3341688"/>
                  <a:ext cx="276225" cy="27622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5153025" y="3409950"/>
                  <a:ext cx="228600" cy="231775"/>
                </a:xfrm>
                <a:prstGeom prst="line">
                  <a:avLst/>
                </a:prstGeom>
                <a:ln w="3175">
                  <a:solidFill>
                    <a:srgbClr val="FF00FF"/>
                  </a:solidFill>
                </a:ln>
              </p:spPr>
              <p:style>
                <a:lnRef idx="1">
                  <a:schemeClr val="accent1"/>
                </a:lnRef>
                <a:fillRef idx="0">
                  <a:schemeClr val="accent1"/>
                </a:fillRef>
                <a:effectRef idx="0">
                  <a:schemeClr val="accent1"/>
                </a:effectRef>
                <a:fontRef idx="minor">
                  <a:schemeClr val="tx1"/>
                </a:fontRef>
              </p:style>
            </p:cxnSp>
            <p:grpSp>
              <p:nvGrpSpPr>
                <p:cNvPr id="51" name="グループ化 6"/>
                <p:cNvGrpSpPr>
                  <a:grpSpLocks/>
                </p:cNvGrpSpPr>
                <p:nvPr/>
              </p:nvGrpSpPr>
              <p:grpSpPr bwMode="auto">
                <a:xfrm>
                  <a:off x="3908425" y="3336926"/>
                  <a:ext cx="4838700" cy="1614487"/>
                  <a:chOff x="3909764" y="3327402"/>
                  <a:chExt cx="4838700" cy="1614486"/>
                </a:xfrm>
              </p:grpSpPr>
              <p:sp>
                <p:nvSpPr>
                  <p:cNvPr id="52" name="正方形/長方形 51"/>
                  <p:cNvSpPr/>
                  <p:nvPr/>
                </p:nvSpPr>
                <p:spPr>
                  <a:xfrm>
                    <a:off x="3909764" y="3340101"/>
                    <a:ext cx="1457325" cy="1601787"/>
                  </a:xfrm>
                  <a:prstGeom prst="rect">
                    <a:avLst/>
                  </a:prstGeom>
                  <a:solidFill>
                    <a:srgbClr val="0000FF">
                      <a:alpha val="45000"/>
                    </a:srgbClr>
                  </a:solidFill>
                  <a:ln w="9525">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3" name="正方形/長方形 52"/>
                  <p:cNvSpPr/>
                  <p:nvPr/>
                </p:nvSpPr>
                <p:spPr>
                  <a:xfrm>
                    <a:off x="5367089" y="3629026"/>
                    <a:ext cx="1746250" cy="1312862"/>
                  </a:xfrm>
                  <a:prstGeom prst="rect">
                    <a:avLst/>
                  </a:prstGeom>
                  <a:solidFill>
                    <a:srgbClr val="0000FF">
                      <a:alpha val="45000"/>
                    </a:srgbClr>
                  </a:solidFill>
                  <a:ln w="9525">
                    <a:solidFill>
                      <a:srgbClr val="0000FF"/>
                    </a:solid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フリーフォーム 53"/>
                  <p:cNvSpPr/>
                  <p:nvPr/>
                </p:nvSpPr>
                <p:spPr>
                  <a:xfrm>
                    <a:off x="3909764" y="3327402"/>
                    <a:ext cx="4838700" cy="296863"/>
                  </a:xfrm>
                  <a:custGeom>
                    <a:avLst/>
                    <a:gdLst>
                      <a:gd name="connsiteX0" fmla="*/ 0 w 4838700"/>
                      <a:gd name="connsiteY0" fmla="*/ 0 h 342900"/>
                      <a:gd name="connsiteX1" fmla="*/ 1435100 w 4838700"/>
                      <a:gd name="connsiteY1" fmla="*/ 38100 h 342900"/>
                      <a:gd name="connsiteX2" fmla="*/ 2298700 w 4838700"/>
                      <a:gd name="connsiteY2" fmla="*/ 330200 h 342900"/>
                      <a:gd name="connsiteX3" fmla="*/ 4838700 w 4838700"/>
                      <a:gd name="connsiteY3" fmla="*/ 342900 h 342900"/>
                      <a:gd name="connsiteX0" fmla="*/ 0 w 4838700"/>
                      <a:gd name="connsiteY0" fmla="*/ 9525 h 304800"/>
                      <a:gd name="connsiteX1" fmla="*/ 1435100 w 4838700"/>
                      <a:gd name="connsiteY1" fmla="*/ 0 h 304800"/>
                      <a:gd name="connsiteX2" fmla="*/ 2298700 w 4838700"/>
                      <a:gd name="connsiteY2" fmla="*/ 292100 h 304800"/>
                      <a:gd name="connsiteX3" fmla="*/ 4838700 w 4838700"/>
                      <a:gd name="connsiteY3" fmla="*/ 304800 h 304800"/>
                      <a:gd name="connsiteX0" fmla="*/ 0 w 4838700"/>
                      <a:gd name="connsiteY0" fmla="*/ 9525 h 304800"/>
                      <a:gd name="connsiteX1" fmla="*/ 1460750 w 4838700"/>
                      <a:gd name="connsiteY1" fmla="*/ 8731 h 304800"/>
                      <a:gd name="connsiteX2" fmla="*/ 1435100 w 4838700"/>
                      <a:gd name="connsiteY2" fmla="*/ 0 h 304800"/>
                      <a:gd name="connsiteX3" fmla="*/ 2298700 w 4838700"/>
                      <a:gd name="connsiteY3" fmla="*/ 292100 h 304800"/>
                      <a:gd name="connsiteX4" fmla="*/ 4838700 w 4838700"/>
                      <a:gd name="connsiteY4" fmla="*/ 304800 h 304800"/>
                      <a:gd name="connsiteX0" fmla="*/ 0 w 4838700"/>
                      <a:gd name="connsiteY0" fmla="*/ 794 h 296069"/>
                      <a:gd name="connsiteX1" fmla="*/ 1460750 w 4838700"/>
                      <a:gd name="connsiteY1" fmla="*/ 0 h 296069"/>
                      <a:gd name="connsiteX2" fmla="*/ 2298700 w 4838700"/>
                      <a:gd name="connsiteY2" fmla="*/ 283369 h 296069"/>
                      <a:gd name="connsiteX3" fmla="*/ 4838700 w 4838700"/>
                      <a:gd name="connsiteY3" fmla="*/ 296069 h 296069"/>
                    </a:gdLst>
                    <a:ahLst/>
                    <a:cxnLst>
                      <a:cxn ang="0">
                        <a:pos x="connsiteX0" y="connsiteY0"/>
                      </a:cxn>
                      <a:cxn ang="0">
                        <a:pos x="connsiteX1" y="connsiteY1"/>
                      </a:cxn>
                      <a:cxn ang="0">
                        <a:pos x="connsiteX2" y="connsiteY2"/>
                      </a:cxn>
                      <a:cxn ang="0">
                        <a:pos x="connsiteX3" y="connsiteY3"/>
                      </a:cxn>
                    </a:cxnLst>
                    <a:rect l="l" t="t" r="r" b="b"/>
                    <a:pathLst>
                      <a:path w="4838700" h="296069">
                        <a:moveTo>
                          <a:pt x="0" y="794"/>
                        </a:moveTo>
                        <a:lnTo>
                          <a:pt x="1460750" y="0"/>
                        </a:lnTo>
                        <a:lnTo>
                          <a:pt x="2298700" y="283369"/>
                        </a:lnTo>
                        <a:lnTo>
                          <a:pt x="4838700" y="296069"/>
                        </a:lnTo>
                      </a:path>
                    </a:pathLst>
                  </a:cu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cxnSp>
            <p:nvCxnSpPr>
              <p:cNvPr id="16" name="直線コネクタ 15"/>
              <p:cNvCxnSpPr/>
              <p:nvPr/>
            </p:nvCxnSpPr>
            <p:spPr>
              <a:xfrm flipH="1">
                <a:off x="649288" y="2761307"/>
                <a:ext cx="303530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a:off x="520700" y="4390082"/>
                <a:ext cx="33337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520700" y="3990032"/>
                <a:ext cx="33337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500063" y="3528070"/>
                <a:ext cx="3333750"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1187450" y="2761307"/>
                <a:ext cx="0" cy="763588"/>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1187450" y="4007495"/>
                <a:ext cx="0" cy="382587"/>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053"/>
              <p:cNvSpPr txBox="1">
                <a:spLocks noChangeArrowheads="1"/>
              </p:cNvSpPr>
              <p:nvPr/>
            </p:nvSpPr>
            <p:spPr bwMode="auto">
              <a:xfrm>
                <a:off x="1268414" y="2953395"/>
                <a:ext cx="1926092"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a:t>液状化層</a:t>
                </a:r>
                <a:endParaRPr lang="ja-JP" altLang="en-US" sz="1400" dirty="0"/>
              </a:p>
            </p:txBody>
          </p:sp>
          <p:sp>
            <p:nvSpPr>
              <p:cNvPr id="24" name="テキスト ボックス 75"/>
              <p:cNvSpPr txBox="1">
                <a:spLocks noChangeArrowheads="1"/>
              </p:cNvSpPr>
              <p:nvPr/>
            </p:nvSpPr>
            <p:spPr bwMode="auto">
              <a:xfrm>
                <a:off x="1353733" y="3946476"/>
                <a:ext cx="1626411" cy="4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a:t>液状化層</a:t>
                </a:r>
              </a:p>
            </p:txBody>
          </p:sp>
        </p:grpSp>
        <p:sp>
          <p:nvSpPr>
            <p:cNvPr id="14" name="フリーフォーム 13"/>
            <p:cNvSpPr/>
            <p:nvPr/>
          </p:nvSpPr>
          <p:spPr>
            <a:xfrm>
              <a:off x="2043113" y="2481263"/>
              <a:ext cx="71437" cy="2100262"/>
            </a:xfrm>
            <a:custGeom>
              <a:avLst/>
              <a:gdLst>
                <a:gd name="connsiteX0" fmla="*/ 0 w 71437"/>
                <a:gd name="connsiteY0" fmla="*/ 0 h 2100262"/>
                <a:gd name="connsiteX1" fmla="*/ 71437 w 71437"/>
                <a:gd name="connsiteY1" fmla="*/ 4762 h 2100262"/>
                <a:gd name="connsiteX2" fmla="*/ 71437 w 71437"/>
                <a:gd name="connsiteY2" fmla="*/ 61912 h 2100262"/>
                <a:gd name="connsiteX3" fmla="*/ 57150 w 71437"/>
                <a:gd name="connsiteY3" fmla="*/ 61912 h 2100262"/>
                <a:gd name="connsiteX4" fmla="*/ 52387 w 71437"/>
                <a:gd name="connsiteY4" fmla="*/ 2100262 h 2100262"/>
                <a:gd name="connsiteX5" fmla="*/ 23812 w 71437"/>
                <a:gd name="connsiteY5" fmla="*/ 2100262 h 2100262"/>
                <a:gd name="connsiteX6" fmla="*/ 0 w 71437"/>
                <a:gd name="connsiteY6" fmla="*/ 0 h 2100262"/>
                <a:gd name="connsiteX0" fmla="*/ 0 w 71437"/>
                <a:gd name="connsiteY0" fmla="*/ 0 h 2100262"/>
                <a:gd name="connsiteX1" fmla="*/ 71437 w 71437"/>
                <a:gd name="connsiteY1" fmla="*/ 4762 h 2100262"/>
                <a:gd name="connsiteX2" fmla="*/ 71437 w 71437"/>
                <a:gd name="connsiteY2" fmla="*/ 61912 h 2100262"/>
                <a:gd name="connsiteX3" fmla="*/ 57150 w 71437"/>
                <a:gd name="connsiteY3" fmla="*/ 61912 h 2100262"/>
                <a:gd name="connsiteX4" fmla="*/ 61912 w 71437"/>
                <a:gd name="connsiteY4" fmla="*/ 2095499 h 2100262"/>
                <a:gd name="connsiteX5" fmla="*/ 23812 w 71437"/>
                <a:gd name="connsiteY5" fmla="*/ 2100262 h 2100262"/>
                <a:gd name="connsiteX6" fmla="*/ 0 w 71437"/>
                <a:gd name="connsiteY6" fmla="*/ 0 h 210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2100262">
                  <a:moveTo>
                    <a:pt x="0" y="0"/>
                  </a:moveTo>
                  <a:lnTo>
                    <a:pt x="71437" y="4762"/>
                  </a:lnTo>
                  <a:lnTo>
                    <a:pt x="71437" y="61912"/>
                  </a:lnTo>
                  <a:lnTo>
                    <a:pt x="57150" y="61912"/>
                  </a:lnTo>
                  <a:cubicBezTo>
                    <a:pt x="55562" y="741362"/>
                    <a:pt x="63500" y="1416049"/>
                    <a:pt x="61912" y="2095499"/>
                  </a:cubicBezTo>
                  <a:lnTo>
                    <a:pt x="23812" y="2100262"/>
                  </a:lnTo>
                  <a:cubicBezTo>
                    <a:pt x="22225" y="1401762"/>
                    <a:pt x="20637" y="703262"/>
                    <a:pt x="0" y="0"/>
                  </a:cubicBezTo>
                  <a:close/>
                </a:path>
              </a:pathLst>
            </a:custGeom>
            <a:solidFill>
              <a:srgbClr val="00763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5" name="図 5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255220" y="3611960"/>
            <a:ext cx="3288578" cy="2466434"/>
          </a:xfrm>
          <a:prstGeom prst="rect">
            <a:avLst/>
          </a:prstGeom>
        </p:spPr>
      </p:pic>
      <p:sp>
        <p:nvSpPr>
          <p:cNvPr id="56" name="正方形/長方形 55"/>
          <p:cNvSpPr/>
          <p:nvPr/>
        </p:nvSpPr>
        <p:spPr>
          <a:xfrm>
            <a:off x="249895" y="1164044"/>
            <a:ext cx="1909497" cy="307777"/>
          </a:xfrm>
          <a:prstGeom prst="rect">
            <a:avLst/>
          </a:prstGeom>
        </p:spPr>
        <p:txBody>
          <a:bodyPr wrap="none">
            <a:spAutoFit/>
          </a:bodyPr>
          <a:lstStyle/>
          <a:p>
            <a:pPr marL="285750" indent="-285750">
              <a:buFont typeface="Wingdings" panose="05000000000000000000" pitchFamily="2" charset="2"/>
              <a:buChar char="Ø"/>
              <a:defRPr/>
            </a:pPr>
            <a:r>
              <a:rPr lang="ja-JP" altLang="en-US" sz="1400" b="1" dirty="0" smtClean="0">
                <a:latin typeface="HGSｺﾞｼｯｸM" pitchFamily="50" charset="-128"/>
                <a:ea typeface="HGSｺﾞｼｯｸM" pitchFamily="50" charset="-128"/>
                <a:cs typeface="Meiryo UI"/>
              </a:rPr>
              <a:t>木津川の対策事例</a:t>
            </a:r>
            <a:endParaRPr lang="en-US" altLang="ja-JP" sz="1400" b="1" dirty="0">
              <a:latin typeface="HGSｺﾞｼｯｸM" pitchFamily="50" charset="-128"/>
              <a:ea typeface="HGSｺﾞｼｯｸM" pitchFamily="50" charset="-128"/>
              <a:cs typeface="Meiryo UI"/>
            </a:endParaRPr>
          </a:p>
        </p:txBody>
      </p:sp>
    </p:spTree>
    <p:extLst>
      <p:ext uri="{BB962C8B-B14F-4D97-AF65-F5344CB8AC3E}">
        <p14:creationId xmlns:p14="http://schemas.microsoft.com/office/powerpoint/2010/main" val="3851051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9"/>
          <a:stretch/>
        </p:blipFill>
        <p:spPr bwMode="auto">
          <a:xfrm rot="5400000">
            <a:off x="1329429" y="-21445"/>
            <a:ext cx="6344716" cy="743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タイトル 1"/>
          <p:cNvSpPr txBox="1">
            <a:spLocks/>
          </p:cNvSpPr>
          <p:nvPr/>
        </p:nvSpPr>
        <p:spPr>
          <a:xfrm>
            <a:off x="0" y="376713"/>
            <a:ext cx="5508104" cy="5320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latin typeface="HG丸ｺﾞｼｯｸM-PRO" pitchFamily="50" charset="-128"/>
                <a:ea typeface="HG丸ｺﾞｼｯｸM-PRO" pitchFamily="50" charset="-128"/>
              </a:rPr>
              <a:t>◆防潮堤の液状化対策　平面図（大阪市内）</a:t>
            </a:r>
            <a:endParaRPr lang="ja-JP" altLang="en-US" sz="2000" b="1" dirty="0">
              <a:latin typeface="HG丸ｺﾞｼｯｸM-PRO" pitchFamily="50" charset="-128"/>
              <a:ea typeface="HG丸ｺﾞｼｯｸM-PRO" pitchFamily="50" charset="-128"/>
            </a:endParaRPr>
          </a:p>
        </p:txBody>
      </p:sp>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689187" y="6133603"/>
            <a:ext cx="555221" cy="724397"/>
          </a:xfrm>
          <a:prstGeom prst="rect">
            <a:avLst/>
          </a:prstGeom>
        </p:spPr>
      </p:pic>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46" y="5779013"/>
            <a:ext cx="3987205" cy="890347"/>
          </a:xfrm>
          <a:prstGeom prst="rect">
            <a:avLst/>
          </a:prstGeom>
          <a:solidFill>
            <a:schemeClr val="bg1"/>
          </a:solidFill>
          <a:ln>
            <a:solidFill>
              <a:schemeClr val="dk1"/>
            </a:solidFill>
          </a:ln>
          <a:effectLst/>
        </p:spPr>
      </p:pic>
      <p:sp>
        <p:nvSpPr>
          <p:cNvPr id="7" name="タイトル 1"/>
          <p:cNvSpPr txBox="1">
            <a:spLocks/>
          </p:cNvSpPr>
          <p:nvPr/>
        </p:nvSpPr>
        <p:spPr>
          <a:xfrm>
            <a:off x="0" y="4329"/>
            <a:ext cx="914400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4</a:t>
            </a:fld>
            <a:endParaRPr kumimoji="1" lang="ja-JP" altLang="en-US" sz="1600" dirty="0"/>
          </a:p>
        </p:txBody>
      </p:sp>
    </p:spTree>
    <p:extLst>
      <p:ext uri="{BB962C8B-B14F-4D97-AF65-F5344CB8AC3E}">
        <p14:creationId xmlns:p14="http://schemas.microsoft.com/office/powerpoint/2010/main" val="2180724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226" b="37605"/>
          <a:stretch/>
        </p:blipFill>
        <p:spPr bwMode="auto">
          <a:xfrm>
            <a:off x="0" y="794504"/>
            <a:ext cx="9144000" cy="601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txBox="1">
            <a:spLocks/>
          </p:cNvSpPr>
          <p:nvPr/>
        </p:nvSpPr>
        <p:spPr>
          <a:xfrm>
            <a:off x="0" y="376713"/>
            <a:ext cx="6372200" cy="5320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latin typeface="HG丸ｺﾞｼｯｸM-PRO" pitchFamily="50" charset="-128"/>
                <a:ea typeface="HG丸ｺﾞｼｯｸM-PRO" pitchFamily="50" charset="-128"/>
              </a:rPr>
              <a:t>◆防潮堤の液状化対策　平面図（大和川以南１／２）</a:t>
            </a:r>
            <a:endParaRPr lang="ja-JP" altLang="en-US" sz="2000" b="1" dirty="0">
              <a:latin typeface="HG丸ｺﾞｼｯｸM-PRO" pitchFamily="50" charset="-128"/>
              <a:ea typeface="HG丸ｺﾞｼｯｸM-PRO"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512" y="5949280"/>
            <a:ext cx="555221" cy="724397"/>
          </a:xfrm>
          <a:prstGeom prst="rect">
            <a:avLst/>
          </a:prstGeom>
        </p:spPr>
      </p:pic>
      <p:sp>
        <p:nvSpPr>
          <p:cNvPr id="9"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5</a:t>
            </a:fld>
            <a:endParaRPr kumimoji="1" lang="ja-JP" altLang="en-US" sz="1600" dirty="0"/>
          </a:p>
        </p:txBody>
      </p:sp>
      <p:sp>
        <p:nvSpPr>
          <p:cNvPr id="10" name="タイトル 1"/>
          <p:cNvSpPr txBox="1">
            <a:spLocks/>
          </p:cNvSpPr>
          <p:nvPr/>
        </p:nvSpPr>
        <p:spPr>
          <a:xfrm>
            <a:off x="0" y="-27384"/>
            <a:ext cx="914400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912535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5308" r="8420" b="12585"/>
          <a:stretch/>
        </p:blipFill>
        <p:spPr bwMode="auto">
          <a:xfrm>
            <a:off x="19046" y="630157"/>
            <a:ext cx="9124953" cy="618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タイトル 1"/>
          <p:cNvSpPr txBox="1">
            <a:spLocks/>
          </p:cNvSpPr>
          <p:nvPr/>
        </p:nvSpPr>
        <p:spPr>
          <a:xfrm>
            <a:off x="0" y="448721"/>
            <a:ext cx="6372200" cy="532007"/>
          </a:xfrm>
          <a:prstGeom prst="rect">
            <a:avLst/>
          </a:prstGeom>
          <a:solidFill>
            <a:schemeClr val="bg1"/>
          </a:soli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000" b="1" dirty="0" smtClean="0">
                <a:latin typeface="HG丸ｺﾞｼｯｸM-PRO" pitchFamily="50" charset="-128"/>
                <a:ea typeface="HG丸ｺﾞｼｯｸM-PRO" pitchFamily="50" charset="-128"/>
              </a:rPr>
              <a:t>◆</a:t>
            </a:r>
            <a:r>
              <a:rPr lang="ja-JP" altLang="en-US" sz="2000" b="1" dirty="0">
                <a:latin typeface="HG丸ｺﾞｼｯｸM-PRO" pitchFamily="50" charset="-128"/>
                <a:ea typeface="HG丸ｺﾞｼｯｸM-PRO" pitchFamily="50" charset="-128"/>
              </a:rPr>
              <a:t>防潮堤の液状化対策　平面図（大和川</a:t>
            </a:r>
            <a:r>
              <a:rPr lang="ja-JP" altLang="en-US" sz="2000" b="1" dirty="0" smtClean="0">
                <a:latin typeface="HG丸ｺﾞｼｯｸM-PRO" pitchFamily="50" charset="-128"/>
                <a:ea typeface="HG丸ｺﾞｼｯｸM-PRO" pitchFamily="50" charset="-128"/>
              </a:rPr>
              <a:t>以南２／</a:t>
            </a:r>
            <a:r>
              <a:rPr lang="ja-JP" altLang="en-US" sz="2000" b="1" dirty="0">
                <a:latin typeface="HG丸ｺﾞｼｯｸM-PRO" pitchFamily="50" charset="-128"/>
                <a:ea typeface="HG丸ｺﾞｼｯｸM-PRO" pitchFamily="50" charset="-128"/>
              </a:rPr>
              <a:t>２</a:t>
            </a:r>
            <a:r>
              <a:rPr lang="ja-JP" altLang="en-US" sz="2000" b="1" dirty="0" smtClean="0">
                <a:latin typeface="HG丸ｺﾞｼｯｸM-PRO" pitchFamily="50" charset="-128"/>
                <a:ea typeface="HG丸ｺﾞｼｯｸM-PRO" pitchFamily="50" charset="-128"/>
              </a:rPr>
              <a:t>）</a:t>
            </a:r>
            <a:endParaRPr lang="ja-JP" altLang="en-US" sz="2000" b="1" dirty="0">
              <a:latin typeface="HG丸ｺﾞｼｯｸM-PRO" pitchFamily="50" charset="-128"/>
              <a:ea typeface="HG丸ｺﾞｼｯｸM-PRO" pitchFamily="50" charset="-128"/>
            </a:endParaRPr>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11760" y="5949280"/>
            <a:ext cx="555221" cy="724397"/>
          </a:xfrm>
          <a:prstGeom prst="rect">
            <a:avLst/>
          </a:prstGeom>
        </p:spPr>
      </p:pic>
      <p:sp>
        <p:nvSpPr>
          <p:cNvPr id="9" name="スライド番号プレースホルダー 1"/>
          <p:cNvSpPr>
            <a:spLocks noGrp="1"/>
          </p:cNvSpPr>
          <p:nvPr>
            <p:ph type="sldNum" sz="quarter" idx="12"/>
          </p:nvPr>
        </p:nvSpPr>
        <p:spPr>
          <a:xfrm>
            <a:off x="7020272" y="6525344"/>
            <a:ext cx="2133600" cy="365125"/>
          </a:xfrm>
        </p:spPr>
        <p:txBody>
          <a:bodyPr/>
          <a:lstStyle/>
          <a:p>
            <a:fld id="{FBF1CE6F-5B73-4F9D-B496-19EF37D3CA6B}" type="slidenum">
              <a:rPr kumimoji="1" lang="ja-JP" altLang="en-US" sz="1600" smtClean="0"/>
              <a:t>6</a:t>
            </a:fld>
            <a:endParaRPr kumimoji="1" lang="ja-JP" altLang="en-US" sz="1600" dirty="0"/>
          </a:p>
        </p:txBody>
      </p:sp>
      <p:sp>
        <p:nvSpPr>
          <p:cNvPr id="10" name="タイトル 1"/>
          <p:cNvSpPr txBox="1">
            <a:spLocks/>
          </p:cNvSpPr>
          <p:nvPr/>
        </p:nvSpPr>
        <p:spPr>
          <a:xfrm>
            <a:off x="0" y="-27384"/>
            <a:ext cx="9144000" cy="476671"/>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防潮堤の強化</a:t>
            </a:r>
            <a:endParaRPr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40944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津波防御施設の強化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95213" y="548680"/>
            <a:ext cx="8928992" cy="1323439"/>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◆整備の内容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・津波防御施設については、地震後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確実に施設操作が可能なよう、必要な耐震対策を実施する。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・レベル１津波の波力により、施設の開閉動作に影響が生じないよう、必要な補強を実施する。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・レベル２津波の波力により、部材が分離・流出し二次被害を起こさないよう、必要な補強を実施</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98336" y="1969691"/>
            <a:ext cx="8928992" cy="830997"/>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重点化の考え方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marL="0" lvl="1"/>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津波</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時に閉鎖する全ての施設</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lvl="1"/>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95213" y="2904318"/>
            <a:ext cx="8928992" cy="1077218"/>
          </a:xfrm>
          <a:prstGeom prst="rect">
            <a:avLst/>
          </a:prstGeom>
          <a:noFill/>
          <a:ln>
            <a:solidFill>
              <a:schemeClr val="tx1"/>
            </a:solidFill>
          </a:ln>
        </p:spPr>
        <p:txBody>
          <a:bodyPr wrap="square" rtlCol="0">
            <a:spAutoFit/>
          </a:bodyPr>
          <a:lstStyle/>
          <a:p>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◆優先順位の考え方</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揺れ」により閉鎖出来なくなる可能性のある水門を最優先に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補強</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引き続き</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、「津波」の波力により影響を受ける水門の対策を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・鉄扉については防潮堤に順ずる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98337" y="4077072"/>
            <a:ext cx="8925868" cy="2664296"/>
          </a:xfrm>
          <a:prstGeom prst="rect">
            <a:avLst/>
          </a:prstGeom>
          <a:noFill/>
          <a:ln>
            <a:solidFill>
              <a:schemeClr val="tx1"/>
            </a:solidFill>
          </a:ln>
        </p:spPr>
        <p:txBody>
          <a:bodyPr wrap="square" rtlCol="0">
            <a:noAutofit/>
          </a:bodyP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計画</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次ページ参照</a:t>
            </a:r>
            <a:endPar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7</a:t>
            </a:fld>
            <a:endParaRPr kumimoji="1" lang="ja-JP" altLang="en-US" sz="1600" dirty="0"/>
          </a:p>
        </p:txBody>
      </p:sp>
    </p:spTree>
    <p:extLst>
      <p:ext uri="{BB962C8B-B14F-4D97-AF65-F5344CB8AC3E}">
        <p14:creationId xmlns:p14="http://schemas.microsoft.com/office/powerpoint/2010/main" val="1371624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720" y="1"/>
            <a:ext cx="9138280" cy="476671"/>
          </a:xfrm>
          <a:solidFill>
            <a:schemeClr val="tx1"/>
          </a:solidFill>
        </p:spPr>
        <p:txBody>
          <a:bodyPr>
            <a:noAutofit/>
          </a:bodyPr>
          <a:lstStyle/>
          <a:p>
            <a:pPr algn="l"/>
            <a:r>
              <a:rPr kumimoji="1"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津波防御施設の強化</a:t>
            </a:r>
            <a:endParaRPr kumimoji="1" lang="ja-JP" altLang="en-US" sz="2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a:spLocks noGrp="1"/>
          </p:cNvSpPr>
          <p:nvPr>
            <p:ph type="sldNum" sz="quarter" idx="12"/>
          </p:nvPr>
        </p:nvSpPr>
        <p:spPr>
          <a:xfrm>
            <a:off x="6902896" y="6453336"/>
            <a:ext cx="2133600" cy="365125"/>
          </a:xfrm>
        </p:spPr>
        <p:txBody>
          <a:bodyPr/>
          <a:lstStyle/>
          <a:p>
            <a:fld id="{FBF1CE6F-5B73-4F9D-B496-19EF37D3CA6B}" type="slidenum">
              <a:rPr kumimoji="1" lang="ja-JP" altLang="en-US" sz="1600" smtClean="0"/>
              <a:t>8</a:t>
            </a:fld>
            <a:endParaRPr kumimoji="1" lang="ja-JP" altLang="en-US"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533400"/>
            <a:ext cx="7776864" cy="615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133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F5D8A7E02EDC604982D23CFE2CF50F58" ma:contentTypeVersion="0" ma:contentTypeDescription="新しいドキュメントを作成します。" ma:contentTypeScope="" ma:versionID="ffce3552caf726e9fa99cb40449e37a1">
  <xsd:schema xmlns:xsd="http://www.w3.org/2001/XMLSchema" xmlns:p="http://schemas.microsoft.com/office/2006/metadata/properties" targetNamespace="http://schemas.microsoft.com/office/2006/metadata/properties" ma:root="true" ma:fieldsID="f4cff559f9a06213828a8956bc5bb22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ma:readOnly="true"/>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7FA9DE0F-160A-4E78-884C-E0ECB1A2B4D9}">
  <ds:schemaRefs>
    <ds:schemaRef ds:uri="http://schemas.microsoft.com/sharepoint/v3/contenttype/forms"/>
  </ds:schemaRefs>
</ds:datastoreItem>
</file>

<file path=customXml/itemProps2.xml><?xml version="1.0" encoding="utf-8"?>
<ds:datastoreItem xmlns:ds="http://schemas.openxmlformats.org/officeDocument/2006/customXml" ds:itemID="{1C7D80AA-C114-4854-859B-7CCE6B3336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3E892C1F-F2F8-4EB6-A177-100D07541D9B}">
  <ds:schemaRefs>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2757</TotalTime>
  <Words>1560</Words>
  <Application>Microsoft Office PowerPoint</Application>
  <PresentationFormat>画面に合わせる (4:3)</PresentationFormat>
  <Paragraphs>500</Paragraphs>
  <Slides>28</Slides>
  <Notes>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28</vt:i4>
      </vt:variant>
    </vt:vector>
  </HeadingPairs>
  <TitlesOfParts>
    <vt:vector size="30" baseType="lpstr">
      <vt:lpstr>Office ​​テーマ</vt:lpstr>
      <vt:lpstr>ワークシート</vt:lpstr>
      <vt:lpstr>各構造物に係る対策の考え方</vt:lpstr>
      <vt:lpstr>PowerPoint プレゼンテーション</vt:lpstr>
      <vt:lpstr>◆1-1.防潮堤の強化</vt:lpstr>
      <vt:lpstr>PowerPoint プレゼンテーション</vt:lpstr>
      <vt:lpstr>PowerPoint プレゼンテーション</vt:lpstr>
      <vt:lpstr>PowerPoint プレゼンテーション</vt:lpstr>
      <vt:lpstr>PowerPoint プレゼンテーション</vt:lpstr>
      <vt:lpstr>◆1-2.津波防御施設の強化</vt:lpstr>
      <vt:lpstr>◆1-2.津波防御施設の強化</vt:lpstr>
      <vt:lpstr>PowerPoint プレゼンテーション</vt:lpstr>
      <vt:lpstr>PowerPoint プレゼンテーション</vt:lpstr>
      <vt:lpstr>PowerPoint プレゼンテーション</vt:lpstr>
      <vt:lpstr>◆2-1.耐震強化岸壁の整備</vt:lpstr>
      <vt:lpstr>◆2-1.耐震強化岸壁の整備</vt:lpstr>
      <vt:lpstr>◆3-1.広域緊急交通路等の橋梁の耐震化</vt:lpstr>
      <vt:lpstr>PowerPoint プレゼンテーション</vt:lpstr>
      <vt:lpstr>PowerPoint プレゼンテーション</vt:lpstr>
      <vt:lpstr>◆3-3.鉄道施設の耐震化</vt:lpstr>
      <vt:lpstr>◆3-3.鉄道施設の耐震化</vt:lpstr>
      <vt:lpstr>◆4-1.下水管渠の耐震化</vt:lpstr>
      <vt:lpstr>◆4-1.下水管渠の耐震化</vt:lpstr>
      <vt:lpstr>◆4-2.下水処理場・ポンプ場の耐震・津波対策</vt:lpstr>
      <vt:lpstr>◆4-2.下水処理場・ポンプ場の耐震・津波対策</vt:lpstr>
      <vt:lpstr>◆6-2.航路啓開体制の充実</vt:lpstr>
      <vt:lpstr>◆6-2.航路啓開体制の充実</vt:lpstr>
      <vt:lpstr>◆6-2.航路啓開体制の充実</vt:lpstr>
      <vt:lpstr>◆6-2.航路啓開体制の充実</vt:lpstr>
      <vt:lpstr>◆7-1.津波・高潮ステーション等の活用</vt:lpstr>
    </vt:vector>
  </TitlesOfParts>
  <Company>大阪府庁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◆防潮堤（河川・海岸施設）の対策について</dc:title>
  <dc:creator>大阪府庁</dc:creator>
  <cp:lastModifiedBy>大阪府庁</cp:lastModifiedBy>
  <cp:revision>180</cp:revision>
  <cp:lastPrinted>2014-08-20T09:59:29Z</cp:lastPrinted>
  <dcterms:created xsi:type="dcterms:W3CDTF">2014-01-27T10:38:59Z</dcterms:created>
  <dcterms:modified xsi:type="dcterms:W3CDTF">2014-08-20T10:00:55Z</dcterms:modified>
</cp:coreProperties>
</file>